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41"/>
  </p:notesMasterIdLst>
  <p:sldIdLst>
    <p:sldId id="282" r:id="rId6"/>
    <p:sldId id="355" r:id="rId7"/>
    <p:sldId id="356" r:id="rId8"/>
    <p:sldId id="305" r:id="rId9"/>
    <p:sldId id="357" r:id="rId10"/>
    <p:sldId id="260" r:id="rId11"/>
    <p:sldId id="257" r:id="rId12"/>
    <p:sldId id="258" r:id="rId13"/>
    <p:sldId id="259" r:id="rId14"/>
    <p:sldId id="262" r:id="rId15"/>
    <p:sldId id="256" r:id="rId16"/>
    <p:sldId id="309" r:id="rId17"/>
    <p:sldId id="342" r:id="rId18"/>
    <p:sldId id="344" r:id="rId19"/>
    <p:sldId id="341" r:id="rId20"/>
    <p:sldId id="321" r:id="rId21"/>
    <p:sldId id="322" r:id="rId22"/>
    <p:sldId id="323" r:id="rId23"/>
    <p:sldId id="343" r:id="rId24"/>
    <p:sldId id="352" r:id="rId25"/>
    <p:sldId id="353" r:id="rId26"/>
    <p:sldId id="354" r:id="rId27"/>
    <p:sldId id="336" r:id="rId28"/>
    <p:sldId id="331" r:id="rId29"/>
    <p:sldId id="327" r:id="rId30"/>
    <p:sldId id="346" r:id="rId31"/>
    <p:sldId id="347" r:id="rId32"/>
    <p:sldId id="348" r:id="rId33"/>
    <p:sldId id="349" r:id="rId34"/>
    <p:sldId id="350" r:id="rId35"/>
    <p:sldId id="276" r:id="rId36"/>
    <p:sldId id="351" r:id="rId37"/>
    <p:sldId id="287" r:id="rId38"/>
    <p:sldId id="286" r:id="rId39"/>
    <p:sldId id="271" r:id="rId4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0EDFC38-6880-4735-4258-1E57024FD2C6}" name="Mark Arnholt" initials="MA" userId="S::mark.arnholt@3dmoleculardesigns.com::b7de0cc5-3486-4cd8-905c-b5e2c5e5ddca" providerId="AD"/>
  <p188:author id="{F6CE7366-A3CC-03E8-3F6E-FDED2B899CAC}" name="Heather Ryan" initials="HR" userId="S::Heather.Ryan@3dmoleculardesigns.com::89838025-48a8-4a20-8c26-74ae61e96ceb" providerId="AD"/>
  <p188:author id="{DD0067E8-1D06-F072-A39A-41C102FBB7E9}" name="Ruth Hutson" initials="RH" userId="S::ruth.hutson@3dmoleculardesigns.com::b7a315b0-fa21-44f2-a340-f03b809ae5a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2C6159-0D04-4177-9AC8-324E29304168}" v="10" dt="2024-11-05T16:00:23.0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22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48" Type="http://schemas.microsoft.com/office/2018/10/relationships/authors" Target="author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Herman" userId="c6eb9c28-9f7f-41c3-ae3b-bb69add7b3b3" providerId="ADAL" clId="{6A2C6159-0D04-4177-9AC8-324E29304168}"/>
    <pc:docChg chg="custSel delSld modSld sldOrd">
      <pc:chgData name="Tim Herman" userId="c6eb9c28-9f7f-41c3-ae3b-bb69add7b3b3" providerId="ADAL" clId="{6A2C6159-0D04-4177-9AC8-324E29304168}" dt="2024-11-05T16:00:45.074" v="441" actId="1076"/>
      <pc:docMkLst>
        <pc:docMk/>
      </pc:docMkLst>
      <pc:sldChg chg="delSp modSp mod">
        <pc:chgData name="Tim Herman" userId="c6eb9c28-9f7f-41c3-ae3b-bb69add7b3b3" providerId="ADAL" clId="{6A2C6159-0D04-4177-9AC8-324E29304168}" dt="2024-11-05T14:57:28.251" v="106" actId="1076"/>
        <pc:sldMkLst>
          <pc:docMk/>
          <pc:sldMk cId="4259165289" sldId="276"/>
        </pc:sldMkLst>
        <pc:spChg chg="mod">
          <ac:chgData name="Tim Herman" userId="c6eb9c28-9f7f-41c3-ae3b-bb69add7b3b3" providerId="ADAL" clId="{6A2C6159-0D04-4177-9AC8-324E29304168}" dt="2024-11-05T14:56:58.738" v="96" actId="1076"/>
          <ac:spMkLst>
            <pc:docMk/>
            <pc:sldMk cId="4259165289" sldId="276"/>
            <ac:spMk id="4" creationId="{C5C27581-4ED9-76E4-B50A-116C98CFD44B}"/>
          </ac:spMkLst>
        </pc:spChg>
        <pc:spChg chg="mod">
          <ac:chgData name="Tim Herman" userId="c6eb9c28-9f7f-41c3-ae3b-bb69add7b3b3" providerId="ADAL" clId="{6A2C6159-0D04-4177-9AC8-324E29304168}" dt="2024-11-05T14:56:29.115" v="88" actId="20577"/>
          <ac:spMkLst>
            <pc:docMk/>
            <pc:sldMk cId="4259165289" sldId="276"/>
            <ac:spMk id="5" creationId="{BC997E68-0E4D-3E92-C1F7-080A9C6EFA16}"/>
          </ac:spMkLst>
        </pc:spChg>
        <pc:spChg chg="mod">
          <ac:chgData name="Tim Herman" userId="c6eb9c28-9f7f-41c3-ae3b-bb69add7b3b3" providerId="ADAL" clId="{6A2C6159-0D04-4177-9AC8-324E29304168}" dt="2024-11-05T14:57:28.251" v="106" actId="1076"/>
          <ac:spMkLst>
            <pc:docMk/>
            <pc:sldMk cId="4259165289" sldId="276"/>
            <ac:spMk id="6" creationId="{B9C12F8D-795F-587E-F5DD-A84EC6C701E7}"/>
          </ac:spMkLst>
        </pc:spChg>
        <pc:spChg chg="mod">
          <ac:chgData name="Tim Herman" userId="c6eb9c28-9f7f-41c3-ae3b-bb69add7b3b3" providerId="ADAL" clId="{6A2C6159-0D04-4177-9AC8-324E29304168}" dt="2024-11-05T14:55:38.530" v="78" actId="1076"/>
          <ac:spMkLst>
            <pc:docMk/>
            <pc:sldMk cId="4259165289" sldId="276"/>
            <ac:spMk id="7" creationId="{EEE5E47C-AB94-42C3-2511-908C6E3FA3C7}"/>
          </ac:spMkLst>
        </pc:spChg>
        <pc:spChg chg="mod">
          <ac:chgData name="Tim Herman" userId="c6eb9c28-9f7f-41c3-ae3b-bb69add7b3b3" providerId="ADAL" clId="{6A2C6159-0D04-4177-9AC8-324E29304168}" dt="2024-11-05T14:57:13.936" v="105" actId="692"/>
          <ac:spMkLst>
            <pc:docMk/>
            <pc:sldMk cId="4259165289" sldId="276"/>
            <ac:spMk id="9" creationId="{925ECCB7-31FB-8D18-1C74-9BDD3C466EC6}"/>
          </ac:spMkLst>
        </pc:spChg>
        <pc:spChg chg="del mod">
          <ac:chgData name="Tim Herman" userId="c6eb9c28-9f7f-41c3-ae3b-bb69add7b3b3" providerId="ADAL" clId="{6A2C6159-0D04-4177-9AC8-324E29304168}" dt="2024-11-05T14:54:30.308" v="63"/>
          <ac:spMkLst>
            <pc:docMk/>
            <pc:sldMk cId="4259165289" sldId="276"/>
            <ac:spMk id="10" creationId="{FB56F98E-B722-AC59-08B3-8142C4B68443}"/>
          </ac:spMkLst>
        </pc:spChg>
        <pc:spChg chg="mod">
          <ac:chgData name="Tim Herman" userId="c6eb9c28-9f7f-41c3-ae3b-bb69add7b3b3" providerId="ADAL" clId="{6A2C6159-0D04-4177-9AC8-324E29304168}" dt="2024-11-05T14:55:44.688" v="79" actId="1076"/>
          <ac:spMkLst>
            <pc:docMk/>
            <pc:sldMk cId="4259165289" sldId="276"/>
            <ac:spMk id="18" creationId="{2719FE56-07BE-3045-74EC-2A9643918A17}"/>
          </ac:spMkLst>
        </pc:spChg>
        <pc:grpChg chg="del">
          <ac:chgData name="Tim Herman" userId="c6eb9c28-9f7f-41c3-ae3b-bb69add7b3b3" providerId="ADAL" clId="{6A2C6159-0D04-4177-9AC8-324E29304168}" dt="2024-11-05T14:54:30.306" v="61" actId="478"/>
          <ac:grpSpMkLst>
            <pc:docMk/>
            <pc:sldMk cId="4259165289" sldId="276"/>
            <ac:grpSpMk id="17" creationId="{550B2490-AF53-EC65-ACF4-87B7239286E8}"/>
          </ac:grpSpMkLst>
        </pc:grpChg>
      </pc:sldChg>
      <pc:sldChg chg="addSp modSp mod">
        <pc:chgData name="Tim Herman" userId="c6eb9c28-9f7f-41c3-ae3b-bb69add7b3b3" providerId="ADAL" clId="{6A2C6159-0D04-4177-9AC8-324E29304168}" dt="2024-11-05T16:00:45.074" v="441" actId="1076"/>
        <pc:sldMkLst>
          <pc:docMk/>
          <pc:sldMk cId="1930982892" sldId="282"/>
        </pc:sldMkLst>
        <pc:spChg chg="mod">
          <ac:chgData name="Tim Herman" userId="c6eb9c28-9f7f-41c3-ae3b-bb69add7b3b3" providerId="ADAL" clId="{6A2C6159-0D04-4177-9AC8-324E29304168}" dt="2024-11-05T16:00:45.074" v="441" actId="1076"/>
          <ac:spMkLst>
            <pc:docMk/>
            <pc:sldMk cId="1930982892" sldId="282"/>
            <ac:spMk id="2" creationId="{4FE192B8-22F2-6DF1-EE09-6F269FA50902}"/>
          </ac:spMkLst>
        </pc:spChg>
        <pc:spChg chg="mod">
          <ac:chgData name="Tim Herman" userId="c6eb9c28-9f7f-41c3-ae3b-bb69add7b3b3" providerId="ADAL" clId="{6A2C6159-0D04-4177-9AC8-324E29304168}" dt="2024-11-05T16:00:00.960" v="423" actId="403"/>
          <ac:spMkLst>
            <pc:docMk/>
            <pc:sldMk cId="1930982892" sldId="282"/>
            <ac:spMk id="3" creationId="{C6969489-209F-450A-5C82-6C322434FABD}"/>
          </ac:spMkLst>
        </pc:spChg>
        <pc:spChg chg="add mod">
          <ac:chgData name="Tim Herman" userId="c6eb9c28-9f7f-41c3-ae3b-bb69add7b3b3" providerId="ADAL" clId="{6A2C6159-0D04-4177-9AC8-324E29304168}" dt="2024-11-05T16:00:40.177" v="440" actId="1076"/>
          <ac:spMkLst>
            <pc:docMk/>
            <pc:sldMk cId="1930982892" sldId="282"/>
            <ac:spMk id="4" creationId="{B2FE713E-D664-053D-D5EB-53143B76643C}"/>
          </ac:spMkLst>
        </pc:spChg>
      </pc:sldChg>
      <pc:sldChg chg="addSp modSp mod">
        <pc:chgData name="Tim Herman" userId="c6eb9c28-9f7f-41c3-ae3b-bb69add7b3b3" providerId="ADAL" clId="{6A2C6159-0D04-4177-9AC8-324E29304168}" dt="2024-11-05T15:53:27.965" v="395" actId="1076"/>
        <pc:sldMkLst>
          <pc:docMk/>
          <pc:sldMk cId="3631511026" sldId="305"/>
        </pc:sldMkLst>
        <pc:spChg chg="add mod">
          <ac:chgData name="Tim Herman" userId="c6eb9c28-9f7f-41c3-ae3b-bb69add7b3b3" providerId="ADAL" clId="{6A2C6159-0D04-4177-9AC8-324E29304168}" dt="2024-11-05T15:53:17.237" v="393" actId="207"/>
          <ac:spMkLst>
            <pc:docMk/>
            <pc:sldMk cId="3631511026" sldId="305"/>
            <ac:spMk id="2" creationId="{AE01BE4B-E051-9996-CDE7-CF2AFF7B0619}"/>
          </ac:spMkLst>
        </pc:spChg>
        <pc:spChg chg="mod">
          <ac:chgData name="Tim Herman" userId="c6eb9c28-9f7f-41c3-ae3b-bb69add7b3b3" providerId="ADAL" clId="{6A2C6159-0D04-4177-9AC8-324E29304168}" dt="2024-11-05T15:53:27.965" v="395" actId="1076"/>
          <ac:spMkLst>
            <pc:docMk/>
            <pc:sldMk cId="3631511026" sldId="305"/>
            <ac:spMk id="5" creationId="{E597C4C2-BD12-65D7-BBA9-CB15514F7F90}"/>
          </ac:spMkLst>
        </pc:spChg>
      </pc:sldChg>
      <pc:sldChg chg="del ord">
        <pc:chgData name="Tim Herman" userId="c6eb9c28-9f7f-41c3-ae3b-bb69add7b3b3" providerId="ADAL" clId="{6A2C6159-0D04-4177-9AC8-324E29304168}" dt="2024-11-05T14:58:35.235" v="108" actId="47"/>
        <pc:sldMkLst>
          <pc:docMk/>
          <pc:sldMk cId="2380189380" sldId="306"/>
        </pc:sldMkLst>
      </pc:sldChg>
      <pc:sldChg chg="del">
        <pc:chgData name="Tim Herman" userId="c6eb9c28-9f7f-41c3-ae3b-bb69add7b3b3" providerId="ADAL" clId="{6A2C6159-0D04-4177-9AC8-324E29304168}" dt="2024-11-05T14:58:29.380" v="107" actId="47"/>
        <pc:sldMkLst>
          <pc:docMk/>
          <pc:sldMk cId="186490156" sldId="332"/>
        </pc:sldMkLst>
      </pc:sldChg>
      <pc:sldChg chg="modSp mod">
        <pc:chgData name="Tim Herman" userId="c6eb9c28-9f7f-41c3-ae3b-bb69add7b3b3" providerId="ADAL" clId="{6A2C6159-0D04-4177-9AC8-324E29304168}" dt="2024-11-05T15:02:03.607" v="122" actId="14100"/>
        <pc:sldMkLst>
          <pc:docMk/>
          <pc:sldMk cId="165311629" sldId="341"/>
        </pc:sldMkLst>
        <pc:picChg chg="mod">
          <ac:chgData name="Tim Herman" userId="c6eb9c28-9f7f-41c3-ae3b-bb69add7b3b3" providerId="ADAL" clId="{6A2C6159-0D04-4177-9AC8-324E29304168}" dt="2024-11-05T15:02:03.607" v="122" actId="14100"/>
          <ac:picMkLst>
            <pc:docMk/>
            <pc:sldMk cId="165311629" sldId="341"/>
            <ac:picMk id="2" creationId="{3F0EAFFE-A73F-1377-6ADF-C25D40EB1EFA}"/>
          </ac:picMkLst>
        </pc:picChg>
      </pc:sldChg>
      <pc:sldChg chg="addSp modSp mod">
        <pc:chgData name="Tim Herman" userId="c6eb9c28-9f7f-41c3-ae3b-bb69add7b3b3" providerId="ADAL" clId="{6A2C6159-0D04-4177-9AC8-324E29304168}" dt="2024-11-05T15:51:20.972" v="349" actId="5793"/>
        <pc:sldMkLst>
          <pc:docMk/>
          <pc:sldMk cId="2355814784" sldId="342"/>
        </pc:sldMkLst>
        <pc:spChg chg="add mod">
          <ac:chgData name="Tim Herman" userId="c6eb9c28-9f7f-41c3-ae3b-bb69add7b3b3" providerId="ADAL" clId="{6A2C6159-0D04-4177-9AC8-324E29304168}" dt="2024-11-05T15:38:42.845" v="267" actId="403"/>
          <ac:spMkLst>
            <pc:docMk/>
            <pc:sldMk cId="2355814784" sldId="342"/>
            <ac:spMk id="5" creationId="{F2A215B1-F569-B151-616D-18BB590D2388}"/>
          </ac:spMkLst>
        </pc:spChg>
        <pc:spChg chg="add mod">
          <ac:chgData name="Tim Herman" userId="c6eb9c28-9f7f-41c3-ae3b-bb69add7b3b3" providerId="ADAL" clId="{6A2C6159-0D04-4177-9AC8-324E29304168}" dt="2024-11-05T15:50:50.707" v="344" actId="20577"/>
          <ac:spMkLst>
            <pc:docMk/>
            <pc:sldMk cId="2355814784" sldId="342"/>
            <ac:spMk id="9" creationId="{73441CDD-2AA8-A42C-2182-5B7C03BB77E5}"/>
          </ac:spMkLst>
        </pc:spChg>
        <pc:spChg chg="add mod">
          <ac:chgData name="Tim Herman" userId="c6eb9c28-9f7f-41c3-ae3b-bb69add7b3b3" providerId="ADAL" clId="{6A2C6159-0D04-4177-9AC8-324E29304168}" dt="2024-11-05T15:50:30.105" v="342" actId="1076"/>
          <ac:spMkLst>
            <pc:docMk/>
            <pc:sldMk cId="2355814784" sldId="342"/>
            <ac:spMk id="10" creationId="{6850E7F9-EEF5-E957-FAAA-D8E3000D2411}"/>
          </ac:spMkLst>
        </pc:spChg>
        <pc:spChg chg="add mod">
          <ac:chgData name="Tim Herman" userId="c6eb9c28-9f7f-41c3-ae3b-bb69add7b3b3" providerId="ADAL" clId="{6A2C6159-0D04-4177-9AC8-324E29304168}" dt="2024-11-05T15:50:25.306" v="341" actId="1076"/>
          <ac:spMkLst>
            <pc:docMk/>
            <pc:sldMk cId="2355814784" sldId="342"/>
            <ac:spMk id="11" creationId="{4AAF428C-3723-8180-44EA-483C938F580E}"/>
          </ac:spMkLst>
        </pc:spChg>
        <pc:spChg chg="mod">
          <ac:chgData name="Tim Herman" userId="c6eb9c28-9f7f-41c3-ae3b-bb69add7b3b3" providerId="ADAL" clId="{6A2C6159-0D04-4177-9AC8-324E29304168}" dt="2024-11-05T15:51:20.972" v="349" actId="5793"/>
          <ac:spMkLst>
            <pc:docMk/>
            <pc:sldMk cId="2355814784" sldId="342"/>
            <ac:spMk id="12" creationId="{266D1F6D-236D-DA5C-A770-BB2CE615C1CD}"/>
          </ac:spMkLst>
        </pc:spChg>
        <pc:spChg chg="add mod">
          <ac:chgData name="Tim Herman" userId="c6eb9c28-9f7f-41c3-ae3b-bb69add7b3b3" providerId="ADAL" clId="{6A2C6159-0D04-4177-9AC8-324E29304168}" dt="2024-11-05T15:39:45.005" v="304" actId="1076"/>
          <ac:spMkLst>
            <pc:docMk/>
            <pc:sldMk cId="2355814784" sldId="342"/>
            <ac:spMk id="13" creationId="{DC108B50-6277-EF45-E373-B7E0F24FE378}"/>
          </ac:spMkLst>
        </pc:spChg>
        <pc:spChg chg="add mod">
          <ac:chgData name="Tim Herman" userId="c6eb9c28-9f7f-41c3-ae3b-bb69add7b3b3" providerId="ADAL" clId="{6A2C6159-0D04-4177-9AC8-324E29304168}" dt="2024-11-05T15:50:03.203" v="334" actId="1076"/>
          <ac:spMkLst>
            <pc:docMk/>
            <pc:sldMk cId="2355814784" sldId="342"/>
            <ac:spMk id="14" creationId="{30E4F793-5E36-44D2-19D6-A9CCA2E6DA88}"/>
          </ac:spMkLst>
        </pc:spChg>
        <pc:spChg chg="add mod">
          <ac:chgData name="Tim Herman" userId="c6eb9c28-9f7f-41c3-ae3b-bb69add7b3b3" providerId="ADAL" clId="{6A2C6159-0D04-4177-9AC8-324E29304168}" dt="2024-11-05T15:50:21.352" v="340" actId="1076"/>
          <ac:spMkLst>
            <pc:docMk/>
            <pc:sldMk cId="2355814784" sldId="342"/>
            <ac:spMk id="19" creationId="{1A16F27C-1A1F-6879-8244-8FA7B63A14F1}"/>
          </ac:spMkLst>
        </pc:spChg>
        <pc:grpChg chg="mod">
          <ac:chgData name="Tim Herman" userId="c6eb9c28-9f7f-41c3-ae3b-bb69add7b3b3" providerId="ADAL" clId="{6A2C6159-0D04-4177-9AC8-324E29304168}" dt="2024-11-05T15:38:28.016" v="263" actId="1076"/>
          <ac:grpSpMkLst>
            <pc:docMk/>
            <pc:sldMk cId="2355814784" sldId="342"/>
            <ac:grpSpMk id="18" creationId="{71B7BBF8-3E97-133A-3829-6A1CF8CFFE30}"/>
          </ac:grpSpMkLst>
        </pc:grpChg>
      </pc:sldChg>
      <pc:sldChg chg="addSp modSp mod modAnim">
        <pc:chgData name="Tim Herman" userId="c6eb9c28-9f7f-41c3-ae3b-bb69add7b3b3" providerId="ADAL" clId="{6A2C6159-0D04-4177-9AC8-324E29304168}" dt="2024-11-05T15:59:14.960" v="421" actId="1076"/>
        <pc:sldMkLst>
          <pc:docMk/>
          <pc:sldMk cId="1021791471" sldId="344"/>
        </pc:sldMkLst>
        <pc:spChg chg="mod">
          <ac:chgData name="Tim Herman" userId="c6eb9c28-9f7f-41c3-ae3b-bb69add7b3b3" providerId="ADAL" clId="{6A2C6159-0D04-4177-9AC8-324E29304168}" dt="2024-11-05T15:55:49.129" v="403" actId="403"/>
          <ac:spMkLst>
            <pc:docMk/>
            <pc:sldMk cId="1021791471" sldId="344"/>
            <ac:spMk id="3" creationId="{76DEEB45-F759-1590-F50D-ABE53F431E6F}"/>
          </ac:spMkLst>
        </pc:spChg>
        <pc:spChg chg="mod">
          <ac:chgData name="Tim Herman" userId="c6eb9c28-9f7f-41c3-ae3b-bb69add7b3b3" providerId="ADAL" clId="{6A2C6159-0D04-4177-9AC8-324E29304168}" dt="2024-11-05T15:55:58.005" v="405" actId="403"/>
          <ac:spMkLst>
            <pc:docMk/>
            <pc:sldMk cId="1021791471" sldId="344"/>
            <ac:spMk id="4" creationId="{C9ADEA42-B1CA-E963-19B7-3E4650520C4E}"/>
          </ac:spMkLst>
        </pc:spChg>
        <pc:spChg chg="mod">
          <ac:chgData name="Tim Herman" userId="c6eb9c28-9f7f-41c3-ae3b-bb69add7b3b3" providerId="ADAL" clId="{6A2C6159-0D04-4177-9AC8-324E29304168}" dt="2024-11-05T15:55:52.851" v="404" actId="403"/>
          <ac:spMkLst>
            <pc:docMk/>
            <pc:sldMk cId="1021791471" sldId="344"/>
            <ac:spMk id="5" creationId="{9BE6E779-E432-3918-C20F-ADA678D91437}"/>
          </ac:spMkLst>
        </pc:spChg>
        <pc:spChg chg="mod ord">
          <ac:chgData name="Tim Herman" userId="c6eb9c28-9f7f-41c3-ae3b-bb69add7b3b3" providerId="ADAL" clId="{6A2C6159-0D04-4177-9AC8-324E29304168}" dt="2024-11-05T15:59:14.960" v="421" actId="1076"/>
          <ac:spMkLst>
            <pc:docMk/>
            <pc:sldMk cId="1021791471" sldId="344"/>
            <ac:spMk id="6" creationId="{F109EBF5-4509-21A8-2262-8DB74BD29121}"/>
          </ac:spMkLst>
        </pc:spChg>
        <pc:spChg chg="add mod ord">
          <ac:chgData name="Tim Herman" userId="c6eb9c28-9f7f-41c3-ae3b-bb69add7b3b3" providerId="ADAL" clId="{6A2C6159-0D04-4177-9AC8-324E29304168}" dt="2024-11-05T15:58:18.364" v="418" actId="164"/>
          <ac:spMkLst>
            <pc:docMk/>
            <pc:sldMk cId="1021791471" sldId="344"/>
            <ac:spMk id="7" creationId="{E371FBBB-B41D-89F1-DF4B-EBDBCD0185B9}"/>
          </ac:spMkLst>
        </pc:spChg>
        <pc:grpChg chg="add mod">
          <ac:chgData name="Tim Herman" userId="c6eb9c28-9f7f-41c3-ae3b-bb69add7b3b3" providerId="ADAL" clId="{6A2C6159-0D04-4177-9AC8-324E29304168}" dt="2024-11-05T15:58:18.364" v="418" actId="164"/>
          <ac:grpSpMkLst>
            <pc:docMk/>
            <pc:sldMk cId="1021791471" sldId="344"/>
            <ac:grpSpMk id="8" creationId="{E7AA9BC4-8CF1-C880-5D14-97A035F8F6FE}"/>
          </ac:grpSpMkLst>
        </pc:grpChg>
      </pc:sldChg>
      <pc:sldChg chg="modSp mod">
        <pc:chgData name="Tim Herman" userId="c6eb9c28-9f7f-41c3-ae3b-bb69add7b3b3" providerId="ADAL" clId="{6A2C6159-0D04-4177-9AC8-324E29304168}" dt="2024-11-05T15:00:02.621" v="121" actId="1076"/>
        <pc:sldMkLst>
          <pc:docMk/>
          <pc:sldMk cId="2223496094" sldId="346"/>
        </pc:sldMkLst>
        <pc:spChg chg="mod">
          <ac:chgData name="Tim Herman" userId="c6eb9c28-9f7f-41c3-ae3b-bb69add7b3b3" providerId="ADAL" clId="{6A2C6159-0D04-4177-9AC8-324E29304168}" dt="2024-11-05T15:00:02.621" v="121" actId="1076"/>
          <ac:spMkLst>
            <pc:docMk/>
            <pc:sldMk cId="2223496094" sldId="346"/>
            <ac:spMk id="2" creationId="{1ECCCD92-B5DD-A3FA-BAFE-8CA87A23686D}"/>
          </ac:spMkLst>
        </pc:spChg>
        <pc:spChg chg="mod">
          <ac:chgData name="Tim Herman" userId="c6eb9c28-9f7f-41c3-ae3b-bb69add7b3b3" providerId="ADAL" clId="{6A2C6159-0D04-4177-9AC8-324E29304168}" dt="2024-11-05T14:59:57.820" v="120" actId="1076"/>
          <ac:spMkLst>
            <pc:docMk/>
            <pc:sldMk cId="2223496094" sldId="346"/>
            <ac:spMk id="5" creationId="{EDF5EC51-757E-F1CD-F3EE-1C5CF9F656BA}"/>
          </ac:spMkLst>
        </pc:spChg>
        <pc:spChg chg="mod">
          <ac:chgData name="Tim Herman" userId="c6eb9c28-9f7f-41c3-ae3b-bb69add7b3b3" providerId="ADAL" clId="{6A2C6159-0D04-4177-9AC8-324E29304168}" dt="2024-11-05T14:59:02.725" v="109" actId="113"/>
          <ac:spMkLst>
            <pc:docMk/>
            <pc:sldMk cId="2223496094" sldId="346"/>
            <ac:spMk id="9" creationId="{62733C9B-9A62-8127-ACFE-26FC9D759DE6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16:48:28.9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36D42-1D5E-D1FB-3CA6-1C6C2EDEF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7331BC-24B4-C136-5C03-0EDF0121D9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66265A-7347-B4DB-45EC-4BC552A32B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273AB-C0F5-9C47-FFC8-67A8B44380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98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07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7C7EC2-5870-DF1D-2DE2-2E5C23EC6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70A9-1604-42A2-841F-FFC0E654ACA9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7605DC-CC4F-7679-47DA-D29FDE6B9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733B97-17CC-9444-E82B-C274B360E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AB5A-D906-4453-8E2C-2A986246A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65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840105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9101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9.xml"/><Relationship Id="rId4" Type="http://schemas.openxmlformats.org/officeDocument/2006/relationships/image" Target="NUL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E192B8-22F2-6DF1-EE09-6F269FA50902}"/>
              </a:ext>
            </a:extLst>
          </p:cNvPr>
          <p:cNvSpPr txBox="1"/>
          <p:nvPr/>
        </p:nvSpPr>
        <p:spPr>
          <a:xfrm>
            <a:off x="3298071" y="2808249"/>
            <a:ext cx="89735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Storming the Castle…</a:t>
            </a:r>
          </a:p>
          <a:p>
            <a:pPr algn="ctr"/>
            <a:r>
              <a:rPr lang="en-US" sz="4000" b="1" i="1" dirty="0"/>
              <a:t>How does Anthrax kill you?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969489-209F-450A-5C82-6C322434FABD}"/>
              </a:ext>
            </a:extLst>
          </p:cNvPr>
          <p:cNvSpPr txBox="1"/>
          <p:nvPr/>
        </p:nvSpPr>
        <p:spPr>
          <a:xfrm>
            <a:off x="2243468" y="5085906"/>
            <a:ext cx="1839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Tim Herman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FE713E-D664-053D-D5EB-53143B76643C}"/>
              </a:ext>
            </a:extLst>
          </p:cNvPr>
          <p:cNvSpPr txBox="1"/>
          <p:nvPr/>
        </p:nvSpPr>
        <p:spPr>
          <a:xfrm>
            <a:off x="5278581" y="1935646"/>
            <a:ext cx="5012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2024 NABT</a:t>
            </a:r>
          </a:p>
        </p:txBody>
      </p:sp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Untitled design-1">
            <a:extLst>
              <a:ext uri="{FF2B5EF4-FFF2-40B4-BE49-F238E27FC236}">
                <a16:creationId xmlns:a16="http://schemas.microsoft.com/office/drawing/2014/main" id="{6FA01C14-148F-6E0C-99A1-0D39A58A94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3" r="23746"/>
          <a:stretch/>
        </p:blipFill>
        <p:spPr bwMode="auto">
          <a:xfrm>
            <a:off x="1914525" y="1085604"/>
            <a:ext cx="2380161" cy="303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FCA085A-3448-2D9A-9807-A8375AC05DC6}"/>
              </a:ext>
            </a:extLst>
          </p:cNvPr>
          <p:cNvGrpSpPr/>
          <p:nvPr/>
        </p:nvGrpSpPr>
        <p:grpSpPr>
          <a:xfrm>
            <a:off x="5461679" y="1522323"/>
            <a:ext cx="5738070" cy="1275126"/>
            <a:chOff x="5662569" y="1199626"/>
            <a:chExt cx="5738070" cy="127512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9D6A451-45DC-B66F-6F3C-A6E683C25632}"/>
                </a:ext>
              </a:extLst>
            </p:cNvPr>
            <p:cNvSpPr/>
            <p:nvPr/>
          </p:nvSpPr>
          <p:spPr>
            <a:xfrm>
              <a:off x="5662569" y="1199626"/>
              <a:ext cx="5738070" cy="12751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DC2E93B-8BC2-15BB-0BE3-4F8BB2F1C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02135" y="1430031"/>
              <a:ext cx="5258937" cy="814316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593F202-D836-DF36-1726-2AF54327FB59}"/>
              </a:ext>
            </a:extLst>
          </p:cNvPr>
          <p:cNvSpPr txBox="1"/>
          <p:nvPr/>
        </p:nvSpPr>
        <p:spPr>
          <a:xfrm>
            <a:off x="6189240" y="3298804"/>
            <a:ext cx="4088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mRNA Vaccine Design Challenge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E98C1-6057-FA91-CECC-9B01B1B870D5}"/>
              </a:ext>
            </a:extLst>
          </p:cNvPr>
          <p:cNvSpPr txBox="1"/>
          <p:nvPr/>
        </p:nvSpPr>
        <p:spPr>
          <a:xfrm>
            <a:off x="1743162" y="4513448"/>
            <a:ext cx="2897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Bacteriophage T4</a:t>
            </a:r>
          </a:p>
        </p:txBody>
      </p:sp>
    </p:spTree>
    <p:extLst>
      <p:ext uri="{BB962C8B-B14F-4D97-AF65-F5344CB8AC3E}">
        <p14:creationId xmlns:p14="http://schemas.microsoft.com/office/powerpoint/2010/main" val="1652136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3FA4CE-0535-7681-6689-494FC523EBF6}"/>
              </a:ext>
            </a:extLst>
          </p:cNvPr>
          <p:cNvSpPr txBox="1"/>
          <p:nvPr/>
        </p:nvSpPr>
        <p:spPr>
          <a:xfrm>
            <a:off x="1530802" y="408214"/>
            <a:ext cx="87643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Anthrax Pathogenesis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B743AD-B4EE-0F13-878F-72FCFA19B678}"/>
              </a:ext>
            </a:extLst>
          </p:cNvPr>
          <p:cNvSpPr txBox="1"/>
          <p:nvPr/>
        </p:nvSpPr>
        <p:spPr>
          <a:xfrm>
            <a:off x="1114425" y="1787978"/>
            <a:ext cx="4029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/>
              <a:t>A story about….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0389E-048C-5FA6-ECD0-8A7347E584E8}"/>
              </a:ext>
            </a:extLst>
          </p:cNvPr>
          <p:cNvSpPr txBox="1"/>
          <p:nvPr/>
        </p:nvSpPr>
        <p:spPr>
          <a:xfrm>
            <a:off x="1332139" y="2715532"/>
            <a:ext cx="66035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/>
              <a:t>A bacterial toxin…..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/>
              <a:t>Bioterrorism…… 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/>
              <a:t>The CBM’s first SMART Team</a:t>
            </a:r>
          </a:p>
          <a:p>
            <a:r>
              <a:rPr lang="en-US" sz="3600" b="1" dirty="0"/>
              <a:t>        </a:t>
            </a:r>
          </a:p>
        </p:txBody>
      </p:sp>
      <p:pic>
        <p:nvPicPr>
          <p:cNvPr id="1026" name="Picture 2" descr="Anthrax protective antigen molecule #1 Framed Print by Science Photo  Library - Science Photo Gallery">
            <a:extLst>
              <a:ext uri="{FF2B5EF4-FFF2-40B4-BE49-F238E27FC236}">
                <a16:creationId xmlns:a16="http://schemas.microsoft.com/office/drawing/2014/main" id="{03CDA997-2942-8AF0-51AC-D5AFA09720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1" t="18000" r="17809" b="17428"/>
          <a:stretch/>
        </p:blipFill>
        <p:spPr bwMode="auto">
          <a:xfrm>
            <a:off x="7625443" y="1706336"/>
            <a:ext cx="3657600" cy="369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373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E6095-78F1-2876-5C9C-215F9E8A1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550747"/>
            <a:ext cx="10694743" cy="544574"/>
          </a:xfrm>
        </p:spPr>
        <p:txBody>
          <a:bodyPr>
            <a:normAutofit fontScale="90000"/>
          </a:bodyPr>
          <a:lstStyle/>
          <a:p>
            <a:pPr algn="ctr"/>
            <a:r>
              <a:rPr lang="en-US" i="1" dirty="0">
                <a:solidFill>
                  <a:srgbClr val="FF0000"/>
                </a:solidFill>
              </a:rPr>
              <a:t>Anthrax Pathogenesis…2001</a:t>
            </a:r>
            <a:br>
              <a:rPr lang="en-US" i="1" dirty="0">
                <a:solidFill>
                  <a:srgbClr val="FF0000"/>
                </a:solidFill>
              </a:rPr>
            </a:br>
            <a:br>
              <a:rPr lang="en-US" i="1" dirty="0">
                <a:solidFill>
                  <a:srgbClr val="FF0000"/>
                </a:solidFill>
              </a:rPr>
            </a:br>
            <a:r>
              <a:rPr lang="en-US" sz="2700" dirty="0"/>
              <a:t>A story of bioterrorism and the CBM’s first SMART Team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3ACEBF-E1CF-F47E-90FE-A047937FA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5F41EA-81F6-A594-5179-AAAA1A1956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55" t="27636" r="2431" b="9454"/>
          <a:stretch/>
        </p:blipFill>
        <p:spPr>
          <a:xfrm>
            <a:off x="642351" y="2012561"/>
            <a:ext cx="4322618" cy="4845439"/>
          </a:xfrm>
          <a:prstGeom prst="rect">
            <a:avLst/>
          </a:prstGeom>
        </p:spPr>
      </p:pic>
      <p:pic>
        <p:nvPicPr>
          <p:cNvPr id="4" name="Picture 3" descr="A group of people having a discussion&#10;&#10;Description automatically generated">
            <a:extLst>
              <a:ext uri="{FF2B5EF4-FFF2-40B4-BE49-F238E27FC236}">
                <a16:creationId xmlns:a16="http://schemas.microsoft.com/office/drawing/2014/main" id="{5643EBAD-D313-6224-500A-D9328F26B8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r="3857"/>
          <a:stretch/>
        </p:blipFill>
        <p:spPr>
          <a:xfrm>
            <a:off x="5744935" y="2449193"/>
            <a:ext cx="4909394" cy="3706679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BFBE062C-18A3-7A46-9322-243E91399CA6}"/>
              </a:ext>
            </a:extLst>
          </p:cNvPr>
          <p:cNvSpPr/>
          <p:nvPr/>
        </p:nvSpPr>
        <p:spPr>
          <a:xfrm>
            <a:off x="8152040" y="1779879"/>
            <a:ext cx="285750" cy="4653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2CE7ED04-57AE-C87B-D800-385B8CA70D03}"/>
              </a:ext>
            </a:extLst>
          </p:cNvPr>
          <p:cNvSpPr/>
          <p:nvPr/>
        </p:nvSpPr>
        <p:spPr>
          <a:xfrm>
            <a:off x="3754212" y="1739400"/>
            <a:ext cx="285749" cy="36698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162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A619C-2C94-C0ED-E757-320D9D53A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D10748-3F9B-6014-18EB-A7F1A7059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D690F4-C732-F5AA-74C7-B90D5ADBA854}"/>
              </a:ext>
            </a:extLst>
          </p:cNvPr>
          <p:cNvSpPr txBox="1"/>
          <p:nvPr/>
        </p:nvSpPr>
        <p:spPr>
          <a:xfrm>
            <a:off x="790241" y="964068"/>
            <a:ext cx="1020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first SMART Team… modeling </a:t>
            </a:r>
            <a:r>
              <a:rPr lang="en-US" sz="2800" b="1" i="1" dirty="0"/>
              <a:t>Anthrax Pathogenesis   </a:t>
            </a:r>
            <a:r>
              <a:rPr lang="en-US" sz="2800" i="1" dirty="0"/>
              <a:t>(2001)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B7BBF8-3E97-133A-3829-6A1CF8CFFE30}"/>
              </a:ext>
            </a:extLst>
          </p:cNvPr>
          <p:cNvGrpSpPr/>
          <p:nvPr/>
        </p:nvGrpSpPr>
        <p:grpSpPr>
          <a:xfrm>
            <a:off x="-6390788" y="2388858"/>
            <a:ext cx="17916259" cy="2667628"/>
            <a:chOff x="-6473915" y="3175907"/>
            <a:chExt cx="17916259" cy="2667628"/>
          </a:xfrm>
        </p:grpSpPr>
        <p:pic>
          <p:nvPicPr>
            <p:cNvPr id="4" name="Picture 3" descr="Close-up of colorful objects on a blue background&#10;&#10;Description automatically generated">
              <a:extLst>
                <a:ext uri="{FF2B5EF4-FFF2-40B4-BE49-F238E27FC236}">
                  <a16:creationId xmlns:a16="http://schemas.microsoft.com/office/drawing/2014/main" id="{2074C043-B858-8C8A-9889-290A09BAF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617" y="3316107"/>
              <a:ext cx="3395012" cy="252742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CC0A712-211C-B3D6-7C92-96EC493708F7}"/>
                </a:ext>
              </a:extLst>
            </p:cNvPr>
            <p:cNvSpPr txBox="1"/>
            <p:nvPr/>
          </p:nvSpPr>
          <p:spPr>
            <a:xfrm>
              <a:off x="-6473915" y="3175907"/>
              <a:ext cx="2837977" cy="455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Protective Antigen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49C4505-B090-4A51-49E3-2B1AAF2E441A}"/>
                </a:ext>
              </a:extLst>
            </p:cNvPr>
            <p:cNvSpPr txBox="1"/>
            <p:nvPr/>
          </p:nvSpPr>
          <p:spPr>
            <a:xfrm>
              <a:off x="1030774" y="5258071"/>
              <a:ext cx="28487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Protective Antigen</a:t>
              </a:r>
            </a:p>
          </p:txBody>
        </p:sp>
        <p:pic>
          <p:nvPicPr>
            <p:cNvPr id="6" name="Picture 5" descr="A close-up of a colorful toy&#10;&#10;Description automatically generated">
              <a:extLst>
                <a:ext uri="{FF2B5EF4-FFF2-40B4-BE49-F238E27FC236}">
                  <a16:creationId xmlns:a16="http://schemas.microsoft.com/office/drawing/2014/main" id="{7D31FA2B-0D82-5387-22CD-91262CDEF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8358" y="3316223"/>
              <a:ext cx="3394227" cy="2527312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E18FA5A-738C-C809-0DAC-280485EF9424}"/>
                </a:ext>
              </a:extLst>
            </p:cNvPr>
            <p:cNvSpPr txBox="1"/>
            <p:nvPr/>
          </p:nvSpPr>
          <p:spPr>
            <a:xfrm>
              <a:off x="5149877" y="5371373"/>
              <a:ext cx="2848708" cy="458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Edema Factor</a:t>
              </a:r>
            </a:p>
          </p:txBody>
        </p:sp>
        <p:pic>
          <p:nvPicPr>
            <p:cNvPr id="7" name="Picture 6" descr="A white and green plastic toy&#10;&#10;Description automatically generated with medium confidence">
              <a:extLst>
                <a:ext uri="{FF2B5EF4-FFF2-40B4-BE49-F238E27FC236}">
                  <a16:creationId xmlns:a16="http://schemas.microsoft.com/office/drawing/2014/main" id="{F6E95927-7E7F-5140-E2FC-75BFD87DAE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68"/>
            <a:stretch/>
          </p:blipFill>
          <p:spPr>
            <a:xfrm>
              <a:off x="8393314" y="3316223"/>
              <a:ext cx="2307111" cy="252731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1FE6625-07B4-B065-3ED6-BF79EC35AA5D}"/>
                </a:ext>
              </a:extLst>
            </p:cNvPr>
            <p:cNvSpPr txBox="1"/>
            <p:nvPr/>
          </p:nvSpPr>
          <p:spPr>
            <a:xfrm>
              <a:off x="8593636" y="5381870"/>
              <a:ext cx="28487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Lethal Factor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66D1F6D-236D-DA5C-A770-BB2CE615C1CD}"/>
              </a:ext>
            </a:extLst>
          </p:cNvPr>
          <p:cNvSpPr txBox="1"/>
          <p:nvPr/>
        </p:nvSpPr>
        <p:spPr>
          <a:xfrm>
            <a:off x="1030774" y="1905230"/>
            <a:ext cx="936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Bacillus anthracis </a:t>
            </a:r>
            <a:r>
              <a:rPr lang="en-US" sz="2400" i="1" dirty="0"/>
              <a:t>produces an </a:t>
            </a:r>
            <a:r>
              <a:rPr lang="en-US" sz="2400" b="1" i="1" dirty="0"/>
              <a:t>AB toxin </a:t>
            </a:r>
            <a:r>
              <a:rPr lang="en-US" sz="2400" i="1" dirty="0"/>
              <a:t>composed of three proteins…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A215B1-F569-B151-616D-18BB590D2388}"/>
              </a:ext>
            </a:extLst>
          </p:cNvPr>
          <p:cNvSpPr txBox="1"/>
          <p:nvPr/>
        </p:nvSpPr>
        <p:spPr>
          <a:xfrm>
            <a:off x="4873870" y="5202645"/>
            <a:ext cx="2909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Adenylate Cyclase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441CDD-2AA8-A42C-2182-5B7C03BB77E5}"/>
              </a:ext>
            </a:extLst>
          </p:cNvPr>
          <p:cNvSpPr txBox="1"/>
          <p:nvPr/>
        </p:nvSpPr>
        <p:spPr>
          <a:xfrm>
            <a:off x="8275021" y="5151262"/>
            <a:ext cx="2909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Tumor Necrosis Factor</a:t>
            </a:r>
          </a:p>
          <a:p>
            <a:pPr algn="ctr"/>
            <a:r>
              <a:rPr lang="en-US" sz="2000" dirty="0"/>
              <a:t>Inflammation/Apoptosis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50E7F9-EEF5-E957-FAAA-D8E3000D2411}"/>
              </a:ext>
            </a:extLst>
          </p:cNvPr>
          <p:cNvSpPr txBox="1"/>
          <p:nvPr/>
        </p:nvSpPr>
        <p:spPr>
          <a:xfrm>
            <a:off x="1751762" y="6050849"/>
            <a:ext cx="1113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AF428C-3723-8180-44EA-483C938F580E}"/>
              </a:ext>
            </a:extLst>
          </p:cNvPr>
          <p:cNvSpPr txBox="1"/>
          <p:nvPr/>
        </p:nvSpPr>
        <p:spPr>
          <a:xfrm>
            <a:off x="7292567" y="6050849"/>
            <a:ext cx="1113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108B50-6277-EF45-E373-B7E0F24FE378}"/>
              </a:ext>
            </a:extLst>
          </p:cNvPr>
          <p:cNvSpPr txBox="1"/>
          <p:nvPr/>
        </p:nvSpPr>
        <p:spPr>
          <a:xfrm>
            <a:off x="886531" y="5202645"/>
            <a:ext cx="2909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Delivers B toxins </a:t>
            </a:r>
            <a:br>
              <a:rPr lang="en-US" sz="2000" dirty="0"/>
            </a:br>
            <a:r>
              <a:rPr lang="en-US" sz="2000" dirty="0"/>
              <a:t>across membrane</a:t>
            </a: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30E4F793-5E36-44D2-19D6-A9CCA2E6DA88}"/>
              </a:ext>
            </a:extLst>
          </p:cNvPr>
          <p:cNvSpPr/>
          <p:nvPr/>
        </p:nvSpPr>
        <p:spPr>
          <a:xfrm rot="5400000">
            <a:off x="2211894" y="4728450"/>
            <a:ext cx="230247" cy="2426233"/>
          </a:xfrm>
          <a:prstGeom prst="rightBrace">
            <a:avLst>
              <a:gd name="adj1" fmla="val 8333"/>
              <a:gd name="adj2" fmla="val 50855"/>
            </a:avLst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1A16F27C-1A1F-6879-8244-8FA7B63A14F1}"/>
              </a:ext>
            </a:extLst>
          </p:cNvPr>
          <p:cNvSpPr/>
          <p:nvPr/>
        </p:nvSpPr>
        <p:spPr>
          <a:xfrm rot="5400000">
            <a:off x="7693017" y="2804382"/>
            <a:ext cx="312475" cy="6274367"/>
          </a:xfrm>
          <a:prstGeom prst="rightBrace">
            <a:avLst>
              <a:gd name="adj1" fmla="val 0"/>
              <a:gd name="adj2" fmla="val 50855"/>
            </a:avLst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814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222FF6-6151-21C3-6162-355AEB716B6C}"/>
              </a:ext>
            </a:extLst>
          </p:cNvPr>
          <p:cNvSpPr txBox="1"/>
          <p:nvPr/>
        </p:nvSpPr>
        <p:spPr>
          <a:xfrm>
            <a:off x="1124906" y="591116"/>
            <a:ext cx="10137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Storming the Castle</a:t>
            </a:r>
            <a:r>
              <a:rPr lang="en-US" sz="2400" i="1" dirty="0"/>
              <a:t>,… an exercise in critical thinking</a:t>
            </a:r>
            <a:endParaRPr lang="en-US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EEB45-F759-1590-F50D-ABE53F431E6F}"/>
              </a:ext>
            </a:extLst>
          </p:cNvPr>
          <p:cNvSpPr txBox="1"/>
          <p:nvPr/>
        </p:nvSpPr>
        <p:spPr>
          <a:xfrm>
            <a:off x="1568948" y="1175843"/>
            <a:ext cx="9249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</a:rPr>
              <a:t>How does the anthrax toxin get into our cells,….and kill you?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ADEA42-B1CA-E963-19B7-3E4650520C4E}"/>
              </a:ext>
            </a:extLst>
          </p:cNvPr>
          <p:cNvSpPr txBox="1"/>
          <p:nvPr/>
        </p:nvSpPr>
        <p:spPr>
          <a:xfrm>
            <a:off x="1664339" y="2918836"/>
            <a:ext cx="9236786" cy="2947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 is known to be necessary for either LF or EF to enter a cell:	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inject Protective Antigen (PA) into a mouse – it has no effect.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inject Lethal Factor (LF) into a mouse – it has no effect.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inject a mixture of PA and LF into a mouse – the mouse dies.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similar result is seen with PA and EF.  The injection of either PA or EF alone has no effect.  Injection of a mixture of PA and EF/LF results in a dead mouse.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E6E779-E432-3918-C20F-ADA678D91437}"/>
              </a:ext>
            </a:extLst>
          </p:cNvPr>
          <p:cNvSpPr txBox="1"/>
          <p:nvPr/>
        </p:nvSpPr>
        <p:spPr>
          <a:xfrm>
            <a:off x="971076" y="1869491"/>
            <a:ext cx="10055039" cy="739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Bacillus anthracis 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hereafter known as Anthrax – produces 3 toxin proteins… Protective Antigen (PA), Lethal Factor(LF) and Edema Factor</a:t>
            </a:r>
            <a:r>
              <a:rPr lang="en-US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(EF).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7AA9BC4-8CF1-C880-5D14-97A035F8F6FE}"/>
              </a:ext>
            </a:extLst>
          </p:cNvPr>
          <p:cNvGrpSpPr/>
          <p:nvPr/>
        </p:nvGrpSpPr>
        <p:grpSpPr>
          <a:xfrm>
            <a:off x="865116" y="2736629"/>
            <a:ext cx="10929230" cy="1654232"/>
            <a:chOff x="865116" y="2736629"/>
            <a:chExt cx="10929230" cy="165423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371FBBB-B41D-89F1-DF4B-EBDBCD0185B9}"/>
                </a:ext>
              </a:extLst>
            </p:cNvPr>
            <p:cNvSpPr/>
            <p:nvPr/>
          </p:nvSpPr>
          <p:spPr>
            <a:xfrm>
              <a:off x="865116" y="2736629"/>
              <a:ext cx="10656917" cy="1654232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109EBF5-4509-21A8-2262-8DB74BD29121}"/>
                </a:ext>
              </a:extLst>
            </p:cNvPr>
            <p:cNvSpPr txBox="1"/>
            <p:nvPr/>
          </p:nvSpPr>
          <p:spPr>
            <a:xfrm>
              <a:off x="1056309" y="2968223"/>
              <a:ext cx="10738037" cy="1264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400" b="1" u="sng" kern="100" dirty="0">
                  <a:solidFill>
                    <a:srgbClr val="FF0000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THE CHALLENGE:</a:t>
              </a:r>
              <a:r>
                <a:rPr lang="en-US" sz="2400" kern="100" dirty="0">
                  <a:solidFill>
                    <a:srgbClr val="FF0000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… Consult with your group,… and suggest a molecular mechanism whereby these 3 proteins (PA, LF and EF) interact with each other </a:t>
              </a:r>
              <a:br>
                <a:rPr lang="en-US" sz="2400" kern="100" dirty="0">
                  <a:solidFill>
                    <a:srgbClr val="FF0000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</a:br>
              <a:r>
                <a:rPr lang="en-US" sz="2400" kern="100" dirty="0">
                  <a:solidFill>
                    <a:srgbClr val="FF0000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to enter your cells…..… and lead to  your demise. </a:t>
              </a:r>
              <a:endParaRPr lang="en-US" sz="180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179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0EAFFE-A73F-1377-6ADF-C25D40EB1E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74" t="49138" r="3055" b="10972"/>
          <a:stretch/>
        </p:blipFill>
        <p:spPr>
          <a:xfrm>
            <a:off x="1355270" y="83127"/>
            <a:ext cx="11248852" cy="63687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B8A71F-C839-B31E-EDA0-913D35DB75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7" t="16410" r="70856" b="73559"/>
          <a:stretch/>
        </p:blipFill>
        <p:spPr>
          <a:xfrm>
            <a:off x="590760" y="406120"/>
            <a:ext cx="2764762" cy="68789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41791B5-02A8-F2A4-9DEB-7650C226055B}"/>
              </a:ext>
            </a:extLst>
          </p:cNvPr>
          <p:cNvGrpSpPr/>
          <p:nvPr/>
        </p:nvGrpSpPr>
        <p:grpSpPr>
          <a:xfrm>
            <a:off x="9299121" y="341852"/>
            <a:ext cx="1439151" cy="523220"/>
            <a:chOff x="8058150" y="750067"/>
            <a:chExt cx="1439151" cy="5232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5FF3884-1293-550C-1AC9-C410C9101ECD}"/>
                </a:ext>
              </a:extLst>
            </p:cNvPr>
            <p:cNvSpPr txBox="1"/>
            <p:nvPr/>
          </p:nvSpPr>
          <p:spPr>
            <a:xfrm>
              <a:off x="8276740" y="750067"/>
              <a:ext cx="122056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</a:rPr>
                <a:t>2005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30FBE0-CA47-8E63-1FE6-92D8B6CB11E0}"/>
                </a:ext>
              </a:extLst>
            </p:cNvPr>
            <p:cNvSpPr/>
            <p:nvPr/>
          </p:nvSpPr>
          <p:spPr>
            <a:xfrm>
              <a:off x="8058150" y="750067"/>
              <a:ext cx="1363435" cy="523220"/>
            </a:xfrm>
            <a:prstGeom prst="ellipse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5311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F6A2C-5E12-57AA-6D32-6E6D8286E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942C5F-8F24-F058-8A97-A323421C7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rgbClr val="FFFFFF"/>
                </a:solidFill>
              </a:rPr>
              <a:pPr algn="r">
                <a:spcAft>
                  <a:spcPts val="600"/>
                </a:spcAft>
              </a:pPr>
              <a:t>16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6B4F27-C40A-E1C1-13CC-1A1BF0A84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89" r="8160" b="5055"/>
          <a:stretch/>
        </p:blipFill>
        <p:spPr>
          <a:xfrm>
            <a:off x="1017814" y="484150"/>
            <a:ext cx="10448193" cy="588969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9602D50-4E25-E740-B3EB-F59E26F24B45}"/>
              </a:ext>
            </a:extLst>
          </p:cNvPr>
          <p:cNvGrpSpPr/>
          <p:nvPr/>
        </p:nvGrpSpPr>
        <p:grpSpPr>
          <a:xfrm>
            <a:off x="8698821" y="1931118"/>
            <a:ext cx="1230164" cy="523220"/>
            <a:chOff x="8394060" y="1980104"/>
            <a:chExt cx="1230164" cy="52322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881E4E2-E9B4-4D13-1467-54B86F104004}"/>
                </a:ext>
              </a:extLst>
            </p:cNvPr>
            <p:cNvSpPr txBox="1"/>
            <p:nvPr/>
          </p:nvSpPr>
          <p:spPr>
            <a:xfrm>
              <a:off x="8512472" y="1980104"/>
              <a:ext cx="95410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</a:rPr>
                <a:t>2002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AFDF30A-C0D1-896D-E9E8-88F16064E0E5}"/>
                </a:ext>
              </a:extLst>
            </p:cNvPr>
            <p:cNvSpPr/>
            <p:nvPr/>
          </p:nvSpPr>
          <p:spPr>
            <a:xfrm>
              <a:off x="8394060" y="1980104"/>
              <a:ext cx="1230164" cy="52322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17915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41526-3C6D-769A-4D07-77F77C351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84C41C-C414-C3D2-B876-ED5F9CDBB3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67" t="16996" r="7868" b="7315"/>
          <a:stretch/>
        </p:blipFill>
        <p:spPr>
          <a:xfrm>
            <a:off x="1137007" y="753603"/>
            <a:ext cx="9712870" cy="572833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14D778-F600-2914-34A7-6DE6B6C94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fld id="{195F50F5-0325-4E13-93B8-A048A96B03AB}" type="slidenum">
              <a:rPr lang="en-US"/>
              <a:pPr/>
              <a:t>17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B34D2E-5918-887B-D9B9-FFADD7E71EB6}"/>
              </a:ext>
            </a:extLst>
          </p:cNvPr>
          <p:cNvGrpSpPr/>
          <p:nvPr/>
        </p:nvGrpSpPr>
        <p:grpSpPr>
          <a:xfrm>
            <a:off x="7833406" y="5776153"/>
            <a:ext cx="1230164" cy="523220"/>
            <a:chOff x="8698821" y="1931118"/>
            <a:chExt cx="1230164" cy="52322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D93A4F22-E071-C351-462F-C9DE60493F31}"/>
                </a:ext>
              </a:extLst>
            </p:cNvPr>
            <p:cNvSpPr/>
            <p:nvPr/>
          </p:nvSpPr>
          <p:spPr>
            <a:xfrm>
              <a:off x="8698821" y="1931118"/>
              <a:ext cx="1230164" cy="52322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A53C3A-4A9B-9B45-72F9-FAFA52A9EC7E}"/>
                </a:ext>
              </a:extLst>
            </p:cNvPr>
            <p:cNvSpPr txBox="1"/>
            <p:nvPr/>
          </p:nvSpPr>
          <p:spPr>
            <a:xfrm>
              <a:off x="8868806" y="1992673"/>
              <a:ext cx="106017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2002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06828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6920-9520-5C44-A2DE-C3C1E0E50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840261-C573-86EB-CFB6-61AF0AEB6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rgbClr val="FFFFFF"/>
                </a:solidFill>
              </a:rPr>
              <a:pPr algn="r">
                <a:spcAft>
                  <a:spcPts val="600"/>
                </a:spcAft>
              </a:pPr>
              <a:t>18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B9BD6A-D527-505D-6A01-8A4154F15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47" t="10550" r="17244" b="36996"/>
          <a:stretch/>
        </p:blipFill>
        <p:spPr>
          <a:xfrm>
            <a:off x="301450" y="837291"/>
            <a:ext cx="6461091" cy="35973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C33645-58C2-E339-9F73-DFD67C827A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566" t="24974" r="19296" b="26762"/>
          <a:stretch/>
        </p:blipFill>
        <p:spPr>
          <a:xfrm>
            <a:off x="4861454" y="2190539"/>
            <a:ext cx="7029096" cy="42562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34F391-075A-4FB4-A31B-976AD4496702}"/>
              </a:ext>
            </a:extLst>
          </p:cNvPr>
          <p:cNvSpPr txBox="1"/>
          <p:nvPr/>
        </p:nvSpPr>
        <p:spPr>
          <a:xfrm>
            <a:off x="483995" y="5271416"/>
            <a:ext cx="41621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0" i="0" u="none" strike="noStrike" baseline="0">
                <a:latin typeface="AdvOTe831afd5"/>
              </a:rPr>
              <a:t>2 8 MAY 2 0 1 5 | VO L 5 2 1 | N AT U R E | 5 4 5</a:t>
            </a:r>
            <a:endParaRPr lang="en-US" sz="44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D9939AC-8FCF-E2C9-064C-7F6FCFC83364}"/>
              </a:ext>
            </a:extLst>
          </p:cNvPr>
          <p:cNvSpPr/>
          <p:nvPr/>
        </p:nvSpPr>
        <p:spPr>
          <a:xfrm>
            <a:off x="1216478" y="5239311"/>
            <a:ext cx="718457" cy="40276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420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E117CA-BD24-E03F-86E0-EECA209FAB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169" t="17738" r="15926" b="34405"/>
          <a:stretch/>
        </p:blipFill>
        <p:spPr>
          <a:xfrm>
            <a:off x="563334" y="465365"/>
            <a:ext cx="6997831" cy="60497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9445C5-D8AD-1AD6-5E3E-2AC4BE74D1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281" t="21190" r="34039" b="57339"/>
          <a:stretch/>
        </p:blipFill>
        <p:spPr>
          <a:xfrm>
            <a:off x="7561165" y="942974"/>
            <a:ext cx="4404896" cy="497205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E858769-EF2E-DA28-E94F-FD1D217509A5}"/>
              </a:ext>
            </a:extLst>
          </p:cNvPr>
          <p:cNvGrpSpPr/>
          <p:nvPr/>
        </p:nvGrpSpPr>
        <p:grpSpPr>
          <a:xfrm>
            <a:off x="6649586" y="5077832"/>
            <a:ext cx="1230164" cy="523220"/>
            <a:chOff x="8394060" y="1980104"/>
            <a:chExt cx="1230164" cy="5232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AAED80E-4DDD-7E96-64C8-528790C23CBC}"/>
                </a:ext>
              </a:extLst>
            </p:cNvPr>
            <p:cNvSpPr txBox="1"/>
            <p:nvPr/>
          </p:nvSpPr>
          <p:spPr>
            <a:xfrm>
              <a:off x="8510824" y="1980104"/>
              <a:ext cx="95410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</a:rPr>
                <a:t>2020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8FD8A51-FEF0-44A5-21B6-B2D074ACEDCB}"/>
                </a:ext>
              </a:extLst>
            </p:cNvPr>
            <p:cNvSpPr/>
            <p:nvPr/>
          </p:nvSpPr>
          <p:spPr>
            <a:xfrm>
              <a:off x="8394060" y="1980104"/>
              <a:ext cx="1230164" cy="52322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139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39F9D0-FA6F-4C31-CB45-0679627326B4}"/>
              </a:ext>
            </a:extLst>
          </p:cNvPr>
          <p:cNvSpPr txBox="1"/>
          <p:nvPr/>
        </p:nvSpPr>
        <p:spPr>
          <a:xfrm>
            <a:off x="1182303" y="1135513"/>
            <a:ext cx="7829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There are things we know…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C27581-4ED9-76E4-B50A-116C98CFD44B}"/>
              </a:ext>
            </a:extLst>
          </p:cNvPr>
          <p:cNvSpPr txBox="1"/>
          <p:nvPr/>
        </p:nvSpPr>
        <p:spPr>
          <a:xfrm>
            <a:off x="1667212" y="2737674"/>
            <a:ext cx="7829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Things we don’t know…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997E68-0E4D-3E92-C1F7-080A9C6EFA16}"/>
              </a:ext>
            </a:extLst>
          </p:cNvPr>
          <p:cNvSpPr txBox="1"/>
          <p:nvPr/>
        </p:nvSpPr>
        <p:spPr>
          <a:xfrm>
            <a:off x="1980855" y="1639487"/>
            <a:ext cx="782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As we think deeply about what we know, we will begin to </a:t>
            </a:r>
            <a:r>
              <a:rPr lang="en-US" sz="2400" dirty="0">
                <a:solidFill>
                  <a:srgbClr val="FF0000"/>
                </a:solidFill>
              </a:rPr>
              <a:t>ask questions</a:t>
            </a:r>
            <a:r>
              <a:rPr lang="en-US" sz="2400" dirty="0">
                <a:solidFill>
                  <a:schemeClr val="accent1"/>
                </a:solidFill>
              </a:rPr>
              <a:t> about things we don’t know …….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C12F8D-795F-587E-F5DD-A84EC6C701E7}"/>
              </a:ext>
            </a:extLst>
          </p:cNvPr>
          <p:cNvSpPr txBox="1"/>
          <p:nvPr/>
        </p:nvSpPr>
        <p:spPr>
          <a:xfrm>
            <a:off x="2084744" y="3461524"/>
            <a:ext cx="7829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1. There are things we know we don’t know.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E5E47C-AB94-42C3-2511-908C6E3FA3C7}"/>
              </a:ext>
            </a:extLst>
          </p:cNvPr>
          <p:cNvSpPr txBox="1"/>
          <p:nvPr/>
        </p:nvSpPr>
        <p:spPr>
          <a:xfrm>
            <a:off x="2083640" y="4248888"/>
            <a:ext cx="7829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2. There are things we don’t know we don’t know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25ECCB7-31FB-8D18-1C74-9BDD3C466EC6}"/>
              </a:ext>
            </a:extLst>
          </p:cNvPr>
          <p:cNvSpPr/>
          <p:nvPr/>
        </p:nvSpPr>
        <p:spPr>
          <a:xfrm>
            <a:off x="6504709" y="2228852"/>
            <a:ext cx="1600200" cy="822906"/>
          </a:xfrm>
          <a:custGeom>
            <a:avLst/>
            <a:gdLst>
              <a:gd name="connsiteX0" fmla="*/ 714375 w 1009650"/>
              <a:gd name="connsiteY0" fmla="*/ 0 h 685800"/>
              <a:gd name="connsiteX1" fmla="*/ 1009650 w 1009650"/>
              <a:gd name="connsiteY1" fmla="*/ 4763 h 685800"/>
              <a:gd name="connsiteX2" fmla="*/ 1009650 w 1009650"/>
              <a:gd name="connsiteY2" fmla="*/ 685800 h 685800"/>
              <a:gd name="connsiteX3" fmla="*/ 0 w 1009650"/>
              <a:gd name="connsiteY3" fmla="*/ 68580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9650" h="685800">
                <a:moveTo>
                  <a:pt x="714375" y="0"/>
                </a:moveTo>
                <a:lnTo>
                  <a:pt x="1009650" y="4763"/>
                </a:lnTo>
                <a:lnTo>
                  <a:pt x="1009650" y="685800"/>
                </a:lnTo>
                <a:lnTo>
                  <a:pt x="0" y="685800"/>
                </a:lnTo>
              </a:path>
            </a:pathLst>
          </a:custGeom>
          <a:noFill/>
          <a:ln w="41275">
            <a:solidFill>
              <a:schemeClr val="accent1"/>
            </a:solidFill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19FE56-07BE-3045-74EC-2A9643918A17}"/>
              </a:ext>
            </a:extLst>
          </p:cNvPr>
          <p:cNvSpPr txBox="1"/>
          <p:nvPr/>
        </p:nvSpPr>
        <p:spPr>
          <a:xfrm>
            <a:off x="1157037" y="5190380"/>
            <a:ext cx="987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 teacher’s role is to encourage students to think deeply about what they know … and identify what they don’t know.</a:t>
            </a:r>
          </a:p>
        </p:txBody>
      </p:sp>
    </p:spTree>
    <p:extLst>
      <p:ext uri="{BB962C8B-B14F-4D97-AF65-F5344CB8AC3E}">
        <p14:creationId xmlns:p14="http://schemas.microsoft.com/office/powerpoint/2010/main" val="3768438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tree made out of plastic&#10;&#10;Description automatically generated">
            <a:extLst>
              <a:ext uri="{FF2B5EF4-FFF2-40B4-BE49-F238E27FC236}">
                <a16:creationId xmlns:a16="http://schemas.microsoft.com/office/drawing/2014/main" id="{EDBB901A-B9DF-15D1-ECDC-4DB00DDE80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6"/>
          <a:stretch/>
        </p:blipFill>
        <p:spPr>
          <a:xfrm>
            <a:off x="6504743" y="329045"/>
            <a:ext cx="4898898" cy="64077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BA656B-555C-3DE3-4A3E-D00B32D4ED80}"/>
              </a:ext>
            </a:extLst>
          </p:cNvPr>
          <p:cNvSpPr txBox="1"/>
          <p:nvPr/>
        </p:nvSpPr>
        <p:spPr>
          <a:xfrm>
            <a:off x="415636" y="1028007"/>
            <a:ext cx="601287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</a:t>
            </a:r>
            <a:r>
              <a:rPr lang="en-US" sz="2800" b="1" dirty="0"/>
              <a:t>Anthrax Protective Antigen </a:t>
            </a:r>
            <a:r>
              <a:rPr lang="en-US" sz="2800" dirty="0"/>
              <a:t>heptamer….following receptor-mediated endocytosis… and acidification of the endosome.</a:t>
            </a:r>
          </a:p>
          <a:p>
            <a:endParaRPr lang="en-US" sz="2800" dirty="0"/>
          </a:p>
          <a:p>
            <a:r>
              <a:rPr lang="en-US" sz="2800" dirty="0"/>
              <a:t>The 14-stranded beta-barrel forms a tube through which the unfolded </a:t>
            </a:r>
            <a:r>
              <a:rPr lang="en-US" sz="2800" b="1" dirty="0"/>
              <a:t>Lethal Factor </a:t>
            </a:r>
            <a:r>
              <a:rPr lang="en-US" sz="2800" dirty="0"/>
              <a:t>is transported across the cell membrane.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52F3E0-943E-C0A7-D292-A8DF661B66E8}"/>
              </a:ext>
            </a:extLst>
          </p:cNvPr>
          <p:cNvSpPr/>
          <p:nvPr/>
        </p:nvSpPr>
        <p:spPr>
          <a:xfrm>
            <a:off x="6504743" y="329045"/>
            <a:ext cx="4898898" cy="6407728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589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square box with colorful plastic flowers&#10;&#10;Description automatically generated with medium confidence">
            <a:extLst>
              <a:ext uri="{FF2B5EF4-FFF2-40B4-BE49-F238E27FC236}">
                <a16:creationId xmlns:a16="http://schemas.microsoft.com/office/drawing/2014/main" id="{3EB54EF2-B3D8-0938-C94A-5DDEC7729A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5" b="14263"/>
          <a:stretch/>
        </p:blipFill>
        <p:spPr>
          <a:xfrm>
            <a:off x="1431099" y="526473"/>
            <a:ext cx="9480049" cy="60059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1099A65-FD86-A351-DC46-E02516A8600D}"/>
              </a:ext>
            </a:extLst>
          </p:cNvPr>
          <p:cNvSpPr/>
          <p:nvPr/>
        </p:nvSpPr>
        <p:spPr>
          <a:xfrm>
            <a:off x="1371600" y="526473"/>
            <a:ext cx="9539548" cy="6005945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540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C034718-69CB-0BFC-9BC2-8E31D9CAA422}"/>
              </a:ext>
            </a:extLst>
          </p:cNvPr>
          <p:cNvGrpSpPr/>
          <p:nvPr/>
        </p:nvGrpSpPr>
        <p:grpSpPr>
          <a:xfrm>
            <a:off x="715726" y="1011382"/>
            <a:ext cx="10373924" cy="4738251"/>
            <a:chOff x="715726" y="1011382"/>
            <a:chExt cx="10373924" cy="4738251"/>
          </a:xfrm>
        </p:grpSpPr>
        <p:pic>
          <p:nvPicPr>
            <p:cNvPr id="6" name="Picture 5" descr="A colorful structure made of plastic&#10;&#10;Description automatically generated with medium confidence">
              <a:extLst>
                <a:ext uri="{FF2B5EF4-FFF2-40B4-BE49-F238E27FC236}">
                  <a16:creationId xmlns:a16="http://schemas.microsoft.com/office/drawing/2014/main" id="{CC5364F6-ACDA-4058-B254-D154BDF70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2959" y="1011382"/>
              <a:ext cx="4696691" cy="4696691"/>
            </a:xfrm>
            <a:prstGeom prst="rect">
              <a:avLst/>
            </a:prstGeom>
          </p:spPr>
        </p:pic>
        <p:pic>
          <p:nvPicPr>
            <p:cNvPr id="3" name="Picture 2" descr="A group of colorful plastic objects&#10;&#10;Description automatically generated">
              <a:extLst>
                <a:ext uri="{FF2B5EF4-FFF2-40B4-BE49-F238E27FC236}">
                  <a16:creationId xmlns:a16="http://schemas.microsoft.com/office/drawing/2014/main" id="{107F2A8E-239A-0F55-74F0-70BC5BF6EB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21" r="12713"/>
            <a:stretch/>
          </p:blipFill>
          <p:spPr>
            <a:xfrm>
              <a:off x="715726" y="1011382"/>
              <a:ext cx="5235717" cy="4738251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1A304EF-CD88-7F2C-F96E-24D6E15936AD}"/>
                </a:ext>
              </a:extLst>
            </p:cNvPr>
            <p:cNvSpPr/>
            <p:nvPr/>
          </p:nvSpPr>
          <p:spPr>
            <a:xfrm>
              <a:off x="715726" y="1011382"/>
              <a:ext cx="5235717" cy="4696691"/>
            </a:xfrm>
            <a:prstGeom prst="rect">
              <a:avLst/>
            </a:prstGeom>
            <a:noFill/>
            <a:ln w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4ADF38F-6549-190C-B30B-1CB71A547CF0}"/>
                </a:ext>
              </a:extLst>
            </p:cNvPr>
            <p:cNvSpPr/>
            <p:nvPr/>
          </p:nvSpPr>
          <p:spPr>
            <a:xfrm>
              <a:off x="6392959" y="1032161"/>
              <a:ext cx="4696691" cy="4696691"/>
            </a:xfrm>
            <a:prstGeom prst="rect">
              <a:avLst/>
            </a:prstGeom>
            <a:noFill/>
            <a:ln w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4074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38B21-FE67-6D76-3F95-84C432A75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165310-CE05-98EB-1316-120E27AC1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fld id="{195F50F5-0325-4E13-93B8-A048A96B03AB}" type="slidenum">
              <a:rPr lang="en-US"/>
              <a:pPr/>
              <a:t>23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0B4BCD-D694-8E67-04C0-04133A0A4E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7" t="24469" r="2593" b="13699"/>
          <a:stretch/>
        </p:blipFill>
        <p:spPr>
          <a:xfrm>
            <a:off x="783770" y="1381439"/>
            <a:ext cx="10946702" cy="47428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034DD4-16FD-4314-54A7-B3A027A780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7" t="16410" r="30283" b="74303"/>
          <a:stretch/>
        </p:blipFill>
        <p:spPr>
          <a:xfrm>
            <a:off x="783770" y="569406"/>
            <a:ext cx="7011551" cy="63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62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BBD72-5244-AA6A-6349-A63BE6A9D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3B9417-FBCD-C2DD-6C95-165B5D173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AD750B-C7A8-A150-8961-08E51FDE4F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96" t="15694" r="11481" b="16944"/>
          <a:stretch/>
        </p:blipFill>
        <p:spPr>
          <a:xfrm>
            <a:off x="1638299" y="676274"/>
            <a:ext cx="8574093" cy="572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301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48B6F-A0A1-7783-70EE-46985912E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E5691B-CA80-09AD-0C64-D5F817AED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259B79-E170-28CE-64B8-3DFA90CC0DBE}"/>
              </a:ext>
            </a:extLst>
          </p:cNvPr>
          <p:cNvSpPr txBox="1"/>
          <p:nvPr/>
        </p:nvSpPr>
        <p:spPr>
          <a:xfrm>
            <a:off x="648509" y="1019801"/>
            <a:ext cx="6014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/>
              <a:t>Models give meaning to words…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B3C7E8-83EC-E24A-558B-0C7B8E9C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08" t="18333" r="33148" b="15834"/>
          <a:stretch/>
        </p:blipFill>
        <p:spPr>
          <a:xfrm>
            <a:off x="7006998" y="1019801"/>
            <a:ext cx="4057650" cy="4514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BC713A-2130-D473-017C-36188CCAB4B5}"/>
              </a:ext>
            </a:extLst>
          </p:cNvPr>
          <p:cNvSpPr txBox="1"/>
          <p:nvPr/>
        </p:nvSpPr>
        <p:spPr>
          <a:xfrm>
            <a:off x="648508" y="2454729"/>
            <a:ext cx="56864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Until you have models,… molecular visualization software (Jmol) </a:t>
            </a:r>
            <a:br>
              <a:rPr lang="en-US" sz="2800" dirty="0"/>
            </a:br>
            <a:r>
              <a:rPr lang="en-US" sz="2800" dirty="0"/>
              <a:t>is the next-best thing.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2D3F59-52C4-4F77-ED8A-A1BABF64606A}"/>
              </a:ext>
            </a:extLst>
          </p:cNvPr>
          <p:cNvSpPr txBox="1"/>
          <p:nvPr/>
        </p:nvSpPr>
        <p:spPr>
          <a:xfrm>
            <a:off x="648508" y="4212823"/>
            <a:ext cx="5686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Coming soon… </a:t>
            </a:r>
            <a:br>
              <a:rPr lang="en-US" sz="2800"/>
            </a:br>
            <a:r>
              <a:rPr lang="en-US" sz="3200" b="1" i="1"/>
              <a:t>The Protein Exploratorium</a:t>
            </a:r>
            <a:endParaRPr lang="en-US" sz="2800" b="1" i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09D7F-CD21-2BC2-CA06-08556FD8D723}"/>
              </a:ext>
            </a:extLst>
          </p:cNvPr>
          <p:cNvSpPr txBox="1"/>
          <p:nvPr/>
        </p:nvSpPr>
        <p:spPr>
          <a:xfrm>
            <a:off x="8152039" y="5607366"/>
            <a:ext cx="1767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Hemolysin</a:t>
            </a:r>
          </a:p>
        </p:txBody>
      </p:sp>
    </p:spTree>
    <p:extLst>
      <p:ext uri="{BB962C8B-B14F-4D97-AF65-F5344CB8AC3E}">
        <p14:creationId xmlns:p14="http://schemas.microsoft.com/office/powerpoint/2010/main" val="282798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CCD92-B5DD-A3FA-BAFE-8CA87A236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518" y="975659"/>
            <a:ext cx="11203246" cy="544574"/>
          </a:xfrm>
        </p:spPr>
        <p:txBody>
          <a:bodyPr>
            <a:normAutofit fontScale="90000"/>
          </a:bodyPr>
          <a:lstStyle/>
          <a:p>
            <a:r>
              <a:rPr lang="en-US" sz="2700" i="1" dirty="0"/>
              <a:t>Connecting the dots….</a:t>
            </a:r>
            <a:br>
              <a:rPr lang="en-US" sz="2800" i="1" dirty="0"/>
            </a:br>
            <a:br>
              <a:rPr lang="en-US" sz="2800" dirty="0">
                <a:solidFill>
                  <a:srgbClr val="FF0000"/>
                </a:solidFill>
              </a:rPr>
            </a:br>
            <a:r>
              <a:rPr lang="en-US" sz="2800" dirty="0">
                <a:solidFill>
                  <a:srgbClr val="FF0000"/>
                </a:solidFill>
              </a:rPr>
              <a:t>Other Protein Translocation/ Injection systems….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F5EC51-757E-F1CD-F3EE-1C5CF9F656BA}"/>
              </a:ext>
            </a:extLst>
          </p:cNvPr>
          <p:cNvSpPr txBox="1"/>
          <p:nvPr/>
        </p:nvSpPr>
        <p:spPr>
          <a:xfrm>
            <a:off x="1294039" y="2155984"/>
            <a:ext cx="10242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Bacteriophages</a:t>
            </a:r>
            <a:r>
              <a:rPr lang="en-US" sz="2800" dirty="0"/>
              <a:t>,… delivering phage DNA into cells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3294B4-BED1-820E-3A2A-ED979CC1FE29}"/>
              </a:ext>
            </a:extLst>
          </p:cNvPr>
          <p:cNvSpPr txBox="1"/>
          <p:nvPr/>
        </p:nvSpPr>
        <p:spPr>
          <a:xfrm>
            <a:off x="1294039" y="5321411"/>
            <a:ext cx="10446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Contractile Injection Systems</a:t>
            </a:r>
            <a:r>
              <a:rPr lang="en-US" sz="2800" dirty="0"/>
              <a:t>,… introducing proteins into cells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D13EF-A032-28E8-5E48-43BDC49B36B3}"/>
              </a:ext>
            </a:extLst>
          </p:cNvPr>
          <p:cNvSpPr txBox="1"/>
          <p:nvPr/>
        </p:nvSpPr>
        <p:spPr>
          <a:xfrm>
            <a:off x="1294039" y="2805313"/>
            <a:ext cx="927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Injectisomes</a:t>
            </a:r>
            <a:r>
              <a:rPr lang="en-US" sz="2800" dirty="0"/>
              <a:t>,… June 2024 MOTM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733C9B-9A62-8127-ACFE-26FC9D759DE6}"/>
              </a:ext>
            </a:extLst>
          </p:cNvPr>
          <p:cNvSpPr txBox="1"/>
          <p:nvPr/>
        </p:nvSpPr>
        <p:spPr>
          <a:xfrm>
            <a:off x="2245179" y="3451584"/>
            <a:ext cx="97726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rgbClr val="5A5A5A"/>
                </a:solidFill>
                <a:effectLst/>
                <a:highlight>
                  <a:srgbClr val="FFFFFF"/>
                </a:highlight>
                <a:latin typeface="Helvetica Neue"/>
              </a:rPr>
              <a:t>Salmonella bacteria invade our cells and reproduce inside, causing life-threatening diseases like typhoid fever. As part of their pathogenic strategy, these bacteria inject several dozen types of </a:t>
            </a:r>
            <a:r>
              <a:rPr lang="en-US" sz="2400" b="0" i="1" dirty="0">
                <a:solidFill>
                  <a:srgbClr val="5A5A5A"/>
                </a:solidFill>
                <a:effectLst/>
                <a:highlight>
                  <a:srgbClr val="FFFFFF"/>
                </a:highlight>
                <a:latin typeface="Helvetica Neue"/>
              </a:rPr>
              <a:t>effector proteins</a:t>
            </a:r>
            <a:r>
              <a:rPr lang="en-US" sz="2400" b="0" i="0" dirty="0">
                <a:solidFill>
                  <a:srgbClr val="5A5A5A"/>
                </a:solidFill>
                <a:effectLst/>
                <a:highlight>
                  <a:srgbClr val="FFFFFF"/>
                </a:highlight>
                <a:latin typeface="Helvetica Neue"/>
              </a:rPr>
              <a:t> using a molecular needle called the</a:t>
            </a:r>
            <a:r>
              <a:rPr lang="en-US" sz="2400" b="1" i="0" dirty="0">
                <a:solidFill>
                  <a:srgbClr val="5A5A5A"/>
                </a:solidFill>
                <a:effectLst/>
                <a:highlight>
                  <a:srgbClr val="FFFFFF"/>
                </a:highlight>
                <a:latin typeface="Helvetica Neue"/>
              </a:rPr>
              <a:t> </a:t>
            </a:r>
            <a:r>
              <a:rPr lang="en-US" sz="2400" b="1" i="1" dirty="0" err="1">
                <a:solidFill>
                  <a:srgbClr val="5A5A5A"/>
                </a:solidFill>
                <a:effectLst/>
                <a:highlight>
                  <a:srgbClr val="FFFFFF"/>
                </a:highlight>
                <a:latin typeface="Helvetica Neue"/>
              </a:rPr>
              <a:t>injectisome</a:t>
            </a:r>
            <a:r>
              <a:rPr lang="en-US" sz="2400" b="1" i="1" dirty="0">
                <a:solidFill>
                  <a:srgbClr val="5A5A5A"/>
                </a:solidFill>
                <a:effectLst/>
                <a:highlight>
                  <a:srgbClr val="FFFFFF"/>
                </a:highlight>
                <a:latin typeface="Helvetica Neue"/>
              </a:rPr>
              <a:t>.</a:t>
            </a:r>
            <a:endParaRPr lang="en-US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F0E410-5AE1-268C-5FCE-35C543A7F628}"/>
              </a:ext>
            </a:extLst>
          </p:cNvPr>
          <p:cNvSpPr txBox="1"/>
          <p:nvPr/>
        </p:nvSpPr>
        <p:spPr>
          <a:xfrm>
            <a:off x="2245179" y="5844631"/>
            <a:ext cx="3196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See Feng Zhang at MIT</a:t>
            </a:r>
          </a:p>
        </p:txBody>
      </p:sp>
    </p:spTree>
    <p:extLst>
      <p:ext uri="{BB962C8B-B14F-4D97-AF65-F5344CB8AC3E}">
        <p14:creationId xmlns:p14="http://schemas.microsoft.com/office/powerpoint/2010/main" val="22234960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BD2CB7-ECDB-321B-3639-56AD01934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8C0C57-AFEC-04F1-D9CE-7DAD319984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03" t="32482" r="25391" b="14693"/>
          <a:stretch/>
        </p:blipFill>
        <p:spPr>
          <a:xfrm>
            <a:off x="8850214" y="1454869"/>
            <a:ext cx="2980266" cy="51182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F76862-0D2C-CE01-A025-37101B5B7F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13" t="19753" r="45144" b="58551"/>
          <a:stretch/>
        </p:blipFill>
        <p:spPr>
          <a:xfrm>
            <a:off x="746168" y="868395"/>
            <a:ext cx="7802065" cy="41423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B343E9E-A2E0-B2FA-B189-AE98705DF6B4}"/>
              </a:ext>
            </a:extLst>
          </p:cNvPr>
          <p:cNvSpPr txBox="1"/>
          <p:nvPr/>
        </p:nvSpPr>
        <p:spPr>
          <a:xfrm>
            <a:off x="852055" y="5202382"/>
            <a:ext cx="1731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June, 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3267BD-76F4-AC25-56AF-60EA543B3132}"/>
              </a:ext>
            </a:extLst>
          </p:cNvPr>
          <p:cNvSpPr txBox="1"/>
          <p:nvPr/>
        </p:nvSpPr>
        <p:spPr>
          <a:xfrm>
            <a:off x="9758849" y="545230"/>
            <a:ext cx="1731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Unfolded effector protein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3CAF63B-F869-F5F7-BD09-0646AF27C6CB}"/>
              </a:ext>
            </a:extLst>
          </p:cNvPr>
          <p:cNvSpPr/>
          <p:nvPr/>
        </p:nvSpPr>
        <p:spPr>
          <a:xfrm rot="631230">
            <a:off x="9570635" y="878768"/>
            <a:ext cx="189506" cy="824345"/>
          </a:xfrm>
          <a:custGeom>
            <a:avLst/>
            <a:gdLst>
              <a:gd name="connsiteX0" fmla="*/ 99452 w 189506"/>
              <a:gd name="connsiteY0" fmla="*/ 0 h 824345"/>
              <a:gd name="connsiteX1" fmla="*/ 2470 w 189506"/>
              <a:gd name="connsiteY1" fmla="*/ 256309 h 824345"/>
              <a:gd name="connsiteX2" fmla="*/ 189506 w 189506"/>
              <a:gd name="connsiteY2" fmla="*/ 824345 h 82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9506" h="824345">
                <a:moveTo>
                  <a:pt x="99452" y="0"/>
                </a:moveTo>
                <a:cubicBezTo>
                  <a:pt x="43456" y="59459"/>
                  <a:pt x="-12539" y="118918"/>
                  <a:pt x="2470" y="256309"/>
                </a:cubicBezTo>
                <a:cubicBezTo>
                  <a:pt x="17479" y="393700"/>
                  <a:pt x="103492" y="609022"/>
                  <a:pt x="189506" y="824345"/>
                </a:cubicBezTo>
              </a:path>
            </a:pathLst>
          </a:custGeom>
          <a:noFill/>
          <a:ln w="28575">
            <a:solidFill>
              <a:srgbClr val="FF0000"/>
            </a:solidFill>
            <a:tailEnd type="stealt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6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F6849A-0CFC-50A1-95D5-05B532997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15CE64-63FF-A4A4-03ED-9FC11F488A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04" t="27672" r="20229" b="6273"/>
          <a:stretch/>
        </p:blipFill>
        <p:spPr>
          <a:xfrm>
            <a:off x="1523917" y="267410"/>
            <a:ext cx="8720911" cy="60319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F3D520-161C-BF86-0A58-C6EDC34AF170}"/>
              </a:ext>
            </a:extLst>
          </p:cNvPr>
          <p:cNvSpPr txBox="1"/>
          <p:nvPr/>
        </p:nvSpPr>
        <p:spPr>
          <a:xfrm>
            <a:off x="4309533" y="640592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solidFill>
                  <a:srgbClr val="FF0000"/>
                </a:solidFill>
                <a:latin typeface="GraphikNature-Regular"/>
              </a:rPr>
              <a:t>Nature | Vol 616 | 13 April 2023 | </a:t>
            </a:r>
            <a:r>
              <a:rPr lang="en-US" sz="1800" b="1" i="0" u="none" strike="noStrike" baseline="0" dirty="0">
                <a:solidFill>
                  <a:srgbClr val="FF0000"/>
                </a:solidFill>
                <a:latin typeface="GraphikNaturel-Bold"/>
              </a:rPr>
              <a:t>357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9DD718B-C831-2C65-7A3A-CC6233FD98F2}"/>
              </a:ext>
            </a:extLst>
          </p:cNvPr>
          <p:cNvSpPr/>
          <p:nvPr/>
        </p:nvSpPr>
        <p:spPr>
          <a:xfrm>
            <a:off x="7103533" y="1938867"/>
            <a:ext cx="846667" cy="3693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85650D-6ADD-B712-4BD1-7BE3FF55C856}"/>
              </a:ext>
            </a:extLst>
          </p:cNvPr>
          <p:cNvSpPr/>
          <p:nvPr/>
        </p:nvSpPr>
        <p:spPr>
          <a:xfrm>
            <a:off x="2836333" y="2540000"/>
            <a:ext cx="846667" cy="3693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44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D68542-D839-E3DE-76A7-6E631CEB8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E87155-A30A-2203-2C0E-0C16247FA1EA}"/>
              </a:ext>
            </a:extLst>
          </p:cNvPr>
          <p:cNvSpPr txBox="1"/>
          <p:nvPr/>
        </p:nvSpPr>
        <p:spPr>
          <a:xfrm>
            <a:off x="1232554" y="2031228"/>
            <a:ext cx="1002376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0" i="0" u="none" strike="noStrike" baseline="0" dirty="0">
                <a:latin typeface="HardingText-Regular"/>
              </a:rPr>
              <a:t>For endosymbiotic bacteria, it is often advantageous to secrete factors that modulate host biology in </a:t>
            </a:r>
            <a:r>
              <a:rPr lang="en-US" sz="3200" b="0" i="0" u="none" strike="noStrike" baseline="0" dirty="0" err="1">
                <a:latin typeface="HardingText-Regular"/>
              </a:rPr>
              <a:t>favour</a:t>
            </a:r>
            <a:r>
              <a:rPr lang="en-US" sz="3200" b="0" i="0" u="none" strike="noStrike" baseline="0" dirty="0">
                <a:latin typeface="HardingText-Regular"/>
              </a:rPr>
              <a:t> of symbiont fitness</a:t>
            </a:r>
            <a:r>
              <a:rPr lang="en-US" sz="1100" b="0" i="0" u="none" strike="noStrike" baseline="0" dirty="0">
                <a:latin typeface="HardingText-Regular"/>
              </a:rPr>
              <a:t>4</a:t>
            </a:r>
            <a:r>
              <a:rPr lang="en-US" sz="3200" b="0" i="0" u="none" strike="noStrike" baseline="0" dirty="0">
                <a:latin typeface="HardingText-Regular"/>
              </a:rPr>
              <a:t>. However, many such factors cannot readily pass through cellular membranes; this has led to the development of intricate systems that actively deliver payload proteins into cells</a:t>
            </a:r>
            <a:r>
              <a:rPr lang="en-US" sz="1100" b="0" i="0" u="none" strike="noStrike" baseline="0" dirty="0">
                <a:latin typeface="HardingText-Regular"/>
              </a:rPr>
              <a:t>5</a:t>
            </a:r>
            <a:r>
              <a:rPr lang="en-US" sz="3200" b="0" i="0" u="none" strike="noStrike" baseline="0" dirty="0">
                <a:latin typeface="HardingText-Regular"/>
              </a:rPr>
              <a:t>. One example is the contractile injection systems (CISs), a class of syringe-like nanomachines resembling bacteriophage tails</a:t>
            </a:r>
            <a:r>
              <a:rPr lang="en-US" sz="1100" b="0" i="0" u="none" strike="noStrike" baseline="0" dirty="0">
                <a:latin typeface="HardingText-Regular"/>
              </a:rPr>
              <a:t>6,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5F66D6-38AD-A839-3C7B-F83EF8BF0B19}"/>
              </a:ext>
            </a:extLst>
          </p:cNvPr>
          <p:cNvSpPr txBox="1"/>
          <p:nvPr/>
        </p:nvSpPr>
        <p:spPr>
          <a:xfrm>
            <a:off x="783667" y="1133967"/>
            <a:ext cx="7204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The first paragraph of </a:t>
            </a:r>
            <a:r>
              <a:rPr lang="en-US" sz="2800" i="1" dirty="0" err="1"/>
              <a:t>Kreitz</a:t>
            </a:r>
            <a:r>
              <a:rPr lang="en-US" sz="2800" i="1" dirty="0"/>
              <a:t> et.al.….</a:t>
            </a:r>
          </a:p>
        </p:txBody>
      </p:sp>
    </p:spTree>
    <p:extLst>
      <p:ext uri="{BB962C8B-B14F-4D97-AF65-F5344CB8AC3E}">
        <p14:creationId xmlns:p14="http://schemas.microsoft.com/office/powerpoint/2010/main" val="351296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829D6-1ECF-4D97-A48B-D4D5EE047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01F932-9B44-1A02-8C6C-13E5090B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D685C3-BA71-A0B7-6BB1-0F73BC716192}"/>
              </a:ext>
            </a:extLst>
          </p:cNvPr>
          <p:cNvSpPr txBox="1"/>
          <p:nvPr/>
        </p:nvSpPr>
        <p:spPr>
          <a:xfrm>
            <a:off x="930875" y="1186249"/>
            <a:ext cx="1005008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Teachers should model for students…. </a:t>
            </a:r>
          </a:p>
          <a:p>
            <a:endParaRPr lang="en-US" sz="3200" dirty="0"/>
          </a:p>
          <a:p>
            <a:r>
              <a:rPr lang="en-US" sz="3200" dirty="0"/>
              <a:t>	… the joy of discovering something you didn’t know</a:t>
            </a:r>
          </a:p>
          <a:p>
            <a:endParaRPr lang="en-US" sz="3200" dirty="0"/>
          </a:p>
          <a:p>
            <a:r>
              <a:rPr lang="en-US" sz="3200" dirty="0"/>
              <a:t>	… the joy of discovering something you didn’t even</a:t>
            </a:r>
            <a:br>
              <a:rPr lang="en-US" sz="3200" dirty="0"/>
            </a:br>
            <a:r>
              <a:rPr lang="en-US" sz="3200" dirty="0"/>
              <a:t>                               know you didn’t know.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E0551F-F21A-8EBF-96F6-8F2902FA184A}"/>
              </a:ext>
            </a:extLst>
          </p:cNvPr>
          <p:cNvSpPr txBox="1"/>
          <p:nvPr/>
        </p:nvSpPr>
        <p:spPr>
          <a:xfrm>
            <a:off x="848497" y="4729713"/>
            <a:ext cx="10239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This discovery happens when you…</a:t>
            </a:r>
            <a:br>
              <a:rPr lang="en-US" sz="3200"/>
            </a:br>
            <a:r>
              <a:rPr lang="en-US" sz="3200"/>
              <a:t> slow down, focus, think deeply…</a:t>
            </a:r>
            <a:br>
              <a:rPr lang="en-US" sz="3200"/>
            </a:br>
            <a:r>
              <a:rPr lang="en-US" sz="3200"/>
              <a:t>and begin to </a:t>
            </a:r>
            <a:r>
              <a:rPr lang="en-US" sz="3200">
                <a:solidFill>
                  <a:srgbClr val="FF0000"/>
                </a:solidFill>
              </a:rPr>
              <a:t>ask questions</a:t>
            </a:r>
            <a:r>
              <a:rPr lang="en-US" sz="32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90865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CF9ACC-DC2C-E159-08C9-C1CB209AC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F805E4-F379-3325-C02E-47DBCE254E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0849" r="16007" b="33981"/>
          <a:stretch/>
        </p:blipFill>
        <p:spPr>
          <a:xfrm>
            <a:off x="1155778" y="595448"/>
            <a:ext cx="6438822" cy="57039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FA4B34-2669-771B-2A9A-61AF19899644}"/>
              </a:ext>
            </a:extLst>
          </p:cNvPr>
          <p:cNvSpPr txBox="1"/>
          <p:nvPr/>
        </p:nvSpPr>
        <p:spPr>
          <a:xfrm>
            <a:off x="4220828" y="762000"/>
            <a:ext cx="6849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Model for protein delivery via reprogrammed CISs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BB594D-D103-C9E7-BF1A-0D28E5BCEBE5}"/>
              </a:ext>
            </a:extLst>
          </p:cNvPr>
          <p:cNvSpPr txBox="1"/>
          <p:nvPr/>
        </p:nvSpPr>
        <p:spPr>
          <a:xfrm>
            <a:off x="9213502" y="1961025"/>
            <a:ext cx="1856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HardingText-Regular"/>
              </a:rPr>
              <a:t>C</a:t>
            </a:r>
            <a:r>
              <a:rPr lang="en-US" sz="2400" b="0" i="0" u="none" strike="noStrike" baseline="0" dirty="0">
                <a:latin typeface="HardingText-Regular"/>
              </a:rPr>
              <a:t>ontractile</a:t>
            </a:r>
            <a:br>
              <a:rPr lang="en-US" sz="2400" b="0" i="0" u="none" strike="noStrike" baseline="0" dirty="0">
                <a:latin typeface="HardingText-Regular"/>
              </a:rPr>
            </a:br>
            <a:r>
              <a:rPr lang="en-US" sz="2400" b="0" i="0" u="none" strike="noStrike" baseline="0" dirty="0">
                <a:latin typeface="HardingText-Regular"/>
              </a:rPr>
              <a:t> </a:t>
            </a:r>
            <a:r>
              <a:rPr lang="en-US" sz="2400" b="1" dirty="0">
                <a:latin typeface="HardingText-Regular"/>
              </a:rPr>
              <a:t>I</a:t>
            </a:r>
            <a:r>
              <a:rPr lang="en-US" sz="2400" b="0" i="0" u="none" strike="noStrike" baseline="0" dirty="0">
                <a:latin typeface="HardingText-Regular"/>
              </a:rPr>
              <a:t>njection </a:t>
            </a:r>
            <a:br>
              <a:rPr lang="en-US" sz="2400" b="0" i="0" u="none" strike="noStrike" baseline="0" dirty="0">
                <a:latin typeface="HardingText-Regular"/>
              </a:rPr>
            </a:br>
            <a:r>
              <a:rPr lang="en-US" sz="2400" b="1" dirty="0">
                <a:latin typeface="HardingText-Regular"/>
              </a:rPr>
              <a:t>S</a:t>
            </a:r>
            <a:r>
              <a:rPr lang="en-US" sz="2400" b="0" i="0" u="none" strike="noStrike" baseline="0" dirty="0">
                <a:latin typeface="HardingText-Regular"/>
              </a:rPr>
              <a:t>ystem</a:t>
            </a:r>
            <a:endParaRPr lang="en-US" sz="24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C5422D2-8343-F713-F7A9-309F8C0AF9A3}"/>
                  </a:ext>
                </a:extLst>
              </p14:cNvPr>
              <p14:cNvContentPartPr/>
              <p14:nvPr/>
            </p14:nvContentPartPr>
            <p14:xfrm>
              <a:off x="9609120" y="4829695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C5422D2-8343-F713-F7A9-309F8C0AF9A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91480" y="4811695"/>
                <a:ext cx="36000" cy="36000"/>
              </a:xfrm>
              <a:prstGeom prst="rect">
                <a:avLst/>
              </a:prstGeom>
            </p:spPr>
          </p:pic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FAC30C9-83BB-9D26-DCCB-AA3917A81CDF}"/>
              </a:ext>
            </a:extLst>
          </p:cNvPr>
          <p:cNvCxnSpPr/>
          <p:nvPr/>
        </p:nvCxnSpPr>
        <p:spPr>
          <a:xfrm flipH="1">
            <a:off x="9983585" y="1223665"/>
            <a:ext cx="332510" cy="671637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3446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39F9D0-FA6F-4C31-CB45-0679627326B4}"/>
              </a:ext>
            </a:extLst>
          </p:cNvPr>
          <p:cNvSpPr txBox="1"/>
          <p:nvPr/>
        </p:nvSpPr>
        <p:spPr>
          <a:xfrm>
            <a:off x="1182303" y="1135513"/>
            <a:ext cx="7829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There are things we know…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C27581-4ED9-76E4-B50A-116C98CFD44B}"/>
              </a:ext>
            </a:extLst>
          </p:cNvPr>
          <p:cNvSpPr txBox="1"/>
          <p:nvPr/>
        </p:nvSpPr>
        <p:spPr>
          <a:xfrm>
            <a:off x="1667212" y="2737674"/>
            <a:ext cx="7829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Things we don’t know…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997E68-0E4D-3E92-C1F7-080A9C6EFA16}"/>
              </a:ext>
            </a:extLst>
          </p:cNvPr>
          <p:cNvSpPr txBox="1"/>
          <p:nvPr/>
        </p:nvSpPr>
        <p:spPr>
          <a:xfrm>
            <a:off x="1980855" y="1639487"/>
            <a:ext cx="782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As we think deeply about what we know, we will begin to </a:t>
            </a:r>
            <a:r>
              <a:rPr lang="en-US" sz="2400" dirty="0">
                <a:solidFill>
                  <a:srgbClr val="FF0000"/>
                </a:solidFill>
              </a:rPr>
              <a:t>ask questions</a:t>
            </a:r>
            <a:r>
              <a:rPr lang="en-US" sz="2400" dirty="0">
                <a:solidFill>
                  <a:schemeClr val="accent1"/>
                </a:solidFill>
              </a:rPr>
              <a:t> about things we don’t know …….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C12F8D-795F-587E-F5DD-A84EC6C701E7}"/>
              </a:ext>
            </a:extLst>
          </p:cNvPr>
          <p:cNvSpPr txBox="1"/>
          <p:nvPr/>
        </p:nvSpPr>
        <p:spPr>
          <a:xfrm>
            <a:off x="2084744" y="3461524"/>
            <a:ext cx="7829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1. There are things we know we don’t know.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E5E47C-AB94-42C3-2511-908C6E3FA3C7}"/>
              </a:ext>
            </a:extLst>
          </p:cNvPr>
          <p:cNvSpPr txBox="1"/>
          <p:nvPr/>
        </p:nvSpPr>
        <p:spPr>
          <a:xfrm>
            <a:off x="2083640" y="4248888"/>
            <a:ext cx="7829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2. There are things we don’t know we don’t know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25ECCB7-31FB-8D18-1C74-9BDD3C466EC6}"/>
              </a:ext>
            </a:extLst>
          </p:cNvPr>
          <p:cNvSpPr/>
          <p:nvPr/>
        </p:nvSpPr>
        <p:spPr>
          <a:xfrm>
            <a:off x="6504709" y="2228852"/>
            <a:ext cx="1600200" cy="822906"/>
          </a:xfrm>
          <a:custGeom>
            <a:avLst/>
            <a:gdLst>
              <a:gd name="connsiteX0" fmla="*/ 714375 w 1009650"/>
              <a:gd name="connsiteY0" fmla="*/ 0 h 685800"/>
              <a:gd name="connsiteX1" fmla="*/ 1009650 w 1009650"/>
              <a:gd name="connsiteY1" fmla="*/ 4763 h 685800"/>
              <a:gd name="connsiteX2" fmla="*/ 1009650 w 1009650"/>
              <a:gd name="connsiteY2" fmla="*/ 685800 h 685800"/>
              <a:gd name="connsiteX3" fmla="*/ 0 w 1009650"/>
              <a:gd name="connsiteY3" fmla="*/ 68580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9650" h="685800">
                <a:moveTo>
                  <a:pt x="714375" y="0"/>
                </a:moveTo>
                <a:lnTo>
                  <a:pt x="1009650" y="4763"/>
                </a:lnTo>
                <a:lnTo>
                  <a:pt x="1009650" y="685800"/>
                </a:lnTo>
                <a:lnTo>
                  <a:pt x="0" y="685800"/>
                </a:lnTo>
              </a:path>
            </a:pathLst>
          </a:custGeom>
          <a:noFill/>
          <a:ln w="41275">
            <a:solidFill>
              <a:schemeClr val="accent1"/>
            </a:solidFill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19FE56-07BE-3045-74EC-2A9643918A17}"/>
              </a:ext>
            </a:extLst>
          </p:cNvPr>
          <p:cNvSpPr txBox="1"/>
          <p:nvPr/>
        </p:nvSpPr>
        <p:spPr>
          <a:xfrm>
            <a:off x="1157037" y="5190380"/>
            <a:ext cx="987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 teacher’s role is to encourage students to think deeply about what they know … and identify what they don’t know.</a:t>
            </a:r>
          </a:p>
        </p:txBody>
      </p:sp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829D6-1ECF-4D97-A48B-D4D5EE047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01F932-9B44-1A02-8C6C-13E5090B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D685C3-BA71-A0B7-6BB1-0F73BC716192}"/>
              </a:ext>
            </a:extLst>
          </p:cNvPr>
          <p:cNvSpPr txBox="1"/>
          <p:nvPr/>
        </p:nvSpPr>
        <p:spPr>
          <a:xfrm>
            <a:off x="930875" y="1186249"/>
            <a:ext cx="1005008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Teachers should model for students…. </a:t>
            </a:r>
          </a:p>
          <a:p>
            <a:endParaRPr lang="en-US" sz="3200" dirty="0"/>
          </a:p>
          <a:p>
            <a:r>
              <a:rPr lang="en-US" sz="3200" dirty="0"/>
              <a:t>	… the joy of discovering something you didn’t know</a:t>
            </a:r>
          </a:p>
          <a:p>
            <a:endParaRPr lang="en-US" sz="3200" dirty="0"/>
          </a:p>
          <a:p>
            <a:r>
              <a:rPr lang="en-US" sz="3200" dirty="0"/>
              <a:t>	… the joy of discovering something you didn’t even</a:t>
            </a:r>
            <a:br>
              <a:rPr lang="en-US" sz="3200" dirty="0"/>
            </a:br>
            <a:r>
              <a:rPr lang="en-US" sz="3200" dirty="0"/>
              <a:t>                               know you didn’t know.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E0551F-F21A-8EBF-96F6-8F2902FA184A}"/>
              </a:ext>
            </a:extLst>
          </p:cNvPr>
          <p:cNvSpPr txBox="1"/>
          <p:nvPr/>
        </p:nvSpPr>
        <p:spPr>
          <a:xfrm>
            <a:off x="848497" y="4729713"/>
            <a:ext cx="10239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This discovery happens when you…</a:t>
            </a:r>
            <a:br>
              <a:rPr lang="en-US" sz="3200"/>
            </a:br>
            <a:r>
              <a:rPr lang="en-US" sz="3200"/>
              <a:t> slow down, focus, think deeply…</a:t>
            </a:r>
            <a:br>
              <a:rPr lang="en-US" sz="3200"/>
            </a:br>
            <a:r>
              <a:rPr lang="en-US" sz="3200"/>
              <a:t>and begin to </a:t>
            </a:r>
            <a:r>
              <a:rPr lang="en-US" sz="3200">
                <a:solidFill>
                  <a:srgbClr val="FF0000"/>
                </a:solidFill>
              </a:rPr>
              <a:t>ask questions</a:t>
            </a:r>
            <a:r>
              <a:rPr lang="en-US" sz="32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91630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7354A-65AF-1243-56DA-1B3092DA2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2886AB-A844-E295-5501-935157B7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8166CA-FEB8-B072-2C03-503C63F8C9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933" t="50000"/>
          <a:stretch/>
        </p:blipFill>
        <p:spPr>
          <a:xfrm>
            <a:off x="4512041" y="4645881"/>
            <a:ext cx="1583959" cy="20186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B86103-C88B-2C66-843F-A07B5A16FC78}"/>
              </a:ext>
            </a:extLst>
          </p:cNvPr>
          <p:cNvSpPr txBox="1"/>
          <p:nvPr/>
        </p:nvSpPr>
        <p:spPr>
          <a:xfrm>
            <a:off x="3090073" y="472536"/>
            <a:ext cx="6876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2025 Summer Workshops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7942C1-B0E5-EFE2-79AE-A2FB5BF89928}"/>
              </a:ext>
            </a:extLst>
          </p:cNvPr>
          <p:cNvSpPr txBox="1"/>
          <p:nvPr/>
        </p:nvSpPr>
        <p:spPr>
          <a:xfrm>
            <a:off x="6840632" y="5298156"/>
            <a:ext cx="4330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…become the teacher you have always wanted to be.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CDFD4B7-0222-7500-9056-F2F372136797}"/>
              </a:ext>
            </a:extLst>
          </p:cNvPr>
          <p:cNvGrpSpPr/>
          <p:nvPr/>
        </p:nvGrpSpPr>
        <p:grpSpPr>
          <a:xfrm>
            <a:off x="2549338" y="1717376"/>
            <a:ext cx="8464179" cy="3087823"/>
            <a:chOff x="2549338" y="1717376"/>
            <a:chExt cx="8464179" cy="308782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7FD100F-E31E-F72F-376B-780AD85B7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9575" t="55436" r="51642" b="10679"/>
            <a:stretch/>
          </p:blipFill>
          <p:spPr>
            <a:xfrm>
              <a:off x="8465161" y="1717376"/>
              <a:ext cx="2548356" cy="3087823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400B344-C6FB-7B27-A9FE-B08E307E1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9575" t="19806" r="30985" b="48400"/>
            <a:stretch/>
          </p:blipFill>
          <p:spPr>
            <a:xfrm>
              <a:off x="2549338" y="1780841"/>
              <a:ext cx="5509364" cy="2960891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A0A4260-CD8A-9AFB-822A-6D3FCFFDBF61}"/>
                </a:ext>
              </a:extLst>
            </p:cNvPr>
            <p:cNvSpPr/>
            <p:nvPr/>
          </p:nvSpPr>
          <p:spPr>
            <a:xfrm>
              <a:off x="6027886" y="2433921"/>
              <a:ext cx="1489364" cy="31172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A50A1A9-3FD3-B8D1-04E2-ED4C1CF4409E}"/>
                </a:ext>
              </a:extLst>
            </p:cNvPr>
            <p:cNvSpPr txBox="1"/>
            <p:nvPr/>
          </p:nvSpPr>
          <p:spPr>
            <a:xfrm>
              <a:off x="6027886" y="2386959"/>
              <a:ext cx="15839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/>
                <a:t>Stony Brook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88416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for a digital modeling hub&#10;&#10;Description automatically generated">
            <a:extLst>
              <a:ext uri="{FF2B5EF4-FFF2-40B4-BE49-F238E27FC236}">
                <a16:creationId xmlns:a16="http://schemas.microsoft.com/office/drawing/2014/main" id="{50A3BAA3-A126-7EFD-BFA3-F0EC8F361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32" y="0"/>
            <a:ext cx="89901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8162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99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thogenesis: A History of the World in Eight Plagues Audiobook, by Jonathan Kennedy">
            <a:extLst>
              <a:ext uri="{FF2B5EF4-FFF2-40B4-BE49-F238E27FC236}">
                <a16:creationId xmlns:a16="http://schemas.microsoft.com/office/drawing/2014/main" id="{BC8E1F22-2E82-E2CE-BA3F-2572F81051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5" r="16343" b="8727"/>
          <a:stretch/>
        </p:blipFill>
        <p:spPr bwMode="auto">
          <a:xfrm>
            <a:off x="7248697" y="1005427"/>
            <a:ext cx="3566160" cy="484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97C4C2-BD12-65D7-BBA9-CB15514F7F90}"/>
              </a:ext>
            </a:extLst>
          </p:cNvPr>
          <p:cNvSpPr txBox="1"/>
          <p:nvPr/>
        </p:nvSpPr>
        <p:spPr>
          <a:xfrm>
            <a:off x="693420" y="1572078"/>
            <a:ext cx="609738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555555"/>
                </a:solidFill>
                <a:effectLst/>
                <a:highlight>
                  <a:srgbClr val="FFFFFF"/>
                </a:highlight>
                <a:latin typeface="jost"/>
              </a:rPr>
              <a:t>A sweeping look at how the major transformations in history—from the rise of </a:t>
            </a:r>
            <a:r>
              <a:rPr lang="en-US" sz="2800" b="1" i="1" dirty="0">
                <a:solidFill>
                  <a:srgbClr val="555555"/>
                </a:solidFill>
                <a:effectLst/>
                <a:highlight>
                  <a:srgbClr val="FFFFFF"/>
                </a:highlight>
                <a:latin typeface="jost"/>
              </a:rPr>
              <a:t>Homo sapiens</a:t>
            </a:r>
            <a:r>
              <a:rPr lang="en-US" sz="2800" b="1" i="0" dirty="0">
                <a:solidFill>
                  <a:srgbClr val="555555"/>
                </a:solidFill>
                <a:effectLst/>
                <a:highlight>
                  <a:srgbClr val="FFFFFF"/>
                </a:highlight>
                <a:latin typeface="jost"/>
              </a:rPr>
              <a:t> to the birth of capitalism—have </a:t>
            </a:r>
            <a:r>
              <a:rPr lang="en-US" sz="2800" i="0" dirty="0">
                <a:solidFill>
                  <a:srgbClr val="555555"/>
                </a:solidFill>
                <a:effectLst/>
                <a:highlight>
                  <a:srgbClr val="FFFFFF"/>
                </a:highlight>
                <a:latin typeface="jost"/>
              </a:rPr>
              <a:t>been shaped not by humans but by germs </a:t>
            </a:r>
            <a:r>
              <a:rPr lang="en-US" sz="2800" b="1" i="0" dirty="0">
                <a:solidFill>
                  <a:srgbClr val="555555"/>
                </a:solidFill>
                <a:effectLst/>
                <a:highlight>
                  <a:srgbClr val="FFFFFF"/>
                </a:highlight>
                <a:latin typeface="jost"/>
              </a:rPr>
              <a:t>“</a:t>
            </a:r>
            <a:r>
              <a:rPr lang="en-US" sz="2800" b="1" i="1" dirty="0">
                <a:solidFill>
                  <a:srgbClr val="555555"/>
                </a:solidFill>
                <a:effectLst/>
                <a:highlight>
                  <a:srgbClr val="FFFFFF"/>
                </a:highlight>
                <a:latin typeface="jost"/>
              </a:rPr>
              <a:t>I love this surprising, learned, fascinating book; it brings human arrogance into sharp relief, reminding us that the real masters of the universe are microbes.</a:t>
            </a:r>
            <a:r>
              <a:rPr lang="en-US" sz="2800" b="1" i="0" dirty="0">
                <a:solidFill>
                  <a:srgbClr val="555555"/>
                </a:solidFill>
                <a:effectLst/>
                <a:highlight>
                  <a:srgbClr val="FFFFFF"/>
                </a:highlight>
                <a:latin typeface="jost"/>
              </a:rPr>
              <a:t>”—Cal </a:t>
            </a:r>
            <a:r>
              <a:rPr lang="en-US" sz="2800" b="1" i="0" dirty="0" err="1">
                <a:solidFill>
                  <a:srgbClr val="555555"/>
                </a:solidFill>
                <a:effectLst/>
                <a:highlight>
                  <a:srgbClr val="FFFFFF"/>
                </a:highlight>
                <a:latin typeface="jost"/>
              </a:rPr>
              <a:t>Flyn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01BE4B-E051-9996-CDE7-CF2AFF7B0619}"/>
              </a:ext>
            </a:extLst>
          </p:cNvPr>
          <p:cNvSpPr txBox="1"/>
          <p:nvPr/>
        </p:nvSpPr>
        <p:spPr>
          <a:xfrm>
            <a:off x="693420" y="726362"/>
            <a:ext cx="5973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chemeClr val="accent2">
                    <a:lumMod val="75000"/>
                  </a:schemeClr>
                </a:solidFill>
              </a:rPr>
              <a:t>For your reading enjoyment…</a:t>
            </a:r>
          </a:p>
        </p:txBody>
      </p:sp>
    </p:spTree>
    <p:extLst>
      <p:ext uri="{BB962C8B-B14F-4D97-AF65-F5344CB8AC3E}">
        <p14:creationId xmlns:p14="http://schemas.microsoft.com/office/powerpoint/2010/main" val="3631511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colorful objects on a table&#10;&#10;Description automatically generated">
            <a:extLst>
              <a:ext uri="{FF2B5EF4-FFF2-40B4-BE49-F238E27FC236}">
                <a16:creationId xmlns:a16="http://schemas.microsoft.com/office/drawing/2014/main" id="{6B4935DC-64DB-04CF-A931-C78D70F93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32" y="737600"/>
            <a:ext cx="5979732" cy="3381395"/>
          </a:xfrm>
          <a:prstGeom prst="rect">
            <a:avLst/>
          </a:prstGeom>
        </p:spPr>
      </p:pic>
      <p:pic>
        <p:nvPicPr>
          <p:cNvPr id="9" name="Picture 8" descr="A group of plastic pieces of different shapes&#10;&#10;Description automatically generated">
            <a:extLst>
              <a:ext uri="{FF2B5EF4-FFF2-40B4-BE49-F238E27FC236}">
                <a16:creationId xmlns:a16="http://schemas.microsoft.com/office/drawing/2014/main" id="{94C389D1-885A-D10A-A7EA-B09E141DCC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815" y="658482"/>
            <a:ext cx="2334246" cy="2921520"/>
          </a:xfrm>
          <a:prstGeom prst="rect">
            <a:avLst/>
          </a:prstGeom>
        </p:spPr>
      </p:pic>
      <p:pic>
        <p:nvPicPr>
          <p:cNvPr id="11" name="Picture 10" descr="Several white plastic pieces of a penicillin model&#10;&#10;Description automatically generated with medium confidence">
            <a:extLst>
              <a:ext uri="{FF2B5EF4-FFF2-40B4-BE49-F238E27FC236}">
                <a16:creationId xmlns:a16="http://schemas.microsoft.com/office/drawing/2014/main" id="{F2EB413A-AB7F-747B-3259-726A25555A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342" y="3775778"/>
            <a:ext cx="2345719" cy="28396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2A724C8-3343-8061-C5A6-0E070C1D9CD0}"/>
              </a:ext>
            </a:extLst>
          </p:cNvPr>
          <p:cNvSpPr txBox="1"/>
          <p:nvPr/>
        </p:nvSpPr>
        <p:spPr>
          <a:xfrm>
            <a:off x="1588377" y="4445403"/>
            <a:ext cx="3749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Cell Modeling Kit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880FD7-88ED-5301-5481-58ED9BBF55BA}"/>
              </a:ext>
            </a:extLst>
          </p:cNvPr>
          <p:cNvSpPr txBox="1"/>
          <p:nvPr/>
        </p:nvSpPr>
        <p:spPr>
          <a:xfrm>
            <a:off x="6200209" y="5415122"/>
            <a:ext cx="309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Penicillin /  </a:t>
            </a:r>
          </a:p>
          <a:p>
            <a:pPr algn="ctr"/>
            <a:r>
              <a:rPr lang="en-US" sz="2400" b="1" dirty="0"/>
              <a:t>Beta-Lactamase</a:t>
            </a:r>
          </a:p>
          <a:p>
            <a:pPr algn="ctr"/>
            <a:r>
              <a:rPr lang="en-US" sz="2400" b="1" dirty="0"/>
              <a:t> Kit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560D06-F362-A6FA-8B5F-DD4B957C7FC0}"/>
              </a:ext>
            </a:extLst>
          </p:cNvPr>
          <p:cNvSpPr txBox="1"/>
          <p:nvPr/>
        </p:nvSpPr>
        <p:spPr>
          <a:xfrm>
            <a:off x="7266709" y="2575449"/>
            <a:ext cx="20270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Bacterial </a:t>
            </a:r>
          </a:p>
          <a:p>
            <a:pPr algn="ctr"/>
            <a:r>
              <a:rPr lang="en-US" sz="2400" b="1" dirty="0"/>
              <a:t>Membrane </a:t>
            </a:r>
          </a:p>
          <a:p>
            <a:pPr algn="ctr"/>
            <a:r>
              <a:rPr lang="en-US" sz="2400" b="1" dirty="0"/>
              <a:t>Kit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2CA895-7176-40DF-9309-D88E7FF5F52F}"/>
              </a:ext>
            </a:extLst>
          </p:cNvPr>
          <p:cNvSpPr txBox="1"/>
          <p:nvPr/>
        </p:nvSpPr>
        <p:spPr>
          <a:xfrm>
            <a:off x="1233377" y="5474069"/>
            <a:ext cx="3958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2024 MII Kits</a:t>
            </a:r>
          </a:p>
        </p:txBody>
      </p:sp>
    </p:spTree>
    <p:extLst>
      <p:ext uri="{BB962C8B-B14F-4D97-AF65-F5344CB8AC3E}">
        <p14:creationId xmlns:p14="http://schemas.microsoft.com/office/powerpoint/2010/main" val="315852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3F55D96-EACF-2157-448D-EF49C614CDF1}"/>
              </a:ext>
            </a:extLst>
          </p:cNvPr>
          <p:cNvSpPr txBox="1"/>
          <p:nvPr/>
        </p:nvSpPr>
        <p:spPr>
          <a:xfrm>
            <a:off x="3092047" y="5990880"/>
            <a:ext cx="6193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Molecules of Life</a:t>
            </a:r>
            <a:r>
              <a:rPr lang="en-US" sz="2400" b="1" dirty="0"/>
              <a:t> / Tactile Base Pairs </a:t>
            </a:r>
          </a:p>
        </p:txBody>
      </p:sp>
      <p:pic>
        <p:nvPicPr>
          <p:cNvPr id="6" name="Picture 5" descr="A group of colorful pieces of a game&#10;&#10;Description automatically generated">
            <a:extLst>
              <a:ext uri="{FF2B5EF4-FFF2-40B4-BE49-F238E27FC236}">
                <a16:creationId xmlns:a16="http://schemas.microsoft.com/office/drawing/2014/main" id="{235B05A5-8DBE-15A0-EA51-E7709600B4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088" y="701578"/>
            <a:ext cx="9129823" cy="513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98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odel of a molecule&#10;&#10;Description automatically generated">
            <a:extLst>
              <a:ext uri="{FF2B5EF4-FFF2-40B4-BE49-F238E27FC236}">
                <a16:creationId xmlns:a16="http://schemas.microsoft.com/office/drawing/2014/main" id="{53B3F9E9-D57E-BD86-53E4-6011F5B46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484" y="1317860"/>
            <a:ext cx="2778463" cy="3569516"/>
          </a:xfrm>
          <a:prstGeom prst="rect">
            <a:avLst/>
          </a:prstGeom>
        </p:spPr>
      </p:pic>
      <p:pic>
        <p:nvPicPr>
          <p:cNvPr id="5" name="Picture 4" descr="A model of a molecule and a container of balls&#10;&#10;Description automatically generated">
            <a:extLst>
              <a:ext uri="{FF2B5EF4-FFF2-40B4-BE49-F238E27FC236}">
                <a16:creationId xmlns:a16="http://schemas.microsoft.com/office/drawing/2014/main" id="{D4B45107-BE5E-ED26-6E16-8B5BADE73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929" y="1317860"/>
            <a:ext cx="2897516" cy="27598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9F583AE-45BD-F2C2-1436-4AD48C5600FC}"/>
              </a:ext>
            </a:extLst>
          </p:cNvPr>
          <p:cNvSpPr txBox="1"/>
          <p:nvPr/>
        </p:nvSpPr>
        <p:spPr>
          <a:xfrm>
            <a:off x="8469735" y="5191558"/>
            <a:ext cx="2897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Beta-Lactamase Model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3268AE-2C45-EE56-7691-EB087DA4528F}"/>
              </a:ext>
            </a:extLst>
          </p:cNvPr>
          <p:cNvSpPr txBox="1"/>
          <p:nvPr/>
        </p:nvSpPr>
        <p:spPr>
          <a:xfrm>
            <a:off x="4947707" y="4446336"/>
            <a:ext cx="2651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Penicillin Model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4250AF-2B31-E521-B35A-D6CC1CA63529}"/>
              </a:ext>
            </a:extLst>
          </p:cNvPr>
          <p:cNvSpPr txBox="1"/>
          <p:nvPr/>
        </p:nvSpPr>
        <p:spPr>
          <a:xfrm>
            <a:off x="403409" y="3984671"/>
            <a:ext cx="4018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Antibody Diagnostics Kit</a:t>
            </a:r>
          </a:p>
        </p:txBody>
      </p:sp>
      <p:pic>
        <p:nvPicPr>
          <p:cNvPr id="4" name="Picture 3" descr="A group of colorful pieces of puzzle&#10;&#10;Description automatically generated">
            <a:extLst>
              <a:ext uri="{FF2B5EF4-FFF2-40B4-BE49-F238E27FC236}">
                <a16:creationId xmlns:a16="http://schemas.microsoft.com/office/drawing/2014/main" id="{4CAE3778-E073-7FB2-2336-D31BCF8003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34" y="1317860"/>
            <a:ext cx="3423951" cy="247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3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CABDD3-242C-F707-CC5A-CE9C348A81DE}"/>
              </a:ext>
            </a:extLst>
          </p:cNvPr>
          <p:cNvSpPr txBox="1"/>
          <p:nvPr/>
        </p:nvSpPr>
        <p:spPr>
          <a:xfrm>
            <a:off x="5149057" y="4508551"/>
            <a:ext cx="2651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Virus Infection Cycle</a:t>
            </a:r>
          </a:p>
        </p:txBody>
      </p:sp>
      <p:pic>
        <p:nvPicPr>
          <p:cNvPr id="8" name="Picture 7" descr="A group of colorful pieces of toys&#10;&#10;Description automatically generated">
            <a:extLst>
              <a:ext uri="{FF2B5EF4-FFF2-40B4-BE49-F238E27FC236}">
                <a16:creationId xmlns:a16="http://schemas.microsoft.com/office/drawing/2014/main" id="{1CC0AAA1-99D4-F463-992C-A91E617A1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085" y="1988858"/>
            <a:ext cx="3155616" cy="2450108"/>
          </a:xfrm>
          <a:prstGeom prst="rect">
            <a:avLst/>
          </a:prstGeom>
        </p:spPr>
      </p:pic>
      <p:pic>
        <p:nvPicPr>
          <p:cNvPr id="5" name="Picture 4" descr="A group of colorful pegs on a table&#10;&#10;Description automatically generated">
            <a:extLst>
              <a:ext uri="{FF2B5EF4-FFF2-40B4-BE49-F238E27FC236}">
                <a16:creationId xmlns:a16="http://schemas.microsoft.com/office/drawing/2014/main" id="{F59931CE-767E-DEB8-C733-E3F0D509E4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75" y="1846690"/>
            <a:ext cx="3454681" cy="28427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0D301D-F4A4-4D0A-DDFD-B813003666F9}"/>
              </a:ext>
            </a:extLst>
          </p:cNvPr>
          <p:cNvSpPr txBox="1"/>
          <p:nvPr/>
        </p:nvSpPr>
        <p:spPr>
          <a:xfrm>
            <a:off x="1287535" y="4971115"/>
            <a:ext cx="2651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Antigen Antibody Kit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BE7C01-09BB-4C2B-20AE-AD5473B89532}"/>
              </a:ext>
            </a:extLst>
          </p:cNvPr>
          <p:cNvSpPr txBox="1"/>
          <p:nvPr/>
        </p:nvSpPr>
        <p:spPr>
          <a:xfrm>
            <a:off x="8478176" y="4555616"/>
            <a:ext cx="3378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Immunological Interface Kit</a:t>
            </a:r>
          </a:p>
        </p:txBody>
      </p:sp>
      <p:pic>
        <p:nvPicPr>
          <p:cNvPr id="11" name="Picture 10" descr="A group of colorful pieces of puzzle&#10;&#10;Description automatically generated">
            <a:extLst>
              <a:ext uri="{FF2B5EF4-FFF2-40B4-BE49-F238E27FC236}">
                <a16:creationId xmlns:a16="http://schemas.microsoft.com/office/drawing/2014/main" id="{95138646-00F1-CA4C-682D-0F1972F110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176" y="1863802"/>
            <a:ext cx="3236568" cy="257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588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095AAD-EF55-383B-52D4-24F3764DA2AF}"/>
              </a:ext>
            </a:extLst>
          </p:cNvPr>
          <p:cNvSpPr txBox="1"/>
          <p:nvPr/>
        </p:nvSpPr>
        <p:spPr>
          <a:xfrm>
            <a:off x="7365884" y="5146158"/>
            <a:ext cx="2651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Antibody Diversity Kit</a:t>
            </a:r>
          </a:p>
        </p:txBody>
      </p:sp>
      <p:pic>
        <p:nvPicPr>
          <p:cNvPr id="8" name="Picture 7" descr="A group of colorful pegs&#10;&#10;Description automatically generated">
            <a:extLst>
              <a:ext uri="{FF2B5EF4-FFF2-40B4-BE49-F238E27FC236}">
                <a16:creationId xmlns:a16="http://schemas.microsoft.com/office/drawing/2014/main" id="{38F6B8DF-2399-EF9E-047F-F90BA50A2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226" y="1443944"/>
            <a:ext cx="6240522" cy="37022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A969CE-FED6-FA49-1AE3-91D29B763D27}"/>
              </a:ext>
            </a:extLst>
          </p:cNvPr>
          <p:cNvSpPr txBox="1"/>
          <p:nvPr/>
        </p:nvSpPr>
        <p:spPr>
          <a:xfrm>
            <a:off x="1119228" y="4356882"/>
            <a:ext cx="2651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MHC Model</a:t>
            </a:r>
          </a:p>
        </p:txBody>
      </p:sp>
      <p:pic>
        <p:nvPicPr>
          <p:cNvPr id="10" name="Picture 9" descr="A white plastic object with a white wire&#10;&#10;Description automatically generated with medium confidence">
            <a:extLst>
              <a:ext uri="{FF2B5EF4-FFF2-40B4-BE49-F238E27FC236}">
                <a16:creationId xmlns:a16="http://schemas.microsoft.com/office/drawing/2014/main" id="{88BF88D4-A4B5-8F35-B0BA-037ABDB40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984" y="1599418"/>
            <a:ext cx="2316448" cy="257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69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F30016848ECA4D8C32F5EEF57AB254" ma:contentTypeVersion="15" ma:contentTypeDescription="Create a new document." ma:contentTypeScope="" ma:versionID="ba782b9e6c89981fb4456e1dd901da07">
  <xsd:schema xmlns:xsd="http://www.w3.org/2001/XMLSchema" xmlns:xs="http://www.w3.org/2001/XMLSchema" xmlns:p="http://schemas.microsoft.com/office/2006/metadata/properties" xmlns:ns2="68b5b436-c221-4126-930b-0387bddd4008" xmlns:ns3="256d1f37-a5bf-40ea-9e3b-df9e783b5a8c" targetNamespace="http://schemas.microsoft.com/office/2006/metadata/properties" ma:root="true" ma:fieldsID="10aa5b10c9b4c7bde0c6e1afbf015f6d" ns2:_="" ns3:_="">
    <xsd:import namespace="68b5b436-c221-4126-930b-0387bddd4008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b5b436-c221-4126-930b-0387bddd4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f552e05-c177-46a8-98f1-f1cdb6faf096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56d1f37-a5bf-40ea-9e3b-df9e783b5a8c">
      <UserInfo>
        <DisplayName>Model Teachers Members</DisplayName>
        <AccountId>88</AccountId>
        <AccountType/>
      </UserInfo>
    </SharedWithUsers>
    <TaxCatchAll xmlns="256d1f37-a5bf-40ea-9e3b-df9e783b5a8c" xsi:nil="true"/>
    <lcf76f155ced4ddcb4097134ff3c332f xmlns="68b5b436-c221-4126-930b-0387bddd400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D22074-1C57-49FF-9C6C-367BC7AC19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b5b436-c221-4126-930b-0387bddd4008"/>
    <ds:schemaRef ds:uri="256d1f37-a5bf-40ea-9e3b-df9e783b5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F5C9F0-5FA4-4328-8840-83096B3D5485}">
  <ds:schemaRefs>
    <ds:schemaRef ds:uri="256d1f37-a5bf-40ea-9e3b-df9e783b5a8c"/>
    <ds:schemaRef ds:uri="http://schemas.microsoft.com/office/2006/documentManagement/types"/>
    <ds:schemaRef ds:uri="http://schemas.openxmlformats.org/package/2006/metadata/core-properties"/>
    <ds:schemaRef ds:uri="68b5b436-c221-4126-930b-0387bddd4008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1560</TotalTime>
  <Words>987</Words>
  <Application>Microsoft Office PowerPoint</Application>
  <PresentationFormat>Widescreen</PresentationFormat>
  <Paragraphs>125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50" baseType="lpstr">
      <vt:lpstr>AdvOTe831afd5</vt:lpstr>
      <vt:lpstr>Aptos</vt:lpstr>
      <vt:lpstr>Arial</vt:lpstr>
      <vt:lpstr>Calibri</vt:lpstr>
      <vt:lpstr>Calibri Light</vt:lpstr>
      <vt:lpstr>GraphikNaturel-Bold</vt:lpstr>
      <vt:lpstr>GraphikNature-Regular</vt:lpstr>
      <vt:lpstr>HardingText-Regular</vt:lpstr>
      <vt:lpstr>Helvetica Neue</vt:lpstr>
      <vt:lpstr>jost</vt:lpstr>
      <vt:lpstr>Symbol</vt:lpstr>
      <vt:lpstr>Verdana Pro</vt:lpstr>
      <vt:lpstr>Verdana Pro SemiBold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Anthrax Pathogenesis…2001  A story of bioterrorism and the CBM’s first SMART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Connecting the dots….  Other Protein Translocation/ Injection systems….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Gronek</dc:creator>
  <cp:lastModifiedBy>Tim Herman</cp:lastModifiedBy>
  <cp:revision>7</cp:revision>
  <cp:lastPrinted>2024-06-21T18:04:48Z</cp:lastPrinted>
  <dcterms:created xsi:type="dcterms:W3CDTF">2022-09-15T14:16:27Z</dcterms:created>
  <dcterms:modified xsi:type="dcterms:W3CDTF">2024-11-13T00:45:05Z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