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  <p:sldMasterId id="2147483692" r:id="rId6"/>
  </p:sldMasterIdLst>
  <p:notesMasterIdLst>
    <p:notesMasterId r:id="rId34"/>
  </p:notesMasterIdLst>
  <p:sldIdLst>
    <p:sldId id="284" r:id="rId7"/>
    <p:sldId id="278" r:id="rId8"/>
    <p:sldId id="279" r:id="rId9"/>
    <p:sldId id="276" r:id="rId10"/>
    <p:sldId id="262" r:id="rId11"/>
    <p:sldId id="289" r:id="rId12"/>
    <p:sldId id="286" r:id="rId13"/>
    <p:sldId id="287" r:id="rId14"/>
    <p:sldId id="292" r:id="rId15"/>
    <p:sldId id="301" r:id="rId16"/>
    <p:sldId id="296" r:id="rId17"/>
    <p:sldId id="290" r:id="rId18"/>
    <p:sldId id="291" r:id="rId19"/>
    <p:sldId id="288" r:id="rId20"/>
    <p:sldId id="293" r:id="rId21"/>
    <p:sldId id="294" r:id="rId22"/>
    <p:sldId id="297" r:id="rId23"/>
    <p:sldId id="300" r:id="rId24"/>
    <p:sldId id="308" r:id="rId25"/>
    <p:sldId id="272" r:id="rId26"/>
    <p:sldId id="285" r:id="rId27"/>
    <p:sldId id="298" r:id="rId28"/>
    <p:sldId id="280" r:id="rId29"/>
    <p:sldId id="268" r:id="rId30"/>
    <p:sldId id="269" r:id="rId31"/>
    <p:sldId id="270" r:id="rId32"/>
    <p:sldId id="271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80540-29D7-415F-8191-2DCFFF58DEA6}" v="300" dt="2023-10-23T16:03:27.746"/>
    <p1510:client id="{ABCF9F9B-14ED-9D6D-E2CE-C3DAF798089F}" v="21" dt="2023-11-08T22:07:18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9" d="100"/>
          <a:sy n="129" d="100"/>
        </p:scale>
        <p:origin x="72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635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0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85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3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28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2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0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4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15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70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16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0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76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35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92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245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894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26177078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1136483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7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707" r:id="rId18"/>
    <p:sldLayoutId id="2147483708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0575-E3C8-48AE-A350-A0F96B4D77C2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4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7DB67B6-C209-D9D8-6109-8EFAB5F94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2" r="33381"/>
          <a:stretch/>
        </p:blipFill>
        <p:spPr bwMode="auto">
          <a:xfrm>
            <a:off x="8227676" y="1733409"/>
            <a:ext cx="3503057" cy="339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35026C-758D-1C63-B73A-3708C59FBEC6}"/>
              </a:ext>
            </a:extLst>
          </p:cNvPr>
          <p:cNvSpPr txBox="1"/>
          <p:nvPr/>
        </p:nvSpPr>
        <p:spPr>
          <a:xfrm>
            <a:off x="3116168" y="2967720"/>
            <a:ext cx="568436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Dynamic DNA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…more than a just a bunch of </a:t>
            </a:r>
            <a:br>
              <a:rPr lang="en-US" sz="280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A’s, T’s, G’s and C’s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40B794-03B5-46E4-59A7-3FFD620528CB}"/>
              </a:ext>
            </a:extLst>
          </p:cNvPr>
          <p:cNvSpPr txBox="1"/>
          <p:nvPr/>
        </p:nvSpPr>
        <p:spPr>
          <a:xfrm>
            <a:off x="1881257" y="5250426"/>
            <a:ext cx="2469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Tim Herman</a:t>
            </a:r>
          </a:p>
        </p:txBody>
      </p:sp>
    </p:spTree>
    <p:extLst>
      <p:ext uri="{BB962C8B-B14F-4D97-AF65-F5344CB8AC3E}">
        <p14:creationId xmlns:p14="http://schemas.microsoft.com/office/powerpoint/2010/main" val="7027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2294D-5041-5292-07D6-4809E05230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751" t="48788" r="12997" b="32576"/>
          <a:stretch/>
        </p:blipFill>
        <p:spPr>
          <a:xfrm>
            <a:off x="6541453" y="2839379"/>
            <a:ext cx="5620390" cy="2765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9FCB42-762D-85F6-E1D5-1E075031DF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874" t="60764" r="11099" b="18273"/>
          <a:stretch/>
        </p:blipFill>
        <p:spPr>
          <a:xfrm>
            <a:off x="372104" y="1751680"/>
            <a:ext cx="5780653" cy="3227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DC5755-D211-A5D2-4578-25BB65C6FEEA}"/>
              </a:ext>
            </a:extLst>
          </p:cNvPr>
          <p:cNvSpPr/>
          <p:nvPr/>
        </p:nvSpPr>
        <p:spPr>
          <a:xfrm>
            <a:off x="372104" y="1608463"/>
            <a:ext cx="5863443" cy="3371160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649A35-2B08-C1D9-9588-63BE4277608A}"/>
              </a:ext>
            </a:extLst>
          </p:cNvPr>
          <p:cNvSpPr/>
          <p:nvPr/>
        </p:nvSpPr>
        <p:spPr>
          <a:xfrm>
            <a:off x="6298400" y="2536416"/>
            <a:ext cx="5863443" cy="3371160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370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C1945-F66A-9AC5-EC2E-9E349E8608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95" t="40151" r="8552" b="13636"/>
          <a:stretch/>
        </p:blipFill>
        <p:spPr>
          <a:xfrm>
            <a:off x="1518578" y="1194752"/>
            <a:ext cx="9154843" cy="51046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A238E5-07EF-A742-DCF3-91529DFAF1B2}"/>
              </a:ext>
            </a:extLst>
          </p:cNvPr>
          <p:cNvSpPr txBox="1"/>
          <p:nvPr/>
        </p:nvSpPr>
        <p:spPr>
          <a:xfrm>
            <a:off x="725556" y="1006082"/>
            <a:ext cx="6500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Anti-parallel DNA Strands…</a:t>
            </a:r>
          </a:p>
        </p:txBody>
      </p:sp>
    </p:spTree>
    <p:extLst>
      <p:ext uri="{BB962C8B-B14F-4D97-AF65-F5344CB8AC3E}">
        <p14:creationId xmlns:p14="http://schemas.microsoft.com/office/powerpoint/2010/main" val="72827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618EB0-8BE6-F193-B931-44662059F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5" t="9302" r="13962"/>
          <a:stretch/>
        </p:blipFill>
        <p:spPr bwMode="auto">
          <a:xfrm>
            <a:off x="1222745" y="1854964"/>
            <a:ext cx="3533552" cy="333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4EB0815-F8F4-442F-4A79-F7FE1F40D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250" y="1648046"/>
            <a:ext cx="5840360" cy="417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31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F071A7-CB4C-2DFE-CFF2-880851A0DA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6" t="26357" r="7244" b="40465"/>
          <a:stretch/>
        </p:blipFill>
        <p:spPr>
          <a:xfrm rot="16200000">
            <a:off x="613283" y="1088204"/>
            <a:ext cx="6068881" cy="5258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CC8A9C-8469-C6FB-CD53-86C8208EC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26" t="59380" r="7244" b="12868"/>
          <a:stretch/>
        </p:blipFill>
        <p:spPr>
          <a:xfrm>
            <a:off x="6864007" y="2578903"/>
            <a:ext cx="4957456" cy="359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54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7F423-FA16-B596-9210-2AFD22FCB5E7}"/>
              </a:ext>
            </a:extLst>
          </p:cNvPr>
          <p:cNvSpPr txBox="1"/>
          <p:nvPr/>
        </p:nvSpPr>
        <p:spPr>
          <a:xfrm>
            <a:off x="1149199" y="2102367"/>
            <a:ext cx="11198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In epigenetics, both </a:t>
            </a:r>
            <a:r>
              <a:rPr lang="en-US" sz="3200" b="1" dirty="0">
                <a:solidFill>
                  <a:schemeClr val="accent1"/>
                </a:solidFill>
              </a:rPr>
              <a:t>histones</a:t>
            </a:r>
            <a:r>
              <a:rPr lang="en-US" sz="3200" b="1" dirty="0"/>
              <a:t> and </a:t>
            </a:r>
            <a:r>
              <a:rPr lang="en-US" sz="3200" b="1" dirty="0">
                <a:solidFill>
                  <a:schemeClr val="accent1"/>
                </a:solidFill>
              </a:rPr>
              <a:t>DNA</a:t>
            </a:r>
            <a:r>
              <a:rPr lang="en-US" sz="3200" b="1" dirty="0"/>
              <a:t> </a:t>
            </a:r>
            <a:br>
              <a:rPr lang="en-US" sz="3200" b="1" dirty="0"/>
            </a:br>
            <a:r>
              <a:rPr lang="en-US" sz="3200" b="1" dirty="0"/>
              <a:t>are chemically modified… </a:t>
            </a:r>
          </a:p>
          <a:p>
            <a:pPr algn="ctr"/>
            <a:r>
              <a:rPr lang="en-US" sz="3200" b="1" dirty="0"/>
              <a:t>…to regulate gene expression.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0E37F0-C9CB-4ED5-1175-887ABF703943}"/>
              </a:ext>
            </a:extLst>
          </p:cNvPr>
          <p:cNvSpPr txBox="1"/>
          <p:nvPr/>
        </p:nvSpPr>
        <p:spPr>
          <a:xfrm>
            <a:off x="622521" y="4025970"/>
            <a:ext cx="11198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dirty="0"/>
              <a:t>ytosine (</a:t>
            </a:r>
            <a:r>
              <a:rPr lang="en-US" sz="3200" b="1" dirty="0">
                <a:solidFill>
                  <a:srgbClr val="FF0000"/>
                </a:solidFill>
              </a:rPr>
              <a:t>C</a:t>
            </a:r>
            <a:r>
              <a:rPr lang="en-US" sz="3200" b="1" dirty="0"/>
              <a:t>) is methylated… </a:t>
            </a:r>
          </a:p>
          <a:p>
            <a:pPr algn="ctr"/>
            <a:r>
              <a:rPr lang="en-US" sz="3200" b="1" dirty="0"/>
              <a:t>only if it is followed by Guanosine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17BE35-224C-B00E-D9A1-CB0BFEDE8CAE}"/>
              </a:ext>
            </a:extLst>
          </p:cNvPr>
          <p:cNvSpPr txBox="1"/>
          <p:nvPr/>
        </p:nvSpPr>
        <p:spPr>
          <a:xfrm>
            <a:off x="3650451" y="5392521"/>
            <a:ext cx="5016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5’</a:t>
            </a:r>
            <a:r>
              <a:rPr lang="en-US" sz="5400" b="1" dirty="0"/>
              <a:t>…..</a:t>
            </a:r>
            <a:r>
              <a:rPr lang="en-US" sz="5400" b="1" dirty="0">
                <a:solidFill>
                  <a:srgbClr val="FF0000"/>
                </a:solidFill>
              </a:rPr>
              <a:t>C</a:t>
            </a:r>
            <a:r>
              <a:rPr lang="en-US" sz="5400" b="1" dirty="0"/>
              <a:t>pG…..</a:t>
            </a:r>
            <a:r>
              <a:rPr lang="en-US" sz="5400" dirty="0"/>
              <a:t>3’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E2238A-2A7A-0FDC-06F7-F2BAF371C5B4}"/>
              </a:ext>
            </a:extLst>
          </p:cNvPr>
          <p:cNvSpPr txBox="1"/>
          <p:nvPr/>
        </p:nvSpPr>
        <p:spPr>
          <a:xfrm>
            <a:off x="506895" y="1086705"/>
            <a:ext cx="10267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And now,…. </a:t>
            </a:r>
            <a:r>
              <a:rPr lang="en-US" sz="4000" b="1" dirty="0">
                <a:solidFill>
                  <a:srgbClr val="FF0000"/>
                </a:solidFill>
              </a:rPr>
              <a:t>EPIGENETICS</a:t>
            </a:r>
          </a:p>
        </p:txBody>
      </p:sp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358F8A85-FB0F-4E64-CB4A-F8A64D8E552F}"/>
              </a:ext>
            </a:extLst>
          </p:cNvPr>
          <p:cNvSpPr/>
          <p:nvPr/>
        </p:nvSpPr>
        <p:spPr>
          <a:xfrm>
            <a:off x="7211667" y="1988727"/>
            <a:ext cx="760343" cy="807913"/>
          </a:xfrm>
          <a:prstGeom prst="noSmoking">
            <a:avLst>
              <a:gd name="adj" fmla="val 7812"/>
            </a:avLst>
          </a:prstGeom>
          <a:solidFill>
            <a:srgbClr val="FF0000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4E87DBB-200E-9449-212C-5632570706B2}"/>
              </a:ext>
            </a:extLst>
          </p:cNvPr>
          <p:cNvSpPr/>
          <p:nvPr/>
        </p:nvSpPr>
        <p:spPr>
          <a:xfrm>
            <a:off x="6221992" y="2749620"/>
            <a:ext cx="3918702" cy="1276350"/>
          </a:xfrm>
          <a:custGeom>
            <a:avLst/>
            <a:gdLst>
              <a:gd name="connsiteX0" fmla="*/ 3581400 w 3918702"/>
              <a:gd name="connsiteY0" fmla="*/ 0 h 1276350"/>
              <a:gd name="connsiteX1" fmla="*/ 3571875 w 3918702"/>
              <a:gd name="connsiteY1" fmla="*/ 800100 h 1276350"/>
              <a:gd name="connsiteX2" fmla="*/ 0 w 3918702"/>
              <a:gd name="connsiteY2" fmla="*/ 127635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18702" h="1276350">
                <a:moveTo>
                  <a:pt x="3581400" y="0"/>
                </a:moveTo>
                <a:cubicBezTo>
                  <a:pt x="3875087" y="293687"/>
                  <a:pt x="4168775" y="587375"/>
                  <a:pt x="3571875" y="800100"/>
                </a:cubicBezTo>
                <a:cubicBezTo>
                  <a:pt x="2974975" y="1012825"/>
                  <a:pt x="1487487" y="1144587"/>
                  <a:pt x="0" y="1276350"/>
                </a:cubicBezTo>
              </a:path>
            </a:pathLst>
          </a:custGeom>
          <a:noFill/>
          <a:ln w="25400">
            <a:solidFill>
              <a:srgbClr val="FF0000"/>
            </a:solidFill>
            <a:headEnd w="lg" len="lg"/>
            <a:tailEnd type="stealth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6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248B2-CF4D-EA80-95A6-3C6ADD0AD02D}"/>
              </a:ext>
            </a:extLst>
          </p:cNvPr>
          <p:cNvSpPr txBox="1"/>
          <p:nvPr/>
        </p:nvSpPr>
        <p:spPr>
          <a:xfrm>
            <a:off x="1268361" y="766916"/>
            <a:ext cx="101075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Let’s go beyond teaching the </a:t>
            </a:r>
            <a:r>
              <a:rPr lang="en-US" sz="3600" b="1" dirty="0">
                <a:solidFill>
                  <a:srgbClr val="FF0000"/>
                </a:solidFill>
              </a:rPr>
              <a:t>WHAT</a:t>
            </a:r>
            <a:r>
              <a:rPr lang="en-US" sz="3600" b="1" dirty="0"/>
              <a:t>…. </a:t>
            </a:r>
          </a:p>
          <a:p>
            <a:pPr algn="ctr"/>
            <a:r>
              <a:rPr lang="en-US" sz="3600" b="1" dirty="0"/>
              <a:t>… and start and start teaching the…</a:t>
            </a:r>
          </a:p>
          <a:p>
            <a:endParaRPr lang="en-US" sz="3600" b="1" dirty="0"/>
          </a:p>
          <a:p>
            <a:r>
              <a:rPr lang="en-US" sz="3600" b="1" dirty="0">
                <a:solidFill>
                  <a:srgbClr val="FF0000"/>
                </a:solidFill>
              </a:rPr>
              <a:t>HOW?  </a:t>
            </a:r>
            <a:r>
              <a:rPr lang="en-US" sz="3200" i="1" dirty="0"/>
              <a:t>There are enzymes called methylases</a:t>
            </a:r>
          </a:p>
          <a:p>
            <a:endParaRPr lang="en-US" sz="3200" i="1" dirty="0"/>
          </a:p>
          <a:p>
            <a:r>
              <a:rPr lang="en-US" sz="3600" b="1" dirty="0">
                <a:solidFill>
                  <a:srgbClr val="FF0000"/>
                </a:solidFill>
              </a:rPr>
              <a:t>WHEN? </a:t>
            </a:r>
            <a:r>
              <a:rPr lang="en-US" sz="3200" i="1" dirty="0"/>
              <a:t>Sometimes,…. Life is complicated</a:t>
            </a:r>
            <a:endParaRPr lang="en-US" sz="3600" b="1" dirty="0">
              <a:solidFill>
                <a:srgbClr val="FF0000"/>
              </a:solidFill>
            </a:endParaRPr>
          </a:p>
          <a:p>
            <a:endParaRPr lang="en-US" sz="3600" b="1" dirty="0"/>
          </a:p>
          <a:p>
            <a:r>
              <a:rPr lang="en-US" sz="3600" b="1" dirty="0">
                <a:solidFill>
                  <a:srgbClr val="FF0000"/>
                </a:solidFill>
              </a:rPr>
              <a:t>WHY? </a:t>
            </a:r>
            <a:r>
              <a:rPr lang="en-US" sz="3200" i="1" dirty="0"/>
              <a:t>To impact the binding of transcription factors and to </a:t>
            </a:r>
            <a:br>
              <a:rPr lang="en-US" sz="3200" i="1" dirty="0"/>
            </a:br>
            <a:r>
              <a:rPr lang="en-US" sz="3200" i="1" dirty="0"/>
              <a:t>               regulate gene expression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926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F4341-03B3-64F1-0D79-220D4A159438}"/>
              </a:ext>
            </a:extLst>
          </p:cNvPr>
          <p:cNvSpPr txBox="1"/>
          <p:nvPr/>
        </p:nvSpPr>
        <p:spPr>
          <a:xfrm>
            <a:off x="1850478" y="1433946"/>
            <a:ext cx="8491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Find a 5’…CpG…3’  -- and stick a pin in the 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90F1D-D3C3-B084-8CCB-AF259AB22000}"/>
              </a:ext>
            </a:extLst>
          </p:cNvPr>
          <p:cNvSpPr txBox="1"/>
          <p:nvPr/>
        </p:nvSpPr>
        <p:spPr>
          <a:xfrm>
            <a:off x="1030413" y="5424054"/>
            <a:ext cx="101311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Then find a </a:t>
            </a:r>
            <a:r>
              <a:rPr lang="en-US" sz="3200" dirty="0"/>
              <a:t>5’</a:t>
            </a:r>
            <a:r>
              <a:rPr lang="en-US" sz="3600" b="1" dirty="0"/>
              <a:t>…CpG…</a:t>
            </a:r>
            <a:r>
              <a:rPr lang="en-US" sz="3200" dirty="0"/>
              <a:t>3’</a:t>
            </a:r>
            <a:r>
              <a:rPr lang="en-US" sz="3600" b="1" dirty="0"/>
              <a:t>  in your Dynamic DNA model</a:t>
            </a:r>
          </a:p>
        </p:txBody>
      </p:sp>
      <p:pic>
        <p:nvPicPr>
          <p:cNvPr id="6" name="Picture 5" descr="A colorful chain with arrows&#10;&#10;Description automatically generated">
            <a:extLst>
              <a:ext uri="{FF2B5EF4-FFF2-40B4-BE49-F238E27FC236}">
                <a16:creationId xmlns:a16="http://schemas.microsoft.com/office/drawing/2014/main" id="{19D2CADA-D881-2D45-1FC5-4910DBA48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66" y="2760595"/>
            <a:ext cx="10592538" cy="1679202"/>
          </a:xfrm>
          <a:prstGeom prst="rect">
            <a:avLst/>
          </a:prstGeom>
        </p:spPr>
      </p:pic>
      <p:pic>
        <p:nvPicPr>
          <p:cNvPr id="1026" name="Picture 2" descr="Location map pin red sphere. Free vector data(SVG). | SVG(VECTOR):Public  Domain | ICON PARK | Share the design. Download free.">
            <a:extLst>
              <a:ext uri="{FF2B5EF4-FFF2-40B4-BE49-F238E27FC236}">
                <a16:creationId xmlns:a16="http://schemas.microsoft.com/office/drawing/2014/main" id="{EB9B4616-1266-32B0-E9CC-28B8F60D4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5079">
            <a:off x="6704685" y="4223668"/>
            <a:ext cx="437737" cy="82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B687F5E-F00B-30F0-7D0A-B10131E4BD97}"/>
              </a:ext>
            </a:extLst>
          </p:cNvPr>
          <p:cNvSpPr/>
          <p:nvPr/>
        </p:nvSpPr>
        <p:spPr>
          <a:xfrm>
            <a:off x="5933661" y="3498562"/>
            <a:ext cx="1630017" cy="1083365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0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84B3AF-5594-785F-78BE-A6E4DDFE4A0E}"/>
              </a:ext>
            </a:extLst>
          </p:cNvPr>
          <p:cNvSpPr txBox="1"/>
          <p:nvPr/>
        </p:nvSpPr>
        <p:spPr>
          <a:xfrm>
            <a:off x="655409" y="1068099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In epigenetics, the </a:t>
            </a:r>
            <a:r>
              <a:rPr lang="en-US" sz="3600" b="1" dirty="0">
                <a:solidFill>
                  <a:srgbClr val="FF0000"/>
                </a:solidFill>
              </a:rPr>
              <a:t>#5 carbon </a:t>
            </a:r>
            <a:r>
              <a:rPr lang="en-US" sz="3600" b="1" dirty="0"/>
              <a:t>is methylated.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57F51-3CEB-B8B6-9564-731C5C4380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26" t="60982" r="6734" b="18952"/>
          <a:stretch/>
        </p:blipFill>
        <p:spPr>
          <a:xfrm>
            <a:off x="5442310" y="2359741"/>
            <a:ext cx="6749690" cy="3077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D6FEB3-CB9C-B0A9-33B3-79D4F327C881}"/>
              </a:ext>
            </a:extLst>
          </p:cNvPr>
          <p:cNvSpPr txBox="1"/>
          <p:nvPr/>
        </p:nvSpPr>
        <p:spPr>
          <a:xfrm>
            <a:off x="817642" y="2606506"/>
            <a:ext cx="41869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Find a CpG in your Dynamic DNA … and put a methyl group (sparkly hat) on the #5 carbon.</a:t>
            </a:r>
          </a:p>
        </p:txBody>
      </p:sp>
    </p:spTree>
    <p:extLst>
      <p:ext uri="{BB962C8B-B14F-4D97-AF65-F5344CB8AC3E}">
        <p14:creationId xmlns:p14="http://schemas.microsoft.com/office/powerpoint/2010/main" val="1614644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" name="Picture 3" descr="A close up of a model of a dna&#10;&#10;Description automatically generated">
            <a:extLst>
              <a:ext uri="{FF2B5EF4-FFF2-40B4-BE49-F238E27FC236}">
                <a16:creationId xmlns:a16="http://schemas.microsoft.com/office/drawing/2014/main" id="{2B11093F-F066-F1B3-6C15-43C5E8D51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789">
            <a:off x="822559" y="1203958"/>
            <a:ext cx="3638204" cy="4450080"/>
          </a:xfrm>
          <a:prstGeom prst="rect">
            <a:avLst/>
          </a:prstGeom>
        </p:spPr>
      </p:pic>
      <p:pic>
        <p:nvPicPr>
          <p:cNvPr id="6" name="Picture 5" descr="A close-up of a model of a dna&#10;&#10;Description automatically generated">
            <a:extLst>
              <a:ext uri="{FF2B5EF4-FFF2-40B4-BE49-F238E27FC236}">
                <a16:creationId xmlns:a16="http://schemas.microsoft.com/office/drawing/2014/main" id="{E8A98D48-20A9-7AC1-5487-9E6CF996E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462" y="1106715"/>
            <a:ext cx="3726330" cy="4636672"/>
          </a:xfrm>
          <a:prstGeom prst="rect">
            <a:avLst/>
          </a:prstGeom>
        </p:spPr>
      </p:pic>
      <p:pic>
        <p:nvPicPr>
          <p:cNvPr id="8" name="Picture 7" descr="A close-up of a model of a molecule&#10;&#10;Description automatically generated">
            <a:extLst>
              <a:ext uri="{FF2B5EF4-FFF2-40B4-BE49-F238E27FC236}">
                <a16:creationId xmlns:a16="http://schemas.microsoft.com/office/drawing/2014/main" id="{1CE02B02-C27B-386A-35E2-26712B6A4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066" y="1672242"/>
            <a:ext cx="3843251" cy="35135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5E54AC-A144-936E-5347-5C6171263E62}"/>
              </a:ext>
            </a:extLst>
          </p:cNvPr>
          <p:cNvSpPr txBox="1"/>
          <p:nvPr/>
        </p:nvSpPr>
        <p:spPr>
          <a:xfrm>
            <a:off x="592817" y="5837708"/>
            <a:ext cx="367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Whenever you find 1 CpG…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43F62E-9042-14E5-4AB0-97F3D1A23B6D}"/>
              </a:ext>
            </a:extLst>
          </p:cNvPr>
          <p:cNvSpPr txBox="1"/>
          <p:nvPr/>
        </p:nvSpPr>
        <p:spPr>
          <a:xfrm>
            <a:off x="4791374" y="5737118"/>
            <a:ext cx="3670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…you will find a second </a:t>
            </a:r>
            <a:br>
              <a:rPr lang="en-US" sz="2400" dirty="0"/>
            </a:br>
            <a:r>
              <a:rPr lang="en-US" sz="2400" dirty="0"/>
              <a:t>CpG in the opposite strand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EFF488-FEDE-2BA0-9A12-DD691F8882D9}"/>
              </a:ext>
            </a:extLst>
          </p:cNvPr>
          <p:cNvSpPr txBox="1"/>
          <p:nvPr/>
        </p:nvSpPr>
        <p:spPr>
          <a:xfrm>
            <a:off x="9038700" y="5365330"/>
            <a:ext cx="3001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…and both methyl groups will end up in the major groove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EF58FBB-0464-B6D3-529C-13BF75F8EE84}"/>
              </a:ext>
            </a:extLst>
          </p:cNvPr>
          <p:cNvGrpSpPr/>
          <p:nvPr/>
        </p:nvGrpSpPr>
        <p:grpSpPr>
          <a:xfrm>
            <a:off x="2659831" y="2702145"/>
            <a:ext cx="1252136" cy="1518551"/>
            <a:chOff x="2641661" y="2697560"/>
            <a:chExt cx="1252136" cy="151855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559BFC5-1284-BB12-7863-61BDF62CB23D}"/>
                </a:ext>
              </a:extLst>
            </p:cNvPr>
            <p:cNvGrpSpPr/>
            <p:nvPr/>
          </p:nvGrpSpPr>
          <p:grpSpPr>
            <a:xfrm>
              <a:off x="2641661" y="3569780"/>
              <a:ext cx="462116" cy="646331"/>
              <a:chOff x="2880852" y="964232"/>
              <a:chExt cx="462116" cy="646331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54A5A62-3D89-61F8-6F1A-ACDBB9E330EC}"/>
                  </a:ext>
                </a:extLst>
              </p:cNvPr>
              <p:cNvSpPr/>
              <p:nvPr/>
            </p:nvSpPr>
            <p:spPr>
              <a:xfrm>
                <a:off x="2880852" y="1020288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521B038-89AE-924C-5123-259F567C07B1}"/>
                  </a:ext>
                </a:extLst>
              </p:cNvPr>
              <p:cNvSpPr txBox="1"/>
              <p:nvPr/>
            </p:nvSpPr>
            <p:spPr>
              <a:xfrm>
                <a:off x="2880852" y="964232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70C0"/>
                    </a:solidFill>
                  </a:rPr>
                  <a:t>C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2A25B79-1553-9B42-D5DD-C3ADB13824B1}"/>
                </a:ext>
              </a:extLst>
            </p:cNvPr>
            <p:cNvGrpSpPr/>
            <p:nvPr/>
          </p:nvGrpSpPr>
          <p:grpSpPr>
            <a:xfrm>
              <a:off x="2747948" y="2697560"/>
              <a:ext cx="495262" cy="646331"/>
              <a:chOff x="3781077" y="-2043526"/>
              <a:chExt cx="495262" cy="646331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4EE4A2C-6996-7DF8-22EF-247FB998C527}"/>
                  </a:ext>
                </a:extLst>
              </p:cNvPr>
              <p:cNvSpPr/>
              <p:nvPr/>
            </p:nvSpPr>
            <p:spPr>
              <a:xfrm>
                <a:off x="3814223" y="-1972216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B6016A7-3A6A-99B4-F5CE-9C6643E7CBB5}"/>
                  </a:ext>
                </a:extLst>
              </p:cNvPr>
              <p:cNvSpPr txBox="1"/>
              <p:nvPr/>
            </p:nvSpPr>
            <p:spPr>
              <a:xfrm>
                <a:off x="3781077" y="-2043526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accent6">
                        <a:lumMod val="75000"/>
                      </a:schemeClr>
                    </a:solidFill>
                  </a:rPr>
                  <a:t>G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E9E6414-69CE-0DBB-C420-5B4F792E9BC8}"/>
                </a:ext>
              </a:extLst>
            </p:cNvPr>
            <p:cNvGrpSpPr/>
            <p:nvPr/>
          </p:nvGrpSpPr>
          <p:grpSpPr>
            <a:xfrm>
              <a:off x="3421163" y="3087633"/>
              <a:ext cx="472634" cy="646331"/>
              <a:chOff x="2870334" y="904706"/>
              <a:chExt cx="472634" cy="646331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7833952-0334-83DD-E2F3-2420E2CC03A1}"/>
                  </a:ext>
                </a:extLst>
              </p:cNvPr>
              <p:cNvSpPr/>
              <p:nvPr/>
            </p:nvSpPr>
            <p:spPr>
              <a:xfrm>
                <a:off x="2880852" y="1020288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AF999F-CA3C-D252-0ED2-600BC5CC7D54}"/>
                  </a:ext>
                </a:extLst>
              </p:cNvPr>
              <p:cNvSpPr txBox="1"/>
              <p:nvPr/>
            </p:nvSpPr>
            <p:spPr>
              <a:xfrm>
                <a:off x="2870334" y="904706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p</a:t>
                </a: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D0355D9-3828-F77A-0FC8-EDF3780A520E}"/>
              </a:ext>
            </a:extLst>
          </p:cNvPr>
          <p:cNvGrpSpPr/>
          <p:nvPr/>
        </p:nvGrpSpPr>
        <p:grpSpPr>
          <a:xfrm>
            <a:off x="5035400" y="2599291"/>
            <a:ext cx="2886242" cy="1621405"/>
            <a:chOff x="5022432" y="2608563"/>
            <a:chExt cx="2886242" cy="1621405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822E10F-5B5B-C4E2-2731-E3A1FCB87005}"/>
                </a:ext>
              </a:extLst>
            </p:cNvPr>
            <p:cNvGrpSpPr/>
            <p:nvPr/>
          </p:nvGrpSpPr>
          <p:grpSpPr>
            <a:xfrm>
              <a:off x="5741002" y="2608563"/>
              <a:ext cx="631469" cy="1621405"/>
              <a:chOff x="5859074" y="2579452"/>
              <a:chExt cx="631469" cy="1621405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4942257-D46D-330E-294D-E59C9880BF7C}"/>
                  </a:ext>
                </a:extLst>
              </p:cNvPr>
              <p:cNvGrpSpPr/>
              <p:nvPr/>
            </p:nvGrpSpPr>
            <p:grpSpPr>
              <a:xfrm>
                <a:off x="6028427" y="2579452"/>
                <a:ext cx="462116" cy="646331"/>
                <a:chOff x="5516183" y="5185755"/>
                <a:chExt cx="462116" cy="646331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FED59AC0-DFBA-A374-0B9F-E0D77DB7D9FB}"/>
                    </a:ext>
                  </a:extLst>
                </p:cNvPr>
                <p:cNvSpPr/>
                <p:nvPr/>
              </p:nvSpPr>
              <p:spPr>
                <a:xfrm>
                  <a:off x="5516183" y="5257064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2E8DAB8-F302-E976-B865-C0D1C0DB4600}"/>
                    </a:ext>
                  </a:extLst>
                </p:cNvPr>
                <p:cNvSpPr txBox="1"/>
                <p:nvPr/>
              </p:nvSpPr>
              <p:spPr>
                <a:xfrm>
                  <a:off x="5516183" y="5185755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70C0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23FDBA4A-320F-5A25-DCC8-21A57D54277C}"/>
                  </a:ext>
                </a:extLst>
              </p:cNvPr>
              <p:cNvGrpSpPr/>
              <p:nvPr/>
            </p:nvGrpSpPr>
            <p:grpSpPr>
              <a:xfrm>
                <a:off x="5859074" y="3554526"/>
                <a:ext cx="464450" cy="646331"/>
                <a:chOff x="4305696" y="4377097"/>
                <a:chExt cx="464450" cy="646331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45DDAB9C-C5F6-2089-D4B3-338FF7444A74}"/>
                    </a:ext>
                  </a:extLst>
                </p:cNvPr>
                <p:cNvSpPr/>
                <p:nvPr/>
              </p:nvSpPr>
              <p:spPr>
                <a:xfrm>
                  <a:off x="4305696" y="4436983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41D59EA-C2F7-7255-BA83-05DB04AB7404}"/>
                    </a:ext>
                  </a:extLst>
                </p:cNvPr>
                <p:cNvSpPr txBox="1"/>
                <p:nvPr/>
              </p:nvSpPr>
              <p:spPr>
                <a:xfrm>
                  <a:off x="4308030" y="4377097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G</a:t>
                  </a:r>
                </a:p>
              </p:txBody>
            </p:sp>
          </p:grp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F093CF7-516A-DCF2-51BC-FC5584F09AA5}"/>
                </a:ext>
              </a:extLst>
            </p:cNvPr>
            <p:cNvGrpSpPr/>
            <p:nvPr/>
          </p:nvGrpSpPr>
          <p:grpSpPr>
            <a:xfrm>
              <a:off x="5022432" y="3022441"/>
              <a:ext cx="490024" cy="654466"/>
              <a:chOff x="4245954" y="2216985"/>
              <a:chExt cx="490024" cy="654466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4D6E601-EE2C-1930-11F5-7A192F029E25}"/>
                  </a:ext>
                </a:extLst>
              </p:cNvPr>
              <p:cNvSpPr/>
              <p:nvPr/>
            </p:nvSpPr>
            <p:spPr>
              <a:xfrm>
                <a:off x="4245954" y="2367739"/>
                <a:ext cx="462116" cy="50371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5E216AE-31A8-225E-11FA-3DEEE1E7DE73}"/>
                  </a:ext>
                </a:extLst>
              </p:cNvPr>
              <p:cNvSpPr txBox="1"/>
              <p:nvPr/>
            </p:nvSpPr>
            <p:spPr>
              <a:xfrm>
                <a:off x="4273862" y="2216985"/>
                <a:ext cx="46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p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9275AD69-87B9-95F4-D99C-57ACBE5DEEB1}"/>
                </a:ext>
              </a:extLst>
            </p:cNvPr>
            <p:cNvGrpSpPr/>
            <p:nvPr/>
          </p:nvGrpSpPr>
          <p:grpSpPr>
            <a:xfrm>
              <a:off x="6596577" y="2608563"/>
              <a:ext cx="1312097" cy="1546099"/>
              <a:chOff x="6515842" y="2608563"/>
              <a:chExt cx="1312097" cy="154609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1908D6F0-B7E9-326B-62EA-A01498D2A8A9}"/>
                  </a:ext>
                </a:extLst>
              </p:cNvPr>
              <p:cNvGrpSpPr/>
              <p:nvPr/>
            </p:nvGrpSpPr>
            <p:grpSpPr>
              <a:xfrm>
                <a:off x="6515842" y="3508331"/>
                <a:ext cx="462116" cy="646331"/>
                <a:chOff x="5728421" y="5266661"/>
                <a:chExt cx="462116" cy="646331"/>
              </a:xfrm>
            </p:grpSpPr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8A04F02F-1F2E-55EC-61C5-45F46B7FDCD3}"/>
                    </a:ext>
                  </a:extLst>
                </p:cNvPr>
                <p:cNvSpPr/>
                <p:nvPr/>
              </p:nvSpPr>
              <p:spPr>
                <a:xfrm>
                  <a:off x="5728421" y="5331999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788AF62-0485-D1B0-53EC-FD35C6AC3671}"/>
                    </a:ext>
                  </a:extLst>
                </p:cNvPr>
                <p:cNvSpPr txBox="1"/>
                <p:nvPr/>
              </p:nvSpPr>
              <p:spPr>
                <a:xfrm>
                  <a:off x="5728421" y="5266661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70C0"/>
                      </a:solidFill>
                    </a:rPr>
                    <a:t>C</a:t>
                  </a: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0D01BDED-FF02-B7EA-67CC-5C6D1630D028}"/>
                  </a:ext>
                </a:extLst>
              </p:cNvPr>
              <p:cNvGrpSpPr/>
              <p:nvPr/>
            </p:nvGrpSpPr>
            <p:grpSpPr>
              <a:xfrm>
                <a:off x="6608092" y="2608563"/>
                <a:ext cx="486262" cy="646331"/>
                <a:chOff x="4278978" y="2340319"/>
                <a:chExt cx="486262" cy="646331"/>
              </a:xfrm>
            </p:grpSpPr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063EC8E6-7BD6-8F05-B6CF-135F5340757D}"/>
                    </a:ext>
                  </a:extLst>
                </p:cNvPr>
                <p:cNvSpPr/>
                <p:nvPr/>
              </p:nvSpPr>
              <p:spPr>
                <a:xfrm>
                  <a:off x="4303124" y="2411629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804AE858-9ACD-4851-40D9-8088A8A9B382}"/>
                    </a:ext>
                  </a:extLst>
                </p:cNvPr>
                <p:cNvSpPr txBox="1"/>
                <p:nvPr/>
              </p:nvSpPr>
              <p:spPr>
                <a:xfrm>
                  <a:off x="4278978" y="2340319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G</a:t>
                  </a: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F5A0A1E0-6285-85AE-7BEF-5FF1F8A9438F}"/>
                  </a:ext>
                </a:extLst>
              </p:cNvPr>
              <p:cNvGrpSpPr/>
              <p:nvPr/>
            </p:nvGrpSpPr>
            <p:grpSpPr>
              <a:xfrm>
                <a:off x="7355305" y="3021111"/>
                <a:ext cx="472634" cy="646331"/>
                <a:chOff x="2870334" y="904706"/>
                <a:chExt cx="472634" cy="646331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E8014D92-67EC-CD46-FDAF-ED18F95C53A9}"/>
                    </a:ext>
                  </a:extLst>
                </p:cNvPr>
                <p:cNvSpPr/>
                <p:nvPr/>
              </p:nvSpPr>
              <p:spPr>
                <a:xfrm>
                  <a:off x="2880852" y="1020288"/>
                  <a:ext cx="462116" cy="503712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E366BC6B-79AD-8CB1-770F-A4234D6F038B}"/>
                    </a:ext>
                  </a:extLst>
                </p:cNvPr>
                <p:cNvSpPr txBox="1"/>
                <p:nvPr/>
              </p:nvSpPr>
              <p:spPr>
                <a:xfrm>
                  <a:off x="2870334" y="904706"/>
                  <a:ext cx="46211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/>
                    <a:t>p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99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2" name="Picture 1" descr="Chart, scatter chart&#10;&#10;Description automatically generated">
            <a:extLst>
              <a:ext uri="{FF2B5EF4-FFF2-40B4-BE49-F238E27FC236}">
                <a16:creationId xmlns:a16="http://schemas.microsoft.com/office/drawing/2014/main" id="{7A8E2FA3-3650-26C7-7621-FE6FB68E20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2" t="21092" r="29319" b="9305"/>
          <a:stretch/>
        </p:blipFill>
        <p:spPr bwMode="auto">
          <a:xfrm>
            <a:off x="3003308" y="1090610"/>
            <a:ext cx="6471133" cy="5559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C67B86A-A247-1044-E205-97065C4031D8}"/>
              </a:ext>
            </a:extLst>
          </p:cNvPr>
          <p:cNvSpPr/>
          <p:nvPr/>
        </p:nvSpPr>
        <p:spPr>
          <a:xfrm>
            <a:off x="10834091" y="4910135"/>
            <a:ext cx="304800" cy="304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C15E3D3-40F4-ED33-8564-FD78A8502C1A}"/>
              </a:ext>
            </a:extLst>
          </p:cNvPr>
          <p:cNvSpPr/>
          <p:nvPr/>
        </p:nvSpPr>
        <p:spPr>
          <a:xfrm>
            <a:off x="7309841" y="4139251"/>
            <a:ext cx="304800" cy="304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67DAB0-EA7A-4FB6-B943-7AADF9204E83}"/>
              </a:ext>
            </a:extLst>
          </p:cNvPr>
          <p:cNvGrpSpPr/>
          <p:nvPr/>
        </p:nvGrpSpPr>
        <p:grpSpPr>
          <a:xfrm>
            <a:off x="6966941" y="4083728"/>
            <a:ext cx="695325" cy="1026462"/>
            <a:chOff x="6966941" y="4083728"/>
            <a:chExt cx="695325" cy="102646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A502AE4-941F-5BC7-07B7-F84F80A1992C}"/>
                </a:ext>
              </a:extLst>
            </p:cNvPr>
            <p:cNvGrpSpPr/>
            <p:nvPr/>
          </p:nvGrpSpPr>
          <p:grpSpPr>
            <a:xfrm>
              <a:off x="6966941" y="4710080"/>
              <a:ext cx="647700" cy="400110"/>
              <a:chOff x="6057899" y="3414680"/>
              <a:chExt cx="647700" cy="40011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7877190-A598-D7D4-DED7-9ED80FC425AB}"/>
                  </a:ext>
                </a:extLst>
              </p:cNvPr>
              <p:cNvSpPr/>
              <p:nvPr/>
            </p:nvSpPr>
            <p:spPr>
              <a:xfrm>
                <a:off x="6095999" y="3462335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04E746-6814-F14B-B585-05491D2DE4F4}"/>
                  </a:ext>
                </a:extLst>
              </p:cNvPr>
              <p:cNvSpPr txBox="1"/>
              <p:nvPr/>
            </p:nvSpPr>
            <p:spPr>
              <a:xfrm>
                <a:off x="6057899" y="3414680"/>
                <a:ext cx="647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U</a:t>
                </a:r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B2D04A3-6E36-07E1-A832-8D0C9EFF65B4}"/>
                </a:ext>
              </a:extLst>
            </p:cNvPr>
            <p:cNvSpPr/>
            <p:nvPr/>
          </p:nvSpPr>
          <p:spPr>
            <a:xfrm>
              <a:off x="7290791" y="4083728"/>
              <a:ext cx="371475" cy="390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760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E96E48-C8AF-44B2-DF0D-97AEFEB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8D47BC-05FC-D7D7-6E81-52AC819E9B47}"/>
              </a:ext>
            </a:extLst>
          </p:cNvPr>
          <p:cNvSpPr txBox="1"/>
          <p:nvPr/>
        </p:nvSpPr>
        <p:spPr>
          <a:xfrm>
            <a:off x="1295113" y="203216"/>
            <a:ext cx="8426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rgbClr val="FF0000"/>
                </a:solidFill>
              </a:rPr>
              <a:t>DNA… </a:t>
            </a:r>
            <a:r>
              <a:rPr lang="en-US" sz="3200" i="1" u="sng" dirty="0">
                <a:solidFill>
                  <a:srgbClr val="FF0000"/>
                </a:solidFill>
              </a:rPr>
              <a:t>what do you teach?</a:t>
            </a:r>
            <a:endParaRPr lang="en-US" sz="4000" i="1" u="sng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41B8AB-C628-F5D9-1E47-93863B8505AF}"/>
              </a:ext>
            </a:extLst>
          </p:cNvPr>
          <p:cNvSpPr txBox="1"/>
          <p:nvPr/>
        </p:nvSpPr>
        <p:spPr>
          <a:xfrm>
            <a:off x="1221119" y="4746569"/>
            <a:ext cx="5063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Central Dogma</a:t>
            </a:r>
          </a:p>
          <a:p>
            <a:r>
              <a:rPr lang="en-US" sz="3600" b="1" dirty="0"/>
              <a:t>DNA </a:t>
            </a:r>
            <a:r>
              <a:rPr lang="en-US" sz="3600" b="1" dirty="0">
                <a:sym typeface="Wingdings" panose="05000000000000000000" pitchFamily="2" charset="2"/>
              </a:rPr>
              <a:t>  RNA   Protein</a:t>
            </a:r>
            <a:endParaRPr lang="en-US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6B1BB9-F643-FB45-5846-041E23A704CE}"/>
              </a:ext>
            </a:extLst>
          </p:cNvPr>
          <p:cNvSpPr txBox="1"/>
          <p:nvPr/>
        </p:nvSpPr>
        <p:spPr>
          <a:xfrm>
            <a:off x="1302774" y="2339547"/>
            <a:ext cx="8426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DNA 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AF44A8-B5A9-64D3-E65D-61CF2812C249}"/>
              </a:ext>
            </a:extLst>
          </p:cNvPr>
          <p:cNvSpPr txBox="1"/>
          <p:nvPr/>
        </p:nvSpPr>
        <p:spPr>
          <a:xfrm>
            <a:off x="1295113" y="1123403"/>
            <a:ext cx="8433906" cy="64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Genetics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7E150A1-C484-71C7-DF38-EBAE9AAE50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7" b="27801"/>
          <a:stretch/>
        </p:blipFill>
        <p:spPr bwMode="auto">
          <a:xfrm>
            <a:off x="4314426" y="1211397"/>
            <a:ext cx="4033377" cy="81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F05E546-9ECB-9191-CFF8-C4AC48687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14409"/>
          <a:stretch/>
        </p:blipFill>
        <p:spPr bwMode="auto">
          <a:xfrm>
            <a:off x="6285027" y="2457150"/>
            <a:ext cx="3613622" cy="190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4456E129-28A5-9E89-F52B-C544BA490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t="9076" r="9205"/>
          <a:stretch/>
        </p:blipFill>
        <p:spPr bwMode="auto">
          <a:xfrm>
            <a:off x="3520514" y="2812914"/>
            <a:ext cx="1904452" cy="137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1BBBC79-6996-FFB0-EACF-AEAEEB3CB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0" b="8331"/>
          <a:stretch/>
        </p:blipFill>
        <p:spPr bwMode="auto">
          <a:xfrm>
            <a:off x="6551525" y="4677130"/>
            <a:ext cx="3347124" cy="19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7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678F89-F440-2AD4-C9CF-F8673E0F09BC}"/>
              </a:ext>
            </a:extLst>
          </p:cNvPr>
          <p:cNvSpPr txBox="1"/>
          <p:nvPr/>
        </p:nvSpPr>
        <p:spPr>
          <a:xfrm>
            <a:off x="1101212" y="983226"/>
            <a:ext cx="919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Where have all the CpG’s gone?  … </a:t>
            </a:r>
            <a:r>
              <a:rPr lang="en-US" sz="2400" b="1" i="1" dirty="0"/>
              <a:t>long time passing</a:t>
            </a:r>
            <a:r>
              <a:rPr lang="en-US" sz="3200" b="1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3B113A-7FA1-397F-1922-58D71A3F50D3}"/>
              </a:ext>
            </a:extLst>
          </p:cNvPr>
          <p:cNvSpPr txBox="1"/>
          <p:nvPr/>
        </p:nvSpPr>
        <p:spPr>
          <a:xfrm>
            <a:off x="1253612" y="4159460"/>
            <a:ext cx="9193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You actually find only 1 CpG dinucleotide every </a:t>
            </a:r>
            <a:r>
              <a:rPr lang="en-US" sz="2400" i="1" dirty="0">
                <a:solidFill>
                  <a:srgbClr val="FF0000"/>
                </a:solidFill>
              </a:rPr>
              <a:t>100 base pairs </a:t>
            </a:r>
            <a:r>
              <a:rPr lang="en-US" sz="2400" i="1" dirty="0"/>
              <a:t>in the human genome.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C02C86-E175-6403-6445-26C6D0E58C85}"/>
              </a:ext>
            </a:extLst>
          </p:cNvPr>
          <p:cNvSpPr txBox="1"/>
          <p:nvPr/>
        </p:nvSpPr>
        <p:spPr>
          <a:xfrm>
            <a:off x="1253612" y="2598003"/>
            <a:ext cx="9193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You would expect to find a CpG dinucleotide every </a:t>
            </a:r>
            <a:r>
              <a:rPr lang="en-US" sz="2400" i="1" dirty="0">
                <a:solidFill>
                  <a:srgbClr val="FF0000"/>
                </a:solidFill>
              </a:rPr>
              <a:t>16 </a:t>
            </a:r>
            <a:r>
              <a:rPr lang="en-US" sz="2400" i="1" dirty="0" err="1">
                <a:solidFill>
                  <a:srgbClr val="FF0000"/>
                </a:solidFill>
              </a:rPr>
              <a:t>basepairs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/>
              <a:t>of random sequence</a:t>
            </a:r>
          </a:p>
        </p:txBody>
      </p:sp>
    </p:spTree>
    <p:extLst>
      <p:ext uri="{BB962C8B-B14F-4D97-AF65-F5344CB8AC3E}">
        <p14:creationId xmlns:p14="http://schemas.microsoft.com/office/powerpoint/2010/main" val="1819018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" name="Shape 564">
            <a:extLst>
              <a:ext uri="{FF2B5EF4-FFF2-40B4-BE49-F238E27FC236}">
                <a16:creationId xmlns:a16="http://schemas.microsoft.com/office/drawing/2014/main" id="{8EBB71BA-F34C-5E48-1DA8-302577B5574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642002"/>
            <a:ext cx="12191999" cy="4192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047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AF5E33-6B6D-0F21-1951-F66404CF6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88" t="44849" r="7239" b="30606"/>
          <a:stretch/>
        </p:blipFill>
        <p:spPr>
          <a:xfrm>
            <a:off x="1111827" y="1745671"/>
            <a:ext cx="10837713" cy="309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81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42DA7-9D9B-6AAB-4DC5-223B65CD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44BF7D-1E26-A82E-4ECA-0EB8624656BA}"/>
              </a:ext>
            </a:extLst>
          </p:cNvPr>
          <p:cNvGrpSpPr/>
          <p:nvPr/>
        </p:nvGrpSpPr>
        <p:grpSpPr>
          <a:xfrm>
            <a:off x="4062107" y="1504335"/>
            <a:ext cx="5140887" cy="4888557"/>
            <a:chOff x="3741400" y="1111062"/>
            <a:chExt cx="4834705" cy="4590598"/>
          </a:xfrm>
        </p:grpSpPr>
        <p:pic>
          <p:nvPicPr>
            <p:cNvPr id="6" name="Picture 5" descr="A diagram of a molecule&#10;&#10;Description automatically generated">
              <a:extLst>
                <a:ext uri="{FF2B5EF4-FFF2-40B4-BE49-F238E27FC236}">
                  <a16:creationId xmlns:a16="http://schemas.microsoft.com/office/drawing/2014/main" id="{78026533-016B-59F3-D83C-ED7EAF936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1562" y="1348796"/>
              <a:ext cx="1623394" cy="1561668"/>
            </a:xfrm>
            <a:prstGeom prst="rect">
              <a:avLst/>
            </a:prstGeom>
          </p:spPr>
        </p:pic>
        <p:pic>
          <p:nvPicPr>
            <p:cNvPr id="7" name="Picture 6" descr="A diagram of a molecule&#10;&#10;Description automatically generated">
              <a:extLst>
                <a:ext uri="{FF2B5EF4-FFF2-40B4-BE49-F238E27FC236}">
                  <a16:creationId xmlns:a16="http://schemas.microsoft.com/office/drawing/2014/main" id="{170F46F2-A1B6-51DC-82D0-82ADD8DBD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5" y="1206949"/>
              <a:ext cx="1206744" cy="1567841"/>
            </a:xfrm>
            <a:prstGeom prst="rect">
              <a:avLst/>
            </a:prstGeom>
          </p:spPr>
        </p:pic>
        <p:pic>
          <p:nvPicPr>
            <p:cNvPr id="8" name="Picture 7" descr="A diagram of a molecule&#10;&#10;Description automatically generated">
              <a:extLst>
                <a:ext uri="{FF2B5EF4-FFF2-40B4-BE49-F238E27FC236}">
                  <a16:creationId xmlns:a16="http://schemas.microsoft.com/office/drawing/2014/main" id="{BF9C32AE-FB65-5CFC-4A89-B8BB6FF84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746" y="2980136"/>
              <a:ext cx="1203657" cy="1540064"/>
            </a:xfrm>
            <a:prstGeom prst="rect">
              <a:avLst/>
            </a:prstGeom>
          </p:spPr>
        </p:pic>
        <p:pic>
          <p:nvPicPr>
            <p:cNvPr id="9" name="Picture 8" descr="A diagram of a molecule&#10;&#10;Description automatically generated">
              <a:extLst>
                <a:ext uri="{FF2B5EF4-FFF2-40B4-BE49-F238E27FC236}">
                  <a16:creationId xmlns:a16="http://schemas.microsoft.com/office/drawing/2014/main" id="{B5DD26B5-49B2-B407-9B66-912235DE3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4428" y="2996031"/>
              <a:ext cx="1527719" cy="1345627"/>
            </a:xfrm>
            <a:prstGeom prst="rect">
              <a:avLst/>
            </a:prstGeom>
          </p:spPr>
        </p:pic>
        <p:pic>
          <p:nvPicPr>
            <p:cNvPr id="10" name="Picture 9" descr="A red and yellow circle with a yellow center&#10;&#10;Description automatically generated">
              <a:extLst>
                <a:ext uri="{FF2B5EF4-FFF2-40B4-BE49-F238E27FC236}">
                  <a16:creationId xmlns:a16="http://schemas.microsoft.com/office/drawing/2014/main" id="{FAF5B39D-723E-7D59-79E5-C68164810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0700" y="3012643"/>
              <a:ext cx="926696" cy="974313"/>
            </a:xfrm>
            <a:prstGeom prst="rect">
              <a:avLst/>
            </a:prstGeom>
          </p:spPr>
        </p:pic>
        <p:pic>
          <p:nvPicPr>
            <p:cNvPr id="11" name="Picture 10" descr="A white circle with red circles and numbers&#10;&#10;Description automatically generated">
              <a:extLst>
                <a:ext uri="{FF2B5EF4-FFF2-40B4-BE49-F238E27FC236}">
                  <a16:creationId xmlns:a16="http://schemas.microsoft.com/office/drawing/2014/main" id="{1F00E7F5-DFA8-8E4F-A434-96CAC92F0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5016" y="1972706"/>
              <a:ext cx="983470" cy="1139140"/>
            </a:xfrm>
            <a:prstGeom prst="rect">
              <a:avLst/>
            </a:prstGeom>
          </p:spPr>
        </p:pic>
        <p:pic>
          <p:nvPicPr>
            <p:cNvPr id="12" name="Picture 11" descr="A red and yellow circle with a yellow center&#10;&#10;Description automatically generated">
              <a:extLst>
                <a:ext uri="{FF2B5EF4-FFF2-40B4-BE49-F238E27FC236}">
                  <a16:creationId xmlns:a16="http://schemas.microsoft.com/office/drawing/2014/main" id="{99B4C9F1-ED87-3F52-A1D9-DA91DAFD9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9409" y="4727347"/>
              <a:ext cx="926696" cy="974313"/>
            </a:xfrm>
            <a:prstGeom prst="rect">
              <a:avLst/>
            </a:prstGeom>
          </p:spPr>
        </p:pic>
        <p:pic>
          <p:nvPicPr>
            <p:cNvPr id="13" name="Picture 12" descr="A white circle with red circles and numbers&#10;&#10;Description automatically generated">
              <a:extLst>
                <a:ext uri="{FF2B5EF4-FFF2-40B4-BE49-F238E27FC236}">
                  <a16:creationId xmlns:a16="http://schemas.microsoft.com/office/drawing/2014/main" id="{C8315FF0-5B17-9C7D-2490-CC783AC99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725" y="3687410"/>
              <a:ext cx="983470" cy="1139140"/>
            </a:xfrm>
            <a:prstGeom prst="rect">
              <a:avLst/>
            </a:prstGeom>
          </p:spPr>
        </p:pic>
        <p:pic>
          <p:nvPicPr>
            <p:cNvPr id="14" name="Picture 13" descr="A white circle with red circles and black text&#10;&#10;Description automatically generated">
              <a:extLst>
                <a:ext uri="{FF2B5EF4-FFF2-40B4-BE49-F238E27FC236}">
                  <a16:creationId xmlns:a16="http://schemas.microsoft.com/office/drawing/2014/main" id="{D9A9E18D-4EB7-1D3C-09BC-18C952CFA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6150" y="1995591"/>
              <a:ext cx="1023859" cy="1151379"/>
            </a:xfrm>
            <a:prstGeom prst="rect">
              <a:avLst/>
            </a:prstGeom>
          </p:spPr>
        </p:pic>
        <p:pic>
          <p:nvPicPr>
            <p:cNvPr id="15" name="Picture 14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46D0288D-41A9-7228-EBDC-64E8E5B69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2868" y="1111062"/>
              <a:ext cx="935149" cy="992441"/>
            </a:xfrm>
            <a:prstGeom prst="rect">
              <a:avLst/>
            </a:prstGeom>
          </p:spPr>
        </p:pic>
        <p:pic>
          <p:nvPicPr>
            <p:cNvPr id="16" name="Picture 15" descr="A white circle with red circles and black text&#10;&#10;Description automatically generated">
              <a:extLst>
                <a:ext uri="{FF2B5EF4-FFF2-40B4-BE49-F238E27FC236}">
                  <a16:creationId xmlns:a16="http://schemas.microsoft.com/office/drawing/2014/main" id="{AA131B08-2CF1-C6FF-99C2-E48AE21AF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4682" y="3727713"/>
              <a:ext cx="1023859" cy="1151379"/>
            </a:xfrm>
            <a:prstGeom prst="rect">
              <a:avLst/>
            </a:prstGeom>
          </p:spPr>
        </p:pic>
        <p:pic>
          <p:nvPicPr>
            <p:cNvPr id="17" name="Picture 16" descr="A red and yellow circle with a black background&#10;&#10;Description automatically generated">
              <a:extLst>
                <a:ext uri="{FF2B5EF4-FFF2-40B4-BE49-F238E27FC236}">
                  <a16:creationId xmlns:a16="http://schemas.microsoft.com/office/drawing/2014/main" id="{58830941-4FCE-E943-759E-23DADC80E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1400" y="2843184"/>
              <a:ext cx="935149" cy="992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0601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685B5736-1B5F-B8BA-F108-F7B88C253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114" y="3211811"/>
            <a:ext cx="3446584" cy="34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60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987216-7B1A-D714-C504-68C3E40B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6D58EA-429A-343E-8DE6-0F767B66DDA5}"/>
              </a:ext>
            </a:extLst>
          </p:cNvPr>
          <p:cNvGrpSpPr/>
          <p:nvPr/>
        </p:nvGrpSpPr>
        <p:grpSpPr>
          <a:xfrm>
            <a:off x="1191702" y="939785"/>
            <a:ext cx="5926853" cy="5443827"/>
            <a:chOff x="1191701" y="1038108"/>
            <a:chExt cx="5926853" cy="544382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CB4586-D4F3-7F27-BF6E-6928BB862AB3}"/>
                </a:ext>
              </a:extLst>
            </p:cNvPr>
            <p:cNvSpPr txBox="1"/>
            <p:nvPr/>
          </p:nvSpPr>
          <p:spPr>
            <a:xfrm>
              <a:off x="1191701" y="2197826"/>
              <a:ext cx="5926853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Biotechnology</a:t>
              </a:r>
            </a:p>
            <a:p>
              <a:r>
                <a:rPr lang="en-US" sz="2800" b="1" dirty="0"/>
                <a:t>	Recombinant DNA Technology</a:t>
              </a:r>
            </a:p>
            <a:p>
              <a:r>
                <a:rPr lang="en-US" sz="2800" b="1" dirty="0"/>
                <a:t>	Sanger DNA Sequencing</a:t>
              </a:r>
            </a:p>
            <a:p>
              <a:r>
                <a:rPr lang="en-US" sz="2800" b="1" dirty="0"/>
                <a:t>	PCR</a:t>
              </a:r>
            </a:p>
            <a:p>
              <a:r>
                <a:rPr lang="en-US" sz="2800" b="1" dirty="0"/>
                <a:t>	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2F8E07-7B8E-51F2-1A6B-5533E9D991CB}"/>
                </a:ext>
              </a:extLst>
            </p:cNvPr>
            <p:cNvSpPr txBox="1"/>
            <p:nvPr/>
          </p:nvSpPr>
          <p:spPr>
            <a:xfrm>
              <a:off x="1350086" y="5286601"/>
              <a:ext cx="23271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Epi-genetics…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C4DCFE-29AF-7A15-4DF3-12E9FBA8F749}"/>
                </a:ext>
              </a:extLst>
            </p:cNvPr>
            <p:cNvSpPr txBox="1"/>
            <p:nvPr/>
          </p:nvSpPr>
          <p:spPr>
            <a:xfrm>
              <a:off x="1240867" y="4342378"/>
              <a:ext cx="5621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CRISPR-based Genome Editing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26B8AF-0D39-3B4E-0CE0-AD74D0D28FB3}"/>
                </a:ext>
              </a:extLst>
            </p:cNvPr>
            <p:cNvSpPr txBox="1"/>
            <p:nvPr/>
          </p:nvSpPr>
          <p:spPr>
            <a:xfrm>
              <a:off x="1321254" y="5958715"/>
              <a:ext cx="54603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mRNA Vaccines and Pseudouridine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5940A3-78FF-71E7-50F5-99715645A1BF}"/>
                </a:ext>
              </a:extLst>
            </p:cNvPr>
            <p:cNvSpPr txBox="1"/>
            <p:nvPr/>
          </p:nvSpPr>
          <p:spPr>
            <a:xfrm>
              <a:off x="1191701" y="1038108"/>
              <a:ext cx="28597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Bioinformatics….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EB1FD2-A301-F6B0-4FD0-9ABCCDE2ABDA}"/>
              </a:ext>
            </a:extLst>
          </p:cNvPr>
          <p:cNvSpPr txBox="1"/>
          <p:nvPr/>
        </p:nvSpPr>
        <p:spPr>
          <a:xfrm>
            <a:off x="3900862" y="997172"/>
            <a:ext cx="5201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Gene Maps (Paper Bio-informatics), 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A12EF7A-DC81-3F0C-E82E-3885D0F0F1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2" b="14158"/>
          <a:stretch/>
        </p:blipFill>
        <p:spPr bwMode="auto">
          <a:xfrm>
            <a:off x="5952090" y="2707871"/>
            <a:ext cx="5048208" cy="241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49349D7-15E6-30CC-4384-B748CB77F0AF}"/>
              </a:ext>
            </a:extLst>
          </p:cNvPr>
          <p:cNvSpPr txBox="1"/>
          <p:nvPr/>
        </p:nvSpPr>
        <p:spPr>
          <a:xfrm>
            <a:off x="3463218" y="5267329"/>
            <a:ext cx="663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chemical modifications of both histones and DNA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1B408D-EB5B-A366-8322-F8BAE4CA50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8" t="42778" r="15185" b="38444"/>
          <a:stretch/>
        </p:blipFill>
        <p:spPr>
          <a:xfrm>
            <a:off x="6903217" y="5919270"/>
            <a:ext cx="4378029" cy="6865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4C9494-782E-A2FB-5A5F-ABD3E480CDA1}"/>
              </a:ext>
            </a:extLst>
          </p:cNvPr>
          <p:cNvSpPr txBox="1"/>
          <p:nvPr/>
        </p:nvSpPr>
        <p:spPr>
          <a:xfrm>
            <a:off x="2192594" y="1425301"/>
            <a:ext cx="6803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Data Science, AI and Alpha-Fold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21A60D-98AC-C88C-39D8-414E731EB708}"/>
              </a:ext>
            </a:extLst>
          </p:cNvPr>
          <p:cNvSpPr txBox="1"/>
          <p:nvPr/>
        </p:nvSpPr>
        <p:spPr>
          <a:xfrm>
            <a:off x="1191702" y="295642"/>
            <a:ext cx="9055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More DNA-related topics you could teach:</a:t>
            </a:r>
          </a:p>
        </p:txBody>
      </p:sp>
    </p:spTree>
    <p:extLst>
      <p:ext uri="{BB962C8B-B14F-4D97-AF65-F5344CB8AC3E}">
        <p14:creationId xmlns:p14="http://schemas.microsoft.com/office/powerpoint/2010/main" val="3485682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2" name="Picture 4" descr="MMW Kits and Models">
            <a:extLst>
              <a:ext uri="{FF2B5EF4-FFF2-40B4-BE49-F238E27FC236}">
                <a16:creationId xmlns:a16="http://schemas.microsoft.com/office/drawing/2014/main" id="{0CC3D323-A6BF-58E1-A130-422A03874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30" y="2656162"/>
            <a:ext cx="4048125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DBC4D7-3E1C-A3D4-E0FD-6BCB02730F55}"/>
              </a:ext>
            </a:extLst>
          </p:cNvPr>
          <p:cNvSpPr txBox="1"/>
          <p:nvPr/>
        </p:nvSpPr>
        <p:spPr>
          <a:xfrm>
            <a:off x="654563" y="1759182"/>
            <a:ext cx="588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Modeling the Molecular World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AF3C1-EE58-E721-F96D-1338AED2978A}"/>
              </a:ext>
            </a:extLst>
          </p:cNvPr>
          <p:cNvSpPr txBox="1"/>
          <p:nvPr/>
        </p:nvSpPr>
        <p:spPr>
          <a:xfrm>
            <a:off x="7885471" y="6112603"/>
            <a:ext cx="315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effectLst/>
                <a:latin typeface="DM Sans" pitchFamily="2" charset="0"/>
              </a:rPr>
              <a:t>June 24–28, 2024</a:t>
            </a:r>
            <a:endParaRPr lang="en-US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75E9E-A938-B4C5-E2FE-88647F1FE13D}"/>
              </a:ext>
            </a:extLst>
          </p:cNvPr>
          <p:cNvSpPr txBox="1"/>
          <p:nvPr/>
        </p:nvSpPr>
        <p:spPr>
          <a:xfrm>
            <a:off x="928997" y="6083375"/>
            <a:ext cx="3716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effectLst/>
                <a:latin typeface="DM Sans" pitchFamily="2" charset="0"/>
              </a:rPr>
              <a:t>Session 2: August 5 - August 9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5670E7-2599-0FC3-4B2E-AA9EA10F2B74}"/>
              </a:ext>
            </a:extLst>
          </p:cNvPr>
          <p:cNvSpPr txBox="1"/>
          <p:nvPr/>
        </p:nvSpPr>
        <p:spPr>
          <a:xfrm>
            <a:off x="947279" y="5750815"/>
            <a:ext cx="3826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effectLst/>
                <a:latin typeface="DM Sans" pitchFamily="2" charset="0"/>
              </a:rPr>
              <a:t>Session 1: July 29 - August 2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2D48B8-4F93-51EB-08F5-87DF2DDC164E}"/>
              </a:ext>
            </a:extLst>
          </p:cNvPr>
          <p:cNvSpPr txBox="1"/>
          <p:nvPr/>
        </p:nvSpPr>
        <p:spPr>
          <a:xfrm>
            <a:off x="6150795" y="1759182"/>
            <a:ext cx="588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Modeling Infection &amp; Immunity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E47144-8927-3967-3FDD-225ABABC4B6E}"/>
              </a:ext>
            </a:extLst>
          </p:cNvPr>
          <p:cNvCxnSpPr>
            <a:cxnSpLocks/>
          </p:cNvCxnSpPr>
          <p:nvPr/>
        </p:nvCxnSpPr>
        <p:spPr>
          <a:xfrm>
            <a:off x="6017341" y="2301392"/>
            <a:ext cx="0" cy="415131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ummerCourses_Tim_Hand">
            <a:extLst>
              <a:ext uri="{FF2B5EF4-FFF2-40B4-BE49-F238E27FC236}">
                <a16:creationId xmlns:a16="http://schemas.microsoft.com/office/drawing/2014/main" id="{D8FA050B-FDB6-A467-EC70-CDEFB1D8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094" y="2628124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CE6AD6-DC37-6805-B69C-889B6725A72D}"/>
              </a:ext>
            </a:extLst>
          </p:cNvPr>
          <p:cNvSpPr txBox="1"/>
          <p:nvPr/>
        </p:nvSpPr>
        <p:spPr>
          <a:xfrm>
            <a:off x="1533832" y="1103457"/>
            <a:ext cx="9507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</a:rPr>
              <a:t>Sign-Up for a 3DMD Summer Course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CA45C5-D4D1-DE0D-A28B-6FBFC234DE3E}"/>
              </a:ext>
            </a:extLst>
          </p:cNvPr>
          <p:cNvSpPr txBox="1"/>
          <p:nvPr/>
        </p:nvSpPr>
        <p:spPr>
          <a:xfrm>
            <a:off x="1335805" y="2220528"/>
            <a:ext cx="2684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Fee-based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C5B55-6DAD-CC61-5023-809AB2C2642A}"/>
              </a:ext>
            </a:extLst>
          </p:cNvPr>
          <p:cNvSpPr txBox="1"/>
          <p:nvPr/>
        </p:nvSpPr>
        <p:spPr>
          <a:xfrm>
            <a:off x="8121444" y="2178519"/>
            <a:ext cx="2684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Grant supported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8ED9A33-7D04-CA62-81D2-1367A4A79E17}"/>
              </a:ext>
            </a:extLst>
          </p:cNvPr>
          <p:cNvSpPr/>
          <p:nvPr/>
        </p:nvSpPr>
        <p:spPr>
          <a:xfrm>
            <a:off x="5437239" y="3942061"/>
            <a:ext cx="1317522" cy="523220"/>
          </a:xfrm>
          <a:prstGeom prst="rightArrow">
            <a:avLst/>
          </a:prstGeom>
          <a:solidFill>
            <a:schemeClr val="bg1"/>
          </a:solidFill>
          <a:ln w="412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11" t="16469" r="75778" b="8272"/>
          <a:stretch/>
        </p:blipFill>
        <p:spPr>
          <a:xfrm>
            <a:off x="1278192" y="530941"/>
            <a:ext cx="1838633" cy="454882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2284" y="5161680"/>
            <a:ext cx="39329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It has not escaped our notice that the specific pairing we have postulated immediately suggests a possible copying mechanism for the genetic material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9484" y="991561"/>
            <a:ext cx="69710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Whether a special enzyme is required to carry out the polymerization</a:t>
            </a:r>
            <a:r>
              <a:rPr lang="en-US" i="1" dirty="0"/>
              <a:t>,</a:t>
            </a:r>
          </a:p>
          <a:p>
            <a:r>
              <a:rPr lang="en-US" i="1" dirty="0"/>
              <a:t>or whether the single helical chain already formed acts effectively as an enzyme, remains to be seen.</a:t>
            </a:r>
          </a:p>
          <a:p>
            <a:endParaRPr lang="en-US" dirty="0"/>
          </a:p>
          <a:p>
            <a:r>
              <a:rPr lang="en-US" i="1" dirty="0"/>
              <a:t>Since the two chains in our model are intertwined, it is essential for them to untwist if they are to separate: As they make one complete turn around each other in 34. A., there will be about 150 turns per million molecular weight, so that whatever the precise structure of the  chromosome a considerable amount of uncoiling would be necessary.</a:t>
            </a:r>
          </a:p>
          <a:p>
            <a:r>
              <a:rPr lang="en-US" b="1" i="1" dirty="0"/>
              <a:t>It is well known from microscopic observation that much coiling and uncoiling occurs during mitosis, and though this is on a much larger scale it probably reflects similar processes on a molecular level.</a:t>
            </a:r>
          </a:p>
          <a:p>
            <a:r>
              <a:rPr lang="en-US" i="1" dirty="0"/>
              <a:t>Although it is difficult at the moment to see how these processes occur without everything getting tangled, we do not feel that this objection will be insuperable.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3341" y="5887050"/>
            <a:ext cx="6685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Nature 171, 737-738, 1953 (April 25)  </a:t>
            </a:r>
            <a:r>
              <a:rPr lang="en-US" sz="1200" b="1" dirty="0"/>
              <a:t>Molecular Structure of </a:t>
            </a:r>
            <a:r>
              <a:rPr lang="en-US" sz="1200" b="1" dirty="0" err="1"/>
              <a:t>Deoxypentose</a:t>
            </a:r>
            <a:r>
              <a:rPr lang="en-US" sz="1200" b="1" dirty="0"/>
              <a:t> Nucleic Acids </a:t>
            </a:r>
            <a:r>
              <a:rPr lang="en-US" sz="1200" dirty="0"/>
              <a:t>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74810" y="5238878"/>
            <a:ext cx="6582892" cy="489060"/>
            <a:chOff x="5255145" y="5079767"/>
            <a:chExt cx="6582892" cy="489060"/>
          </a:xfrm>
        </p:grpSpPr>
        <p:sp>
          <p:nvSpPr>
            <p:cNvPr id="10" name="Rectangle 9"/>
            <p:cNvSpPr/>
            <p:nvPr/>
          </p:nvSpPr>
          <p:spPr>
            <a:xfrm>
              <a:off x="5255145" y="5291828"/>
              <a:ext cx="658289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i="0" u="none" strike="noStrike" baseline="0" dirty="0"/>
                <a:t>Nature 171,964-967 1953</a:t>
              </a:r>
              <a:r>
                <a:rPr lang="en-US" sz="1200" i="0" u="none" strike="noStrike" dirty="0"/>
                <a:t> </a:t>
              </a:r>
              <a:r>
                <a:rPr lang="en-US" sz="1200" i="0" u="none" strike="noStrike" baseline="0" dirty="0"/>
                <a:t>(</a:t>
              </a:r>
              <a:r>
                <a:rPr lang="en-US" sz="1200" dirty="0"/>
                <a:t>May 30)  </a:t>
              </a:r>
              <a:r>
                <a:rPr lang="en-US" sz="1200" b="1" dirty="0"/>
                <a:t>Genetical Implications of the Structure of Deoxyribonucleic Acid</a:t>
              </a:r>
            </a:p>
          </p:txBody>
        </p:sp>
        <p:sp>
          <p:nvSpPr>
            <p:cNvPr id="12" name="Up Arrow 11"/>
            <p:cNvSpPr/>
            <p:nvPr/>
          </p:nvSpPr>
          <p:spPr>
            <a:xfrm>
              <a:off x="5496232" y="5079767"/>
              <a:ext cx="127820" cy="21206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Left Arrow 12"/>
          <p:cNvSpPr/>
          <p:nvPr/>
        </p:nvSpPr>
        <p:spPr>
          <a:xfrm>
            <a:off x="4572000" y="5761844"/>
            <a:ext cx="294968" cy="1252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461ABB-D53C-875A-5EB0-AEF72BB0E865}"/>
              </a:ext>
            </a:extLst>
          </p:cNvPr>
          <p:cNvSpPr txBox="1"/>
          <p:nvPr/>
        </p:nvSpPr>
        <p:spPr>
          <a:xfrm>
            <a:off x="3451122" y="343389"/>
            <a:ext cx="7620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1"/>
                </a:solidFill>
              </a:rPr>
              <a:t>Watson and Crick,….. in 1953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15F6B7-1492-776A-7544-3D8846392C10}"/>
              </a:ext>
            </a:extLst>
          </p:cNvPr>
          <p:cNvSpPr/>
          <p:nvPr/>
        </p:nvSpPr>
        <p:spPr>
          <a:xfrm>
            <a:off x="658894" y="130568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171F76-2860-04F4-0400-684B7358CB4B}"/>
              </a:ext>
            </a:extLst>
          </p:cNvPr>
          <p:cNvSpPr/>
          <p:nvPr/>
        </p:nvSpPr>
        <p:spPr>
          <a:xfrm>
            <a:off x="4016612" y="99156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771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6" y="605229"/>
            <a:ext cx="3239594" cy="3276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6" y="4093514"/>
            <a:ext cx="3239594" cy="24080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7360" y="424618"/>
            <a:ext cx="62656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The MRC Laboratory of Molecular Biology</a:t>
            </a:r>
          </a:p>
          <a:p>
            <a:pPr algn="ctr"/>
            <a:r>
              <a:rPr lang="en-US" sz="2000" dirty="0"/>
              <a:t>…. </a:t>
            </a:r>
            <a:r>
              <a:rPr lang="en-US" sz="2000" i="1" dirty="0"/>
              <a:t>a Nobel fellow on every floor</a:t>
            </a:r>
            <a:r>
              <a:rPr lang="en-US" sz="2000" dirty="0"/>
              <a:t>….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8667" y="5899629"/>
            <a:ext cx="5148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“We have discovered the secret of life.”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95C3E1-8821-CEEC-E3D0-6E593BC824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8" b="12751"/>
          <a:stretch/>
        </p:blipFill>
        <p:spPr>
          <a:xfrm>
            <a:off x="8691820" y="1686020"/>
            <a:ext cx="2045051" cy="1915533"/>
          </a:xfrm>
          <a:prstGeom prst="rect">
            <a:avLst/>
          </a:prstGeom>
        </p:spPr>
      </p:pic>
      <p:pic>
        <p:nvPicPr>
          <p:cNvPr id="3" name="Picture 2" descr="C:\Users\herman\Desktop\IMG_4787.jpg">
            <a:extLst>
              <a:ext uri="{FF2B5EF4-FFF2-40B4-BE49-F238E27FC236}">
                <a16:creationId xmlns:a16="http://schemas.microsoft.com/office/drawing/2014/main" id="{431F8FF6-6D90-F988-EE67-8E60FC7C4D7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066" y="3769481"/>
            <a:ext cx="1264557" cy="1528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8A23EC-DCF3-949E-A666-C534C4663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60" y="1633133"/>
            <a:ext cx="3239593" cy="38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6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FACE414E-CCE6-DE83-2DD3-69257DB47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7174402" y="1799125"/>
            <a:ext cx="5766163" cy="396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A2C9EC-3D00-2CD4-9872-BDE9B899FA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66" t="44980" r="5591" b="38956"/>
          <a:stretch/>
        </p:blipFill>
        <p:spPr>
          <a:xfrm>
            <a:off x="369655" y="1200036"/>
            <a:ext cx="7535937" cy="126174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56ED025-F49F-A9FC-2950-B992DAE21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5192" y="2461777"/>
            <a:ext cx="4900051" cy="325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47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Shape 455" descr="Image result for DNA">
            <a:extLst>
              <a:ext uri="{FF2B5EF4-FFF2-40B4-BE49-F238E27FC236}">
                <a16:creationId xmlns:a16="http://schemas.microsoft.com/office/drawing/2014/main" id="{317523A2-C8D8-4C22-7277-DB2757D886F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56800" y="1000111"/>
            <a:ext cx="6078400" cy="54818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6A9D9EE-48E9-8B9A-6782-082B33D0329F}"/>
              </a:ext>
            </a:extLst>
          </p:cNvPr>
          <p:cNvGrpSpPr/>
          <p:nvPr/>
        </p:nvGrpSpPr>
        <p:grpSpPr>
          <a:xfrm>
            <a:off x="5066449" y="1743145"/>
            <a:ext cx="394265" cy="4175635"/>
            <a:chOff x="5066449" y="1743145"/>
            <a:chExt cx="394265" cy="4175635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F8ABC4F9-AC87-FE3B-F805-0619905EFAB2}"/>
                </a:ext>
              </a:extLst>
            </p:cNvPr>
            <p:cNvSpPr/>
            <p:nvPr/>
          </p:nvSpPr>
          <p:spPr>
            <a:xfrm rot="19002502">
              <a:off x="5066449" y="1743145"/>
              <a:ext cx="226142" cy="235975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E241C5CC-0375-AF9F-0766-50E3E9FEF9F8}"/>
                </a:ext>
              </a:extLst>
            </p:cNvPr>
            <p:cNvSpPr/>
            <p:nvPr/>
          </p:nvSpPr>
          <p:spPr>
            <a:xfrm rot="14660380">
              <a:off x="5229656" y="5687721"/>
              <a:ext cx="226142" cy="235975"/>
            </a:xfrm>
            <a:prstGeom prst="triangl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71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46453-7B8F-FD4D-1144-12BABF66A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51" t="28030" r="6734" b="15606"/>
          <a:stretch/>
        </p:blipFill>
        <p:spPr>
          <a:xfrm>
            <a:off x="1767689" y="858462"/>
            <a:ext cx="9505046" cy="580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1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25183-EBF2-42FD-96B2-F798587FC3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F5C9F0-5FA4-4328-8840-83096B3D5485}">
  <ds:schemaRefs>
    <ds:schemaRef ds:uri="fccfdd5f-3cf6-48f3-9c58-398738ebd059"/>
    <ds:schemaRef ds:uri="http://purl.org/dc/terms/"/>
    <ds:schemaRef ds:uri="http://schemas.microsoft.com/sharepoint/v3"/>
    <ds:schemaRef ds:uri="http://schemas.microsoft.com/office/infopath/2007/PartnerControls"/>
    <ds:schemaRef ds:uri="http://schemas.microsoft.com/office/2006/metadata/properties"/>
    <ds:schemaRef ds:uri="256d1f37-a5bf-40ea-9e3b-df9e783b5a8c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637</Words>
  <Application>Microsoft Office PowerPoint</Application>
  <PresentationFormat>Widescreen</PresentationFormat>
  <Paragraphs>110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Office Theme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lastModifiedBy>Tim Herman</cp:lastModifiedBy>
  <cp:revision>8</cp:revision>
  <cp:lastPrinted>2023-10-18T17:35:47Z</cp:lastPrinted>
  <dcterms:created xsi:type="dcterms:W3CDTF">2022-09-15T14:16:27Z</dcterms:created>
  <dcterms:modified xsi:type="dcterms:W3CDTF">2023-11-08T22:07:37Z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