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2" r:id="rId5"/>
    <p:sldId id="283" r:id="rId6"/>
    <p:sldId id="313" r:id="rId7"/>
    <p:sldId id="314" r:id="rId8"/>
    <p:sldId id="316" r:id="rId9"/>
    <p:sldId id="307" r:id="rId10"/>
    <p:sldId id="256" r:id="rId11"/>
    <p:sldId id="262" r:id="rId12"/>
    <p:sldId id="258" r:id="rId13"/>
    <p:sldId id="260" r:id="rId14"/>
    <p:sldId id="263" r:id="rId15"/>
    <p:sldId id="305" r:id="rId16"/>
    <p:sldId id="310" r:id="rId17"/>
    <p:sldId id="311" r:id="rId18"/>
    <p:sldId id="306" r:id="rId19"/>
    <p:sldId id="259" r:id="rId20"/>
    <p:sldId id="261" r:id="rId21"/>
    <p:sldId id="304" r:id="rId22"/>
    <p:sldId id="268" r:id="rId23"/>
    <p:sldId id="264" r:id="rId24"/>
    <p:sldId id="265" r:id="rId25"/>
    <p:sldId id="26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F18F20-72D9-42BB-8B17-19AFF73ACEEB}" v="64" dt="2023-03-18T20:09:39.4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FF70A-AEF8-510B-2D10-91B15802A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01B79C-2391-9E4A-ED2E-F7CB67524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72288-193C-9E31-BD12-3CB1686B4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6B6F-2CE1-4CA2-A39D-5699416333C2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BFDE8-845D-AC15-BFB4-8FC83DB4B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22232-4AE5-3B2F-E00C-6865BDBED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20BC-DC0C-4565-897B-194330B3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2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DDEED-9134-9A23-7D72-3C8AF79EF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8030DA-45A9-A03E-82CC-4CE28AC11E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AC12B-4B46-3B91-432A-0C99E8B28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6B6F-2CE1-4CA2-A39D-5699416333C2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23D34-D3A0-2895-F41F-BB1E7F60C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1C495-0AEB-CF4F-47A9-B1FD3D042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20BC-DC0C-4565-897B-194330B3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22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1445AE-813B-90CF-A139-CAC57767DB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073C4D-F36E-5A2C-DA8F-3BB6C837A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FEA6E-A276-6CE2-93CF-50BC5DC43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6B6F-2CE1-4CA2-A39D-5699416333C2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2D300-3CD3-193C-225E-7D7174DB1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EEAB6-8D1A-A7E6-1A25-E873A77A0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20BC-DC0C-4565-897B-194330B3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3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3839046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99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335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247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AE8AF-EBCC-6F2B-EE9D-7DCBE8D3A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58C03-7BD2-D20D-A709-AFFB60D0D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557999-ACDD-7429-087A-DB50587E4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6B6F-2CE1-4CA2-A39D-5699416333C2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55BB4-0FC1-B334-E910-F46276F7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4418D-7299-8287-E8F6-683405DA8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20BC-DC0C-4565-897B-194330B3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911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7ABAD-6BA9-7FCC-6157-D0040C23F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FB71A-63A4-9BF2-450F-E4B2B6A2E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96580B-F6D6-852B-B846-AB899BF1B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6B6F-2CE1-4CA2-A39D-5699416333C2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58B582-71C0-C242-3764-220A1E36E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BACEB-145E-AA99-C029-62ABAE1C8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20BC-DC0C-4565-897B-194330B3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419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59555-76B3-BA1B-F857-9D743D5F0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2B50E-4497-F99E-0ECC-A0DB534700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4AA38-57F5-F8CC-033E-6E2F4E14B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9C4CC6-F2D1-3BE0-3DBB-AB01D1F53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6B6F-2CE1-4CA2-A39D-5699416333C2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8E355F-DC7A-DBD3-2FD7-200293926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9DB241-CEF2-BAA8-82D4-183640A0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20BC-DC0C-4565-897B-194330B3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764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5FFC7-EA6D-4F86-129A-994BA958F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1CBDF-BE05-3EF3-9492-E2E89EE3A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D27043-69F1-E701-781A-E77561EF32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B9E5E-3FBC-32C4-025E-DA89BB6D88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B31F80-D303-971C-6C04-B989509808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0F71B1-6B94-A74E-E9D4-C9BCFF5C8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6B6F-2CE1-4CA2-A39D-5699416333C2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E403A2-1FAC-1172-1543-E7F17C886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50BBA-E50F-C9B7-1826-336A8AFCD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20BC-DC0C-4565-897B-194330B3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91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BE2E4-82F3-F645-82A8-66C774C76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A8B964-DF9F-FF93-0705-F584A4770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6B6F-2CE1-4CA2-A39D-5699416333C2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A8D28C-1544-F292-FBFF-570B7C8C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F180EB-F2FB-4FC6-20D6-0ABD38517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20BC-DC0C-4565-897B-194330B3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80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420E23-52BA-0C14-EC5C-7C64EDB2B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6B6F-2CE1-4CA2-A39D-5699416333C2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899F3C-02F3-E612-E48F-1A2591D36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80E39F-0597-FFAC-9898-358D0F5B4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20BC-DC0C-4565-897B-194330B3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125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8CA0D-4D1A-F796-38EB-BD7F87121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C2F70-215A-BA64-0142-9A8E43968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144220-04F9-F6F8-8FC9-C6C021DF0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0179F-FCBB-32B0-0EC9-20C205683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6B6F-2CE1-4CA2-A39D-5699416333C2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C1E5CB-6CBD-8F93-FACE-AD5D3E0A6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F7A9D-8160-2E70-8A89-4FE11C0B8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20BC-DC0C-4565-897B-194330B3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10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FD795-466B-3085-0531-2FB721037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EAB607-33FC-FAF1-D653-491B5F9849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907FEE-661C-B18B-FF22-CE568D152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7436BF-A703-E51C-3039-C31B8468C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6B6F-2CE1-4CA2-A39D-5699416333C2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CE7961-E732-0256-CFE1-8507B4E5A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6C76C3-4A0C-AD43-634D-7E77E09EF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620BC-DC0C-4565-897B-194330B3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542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41BFC7-E094-004F-77A2-4B9247CFE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9D9CD1-0D8A-E6E3-F54D-75B0F2024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62873-F5BE-9DB2-C4EE-A23CB424FF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36B6F-2CE1-4CA2-A39D-5699416333C2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5880E4-352C-EC6B-0CB3-7714AB338B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7D392-FDF4-400F-AB1F-159A1D941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620BC-DC0C-4565-897B-194330B3B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93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youtube.com/watch?v=EAA-aSEZasw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9EF1563-746C-8C0B-D908-6A5BF5F3E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5680" y="5428774"/>
            <a:ext cx="3506168" cy="728186"/>
          </a:xfrm>
        </p:spPr>
        <p:txBody>
          <a:bodyPr>
            <a:normAutofit lnSpcReduction="10000"/>
          </a:bodyPr>
          <a:lstStyle/>
          <a:p>
            <a:r>
              <a:rPr lang="en-US"/>
              <a:t>Tim Herman</a:t>
            </a:r>
          </a:p>
          <a:p>
            <a:r>
              <a:rPr lang="en-US"/>
              <a:t>3D Molecular Designs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71CFA0-9FEE-2F63-FCDE-C55F692253A2}"/>
              </a:ext>
            </a:extLst>
          </p:cNvPr>
          <p:cNvSpPr txBox="1"/>
          <p:nvPr/>
        </p:nvSpPr>
        <p:spPr>
          <a:xfrm>
            <a:off x="4443046" y="1305342"/>
            <a:ext cx="734568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/>
              <a:t>Living Drugs</a:t>
            </a:r>
            <a:r>
              <a:rPr lang="en-US" sz="4400"/>
              <a:t>: </a:t>
            </a:r>
            <a:r>
              <a:rPr lang="en-US" sz="3200" i="1"/>
              <a:t>fighting cancer with CRISPR-engineered CAR-T cells.</a:t>
            </a:r>
            <a:endParaRPr lang="en-US" sz="3600" i="1" dirty="0"/>
          </a:p>
        </p:txBody>
      </p:sp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B916314-DFBB-A8FA-1863-1FD44DF321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5" t="20388" r="52801" b="3964"/>
          <a:stretch/>
        </p:blipFill>
        <p:spPr bwMode="auto">
          <a:xfrm>
            <a:off x="8735627" y="2833770"/>
            <a:ext cx="2897096" cy="33793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26B22BC-5EE8-99A9-6859-59A0934179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85" t="27333" r="44370" b="30323"/>
          <a:stretch/>
        </p:blipFill>
        <p:spPr>
          <a:xfrm>
            <a:off x="4704364" y="2833770"/>
            <a:ext cx="3883921" cy="337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6A417B-B295-6212-38AB-EE65612C60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34" t="18851" r="13111" b="7556"/>
          <a:stretch/>
        </p:blipFill>
        <p:spPr>
          <a:xfrm>
            <a:off x="2004060" y="1376041"/>
            <a:ext cx="8183880" cy="50469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439590-1414-2FE9-E7EB-923993A775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30" t="23171" r="7771" b="64272"/>
          <a:stretch/>
        </p:blipFill>
        <p:spPr>
          <a:xfrm>
            <a:off x="1467729" y="435004"/>
            <a:ext cx="8857001" cy="86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37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B8CF8B-A015-9046-25AB-80E547B496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59" t="29111" r="23185" b="8666"/>
          <a:stretch/>
        </p:blipFill>
        <p:spPr>
          <a:xfrm>
            <a:off x="2316480" y="393612"/>
            <a:ext cx="7863840" cy="632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86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BAC107-7B9E-C358-52AF-1B5A7FE9EAE3}"/>
              </a:ext>
            </a:extLst>
          </p:cNvPr>
          <p:cNvSpPr txBox="1"/>
          <p:nvPr/>
        </p:nvSpPr>
        <p:spPr>
          <a:xfrm>
            <a:off x="2008262" y="1828800"/>
            <a:ext cx="3033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Perforin </a:t>
            </a:r>
          </a:p>
        </p:txBody>
      </p:sp>
    </p:spTree>
    <p:extLst>
      <p:ext uri="{BB962C8B-B14F-4D97-AF65-F5344CB8AC3E}">
        <p14:creationId xmlns:p14="http://schemas.microsoft.com/office/powerpoint/2010/main" val="111061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arrow&#10;&#10;Description automatically generated">
            <a:extLst>
              <a:ext uri="{FF2B5EF4-FFF2-40B4-BE49-F238E27FC236}">
                <a16:creationId xmlns:a16="http://schemas.microsoft.com/office/drawing/2014/main" id="{ACF16B1D-E50A-580B-C41F-C48BECEEF4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5" r="26231"/>
          <a:stretch/>
        </p:blipFill>
        <p:spPr>
          <a:xfrm>
            <a:off x="121444" y="525698"/>
            <a:ext cx="3518401" cy="5806604"/>
          </a:xfrm>
          <a:prstGeom prst="rect">
            <a:avLst/>
          </a:prstGeom>
        </p:spPr>
      </p:pic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489CCC0C-5582-05F2-3EAC-A8D13F669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927" y="279039"/>
            <a:ext cx="6475427" cy="58066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0DEA8C-FE46-576F-BC88-BDCDEC1ED7D1}"/>
              </a:ext>
            </a:extLst>
          </p:cNvPr>
          <p:cNvSpPr txBox="1"/>
          <p:nvPr/>
        </p:nvSpPr>
        <p:spPr>
          <a:xfrm>
            <a:off x="3639845" y="3080551"/>
            <a:ext cx="1393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X 17 =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EA52E7-02CE-EA4D-A845-8F8CBB4FCFE7}"/>
              </a:ext>
            </a:extLst>
          </p:cNvPr>
          <p:cNvSpPr txBox="1"/>
          <p:nvPr/>
        </p:nvSpPr>
        <p:spPr>
          <a:xfrm>
            <a:off x="1100138" y="6085642"/>
            <a:ext cx="2764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Perforin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5E3D1A-77A8-63AE-8A48-060F3CB449F5}"/>
              </a:ext>
            </a:extLst>
          </p:cNvPr>
          <p:cNvSpPr txBox="1"/>
          <p:nvPr/>
        </p:nvSpPr>
        <p:spPr>
          <a:xfrm>
            <a:off x="6036469" y="6308331"/>
            <a:ext cx="5907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models give meaning to words…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1C00D1-39E3-CB13-2271-2CF06027B2B5}"/>
              </a:ext>
            </a:extLst>
          </p:cNvPr>
          <p:cNvSpPr txBox="1"/>
          <p:nvPr/>
        </p:nvSpPr>
        <p:spPr>
          <a:xfrm>
            <a:off x="3104613" y="598680"/>
            <a:ext cx="3982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How T-cells kill….</a:t>
            </a:r>
          </a:p>
        </p:txBody>
      </p:sp>
    </p:spTree>
    <p:extLst>
      <p:ext uri="{BB962C8B-B14F-4D97-AF65-F5344CB8AC3E}">
        <p14:creationId xmlns:p14="http://schemas.microsoft.com/office/powerpoint/2010/main" val="2602671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0281516D-E106-020A-5797-2691AC46BE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566" y="987968"/>
            <a:ext cx="2698537" cy="2419815"/>
          </a:xfrm>
          <a:prstGeom prst="rect">
            <a:avLst/>
          </a:prstGeom>
        </p:spPr>
      </p:pic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F6E4D977-2F57-F669-2918-95D6AAE02B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888" y="987966"/>
            <a:ext cx="2698538" cy="2419816"/>
          </a:xfrm>
          <a:prstGeom prst="rect">
            <a:avLst/>
          </a:prstGeom>
        </p:spPr>
      </p:pic>
      <p:pic>
        <p:nvPicPr>
          <p:cNvPr id="7" name="Picture 6" descr="A picture containing plant&#10;&#10;Description automatically generated">
            <a:extLst>
              <a:ext uri="{FF2B5EF4-FFF2-40B4-BE49-F238E27FC236}">
                <a16:creationId xmlns:a16="http://schemas.microsoft.com/office/drawing/2014/main" id="{AD2DCC47-FB32-E133-AA47-EE6C736F75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426" y="987966"/>
            <a:ext cx="2698539" cy="2419817"/>
          </a:xfrm>
          <a:prstGeom prst="rect">
            <a:avLst/>
          </a:prstGeom>
        </p:spPr>
      </p:pic>
      <p:pic>
        <p:nvPicPr>
          <p:cNvPr id="9" name="Picture 8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63D42FA4-5652-1582-8EB0-0D73E609D2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904" y="4118586"/>
            <a:ext cx="2698541" cy="2419818"/>
          </a:xfrm>
          <a:prstGeom prst="rect">
            <a:avLst/>
          </a:prstGeom>
        </p:spPr>
      </p:pic>
      <p:pic>
        <p:nvPicPr>
          <p:cNvPr id="11" name="Picture 10" descr="A picture containing chart&#10;&#10;Description automatically generated">
            <a:extLst>
              <a:ext uri="{FF2B5EF4-FFF2-40B4-BE49-F238E27FC236}">
                <a16:creationId xmlns:a16="http://schemas.microsoft.com/office/drawing/2014/main" id="{E72D8DF3-0A4B-91C5-0F05-B78CBB717A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363" y="3985421"/>
            <a:ext cx="2698541" cy="2419818"/>
          </a:xfrm>
          <a:prstGeom prst="rect">
            <a:avLst/>
          </a:prstGeom>
        </p:spPr>
      </p:pic>
      <p:pic>
        <p:nvPicPr>
          <p:cNvPr id="13" name="Picture 12" descr="Chart&#10;&#10;Description automatically generated with medium confidence">
            <a:extLst>
              <a:ext uri="{FF2B5EF4-FFF2-40B4-BE49-F238E27FC236}">
                <a16:creationId xmlns:a16="http://schemas.microsoft.com/office/drawing/2014/main" id="{D50A482B-9129-208D-5EFC-506A32BD1A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565" y="3985421"/>
            <a:ext cx="2698537" cy="241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914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F2EAB2C-012E-A90E-B50F-808CC73BFD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5" t="20388" r="52801" b="3964"/>
          <a:stretch/>
        </p:blipFill>
        <p:spPr bwMode="auto">
          <a:xfrm>
            <a:off x="5800332" y="850875"/>
            <a:ext cx="4991687" cy="58136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BF6051-F24E-087D-C1C3-229335EB9F70}"/>
              </a:ext>
            </a:extLst>
          </p:cNvPr>
          <p:cNvSpPr txBox="1"/>
          <p:nvPr/>
        </p:nvSpPr>
        <p:spPr>
          <a:xfrm>
            <a:off x="772998" y="1753386"/>
            <a:ext cx="401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/>
              <a:t>Models make it real….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9EF065-08DE-1D0E-32DF-32DE2EDB0E73}"/>
              </a:ext>
            </a:extLst>
          </p:cNvPr>
          <p:cNvSpPr txBox="1"/>
          <p:nvPr/>
        </p:nvSpPr>
        <p:spPr>
          <a:xfrm>
            <a:off x="772998" y="2601798"/>
            <a:ext cx="48170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T-cells deploy perforin … which spontaneously assembles into a tube that punches a hole in the cancer cell … through which granzymes enter to trigger apoptosis of the cancer cell.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E775E1-4727-EDE2-99A4-97A49DDBAFAB}"/>
              </a:ext>
            </a:extLst>
          </p:cNvPr>
          <p:cNvSpPr txBox="1"/>
          <p:nvPr/>
        </p:nvSpPr>
        <p:spPr>
          <a:xfrm>
            <a:off x="1036948" y="5872899"/>
            <a:ext cx="42891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Is science cool,… or what?</a:t>
            </a:r>
          </a:p>
        </p:txBody>
      </p:sp>
    </p:spTree>
    <p:extLst>
      <p:ext uri="{BB962C8B-B14F-4D97-AF65-F5344CB8AC3E}">
        <p14:creationId xmlns:p14="http://schemas.microsoft.com/office/powerpoint/2010/main" val="66988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5E8BD1-A8D1-C091-02A8-38B0B0FCA9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992" r="79481" b="30444"/>
          <a:stretch/>
        </p:blipFill>
        <p:spPr>
          <a:xfrm>
            <a:off x="2918460" y="594360"/>
            <a:ext cx="5326380" cy="632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744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C8C06E-775D-296B-E413-42E25151C5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43" r="33528" b="42000"/>
          <a:stretch/>
        </p:blipFill>
        <p:spPr>
          <a:xfrm>
            <a:off x="302984" y="198120"/>
            <a:ext cx="5597226" cy="50901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E00A29-BEB7-29D6-AA31-43FCD15B21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43" t="57111" r="33528"/>
          <a:stretch/>
        </p:blipFill>
        <p:spPr>
          <a:xfrm>
            <a:off x="5900210" y="1280160"/>
            <a:ext cx="6390850" cy="42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103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FC4DD2-B37B-9A79-2422-0C62488A2BE3}"/>
              </a:ext>
            </a:extLst>
          </p:cNvPr>
          <p:cNvSpPr/>
          <p:nvPr/>
        </p:nvSpPr>
        <p:spPr>
          <a:xfrm>
            <a:off x="1484141" y="5046950"/>
            <a:ext cx="8553157" cy="129225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6A82E-7C61-9E96-6783-D3BF807405EC}"/>
              </a:ext>
            </a:extLst>
          </p:cNvPr>
          <p:cNvSpPr txBox="1"/>
          <p:nvPr/>
        </p:nvSpPr>
        <p:spPr>
          <a:xfrm>
            <a:off x="668215" y="226669"/>
            <a:ext cx="9903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Coming soon,… </a:t>
            </a:r>
            <a:r>
              <a:rPr lang="en-US" sz="2400" b="1" dirty="0"/>
              <a:t>to a workshop near you.</a:t>
            </a:r>
            <a:endParaRPr lang="en-US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7B6C4-5DF6-DF60-A93C-C1B48605E563}"/>
              </a:ext>
            </a:extLst>
          </p:cNvPr>
          <p:cNvSpPr txBox="1"/>
          <p:nvPr/>
        </p:nvSpPr>
        <p:spPr>
          <a:xfrm>
            <a:off x="668215" y="943665"/>
            <a:ext cx="105648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Tomorrow’s Science Today</a:t>
            </a:r>
            <a:r>
              <a:rPr lang="en-US" sz="3200" b="1" i="1" dirty="0">
                <a:solidFill>
                  <a:srgbClr val="FF0000"/>
                </a:solidFill>
              </a:rPr>
              <a:t>:  </a:t>
            </a:r>
            <a:r>
              <a:rPr lang="en-US" sz="2800" b="1" i="1" dirty="0">
                <a:solidFill>
                  <a:srgbClr val="FF0000"/>
                </a:solidFill>
              </a:rPr>
              <a:t>preparing for the next pandemic.</a:t>
            </a:r>
          </a:p>
          <a:p>
            <a:pPr algn="ctr"/>
            <a:r>
              <a:rPr lang="en-US" sz="2400" i="1" dirty="0"/>
              <a:t>An NIH SEPA project.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E16D5A-4C48-33CA-F6CD-9FAD28B90F0A}"/>
              </a:ext>
            </a:extLst>
          </p:cNvPr>
          <p:cNvGrpSpPr/>
          <p:nvPr/>
        </p:nvGrpSpPr>
        <p:grpSpPr>
          <a:xfrm>
            <a:off x="1005840" y="2188587"/>
            <a:ext cx="9896621" cy="2480825"/>
            <a:chOff x="998807" y="2507046"/>
            <a:chExt cx="9896621" cy="24808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1C62985-4944-8A70-12F9-5E5EED5F0BA4}"/>
                </a:ext>
              </a:extLst>
            </p:cNvPr>
            <p:cNvGrpSpPr/>
            <p:nvPr/>
          </p:nvGrpSpPr>
          <p:grpSpPr>
            <a:xfrm>
              <a:off x="1477107" y="2507046"/>
              <a:ext cx="9418321" cy="2480825"/>
              <a:chOff x="1477107" y="2507046"/>
              <a:chExt cx="9418321" cy="2480825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CFBEF8-B984-412F-1A08-0B6340E035C1}"/>
                  </a:ext>
                </a:extLst>
              </p:cNvPr>
              <p:cNvSpPr txBox="1"/>
              <p:nvPr/>
            </p:nvSpPr>
            <p:spPr>
              <a:xfrm>
                <a:off x="1477107" y="2507046"/>
                <a:ext cx="9418321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New Instructional Materials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Models, models and more models….</a:t>
                </a:r>
              </a:p>
              <a:p>
                <a:pPr lvl="2"/>
                <a:r>
                  <a:rPr lang="en-US" sz="2000" dirty="0"/>
                  <a:t>A Virus Collection,.. including CoV-2</a:t>
                </a:r>
              </a:p>
              <a:p>
                <a:pPr lvl="2"/>
                <a:r>
                  <a:rPr lang="en-US" sz="2000" dirty="0"/>
                  <a:t>Antibodies/vaccines /and your immune system</a:t>
                </a:r>
              </a:p>
              <a:p>
                <a:pPr lvl="2"/>
                <a:r>
                  <a:rPr lang="en-US" sz="2000" dirty="0"/>
                  <a:t>mRNA vaccines and multi-valent, ultra-potent vaccines…from synthetic biology.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9F628C-F1F5-328B-E33E-4DF82E6C45A3}"/>
                  </a:ext>
                </a:extLst>
              </p:cNvPr>
              <p:cNvSpPr txBox="1"/>
              <p:nvPr/>
            </p:nvSpPr>
            <p:spPr>
              <a:xfrm>
                <a:off x="1477108" y="4526206"/>
                <a:ext cx="91651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A Professional Learning Experience</a:t>
                </a:r>
                <a:r>
                  <a:rPr lang="en-US" dirty="0"/>
                  <a:t>…</a:t>
                </a:r>
                <a:r>
                  <a:rPr lang="en-US" sz="2000" dirty="0"/>
                  <a:t>beginning in the summer of 2024</a:t>
                </a:r>
                <a:endParaRPr lang="en-US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2BCD79-69B8-A476-E4D8-CC30C9A25F83}"/>
                </a:ext>
              </a:extLst>
            </p:cNvPr>
            <p:cNvSpPr txBox="1"/>
            <p:nvPr/>
          </p:nvSpPr>
          <p:spPr>
            <a:xfrm>
              <a:off x="998807" y="4059237"/>
              <a:ext cx="8187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Stories, stories and more stories….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78E7DF-9D8E-92AE-1A17-090DABB9C0B2}"/>
              </a:ext>
            </a:extLst>
          </p:cNvPr>
          <p:cNvSpPr txBox="1"/>
          <p:nvPr/>
        </p:nvSpPr>
        <p:spPr>
          <a:xfrm>
            <a:off x="1828799" y="5154470"/>
            <a:ext cx="9988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first,…enroll now in </a:t>
            </a:r>
            <a:r>
              <a:rPr lang="en-US" sz="2400" b="1" dirty="0">
                <a:solidFill>
                  <a:srgbClr val="FF0000"/>
                </a:solidFill>
              </a:rPr>
              <a:t>Modeling the Molecular World</a:t>
            </a:r>
            <a:r>
              <a:rPr lang="en-US" sz="2400" b="1" dirty="0"/>
              <a:t>, </a:t>
            </a:r>
            <a:r>
              <a:rPr lang="en-US" sz="2400" dirty="0"/>
              <a:t>2023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1 --  June 26-30, or</a:t>
            </a:r>
            <a:b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2 -- July  17 - 21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99427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B8E81A34-850B-D6F1-8023-0467CD050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55" y="4380914"/>
            <a:ext cx="2125394" cy="212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72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0872E-400F-A5A4-88BC-74FADD2B2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chemeClr val="accent1"/>
                </a:solidFill>
              </a:rPr>
              <a:t>Workshop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DD7A7-4B1A-071C-896C-450E837AF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Cancer Immunotherapy</a:t>
            </a:r>
          </a:p>
          <a:p>
            <a:pPr marL="0" indent="0">
              <a:buNone/>
            </a:pPr>
            <a:r>
              <a:rPr lang="en-US" i="1" dirty="0"/>
              <a:t>       Supercharging our own immune systems…</a:t>
            </a:r>
          </a:p>
          <a:p>
            <a:pPr marL="0" indent="0">
              <a:buNone/>
            </a:pPr>
            <a:endParaRPr lang="en-US" i="1" dirty="0"/>
          </a:p>
          <a:p>
            <a:r>
              <a:rPr lang="en-US" b="1" dirty="0"/>
              <a:t>Connecting the dots…..</a:t>
            </a:r>
          </a:p>
          <a:p>
            <a:pPr lvl="1"/>
            <a:r>
              <a:rPr lang="en-US" b="1" i="1" dirty="0"/>
              <a:t>CRISPR-Based Genome Editing… </a:t>
            </a:r>
            <a:r>
              <a:rPr lang="en-US" i="1" dirty="0"/>
              <a:t>just finished</a:t>
            </a:r>
          </a:p>
          <a:p>
            <a:pPr lvl="1"/>
            <a:r>
              <a:rPr lang="en-US" b="1" i="1" dirty="0"/>
              <a:t>Tomorrow’s Science Today…  </a:t>
            </a:r>
            <a:r>
              <a:rPr lang="en-US" i="1" dirty="0"/>
              <a:t>coming soon</a:t>
            </a:r>
          </a:p>
          <a:p>
            <a:pPr marL="0" indent="0">
              <a:buNone/>
            </a:pPr>
            <a:r>
              <a:rPr lang="en-US" sz="2400" i="1" dirty="0"/>
              <a:t>        An NIH SEPA project --  focused on infectious diseases</a:t>
            </a:r>
            <a:endParaRPr lang="en-US" i="1" dirty="0"/>
          </a:p>
          <a:p>
            <a:pPr marL="0" indent="0">
              <a:buNone/>
            </a:pPr>
            <a:endParaRPr lang="en-US" sz="2400" i="1" dirty="0"/>
          </a:p>
          <a:p>
            <a:r>
              <a:rPr lang="en-US" b="1" dirty="0"/>
              <a:t>What is a CAR-T Cell,… and how do we make them?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750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D52F25-1650-40FB-F802-783E9F9A4F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80" t="14757" r="48849" b="42913"/>
          <a:stretch/>
        </p:blipFill>
        <p:spPr>
          <a:xfrm>
            <a:off x="176534" y="378420"/>
            <a:ext cx="5402620" cy="44388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DB1F55-628C-4B75-9C20-9F0E923C8D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80" t="56806" r="48849" b="4099"/>
          <a:stretch/>
        </p:blipFill>
        <p:spPr>
          <a:xfrm>
            <a:off x="4962617" y="378420"/>
            <a:ext cx="6295748" cy="601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480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52F515-60CD-C5D7-D74C-370247321D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31" t="14369" r="34610" b="56246"/>
          <a:stretch/>
        </p:blipFill>
        <p:spPr>
          <a:xfrm>
            <a:off x="390617" y="772355"/>
            <a:ext cx="10929157" cy="504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607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F26B33-DAE3-6D75-4E19-3AF7E849AD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63" t="59676" r="36940" b="8349"/>
          <a:stretch/>
        </p:blipFill>
        <p:spPr>
          <a:xfrm>
            <a:off x="1455938" y="528520"/>
            <a:ext cx="9605639" cy="580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41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E947E94-2BA5-B5B2-288B-081D2DC3EEFE}"/>
              </a:ext>
            </a:extLst>
          </p:cNvPr>
          <p:cNvSpPr/>
          <p:nvPr/>
        </p:nvSpPr>
        <p:spPr>
          <a:xfrm>
            <a:off x="2375731" y="6308323"/>
            <a:ext cx="7349383" cy="36933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9F3D59-A0E1-0A7B-CB19-82FF5314D6DC}"/>
              </a:ext>
            </a:extLst>
          </p:cNvPr>
          <p:cNvSpPr txBox="1"/>
          <p:nvPr/>
        </p:nvSpPr>
        <p:spPr>
          <a:xfrm>
            <a:off x="696351" y="1498210"/>
            <a:ext cx="10227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The Science and Ethics of CRISPR-based Genome Editing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B29D37-634E-512F-42A9-4824F7F96D6C}"/>
              </a:ext>
            </a:extLst>
          </p:cNvPr>
          <p:cNvSpPr txBox="1"/>
          <p:nvPr/>
        </p:nvSpPr>
        <p:spPr>
          <a:xfrm>
            <a:off x="907366" y="640079"/>
            <a:ext cx="10227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Just completed</a:t>
            </a:r>
            <a:r>
              <a:rPr lang="en-US" sz="3200" b="1" dirty="0"/>
              <a:t>….a 5-year NIH-SEPA project focused on: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56D9EF-55FC-7B48-3ACE-389A17B0603A}"/>
              </a:ext>
            </a:extLst>
          </p:cNvPr>
          <p:cNvSpPr txBox="1"/>
          <p:nvPr/>
        </p:nvSpPr>
        <p:spPr>
          <a:xfrm>
            <a:off x="1153550" y="2171675"/>
            <a:ext cx="9770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New tools that will be used to engineer proteins…. and cells.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31A9191-1EE9-FFCB-4678-954D841322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5"/>
          <a:stretch/>
        </p:blipFill>
        <p:spPr bwMode="auto">
          <a:xfrm>
            <a:off x="6829864" y="2633340"/>
            <a:ext cx="4865212" cy="340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oogle Shape;184;p11">
            <a:extLst>
              <a:ext uri="{FF2B5EF4-FFF2-40B4-BE49-F238E27FC236}">
                <a16:creationId xmlns:a16="http://schemas.microsoft.com/office/drawing/2014/main" id="{5914CB0C-CC30-8CA2-2B68-132C3F7BEEA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6351" y="3411161"/>
            <a:ext cx="5746652" cy="26311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1B81CD-C07C-D95F-102B-03D294C86909}"/>
              </a:ext>
            </a:extLst>
          </p:cNvPr>
          <p:cNvSpPr txBox="1"/>
          <p:nvPr/>
        </p:nvSpPr>
        <p:spPr>
          <a:xfrm>
            <a:off x="1683521" y="6308323"/>
            <a:ext cx="8725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CRISPR II:  Using Cas9 as a Genome Editing Tool  </a:t>
            </a:r>
            <a:r>
              <a:rPr lang="en-US" dirty="0"/>
              <a:t>---- at 1:20pm on Saturday</a:t>
            </a:r>
          </a:p>
        </p:txBody>
      </p:sp>
    </p:spTree>
    <p:extLst>
      <p:ext uri="{BB962C8B-B14F-4D97-AF65-F5344CB8AC3E}">
        <p14:creationId xmlns:p14="http://schemas.microsoft.com/office/powerpoint/2010/main" val="252909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FC4DD2-B37B-9A79-2422-0C62488A2BE3}"/>
              </a:ext>
            </a:extLst>
          </p:cNvPr>
          <p:cNvSpPr/>
          <p:nvPr/>
        </p:nvSpPr>
        <p:spPr>
          <a:xfrm>
            <a:off x="1484141" y="5046950"/>
            <a:ext cx="8553157" cy="129225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6A82E-7C61-9E96-6783-D3BF807405EC}"/>
              </a:ext>
            </a:extLst>
          </p:cNvPr>
          <p:cNvSpPr txBox="1"/>
          <p:nvPr/>
        </p:nvSpPr>
        <p:spPr>
          <a:xfrm>
            <a:off x="668215" y="226669"/>
            <a:ext cx="9903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Coming soon,… </a:t>
            </a:r>
            <a:r>
              <a:rPr lang="en-US" sz="2400" b="1" dirty="0"/>
              <a:t>to a workshop near you.</a:t>
            </a:r>
            <a:endParaRPr lang="en-US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7B6C4-5DF6-DF60-A93C-C1B48605E563}"/>
              </a:ext>
            </a:extLst>
          </p:cNvPr>
          <p:cNvSpPr txBox="1"/>
          <p:nvPr/>
        </p:nvSpPr>
        <p:spPr>
          <a:xfrm>
            <a:off x="668215" y="943665"/>
            <a:ext cx="105648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Tomorrow’s Science Today</a:t>
            </a:r>
            <a:r>
              <a:rPr lang="en-US" sz="3200" b="1" i="1" dirty="0">
                <a:solidFill>
                  <a:srgbClr val="FF0000"/>
                </a:solidFill>
              </a:rPr>
              <a:t>:  </a:t>
            </a:r>
            <a:r>
              <a:rPr lang="en-US" sz="2800" b="1" i="1" dirty="0">
                <a:solidFill>
                  <a:srgbClr val="FF0000"/>
                </a:solidFill>
              </a:rPr>
              <a:t>preparing for the next pandemic.</a:t>
            </a:r>
          </a:p>
          <a:p>
            <a:pPr algn="ctr"/>
            <a:r>
              <a:rPr lang="en-US" sz="2400" i="1" dirty="0"/>
              <a:t>A new NIH SEPA project focused on infectious diseases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E16D5A-4C48-33CA-F6CD-9FAD28B90F0A}"/>
              </a:ext>
            </a:extLst>
          </p:cNvPr>
          <p:cNvGrpSpPr/>
          <p:nvPr/>
        </p:nvGrpSpPr>
        <p:grpSpPr>
          <a:xfrm>
            <a:off x="1005840" y="2188587"/>
            <a:ext cx="9896621" cy="2480825"/>
            <a:chOff x="998807" y="2507046"/>
            <a:chExt cx="9896621" cy="24808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1C62985-4944-8A70-12F9-5E5EED5F0BA4}"/>
                </a:ext>
              </a:extLst>
            </p:cNvPr>
            <p:cNvGrpSpPr/>
            <p:nvPr/>
          </p:nvGrpSpPr>
          <p:grpSpPr>
            <a:xfrm>
              <a:off x="1477107" y="2507046"/>
              <a:ext cx="9418321" cy="2480825"/>
              <a:chOff x="1477107" y="2507046"/>
              <a:chExt cx="9418321" cy="2480825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CFBEF8-B984-412F-1A08-0B6340E035C1}"/>
                  </a:ext>
                </a:extLst>
              </p:cNvPr>
              <p:cNvSpPr txBox="1"/>
              <p:nvPr/>
            </p:nvSpPr>
            <p:spPr>
              <a:xfrm>
                <a:off x="1477107" y="2507046"/>
                <a:ext cx="9418321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New Instructional Materials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Models, models and more models….</a:t>
                </a:r>
              </a:p>
              <a:p>
                <a:pPr lvl="2"/>
                <a:r>
                  <a:rPr lang="en-US" sz="2000" dirty="0"/>
                  <a:t>A Virus Collection,.. including CoV-2</a:t>
                </a:r>
              </a:p>
              <a:p>
                <a:pPr lvl="2"/>
                <a:r>
                  <a:rPr lang="en-US" sz="2000" dirty="0"/>
                  <a:t>Antibodies/vaccines /and </a:t>
                </a:r>
                <a:r>
                  <a:rPr lang="en-US" sz="2000" b="1" dirty="0">
                    <a:solidFill>
                      <a:schemeClr val="accent1"/>
                    </a:solidFill>
                  </a:rPr>
                  <a:t>your immune system</a:t>
                </a:r>
              </a:p>
              <a:p>
                <a:pPr lvl="2"/>
                <a:r>
                  <a:rPr lang="en-US" sz="2000" dirty="0"/>
                  <a:t>mRNA vaccines and multi-valent, ultra-potent vaccines…from synthetic biology.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9F628C-F1F5-328B-E33E-4DF82E6C45A3}"/>
                  </a:ext>
                </a:extLst>
              </p:cNvPr>
              <p:cNvSpPr txBox="1"/>
              <p:nvPr/>
            </p:nvSpPr>
            <p:spPr>
              <a:xfrm>
                <a:off x="1477108" y="4526206"/>
                <a:ext cx="91651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A Professional Learning Experience</a:t>
                </a:r>
                <a:r>
                  <a:rPr lang="en-US" dirty="0"/>
                  <a:t>…</a:t>
                </a:r>
                <a:r>
                  <a:rPr lang="en-US" sz="2000" dirty="0"/>
                  <a:t>beginning in the summer of 2024</a:t>
                </a:r>
                <a:endParaRPr lang="en-US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2BCD79-69B8-A476-E4D8-CC30C9A25F83}"/>
                </a:ext>
              </a:extLst>
            </p:cNvPr>
            <p:cNvSpPr txBox="1"/>
            <p:nvPr/>
          </p:nvSpPr>
          <p:spPr>
            <a:xfrm>
              <a:off x="998807" y="4059237"/>
              <a:ext cx="8187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Stories, stories and more stories….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78E7DF-9D8E-92AE-1A17-090DABB9C0B2}"/>
              </a:ext>
            </a:extLst>
          </p:cNvPr>
          <p:cNvSpPr txBox="1"/>
          <p:nvPr/>
        </p:nvSpPr>
        <p:spPr>
          <a:xfrm>
            <a:off x="1828799" y="5154470"/>
            <a:ext cx="9988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first,…enroll now in </a:t>
            </a:r>
            <a:r>
              <a:rPr lang="en-US" sz="2400" b="1" dirty="0">
                <a:solidFill>
                  <a:srgbClr val="FF0000"/>
                </a:solidFill>
              </a:rPr>
              <a:t>Modeling the Molecular World</a:t>
            </a:r>
            <a:r>
              <a:rPr lang="en-US" sz="2400" b="1" dirty="0"/>
              <a:t>, </a:t>
            </a:r>
            <a:r>
              <a:rPr lang="en-US" sz="2400" dirty="0"/>
              <a:t>2023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1 --  June 26-30, or</a:t>
            </a:r>
            <a:b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2 -- July  17 - 21</a:t>
            </a:r>
            <a:endParaRPr lang="en-US" sz="2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CC2CC13-1357-0514-766D-7C1B9B86F2B3}"/>
              </a:ext>
            </a:extLst>
          </p:cNvPr>
          <p:cNvGrpSpPr/>
          <p:nvPr/>
        </p:nvGrpSpPr>
        <p:grpSpPr>
          <a:xfrm>
            <a:off x="6639950" y="2654450"/>
            <a:ext cx="1842866" cy="538550"/>
            <a:chOff x="6639950" y="2654450"/>
            <a:chExt cx="1842866" cy="53855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B0396D1-968C-61C2-7079-B5425C7B852F}"/>
                </a:ext>
              </a:extLst>
            </p:cNvPr>
            <p:cNvSpPr txBox="1"/>
            <p:nvPr/>
          </p:nvSpPr>
          <p:spPr>
            <a:xfrm>
              <a:off x="7561383" y="2654450"/>
              <a:ext cx="9214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</a:rPr>
                <a:t>T-Cells</a:t>
              </a:r>
            </a:p>
          </p:txBody>
        </p:sp>
        <p:sp>
          <p:nvSpPr>
            <p:cNvPr id="13" name="Arrow: Bent 12">
              <a:extLst>
                <a:ext uri="{FF2B5EF4-FFF2-40B4-BE49-F238E27FC236}">
                  <a16:creationId xmlns:a16="http://schemas.microsoft.com/office/drawing/2014/main" id="{C9D7D3BB-9FB2-F8AA-8BC0-A19AAF06FE47}"/>
                </a:ext>
              </a:extLst>
            </p:cNvPr>
            <p:cNvSpPr/>
            <p:nvPr/>
          </p:nvSpPr>
          <p:spPr>
            <a:xfrm>
              <a:off x="6639950" y="2760375"/>
              <a:ext cx="921433" cy="432625"/>
            </a:xfrm>
            <a:prstGeom prst="ben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7B115A4-812E-1320-AFF6-BA4EC6949A51}"/>
              </a:ext>
            </a:extLst>
          </p:cNvPr>
          <p:cNvGrpSpPr/>
          <p:nvPr/>
        </p:nvGrpSpPr>
        <p:grpSpPr>
          <a:xfrm>
            <a:off x="8577771" y="2654450"/>
            <a:ext cx="2339928" cy="400110"/>
            <a:chOff x="8577771" y="2654450"/>
            <a:chExt cx="2339928" cy="40011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44548D4-287F-BEAE-00B3-F1478AC4DF5F}"/>
                </a:ext>
              </a:extLst>
            </p:cNvPr>
            <p:cNvSpPr txBox="1"/>
            <p:nvPr/>
          </p:nvSpPr>
          <p:spPr>
            <a:xfrm>
              <a:off x="9404249" y="2654450"/>
              <a:ext cx="151345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accent1"/>
                  </a:solidFill>
                </a:rPr>
                <a:t>CAR-T Cells</a:t>
              </a:r>
            </a:p>
          </p:txBody>
        </p:sp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5567C3D8-2EF1-22D9-C31E-A208987ECAE6}"/>
                </a:ext>
              </a:extLst>
            </p:cNvPr>
            <p:cNvSpPr/>
            <p:nvPr/>
          </p:nvSpPr>
          <p:spPr>
            <a:xfrm>
              <a:off x="8577771" y="2770605"/>
              <a:ext cx="766689" cy="21494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86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DECFD06-CF54-FFB0-83E7-54E52717DFDC}"/>
              </a:ext>
            </a:extLst>
          </p:cNvPr>
          <p:cNvSpPr/>
          <p:nvPr/>
        </p:nvSpPr>
        <p:spPr>
          <a:xfrm>
            <a:off x="1514841" y="6228684"/>
            <a:ext cx="8180856" cy="45355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EC9120-C5DE-414D-31BE-834108EE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STEM</a:t>
            </a:r>
            <a:r>
              <a:rPr lang="en-US" sz="4000" b="1"/>
              <a:t>….</a:t>
            </a:r>
            <a:br>
              <a:rPr lang="en-US" sz="4000" b="1"/>
            </a:br>
            <a:endParaRPr lang="en-US" sz="40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C4561D-6BB5-3E93-5BB0-4DA023AEB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56E1BB-566F-4947-93AD-BEFD833C9037}"/>
              </a:ext>
            </a:extLst>
          </p:cNvPr>
          <p:cNvSpPr txBox="1"/>
          <p:nvPr/>
        </p:nvSpPr>
        <p:spPr>
          <a:xfrm>
            <a:off x="500191" y="3287354"/>
            <a:ext cx="1008574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S</a:t>
            </a:r>
            <a:r>
              <a:rPr lang="en-US" sz="4000" b="1" dirty="0"/>
              <a:t>cience</a:t>
            </a:r>
            <a:r>
              <a:rPr lang="en-US" sz="3200" dirty="0"/>
              <a:t>…  </a:t>
            </a:r>
            <a:r>
              <a:rPr lang="en-US" sz="2800" i="1" dirty="0"/>
              <a:t>provided us with the nucleotide sequence of the CoV-2 spike protein…. and the field of molecular immunology</a:t>
            </a:r>
            <a:endParaRPr lang="en-US" sz="3200" i="1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F9DF56-0758-BB26-0B4B-F4F076CE5182}"/>
              </a:ext>
            </a:extLst>
          </p:cNvPr>
          <p:cNvGrpSpPr/>
          <p:nvPr/>
        </p:nvGrpSpPr>
        <p:grpSpPr>
          <a:xfrm>
            <a:off x="1178356" y="834096"/>
            <a:ext cx="9251905" cy="2659459"/>
            <a:chOff x="1968545" y="1420275"/>
            <a:chExt cx="9251905" cy="257481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177B27-1438-22CD-659B-80FC14790363}"/>
                </a:ext>
              </a:extLst>
            </p:cNvPr>
            <p:cNvSpPr txBox="1"/>
            <p:nvPr/>
          </p:nvSpPr>
          <p:spPr>
            <a:xfrm>
              <a:off x="1968545" y="1998617"/>
              <a:ext cx="9251905" cy="19964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</a:rPr>
                <a:t>E</a:t>
              </a:r>
              <a:r>
                <a:rPr lang="en-US" sz="4000" b="1" dirty="0"/>
                <a:t>ngineering</a:t>
              </a:r>
              <a:r>
                <a:rPr lang="en-US" sz="3200" dirty="0"/>
                <a:t>… </a:t>
              </a:r>
              <a:r>
                <a:rPr lang="en-US" sz="2800" i="1" dirty="0"/>
                <a:t>allows us to: </a:t>
              </a:r>
              <a:br>
                <a:rPr lang="en-US" sz="2800" i="1" dirty="0"/>
              </a:br>
              <a:r>
                <a:rPr lang="en-US" sz="2800" i="1" dirty="0"/>
                <a:t>               *  design an effective mRNA vaccine for CoV-2</a:t>
              </a:r>
            </a:p>
            <a:p>
              <a:r>
                <a:rPr lang="en-US" sz="2800" i="1" dirty="0"/>
                <a:t>               *  design supercharged T-cells to fight cancer</a:t>
              </a:r>
            </a:p>
            <a:p>
              <a:endParaRPr lang="en-US" sz="3200" i="1" dirty="0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508E3EC4-A0FB-4F6E-969F-5A00864A7B29}"/>
                </a:ext>
              </a:extLst>
            </p:cNvPr>
            <p:cNvCxnSpPr>
              <a:cxnSpLocks/>
            </p:cNvCxnSpPr>
            <p:nvPr/>
          </p:nvCxnSpPr>
          <p:spPr>
            <a:xfrm>
              <a:off x="2166220" y="1420275"/>
              <a:ext cx="0" cy="578342"/>
            </a:xfrm>
            <a:prstGeom prst="straightConnector1">
              <a:avLst/>
            </a:prstGeom>
            <a:ln w="539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7DC2F68-A26B-F70E-2A3E-77A20BCB88E0}"/>
              </a:ext>
            </a:extLst>
          </p:cNvPr>
          <p:cNvCxnSpPr>
            <a:cxnSpLocks/>
          </p:cNvCxnSpPr>
          <p:nvPr/>
        </p:nvCxnSpPr>
        <p:spPr>
          <a:xfrm>
            <a:off x="666056" y="834096"/>
            <a:ext cx="0" cy="2468180"/>
          </a:xfrm>
          <a:prstGeom prst="straightConnector1">
            <a:avLst/>
          </a:prstGeom>
          <a:ln w="539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7D9CC44-22F3-421A-255A-AAB9940214FC}"/>
              </a:ext>
            </a:extLst>
          </p:cNvPr>
          <p:cNvSpPr txBox="1"/>
          <p:nvPr/>
        </p:nvSpPr>
        <p:spPr>
          <a:xfrm>
            <a:off x="879231" y="4965895"/>
            <a:ext cx="10433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How can you incorporate principles of </a:t>
            </a:r>
          </a:p>
          <a:p>
            <a:pPr algn="ctr"/>
            <a:r>
              <a:rPr lang="en-US" sz="3200" i="1" dirty="0">
                <a:solidFill>
                  <a:srgbClr val="FF0000"/>
                </a:solidFill>
              </a:rPr>
              <a:t>engineering design </a:t>
            </a:r>
            <a:r>
              <a:rPr lang="en-US" sz="3200" dirty="0">
                <a:solidFill>
                  <a:schemeClr val="accent1"/>
                </a:solidFill>
              </a:rPr>
              <a:t>into your science classroom?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BB60E9-880D-B8B0-60E3-4C8666C9C2FF}"/>
              </a:ext>
            </a:extLst>
          </p:cNvPr>
          <p:cNvSpPr txBox="1"/>
          <p:nvPr/>
        </p:nvSpPr>
        <p:spPr>
          <a:xfrm>
            <a:off x="1504750" y="6270798"/>
            <a:ext cx="9182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Teaching mRNA Vaccines – and the future of therapeutic RNAs </a:t>
            </a:r>
            <a:r>
              <a:rPr lang="en-US" dirty="0"/>
              <a:t>– Friday at 10:40 am</a:t>
            </a:r>
          </a:p>
        </p:txBody>
      </p:sp>
    </p:spTree>
    <p:extLst>
      <p:ext uri="{BB962C8B-B14F-4D97-AF65-F5344CB8AC3E}">
        <p14:creationId xmlns:p14="http://schemas.microsoft.com/office/powerpoint/2010/main" val="52073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B61867-B844-CB69-6386-9D159480E4F7}"/>
              </a:ext>
            </a:extLst>
          </p:cNvPr>
          <p:cNvSpPr txBox="1"/>
          <p:nvPr/>
        </p:nvSpPr>
        <p:spPr>
          <a:xfrm>
            <a:off x="1868570" y="1118381"/>
            <a:ext cx="9952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Drugs</a:t>
            </a:r>
            <a:r>
              <a:rPr lang="en-US" sz="3200" b="1" dirty="0"/>
              <a:t>,… </a:t>
            </a:r>
            <a:r>
              <a:rPr lang="en-US" sz="3200" i="1" dirty="0"/>
              <a:t>Yesterday,… Today,… and Tomorrow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4E101B0-1A95-37D2-2771-4D3190BEC518}"/>
              </a:ext>
            </a:extLst>
          </p:cNvPr>
          <p:cNvGrpSpPr/>
          <p:nvPr/>
        </p:nvGrpSpPr>
        <p:grpSpPr>
          <a:xfrm>
            <a:off x="1323173" y="2138880"/>
            <a:ext cx="9085182" cy="967054"/>
            <a:chOff x="1066800" y="1976510"/>
            <a:chExt cx="9085182" cy="96705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F275901-15CA-5CAF-3F97-30AF79CE9527}"/>
                </a:ext>
              </a:extLst>
            </p:cNvPr>
            <p:cNvSpPr txBox="1"/>
            <p:nvPr/>
          </p:nvSpPr>
          <p:spPr>
            <a:xfrm>
              <a:off x="1295400" y="2202878"/>
              <a:ext cx="2412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accent1"/>
                  </a:solidFill>
                </a:rPr>
                <a:t>Small Molecules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5F892DA-7360-E89D-FED0-6C15D2CBAF87}"/>
                </a:ext>
              </a:extLst>
            </p:cNvPr>
            <p:cNvSpPr txBox="1"/>
            <p:nvPr/>
          </p:nvSpPr>
          <p:spPr>
            <a:xfrm>
              <a:off x="7739373" y="2218223"/>
              <a:ext cx="2412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accent1"/>
                  </a:solidFill>
                </a:rPr>
                <a:t>Living Drugs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E974CD8-4756-26B1-569C-0FE7A51E3431}"/>
                </a:ext>
              </a:extLst>
            </p:cNvPr>
            <p:cNvSpPr txBox="1"/>
            <p:nvPr/>
          </p:nvSpPr>
          <p:spPr>
            <a:xfrm>
              <a:off x="4917830" y="2206186"/>
              <a:ext cx="2412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accent1"/>
                  </a:solidFill>
                </a:rPr>
                <a:t>Biologics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4BE901F-48AB-DBA1-79C8-3E874BB02F9F}"/>
                </a:ext>
              </a:extLst>
            </p:cNvPr>
            <p:cNvSpPr/>
            <p:nvPr/>
          </p:nvSpPr>
          <p:spPr>
            <a:xfrm>
              <a:off x="1066800" y="1976510"/>
              <a:ext cx="2588455" cy="956603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C373E56-B026-1915-4014-16218F1E35FF}"/>
                </a:ext>
              </a:extLst>
            </p:cNvPr>
            <p:cNvSpPr/>
            <p:nvPr/>
          </p:nvSpPr>
          <p:spPr>
            <a:xfrm>
              <a:off x="4256561" y="1986961"/>
              <a:ext cx="2588455" cy="956603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CD3CB8E-3257-BC6E-7AE6-0E4AA0E7F23A}"/>
                </a:ext>
              </a:extLst>
            </p:cNvPr>
            <p:cNvSpPr/>
            <p:nvPr/>
          </p:nvSpPr>
          <p:spPr>
            <a:xfrm>
              <a:off x="7330439" y="1986961"/>
              <a:ext cx="2588455" cy="956603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53E410B2-4728-EF86-6898-A5D44AA1A4E1}"/>
                </a:ext>
              </a:extLst>
            </p:cNvPr>
            <p:cNvSpPr/>
            <p:nvPr/>
          </p:nvSpPr>
          <p:spPr>
            <a:xfrm>
              <a:off x="3834059" y="2354167"/>
              <a:ext cx="205099" cy="22219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358BE6E0-D6C1-A7F9-B11A-C7F87B3CF69F}"/>
                </a:ext>
              </a:extLst>
            </p:cNvPr>
            <p:cNvSpPr/>
            <p:nvPr/>
          </p:nvSpPr>
          <p:spPr>
            <a:xfrm>
              <a:off x="7024032" y="2354167"/>
              <a:ext cx="205099" cy="22219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 descr="Massachusetts scientists develop the first capsule that dissolves slowly in  the body | Daily Mail Online">
            <a:extLst>
              <a:ext uri="{FF2B5EF4-FFF2-40B4-BE49-F238E27FC236}">
                <a16:creationId xmlns:a16="http://schemas.microsoft.com/office/drawing/2014/main" id="{F6E91889-EBD5-78A0-2087-39D31CEA3A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5" t="12171" r="9262" b="18965"/>
          <a:stretch/>
        </p:blipFill>
        <p:spPr bwMode="auto">
          <a:xfrm>
            <a:off x="1551773" y="3666146"/>
            <a:ext cx="1960548" cy="134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isposition of Nirmatrelvir, an Orally Bioavailable Inhibitor of SARS-CoV-2  3C-Like Protease, across Animals and Humans | Drug Metabolism &amp; Disposition">
            <a:extLst>
              <a:ext uri="{FF2B5EF4-FFF2-40B4-BE49-F238E27FC236}">
                <a16:creationId xmlns:a16="http://schemas.microsoft.com/office/drawing/2014/main" id="{8F3F889A-D76F-FA61-6FA9-358CFA2488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96"/>
          <a:stretch/>
        </p:blipFill>
        <p:spPr bwMode="auto">
          <a:xfrm>
            <a:off x="1328715" y="3462146"/>
            <a:ext cx="2371728" cy="226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DB-101: Molecule of the Month: Antibodies">
            <a:extLst>
              <a:ext uri="{FF2B5EF4-FFF2-40B4-BE49-F238E27FC236}">
                <a16:creationId xmlns:a16="http://schemas.microsoft.com/office/drawing/2014/main" id="{FB1F8DAE-2233-524F-2A62-F80FB0C17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856" y="3428999"/>
            <a:ext cx="2954182" cy="229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086FCD-B5D2-5972-9EAF-BAE638FF0B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706" t="34154" r="33421" b="30019"/>
          <a:stretch/>
        </p:blipFill>
        <p:spPr>
          <a:xfrm>
            <a:off x="7632605" y="3552109"/>
            <a:ext cx="2896691" cy="217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7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479F39-554F-9E12-86F9-3B764FD2E7E4}"/>
              </a:ext>
            </a:extLst>
          </p:cNvPr>
          <p:cNvSpPr txBox="1"/>
          <p:nvPr/>
        </p:nvSpPr>
        <p:spPr>
          <a:xfrm>
            <a:off x="1973580" y="853440"/>
            <a:ext cx="8244840" cy="4419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600" kern="1800" dirty="0">
              <a:solidFill>
                <a:srgbClr val="0F0F0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kern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Deciphering CAR-T Cells: Exploring Functional Mechanisms to Drive Next Generation Immunotherapy</a:t>
            </a:r>
            <a:endParaRPr lang="en-US" sz="1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kern="1800" dirty="0">
              <a:solidFill>
                <a:srgbClr val="0F0F0F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400" kern="1800" dirty="0">
              <a:solidFill>
                <a:srgbClr val="0F0F0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800" dirty="0">
                <a:solidFill>
                  <a:srgbClr val="0F0F0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video…featuring Wendell  Lim…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800" dirty="0">
                <a:solidFill>
                  <a:srgbClr val="0F0F0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https://youtu.be/EAA-aSEZasw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800" dirty="0">
                <a:solidFill>
                  <a:srgbClr val="0F0F0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400" kern="1800" dirty="0">
                <a:solidFill>
                  <a:srgbClr val="0F0F0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tart viewing at 24:20 … or at 31:30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1800" dirty="0">
                <a:solidFill>
                  <a:srgbClr val="0F0F0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u="sng" kern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https://www.youtube.com/watch?v=EAA-aSEZasw</a:t>
            </a:r>
            <a:r>
              <a:rPr lang="en-US" sz="2400" u="sng" kern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kern="1800" dirty="0">
                <a:solidFill>
                  <a:srgbClr val="0F0F0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kern="1800" dirty="0">
                <a:solidFill>
                  <a:srgbClr val="0F0F0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CD69A1-46AE-8122-40D6-100D992290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10" t="37025" r="80883" b="47283"/>
          <a:stretch/>
        </p:blipFill>
        <p:spPr>
          <a:xfrm>
            <a:off x="8869680" y="2489980"/>
            <a:ext cx="1884610" cy="144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196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F16CA9-AB16-E145-4E74-44BB3EE9C5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85" t="27333" r="44370" b="30323"/>
          <a:stretch/>
        </p:blipFill>
        <p:spPr>
          <a:xfrm>
            <a:off x="4709360" y="304800"/>
            <a:ext cx="7181419" cy="6248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618841-6123-DD3F-3A73-6A9288F0A6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85" t="69973" r="44370" b="6445"/>
          <a:stretch/>
        </p:blipFill>
        <p:spPr>
          <a:xfrm>
            <a:off x="148309" y="992080"/>
            <a:ext cx="4405935" cy="295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850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B916314-DFBB-A8FA-1863-1FD44DF321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5" t="20388" r="52801" b="3964"/>
          <a:stretch/>
        </p:blipFill>
        <p:spPr bwMode="auto">
          <a:xfrm>
            <a:off x="6026223" y="541606"/>
            <a:ext cx="4991687" cy="58136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5101A9-60D9-3F2D-AD5F-1972AB22BC62}"/>
              </a:ext>
            </a:extLst>
          </p:cNvPr>
          <p:cNvSpPr txBox="1"/>
          <p:nvPr/>
        </p:nvSpPr>
        <p:spPr>
          <a:xfrm>
            <a:off x="498840" y="654148"/>
            <a:ext cx="4991686" cy="5209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i="1" dirty="0">
                <a:solidFill>
                  <a:srgbClr val="5A5A5A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Artistic illustration of an engineered T cell (on the left side in blue) recognizing and attacking a leukemia cell (on the right side in green). The CAR molecule is shown in red, bound to CD19 on the leukemia cell. This has led to activation of the T cell, which releases perforin (purple), forming pores in the cell surface. Granzymes (magenta) then enter through the pore and initiate apoptosis to kill the cancer cell.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303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2B8510-7DF0-4202-A7A1-1A24141640C3}">
  <ds:schemaRefs>
    <ds:schemaRef ds:uri="http://schemas.microsoft.com/office/2006/metadata/properties"/>
    <ds:schemaRef ds:uri="http://schemas.microsoft.com/office/infopath/2007/PartnerControls"/>
    <ds:schemaRef ds:uri="256d1f37-a5bf-40ea-9e3b-df9e783b5a8c"/>
    <ds:schemaRef ds:uri="68b5b436-c221-4126-930b-0387bddd4008"/>
    <ds:schemaRef ds:uri="fccfdd5f-3cf6-48f3-9c58-398738ebd059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14EDF572-8DA1-4D3B-840B-4FC0546558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3EE329-84BC-4DC6-B009-05C07C1DD8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623</Words>
  <Application>Microsoft Office PowerPoint</Application>
  <PresentationFormat>Widescreen</PresentationFormat>
  <Paragraphs>78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Workshop Outline</vt:lpstr>
      <vt:lpstr>PowerPoint Presentation</vt:lpstr>
      <vt:lpstr>PowerPoint Presentation</vt:lpstr>
      <vt:lpstr>STEM….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Herman</dc:creator>
  <cp:lastModifiedBy>Tim Herman</cp:lastModifiedBy>
  <cp:revision>3</cp:revision>
  <dcterms:created xsi:type="dcterms:W3CDTF">2023-03-07T20:07:14Z</dcterms:created>
  <dcterms:modified xsi:type="dcterms:W3CDTF">2023-03-24T19:45:23Z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  <property fmtid="{D5CDD505-2E9C-101B-9397-08002B2CF9AE}" pid="3" name="MediaServiceImageTags">
    <vt:lpwstr/>
  </property>
</Properties>
</file>