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0" r:id="rId5"/>
  </p:sldMasterIdLst>
  <p:notesMasterIdLst>
    <p:notesMasterId r:id="rId38"/>
  </p:notesMasterIdLst>
  <p:sldIdLst>
    <p:sldId id="282" r:id="rId6"/>
    <p:sldId id="304" r:id="rId7"/>
    <p:sldId id="257" r:id="rId8"/>
    <p:sldId id="300" r:id="rId9"/>
    <p:sldId id="302" r:id="rId10"/>
    <p:sldId id="320" r:id="rId11"/>
    <p:sldId id="301" r:id="rId12"/>
    <p:sldId id="322" r:id="rId13"/>
    <p:sldId id="321" r:id="rId14"/>
    <p:sldId id="267" r:id="rId15"/>
    <p:sldId id="295" r:id="rId16"/>
    <p:sldId id="308" r:id="rId17"/>
    <p:sldId id="313" r:id="rId18"/>
    <p:sldId id="323" r:id="rId19"/>
    <p:sldId id="317" r:id="rId20"/>
    <p:sldId id="309" r:id="rId21"/>
    <p:sldId id="276" r:id="rId22"/>
    <p:sldId id="288" r:id="rId23"/>
    <p:sldId id="273" r:id="rId24"/>
    <p:sldId id="324" r:id="rId25"/>
    <p:sldId id="325" r:id="rId26"/>
    <p:sldId id="268" r:id="rId27"/>
    <p:sldId id="269" r:id="rId28"/>
    <p:sldId id="270" r:id="rId29"/>
    <p:sldId id="271" r:id="rId30"/>
    <p:sldId id="310" r:id="rId31"/>
    <p:sldId id="311" r:id="rId32"/>
    <p:sldId id="307" r:id="rId33"/>
    <p:sldId id="256" r:id="rId34"/>
    <p:sldId id="314" r:id="rId35"/>
    <p:sldId id="315" r:id="rId36"/>
    <p:sldId id="31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A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3C99C-F449-480F-BEE4-A95D5AADCE7E}" v="243" dt="2023-03-06T19:54:35.1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2" autoAdjust="0"/>
    <p:restoredTop sz="94700" autoAdjust="0"/>
  </p:normalViewPr>
  <p:slideViewPr>
    <p:cSldViewPr snapToGrid="0">
      <p:cViewPr varScale="1">
        <p:scale>
          <a:sx n="134" d="100"/>
          <a:sy n="134" d="100"/>
        </p:scale>
        <p:origin x="366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7E96E-58CF-4E0E-92A1-8DE27C57A71F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916263-F4AD-4FDF-883C-15B909C822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04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106752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596F11-EC42-2CE9-5974-D8F9DE3F07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861" y="231303"/>
            <a:ext cx="9144000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7312FE3-9E04-D58F-E86C-B56DF4AFD0D2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CFF3BD9-09F0-8C62-B2FD-834BBF60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6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33397553-FF5B-C983-EC79-B6EC1E0831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178" y="251489"/>
            <a:ext cx="10694743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E18C4-97B6-C248-6B2B-06D6F98760A4}"/>
              </a:ext>
            </a:extLst>
          </p:cNvPr>
          <p:cNvSpPr/>
          <p:nvPr userDrawn="1"/>
        </p:nvSpPr>
        <p:spPr>
          <a:xfrm>
            <a:off x="140135" y="6406711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FFB179-1841-4BAB-5BCE-2110D77D2C4B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3023C19-CA0B-AF2F-3F84-478DECF8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923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3D4175-2385-5E92-99E5-F59074A2D6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3" y="289589"/>
            <a:ext cx="10193081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668D91-A0C3-B3EC-1FFC-E4AEA958B883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AFC46D5-5A8C-1C48-84F4-49BAE3B46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93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ODY Slide R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490D1-4C27-6FE3-3F95-DB43821A0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4B2A2AB-611E-C266-4D90-1400C8DBF2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2754" y="294463"/>
            <a:ext cx="1020016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D5D1E7A-C95A-EEDC-118B-13E69A8D0699}"/>
              </a:ext>
            </a:extLst>
          </p:cNvPr>
          <p:cNvSpPr/>
          <p:nvPr userDrawn="1"/>
        </p:nvSpPr>
        <p:spPr>
          <a:xfrm>
            <a:off x="140135" y="6413380"/>
            <a:ext cx="308043" cy="3080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FCD39D-2488-81CA-AF47-325AF318F4D4}"/>
              </a:ext>
            </a:extLst>
          </p:cNvPr>
          <p:cNvSpPr/>
          <p:nvPr userDrawn="1"/>
        </p:nvSpPr>
        <p:spPr>
          <a:xfrm>
            <a:off x="11759586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F1B122-9A7B-2A18-8069-B087AD8F6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4754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554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LOSING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0119E2-379E-B0D9-4B5B-4884FA053A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96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LOSING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D20970-B06C-CB7C-B5E4-325A1AE2FA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9204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LOSING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86948D-E6E2-1B8B-88E8-F89072AFFF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07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784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0575-E3C8-48AE-A350-A0F96B4D77C2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852F-4495-4694-819E-814D22ED5D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143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08B8D-0765-9C9A-4CB4-AF00D5DFB7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074C11-7497-C52E-8513-C92397D7D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EC0B6-1256-4026-4A13-6372222A2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A84B7-5D70-4C75-8200-0B5D49B12640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E6BE1-1E47-09B9-D955-BDCF8F396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F6508-8933-7964-AC5B-5D9D86BAF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F01A8-501D-4043-834A-43FDB6C1FD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6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0B73CF-782B-EF60-DA7A-E9AA53243A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  <a:p>
            <a:r>
              <a:rPr lang="en-US" dirty="0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819323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04045-4AE7-8556-A45A-EB03860549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004D72-4932-6EB2-6B14-D530F19BF3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7727B-25E5-ACE5-C3E8-BBC53C861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171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37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ODY Slide 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AB4823B-2FAD-BB55-76D4-1DF005DD6E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A21BE16-264C-B224-811C-53A8505CCEC5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56810D-83DF-9D1D-932B-93A8F158A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4EC622C-17E2-1A63-CF71-151CE3E1D4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1625E78-B76D-15E8-59DF-6FE91463AD9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68288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258703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455259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ODY Slid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77B460D-59E5-074A-CBEE-BD52703221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BAEADAE7-8630-2F1B-1CA9-17A17B33ACA8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7C33C61-773B-FEEA-3EE9-3D1D4519A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8EC773-C705-09FE-2361-5AF4A616128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F06BDEE-2C2B-0742-9F8F-C74243126B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618356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ODY Slid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D2737E-393C-5979-E58B-C6FDBDE6D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969E654D-3090-5B27-9D5D-D324B0CA08F0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A59B2EF-3146-B1B7-04F0-05E554A7C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6E05A7BE-1519-556E-10A8-1B21D7BAD29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C96E5B6-4F39-F4BD-F538-844B7723B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371449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ODY Slide LEF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DEC43C6-B4D4-707D-C9E5-909DDBFF31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97CE5AC-126F-3C71-2407-089DBD0075B7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285B17-EA56-9B2D-0AC6-DED377261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14E1916-334D-665A-8A89-DE899C0DD18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F4C427D-8F25-72F0-030D-DB03A6EEFA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1" y="414134"/>
            <a:ext cx="10581297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19934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510888-4297-1910-8156-9CA85FC71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778BE-F07B-8154-8932-0DF057C39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2B17-F35A-F628-1545-5791704B6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B703D-F99D-B73B-AE82-F7B402115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20FBBA-C9EB-F392-F642-A3DFB6E2B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349F3-CB17-4C05-B28E-3C9067437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0" r:id="rId2"/>
    <p:sldLayoutId id="2147483673" r:id="rId3"/>
    <p:sldLayoutId id="2147483674" r:id="rId4"/>
    <p:sldLayoutId id="2147483682" r:id="rId5"/>
    <p:sldLayoutId id="2147483675" r:id="rId6"/>
    <p:sldLayoutId id="2147483676" r:id="rId7"/>
    <p:sldLayoutId id="2147483683" r:id="rId8"/>
    <p:sldLayoutId id="2147483684" r:id="rId9"/>
    <p:sldLayoutId id="2147483677" r:id="rId10"/>
    <p:sldLayoutId id="2147483679" r:id="rId11"/>
    <p:sldLayoutId id="2147483678" r:id="rId12"/>
    <p:sldLayoutId id="2147483680" r:id="rId13"/>
    <p:sldLayoutId id="2147483681" r:id="rId14"/>
    <p:sldLayoutId id="2147483687" r:id="rId15"/>
    <p:sldLayoutId id="2147483688" r:id="rId16"/>
    <p:sldLayoutId id="2147483689" r:id="rId17"/>
    <p:sldLayoutId id="2147483692" r:id="rId18"/>
    <p:sldLayoutId id="2147483693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CC11-3170-C12E-E0FB-DF446CD026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6875" y="179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5D731-4876-48A5-B055-BEB83F0A3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6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%2Fs13258-021-01199-5" TargetMode="External"/><Relationship Id="rId7" Type="http://schemas.openxmlformats.org/officeDocument/2006/relationships/hyperlink" Target="https://api.semanticscholar.org/CorpusID:245848779" TargetMode="External"/><Relationship Id="rId2" Type="http://schemas.openxmlformats.org/officeDocument/2006/relationships/hyperlink" Target="https://en.wikipedia.org/wiki/Doi_(identifier)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en.wikipedia.org/wiki/S2CID_(identifier)" TargetMode="External"/><Relationship Id="rId5" Type="http://schemas.openxmlformats.org/officeDocument/2006/relationships/hyperlink" Target="https://pubmed.ncbi.nlm.nih.gov/35000141" TargetMode="External"/><Relationship Id="rId4" Type="http://schemas.openxmlformats.org/officeDocument/2006/relationships/hyperlink" Target="https://en.wikipedia.org/wiki/PMID_(identifier)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2892-D6FC-1C0C-0F8E-38F353C5C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8199" y="1438287"/>
            <a:ext cx="6585327" cy="95439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dirty="0"/>
              <a:t>Epigenetics</a:t>
            </a:r>
            <a:br>
              <a:rPr lang="en-US" dirty="0"/>
            </a:br>
            <a:endParaRPr lang="en-US" i="1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9EF1563-746C-8C0B-D908-6A5BF5F3E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2999" y="5459254"/>
            <a:ext cx="1810241" cy="560546"/>
          </a:xfrm>
        </p:spPr>
        <p:txBody>
          <a:bodyPr/>
          <a:lstStyle/>
          <a:p>
            <a:r>
              <a:rPr lang="en-US" dirty="0"/>
              <a:t>Tim Herman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CB4165C-FA91-4259-0828-6EEB10E812D2}"/>
              </a:ext>
            </a:extLst>
          </p:cNvPr>
          <p:cNvSpPr txBox="1">
            <a:spLocks/>
          </p:cNvSpPr>
          <p:nvPr/>
        </p:nvSpPr>
        <p:spPr>
          <a:xfrm>
            <a:off x="4986799" y="2366274"/>
            <a:ext cx="6585327" cy="95439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Verdana Pro SemiBold" panose="020B06040202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i="1" dirty="0"/>
              <a:t>… tweaking your genetic destiny</a:t>
            </a:r>
            <a:br>
              <a:rPr lang="en-US" dirty="0"/>
            </a:br>
            <a:endParaRPr lang="en-US" i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2899C26-ED20-6651-0BB6-5995B12426FC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4" b="26694"/>
          <a:stretch>
            <a:fillRect/>
          </a:stretch>
        </p:blipFill>
        <p:spPr bwMode="auto">
          <a:xfrm>
            <a:off x="4758199" y="3800807"/>
            <a:ext cx="2995547" cy="150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BE49AC-CAE5-AFD6-2D07-AA439D1E9C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508" r="19304" b="5869"/>
          <a:stretch/>
        </p:blipFill>
        <p:spPr>
          <a:xfrm rot="16200000">
            <a:off x="8856903" y="3111704"/>
            <a:ext cx="1510689" cy="2877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34" y="363296"/>
            <a:ext cx="11616532" cy="613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662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18DC6D7-B200-5EA3-FC9E-AE15E732A7EB}"/>
              </a:ext>
            </a:extLst>
          </p:cNvPr>
          <p:cNvGrpSpPr/>
          <p:nvPr/>
        </p:nvGrpSpPr>
        <p:grpSpPr>
          <a:xfrm>
            <a:off x="2839147" y="425422"/>
            <a:ext cx="5753752" cy="5873951"/>
            <a:chOff x="3041166" y="244668"/>
            <a:chExt cx="5753752" cy="5873951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9F0AACA0-CD6B-CD74-34B4-EFB1B58B6B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132" b="25245"/>
            <a:stretch/>
          </p:blipFill>
          <p:spPr bwMode="auto">
            <a:xfrm>
              <a:off x="3776378" y="3236840"/>
              <a:ext cx="5018540" cy="28817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BA0E243C-F2C9-3515-FD6F-348040E011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908" b="18385"/>
            <a:stretch/>
          </p:blipFill>
          <p:spPr bwMode="auto">
            <a:xfrm>
              <a:off x="3041166" y="244668"/>
              <a:ext cx="5491032" cy="31462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2DC9B8B-6F8E-C696-1F42-19DCC3CC5B1F}"/>
                </a:ext>
              </a:extLst>
            </p:cNvPr>
            <p:cNvSpPr txBox="1"/>
            <p:nvPr/>
          </p:nvSpPr>
          <p:spPr>
            <a:xfrm>
              <a:off x="4763768" y="1356034"/>
              <a:ext cx="58466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00B050"/>
                  </a:solidFill>
                </a:rPr>
                <a:t>G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5ED365-D7F0-ADE3-5886-9180FE0A626C}"/>
                </a:ext>
              </a:extLst>
            </p:cNvPr>
            <p:cNvSpPr txBox="1"/>
            <p:nvPr/>
          </p:nvSpPr>
          <p:spPr>
            <a:xfrm>
              <a:off x="4915845" y="4574062"/>
              <a:ext cx="54929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</a:rPr>
                <a:t>A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099B1B3-77CF-306C-A84C-B8F6EF304E75}"/>
                </a:ext>
              </a:extLst>
            </p:cNvPr>
            <p:cNvSpPr txBox="1"/>
            <p:nvPr/>
          </p:nvSpPr>
          <p:spPr>
            <a:xfrm>
              <a:off x="7400148" y="1356033"/>
              <a:ext cx="52110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>
                  <a:solidFill>
                    <a:schemeClr val="accent1"/>
                  </a:solidFill>
                </a:rPr>
                <a:t>C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5663A61-B64A-C89C-690E-15376A8ACEA5}"/>
                </a:ext>
              </a:extLst>
            </p:cNvPr>
            <p:cNvSpPr txBox="1"/>
            <p:nvPr/>
          </p:nvSpPr>
          <p:spPr>
            <a:xfrm>
              <a:off x="7400148" y="4574062"/>
              <a:ext cx="4819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 dirty="0"/>
                <a:t>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998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" name="Picture 1" descr="Chart, scatter chart&#10;&#10;Description automatically generated">
            <a:extLst>
              <a:ext uri="{FF2B5EF4-FFF2-40B4-BE49-F238E27FC236}">
                <a16:creationId xmlns:a16="http://schemas.microsoft.com/office/drawing/2014/main" id="{7A8E2FA3-3650-26C7-7621-FE6FB68E20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2" t="21092" r="29319" b="9305"/>
          <a:stretch/>
        </p:blipFill>
        <p:spPr bwMode="auto">
          <a:xfrm>
            <a:off x="2860433" y="913064"/>
            <a:ext cx="6471133" cy="5559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67603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40C054D-7AA4-E8FC-1312-FBD75ECFAF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1" t="2508" r="19304" b="5869"/>
          <a:stretch/>
        </p:blipFill>
        <p:spPr>
          <a:xfrm rot="16200000">
            <a:off x="4515240" y="907221"/>
            <a:ext cx="3161520" cy="602175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9554798-8641-157C-3E5D-EF6C5426E3F8}"/>
              </a:ext>
            </a:extLst>
          </p:cNvPr>
          <p:cNvSpPr txBox="1"/>
          <p:nvPr/>
        </p:nvSpPr>
        <p:spPr>
          <a:xfrm>
            <a:off x="3085122" y="1477925"/>
            <a:ext cx="5784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Looking for CpG’s….</a:t>
            </a:r>
          </a:p>
        </p:txBody>
      </p:sp>
    </p:spTree>
    <p:extLst>
      <p:ext uri="{BB962C8B-B14F-4D97-AF65-F5344CB8AC3E}">
        <p14:creationId xmlns:p14="http://schemas.microsoft.com/office/powerpoint/2010/main" val="39804570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14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2BC21FD-E71D-94CB-03B3-8BABB3A39B87}"/>
              </a:ext>
            </a:extLst>
          </p:cNvPr>
          <p:cNvGrpSpPr/>
          <p:nvPr/>
        </p:nvGrpSpPr>
        <p:grpSpPr>
          <a:xfrm>
            <a:off x="3483146" y="1573967"/>
            <a:ext cx="5261376" cy="4450487"/>
            <a:chOff x="3483146" y="1573967"/>
            <a:chExt cx="5261376" cy="4450487"/>
          </a:xfrm>
        </p:grpSpPr>
        <p:pic>
          <p:nvPicPr>
            <p:cNvPr id="3" name="Picture 2" descr="A picture containing text, businesscard&#10;&#10;Description automatically generated">
              <a:extLst>
                <a:ext uri="{FF2B5EF4-FFF2-40B4-BE49-F238E27FC236}">
                  <a16:creationId xmlns:a16="http://schemas.microsoft.com/office/drawing/2014/main" id="{6C478337-9107-86F8-25A4-A13CD04F95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69" t="23090" r="18361" b="24742"/>
            <a:stretch/>
          </p:blipFill>
          <p:spPr>
            <a:xfrm rot="5400000">
              <a:off x="3678384" y="1980404"/>
              <a:ext cx="4450486" cy="3637613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50AC63B-F6BC-8A5B-1F53-0E8F8E71FF35}"/>
                </a:ext>
              </a:extLst>
            </p:cNvPr>
            <p:cNvSpPr txBox="1"/>
            <p:nvPr/>
          </p:nvSpPr>
          <p:spPr>
            <a:xfrm>
              <a:off x="4382814" y="1573967"/>
              <a:ext cx="536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5’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900AA9A-E883-438F-4352-EDCE7C25CD29}"/>
                </a:ext>
              </a:extLst>
            </p:cNvPr>
            <p:cNvSpPr txBox="1"/>
            <p:nvPr/>
          </p:nvSpPr>
          <p:spPr>
            <a:xfrm>
              <a:off x="4472927" y="5562789"/>
              <a:ext cx="536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3’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2DA119-4CF4-6617-96E0-2B24C4597288}"/>
                </a:ext>
              </a:extLst>
            </p:cNvPr>
            <p:cNvSpPr txBox="1"/>
            <p:nvPr/>
          </p:nvSpPr>
          <p:spPr>
            <a:xfrm>
              <a:off x="6584732" y="1783427"/>
              <a:ext cx="536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3’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767076A-A2B6-F871-54FC-015352EB620D}"/>
                </a:ext>
              </a:extLst>
            </p:cNvPr>
            <p:cNvSpPr txBox="1"/>
            <p:nvPr/>
          </p:nvSpPr>
          <p:spPr>
            <a:xfrm>
              <a:off x="6469118" y="5478560"/>
              <a:ext cx="5360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</a:rPr>
                <a:t>5’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9D0519-9C5A-3372-3579-796435C6FCD9}"/>
                </a:ext>
              </a:extLst>
            </p:cNvPr>
            <p:cNvSpPr txBox="1"/>
            <p:nvPr/>
          </p:nvSpPr>
          <p:spPr>
            <a:xfrm>
              <a:off x="3541986" y="2130099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T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54C418E-1333-85CC-2472-BC47D88C4140}"/>
                </a:ext>
              </a:extLst>
            </p:cNvPr>
            <p:cNvSpPr txBox="1"/>
            <p:nvPr/>
          </p:nvSpPr>
          <p:spPr>
            <a:xfrm>
              <a:off x="3483146" y="3885294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G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9693B0C-2D12-09A0-C116-134323CA47E4}"/>
                </a:ext>
              </a:extLst>
            </p:cNvPr>
            <p:cNvSpPr txBox="1"/>
            <p:nvPr/>
          </p:nvSpPr>
          <p:spPr>
            <a:xfrm>
              <a:off x="3483146" y="2932452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C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0DD7B3-47D7-EAA9-02EE-4844C2C0FC9A}"/>
                </a:ext>
              </a:extLst>
            </p:cNvPr>
            <p:cNvSpPr txBox="1"/>
            <p:nvPr/>
          </p:nvSpPr>
          <p:spPr>
            <a:xfrm>
              <a:off x="3483146" y="4835616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A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271DD7-2788-2F0F-963C-4140865DA777}"/>
                </a:ext>
              </a:extLst>
            </p:cNvPr>
            <p:cNvSpPr txBox="1"/>
            <p:nvPr/>
          </p:nvSpPr>
          <p:spPr>
            <a:xfrm>
              <a:off x="7903694" y="4739063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T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31C4C0A-D4DD-D9D6-CFA3-CE4951D0090A}"/>
                </a:ext>
              </a:extLst>
            </p:cNvPr>
            <p:cNvSpPr txBox="1"/>
            <p:nvPr/>
          </p:nvSpPr>
          <p:spPr>
            <a:xfrm>
              <a:off x="7903694" y="3037764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G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185FAC3-5079-F914-8D66-7FFF23755BCB}"/>
                </a:ext>
              </a:extLst>
            </p:cNvPr>
            <p:cNvSpPr txBox="1"/>
            <p:nvPr/>
          </p:nvSpPr>
          <p:spPr>
            <a:xfrm>
              <a:off x="7903694" y="3901212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C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24B45C4-FB52-C11E-2945-B3B9E2B4AC4E}"/>
                </a:ext>
              </a:extLst>
            </p:cNvPr>
            <p:cNvSpPr txBox="1"/>
            <p:nvPr/>
          </p:nvSpPr>
          <p:spPr>
            <a:xfrm>
              <a:off x="7903694" y="2118937"/>
              <a:ext cx="84082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1515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2" name="Picture 1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5005D30-3372-5B65-E177-7CAB404FF7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29" t="22962" r="20109" b="24578"/>
          <a:stretch/>
        </p:blipFill>
        <p:spPr>
          <a:xfrm rot="5400000">
            <a:off x="1394126" y="2277823"/>
            <a:ext cx="4234554" cy="3402768"/>
          </a:xfrm>
          <a:prstGeom prst="rect">
            <a:avLst/>
          </a:prstGeom>
        </p:spPr>
      </p:pic>
      <p:pic>
        <p:nvPicPr>
          <p:cNvPr id="5" name="Picture 4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416557A5-DFC2-C10E-7826-8435735894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5" t="17699" r="18252" b="16144"/>
          <a:stretch/>
        </p:blipFill>
        <p:spPr>
          <a:xfrm rot="5400000">
            <a:off x="6468339" y="2053570"/>
            <a:ext cx="4234555" cy="384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083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06C4F5-98DD-5B31-1D62-3495EF8B031B}"/>
              </a:ext>
            </a:extLst>
          </p:cNvPr>
          <p:cNvSpPr txBox="1"/>
          <p:nvPr/>
        </p:nvSpPr>
        <p:spPr>
          <a:xfrm>
            <a:off x="2200275" y="666095"/>
            <a:ext cx="10144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Methionine…. </a:t>
            </a:r>
            <a:r>
              <a:rPr lang="en-US" sz="3600" b="1" i="1" dirty="0"/>
              <a:t>is a </a:t>
            </a:r>
            <a:r>
              <a:rPr lang="en-US" sz="3600" b="1" i="1" dirty="0">
                <a:solidFill>
                  <a:srgbClr val="FF0000"/>
                </a:solidFill>
              </a:rPr>
              <a:t>methyl-group</a:t>
            </a:r>
            <a:r>
              <a:rPr lang="en-US" sz="3600" b="1" i="1" dirty="0"/>
              <a:t> donor</a:t>
            </a:r>
            <a:endParaRPr lang="en-US" sz="36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13C73D-CB12-D7AA-1579-4F80E67767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932" t="42197" r="2260" b="16572"/>
          <a:stretch/>
        </p:blipFill>
        <p:spPr>
          <a:xfrm>
            <a:off x="3140980" y="1632907"/>
            <a:ext cx="6835450" cy="4604215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633BEA90-8E79-19F9-0C8F-852674E4E029}"/>
              </a:ext>
            </a:extLst>
          </p:cNvPr>
          <p:cNvGrpSpPr/>
          <p:nvPr/>
        </p:nvGrpSpPr>
        <p:grpSpPr>
          <a:xfrm>
            <a:off x="4804117" y="2264898"/>
            <a:ext cx="3890813" cy="2207291"/>
            <a:chOff x="4804117" y="2264898"/>
            <a:chExt cx="3890813" cy="220729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E31A3C-37E0-47B5-6CC5-A4FC2F208EDA}"/>
                </a:ext>
              </a:extLst>
            </p:cNvPr>
            <p:cNvSpPr/>
            <p:nvPr/>
          </p:nvSpPr>
          <p:spPr>
            <a:xfrm>
              <a:off x="4804117" y="2264898"/>
              <a:ext cx="372794" cy="372794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2BD00BA-1C47-182E-9967-63F62DB036C6}"/>
                </a:ext>
              </a:extLst>
            </p:cNvPr>
            <p:cNvSpPr/>
            <p:nvPr/>
          </p:nvSpPr>
          <p:spPr>
            <a:xfrm>
              <a:off x="7460435" y="2637692"/>
              <a:ext cx="372794" cy="372794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24B7842-2907-E12C-345E-9148262FE8AD}"/>
                </a:ext>
              </a:extLst>
            </p:cNvPr>
            <p:cNvSpPr/>
            <p:nvPr/>
          </p:nvSpPr>
          <p:spPr>
            <a:xfrm>
              <a:off x="8322136" y="4099395"/>
              <a:ext cx="372794" cy="372794"/>
            </a:xfrm>
            <a:prstGeom prst="ellipse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090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88F430F-ABD0-8612-5271-F141C459F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120" y="733570"/>
            <a:ext cx="8801686" cy="585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BBCDC6-28CA-34DE-4CB3-E03A2A764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C5EEE7-C04A-67AA-178A-1356B678959F}"/>
              </a:ext>
            </a:extLst>
          </p:cNvPr>
          <p:cNvSpPr txBox="1"/>
          <p:nvPr/>
        </p:nvSpPr>
        <p:spPr>
          <a:xfrm>
            <a:off x="1178034" y="1581142"/>
            <a:ext cx="9679457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X linked triplet repeat (</a:t>
            </a:r>
            <a:r>
              <a:rPr lang="en-US" sz="2400" dirty="0">
                <a:solidFill>
                  <a:srgbClr val="FF0000"/>
                </a:solidFill>
              </a:rPr>
              <a:t>CGG</a:t>
            </a:r>
            <a:r>
              <a:rPr lang="en-US" sz="2400" dirty="0"/>
              <a:t>) expansion disorder</a:t>
            </a:r>
          </a:p>
          <a:p>
            <a:endParaRPr lang="en-US" sz="2400" dirty="0"/>
          </a:p>
          <a:p>
            <a:r>
              <a:rPr lang="en-US" sz="2400" dirty="0"/>
              <a:t>Fragile X patients do not express FMR1 and have cognitive/autism spectrum disabilities</a:t>
            </a:r>
          </a:p>
          <a:p>
            <a:endParaRPr lang="en-US" sz="2400" dirty="0"/>
          </a:p>
          <a:p>
            <a:r>
              <a:rPr lang="en-US" sz="2400" dirty="0"/>
              <a:t>All human genomes have CGG repeats in FMR1 5’ untranslated region</a:t>
            </a:r>
          </a:p>
          <a:p>
            <a:endParaRPr lang="en-US" sz="2400" dirty="0"/>
          </a:p>
          <a:p>
            <a:r>
              <a:rPr lang="en-US" sz="2400" dirty="0"/>
              <a:t>Cytosines tend to become methylated at high repeat number ( epigenetic modification!</a:t>
            </a:r>
          </a:p>
          <a:p>
            <a:endParaRPr lang="en-US" sz="2400" dirty="0"/>
          </a:p>
          <a:p>
            <a:r>
              <a:rPr lang="en-US" sz="2400" dirty="0"/>
              <a:t>Methylation of cytosines inhibits transcription of FMR1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CAA438-00EA-2F20-01DE-16C345B24A0F}"/>
              </a:ext>
            </a:extLst>
          </p:cNvPr>
          <p:cNvSpPr txBox="1"/>
          <p:nvPr/>
        </p:nvSpPr>
        <p:spPr>
          <a:xfrm>
            <a:off x="3871789" y="6299373"/>
            <a:ext cx="4827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CAUTION</a:t>
            </a:r>
            <a:r>
              <a:rPr lang="en-US" sz="2400" dirty="0">
                <a:solidFill>
                  <a:schemeClr val="accent1"/>
                </a:solidFill>
              </a:rPr>
              <a:t>…</a:t>
            </a:r>
            <a:r>
              <a:rPr lang="en-US" sz="2400" i="1" dirty="0">
                <a:solidFill>
                  <a:schemeClr val="accent1"/>
                </a:solidFill>
              </a:rPr>
              <a:t>rabbit hole ahead!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1AD597-58E3-152C-19A8-C6ABDC731D62}"/>
              </a:ext>
            </a:extLst>
          </p:cNvPr>
          <p:cNvSpPr txBox="1"/>
          <p:nvPr/>
        </p:nvSpPr>
        <p:spPr>
          <a:xfrm>
            <a:off x="1678898" y="494675"/>
            <a:ext cx="79447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Fragile X Syndrome </a:t>
            </a:r>
            <a:r>
              <a:rPr lang="en-US" sz="2800" b="1" dirty="0"/>
              <a:t>…. </a:t>
            </a:r>
            <a:r>
              <a:rPr lang="en-US" sz="2400" i="1" dirty="0"/>
              <a:t>a genetic/epigenetic disorder??</a:t>
            </a:r>
          </a:p>
        </p:txBody>
      </p:sp>
    </p:spTree>
    <p:extLst>
      <p:ext uri="{BB962C8B-B14F-4D97-AF65-F5344CB8AC3E}">
        <p14:creationId xmlns:p14="http://schemas.microsoft.com/office/powerpoint/2010/main" val="4188544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878CD-450B-4E0D-8FDF-E4D1E49E7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0167" y="2043962"/>
            <a:ext cx="10193081" cy="544574"/>
          </a:xfrm>
        </p:spPr>
        <p:txBody>
          <a:bodyPr/>
          <a:lstStyle/>
          <a:p>
            <a:r>
              <a:rPr lang="en-US" dirty="0"/>
              <a:t>Histone / DNA cross-talk?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00EC328-3208-032A-CA3E-C9FF79B4D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4B38B9-F878-A50A-2BB9-CFB98DF0CA01}"/>
              </a:ext>
            </a:extLst>
          </p:cNvPr>
          <p:cNvSpPr txBox="1"/>
          <p:nvPr/>
        </p:nvSpPr>
        <p:spPr>
          <a:xfrm>
            <a:off x="4795284" y="3136612"/>
            <a:ext cx="1573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Yes…</a:t>
            </a:r>
          </a:p>
        </p:txBody>
      </p:sp>
    </p:spTree>
    <p:extLst>
      <p:ext uri="{BB962C8B-B14F-4D97-AF65-F5344CB8AC3E}">
        <p14:creationId xmlns:p14="http://schemas.microsoft.com/office/powerpoint/2010/main" val="993141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B51041-43C4-F120-52C3-A7CB6CF00228}"/>
              </a:ext>
            </a:extLst>
          </p:cNvPr>
          <p:cNvSpPr txBox="1"/>
          <p:nvPr/>
        </p:nvSpPr>
        <p:spPr>
          <a:xfrm>
            <a:off x="1065879" y="1908239"/>
            <a:ext cx="947283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Epigenetics is </a:t>
            </a:r>
            <a:r>
              <a:rPr lang="en-US" sz="2800" b="0" i="0" dirty="0">
                <a:solidFill>
                  <a:srgbClr val="040C28"/>
                </a:solidFill>
                <a:effectLst/>
                <a:latin typeface="Google Sans"/>
              </a:rPr>
              <a:t>the study of how your behaviors and environment can cause </a:t>
            </a:r>
            <a:r>
              <a:rPr lang="en-US" sz="2800" b="1" i="1" dirty="0">
                <a:solidFill>
                  <a:srgbClr val="040C28"/>
                </a:solidFill>
                <a:effectLst/>
                <a:latin typeface="Google Sans"/>
              </a:rPr>
              <a:t>changes that affect the way your genes work</a:t>
            </a:r>
            <a:r>
              <a:rPr lang="en-US" sz="2800" b="0" i="0" dirty="0">
                <a:solidFill>
                  <a:srgbClr val="202124"/>
                </a:solidFill>
                <a:effectLst/>
                <a:latin typeface="Google Sans"/>
              </a:rPr>
              <a:t>. Unlike genetic changes, epigenetic changes are reversible and do not change your DNA sequence, but they can change how your body reads a DNA sequence.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24DBD4-B392-B5BB-12A4-A41971AB1689}"/>
              </a:ext>
            </a:extLst>
          </p:cNvPr>
          <p:cNvSpPr/>
          <p:nvPr/>
        </p:nvSpPr>
        <p:spPr>
          <a:xfrm>
            <a:off x="6261462" y="4015671"/>
            <a:ext cx="4458789" cy="2351314"/>
          </a:xfrm>
          <a:prstGeom prst="rect">
            <a:avLst/>
          </a:prstGeom>
          <a:pattFill prst="narHorz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NO MORE </a:t>
            </a:r>
            <a:br>
              <a:rPr lang="en-US" sz="4000" b="1" dirty="0">
                <a:solidFill>
                  <a:schemeClr val="tx1"/>
                </a:solidFill>
              </a:rPr>
            </a:br>
            <a:r>
              <a:rPr lang="en-US" sz="4000" b="1" dirty="0">
                <a:solidFill>
                  <a:schemeClr val="tx1"/>
                </a:solidFill>
              </a:rPr>
              <a:t>EXCUSES</a:t>
            </a:r>
          </a:p>
          <a:p>
            <a:pPr algn="ctr"/>
            <a:r>
              <a:rPr lang="en-US" sz="3200" b="1" i="1" dirty="0">
                <a:solidFill>
                  <a:schemeClr val="tx1"/>
                </a:solidFill>
              </a:rPr>
              <a:t>Don’t blame it on genes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F61F8-8B9E-BB06-414B-A6DB17B3D4CA}"/>
              </a:ext>
            </a:extLst>
          </p:cNvPr>
          <p:cNvSpPr txBox="1"/>
          <p:nvPr/>
        </p:nvSpPr>
        <p:spPr>
          <a:xfrm>
            <a:off x="1065879" y="931817"/>
            <a:ext cx="89189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What is </a:t>
            </a:r>
            <a:r>
              <a:rPr lang="en-US" sz="4000" b="1" dirty="0"/>
              <a:t>Epigenetics</a:t>
            </a:r>
            <a:r>
              <a:rPr lang="en-US" sz="3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7011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01F0B9-2659-E8B4-62F1-6F22174A9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8474" y="1697251"/>
            <a:ext cx="10200167" cy="544574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What’s CRISPR got to do with it??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4ABB08-8B8F-801A-800E-1514BE5E7571}"/>
              </a:ext>
            </a:extLst>
          </p:cNvPr>
          <p:cNvSpPr txBox="1"/>
          <p:nvPr/>
        </p:nvSpPr>
        <p:spPr>
          <a:xfrm>
            <a:off x="1342181" y="3048872"/>
            <a:ext cx="99846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Shin H, Choi WL, Lim JY, Huh JH (March 2022). "Epigenome editing: targeted manipulation of epigenetic modifications in plants". </a:t>
            </a:r>
            <a:r>
              <a:rPr lang="en-US" sz="3200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Genes &amp; Genomics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32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44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(3): 307–315. </a:t>
            </a:r>
            <a:r>
              <a:rPr lang="en-US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2" tooltip="Doi (identifier)"/>
              </a:rPr>
              <a:t>doi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:</a:t>
            </a:r>
            <a:r>
              <a:rPr lang="en-US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3"/>
              </a:rPr>
              <a:t>10.1007/s13258-021-01199-5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4" tooltip="PMID (identifier)"/>
              </a:rPr>
              <a:t>PMID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5"/>
              </a:rPr>
              <a:t>35000141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6" tooltip="S2CID (identifier)"/>
              </a:rPr>
              <a:t>S2CID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200" b="0" i="0" u="none" strike="noStrike" dirty="0">
                <a:solidFill>
                  <a:srgbClr val="3366CC"/>
                </a:solidFill>
                <a:effectLst/>
                <a:latin typeface="Arial" panose="020B0604020202020204" pitchFamily="34" charset="0"/>
                <a:hlinkClick r:id="rId7"/>
              </a:rPr>
              <a:t>245848779</a:t>
            </a:r>
            <a:r>
              <a:rPr lang="en-US" sz="3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737793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FC4DD2-B37B-9A79-2422-0C62488A2BE3}"/>
              </a:ext>
            </a:extLst>
          </p:cNvPr>
          <p:cNvSpPr/>
          <p:nvPr/>
        </p:nvSpPr>
        <p:spPr>
          <a:xfrm>
            <a:off x="1484141" y="5046950"/>
            <a:ext cx="8553157" cy="129225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6A82E-7C61-9E96-6783-D3BF807405EC}"/>
              </a:ext>
            </a:extLst>
          </p:cNvPr>
          <p:cNvSpPr txBox="1"/>
          <p:nvPr/>
        </p:nvSpPr>
        <p:spPr>
          <a:xfrm>
            <a:off x="668215" y="226669"/>
            <a:ext cx="9903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Coming soon,… </a:t>
            </a:r>
            <a:r>
              <a:rPr lang="en-US" sz="2400" b="1" dirty="0"/>
              <a:t>to a workshop near you.</a:t>
            </a:r>
            <a:endParaRPr lang="en-US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7B6C4-5DF6-DF60-A93C-C1B48605E563}"/>
              </a:ext>
            </a:extLst>
          </p:cNvPr>
          <p:cNvSpPr txBox="1"/>
          <p:nvPr/>
        </p:nvSpPr>
        <p:spPr>
          <a:xfrm>
            <a:off x="668215" y="943665"/>
            <a:ext cx="105648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Tomorrow’s Science Today</a:t>
            </a:r>
            <a:r>
              <a:rPr lang="en-US" sz="3200" b="1" i="1" dirty="0">
                <a:solidFill>
                  <a:srgbClr val="FF0000"/>
                </a:solidFill>
              </a:rPr>
              <a:t>:  </a:t>
            </a:r>
            <a:r>
              <a:rPr lang="en-US" sz="2800" b="1" i="1" dirty="0">
                <a:solidFill>
                  <a:srgbClr val="FF0000"/>
                </a:solidFill>
              </a:rPr>
              <a:t>preparing for the next pandemic.</a:t>
            </a:r>
          </a:p>
          <a:p>
            <a:pPr algn="ctr"/>
            <a:r>
              <a:rPr lang="en-US" sz="2400" i="1" dirty="0"/>
              <a:t>An NIH SEPA project.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3E16D5A-4C48-33CA-F6CD-9FAD28B90F0A}"/>
              </a:ext>
            </a:extLst>
          </p:cNvPr>
          <p:cNvGrpSpPr/>
          <p:nvPr/>
        </p:nvGrpSpPr>
        <p:grpSpPr>
          <a:xfrm>
            <a:off x="1005840" y="2188587"/>
            <a:ext cx="9896621" cy="2480825"/>
            <a:chOff x="998807" y="2507046"/>
            <a:chExt cx="9896621" cy="248082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1C62985-4944-8A70-12F9-5E5EED5F0BA4}"/>
                </a:ext>
              </a:extLst>
            </p:cNvPr>
            <p:cNvGrpSpPr/>
            <p:nvPr/>
          </p:nvGrpSpPr>
          <p:grpSpPr>
            <a:xfrm>
              <a:off x="1477107" y="2507046"/>
              <a:ext cx="9418321" cy="2480825"/>
              <a:chOff x="1477107" y="2507046"/>
              <a:chExt cx="9418321" cy="2480825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9CFBEF8-B984-412F-1A08-0B6340E035C1}"/>
                  </a:ext>
                </a:extLst>
              </p:cNvPr>
              <p:cNvSpPr txBox="1"/>
              <p:nvPr/>
            </p:nvSpPr>
            <p:spPr>
              <a:xfrm>
                <a:off x="1477107" y="2507046"/>
                <a:ext cx="9418321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New Instructional Materials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Models, models and more models….</a:t>
                </a:r>
              </a:p>
              <a:p>
                <a:pPr lvl="2"/>
                <a:r>
                  <a:rPr lang="en-US" sz="2000" dirty="0"/>
                  <a:t>A Virus Collection,.. including CoV-2</a:t>
                </a:r>
              </a:p>
              <a:p>
                <a:pPr lvl="2"/>
                <a:r>
                  <a:rPr lang="en-US" sz="2000" dirty="0"/>
                  <a:t>Antibodies/vaccines /and your immune system</a:t>
                </a:r>
              </a:p>
              <a:p>
                <a:pPr lvl="2"/>
                <a:r>
                  <a:rPr lang="en-US" sz="2000" dirty="0"/>
                  <a:t>mRNA vaccines and multi-valent, ultra-potent vaccines…from synthetic biology.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9F628C-F1F5-328B-E33E-4DF82E6C45A3}"/>
                  </a:ext>
                </a:extLst>
              </p:cNvPr>
              <p:cNvSpPr txBox="1"/>
              <p:nvPr/>
            </p:nvSpPr>
            <p:spPr>
              <a:xfrm>
                <a:off x="1477108" y="4526206"/>
                <a:ext cx="91651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A Professional Learning Experience</a:t>
                </a:r>
                <a:r>
                  <a:rPr lang="en-US" dirty="0"/>
                  <a:t>…</a:t>
                </a:r>
                <a:r>
                  <a:rPr lang="en-US" sz="2000" dirty="0"/>
                  <a:t>beginning in the summer of 2024</a:t>
                </a:r>
                <a:endParaRPr lang="en-US" dirty="0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D2BCD79-69B8-A476-E4D8-CC30C9A25F83}"/>
                </a:ext>
              </a:extLst>
            </p:cNvPr>
            <p:cNvSpPr txBox="1"/>
            <p:nvPr/>
          </p:nvSpPr>
          <p:spPr>
            <a:xfrm>
              <a:off x="998807" y="4059237"/>
              <a:ext cx="81873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00150" lvl="2" indent="-285750">
                <a:buFont typeface="Arial" panose="020B0604020202020204" pitchFamily="34" charset="0"/>
                <a:buChar char="•"/>
              </a:pPr>
              <a:r>
                <a:rPr lang="en-US" sz="2000" dirty="0"/>
                <a:t>Stories, stories and more stories….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78E7DF-9D8E-92AE-1A17-090DABB9C0B2}"/>
              </a:ext>
            </a:extLst>
          </p:cNvPr>
          <p:cNvSpPr txBox="1"/>
          <p:nvPr/>
        </p:nvSpPr>
        <p:spPr>
          <a:xfrm>
            <a:off x="1828799" y="5154470"/>
            <a:ext cx="99880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But first,…enroll now in </a:t>
            </a:r>
            <a:r>
              <a:rPr lang="en-US" sz="2400" b="1" dirty="0">
                <a:solidFill>
                  <a:srgbClr val="FF0000"/>
                </a:solidFill>
              </a:rPr>
              <a:t>Modeling the Molecular World</a:t>
            </a:r>
            <a:r>
              <a:rPr lang="en-US" sz="2400" b="1" dirty="0"/>
              <a:t>, </a:t>
            </a:r>
            <a:r>
              <a:rPr lang="en-US" sz="2400" dirty="0"/>
              <a:t>2023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1 --  June 26-30, or</a:t>
            </a:r>
            <a:b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</a:br>
            <a:r>
              <a:rPr lang="en-US" sz="2000" dirty="0">
                <a:solidFill>
                  <a:srgbClr val="000000"/>
                </a:solidFill>
                <a:effectLst/>
                <a:latin typeface="DM Sans" panose="020B0604020202020204" pitchFamily="2" charset="0"/>
              </a:rPr>
              <a:t>		Session 2 -- July  17 - 21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9427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r code&#10;&#10;Description automatically generated">
            <a:extLst>
              <a:ext uri="{FF2B5EF4-FFF2-40B4-BE49-F238E27FC236}">
                <a16:creationId xmlns:a16="http://schemas.microsoft.com/office/drawing/2014/main" id="{53901676-1F84-0BB6-A635-31ED6CC5F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3" y="4402015"/>
            <a:ext cx="2055055" cy="20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7724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103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4960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00652" y="2227040"/>
            <a:ext cx="5991726" cy="902061"/>
            <a:chOff x="1199147" y="862264"/>
            <a:chExt cx="5991726" cy="902061"/>
          </a:xfrm>
        </p:grpSpPr>
        <p:sp>
          <p:nvSpPr>
            <p:cNvPr id="3" name="TextBox 2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2420" y="3618998"/>
            <a:ext cx="5991726" cy="902061"/>
            <a:chOff x="1199147" y="862264"/>
            <a:chExt cx="5991726" cy="902061"/>
          </a:xfrm>
        </p:grpSpPr>
        <p:sp>
          <p:nvSpPr>
            <p:cNvPr id="8" name="TextBox 7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 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U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8283" y="1316757"/>
            <a:ext cx="319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spontaneous oxidative deamination of 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652" y="381916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451" y="3474619"/>
            <a:ext cx="46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19005" y="4093166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endParaRPr lang="en-US" sz="2800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5117911" y="1732187"/>
            <a:ext cx="643538" cy="492373"/>
          </a:xfrm>
          <a:prstGeom prst="curvedConnector3">
            <a:avLst>
              <a:gd name="adj1" fmla="val 99837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5560983" y="3157245"/>
            <a:ext cx="400932" cy="343201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302371" y="4680506"/>
            <a:ext cx="7610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 DNA repair system can remove “U” from DNA.  </a:t>
            </a:r>
            <a:br>
              <a:rPr lang="en-US" sz="2400" dirty="0"/>
            </a:br>
            <a:r>
              <a:rPr lang="en-US" sz="2400" dirty="0"/>
              <a:t>But,…how can we distinguish between a </a:t>
            </a:r>
            <a:br>
              <a:rPr lang="en-US" sz="2400" dirty="0"/>
            </a:br>
            <a:r>
              <a:rPr lang="en-US" sz="2400" dirty="0"/>
              <a:t>“</a:t>
            </a:r>
            <a:r>
              <a:rPr lang="en-US" sz="2400" dirty="0" err="1"/>
              <a:t>deaminated</a:t>
            </a:r>
            <a:r>
              <a:rPr lang="en-US" sz="2400" dirty="0"/>
              <a:t> C” and a normal U?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98682" y="6129924"/>
            <a:ext cx="215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ANSWER:  We can’t.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2322" y="420655"/>
            <a:ext cx="883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WHY…did T replace U in DNA?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5218" y="1747178"/>
            <a:ext cx="3070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…if we had not switched…</a:t>
            </a:r>
          </a:p>
        </p:txBody>
      </p:sp>
    </p:spTree>
    <p:extLst>
      <p:ext uri="{BB962C8B-B14F-4D97-AF65-F5344CB8AC3E}">
        <p14:creationId xmlns:p14="http://schemas.microsoft.com/office/powerpoint/2010/main" val="372802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000652" y="2227040"/>
            <a:ext cx="5991726" cy="902061"/>
            <a:chOff x="1199147" y="862264"/>
            <a:chExt cx="5991726" cy="902061"/>
          </a:xfrm>
        </p:grpSpPr>
        <p:sp>
          <p:nvSpPr>
            <p:cNvPr id="3" name="TextBox 2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12420" y="3618998"/>
            <a:ext cx="5991726" cy="902061"/>
            <a:chOff x="1199147" y="862264"/>
            <a:chExt cx="5991726" cy="902061"/>
          </a:xfrm>
        </p:grpSpPr>
        <p:sp>
          <p:nvSpPr>
            <p:cNvPr id="8" name="TextBox 7"/>
            <p:cNvSpPr txBox="1"/>
            <p:nvPr/>
          </p:nvSpPr>
          <p:spPr>
            <a:xfrm>
              <a:off x="1199147" y="862264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99147" y="1241105"/>
              <a:ext cx="59917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TTC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 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CC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0070C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C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  <a:r>
                <a:rPr lang="en-US" sz="28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</a:t>
              </a:r>
              <a:r>
                <a:rPr lang="en-US" sz="2800" b="1" dirty="0">
                  <a:latin typeface="Courier New" panose="02070309020205020404" pitchFamily="49" charset="0"/>
                  <a:cs typeface="Courier New" panose="02070309020205020404" pitchFamily="49" charset="0"/>
                </a:rPr>
                <a:t>T</a:t>
              </a:r>
              <a:r>
                <a:rPr lang="en-US" sz="2800" b="1" dirty="0">
                  <a:solidFill>
                    <a:srgbClr val="00B05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G</a:t>
              </a: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8283" y="1316757"/>
            <a:ext cx="3190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spontaneous oxidative deamination of C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5652" y="381916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x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9451" y="3474619"/>
            <a:ext cx="46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19005" y="4093166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endParaRPr lang="en-US" sz="2800" dirty="0"/>
          </a:p>
        </p:txBody>
      </p:sp>
      <p:cxnSp>
        <p:nvCxnSpPr>
          <p:cNvPr id="20" name="Curved Connector 19"/>
          <p:cNvCxnSpPr/>
          <p:nvPr/>
        </p:nvCxnSpPr>
        <p:spPr>
          <a:xfrm rot="10800000" flipV="1">
            <a:off x="5117911" y="1732187"/>
            <a:ext cx="643538" cy="492373"/>
          </a:xfrm>
          <a:prstGeom prst="curvedConnector3">
            <a:avLst>
              <a:gd name="adj1" fmla="val 99837"/>
            </a:avLst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own Arrow 25"/>
          <p:cNvSpPr/>
          <p:nvPr/>
        </p:nvSpPr>
        <p:spPr>
          <a:xfrm>
            <a:off x="5560983" y="3157245"/>
            <a:ext cx="400932" cy="343201"/>
          </a:xfrm>
          <a:prstGeom prst="downArrow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140648" y="4866577"/>
            <a:ext cx="79334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Uracil glycosidase constantly scans the DNA….looking for U’s. </a:t>
            </a:r>
          </a:p>
          <a:p>
            <a:pPr algn="ctr"/>
            <a:r>
              <a:rPr lang="en-US" sz="2400" dirty="0"/>
              <a:t>Any U … is a bad U…and should be repaired.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92322" y="420655"/>
            <a:ext cx="883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WHY…did T replace U in DNA?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5218" y="1747178"/>
            <a:ext cx="3070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…but after we switched…</a:t>
            </a:r>
          </a:p>
        </p:txBody>
      </p:sp>
      <p:sp>
        <p:nvSpPr>
          <p:cNvPr id="2" name="Explosion 2 1"/>
          <p:cNvSpPr/>
          <p:nvPr/>
        </p:nvSpPr>
        <p:spPr>
          <a:xfrm>
            <a:off x="118855" y="862859"/>
            <a:ext cx="4700150" cy="1859625"/>
          </a:xfrm>
          <a:prstGeom prst="irregularSeal2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408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28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7890E7-CB6F-7AEF-B3A6-A05261D42F3D}"/>
              </a:ext>
            </a:extLst>
          </p:cNvPr>
          <p:cNvGrpSpPr/>
          <p:nvPr/>
        </p:nvGrpSpPr>
        <p:grpSpPr>
          <a:xfrm>
            <a:off x="470007" y="1466238"/>
            <a:ext cx="11498539" cy="3225028"/>
            <a:chOff x="541778" y="1545521"/>
            <a:chExt cx="11498539" cy="3225028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535018F7-5D23-9432-6CD5-AC475A3E0D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2717" y="1545521"/>
              <a:ext cx="5417600" cy="32250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" name="Picture 2">
              <a:extLst>
                <a:ext uri="{FF2B5EF4-FFF2-40B4-BE49-F238E27FC236}">
                  <a16:creationId xmlns:a16="http://schemas.microsoft.com/office/drawing/2014/main" id="{2E6DD7C8-624A-0BDB-B718-03848BE79D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78" y="1545521"/>
              <a:ext cx="5582114" cy="3167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02BDBE-9CEC-CB40-3EB7-9FDA4EC05CC0}"/>
              </a:ext>
            </a:extLst>
          </p:cNvPr>
          <p:cNvCxnSpPr/>
          <p:nvPr/>
        </p:nvCxnSpPr>
        <p:spPr>
          <a:xfrm>
            <a:off x="6416430" y="1451707"/>
            <a:ext cx="0" cy="3954585"/>
          </a:xfrm>
          <a:prstGeom prst="line">
            <a:avLst/>
          </a:prstGeom>
          <a:ln w="476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0107373-C870-B2BB-B6D1-B85C1A03C8A9}"/>
              </a:ext>
            </a:extLst>
          </p:cNvPr>
          <p:cNvSpPr txBox="1"/>
          <p:nvPr/>
        </p:nvSpPr>
        <p:spPr>
          <a:xfrm>
            <a:off x="5219115" y="2562264"/>
            <a:ext cx="414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masis MT Pro Black" panose="02040A04050005020304" pitchFamily="18" charset="0"/>
                <a:ea typeface="Adobe Gothic Std B" panose="020B0800000000000000" pitchFamily="34" charset="-128"/>
              </a:rPr>
              <a:t>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548C7A-AC75-DC5C-D426-970C34C382B8}"/>
              </a:ext>
            </a:extLst>
          </p:cNvPr>
          <p:cNvSpPr txBox="1"/>
          <p:nvPr/>
        </p:nvSpPr>
        <p:spPr>
          <a:xfrm>
            <a:off x="11265161" y="2263511"/>
            <a:ext cx="370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masis MT Pro Black" panose="02040A04050005020304" pitchFamily="18" charset="0"/>
                <a:ea typeface="Adobe Gothic Std B" panose="020B0800000000000000" pitchFamily="34" charset="-128"/>
              </a:rPr>
              <a:t>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C82579-394D-D908-903B-6B39597AE346}"/>
              </a:ext>
            </a:extLst>
          </p:cNvPr>
          <p:cNvSpPr txBox="1"/>
          <p:nvPr/>
        </p:nvSpPr>
        <p:spPr>
          <a:xfrm>
            <a:off x="10561777" y="4271728"/>
            <a:ext cx="140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deoxyribose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66690C-2DE2-9756-FCAC-D8790315905C}"/>
              </a:ext>
            </a:extLst>
          </p:cNvPr>
          <p:cNvSpPr txBox="1"/>
          <p:nvPr/>
        </p:nvSpPr>
        <p:spPr>
          <a:xfrm>
            <a:off x="6472771" y="3514623"/>
            <a:ext cx="140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deoxyribose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683E1C-5D38-58F2-EE09-56D1F79B5CEE}"/>
              </a:ext>
            </a:extLst>
          </p:cNvPr>
          <p:cNvSpPr txBox="1"/>
          <p:nvPr/>
        </p:nvSpPr>
        <p:spPr>
          <a:xfrm>
            <a:off x="185527" y="3699289"/>
            <a:ext cx="140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deoxyribose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09E7A8-607A-5058-8EC3-061BA19AEAF5}"/>
              </a:ext>
            </a:extLst>
          </p:cNvPr>
          <p:cNvSpPr txBox="1"/>
          <p:nvPr/>
        </p:nvSpPr>
        <p:spPr>
          <a:xfrm>
            <a:off x="4929832" y="4404823"/>
            <a:ext cx="1406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deoxyribose</a:t>
            </a:r>
          </a:p>
        </p:txBody>
      </p:sp>
    </p:spTree>
    <p:extLst>
      <p:ext uri="{BB962C8B-B14F-4D97-AF65-F5344CB8AC3E}">
        <p14:creationId xmlns:p14="http://schemas.microsoft.com/office/powerpoint/2010/main" val="38347814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B3EF21D6-D7BD-A4BD-D03E-7EE62BF25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952" y="2783229"/>
            <a:ext cx="1081520" cy="1040012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8D54D2E-752F-CF16-F358-424EBA1E67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1D01DCE7-6573-9336-50ED-BFE090E85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19" y="2297593"/>
            <a:ext cx="1906597" cy="1886064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4FED3C75-A129-2F9B-E97D-EC34133311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715" y="888592"/>
            <a:ext cx="515311" cy="566558"/>
          </a:xfrm>
          <a:prstGeom prst="rect">
            <a:avLst/>
          </a:prstGeom>
        </p:spPr>
      </p:pic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FBFD5A51-07E6-026C-6119-DD45D0F88F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07" y="1968007"/>
            <a:ext cx="515311" cy="548737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E028BCFB-0880-E4DF-D57D-BE24E45BB73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74" y="768942"/>
            <a:ext cx="652102" cy="687572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652F8B0-B145-8360-2807-792FF99E9E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pic>
        <p:nvPicPr>
          <p:cNvPr id="17" name="Picture 16" descr="A picture containing text, monitor, display, light&#10;&#10;Description automatically generated">
            <a:extLst>
              <a:ext uri="{FF2B5EF4-FFF2-40B4-BE49-F238E27FC236}">
                <a16:creationId xmlns:a16="http://schemas.microsoft.com/office/drawing/2014/main" id="{54AE5121-2809-943B-1FB9-9C42FC9177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19" y="2905603"/>
            <a:ext cx="349054" cy="258124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468C75CA-95D6-2BE1-3266-F233D09FB7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466" y="2062291"/>
            <a:ext cx="2032085" cy="2202872"/>
          </a:xfrm>
          <a:prstGeom prst="rect">
            <a:avLst/>
          </a:prstGeom>
        </p:spPr>
      </p:pic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220993-C496-E4B5-C356-D825CC1EEF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BA6A340-7AC8-A84D-48C2-89FCC3C21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396" y="3429000"/>
            <a:ext cx="1745269" cy="17540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E7BB0-D118-F750-8018-A9497FFEB634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7327D-7DA3-6325-85C1-A6D0D74637CD}"/>
              </a:ext>
            </a:extLst>
          </p:cNvPr>
          <p:cNvSpPr txBox="1"/>
          <p:nvPr/>
        </p:nvSpPr>
        <p:spPr>
          <a:xfrm>
            <a:off x="7851768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</p:spTree>
    <p:extLst>
      <p:ext uri="{BB962C8B-B14F-4D97-AF65-F5344CB8AC3E}">
        <p14:creationId xmlns:p14="http://schemas.microsoft.com/office/powerpoint/2010/main" val="501474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DD7A7-4B1A-071C-896C-450E837AFB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861674"/>
            <a:ext cx="11354517" cy="4651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Epigenetics…</a:t>
            </a:r>
            <a:r>
              <a:rPr lang="en-US" b="1" dirty="0"/>
              <a:t>chemical modifications of your genome</a:t>
            </a:r>
            <a:endParaRPr lang="en-US" sz="3200" b="1" dirty="0"/>
          </a:p>
          <a:p>
            <a:pPr marL="457200" lvl="1" indent="0">
              <a:buNone/>
            </a:pPr>
            <a:r>
              <a:rPr lang="en-US" sz="2800" b="1" dirty="0"/>
              <a:t>		</a:t>
            </a:r>
            <a:r>
              <a:rPr lang="en-US" sz="2800" dirty="0"/>
              <a:t>Writers  /  Erasers  /  Readers</a:t>
            </a:r>
          </a:p>
          <a:p>
            <a:endParaRPr lang="en-US" sz="3200" dirty="0"/>
          </a:p>
          <a:p>
            <a:pPr marL="0" indent="0">
              <a:buNone/>
            </a:pPr>
            <a:r>
              <a:rPr lang="en-US" sz="3200" b="1" dirty="0"/>
              <a:t>    1. Histone modifications</a:t>
            </a:r>
          </a:p>
          <a:p>
            <a:endParaRPr lang="en-US" sz="3200" b="1" dirty="0"/>
          </a:p>
          <a:p>
            <a:pPr marL="0" indent="0">
              <a:buNone/>
            </a:pPr>
            <a:r>
              <a:rPr lang="en-US" sz="3200" b="1" dirty="0"/>
              <a:t>    2.  DNA modifications</a:t>
            </a:r>
          </a:p>
          <a:p>
            <a:pPr marL="457200" lvl="1" indent="0">
              <a:buNone/>
            </a:pPr>
            <a:r>
              <a:rPr lang="en-US" sz="2800" dirty="0"/>
              <a:t>		… methylation of CpG</a:t>
            </a:r>
          </a:p>
          <a:p>
            <a:pPr marL="457200" lvl="1" indent="0">
              <a:buNone/>
            </a:pPr>
            <a:r>
              <a:rPr lang="en-US" sz="2800" dirty="0"/>
              <a:t>		… a 3-D structure/function story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93A26-D02B-CAF6-7A51-10E8D67BD404}"/>
              </a:ext>
            </a:extLst>
          </p:cNvPr>
          <p:cNvSpPr txBox="1"/>
          <p:nvPr/>
        </p:nvSpPr>
        <p:spPr>
          <a:xfrm>
            <a:off x="685800" y="999033"/>
            <a:ext cx="10165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1"/>
                </a:solidFill>
              </a:rPr>
              <a:t>Workshop Outline</a:t>
            </a:r>
          </a:p>
        </p:txBody>
      </p:sp>
    </p:spTree>
    <p:extLst>
      <p:ext uri="{BB962C8B-B14F-4D97-AF65-F5344CB8AC3E}">
        <p14:creationId xmlns:p14="http://schemas.microsoft.com/office/powerpoint/2010/main" val="816750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A39515-8367-B5FA-E55F-18543BA49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145" y="1690341"/>
            <a:ext cx="5279616" cy="24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34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542E3D-F84C-40DA-3590-0612B9D1A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731762"/>
            <a:ext cx="5914995" cy="26972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71CB3A-7554-587E-E729-3166E5C6C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0" y="3725662"/>
            <a:ext cx="5279616" cy="24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9395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932E9C-8ED8-1CBD-DE2A-ED3BCDE2A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731762"/>
            <a:ext cx="5914995" cy="26972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7D1B5B-C7F4-85F8-BEE3-A6A1CB2C9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1600" y="3725662"/>
            <a:ext cx="5279616" cy="240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0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D88B84-E259-EF2C-B292-014F7DB75A8D}"/>
              </a:ext>
            </a:extLst>
          </p:cNvPr>
          <p:cNvGrpSpPr/>
          <p:nvPr/>
        </p:nvGrpSpPr>
        <p:grpSpPr>
          <a:xfrm>
            <a:off x="1116054" y="1182981"/>
            <a:ext cx="9763511" cy="5116392"/>
            <a:chOff x="915757" y="964587"/>
            <a:chExt cx="9763511" cy="51163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22A51BA-CF53-94FE-4AEA-DC71B12FF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96000" y="964588"/>
              <a:ext cx="4583268" cy="511639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B11B04-50EB-0E97-D559-84D2346CF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757" y="964587"/>
              <a:ext cx="5036028" cy="51163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2861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 descr="Epigenetic Therapies for Cancer | NEJM">
            <a:extLst>
              <a:ext uri="{FF2B5EF4-FFF2-40B4-BE49-F238E27FC236}">
                <a16:creationId xmlns:a16="http://schemas.microsoft.com/office/drawing/2014/main" id="{7E24C25C-C72F-03CD-7A91-710A5B265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08" y="1105989"/>
            <a:ext cx="9083941" cy="526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407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D18F5C-93C0-49E4-A70E-74E49B3ED7AB}"/>
              </a:ext>
            </a:extLst>
          </p:cNvPr>
          <p:cNvSpPr txBox="1"/>
          <p:nvPr/>
        </p:nvSpPr>
        <p:spPr>
          <a:xfrm>
            <a:off x="1450427" y="1693636"/>
            <a:ext cx="9291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Post-translational modification of histones</a:t>
            </a:r>
          </a:p>
        </p:txBody>
      </p:sp>
    </p:spTree>
    <p:extLst>
      <p:ext uri="{BB962C8B-B14F-4D97-AF65-F5344CB8AC3E}">
        <p14:creationId xmlns:p14="http://schemas.microsoft.com/office/powerpoint/2010/main" val="3506751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3AEBF6-5A95-7CFE-1FA8-E28F00250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169" y="1075343"/>
            <a:ext cx="5007482" cy="502767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8CA95A2-CC4F-11B2-531F-84E325EA38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869" y="2380348"/>
            <a:ext cx="3597590" cy="33436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B5952B-0B44-A34F-C9F5-90F76953DBDC}"/>
              </a:ext>
            </a:extLst>
          </p:cNvPr>
          <p:cNvSpPr txBox="1"/>
          <p:nvPr/>
        </p:nvSpPr>
        <p:spPr>
          <a:xfrm>
            <a:off x="978687" y="6066525"/>
            <a:ext cx="48279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CAUTION</a:t>
            </a:r>
            <a:r>
              <a:rPr lang="en-US" sz="2400" dirty="0"/>
              <a:t>…</a:t>
            </a:r>
            <a:r>
              <a:rPr lang="en-US" sz="2400" i="1" dirty="0"/>
              <a:t>rabbit holes ahead!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4340B4-FFE9-54AB-1C1D-C19CEDE2625D}"/>
              </a:ext>
            </a:extLst>
          </p:cNvPr>
          <p:cNvSpPr txBox="1"/>
          <p:nvPr/>
        </p:nvSpPr>
        <p:spPr>
          <a:xfrm>
            <a:off x="426719" y="1075343"/>
            <a:ext cx="55594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Post-translational modifications of histones…</a:t>
            </a:r>
          </a:p>
        </p:txBody>
      </p:sp>
    </p:spTree>
    <p:extLst>
      <p:ext uri="{BB962C8B-B14F-4D97-AF65-F5344CB8AC3E}">
        <p14:creationId xmlns:p14="http://schemas.microsoft.com/office/powerpoint/2010/main" val="224058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E19853B-63C0-6249-8CAC-CBCF96DC58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4" b="26694"/>
          <a:stretch>
            <a:fillRect/>
          </a:stretch>
        </p:blipFill>
        <p:spPr bwMode="auto">
          <a:xfrm>
            <a:off x="4073428" y="2594421"/>
            <a:ext cx="4045143" cy="203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F11A62-F50F-929B-BF86-314445DBCA56}"/>
              </a:ext>
            </a:extLst>
          </p:cNvPr>
          <p:cNvSpPr txBox="1"/>
          <p:nvPr/>
        </p:nvSpPr>
        <p:spPr>
          <a:xfrm>
            <a:off x="3955311" y="1197289"/>
            <a:ext cx="4688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Modeling chromatin….</a:t>
            </a:r>
          </a:p>
        </p:txBody>
      </p:sp>
    </p:spTree>
    <p:extLst>
      <p:ext uri="{BB962C8B-B14F-4D97-AF65-F5344CB8AC3E}">
        <p14:creationId xmlns:p14="http://schemas.microsoft.com/office/powerpoint/2010/main" val="1070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8D716E-4BE9-70F3-DB9C-7429468BE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D20EA2-18FB-949F-8A64-A8629ED275E8}"/>
              </a:ext>
            </a:extLst>
          </p:cNvPr>
          <p:cNvSpPr txBox="1"/>
          <p:nvPr/>
        </p:nvSpPr>
        <p:spPr>
          <a:xfrm>
            <a:off x="130853" y="1323725"/>
            <a:ext cx="119302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Post-transcriptional  modification of DNA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9F8636-7023-093A-A31D-375643E9EEC2}"/>
              </a:ext>
            </a:extLst>
          </p:cNvPr>
          <p:cNvSpPr txBox="1"/>
          <p:nvPr/>
        </p:nvSpPr>
        <p:spPr>
          <a:xfrm>
            <a:off x="2217683" y="2786179"/>
            <a:ext cx="99743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Methylation of CpG …. to </a:t>
            </a:r>
            <a:r>
              <a:rPr lang="en-US" sz="4800" dirty="0" err="1"/>
              <a:t>C</a:t>
            </a:r>
            <a:r>
              <a:rPr lang="en-US" sz="4800" baseline="30000" dirty="0" err="1"/>
              <a:t>Me</a:t>
            </a:r>
            <a:r>
              <a:rPr lang="en-US" sz="4800" dirty="0" err="1"/>
              <a:t>pG</a:t>
            </a:r>
            <a:endParaRPr lang="en-US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683C3F-4F67-F579-E637-829DE23DC06F}"/>
              </a:ext>
            </a:extLst>
          </p:cNvPr>
          <p:cNvSpPr txBox="1"/>
          <p:nvPr/>
        </p:nvSpPr>
        <p:spPr>
          <a:xfrm>
            <a:off x="4398054" y="4156300"/>
            <a:ext cx="51710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5’</a:t>
            </a:r>
            <a:r>
              <a:rPr lang="en-US" sz="4400" b="1" dirty="0"/>
              <a:t>- C p G – </a:t>
            </a:r>
            <a:r>
              <a:rPr lang="en-US" sz="4400" b="1" dirty="0">
                <a:solidFill>
                  <a:srgbClr val="FF0000"/>
                </a:solidFill>
              </a:rPr>
              <a:t>3’</a:t>
            </a:r>
          </a:p>
        </p:txBody>
      </p:sp>
    </p:spTree>
    <p:extLst>
      <p:ext uri="{BB962C8B-B14F-4D97-AF65-F5344CB8AC3E}">
        <p14:creationId xmlns:p14="http://schemas.microsoft.com/office/powerpoint/2010/main" val="34373802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8183FFCD-842A-4757-8D06-72A2F5770B7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MD_NEW_PPT_Template_2022" id="{E6BC062A-D95C-4D56-9081-BCD00CDF81C2}" vid="{EA4A6DF5-573B-4C65-8EA2-992D2B566CF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SharedWithUsers xmlns="256d1f37-a5bf-40ea-9e3b-df9e783b5a8c">
      <UserInfo>
        <DisplayName/>
        <AccountId xsi:nil="true"/>
        <AccountType/>
      </UserInfo>
    </SharedWithUsers>
    <lcf76f155ced4ddcb4097134ff3c332f xmlns="fccfdd5f-3cf6-48f3-9c58-398738ebd059">
      <Terms xmlns="http://schemas.microsoft.com/office/infopath/2007/PartnerControls"/>
    </lcf76f155ced4ddcb4097134ff3c332f>
    <_ip_UnifiedCompliancePolicyUIAction xmlns="http://schemas.microsoft.com/sharepoint/v3" xsi:nil="true"/>
    <Comments xmlns="fccfdd5f-3cf6-48f3-9c58-398738ebd059" xsi:nil="true"/>
    <SubmittedtoNSTA xmlns="fccfdd5f-3cf6-48f3-9c58-398738ebd059">false</SubmittedtoNSTA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21" ma:contentTypeDescription="Create a new document." ma:contentTypeScope="" ma:versionID="50f1bd06b1c5b782c82d5bae311ccf5b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3a2c19bcc5f9f103c0bc11c7ae6a0506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  <xsd:element ref="ns3:SubmittedtoNSTA" minOccurs="0"/>
                <xsd:element ref="ns3:Comments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70c86df9-d0e8-46f0-93a5-6d2a22d58cc4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SubmittedtoNSTA" ma:index="20" nillable="true" ma:displayName="Submitted to NSTA" ma:default="0" ma:format="Dropdown" ma:internalName="SubmittedtoNSTA">
      <xsd:simpleType>
        <xsd:restriction base="dms:Boolean"/>
      </xsd:simpleType>
    </xsd:element>
    <xsd:element name="Comments" ma:index="21" nillable="true" ma:displayName="Comments" ma:format="Dropdown" ma:internalName="Comments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F5C9F0-5FA4-4328-8840-83096B3D5485}">
  <ds:schemaRefs>
    <ds:schemaRef ds:uri="256d1f37-a5bf-40ea-9e3b-df9e783b5a8c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febaabb-06ba-495d-9116-624c50a03998"/>
    <ds:schemaRef ds:uri="http://www.w3.org/XML/1998/namespace"/>
    <ds:schemaRef ds:uri="http://purl.org/dc/elements/1.1/"/>
    <ds:schemaRef ds:uri="68b5b436-c221-4126-930b-0387bddd4008"/>
    <ds:schemaRef ds:uri="fccfdd5f-3cf6-48f3-9c58-398738ebd05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571CD2C-CC0C-40B2-8D83-B8D6C38E84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D4A624-151E-4A3F-B4CA-6D26A54E74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3DMD_NEW_PPT_Template_2022</Template>
  <TotalTime>631</TotalTime>
  <Words>572</Words>
  <Application>Microsoft Office PowerPoint</Application>
  <PresentationFormat>Widescreen</PresentationFormat>
  <Paragraphs>122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Custom Design</vt:lpstr>
      <vt:lpstr>Epigenetics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Histone / DNA cross-talk?</vt:lpstr>
      <vt:lpstr>What’s CRISPR got to do with it??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 Herman</dc:creator>
  <cp:lastModifiedBy>Tim Herman</cp:lastModifiedBy>
  <cp:revision>2</cp:revision>
  <dcterms:created xsi:type="dcterms:W3CDTF">2023-02-20T15:18:33Z</dcterms:created>
  <dcterms:modified xsi:type="dcterms:W3CDTF">2023-03-13T15:15:35Z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  <property fmtid="{D5CDD505-2E9C-101B-9397-08002B2CF9AE}" pid="4" name="Order">
    <vt:r8>459700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SubmittedtoNSTA">
    <vt:bool>false</vt:bool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</Properties>
</file>