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37"/>
  </p:notesMasterIdLst>
  <p:sldIdLst>
    <p:sldId id="282" r:id="rId6"/>
    <p:sldId id="257" r:id="rId7"/>
    <p:sldId id="303" r:id="rId8"/>
    <p:sldId id="275" r:id="rId9"/>
    <p:sldId id="296" r:id="rId10"/>
    <p:sldId id="278" r:id="rId11"/>
    <p:sldId id="279" r:id="rId12"/>
    <p:sldId id="280" r:id="rId13"/>
    <p:sldId id="264" r:id="rId14"/>
    <p:sldId id="273" r:id="rId15"/>
    <p:sldId id="258" r:id="rId16"/>
    <p:sldId id="261" r:id="rId17"/>
    <p:sldId id="295" r:id="rId18"/>
    <p:sldId id="305" r:id="rId19"/>
    <p:sldId id="307" r:id="rId20"/>
    <p:sldId id="309" r:id="rId21"/>
    <p:sldId id="308" r:id="rId22"/>
    <p:sldId id="283" r:id="rId23"/>
    <p:sldId id="284" r:id="rId24"/>
    <p:sldId id="259" r:id="rId25"/>
    <p:sldId id="306" r:id="rId26"/>
    <p:sldId id="304" r:id="rId27"/>
    <p:sldId id="268" r:id="rId28"/>
    <p:sldId id="269" r:id="rId29"/>
    <p:sldId id="270" r:id="rId30"/>
    <p:sldId id="271" r:id="rId31"/>
    <p:sldId id="293" r:id="rId32"/>
    <p:sldId id="256" r:id="rId33"/>
    <p:sldId id="260" r:id="rId34"/>
    <p:sldId id="263" r:id="rId35"/>
    <p:sldId id="294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2EFB45-1AA6-432F-928B-3409F0211A26}" v="47" dt="2023-03-08T19:43:46.6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2" autoAdjust="0"/>
    <p:restoredTop sz="94700" autoAdjust="0"/>
  </p:normalViewPr>
  <p:slideViewPr>
    <p:cSldViewPr snapToGrid="0">
      <p:cViewPr varScale="1">
        <p:scale>
          <a:sx n="136" d="100"/>
          <a:sy n="136" d="100"/>
        </p:scale>
        <p:origin x="288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6D9D-62FC-49E3-8295-9AEF65C590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5E2EBF-47E2-4BB1-8C7A-E1FC8AC455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E3765-DC7A-4A27-9CB2-225389A00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68D0-B7B4-4FB4-9F8F-22CEBE121D28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196E2-3E57-488F-9DFD-8368CBA0A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D0138-1C0B-420E-BA87-8474E2320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2D70-9BED-45FC-AD8C-916568460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4838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F2B14-D4A8-439D-96FC-8FC0C2EE3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93106-F0F7-40E6-BF0A-2A8B19D4F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5DABE-B1D8-4101-B395-D3F6791C7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68D0-B7B4-4FB4-9F8F-22CEBE121D28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2E5A2-9C98-48AD-B8C1-817312787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76333-2AA9-470C-8C02-946A7D4EA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2D70-9BED-45FC-AD8C-916568460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098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71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2" r:id="rId18"/>
    <p:sldLayoutId id="2147483693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dmoleculardesigns.com/The-Science-of-Coronaviruses.htm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7wMa06xhgWg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uM61BGIbiiU" TargetMode="Externa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9EF1563-746C-8C0B-D908-6A5BF5F3E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5680" y="5428774"/>
            <a:ext cx="3506168" cy="72818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Tim Herman</a:t>
            </a:r>
          </a:p>
          <a:p>
            <a:r>
              <a:rPr lang="en-US" dirty="0"/>
              <a:t>3D Molecular Designs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D70321-8D20-0EDE-EEB3-0327B493C9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924" y="600801"/>
            <a:ext cx="9998716" cy="433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14727D-9FB5-37D9-A25D-B9063B7C59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88" t="42778" r="15185" b="38444"/>
          <a:stretch/>
        </p:blipFill>
        <p:spPr>
          <a:xfrm>
            <a:off x="3325444" y="3649463"/>
            <a:ext cx="8211720" cy="12877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71CFA0-9FEE-2F63-FCDE-C55F692253A2}"/>
              </a:ext>
            </a:extLst>
          </p:cNvPr>
          <p:cNvSpPr txBox="1"/>
          <p:nvPr/>
        </p:nvSpPr>
        <p:spPr>
          <a:xfrm>
            <a:off x="4632960" y="1661150"/>
            <a:ext cx="73456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Teaching </a:t>
            </a:r>
            <a:r>
              <a:rPr lang="en-US" sz="4400" b="1" dirty="0"/>
              <a:t>mRNA Vaccines…</a:t>
            </a:r>
            <a:br>
              <a:rPr lang="en-US" sz="4400" b="1" dirty="0"/>
            </a:br>
            <a:r>
              <a:rPr lang="en-US" sz="4400" dirty="0"/>
              <a:t> …</a:t>
            </a:r>
            <a:r>
              <a:rPr lang="en-US" sz="3600" i="1" dirty="0"/>
              <a:t>and the future of therapeutic RNAs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78CD-450B-4E0D-8FDF-E4D1E49E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>
                <a:solidFill>
                  <a:srgbClr val="0070C0"/>
                </a:solidFill>
              </a:rPr>
              <a:t>The Science of Coronavirus… a video series</a:t>
            </a:r>
            <a:br>
              <a:rPr lang="en-US" sz="3200" b="1">
                <a:solidFill>
                  <a:srgbClr val="0070C0"/>
                </a:solidFill>
              </a:rPr>
            </a:b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746DC5-508F-72E1-C296-2578FA6A9E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65" b="6817"/>
          <a:stretch/>
        </p:blipFill>
        <p:spPr>
          <a:xfrm>
            <a:off x="1603086" y="1044019"/>
            <a:ext cx="8323338" cy="47699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7E4010-31B8-331E-64A2-C5BB03E53D5D}"/>
              </a:ext>
            </a:extLst>
          </p:cNvPr>
          <p:cNvSpPr txBox="1"/>
          <p:nvPr/>
        </p:nvSpPr>
        <p:spPr>
          <a:xfrm>
            <a:off x="1995080" y="6023837"/>
            <a:ext cx="7539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3"/>
              </a:rPr>
              <a:t>https://www.3dmoleculardesigns.com/The-Science-of-Coronaviruses.htm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41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4D2B8C-2F1A-4748-B62A-3C3D978136FF}"/>
              </a:ext>
            </a:extLst>
          </p:cNvPr>
          <p:cNvSpPr txBox="1"/>
          <p:nvPr/>
        </p:nvSpPr>
        <p:spPr>
          <a:xfrm>
            <a:off x="955567" y="292133"/>
            <a:ext cx="8096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tRNA Modifications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A) Sequence and secondary structure of E. coli tyrosyl tRNA molecule.... |  Download Scientific Diagram">
            <a:extLst>
              <a:ext uri="{FF2B5EF4-FFF2-40B4-BE49-F238E27FC236}">
                <a16:creationId xmlns:a16="http://schemas.microsoft.com/office/drawing/2014/main" id="{2CA81ECD-CB79-4E54-AACA-69FEE7765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855" y="1111632"/>
            <a:ext cx="9142640" cy="566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03A3C5-E130-4994-92BD-FEB92E06E522}"/>
              </a:ext>
            </a:extLst>
          </p:cNvPr>
          <p:cNvSpPr txBox="1"/>
          <p:nvPr/>
        </p:nvSpPr>
        <p:spPr>
          <a:xfrm>
            <a:off x="4497186" y="57409"/>
            <a:ext cx="6325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…………….WHY?</a:t>
            </a:r>
          </a:p>
        </p:txBody>
      </p:sp>
    </p:spTree>
    <p:extLst>
      <p:ext uri="{BB962C8B-B14F-4D97-AF65-F5344CB8AC3E}">
        <p14:creationId xmlns:p14="http://schemas.microsoft.com/office/powerpoint/2010/main" val="117778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E78C59A-146C-47EA-AF70-19F88FB6DA70}"/>
              </a:ext>
            </a:extLst>
          </p:cNvPr>
          <p:cNvSpPr txBox="1"/>
          <p:nvPr/>
        </p:nvSpPr>
        <p:spPr>
          <a:xfrm>
            <a:off x="1064029" y="864524"/>
            <a:ext cx="9193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mRNA Vaccines</a:t>
            </a:r>
            <a:r>
              <a:rPr lang="en-US" sz="3200" i="1" dirty="0">
                <a:solidFill>
                  <a:srgbClr val="FF0000"/>
                </a:solidFill>
              </a:rPr>
              <a:t>,…yesterday’s science today!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AE712A-0B59-439B-A49B-40A541DF4169}"/>
              </a:ext>
            </a:extLst>
          </p:cNvPr>
          <p:cNvSpPr txBox="1"/>
          <p:nvPr/>
        </p:nvSpPr>
        <p:spPr>
          <a:xfrm>
            <a:off x="872836" y="1920239"/>
            <a:ext cx="108481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CoV2 RNA genome published in December of 2020….</a:t>
            </a:r>
          </a:p>
          <a:p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mRNA vaccine for CoV2 approved for emergency use in less than 1 year.</a:t>
            </a:r>
          </a:p>
        </p:txBody>
      </p:sp>
      <p:pic>
        <p:nvPicPr>
          <p:cNvPr id="5" name="Picture 4" descr="Dr. Kariko and her family in 1985.">
            <a:extLst>
              <a:ext uri="{FF2B5EF4-FFF2-40B4-BE49-F238E27FC236}">
                <a16:creationId xmlns:a16="http://schemas.microsoft.com/office/drawing/2014/main" id="{FE3F9789-5D98-4E78-99F5-3DA5C157532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707" y="3718163"/>
            <a:ext cx="1954745" cy="19212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7756C1F-3B6F-48C5-BE1B-A6CD4B768B91}"/>
              </a:ext>
            </a:extLst>
          </p:cNvPr>
          <p:cNvGrpSpPr/>
          <p:nvPr/>
        </p:nvGrpSpPr>
        <p:grpSpPr>
          <a:xfrm>
            <a:off x="3571505" y="3714618"/>
            <a:ext cx="3811179" cy="1804713"/>
            <a:chOff x="3729446" y="1288383"/>
            <a:chExt cx="3811179" cy="180471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A2E0B64-51A7-4FD9-BBB7-074D534C2033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1375" y="1288383"/>
              <a:ext cx="2889250" cy="1804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1A0AE316-06E9-4B9E-9B04-11ADBB7420C9}"/>
                </a:ext>
              </a:extLst>
            </p:cNvPr>
            <p:cNvSpPr/>
            <p:nvPr/>
          </p:nvSpPr>
          <p:spPr>
            <a:xfrm>
              <a:off x="3729446" y="2065482"/>
              <a:ext cx="588286" cy="4616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5D4BA13-4E9D-4034-83EF-65DB69CC2506}"/>
              </a:ext>
            </a:extLst>
          </p:cNvPr>
          <p:cNvGrpSpPr/>
          <p:nvPr/>
        </p:nvGrpSpPr>
        <p:grpSpPr>
          <a:xfrm>
            <a:off x="7540147" y="3714618"/>
            <a:ext cx="3785199" cy="1993244"/>
            <a:chOff x="7698088" y="1288383"/>
            <a:chExt cx="3785199" cy="199324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EAB45DD-F75A-4018-B393-6CA6253B7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3838" y="1288383"/>
              <a:ext cx="3039449" cy="19932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991F77B4-9678-4DC2-8E94-273D3512441A}"/>
                </a:ext>
              </a:extLst>
            </p:cNvPr>
            <p:cNvSpPr/>
            <p:nvPr/>
          </p:nvSpPr>
          <p:spPr>
            <a:xfrm>
              <a:off x="7698088" y="2065482"/>
              <a:ext cx="588286" cy="4616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4A3BA24-2757-47B3-8469-ADA7ADC6701D}"/>
              </a:ext>
            </a:extLst>
          </p:cNvPr>
          <p:cNvSpPr txBox="1"/>
          <p:nvPr/>
        </p:nvSpPr>
        <p:spPr>
          <a:xfrm>
            <a:off x="3711006" y="5957534"/>
            <a:ext cx="6094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Kati </a:t>
            </a:r>
            <a:r>
              <a:rPr lang="en-US" sz="2800" b="1" dirty="0" err="1"/>
              <a:t>Kariko</a:t>
            </a:r>
            <a:r>
              <a:rPr lang="en-US" sz="2800" i="1" dirty="0"/>
              <a:t>… persistence rewarded.</a:t>
            </a:r>
          </a:p>
        </p:txBody>
      </p:sp>
    </p:spTree>
    <p:extLst>
      <p:ext uri="{BB962C8B-B14F-4D97-AF65-F5344CB8AC3E}">
        <p14:creationId xmlns:p14="http://schemas.microsoft.com/office/powerpoint/2010/main" val="129666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A310B1-F673-4904-B521-5F20E00293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00" t="31111" r="66125" b="34444"/>
          <a:stretch/>
        </p:blipFill>
        <p:spPr>
          <a:xfrm>
            <a:off x="8278837" y="2168770"/>
            <a:ext cx="3135923" cy="45426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A0ADCD-6927-4B5B-8C70-E4996460B9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0000" r="6250" b="25556"/>
          <a:stretch/>
        </p:blipFill>
        <p:spPr>
          <a:xfrm>
            <a:off x="243617" y="3263541"/>
            <a:ext cx="8035220" cy="25253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91833D-6019-4926-8991-5B61DD98BB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50" t="30468" r="7875" b="34444"/>
          <a:stretch/>
        </p:blipFill>
        <p:spPr>
          <a:xfrm>
            <a:off x="777240" y="265432"/>
            <a:ext cx="8624668" cy="20056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D89682-6E8D-4C8E-A687-9B1E799C31B0}"/>
              </a:ext>
            </a:extLst>
          </p:cNvPr>
          <p:cNvSpPr txBox="1"/>
          <p:nvPr/>
        </p:nvSpPr>
        <p:spPr>
          <a:xfrm>
            <a:off x="914400" y="252103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Molecular Therapy vol. 16 no. 11, 1833–1840 </a:t>
            </a:r>
            <a:r>
              <a:rPr lang="en-US" dirty="0" err="1"/>
              <a:t>nov.</a:t>
            </a:r>
            <a:r>
              <a:rPr lang="en-US" dirty="0"/>
              <a:t> 2008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AA324C6-E901-488A-9485-9C29A7F4068F}"/>
              </a:ext>
            </a:extLst>
          </p:cNvPr>
          <p:cNvSpPr/>
          <p:nvPr/>
        </p:nvSpPr>
        <p:spPr>
          <a:xfrm>
            <a:off x="644769" y="1641231"/>
            <a:ext cx="1606062" cy="422031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0AF07AE-16FA-49B0-BA8F-32B2C8421D2D}"/>
              </a:ext>
            </a:extLst>
          </p:cNvPr>
          <p:cNvSpPr/>
          <p:nvPr/>
        </p:nvSpPr>
        <p:spPr>
          <a:xfrm>
            <a:off x="5233771" y="5008136"/>
            <a:ext cx="641252" cy="50817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52A2563-4613-4C25-A23D-61592DF51F79}"/>
              </a:ext>
            </a:extLst>
          </p:cNvPr>
          <p:cNvSpPr/>
          <p:nvPr/>
        </p:nvSpPr>
        <p:spPr>
          <a:xfrm>
            <a:off x="1590822" y="5044759"/>
            <a:ext cx="660009" cy="434928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311460-4C87-42E9-985D-01039D43545B}"/>
              </a:ext>
            </a:extLst>
          </p:cNvPr>
          <p:cNvSpPr txBox="1"/>
          <p:nvPr/>
        </p:nvSpPr>
        <p:spPr>
          <a:xfrm>
            <a:off x="5875023" y="2889986"/>
            <a:ext cx="2758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pseudouridine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96399B9-A817-4427-A686-174FC2DAAE39}"/>
              </a:ext>
            </a:extLst>
          </p:cNvPr>
          <p:cNvSpPr/>
          <p:nvPr/>
        </p:nvSpPr>
        <p:spPr>
          <a:xfrm>
            <a:off x="5547360" y="3163690"/>
            <a:ext cx="335280" cy="387230"/>
          </a:xfrm>
          <a:custGeom>
            <a:avLst/>
            <a:gdLst>
              <a:gd name="connsiteX0" fmla="*/ 335280 w 335280"/>
              <a:gd name="connsiteY0" fmla="*/ 6230 h 387230"/>
              <a:gd name="connsiteX1" fmla="*/ 213360 w 335280"/>
              <a:gd name="connsiteY1" fmla="*/ 51950 h 387230"/>
              <a:gd name="connsiteX2" fmla="*/ 0 w 335280"/>
              <a:gd name="connsiteY2" fmla="*/ 387230 h 38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5280" h="387230">
                <a:moveTo>
                  <a:pt x="335280" y="6230"/>
                </a:moveTo>
                <a:cubicBezTo>
                  <a:pt x="302260" y="-2660"/>
                  <a:pt x="269240" y="-11550"/>
                  <a:pt x="213360" y="51950"/>
                </a:cubicBezTo>
                <a:cubicBezTo>
                  <a:pt x="157480" y="115450"/>
                  <a:pt x="78740" y="251340"/>
                  <a:pt x="0" y="387230"/>
                </a:cubicBezTo>
              </a:path>
            </a:pathLst>
          </a:custGeom>
          <a:noFill/>
          <a:ln w="508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C4277D1-872E-4936-8944-35F9EFA9681A}"/>
              </a:ext>
            </a:extLst>
          </p:cNvPr>
          <p:cNvGrpSpPr/>
          <p:nvPr/>
        </p:nvGrpSpPr>
        <p:grpSpPr>
          <a:xfrm>
            <a:off x="1088967" y="5888747"/>
            <a:ext cx="7189870" cy="754904"/>
            <a:chOff x="1088967" y="5888747"/>
            <a:chExt cx="7189870" cy="75490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E712395-7D1C-4F6E-B96D-E5B56FB769E9}"/>
                </a:ext>
              </a:extLst>
            </p:cNvPr>
            <p:cNvSpPr txBox="1"/>
            <p:nvPr/>
          </p:nvSpPr>
          <p:spPr>
            <a:xfrm>
              <a:off x="1088967" y="5888747"/>
              <a:ext cx="70325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AAC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GCAUGC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CAG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UUU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35BE5E1-18AC-4FD0-B64A-C1EC03FBE887}"/>
                </a:ext>
              </a:extLst>
            </p:cNvPr>
            <p:cNvSpPr txBox="1"/>
            <p:nvPr/>
          </p:nvSpPr>
          <p:spPr>
            <a:xfrm>
              <a:off x="1088967" y="6274319"/>
              <a:ext cx="71898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AAC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GCAUGC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CAG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YYY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550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C9120-C5DE-414D-31BE-834108EE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STEM</a:t>
            </a:r>
            <a:r>
              <a:rPr lang="en-US" sz="4000" b="1"/>
              <a:t>….</a:t>
            </a:r>
            <a:br>
              <a:rPr lang="en-US" sz="4000" b="1"/>
            </a:br>
            <a:endParaRPr lang="en-US" sz="40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C4561D-6BB5-3E93-5BB0-4DA023AEB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56E1BB-566F-4947-93AD-BEFD833C9037}"/>
              </a:ext>
            </a:extLst>
          </p:cNvPr>
          <p:cNvSpPr txBox="1"/>
          <p:nvPr/>
        </p:nvSpPr>
        <p:spPr>
          <a:xfrm>
            <a:off x="472056" y="3298706"/>
            <a:ext cx="95524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S</a:t>
            </a:r>
            <a:r>
              <a:rPr lang="en-US" sz="3200" b="1" dirty="0"/>
              <a:t>cience</a:t>
            </a:r>
            <a:r>
              <a:rPr lang="en-US" sz="3200" dirty="0"/>
              <a:t>…delivered to us the nucleotide sequence encoding the spike protein of CoV-2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F9DF56-0758-BB26-0B4B-F4F076CE5182}"/>
              </a:ext>
            </a:extLst>
          </p:cNvPr>
          <p:cNvGrpSpPr/>
          <p:nvPr/>
        </p:nvGrpSpPr>
        <p:grpSpPr>
          <a:xfrm>
            <a:off x="1178356" y="834096"/>
            <a:ext cx="9251905" cy="1709988"/>
            <a:chOff x="1968545" y="1420275"/>
            <a:chExt cx="9251905" cy="165556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177B27-1438-22CD-659B-80FC14790363}"/>
                </a:ext>
              </a:extLst>
            </p:cNvPr>
            <p:cNvSpPr txBox="1"/>
            <p:nvPr/>
          </p:nvSpPr>
          <p:spPr>
            <a:xfrm>
              <a:off x="1968545" y="1998617"/>
              <a:ext cx="925190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E</a:t>
              </a:r>
              <a:r>
                <a:rPr lang="en-US" sz="3200" b="1" dirty="0"/>
                <a:t>ngineering</a:t>
              </a:r>
              <a:r>
                <a:rPr lang="en-US" sz="3200" dirty="0"/>
                <a:t>…delivered to us a design for an effective mRNA vaccine for CoV-2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508E3EC4-A0FB-4F6E-969F-5A00864A7B29}"/>
                </a:ext>
              </a:extLst>
            </p:cNvPr>
            <p:cNvCxnSpPr>
              <a:cxnSpLocks/>
            </p:cNvCxnSpPr>
            <p:nvPr/>
          </p:nvCxnSpPr>
          <p:spPr>
            <a:xfrm>
              <a:off x="2166220" y="1420275"/>
              <a:ext cx="0" cy="578342"/>
            </a:xfrm>
            <a:prstGeom prst="straightConnector1">
              <a:avLst/>
            </a:prstGeom>
            <a:ln w="539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7DC2F68-A26B-F70E-2A3E-77A20BCB88E0}"/>
              </a:ext>
            </a:extLst>
          </p:cNvPr>
          <p:cNvCxnSpPr>
            <a:cxnSpLocks/>
          </p:cNvCxnSpPr>
          <p:nvPr/>
        </p:nvCxnSpPr>
        <p:spPr>
          <a:xfrm>
            <a:off x="666056" y="834096"/>
            <a:ext cx="0" cy="2468180"/>
          </a:xfrm>
          <a:prstGeom prst="straightConnector1">
            <a:avLst/>
          </a:prstGeom>
          <a:ln w="539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7D9CC44-22F3-421A-255A-AAB9940214FC}"/>
              </a:ext>
            </a:extLst>
          </p:cNvPr>
          <p:cNvSpPr txBox="1"/>
          <p:nvPr/>
        </p:nvSpPr>
        <p:spPr>
          <a:xfrm>
            <a:off x="879231" y="4965895"/>
            <a:ext cx="10433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How can you incorporate principles of </a:t>
            </a:r>
          </a:p>
          <a:p>
            <a:pPr algn="ctr"/>
            <a:r>
              <a:rPr lang="en-US" sz="3200">
                <a:solidFill>
                  <a:schemeClr val="accent1"/>
                </a:solidFill>
              </a:rPr>
              <a:t>engineering design into </a:t>
            </a:r>
            <a:r>
              <a:rPr lang="en-US" sz="3200" dirty="0">
                <a:solidFill>
                  <a:schemeClr val="accent1"/>
                </a:solidFill>
              </a:rPr>
              <a:t>our science classes?</a:t>
            </a:r>
          </a:p>
        </p:txBody>
      </p:sp>
    </p:spTree>
    <p:extLst>
      <p:ext uri="{BB962C8B-B14F-4D97-AF65-F5344CB8AC3E}">
        <p14:creationId xmlns:p14="http://schemas.microsoft.com/office/powerpoint/2010/main" val="241826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5EE771A-8F62-4F7F-BF5E-E0E0A7254E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" t="42428" r="15286" b="38819"/>
          <a:stretch/>
        </p:blipFill>
        <p:spPr bwMode="auto">
          <a:xfrm>
            <a:off x="343502" y="2810839"/>
            <a:ext cx="11259108" cy="17457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4945AEC-D79F-536D-22A6-A078585C7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224" y="1679249"/>
            <a:ext cx="9144000" cy="544574"/>
          </a:xfrm>
        </p:spPr>
        <p:txBody>
          <a:bodyPr/>
          <a:lstStyle/>
          <a:p>
            <a:pPr algn="ctr"/>
            <a:r>
              <a:rPr lang="en-US" i="1" dirty="0">
                <a:latin typeface="Verdana Pro SemiBold"/>
              </a:rPr>
              <a:t>...a vaccine design activity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61136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4" descr="A close-up of a compass&#10;&#10;Description automatically generated with low confidence">
            <a:extLst>
              <a:ext uri="{FF2B5EF4-FFF2-40B4-BE49-F238E27FC236}">
                <a16:creationId xmlns:a16="http://schemas.microsoft.com/office/drawing/2014/main" id="{B1F77B1C-AE13-60AA-FCBB-F9C25F9F8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409" y="1103022"/>
            <a:ext cx="5427000" cy="53789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3E40D2-C15A-63BC-6DAB-E51D0D6B14D5}"/>
              </a:ext>
            </a:extLst>
          </p:cNvPr>
          <p:cNvSpPr txBox="1"/>
          <p:nvPr/>
        </p:nvSpPr>
        <p:spPr>
          <a:xfrm>
            <a:off x="554182" y="1828800"/>
            <a:ext cx="45610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 Table of Genetic Codons….</a:t>
            </a:r>
          </a:p>
          <a:p>
            <a:endParaRPr lang="en-US" sz="2800" b="1" dirty="0"/>
          </a:p>
          <a:p>
            <a:r>
              <a:rPr lang="en-US" sz="2400" dirty="0"/>
              <a:t>… </a:t>
            </a:r>
            <a:r>
              <a:rPr lang="en-US" sz="2400" i="1" dirty="0">
                <a:solidFill>
                  <a:srgbClr val="FF0000"/>
                </a:solidFill>
              </a:rPr>
              <a:t>with human codon preferences</a:t>
            </a:r>
          </a:p>
        </p:txBody>
      </p:sp>
    </p:spTree>
    <p:extLst>
      <p:ext uri="{BB962C8B-B14F-4D97-AF65-F5344CB8AC3E}">
        <p14:creationId xmlns:p14="http://schemas.microsoft.com/office/powerpoint/2010/main" val="4065990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896861-00C4-02AC-37AD-ABE82ABA4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71" t="11717" r="27104" b="23636"/>
          <a:stretch/>
        </p:blipFill>
        <p:spPr>
          <a:xfrm>
            <a:off x="2697018" y="960581"/>
            <a:ext cx="6966028" cy="527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643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896861-00C4-02AC-37AD-ABE82ABA4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71" t="11717" r="27104" b="23636"/>
          <a:stretch/>
        </p:blipFill>
        <p:spPr>
          <a:xfrm>
            <a:off x="2697018" y="960581"/>
            <a:ext cx="6966028" cy="527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903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68B759-9149-B85B-D3FD-F3B24E21B1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20" t="11852" r="26476" b="-1751"/>
          <a:stretch/>
        </p:blipFill>
        <p:spPr>
          <a:xfrm>
            <a:off x="3556000" y="692727"/>
            <a:ext cx="5874327" cy="616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922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chemeClr val="accent1"/>
                </a:solidFill>
              </a:rPr>
              <a:t>Workshop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DD7A7-4B1A-071C-896C-450E837AF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COVID-19…. and mRNA vaccines</a:t>
            </a:r>
          </a:p>
          <a:p>
            <a:pPr marL="0" indent="0">
              <a:buNone/>
            </a:pPr>
            <a:r>
              <a:rPr lang="en-US" i="1" dirty="0"/>
              <a:t>       A story about the process of science... </a:t>
            </a:r>
          </a:p>
          <a:p>
            <a:pPr marL="0" indent="0">
              <a:buNone/>
            </a:pPr>
            <a:endParaRPr lang="en-US" i="1" dirty="0"/>
          </a:p>
          <a:p>
            <a:r>
              <a:rPr lang="en-US" b="1" dirty="0"/>
              <a:t>Coming Soon</a:t>
            </a:r>
            <a:r>
              <a:rPr lang="en-US" i="1" dirty="0"/>
              <a:t>….</a:t>
            </a:r>
            <a:r>
              <a:rPr lang="en-US" b="1" i="1" dirty="0"/>
              <a:t>Tomorrow’s Science Today</a:t>
            </a:r>
          </a:p>
          <a:p>
            <a:pPr marL="0" indent="0">
              <a:buNone/>
            </a:pPr>
            <a:r>
              <a:rPr lang="en-US" sz="2400" i="1" dirty="0"/>
              <a:t>        </a:t>
            </a:r>
            <a:r>
              <a:rPr lang="en-US" i="1" dirty="0"/>
              <a:t>An NIH SEPA project focused on infectious diseases</a:t>
            </a:r>
          </a:p>
          <a:p>
            <a:pPr marL="0" indent="0">
              <a:buNone/>
            </a:pPr>
            <a:endParaRPr lang="en-US" sz="2400" i="1" dirty="0"/>
          </a:p>
          <a:p>
            <a:r>
              <a:rPr lang="en-US" b="1" dirty="0"/>
              <a:t>An mRNA Vaccine Design Activity</a:t>
            </a:r>
            <a:r>
              <a:rPr lang="en-US" i="1" dirty="0"/>
              <a:t>….    </a:t>
            </a:r>
          </a:p>
          <a:p>
            <a:pPr marL="0" indent="0">
              <a:buNone/>
            </a:pPr>
            <a:r>
              <a:rPr lang="en-US" i="1" dirty="0"/>
              <a:t>   Why did it take so long?... and why did it happen so fast?</a:t>
            </a:r>
          </a:p>
          <a:p>
            <a:pPr marL="0" indent="0">
              <a:buNone/>
            </a:pPr>
            <a:r>
              <a:rPr lang="en-US" b="1" dirty="0"/>
              <a:t>  </a:t>
            </a:r>
            <a:r>
              <a:rPr lang="en-US" b="1" dirty="0">
                <a:solidFill>
                  <a:srgbClr val="FF0000"/>
                </a:solidFill>
              </a:rPr>
              <a:t>Student Challenge</a:t>
            </a:r>
            <a:r>
              <a:rPr lang="en-US" i="1" dirty="0">
                <a:solidFill>
                  <a:srgbClr val="FF0000"/>
                </a:solidFill>
              </a:rPr>
              <a:t>… Can you engineer an mRNA vaccine?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750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847CDC-1A37-4DF8-9808-02E48C1430BC}"/>
              </a:ext>
            </a:extLst>
          </p:cNvPr>
          <p:cNvSpPr txBox="1"/>
          <p:nvPr/>
        </p:nvSpPr>
        <p:spPr>
          <a:xfrm>
            <a:off x="720436" y="565265"/>
            <a:ext cx="10582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70C0"/>
                </a:solidFill>
              </a:rPr>
              <a:t>The Components of mRNA</a:t>
            </a:r>
          </a:p>
        </p:txBody>
      </p:sp>
      <p:pic>
        <p:nvPicPr>
          <p:cNvPr id="4098" name="Picture 2" descr="RNA processing begins with the addition of a 5'-cap and a 3'-poly(rA) tail to the pre-mRNA. The protein coding region contains coding sequences called exons. The exons are spliced together to form the mature mRNA. ">
            <a:extLst>
              <a:ext uri="{FF2B5EF4-FFF2-40B4-BE49-F238E27FC236}">
                <a16:creationId xmlns:a16="http://schemas.microsoft.com/office/drawing/2014/main" id="{5E5E46A9-43C4-43FA-94D7-13D48797D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37" y="1132142"/>
            <a:ext cx="11213458" cy="429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9E9A7B3-FE14-4E62-C617-1A27484C7684}"/>
              </a:ext>
            </a:extLst>
          </p:cNvPr>
          <p:cNvGrpSpPr/>
          <p:nvPr/>
        </p:nvGrpSpPr>
        <p:grpSpPr>
          <a:xfrm>
            <a:off x="6716684" y="3936537"/>
            <a:ext cx="4430683" cy="2308325"/>
            <a:chOff x="6716684" y="3936537"/>
            <a:chExt cx="4430683" cy="23083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402158F-4725-4E40-B400-B7CDE2225E13}"/>
                </a:ext>
              </a:extLst>
            </p:cNvPr>
            <p:cNvSpPr txBox="1"/>
            <p:nvPr/>
          </p:nvSpPr>
          <p:spPr>
            <a:xfrm>
              <a:off x="6882887" y="3936537"/>
              <a:ext cx="275987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solidFill>
                    <a:srgbClr val="FF0000"/>
                  </a:solidFill>
                </a:rPr>
                <a:t>WHY?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4ED1137-2F8A-4CE7-834C-98D1221ECD8B}"/>
                </a:ext>
              </a:extLst>
            </p:cNvPr>
            <p:cNvSpPr txBox="1"/>
            <p:nvPr/>
          </p:nvSpPr>
          <p:spPr>
            <a:xfrm>
              <a:off x="6716684" y="5044533"/>
              <a:ext cx="44306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en-US" dirty="0"/>
                <a:t>Protect mRNA from degradation </a:t>
              </a:r>
            </a:p>
            <a:p>
              <a:pPr marL="342900" indent="-342900">
                <a:buAutoNum type="arabicPeriod"/>
              </a:pPr>
              <a:r>
                <a:rPr lang="en-US" dirty="0"/>
                <a:t>Ribosome engagement site…</a:t>
              </a:r>
            </a:p>
            <a:p>
              <a:pPr marL="342900" indent="-342900">
                <a:buAutoNum type="arabicPeriod"/>
              </a:pPr>
              <a:r>
                <a:rPr lang="en-US" dirty="0"/>
                <a:t>Distinguish between viral RNA and endogenous mRNA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411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B3EF21D6-D7BD-A4BD-D03E-7EE62BF25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952" y="2783229"/>
            <a:ext cx="1081520" cy="1040012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B8D54D2E-752F-CF16-F358-424EBA1E6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224" y="3554765"/>
            <a:ext cx="1745269" cy="1754069"/>
          </a:xfrm>
          <a:prstGeom prst="rect">
            <a:avLst/>
          </a:prstGeom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1D01DCE7-6573-9336-50ED-BFE090E856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919" y="2297593"/>
            <a:ext cx="1906597" cy="1886064"/>
          </a:xfrm>
          <a:prstGeom prst="rect">
            <a:avLst/>
          </a:prstGeom>
        </p:spPr>
      </p:pic>
      <p:pic>
        <p:nvPicPr>
          <p:cNvPr id="9" name="Picture 8" descr="Icon&#10;&#10;Description automatically generated with medium confidence">
            <a:extLst>
              <a:ext uri="{FF2B5EF4-FFF2-40B4-BE49-F238E27FC236}">
                <a16:creationId xmlns:a16="http://schemas.microsoft.com/office/drawing/2014/main" id="{4FED3C75-A129-2F9B-E97D-EC34133311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715" y="888592"/>
            <a:ext cx="515311" cy="566558"/>
          </a:xfrm>
          <a:prstGeom prst="rect">
            <a:avLst/>
          </a:prstGeom>
        </p:spPr>
      </p:pic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FBFD5A51-07E6-026C-6119-DD45D0F88F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707" y="1968007"/>
            <a:ext cx="515311" cy="548737"/>
          </a:xfrm>
          <a:prstGeom prst="rect">
            <a:avLst/>
          </a:prstGeom>
        </p:spPr>
      </p:pic>
      <p:pic>
        <p:nvPicPr>
          <p:cNvPr id="13" name="Picture 12" descr="Shape, circle&#10;&#10;Description automatically generated">
            <a:extLst>
              <a:ext uri="{FF2B5EF4-FFF2-40B4-BE49-F238E27FC236}">
                <a16:creationId xmlns:a16="http://schemas.microsoft.com/office/drawing/2014/main" id="{E028BCFB-0880-E4DF-D57D-BE24E45BB7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974" y="768942"/>
            <a:ext cx="652102" cy="687572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6652F8B0-B145-8360-2807-792FF99E9E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2295" y="1021272"/>
            <a:ext cx="293202" cy="301198"/>
          </a:xfrm>
          <a:prstGeom prst="rect">
            <a:avLst/>
          </a:prstGeom>
        </p:spPr>
      </p:pic>
      <p:pic>
        <p:nvPicPr>
          <p:cNvPr id="17" name="Picture 16" descr="A picture containing text, monitor, display, light&#10;&#10;Description automatically generated">
            <a:extLst>
              <a:ext uri="{FF2B5EF4-FFF2-40B4-BE49-F238E27FC236}">
                <a16:creationId xmlns:a16="http://schemas.microsoft.com/office/drawing/2014/main" id="{54AE5121-2809-943B-1FB9-9C42FC9177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919" y="2905603"/>
            <a:ext cx="349054" cy="258124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468C75CA-95D6-2BE1-3266-F233D09FB7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466" y="2062291"/>
            <a:ext cx="2032085" cy="2202872"/>
          </a:xfrm>
          <a:prstGeom prst="rect">
            <a:avLst/>
          </a:prstGeom>
        </p:spPr>
      </p:pic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98220993-C496-E4B5-C356-D825CC1EE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124" y="2657464"/>
            <a:ext cx="1081520" cy="1040012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0BA6A340-7AC8-A84D-48C2-89FCC3C216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396" y="3429000"/>
            <a:ext cx="1745269" cy="17540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BE7BB0-D118-F750-8018-A9497FFEB634}"/>
              </a:ext>
            </a:extLst>
          </p:cNvPr>
          <p:cNvSpPr txBox="1"/>
          <p:nvPr/>
        </p:nvSpPr>
        <p:spPr>
          <a:xfrm>
            <a:off x="1566707" y="5653252"/>
            <a:ext cx="2656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Uridine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47327D-7DA3-6325-85C1-A6D0D74637CD}"/>
              </a:ext>
            </a:extLst>
          </p:cNvPr>
          <p:cNvSpPr txBox="1"/>
          <p:nvPr/>
        </p:nvSpPr>
        <p:spPr>
          <a:xfrm>
            <a:off x="7851768" y="5653252"/>
            <a:ext cx="2656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Pseudo-Uridine</a:t>
            </a:r>
          </a:p>
        </p:txBody>
      </p:sp>
    </p:spTree>
    <p:extLst>
      <p:ext uri="{BB962C8B-B14F-4D97-AF65-F5344CB8AC3E}">
        <p14:creationId xmlns:p14="http://schemas.microsoft.com/office/powerpoint/2010/main" val="5014741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FC4DD2-B37B-9A79-2422-0C62488A2BE3}"/>
              </a:ext>
            </a:extLst>
          </p:cNvPr>
          <p:cNvSpPr/>
          <p:nvPr/>
        </p:nvSpPr>
        <p:spPr>
          <a:xfrm>
            <a:off x="1484141" y="5046950"/>
            <a:ext cx="8553157" cy="129225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6A82E-7C61-9E96-6783-D3BF807405EC}"/>
              </a:ext>
            </a:extLst>
          </p:cNvPr>
          <p:cNvSpPr txBox="1"/>
          <p:nvPr/>
        </p:nvSpPr>
        <p:spPr>
          <a:xfrm>
            <a:off x="668215" y="226669"/>
            <a:ext cx="9903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Coming soon,… </a:t>
            </a:r>
            <a:r>
              <a:rPr lang="en-US" sz="2400" b="1" dirty="0"/>
              <a:t>to a workshop near you.</a:t>
            </a:r>
            <a:endParaRPr lang="en-US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7B6C4-5DF6-DF60-A93C-C1B48605E563}"/>
              </a:ext>
            </a:extLst>
          </p:cNvPr>
          <p:cNvSpPr txBox="1"/>
          <p:nvPr/>
        </p:nvSpPr>
        <p:spPr>
          <a:xfrm>
            <a:off x="668215" y="943665"/>
            <a:ext cx="105648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Tomorrow’s Science Today</a:t>
            </a:r>
            <a:r>
              <a:rPr lang="en-US" sz="3200" b="1" i="1" dirty="0">
                <a:solidFill>
                  <a:srgbClr val="FF0000"/>
                </a:solidFill>
              </a:rPr>
              <a:t>:  </a:t>
            </a:r>
            <a:r>
              <a:rPr lang="en-US" sz="2800" b="1" i="1" dirty="0">
                <a:solidFill>
                  <a:srgbClr val="FF0000"/>
                </a:solidFill>
              </a:rPr>
              <a:t>preparing for the next pandemic.</a:t>
            </a:r>
          </a:p>
          <a:p>
            <a:pPr algn="ctr"/>
            <a:r>
              <a:rPr lang="en-US" sz="2400" i="1" dirty="0"/>
              <a:t>An NIH SEPA project.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E16D5A-4C48-33CA-F6CD-9FAD28B90F0A}"/>
              </a:ext>
            </a:extLst>
          </p:cNvPr>
          <p:cNvGrpSpPr/>
          <p:nvPr/>
        </p:nvGrpSpPr>
        <p:grpSpPr>
          <a:xfrm>
            <a:off x="1005840" y="2188587"/>
            <a:ext cx="9896621" cy="2480825"/>
            <a:chOff x="998807" y="2507046"/>
            <a:chExt cx="9896621" cy="24808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1C62985-4944-8A70-12F9-5E5EED5F0BA4}"/>
                </a:ext>
              </a:extLst>
            </p:cNvPr>
            <p:cNvGrpSpPr/>
            <p:nvPr/>
          </p:nvGrpSpPr>
          <p:grpSpPr>
            <a:xfrm>
              <a:off x="1477107" y="2507046"/>
              <a:ext cx="9418321" cy="2480825"/>
              <a:chOff x="1477107" y="2507046"/>
              <a:chExt cx="9418321" cy="2480825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CFBEF8-B984-412F-1A08-0B6340E035C1}"/>
                  </a:ext>
                </a:extLst>
              </p:cNvPr>
              <p:cNvSpPr txBox="1"/>
              <p:nvPr/>
            </p:nvSpPr>
            <p:spPr>
              <a:xfrm>
                <a:off x="1477107" y="2507046"/>
                <a:ext cx="9418321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New Instructional Materials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Models, models and more models….</a:t>
                </a:r>
              </a:p>
              <a:p>
                <a:pPr lvl="2"/>
                <a:r>
                  <a:rPr lang="en-US" sz="2000" dirty="0"/>
                  <a:t>A Virus Collection,.. including CoV-2</a:t>
                </a:r>
              </a:p>
              <a:p>
                <a:pPr lvl="2"/>
                <a:r>
                  <a:rPr lang="en-US" sz="2000" dirty="0"/>
                  <a:t>Antibodies/vaccines /and your immune system</a:t>
                </a:r>
              </a:p>
              <a:p>
                <a:pPr lvl="2"/>
                <a:r>
                  <a:rPr lang="en-US" sz="2000" dirty="0"/>
                  <a:t>mRNA vaccines and multi-valent, ultra-potent vaccines…from synthetic biology.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9F628C-F1F5-328B-E33E-4DF82E6C45A3}"/>
                  </a:ext>
                </a:extLst>
              </p:cNvPr>
              <p:cNvSpPr txBox="1"/>
              <p:nvPr/>
            </p:nvSpPr>
            <p:spPr>
              <a:xfrm>
                <a:off x="1477108" y="4526206"/>
                <a:ext cx="91651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A Professional Learning Experience</a:t>
                </a:r>
                <a:r>
                  <a:rPr lang="en-US" dirty="0"/>
                  <a:t>…</a:t>
                </a:r>
                <a:r>
                  <a:rPr lang="en-US" sz="2000" dirty="0"/>
                  <a:t>beginning in the summer of 2024</a:t>
                </a:r>
                <a:endParaRPr lang="en-US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2BCD79-69B8-A476-E4D8-CC30C9A25F83}"/>
                </a:ext>
              </a:extLst>
            </p:cNvPr>
            <p:cNvSpPr txBox="1"/>
            <p:nvPr/>
          </p:nvSpPr>
          <p:spPr>
            <a:xfrm>
              <a:off x="998807" y="4059237"/>
              <a:ext cx="8187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Stories, stories and more stories….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78E7DF-9D8E-92AE-1A17-090DABB9C0B2}"/>
              </a:ext>
            </a:extLst>
          </p:cNvPr>
          <p:cNvSpPr txBox="1"/>
          <p:nvPr/>
        </p:nvSpPr>
        <p:spPr>
          <a:xfrm>
            <a:off x="1828799" y="5154470"/>
            <a:ext cx="9988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first,…enroll now in </a:t>
            </a:r>
            <a:r>
              <a:rPr lang="en-US" sz="2400" b="1" dirty="0">
                <a:solidFill>
                  <a:srgbClr val="FF0000"/>
                </a:solidFill>
              </a:rPr>
              <a:t>Modeling the Molecular World</a:t>
            </a:r>
            <a:r>
              <a:rPr lang="en-US" sz="2400" b="1" dirty="0"/>
              <a:t>, </a:t>
            </a:r>
            <a:r>
              <a:rPr lang="en-US" sz="2400" dirty="0"/>
              <a:t>2023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1 --  June 26-30, or</a:t>
            </a:r>
            <a:b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2 -- July  17 - 21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994273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B8E81A34-850B-D6F1-8023-0467CD050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55" y="4380914"/>
            <a:ext cx="2125394" cy="212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724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31031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49606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9996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4538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7036985-2328-46BE-B7BF-A034066D88C6}"/>
              </a:ext>
            </a:extLst>
          </p:cNvPr>
          <p:cNvSpPr txBox="1"/>
          <p:nvPr/>
        </p:nvSpPr>
        <p:spPr>
          <a:xfrm>
            <a:off x="-541714" y="595654"/>
            <a:ext cx="9252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The Importance of Being Modified…</a:t>
            </a:r>
          </a:p>
        </p:txBody>
      </p:sp>
      <p:pic>
        <p:nvPicPr>
          <p:cNvPr id="7" name="Picture 6" descr="Text, whiteboard&#10;&#10;Description automatically generated">
            <a:extLst>
              <a:ext uri="{FF2B5EF4-FFF2-40B4-BE49-F238E27FC236}">
                <a16:creationId xmlns:a16="http://schemas.microsoft.com/office/drawing/2014/main" id="{D1CDC296-DDBE-478D-BC77-C2C8EB5CC0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7758212" y="458213"/>
            <a:ext cx="3865417" cy="4724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E255CE-C518-4462-A528-944B789E8D23}"/>
              </a:ext>
            </a:extLst>
          </p:cNvPr>
          <p:cNvSpPr txBox="1"/>
          <p:nvPr/>
        </p:nvSpPr>
        <p:spPr>
          <a:xfrm>
            <a:off x="610662" y="1845466"/>
            <a:ext cx="6797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Its not just A’s and T’s and G’ and C’s….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8257B0-F9AC-44EC-9FD6-F309822B4030}"/>
              </a:ext>
            </a:extLst>
          </p:cNvPr>
          <p:cNvSpPr txBox="1"/>
          <p:nvPr/>
        </p:nvSpPr>
        <p:spPr>
          <a:xfrm>
            <a:off x="568371" y="3033722"/>
            <a:ext cx="69473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Life as we know it only works because of many critical modifications of our 4 (5) nucleotides.</a:t>
            </a:r>
          </a:p>
          <a:p>
            <a:endParaRPr lang="en-US" sz="2800" dirty="0"/>
          </a:p>
          <a:p>
            <a:r>
              <a:rPr lang="en-US" sz="2800" dirty="0"/>
              <a:t>We will consider several of these modifications here….        </a:t>
            </a:r>
          </a:p>
        </p:txBody>
      </p:sp>
    </p:spTree>
    <p:extLst>
      <p:ext uri="{BB962C8B-B14F-4D97-AF65-F5344CB8AC3E}">
        <p14:creationId xmlns:p14="http://schemas.microsoft.com/office/powerpoint/2010/main" val="38237370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9F9C6FD-DD80-42D5-B024-97545479D64F}"/>
              </a:ext>
            </a:extLst>
          </p:cNvPr>
          <p:cNvSpPr txBox="1"/>
          <p:nvPr/>
        </p:nvSpPr>
        <p:spPr>
          <a:xfrm>
            <a:off x="1873560" y="790156"/>
            <a:ext cx="77133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Epigenetics,… </a:t>
            </a:r>
            <a:r>
              <a:rPr lang="en-US" sz="3200" i="1" dirty="0"/>
              <a:t>the methylation of Cytidine</a:t>
            </a:r>
            <a:endParaRPr lang="en-US" sz="40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CBBBE-1ACE-4060-8483-A05F2CD6BFF7}"/>
              </a:ext>
            </a:extLst>
          </p:cNvPr>
          <p:cNvSpPr txBox="1"/>
          <p:nvPr/>
        </p:nvSpPr>
        <p:spPr>
          <a:xfrm>
            <a:off x="900545" y="2044760"/>
            <a:ext cx="608305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effectLst/>
                <a:latin typeface="Open Sans" panose="020B0606030504020204" pitchFamily="34" charset="0"/>
              </a:rPr>
              <a:t>Epigenetics</a:t>
            </a:r>
            <a:r>
              <a:rPr lang="en-US" sz="2400" b="0" i="0" dirty="0">
                <a:effectLst/>
                <a:latin typeface="Open Sans" panose="020B0606030504020204" pitchFamily="34" charset="0"/>
              </a:rPr>
              <a:t> is the study of how your behaviors and environment can cause changes that affect the way your genes work. </a:t>
            </a:r>
            <a:r>
              <a:rPr lang="en-US" sz="2400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Unlike genetic changes, epigenetic changes are reversible and do not change your DNA sequence, but they can change how your body reads a DNA sequence.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figure pointing at a double helix">
            <a:extLst>
              <a:ext uri="{FF2B5EF4-FFF2-40B4-BE49-F238E27FC236}">
                <a16:creationId xmlns:a16="http://schemas.microsoft.com/office/drawing/2014/main" id="{5E450577-726A-4F5F-B372-0F08720BC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604" y="2974088"/>
            <a:ext cx="5058554" cy="284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939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FC4DD2-B37B-9A79-2422-0C62488A2BE3}"/>
              </a:ext>
            </a:extLst>
          </p:cNvPr>
          <p:cNvSpPr/>
          <p:nvPr/>
        </p:nvSpPr>
        <p:spPr>
          <a:xfrm>
            <a:off x="1484141" y="5046950"/>
            <a:ext cx="8553157" cy="129225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6A82E-7C61-9E96-6783-D3BF807405EC}"/>
              </a:ext>
            </a:extLst>
          </p:cNvPr>
          <p:cNvSpPr txBox="1"/>
          <p:nvPr/>
        </p:nvSpPr>
        <p:spPr>
          <a:xfrm>
            <a:off x="668215" y="226669"/>
            <a:ext cx="9903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Coming soon,… </a:t>
            </a:r>
            <a:r>
              <a:rPr lang="en-US" sz="2400" b="1" dirty="0"/>
              <a:t>to a workshop near you.</a:t>
            </a:r>
            <a:endParaRPr lang="en-US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7B6C4-5DF6-DF60-A93C-C1B48605E563}"/>
              </a:ext>
            </a:extLst>
          </p:cNvPr>
          <p:cNvSpPr txBox="1"/>
          <p:nvPr/>
        </p:nvSpPr>
        <p:spPr>
          <a:xfrm>
            <a:off x="668215" y="943665"/>
            <a:ext cx="105648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Tomorrow’s Science Today</a:t>
            </a:r>
            <a:r>
              <a:rPr lang="en-US" sz="3200" b="1" i="1" dirty="0">
                <a:solidFill>
                  <a:srgbClr val="FF0000"/>
                </a:solidFill>
              </a:rPr>
              <a:t>:  </a:t>
            </a:r>
            <a:r>
              <a:rPr lang="en-US" sz="2800" b="1" i="1" dirty="0">
                <a:solidFill>
                  <a:srgbClr val="FF0000"/>
                </a:solidFill>
              </a:rPr>
              <a:t>preparing for the next pandemic.</a:t>
            </a:r>
          </a:p>
          <a:p>
            <a:pPr algn="ctr"/>
            <a:r>
              <a:rPr lang="en-US" sz="2400" i="1" dirty="0"/>
              <a:t>An NIH SEPA project.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E16D5A-4C48-33CA-F6CD-9FAD28B90F0A}"/>
              </a:ext>
            </a:extLst>
          </p:cNvPr>
          <p:cNvGrpSpPr/>
          <p:nvPr/>
        </p:nvGrpSpPr>
        <p:grpSpPr>
          <a:xfrm>
            <a:off x="1005840" y="2188587"/>
            <a:ext cx="9896621" cy="2480825"/>
            <a:chOff x="998807" y="2507046"/>
            <a:chExt cx="9896621" cy="24808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1C62985-4944-8A70-12F9-5E5EED5F0BA4}"/>
                </a:ext>
              </a:extLst>
            </p:cNvPr>
            <p:cNvGrpSpPr/>
            <p:nvPr/>
          </p:nvGrpSpPr>
          <p:grpSpPr>
            <a:xfrm>
              <a:off x="1477107" y="2507046"/>
              <a:ext cx="9418321" cy="2480825"/>
              <a:chOff x="1477107" y="2507046"/>
              <a:chExt cx="9418321" cy="2480825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CFBEF8-B984-412F-1A08-0B6340E035C1}"/>
                  </a:ext>
                </a:extLst>
              </p:cNvPr>
              <p:cNvSpPr txBox="1"/>
              <p:nvPr/>
            </p:nvSpPr>
            <p:spPr>
              <a:xfrm>
                <a:off x="1477107" y="2507046"/>
                <a:ext cx="9418321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New Instructional Materials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Models, models and more models….</a:t>
                </a:r>
              </a:p>
              <a:p>
                <a:pPr lvl="2"/>
                <a:r>
                  <a:rPr lang="en-US" sz="2000" dirty="0"/>
                  <a:t>A Virus Collection,.. including CoV-2</a:t>
                </a:r>
              </a:p>
              <a:p>
                <a:pPr lvl="2"/>
                <a:r>
                  <a:rPr lang="en-US" sz="2000" dirty="0"/>
                  <a:t>Antibodies/vaccines /and your immune system</a:t>
                </a:r>
              </a:p>
              <a:p>
                <a:pPr lvl="2"/>
                <a:r>
                  <a:rPr lang="en-US" sz="2000" dirty="0"/>
                  <a:t>mRNA vaccines and multi-valent, ultra-potent vaccines…from synthetic biology.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9F628C-F1F5-328B-E33E-4DF82E6C45A3}"/>
                  </a:ext>
                </a:extLst>
              </p:cNvPr>
              <p:cNvSpPr txBox="1"/>
              <p:nvPr/>
            </p:nvSpPr>
            <p:spPr>
              <a:xfrm>
                <a:off x="1477108" y="4526206"/>
                <a:ext cx="91651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A Professional Learning Experience</a:t>
                </a:r>
                <a:r>
                  <a:rPr lang="en-US" dirty="0"/>
                  <a:t>…</a:t>
                </a:r>
                <a:r>
                  <a:rPr lang="en-US" sz="2000" dirty="0"/>
                  <a:t>beginning in the summer of 2024</a:t>
                </a:r>
                <a:endParaRPr lang="en-US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2BCD79-69B8-A476-E4D8-CC30C9A25F83}"/>
                </a:ext>
              </a:extLst>
            </p:cNvPr>
            <p:cNvSpPr txBox="1"/>
            <p:nvPr/>
          </p:nvSpPr>
          <p:spPr>
            <a:xfrm>
              <a:off x="998807" y="4059237"/>
              <a:ext cx="8187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Stories, stories and more stories….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78E7DF-9D8E-92AE-1A17-090DABB9C0B2}"/>
              </a:ext>
            </a:extLst>
          </p:cNvPr>
          <p:cNvSpPr txBox="1"/>
          <p:nvPr/>
        </p:nvSpPr>
        <p:spPr>
          <a:xfrm>
            <a:off x="1828799" y="5154470"/>
            <a:ext cx="9988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first,…enroll now in </a:t>
            </a:r>
            <a:r>
              <a:rPr lang="en-US" sz="2400" b="1" dirty="0">
                <a:solidFill>
                  <a:srgbClr val="FF0000"/>
                </a:solidFill>
              </a:rPr>
              <a:t>Modeling the Molecular World</a:t>
            </a:r>
            <a:r>
              <a:rPr lang="en-US" sz="2400" b="1" dirty="0"/>
              <a:t>, </a:t>
            </a:r>
            <a:r>
              <a:rPr lang="en-US" sz="2400" dirty="0"/>
              <a:t>2023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1 --  June 26-30, or</a:t>
            </a:r>
            <a:b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2 -- July  17 - 21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748853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66730E31-1BAB-4484-92A2-6EBFBD0DE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603841"/>
            <a:ext cx="5382561" cy="181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AC03FC7-C7B8-4238-AC7F-748CBFCC1782}"/>
              </a:ext>
            </a:extLst>
          </p:cNvPr>
          <p:cNvGrpSpPr/>
          <p:nvPr/>
        </p:nvGrpSpPr>
        <p:grpSpPr>
          <a:xfrm>
            <a:off x="1002906" y="2350644"/>
            <a:ext cx="4456062" cy="3126612"/>
            <a:chOff x="3336178" y="3553438"/>
            <a:chExt cx="4847131" cy="3172626"/>
          </a:xfrm>
        </p:grpSpPr>
        <p:pic>
          <p:nvPicPr>
            <p:cNvPr id="3076" name="Picture 4">
              <a:extLst>
                <a:ext uri="{FF2B5EF4-FFF2-40B4-BE49-F238E27FC236}">
                  <a16:creationId xmlns:a16="http://schemas.microsoft.com/office/drawing/2014/main" id="{DE523B5E-5A0E-4CEE-B3ED-E69F94014D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6725"/>
            <a:stretch/>
          </p:blipFill>
          <p:spPr bwMode="auto">
            <a:xfrm>
              <a:off x="3336178" y="3553438"/>
              <a:ext cx="4411285" cy="3172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225F2C0-F224-46BE-AF05-2329FEA0E895}"/>
                </a:ext>
              </a:extLst>
            </p:cNvPr>
            <p:cNvSpPr/>
            <p:nvPr/>
          </p:nvSpPr>
          <p:spPr>
            <a:xfrm>
              <a:off x="7194094" y="4883283"/>
              <a:ext cx="989215" cy="3408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060143E-AB98-4CC3-ADC3-51BCCA7E2910}"/>
              </a:ext>
            </a:extLst>
          </p:cNvPr>
          <p:cNvSpPr txBox="1"/>
          <p:nvPr/>
        </p:nvSpPr>
        <p:spPr>
          <a:xfrm>
            <a:off x="897636" y="741258"/>
            <a:ext cx="9939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In epigenetics, the Cytosine of the dinucleotide sequence CpG …</a:t>
            </a:r>
            <a:br>
              <a:rPr lang="en-US" sz="2800" dirty="0"/>
            </a:br>
            <a:r>
              <a:rPr lang="en-US" sz="2800" dirty="0"/>
              <a:t>….is methylated at the #5 carbon.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9216D5-AC2C-4229-8AAA-F7A3C2550A49}"/>
              </a:ext>
            </a:extLst>
          </p:cNvPr>
          <p:cNvSpPr txBox="1"/>
          <p:nvPr/>
        </p:nvSpPr>
        <p:spPr>
          <a:xfrm>
            <a:off x="6940296" y="4923258"/>
            <a:ext cx="43906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161219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704DB3D-CF3B-4E3F-BE8D-F66B31AA31B1}"/>
              </a:ext>
            </a:extLst>
          </p:cNvPr>
          <p:cNvSpPr txBox="1"/>
          <p:nvPr/>
        </p:nvSpPr>
        <p:spPr>
          <a:xfrm>
            <a:off x="2338646" y="2111432"/>
            <a:ext cx="933519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tRNA Modifications…..pseudouridine</a:t>
            </a:r>
          </a:p>
          <a:p>
            <a:endParaRPr lang="en-US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5’ Cap on mRNA</a:t>
            </a:r>
          </a:p>
          <a:p>
            <a:endParaRPr lang="en-US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Epigenetics ….. methylation of </a:t>
            </a:r>
            <a:r>
              <a:rPr lang="en-US" sz="3200" b="1" dirty="0" err="1"/>
              <a:t>CpGs</a:t>
            </a:r>
            <a:endParaRPr lang="en-US" sz="3200" b="1" dirty="0"/>
          </a:p>
          <a:p>
            <a:endParaRPr lang="en-US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mRNA vaccines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55B3CD-5287-481E-91B5-205AA1DABBB5}"/>
              </a:ext>
            </a:extLst>
          </p:cNvPr>
          <p:cNvSpPr txBox="1"/>
          <p:nvPr/>
        </p:nvSpPr>
        <p:spPr>
          <a:xfrm>
            <a:off x="1224741" y="773084"/>
            <a:ext cx="9742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Four Base Modifications</a:t>
            </a:r>
            <a:r>
              <a:rPr lang="en-US" sz="2400" i="1" dirty="0">
                <a:solidFill>
                  <a:srgbClr val="FF0000"/>
                </a:solidFill>
              </a:rPr>
              <a:t>… </a:t>
            </a:r>
            <a:r>
              <a:rPr lang="en-US" sz="2400" i="1" dirty="0"/>
              <a:t>that make life even more interesting.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65004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E395A89-DB4D-F9C5-4F39-8D9A56676D29}"/>
              </a:ext>
            </a:extLst>
          </p:cNvPr>
          <p:cNvSpPr/>
          <p:nvPr/>
        </p:nvSpPr>
        <p:spPr>
          <a:xfrm>
            <a:off x="6671884" y="3283024"/>
            <a:ext cx="4930726" cy="206636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CF5F1F3-B397-D1BF-2776-B23A52AEE335}"/>
              </a:ext>
            </a:extLst>
          </p:cNvPr>
          <p:cNvSpPr/>
          <p:nvPr/>
        </p:nvSpPr>
        <p:spPr>
          <a:xfrm>
            <a:off x="1012874" y="3272322"/>
            <a:ext cx="4930726" cy="206636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7E8FD9-96A5-042E-BA7B-55763B34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1CFB29-5E26-138F-CE78-9C2EA13071DB}"/>
              </a:ext>
            </a:extLst>
          </p:cNvPr>
          <p:cNvSpPr txBox="1"/>
          <p:nvPr/>
        </p:nvSpPr>
        <p:spPr>
          <a:xfrm>
            <a:off x="1100642" y="1354764"/>
            <a:ext cx="101946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</a:rPr>
              <a:t>Teaching the Molecular Biosciences in a post-pandemic era </a:t>
            </a:r>
          </a:p>
          <a:p>
            <a:pPr algn="ctr"/>
            <a:r>
              <a:rPr lang="en-US" sz="2000" dirty="0"/>
              <a:t> 	</a:t>
            </a:r>
          </a:p>
          <a:p>
            <a:pPr algn="ctr"/>
            <a:r>
              <a:rPr lang="en-US" sz="2800" i="1" dirty="0"/>
              <a:t>It has been the </a:t>
            </a:r>
            <a:r>
              <a:rPr lang="en-US" sz="2800" i="1" u="sng" dirty="0"/>
              <a:t>best of times</a:t>
            </a:r>
            <a:r>
              <a:rPr lang="en-US" sz="2800" i="1" dirty="0"/>
              <a:t>,… it has been the </a:t>
            </a:r>
            <a:r>
              <a:rPr lang="en-US" sz="2800" i="1" u="sng" dirty="0"/>
              <a:t>worst of times</a:t>
            </a:r>
            <a:r>
              <a:rPr lang="en-US" sz="2800" i="1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42669D-4DFF-D34B-E85E-ED95AF717E22}"/>
              </a:ext>
            </a:extLst>
          </p:cNvPr>
          <p:cNvSpPr txBox="1"/>
          <p:nvPr/>
        </p:nvSpPr>
        <p:spPr>
          <a:xfrm>
            <a:off x="1162788" y="3346712"/>
            <a:ext cx="4726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biosciences have demonstrated their considerable power and maturity by delivering an effective vaccine to protect the public from CoV-2 … in less than 1 year.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08B940-CA12-6F75-5263-377D7A076C2C}"/>
              </a:ext>
            </a:extLst>
          </p:cNvPr>
          <p:cNvSpPr txBox="1"/>
          <p:nvPr/>
        </p:nvSpPr>
        <p:spPr>
          <a:xfrm>
            <a:off x="6992800" y="3346712"/>
            <a:ext cx="4726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public has been reluctant to embrace this new technology, choosing instead to question the validity of the science and the motives of big pharma.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D05540-2A91-BC63-5D87-C73EA9EF9815}"/>
              </a:ext>
            </a:extLst>
          </p:cNvPr>
          <p:cNvSpPr txBox="1"/>
          <p:nvPr/>
        </p:nvSpPr>
        <p:spPr>
          <a:xfrm>
            <a:off x="778325" y="5630656"/>
            <a:ext cx="11043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</a:rPr>
              <a:t>But let’s not lose this opportunity to tell this amazing story of the process of science.  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38532A78-E5A4-8C10-7888-80E7CEAB5A91}"/>
              </a:ext>
            </a:extLst>
          </p:cNvPr>
          <p:cNvSpPr/>
          <p:nvPr/>
        </p:nvSpPr>
        <p:spPr>
          <a:xfrm rot="2016051">
            <a:off x="4435963" y="2583972"/>
            <a:ext cx="235920" cy="5964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D2EA71D-64E8-F7B3-490E-E644755E6C4F}"/>
              </a:ext>
            </a:extLst>
          </p:cNvPr>
          <p:cNvSpPr/>
          <p:nvPr/>
        </p:nvSpPr>
        <p:spPr>
          <a:xfrm rot="2016051">
            <a:off x="9120929" y="2608794"/>
            <a:ext cx="244448" cy="5835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95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FC50D5-7CD0-3428-E1B9-7C894213B9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</p:spPr>
        <p:txBody>
          <a:bodyPr rtlCol="0" anchor="t">
            <a:normAutofit/>
          </a:bodyPr>
          <a:lstStyle/>
          <a:p>
            <a:r>
              <a:rPr lang="en-US" b="1"/>
              <a:t>Coronavirus …and the Spike protein</a:t>
            </a:r>
          </a:p>
        </p:txBody>
      </p:sp>
      <p:pic>
        <p:nvPicPr>
          <p:cNvPr id="6" name="Picture 5" descr="A cake made to look like a flower&#10;&#10;Description automatically generated">
            <a:extLst>
              <a:ext uri="{FF2B5EF4-FFF2-40B4-BE49-F238E27FC236}">
                <a16:creationId xmlns:a16="http://schemas.microsoft.com/office/drawing/2014/main" id="{158D503D-970C-BFB7-4C5F-36E5574D6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205" y="1502876"/>
            <a:ext cx="7183590" cy="4651375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7E8FD9-96A5-042E-BA7B-55763B34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F5D99F-688E-084B-4E80-A5183670FF6E}"/>
              </a:ext>
            </a:extLst>
          </p:cNvPr>
          <p:cNvSpPr txBox="1"/>
          <p:nvPr/>
        </p:nvSpPr>
        <p:spPr>
          <a:xfrm>
            <a:off x="6588647" y="6154251"/>
            <a:ext cx="3884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The magic of models…</a:t>
            </a:r>
          </a:p>
        </p:txBody>
      </p:sp>
    </p:spTree>
    <p:extLst>
      <p:ext uri="{BB962C8B-B14F-4D97-AF65-F5344CB8AC3E}">
        <p14:creationId xmlns:p14="http://schemas.microsoft.com/office/powerpoint/2010/main" val="3045875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C694341-91F7-948F-93D9-35CDBC239186}"/>
              </a:ext>
            </a:extLst>
          </p:cNvPr>
          <p:cNvSpPr/>
          <p:nvPr/>
        </p:nvSpPr>
        <p:spPr>
          <a:xfrm>
            <a:off x="1016907" y="136979"/>
            <a:ext cx="9724571" cy="97064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CD99BA1B-58ED-5670-97B7-93997F6FB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6" t="39401" r="48814" b="13922"/>
          <a:stretch>
            <a:fillRect/>
          </a:stretch>
        </p:blipFill>
        <p:spPr bwMode="auto">
          <a:xfrm>
            <a:off x="10119508" y="3620214"/>
            <a:ext cx="1699438" cy="214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E96E48-C8AF-44B2-DF0D-97AEFEB4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15DEB-1DB0-8ED4-6D1A-AAFD87F67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0874" y="1330249"/>
            <a:ext cx="10581297" cy="53314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en-US" sz="2400" b="1" dirty="0">
                <a:latin typeface="Verdana Pro"/>
                <a:ea typeface="Calibri" panose="020F0502020204030204" pitchFamily="34" charset="0"/>
                <a:cs typeface="Times New Roman"/>
              </a:rPr>
              <a:t>D</a:t>
            </a:r>
            <a:r>
              <a:rPr lang="en-US" altLang="en-US" sz="2400" b="1" dirty="0" bmk="">
                <a:latin typeface="Verdana Pro"/>
                <a:ea typeface="Calibri" panose="020F0502020204030204" pitchFamily="34" charset="0"/>
                <a:cs typeface="Times New Roman"/>
              </a:rPr>
              <a:t>ecember 2019, </a:t>
            </a:r>
            <a:r>
              <a:rPr lang="en-US" altLang="en-US" sz="2400" dirty="0" bmk="_Hlk69811626">
                <a:latin typeface="Verdana Pro"/>
                <a:ea typeface="Calibri" panose="020F0502020204030204" pitchFamily="34" charset="0"/>
                <a:cs typeface="Times New Roman"/>
              </a:rPr>
              <a:t>new coronavirus (CoV-2) reported in China</a:t>
            </a:r>
            <a:endParaRPr lang="en-US" altLang="en-US" sz="2400" dirty="0">
              <a:latin typeface="Verdana Pro"/>
              <a:cs typeface="Times New Roman"/>
            </a:endParaRP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bmk="_Hlk69811626">
                <a:latin typeface="Verdana Pro"/>
                <a:ea typeface="Calibri" panose="020F0502020204030204" pitchFamily="34" charset="0"/>
                <a:cs typeface="Times New Roman"/>
              </a:rPr>
              <a:t>January 10, 2020, </a:t>
            </a:r>
            <a:r>
              <a:rPr lang="en-US" altLang="en-US" sz="2400" dirty="0" bmk="_Hlk69811626">
                <a:latin typeface="Verdana Pro"/>
                <a:ea typeface="Calibri" panose="020F0502020204030204" pitchFamily="34" charset="0"/>
                <a:cs typeface="Times New Roman"/>
              </a:rPr>
              <a:t>nucleotide sequence of CoV-2 reported…</a:t>
            </a:r>
            <a:br>
              <a:rPr lang="en-US" altLang="en-US" sz="2400" bmk="_Hlk69811626">
                <a:latin typeface="Verdana Pro"/>
                <a:ea typeface="Calibri" panose="020F0502020204030204" pitchFamily="34" charset="0"/>
                <a:cs typeface="Times New Roman"/>
              </a:rPr>
            </a:br>
            <a:r>
              <a:rPr lang="en-US" altLang="en-US" sz="2400" bmk="_Hlk69811626">
                <a:latin typeface="Verdana Pro"/>
                <a:ea typeface="Calibri" panose="020F0502020204030204" pitchFamily="34" charset="0"/>
                <a:cs typeface="Times New Roman"/>
              </a:rPr>
              <a:t>                                 … </a:t>
            </a:r>
            <a:r>
              <a:rPr lang="en-US" altLang="en-US" sz="2400" dirty="0" bmk="_Hlk69811626">
                <a:latin typeface="Verdana Pro"/>
                <a:ea typeface="Calibri" panose="020F0502020204030204" pitchFamily="34" charset="0"/>
                <a:cs typeface="Times New Roman"/>
              </a:rPr>
              <a:t>and shared with the world.</a:t>
            </a:r>
            <a:endParaRPr lang="en-US" altLang="en-US" sz="2400" dirty="0" bmk="_Hlk69811626">
              <a:latin typeface="Verdana Pro"/>
              <a:cs typeface="Times New Roman"/>
            </a:endParaRP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bmk="_Hlk69811626">
                <a:latin typeface="Verdana Pro"/>
                <a:ea typeface="Calibri" panose="020F0502020204030204" pitchFamily="34" charset="0"/>
                <a:cs typeface="Times New Roman"/>
              </a:rPr>
              <a:t>January 13, 2020, </a:t>
            </a:r>
            <a:r>
              <a:rPr lang="en-US" altLang="en-US" sz="2400" dirty="0" bmk="_Hlk69811626">
                <a:latin typeface="Verdana Pro"/>
                <a:ea typeface="Calibri" panose="020F0502020204030204" pitchFamily="34" charset="0"/>
                <a:cs typeface="Times New Roman"/>
              </a:rPr>
              <a:t>optimized version of the spike gene sent to 						  Moderna.</a:t>
            </a:r>
            <a:endParaRPr lang="en-US" altLang="en-US" sz="2400" dirty="0">
              <a:latin typeface="Verdana Pro"/>
              <a:cs typeface="Times New Roman"/>
            </a:endParaRP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latin typeface="Verdana Pro"/>
                <a:ea typeface="Calibri" panose="020F0502020204030204" pitchFamily="34" charset="0"/>
                <a:cs typeface="Times New Roman"/>
              </a:rPr>
              <a:t>March 20, 2020,   </a:t>
            </a:r>
            <a:r>
              <a:rPr lang="en-US" altLang="en-US" sz="2400" dirty="0">
                <a:latin typeface="Verdana Pro"/>
                <a:ea typeface="Calibri" panose="020F0502020204030204" pitchFamily="34" charset="0"/>
                <a:cs typeface="Times New Roman"/>
              </a:rPr>
              <a:t>Jason McLellan publishes 3D structure</a:t>
            </a:r>
            <a:br>
              <a:rPr lang="en-US" altLang="en-US" sz="2400" dirty="0">
                <a:latin typeface="Verdana Pro"/>
                <a:ea typeface="Calibri" panose="020F0502020204030204" pitchFamily="34" charset="0"/>
                <a:cs typeface="Times New Roman"/>
              </a:rPr>
            </a:br>
            <a:r>
              <a:rPr lang="en-US" altLang="en-US" sz="2400" dirty="0">
                <a:latin typeface="Verdana Pro"/>
                <a:ea typeface="Calibri" panose="020F0502020204030204" pitchFamily="34" charset="0"/>
                <a:cs typeface="Times New Roman"/>
              </a:rPr>
              <a:t>                                     of CoV-2 spike protein. </a:t>
            </a:r>
            <a:endParaRPr lang="en-US" altLang="en-US" sz="2400" dirty="0"/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latin typeface="Verdana Pro"/>
              </a:rPr>
              <a:t>Clinical Trials................................</a:t>
            </a: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latin typeface="Verdana Pro"/>
              </a:rPr>
              <a:t>December 18, 2020, </a:t>
            </a:r>
            <a:r>
              <a:rPr lang="en-US" altLang="en-US" sz="2400" dirty="0">
                <a:latin typeface="Verdana Pro"/>
              </a:rPr>
              <a:t>Moderna mRNA vaccine EUA.</a:t>
            </a:r>
            <a:endParaRPr lang="en-US" altLang="en-US" sz="2400" b="1" dirty="0">
              <a:latin typeface="Verdana Pro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D9D377-D209-550A-3008-0760472D0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566" y="354603"/>
            <a:ext cx="9188266" cy="520762"/>
          </a:xfrm>
        </p:spPr>
        <p:txBody>
          <a:bodyPr>
            <a:normAutofit fontScale="90000"/>
          </a:bodyPr>
          <a:lstStyle/>
          <a:p>
            <a:r>
              <a:rPr lang="en-US" sz="3200" b="1"/>
              <a:t>Here’s the story….</a:t>
            </a:r>
            <a:r>
              <a:rPr lang="en-US" sz="3200" b="1">
                <a:solidFill>
                  <a:srgbClr val="FF0000"/>
                </a:solidFill>
              </a:rPr>
              <a:t>SCIENCE</a:t>
            </a:r>
            <a:r>
              <a:rPr lang="en-US" sz="3200" b="1" i="1">
                <a:solidFill>
                  <a:srgbClr val="FF0000"/>
                </a:solidFill>
              </a:rPr>
              <a:t> to the rescue……</a:t>
            </a:r>
            <a:br>
              <a:rPr lang="en-US" sz="3200" b="1" i="1">
                <a:solidFill>
                  <a:srgbClr val="FF0000"/>
                </a:solidFill>
              </a:rPr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7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3CC2CF9-C91B-EB02-D809-B94DA3A7F9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83" t="26945" r="68238" b="39068"/>
          <a:stretch/>
        </p:blipFill>
        <p:spPr>
          <a:xfrm>
            <a:off x="8500988" y="1375427"/>
            <a:ext cx="2904014" cy="410358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8E05D6-8F9F-7410-9050-6CD57C1FD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754" y="461759"/>
            <a:ext cx="10581297" cy="544574"/>
          </a:xfrm>
        </p:spPr>
        <p:txBody>
          <a:bodyPr>
            <a:noAutofit/>
          </a:bodyPr>
          <a:lstStyle/>
          <a:p>
            <a:r>
              <a:rPr lang="en-US" sz="2400">
                <a:latin typeface="Verdana Pro SemiBold"/>
              </a:rPr>
              <a:t>within 3 months of the CoV-2 genome being sequenced... </a:t>
            </a:r>
            <a:br>
              <a:rPr lang="en-US" sz="2400"/>
            </a:br>
            <a:endParaRPr lang="en-US" sz="2400"/>
          </a:p>
        </p:txBody>
      </p:sp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94E10EFE-B081-AC3B-9FAA-0425D9242E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292" t="28657" r="23361" b="12248"/>
          <a:stretch/>
        </p:blipFill>
        <p:spPr>
          <a:xfrm>
            <a:off x="1786552" y="1746833"/>
            <a:ext cx="6054143" cy="350720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3044BC3-D5A1-9130-8D92-E9BF18ADD6E1}"/>
              </a:ext>
            </a:extLst>
          </p:cNvPr>
          <p:cNvSpPr txBox="1"/>
          <p:nvPr/>
        </p:nvSpPr>
        <p:spPr>
          <a:xfrm>
            <a:off x="1459142" y="5473250"/>
            <a:ext cx="793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Verdana Pro" panose="020B0604030504040204" pitchFamily="34" charset="0"/>
                <a:hlinkClick r:id="rId3"/>
              </a:rPr>
              <a:t>Key Innovations from UT Austin’s McLellan Lab Powers COVID-19 Vaccines</a:t>
            </a:r>
            <a:endParaRPr lang="en-US" sz="1600">
              <a:latin typeface="Verdana Pro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2662B8-3761-1915-A746-14E501CCE812}"/>
              </a:ext>
            </a:extLst>
          </p:cNvPr>
          <p:cNvSpPr txBox="1"/>
          <p:nvPr/>
        </p:nvSpPr>
        <p:spPr>
          <a:xfrm>
            <a:off x="1454181" y="5810687"/>
            <a:ext cx="9466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Verdana Pro" panose="020B0604030504040204" pitchFamily="34" charset="0"/>
                <a:hlinkClick r:id="rId5"/>
              </a:rPr>
              <a:t>UT-Austin researcher explains lab’s key role in coronavirus vaccine development</a:t>
            </a:r>
            <a:endParaRPr lang="en-US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682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142DA7-9D9B-6AAB-4DC5-223B65CDE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D4431BE-FB2D-5D5B-103C-491A52C07E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034" y="515462"/>
            <a:ext cx="8653931" cy="604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601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38DC43-4CC0-55A2-FDD5-57855094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" name="Picture 2" descr="Viral entry up close: A graphic that shows the interaction between viral spike proteins and host receptors before viral entry.">
            <a:extLst>
              <a:ext uri="{FF2B5EF4-FFF2-40B4-BE49-F238E27FC236}">
                <a16:creationId xmlns:a16="http://schemas.microsoft.com/office/drawing/2014/main" id="{807762D1-ED89-47AD-2891-964EF5135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42" y="539442"/>
            <a:ext cx="8249191" cy="594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233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E6BC062A-D95C-4D56-9081-BCD00CDF81C2}" vid="{8183FFCD-842A-4757-8D06-72A2F5770B7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E6BC062A-D95C-4D56-9081-BCD00CDF81C2}" vid="{EA4A6DF5-573B-4C65-8EA2-992D2B566CF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F56D10D-A842-4E9B-9AFE-B46D2EDAFD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2D4A624-151E-4A3F-B4CA-6D26A54E74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F5C9F0-5FA4-4328-8840-83096B3D5485}">
  <ds:schemaRefs>
    <ds:schemaRef ds:uri="256d1f37-a5bf-40ea-9e3b-df9e783b5a8c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cfebaabb-06ba-495d-9116-624c50a03998"/>
    <ds:schemaRef ds:uri="http://www.w3.org/XML/1998/namespace"/>
    <ds:schemaRef ds:uri="http://purl.org/dc/elements/1.1/"/>
    <ds:schemaRef ds:uri="fccfdd5f-3cf6-48f3-9c58-398738ebd059"/>
    <ds:schemaRef ds:uri="http://schemas.microsoft.com/sharepoint/v3"/>
    <ds:schemaRef ds:uri="68b5b436-c221-4126-930b-0387bddd400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3DMD_NEW_PPT_Template_2022</Template>
  <TotalTime>186</TotalTime>
  <Words>859</Words>
  <Application>Microsoft Office PowerPoint</Application>
  <PresentationFormat>Widescreen</PresentationFormat>
  <Paragraphs>116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Custom Design</vt:lpstr>
      <vt:lpstr>PowerPoint Presentation</vt:lpstr>
      <vt:lpstr>Workshop Outline</vt:lpstr>
      <vt:lpstr>PowerPoint Presentation</vt:lpstr>
      <vt:lpstr>PowerPoint Presentation</vt:lpstr>
      <vt:lpstr>Coronavirus …and the Spike protein</vt:lpstr>
      <vt:lpstr>Here’s the story….SCIENCE to the rescue…… </vt:lpstr>
      <vt:lpstr>within 3 months of the CoV-2 genome being sequenced...  </vt:lpstr>
      <vt:lpstr>PowerPoint Presentation</vt:lpstr>
      <vt:lpstr>PowerPoint Presentation</vt:lpstr>
      <vt:lpstr>The Science of Coronavirus… a video series </vt:lpstr>
      <vt:lpstr>PowerPoint Presentation</vt:lpstr>
      <vt:lpstr>PowerPoint Presentation</vt:lpstr>
      <vt:lpstr>PowerPoint Presentation</vt:lpstr>
      <vt:lpstr>STEM…. </vt:lpstr>
      <vt:lpstr>...a vaccine design activity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 Herman</dc:creator>
  <cp:lastModifiedBy>Tim Herman</cp:lastModifiedBy>
  <cp:revision>4</cp:revision>
  <dcterms:created xsi:type="dcterms:W3CDTF">2023-02-20T15:18:33Z</dcterms:created>
  <dcterms:modified xsi:type="dcterms:W3CDTF">2023-03-13T15:17:43Z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