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3"/>
    <p:sldMasterId id="2147483660" r:id="rId4"/>
  </p:sldMasterIdLst>
  <p:notesMasterIdLst>
    <p:notesMasterId r:id="rId27"/>
  </p:notesMasterIdLst>
  <p:sldIdLst>
    <p:sldId id="282" r:id="rId5"/>
    <p:sldId id="299" r:id="rId6"/>
    <p:sldId id="309" r:id="rId7"/>
    <p:sldId id="257" r:id="rId8"/>
    <p:sldId id="258" r:id="rId9"/>
    <p:sldId id="290" r:id="rId10"/>
    <p:sldId id="310" r:id="rId11"/>
    <p:sldId id="311" r:id="rId12"/>
    <p:sldId id="259" r:id="rId13"/>
    <p:sldId id="261" r:id="rId14"/>
    <p:sldId id="262" r:id="rId15"/>
    <p:sldId id="291" r:id="rId16"/>
    <p:sldId id="292" r:id="rId17"/>
    <p:sldId id="264" r:id="rId18"/>
    <p:sldId id="265" r:id="rId19"/>
    <p:sldId id="266" r:id="rId20"/>
    <p:sldId id="305" r:id="rId21"/>
    <p:sldId id="313" r:id="rId22"/>
    <p:sldId id="314" r:id="rId23"/>
    <p:sldId id="302" r:id="rId24"/>
    <p:sldId id="301" r:id="rId25"/>
    <p:sldId id="267" r:id="rId26"/>
  </p:sldIdLst>
  <p:sldSz cx="12192000" cy="6858000"/>
  <p:notesSz cx="6881813"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16">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9" roundtripDataSignature="AMtx7mgTaRMM5G8NPq4vE1+l+r+d36CQx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126" y="246"/>
      </p:cViewPr>
      <p:guideLst>
        <p:guide orient="horz" pos="2160"/>
        <p:guide pos="381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1.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customschemas.google.com/relationships/presentationmetadata" Target="meta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1"/>
            <a:ext cx="2982742" cy="4667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97513" y="1"/>
            <a:ext cx="2982742" cy="466725"/>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8805" y="4473576"/>
            <a:ext cx="5504204" cy="3660775"/>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8829676"/>
            <a:ext cx="2982742" cy="46672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97513" y="8829676"/>
            <a:ext cx="2982742" cy="46672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notes"/>
          <p:cNvSpPr txBox="1">
            <a:spLocks noGrp="1"/>
          </p:cNvSpPr>
          <p:nvPr>
            <p:ph type="body" idx="1"/>
          </p:nvPr>
        </p:nvSpPr>
        <p:spPr>
          <a:xfrm>
            <a:off x="688805" y="4473576"/>
            <a:ext cx="5504204"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1: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0:notes"/>
          <p:cNvSpPr txBox="1">
            <a:spLocks noGrp="1"/>
          </p:cNvSpPr>
          <p:nvPr>
            <p:ph type="body" idx="1"/>
          </p:nvPr>
        </p:nvSpPr>
        <p:spPr>
          <a:xfrm>
            <a:off x="688805" y="4473576"/>
            <a:ext cx="5504204"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0" name="Google Shape;240;p10: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Teacher Notes</a:t>
            </a:r>
            <a:r>
              <a:rPr lang="en-US"/>
              <a:t>:  Facilitate a discussion in which student develop testable questions to determine if aquaporin plays a role in the woman losing her peripheral vision.  </a:t>
            </a:r>
          </a:p>
          <a:p>
            <a:endParaRPr lang="en-US">
              <a:cs typeface="Calibri"/>
            </a:endParaRPr>
          </a:p>
          <a:p>
            <a:r>
              <a:rPr lang="en-US">
                <a:cs typeface="Calibri"/>
              </a:rPr>
              <a:t>Elemental mercury may be absorbed through eye contact.  However, the face cream primarily contain mercuric salts as mercuric oxide and mercuric chloride.  Inorganic mercury can get into the body through the dermal route from the use of soaps, creams, topical antiseptics, and disinfectants that contain those salts. </a:t>
            </a:r>
          </a:p>
          <a:p>
            <a:endParaRPr lang="en-US">
              <a:cs typeface="Calibri"/>
            </a:endParaRPr>
          </a:p>
          <a:p>
            <a:r>
              <a:rPr lang="en-US">
                <a:cs typeface="Calibri"/>
              </a:rPr>
              <a:t>Some aquaporins are mercury-sensitive, while others can be insensitive to mercury.  There is even one type of aquaporin that is stimulated by the presence of mercury.  </a:t>
            </a:r>
          </a:p>
          <a:p>
            <a:endParaRPr lang="en-US">
              <a:cs typeface="Calibri"/>
            </a:endParaRPr>
          </a:p>
          <a:p>
            <a:r>
              <a:rPr lang="en-US"/>
              <a:t>Mercury appears to collect within the eye balls themselves leading to the appearance of 'floaters' (dark cloudy areas), but also adversely affects the muscles controlling focusing of the eyes and lens and the sensory nerves of the retina itself leading to: intermittent visual blurring, deteriorating peripheral vision or 'tunnel' vision, bulging eyes, sensitivity to light,  difficulty focusing, poor color vision, poor night vision, and difficulty moving the eyes. </a:t>
            </a:r>
            <a:br>
              <a:rPr lang="en-US">
                <a:cs typeface="+mn-lt"/>
              </a:rPr>
            </a:br>
            <a:endParaRPr lang="en-US">
              <a:cs typeface="Calibri"/>
            </a:endParaRPr>
          </a:p>
          <a:p>
            <a:r>
              <a:rPr lang="en-US" b="1" i="1"/>
              <a:t>Student Notes</a:t>
            </a:r>
            <a:r>
              <a:rPr lang="en-US"/>
              <a:t>: Develop some testable questions with your peers.  </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18</a:t>
            </a:fld>
            <a:endParaRPr lang="en-US"/>
          </a:p>
        </p:txBody>
      </p:sp>
    </p:spTree>
    <p:extLst>
      <p:ext uri="{BB962C8B-B14F-4D97-AF65-F5344CB8AC3E}">
        <p14:creationId xmlns:p14="http://schemas.microsoft.com/office/powerpoint/2010/main" val="11625776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1:notes"/>
          <p:cNvSpPr txBox="1">
            <a:spLocks noGrp="1"/>
          </p:cNvSpPr>
          <p:nvPr>
            <p:ph type="body" idx="1"/>
          </p:nvPr>
        </p:nvSpPr>
        <p:spPr>
          <a:xfrm>
            <a:off x="688805" y="4473576"/>
            <a:ext cx="5504204"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11: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2:notes"/>
          <p:cNvSpPr txBox="1">
            <a:spLocks noGrp="1"/>
          </p:cNvSpPr>
          <p:nvPr>
            <p:ph type="body" idx="1"/>
          </p:nvPr>
        </p:nvSpPr>
        <p:spPr>
          <a:xfrm>
            <a:off x="688805" y="4473576"/>
            <a:ext cx="5504204"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2: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3:notes"/>
          <p:cNvSpPr txBox="1">
            <a:spLocks noGrp="1"/>
          </p:cNvSpPr>
          <p:nvPr>
            <p:ph type="body" idx="1"/>
          </p:nvPr>
        </p:nvSpPr>
        <p:spPr>
          <a:xfrm>
            <a:off x="688805" y="4473576"/>
            <a:ext cx="5504204"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3: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5:notes"/>
          <p:cNvSpPr txBox="1">
            <a:spLocks noGrp="1"/>
          </p:cNvSpPr>
          <p:nvPr>
            <p:ph type="body" idx="1"/>
          </p:nvPr>
        </p:nvSpPr>
        <p:spPr>
          <a:xfrm>
            <a:off x="688805" y="4473576"/>
            <a:ext cx="5504204"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5: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6:notes"/>
          <p:cNvSpPr txBox="1">
            <a:spLocks noGrp="1"/>
          </p:cNvSpPr>
          <p:nvPr>
            <p:ph type="body" idx="1"/>
          </p:nvPr>
        </p:nvSpPr>
        <p:spPr>
          <a:xfrm>
            <a:off x="688805" y="4473576"/>
            <a:ext cx="5504204"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6: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Segoe UI" panose="020B0502040204020203" pitchFamily="34" charset="0"/>
              </a:rPr>
              <a:t>https://www.centerforbiomolecularmodeling.org/markMyweb/aquaporinMightyModel/</a:t>
            </a:r>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12</a:t>
            </a:fld>
            <a:endParaRPr lang="en-US"/>
          </a:p>
        </p:txBody>
      </p:sp>
    </p:spTree>
    <p:extLst>
      <p:ext uri="{BB962C8B-B14F-4D97-AF65-F5344CB8AC3E}">
        <p14:creationId xmlns:p14="http://schemas.microsoft.com/office/powerpoint/2010/main" val="2574513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Teacher Notes</a:t>
            </a:r>
            <a:r>
              <a:rPr lang="en-US"/>
              <a:t>: Aid students in interpreting graphic to the right and comparing it with the model.  You may wish students to open the </a:t>
            </a:r>
            <a:r>
              <a:rPr lang="en-US" err="1"/>
              <a:t>jmol</a:t>
            </a:r>
            <a:r>
              <a:rPr lang="en-US"/>
              <a:t> activity so they can view the protein monomer.  Help students identify the specific locations labeled on the graphic to the right on the computer simulation.  </a:t>
            </a:r>
          </a:p>
          <a:p>
            <a:endParaRPr lang="en-US"/>
          </a:p>
          <a:p>
            <a:r>
              <a:rPr lang="en-US" b="1" i="1"/>
              <a:t>Student Notes</a:t>
            </a:r>
            <a:r>
              <a:rPr lang="en-US"/>
              <a:t>: Follow the prompts from your teacher.  Use the physical model or the computer simulation to identify the six alpha helices that form a right-handed bundle:  1, 2, 3, 4, 5, and 6. In your lab notebook describe the location and orientation of these helices.  Next locate loops A, B, C, D, and E.  Compare length of these loops with each other.  Finally, look at the tandem repeats (Repeat-1 and Repeat-2) that make the two halves of the monomer look similar.</a:t>
            </a:r>
          </a:p>
        </p:txBody>
      </p:sp>
      <p:sp>
        <p:nvSpPr>
          <p:cNvPr id="4" name="Slide Number Placeholder 3"/>
          <p:cNvSpPr>
            <a:spLocks noGrp="1"/>
          </p:cNvSpPr>
          <p:nvPr>
            <p:ph type="sldNum" sz="quarter" idx="5"/>
          </p:nvPr>
        </p:nvSpPr>
        <p:spPr/>
        <p:txBody>
          <a:bodyPr/>
          <a:lstStyle/>
          <a:p>
            <a:fld id="{8C916263-F4AD-4FDF-883C-15B909C8229B}" type="slidenum">
              <a:rPr lang="en-US" smtClean="0"/>
              <a:t>13</a:t>
            </a:fld>
            <a:endParaRPr lang="en-US"/>
          </a:p>
        </p:txBody>
      </p:sp>
    </p:spTree>
    <p:extLst>
      <p:ext uri="{BB962C8B-B14F-4D97-AF65-F5344CB8AC3E}">
        <p14:creationId xmlns:p14="http://schemas.microsoft.com/office/powerpoint/2010/main" val="1338177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8:notes"/>
          <p:cNvSpPr txBox="1">
            <a:spLocks noGrp="1"/>
          </p:cNvSpPr>
          <p:nvPr>
            <p:ph type="body" idx="1"/>
          </p:nvPr>
        </p:nvSpPr>
        <p:spPr>
          <a:xfrm>
            <a:off x="688805" y="4473576"/>
            <a:ext cx="5504204"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8: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9:notes"/>
          <p:cNvSpPr txBox="1">
            <a:spLocks noGrp="1"/>
          </p:cNvSpPr>
          <p:nvPr>
            <p:ph type="body" idx="1"/>
          </p:nvPr>
        </p:nvSpPr>
        <p:spPr>
          <a:xfrm>
            <a:off x="688805" y="4473576"/>
            <a:ext cx="5504204"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9: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
        <p:cNvGrpSpPr/>
        <p:nvPr/>
      </p:nvGrpSpPr>
      <p:grpSpPr>
        <a:xfrm>
          <a:off x="0" y="0"/>
          <a:ext cx="0" cy="0"/>
          <a:chOff x="0" y="0"/>
          <a:chExt cx="0" cy="0"/>
        </a:xfrm>
      </p:grpSpPr>
      <p:sp>
        <p:nvSpPr>
          <p:cNvPr id="17" name="Google Shape;17;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1"/>
        <p:cNvGrpSpPr/>
        <p:nvPr/>
      </p:nvGrpSpPr>
      <p:grpSpPr>
        <a:xfrm>
          <a:off x="0" y="0"/>
          <a:ext cx="0" cy="0"/>
          <a:chOff x="0" y="0"/>
          <a:chExt cx="0" cy="0"/>
        </a:xfrm>
      </p:grpSpPr>
      <p:sp>
        <p:nvSpPr>
          <p:cNvPr id="92" name="Google Shape;9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5"/>
        <p:cNvGrpSpPr/>
        <p:nvPr/>
      </p:nvGrpSpPr>
      <p:grpSpPr>
        <a:xfrm>
          <a:off x="0" y="0"/>
          <a:ext cx="0" cy="0"/>
          <a:chOff x="0" y="0"/>
          <a:chExt cx="0" cy="0"/>
        </a:xfrm>
      </p:grpSpPr>
      <p:sp>
        <p:nvSpPr>
          <p:cNvPr id="96" name="Google Shape;96;p2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2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8" name="Google Shape;98;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7"/>
        <p:cNvGrpSpPr/>
        <p:nvPr/>
      </p:nvGrpSpPr>
      <p:grpSpPr>
        <a:xfrm>
          <a:off x="0" y="0"/>
          <a:ext cx="0" cy="0"/>
          <a:chOff x="0" y="0"/>
          <a:chExt cx="0" cy="0"/>
        </a:xfrm>
      </p:grpSpPr>
      <p:sp>
        <p:nvSpPr>
          <p:cNvPr id="108" name="Google Shape;108;p3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3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10" name="Google Shape;110;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3"/>
        <p:cNvGrpSpPr/>
        <p:nvPr/>
      </p:nvGrpSpPr>
      <p:grpSpPr>
        <a:xfrm>
          <a:off x="0" y="0"/>
          <a:ext cx="0" cy="0"/>
          <a:chOff x="0" y="0"/>
          <a:chExt cx="0" cy="0"/>
        </a:xfrm>
      </p:grpSpPr>
      <p:sp>
        <p:nvSpPr>
          <p:cNvPr id="114" name="Google Shape;114;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3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3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20"/>
        <p:cNvGrpSpPr/>
        <p:nvPr/>
      </p:nvGrpSpPr>
      <p:grpSpPr>
        <a:xfrm>
          <a:off x="0" y="0"/>
          <a:ext cx="0" cy="0"/>
          <a:chOff x="0" y="0"/>
          <a:chExt cx="0" cy="0"/>
        </a:xfrm>
      </p:grpSpPr>
      <p:sp>
        <p:nvSpPr>
          <p:cNvPr id="121" name="Google Shape;121;p3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 name="Google Shape;122;p3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3" name="Google Shape;123;p3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3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5" name="Google Shape;125;p3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9"/>
        <p:cNvGrpSpPr/>
        <p:nvPr/>
      </p:nvGrpSpPr>
      <p:grpSpPr>
        <a:xfrm>
          <a:off x="0" y="0"/>
          <a:ext cx="0" cy="0"/>
          <a:chOff x="0" y="0"/>
          <a:chExt cx="0" cy="0"/>
        </a:xfrm>
      </p:grpSpPr>
      <p:sp>
        <p:nvSpPr>
          <p:cNvPr id="130" name="Google Shape;130;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1" name="Google Shape;131;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4"/>
        <p:cNvGrpSpPr/>
        <p:nvPr/>
      </p:nvGrpSpPr>
      <p:grpSpPr>
        <a:xfrm>
          <a:off x="0" y="0"/>
          <a:ext cx="0" cy="0"/>
          <a:chOff x="0" y="0"/>
          <a:chExt cx="0" cy="0"/>
        </a:xfrm>
      </p:grpSpPr>
      <p:sp>
        <p:nvSpPr>
          <p:cNvPr id="135" name="Google Shape;135;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3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7" name="Google Shape;137;p3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38" name="Google Shape;13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1"/>
        <p:cNvGrpSpPr/>
        <p:nvPr/>
      </p:nvGrpSpPr>
      <p:grpSpPr>
        <a:xfrm>
          <a:off x="0" y="0"/>
          <a:ext cx="0" cy="0"/>
          <a:chOff x="0" y="0"/>
          <a:chExt cx="0" cy="0"/>
        </a:xfrm>
      </p:grpSpPr>
      <p:sp>
        <p:nvSpPr>
          <p:cNvPr id="142" name="Google Shape;142;p3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3" name="Google Shape;143;p35"/>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44" name="Google Shape;144;p3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5" name="Google Shape;145;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8"/>
        <p:cNvGrpSpPr/>
        <p:nvPr/>
      </p:nvGrpSpPr>
      <p:grpSpPr>
        <a:xfrm>
          <a:off x="0" y="0"/>
          <a:ext cx="0" cy="0"/>
          <a:chOff x="0" y="0"/>
          <a:chExt cx="0" cy="0"/>
        </a:xfrm>
      </p:grpSpPr>
      <p:sp>
        <p:nvSpPr>
          <p:cNvPr id="149" name="Google Shape;149;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0" name="Google Shape;150;p3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4"/>
        <p:cNvGrpSpPr/>
        <p:nvPr/>
      </p:nvGrpSpPr>
      <p:grpSpPr>
        <a:xfrm>
          <a:off x="0" y="0"/>
          <a:ext cx="0" cy="0"/>
          <a:chOff x="0" y="0"/>
          <a:chExt cx="0" cy="0"/>
        </a:xfrm>
      </p:grpSpPr>
      <p:sp>
        <p:nvSpPr>
          <p:cNvPr id="155" name="Google Shape;155;p3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6" name="Google Shape;156;p3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2"/>
        <p:cNvGrpSpPr/>
        <p:nvPr/>
      </p:nvGrpSpPr>
      <p:grpSpPr>
        <a:xfrm>
          <a:off x="0" y="0"/>
          <a:ext cx="0" cy="0"/>
          <a:chOff x="0" y="0"/>
          <a:chExt cx="0" cy="0"/>
        </a:xfrm>
      </p:grpSpPr>
      <p:sp>
        <p:nvSpPr>
          <p:cNvPr id="23" name="Google Shape;23;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Slide 1">
    <p:spTree>
      <p:nvGrpSpPr>
        <p:cNvPr id="1" name=""/>
        <p:cNvGrpSpPr/>
        <p:nvPr/>
      </p:nvGrpSpPr>
      <p:grpSpPr>
        <a:xfrm>
          <a:off x="0" y="0"/>
          <a:ext cx="0" cy="0"/>
          <a:chOff x="0" y="0"/>
          <a:chExt cx="0" cy="0"/>
        </a:xfrm>
      </p:grpSpPr>
      <p:pic>
        <p:nvPicPr>
          <p:cNvPr id="3" name="Picture 2" descr="Text, application&#10;&#10;Description automatically generated">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r>
              <a:rPr lang="en-US"/>
              <a:t>Click icon to add picture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29187188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0646085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793327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817561-B8DC-E377-D2A6-655D5D6D7375}"/>
              </a:ext>
            </a:extLst>
          </p:cNvPr>
          <p:cNvSpPr>
            <a:spLocks noGrp="1"/>
          </p:cNvSpPr>
          <p:nvPr>
            <p:ph type="dt" sz="half" idx="10"/>
          </p:nvPr>
        </p:nvSpPr>
        <p:spPr/>
        <p:txBody>
          <a:bodyPr/>
          <a:lstStyle>
            <a:lvl1pPr>
              <a:defRPr/>
            </a:lvl1pPr>
          </a:lstStyle>
          <a:p>
            <a:pPr>
              <a:defRPr/>
            </a:pPr>
            <a:fld id="{69FA059F-BE2B-4604-A272-7F3D4BE6E123}" type="datetimeFigureOut">
              <a:rPr lang="en-US"/>
              <a:pPr>
                <a:defRPr/>
              </a:pPr>
              <a:t>10/31/2023</a:t>
            </a:fld>
            <a:endParaRPr lang="en-US"/>
          </a:p>
        </p:txBody>
      </p:sp>
      <p:sp>
        <p:nvSpPr>
          <p:cNvPr id="5" name="Footer Placeholder 4">
            <a:extLst>
              <a:ext uri="{FF2B5EF4-FFF2-40B4-BE49-F238E27FC236}">
                <a16:creationId xmlns:a16="http://schemas.microsoft.com/office/drawing/2014/main" id="{CF2E2BB8-60A5-21E5-224B-F8BBDB9D531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2D59E06-EEB1-3ED4-8CF0-7AF9442081AC}"/>
              </a:ext>
            </a:extLst>
          </p:cNvPr>
          <p:cNvSpPr>
            <a:spLocks noGrp="1"/>
          </p:cNvSpPr>
          <p:nvPr>
            <p:ph type="sldNum" sz="quarter" idx="12"/>
          </p:nvPr>
        </p:nvSpPr>
        <p:spPr/>
        <p:txBody>
          <a:bodyPr/>
          <a:lstStyle>
            <a:lvl1pPr>
              <a:defRPr/>
            </a:lvl1pPr>
          </a:lstStyle>
          <a:p>
            <a:pPr>
              <a:defRPr/>
            </a:pPr>
            <a:fld id="{99D4414A-A242-4814-B0C1-96BF6C2F9E97}" type="slidenum">
              <a:rPr lang="en-US" altLang="en-US"/>
              <a:pPr>
                <a:defRPr/>
              </a:pPr>
              <a:t>‹#›</a:t>
            </a:fld>
            <a:endParaRPr lang="en-US" altLang="en-US"/>
          </a:p>
        </p:txBody>
      </p:sp>
    </p:spTree>
    <p:extLst>
      <p:ext uri="{BB962C8B-B14F-4D97-AF65-F5344CB8AC3E}">
        <p14:creationId xmlns:p14="http://schemas.microsoft.com/office/powerpoint/2010/main" val="26640872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2904032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6"/>
        <p:cNvGrpSpPr/>
        <p:nvPr/>
      </p:nvGrpSpPr>
      <p:grpSpPr>
        <a:xfrm>
          <a:off x="0" y="0"/>
          <a:ext cx="0" cy="0"/>
          <a:chOff x="0" y="0"/>
          <a:chExt cx="0" cy="0"/>
        </a:xfrm>
      </p:grpSpPr>
      <p:sp>
        <p:nvSpPr>
          <p:cNvPr id="37" name="Google Shape;37;p2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2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2"/>
        <p:cNvGrpSpPr/>
        <p:nvPr/>
      </p:nvGrpSpPr>
      <p:grpSpPr>
        <a:xfrm>
          <a:off x="0" y="0"/>
          <a:ext cx="0" cy="0"/>
          <a:chOff x="0" y="0"/>
          <a:chExt cx="0" cy="0"/>
        </a:xfrm>
      </p:grpSpPr>
      <p:sp>
        <p:nvSpPr>
          <p:cNvPr id="53" name="Google Shape;53;p2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2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 name="Google Shape;55;p2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2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2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1"/>
        <p:cNvGrpSpPr/>
        <p:nvPr/>
      </p:nvGrpSpPr>
      <p:grpSpPr>
        <a:xfrm>
          <a:off x="0" y="0"/>
          <a:ext cx="0" cy="0"/>
          <a:chOff x="0" y="0"/>
          <a:chExt cx="0" cy="0"/>
        </a:xfrm>
      </p:grpSpPr>
      <p:sp>
        <p:nvSpPr>
          <p:cNvPr id="62" name="Google Shape;62;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25"/>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9" name="Google Shape;69;p2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2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2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2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6" Type="http://schemas.openxmlformats.org/officeDocument/2006/relationships/theme" Target="../theme/theme2.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AFAFA"/>
            </a:gs>
            <a:gs pos="74000">
              <a:srgbClr val="D6D6D6"/>
            </a:gs>
            <a:gs pos="83000">
              <a:srgbClr val="D6D6D6"/>
            </a:gs>
            <a:gs pos="100000">
              <a:srgbClr val="E3E3E3"/>
            </a:gs>
          </a:gsLst>
          <a:lin ang="5400000" scaled="0"/>
        </a:grad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5" name="Google Shape;15;p14"/>
          <p:cNvPicPr preferRelativeResize="0"/>
          <p:nvPr/>
        </p:nvPicPr>
        <p:blipFill rotWithShape="1">
          <a:blip r:embed="rId11">
            <a:alphaModFix/>
          </a:blip>
          <a:srcRect/>
          <a:stretch/>
        </p:blipFill>
        <p:spPr>
          <a:xfrm>
            <a:off x="217890" y="246703"/>
            <a:ext cx="2913028" cy="157892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5" r:id="rId5"/>
    <p:sldLayoutId id="2147483656" r:id="rId6"/>
    <p:sldLayoutId id="2147483657" r:id="rId7"/>
    <p:sldLayoutId id="2147483658" r:id="rId8"/>
    <p:sldLayoutId id="214748365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FAFAFA"/>
            </a:gs>
            <a:gs pos="74000">
              <a:srgbClr val="D6D6D6"/>
            </a:gs>
            <a:gs pos="83000">
              <a:srgbClr val="D6D6D6"/>
            </a:gs>
            <a:gs pos="100000">
              <a:srgbClr val="E3E3E3"/>
            </a:gs>
          </a:gsLst>
          <a:lin ang="5400000" scaled="0"/>
        </a:gradFill>
        <a:effectLst/>
      </p:bgPr>
    </p:bg>
    <p:spTree>
      <p:nvGrpSpPr>
        <p:cNvPr id="1" name="Shape 85"/>
        <p:cNvGrpSpPr/>
        <p:nvPr/>
      </p:nvGrpSpPr>
      <p:grpSpPr>
        <a:xfrm>
          <a:off x="0" y="0"/>
          <a:ext cx="0" cy="0"/>
          <a:chOff x="0" y="0"/>
          <a:chExt cx="0" cy="0"/>
        </a:xfrm>
      </p:grpSpPr>
      <p:sp>
        <p:nvSpPr>
          <p:cNvPr id="86" name="Google Shape;86;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7" name="Google Shape;87;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9" name="Google Shape;89;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0" name="Google Shape;90;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6.xml"/><Relationship Id="rId1" Type="http://schemas.openxmlformats.org/officeDocument/2006/relationships/slideLayout" Target="../slideLayouts/slideLayout24.xml"/><Relationship Id="rId5" Type="http://schemas.openxmlformats.org/officeDocument/2006/relationships/image" Target="../media/image21.png"/><Relationship Id="rId4" Type="http://schemas.openxmlformats.org/officeDocument/2006/relationships/image" Target="../media/image20.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7.xml"/><Relationship Id="rId1" Type="http://schemas.openxmlformats.org/officeDocument/2006/relationships/slideLayout" Target="../slideLayouts/slideLayout22.xml"/><Relationship Id="rId6" Type="http://schemas.openxmlformats.org/officeDocument/2006/relationships/image" Target="../media/image9.wmf"/><Relationship Id="rId5" Type="http://schemas.openxmlformats.org/officeDocument/2006/relationships/oleObject" Target="../embeddings/oleObject1.bin"/><Relationship Id="rId4" Type="http://schemas.openxmlformats.org/officeDocument/2006/relationships/image" Target="../media/image22.wmf"/></Relationships>
</file>

<file path=ppt/slides/_rels/slide1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5.jp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2.xml"/><Relationship Id="rId5" Type="http://schemas.openxmlformats.org/officeDocument/2006/relationships/image" Target="../media/image9.w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a:xfrm>
            <a:off x="4544839" y="1222513"/>
            <a:ext cx="7570961" cy="2206487"/>
          </a:xfrm>
        </p:spPr>
        <p:txBody>
          <a:bodyPr>
            <a:normAutofit/>
          </a:bodyPr>
          <a:lstStyle/>
          <a:p>
            <a:pPr algn="ctr"/>
            <a:r>
              <a:rPr lang="en-US" b="1" i="0" dirty="0">
                <a:solidFill>
                  <a:srgbClr val="444444"/>
                </a:solidFill>
                <a:effectLst/>
                <a:latin typeface="Calibri" panose="020F0502020204030204" pitchFamily="34" charset="0"/>
              </a:rPr>
              <a:t>Introducing Mighty Models… </a:t>
            </a:r>
            <a:r>
              <a:rPr lang="en-US" sz="4400" b="0" i="0" dirty="0">
                <a:solidFill>
                  <a:srgbClr val="444444"/>
                </a:solidFill>
                <a:effectLst/>
                <a:latin typeface="Calibri" panose="020F0502020204030204" pitchFamily="34" charset="0"/>
              </a:rPr>
              <a:t>…</a:t>
            </a:r>
            <a:r>
              <a:rPr lang="en-US" sz="4000" i="1" dirty="0">
                <a:solidFill>
                  <a:srgbClr val="444444"/>
                </a:solidFill>
                <a:latin typeface="Calibri" panose="020F0502020204030204" pitchFamily="34" charset="0"/>
              </a:rPr>
              <a:t>f</a:t>
            </a:r>
            <a:r>
              <a:rPr lang="en-US" sz="4000" b="0" i="1" dirty="0">
                <a:solidFill>
                  <a:srgbClr val="444444"/>
                </a:solidFill>
                <a:effectLst/>
                <a:latin typeface="Calibri" panose="020F0502020204030204" pitchFamily="34" charset="0"/>
              </a:rPr>
              <a:t>rom the </a:t>
            </a:r>
            <a:r>
              <a:rPr lang="en-US" sz="4000" i="1" dirty="0">
                <a:solidFill>
                  <a:srgbClr val="444444"/>
                </a:solidFill>
                <a:latin typeface="Calibri" panose="020F0502020204030204" pitchFamily="34" charset="0"/>
              </a:rPr>
              <a:t>w</a:t>
            </a:r>
            <a:r>
              <a:rPr lang="en-US" sz="4000" b="0" i="1" dirty="0">
                <a:solidFill>
                  <a:srgbClr val="444444"/>
                </a:solidFill>
                <a:effectLst/>
                <a:latin typeface="Calibri" panose="020F0502020204030204" pitchFamily="34" charset="0"/>
              </a:rPr>
              <a:t>ater </a:t>
            </a:r>
            <a:r>
              <a:rPr lang="en-US" sz="4000" i="1" dirty="0">
                <a:solidFill>
                  <a:srgbClr val="444444"/>
                </a:solidFill>
                <a:latin typeface="Calibri" panose="020F0502020204030204" pitchFamily="34" charset="0"/>
              </a:rPr>
              <a:t>c</a:t>
            </a:r>
            <a:r>
              <a:rPr lang="en-US" sz="4000" b="0" i="1" dirty="0">
                <a:solidFill>
                  <a:srgbClr val="444444"/>
                </a:solidFill>
                <a:effectLst/>
                <a:latin typeface="Calibri" panose="020F0502020204030204" pitchFamily="34" charset="0"/>
              </a:rPr>
              <a:t>hannel </a:t>
            </a:r>
            <a:br>
              <a:rPr lang="en-US" sz="4000" b="0" i="1" dirty="0">
                <a:solidFill>
                  <a:srgbClr val="444444"/>
                </a:solidFill>
                <a:effectLst/>
                <a:latin typeface="Calibri" panose="020F0502020204030204" pitchFamily="34" charset="0"/>
              </a:rPr>
            </a:br>
            <a:r>
              <a:rPr lang="en-US" sz="4000" b="0" i="1" dirty="0">
                <a:solidFill>
                  <a:srgbClr val="444444"/>
                </a:solidFill>
                <a:effectLst/>
                <a:latin typeface="Calibri" panose="020F0502020204030204" pitchFamily="34" charset="0"/>
              </a:rPr>
              <a:t>to action </a:t>
            </a:r>
            <a:r>
              <a:rPr lang="en-US" sz="4000" i="1" dirty="0">
                <a:solidFill>
                  <a:srgbClr val="444444"/>
                </a:solidFill>
                <a:latin typeface="Calibri" panose="020F0502020204030204" pitchFamily="34" charset="0"/>
              </a:rPr>
              <a:t>p</a:t>
            </a:r>
            <a:r>
              <a:rPr lang="en-US" sz="4000" b="0" i="1" dirty="0">
                <a:solidFill>
                  <a:srgbClr val="444444"/>
                </a:solidFill>
                <a:effectLst/>
                <a:latin typeface="Calibri" panose="020F0502020204030204" pitchFamily="34" charset="0"/>
              </a:rPr>
              <a:t>otentials</a:t>
            </a:r>
            <a:endParaRPr lang="en-US" i="1" dirty="0"/>
          </a:p>
        </p:txBody>
      </p:sp>
      <p:pic>
        <p:nvPicPr>
          <p:cNvPr id="1030" name="Picture 6">
            <a:extLst>
              <a:ext uri="{FF2B5EF4-FFF2-40B4-BE49-F238E27FC236}">
                <a16:creationId xmlns:a16="http://schemas.microsoft.com/office/drawing/2014/main" id="{12B45A48-DB6D-6338-A560-67811874ECA5}"/>
              </a:ext>
            </a:extLst>
          </p:cNvPr>
          <p:cNvPicPr>
            <a:picLocks noChangeAspect="1" noChangeArrowheads="1"/>
          </p:cNvPicPr>
          <p:nvPr/>
        </p:nvPicPr>
        <p:blipFill rotWithShape="1">
          <a:blip r:embed="rId2"/>
          <a:srcRect t="5535"/>
          <a:stretch/>
        </p:blipFill>
        <p:spPr bwMode="auto">
          <a:xfrm>
            <a:off x="5804654" y="3293806"/>
            <a:ext cx="5079656" cy="318839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841545B-9DE8-70B6-5427-194200129B2A}"/>
              </a:ext>
            </a:extLst>
          </p:cNvPr>
          <p:cNvSpPr txBox="1"/>
          <p:nvPr/>
        </p:nvSpPr>
        <p:spPr>
          <a:xfrm>
            <a:off x="1307690" y="5136640"/>
            <a:ext cx="3854245" cy="830997"/>
          </a:xfrm>
          <a:prstGeom prst="rect">
            <a:avLst/>
          </a:prstGeom>
          <a:noFill/>
        </p:spPr>
        <p:txBody>
          <a:bodyPr wrap="square" rtlCol="0">
            <a:spAutoFit/>
          </a:bodyPr>
          <a:lstStyle/>
          <a:p>
            <a:r>
              <a:rPr lang="en-US" sz="2400" b="1" dirty="0">
                <a:solidFill>
                  <a:schemeClr val="bg1">
                    <a:lumMod val="65000"/>
                  </a:schemeClr>
                </a:solidFill>
              </a:rPr>
              <a:t>Tim Herman</a:t>
            </a:r>
          </a:p>
          <a:p>
            <a:r>
              <a:rPr lang="en-US" sz="2400" b="1" dirty="0">
                <a:solidFill>
                  <a:schemeClr val="bg1">
                    <a:lumMod val="65000"/>
                  </a:schemeClr>
                </a:solidFill>
              </a:rPr>
              <a:t>3D Molecular Designs</a:t>
            </a:r>
          </a:p>
        </p:txBody>
      </p:sp>
    </p:spTree>
    <p:extLst>
      <p:ext uri="{BB962C8B-B14F-4D97-AF65-F5344CB8AC3E}">
        <p14:creationId xmlns:p14="http://schemas.microsoft.com/office/powerpoint/2010/main" val="1930982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5"/>
          <p:cNvPicPr preferRelativeResize="0"/>
          <p:nvPr/>
        </p:nvPicPr>
        <p:blipFill rotWithShape="1">
          <a:blip r:embed="rId3">
            <a:alphaModFix/>
          </a:blip>
          <a:srcRect l="32541" t="35029" r="14450" b="18870"/>
          <a:stretch/>
        </p:blipFill>
        <p:spPr>
          <a:xfrm>
            <a:off x="3748007" y="3696344"/>
            <a:ext cx="6462793" cy="3161656"/>
          </a:xfrm>
          <a:prstGeom prst="rect">
            <a:avLst/>
          </a:prstGeom>
          <a:noFill/>
          <a:ln>
            <a:noFill/>
          </a:ln>
        </p:spPr>
      </p:pic>
      <p:pic>
        <p:nvPicPr>
          <p:cNvPr id="202" name="Google Shape;202;p5"/>
          <p:cNvPicPr preferRelativeResize="0"/>
          <p:nvPr/>
        </p:nvPicPr>
        <p:blipFill rotWithShape="1">
          <a:blip r:embed="rId4">
            <a:alphaModFix/>
          </a:blip>
          <a:srcRect l="25551" t="28191" r="6949" b="30622"/>
          <a:stretch/>
        </p:blipFill>
        <p:spPr>
          <a:xfrm>
            <a:off x="1237280" y="163053"/>
            <a:ext cx="9515604" cy="3265947"/>
          </a:xfrm>
          <a:prstGeom prst="rect">
            <a:avLst/>
          </a:prstGeom>
          <a:noFill/>
          <a:ln>
            <a:noFill/>
          </a:ln>
        </p:spPr>
      </p:pic>
      <p:sp>
        <p:nvSpPr>
          <p:cNvPr id="203" name="Google Shape;203;p5"/>
          <p:cNvSpPr txBox="1"/>
          <p:nvPr/>
        </p:nvSpPr>
        <p:spPr>
          <a:xfrm>
            <a:off x="269412" y="4295067"/>
            <a:ext cx="6098582"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NATURE | VOL 407</a:t>
            </a:r>
            <a:br>
              <a:rPr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5 OCTOBER 2000. pp599</a:t>
            </a:r>
            <a:endParaRPr/>
          </a:p>
        </p:txBody>
      </p:sp>
      <p:sp>
        <p:nvSpPr>
          <p:cNvPr id="204" name="Google Shape;204;p5"/>
          <p:cNvSpPr/>
          <p:nvPr/>
        </p:nvSpPr>
        <p:spPr>
          <a:xfrm>
            <a:off x="1706493" y="4710565"/>
            <a:ext cx="897223" cy="376754"/>
          </a:xfrm>
          <a:prstGeom prst="ellipse">
            <a:avLst/>
          </a:prstGeom>
          <a:noFill/>
          <a:ln w="539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5" name="Google Shape;205;p5"/>
          <p:cNvSpPr/>
          <p:nvPr/>
        </p:nvSpPr>
        <p:spPr>
          <a:xfrm>
            <a:off x="6367994" y="1580828"/>
            <a:ext cx="916209" cy="433954"/>
          </a:xfrm>
          <a:prstGeom prst="ellipse">
            <a:avLst/>
          </a:prstGeom>
          <a:noFill/>
          <a:ln w="539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6"/>
          <p:cNvPicPr preferRelativeResize="0"/>
          <p:nvPr/>
        </p:nvPicPr>
        <p:blipFill rotWithShape="1">
          <a:blip r:embed="rId3">
            <a:alphaModFix/>
          </a:blip>
          <a:srcRect l="32541" t="35029" r="14450" b="18870"/>
          <a:stretch/>
        </p:blipFill>
        <p:spPr>
          <a:xfrm>
            <a:off x="369376" y="3432875"/>
            <a:ext cx="6462793" cy="3161656"/>
          </a:xfrm>
          <a:prstGeom prst="rect">
            <a:avLst/>
          </a:prstGeom>
          <a:noFill/>
          <a:ln>
            <a:noFill/>
          </a:ln>
        </p:spPr>
      </p:pic>
      <p:pic>
        <p:nvPicPr>
          <p:cNvPr id="211" name="Google Shape;211;p6"/>
          <p:cNvPicPr preferRelativeResize="0"/>
          <p:nvPr/>
        </p:nvPicPr>
        <p:blipFill rotWithShape="1">
          <a:blip r:embed="rId4">
            <a:alphaModFix/>
          </a:blip>
          <a:srcRect/>
          <a:stretch/>
        </p:blipFill>
        <p:spPr>
          <a:xfrm>
            <a:off x="7377195" y="492772"/>
            <a:ext cx="4165148" cy="3788638"/>
          </a:xfrm>
          <a:prstGeom prst="rect">
            <a:avLst/>
          </a:prstGeom>
          <a:noFill/>
          <a:ln>
            <a:noFill/>
          </a:ln>
        </p:spPr>
      </p:pic>
      <p:sp>
        <p:nvSpPr>
          <p:cNvPr id="212" name="Google Shape;212;p6"/>
          <p:cNvSpPr txBox="1"/>
          <p:nvPr/>
        </p:nvSpPr>
        <p:spPr>
          <a:xfrm>
            <a:off x="1376623" y="1435537"/>
            <a:ext cx="5006288"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a:solidFill>
                  <a:schemeClr val="dk1"/>
                </a:solidFill>
                <a:latin typeface="Calibri"/>
                <a:ea typeface="Calibri"/>
                <a:cs typeface="Calibri"/>
                <a:sym typeface="Calibri"/>
              </a:rPr>
              <a:t>Agre “model”, 1992</a:t>
            </a:r>
            <a:endParaRPr/>
          </a:p>
        </p:txBody>
      </p:sp>
      <p:sp>
        <p:nvSpPr>
          <p:cNvPr id="213" name="Google Shape;213;p6"/>
          <p:cNvSpPr txBox="1"/>
          <p:nvPr/>
        </p:nvSpPr>
        <p:spPr>
          <a:xfrm>
            <a:off x="7520019" y="4840205"/>
            <a:ext cx="4022324" cy="175432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a:solidFill>
                  <a:schemeClr val="dk1"/>
                </a:solidFill>
                <a:latin typeface="Calibri"/>
                <a:ea typeface="Calibri"/>
                <a:cs typeface="Calibri"/>
                <a:sym typeface="Calibri"/>
              </a:rPr>
              <a:t>Murata model,… based on x-ray diffraction, 2000</a:t>
            </a:r>
            <a:endParaRPr/>
          </a:p>
        </p:txBody>
      </p:sp>
      <p:cxnSp>
        <p:nvCxnSpPr>
          <p:cNvPr id="214" name="Google Shape;214;p6"/>
          <p:cNvCxnSpPr/>
          <p:nvPr/>
        </p:nvCxnSpPr>
        <p:spPr>
          <a:xfrm>
            <a:off x="5852160" y="1801935"/>
            <a:ext cx="1328928" cy="0"/>
          </a:xfrm>
          <a:prstGeom prst="straightConnector1">
            <a:avLst/>
          </a:prstGeom>
          <a:noFill/>
          <a:ln w="88900" cap="flat" cmpd="sng">
            <a:solidFill>
              <a:srgbClr val="FF0000"/>
            </a:solidFill>
            <a:prstDash val="solid"/>
            <a:miter lim="800000"/>
            <a:headEnd type="none" w="sm" len="sm"/>
            <a:tailEnd type="triangle" w="med" len="med"/>
          </a:ln>
        </p:spPr>
      </p:cxnSp>
      <p:cxnSp>
        <p:nvCxnSpPr>
          <p:cNvPr id="215" name="Google Shape;215;p6"/>
          <p:cNvCxnSpPr/>
          <p:nvPr/>
        </p:nvCxnSpPr>
        <p:spPr>
          <a:xfrm rot="10800000">
            <a:off x="6878666" y="5192966"/>
            <a:ext cx="815212" cy="0"/>
          </a:xfrm>
          <a:prstGeom prst="straightConnector1">
            <a:avLst/>
          </a:prstGeom>
          <a:noFill/>
          <a:ln w="88900" cap="flat" cmpd="sng">
            <a:solidFill>
              <a:srgbClr val="FF0000"/>
            </a:solidFill>
            <a:prstDash val="solid"/>
            <a:miter lim="800000"/>
            <a:headEnd type="none" w="sm" len="sm"/>
            <a:tailEnd type="triangle" w="med" len="med"/>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5B65DAB-519D-1DC9-2051-537D711431ED}"/>
              </a:ext>
            </a:extLst>
          </p:cNvPr>
          <p:cNvSpPr>
            <a:spLocks noGrp="1"/>
          </p:cNvSpPr>
          <p:nvPr>
            <p:ph type="sldNum" sz="quarter" idx="12"/>
          </p:nvPr>
        </p:nvSpPr>
        <p:spPr/>
        <p:txBody>
          <a:bodyPr/>
          <a:lstStyle/>
          <a:p>
            <a:fld id="{195F50F5-0325-4E13-93B8-A048A96B03AB}" type="slidenum">
              <a:rPr lang="en-US" smtClean="0"/>
              <a:pPr/>
              <a:t>12</a:t>
            </a:fld>
            <a:endParaRPr lang="en-US"/>
          </a:p>
        </p:txBody>
      </p:sp>
      <p:sp>
        <p:nvSpPr>
          <p:cNvPr id="4" name="Title 3">
            <a:extLst>
              <a:ext uri="{FF2B5EF4-FFF2-40B4-BE49-F238E27FC236}">
                <a16:creationId xmlns:a16="http://schemas.microsoft.com/office/drawing/2014/main" id="{A4ED839E-A935-CBBF-3FD9-B5FAA04E35B2}"/>
              </a:ext>
            </a:extLst>
          </p:cNvPr>
          <p:cNvSpPr>
            <a:spLocks noGrp="1"/>
          </p:cNvSpPr>
          <p:nvPr>
            <p:ph type="title"/>
          </p:nvPr>
        </p:nvSpPr>
        <p:spPr/>
        <p:txBody>
          <a:bodyPr/>
          <a:lstStyle/>
          <a:p>
            <a:r>
              <a:rPr lang="en-US"/>
              <a:t>Protein Exploratorium</a:t>
            </a:r>
          </a:p>
        </p:txBody>
      </p:sp>
      <p:graphicFrame>
        <p:nvGraphicFramePr>
          <p:cNvPr id="5" name="Content Placeholder 4">
            <a:extLst>
              <a:ext uri="{FF2B5EF4-FFF2-40B4-BE49-F238E27FC236}">
                <a16:creationId xmlns:a16="http://schemas.microsoft.com/office/drawing/2014/main" id="{7F9D6351-E625-69CB-DA0F-615E8E596041}"/>
              </a:ext>
            </a:extLst>
          </p:cNvPr>
          <p:cNvGraphicFramePr>
            <a:graphicFrameLocks noGrp="1" noChangeAspect="1"/>
          </p:cNvGraphicFramePr>
          <p:nvPr>
            <p:ph idx="1"/>
          </p:nvPr>
        </p:nvGraphicFramePr>
        <p:xfrm>
          <a:off x="2120524" y="1145149"/>
          <a:ext cx="7950951" cy="5519349"/>
        </p:xfrm>
        <a:graphic>
          <a:graphicData uri="http://schemas.openxmlformats.org/presentationml/2006/ole">
            <mc:AlternateContent xmlns:mc="http://schemas.openxmlformats.org/markup-compatibility/2006">
              <mc:Choice xmlns:v="urn:schemas-microsoft-com:vml" Requires="v">
                <p:oleObj r:id="rId3" imgW="15694920" imgH="10895040" progId="">
                  <p:embed/>
                </p:oleObj>
              </mc:Choice>
              <mc:Fallback>
                <p:oleObj r:id="rId3" imgW="15694920" imgH="10895040" progId="">
                  <p:embed/>
                  <p:pic>
                    <p:nvPicPr>
                      <p:cNvPr id="5" name="Content Placeholder 4">
                        <a:extLst>
                          <a:ext uri="{FF2B5EF4-FFF2-40B4-BE49-F238E27FC236}">
                            <a16:creationId xmlns:a16="http://schemas.microsoft.com/office/drawing/2014/main" id="{7F9D6351-E625-69CB-DA0F-615E8E596041}"/>
                          </a:ext>
                        </a:extLst>
                      </p:cNvPr>
                      <p:cNvPicPr/>
                      <p:nvPr/>
                    </p:nvPicPr>
                    <p:blipFill>
                      <a:blip r:embed="rId4"/>
                      <a:stretch>
                        <a:fillRect/>
                      </a:stretch>
                    </p:blipFill>
                    <p:spPr>
                      <a:xfrm>
                        <a:off x="2120524" y="1145149"/>
                        <a:ext cx="7950951" cy="5519349"/>
                      </a:xfrm>
                      <a:prstGeom prst="rect">
                        <a:avLst/>
                      </a:prstGeom>
                      <a:ln>
                        <a:solidFill>
                          <a:schemeClr val="tx1"/>
                        </a:solidFill>
                      </a:ln>
                    </p:spPr>
                  </p:pic>
                </p:oleObj>
              </mc:Fallback>
            </mc:AlternateContent>
          </a:graphicData>
        </a:graphic>
      </p:graphicFrame>
      <p:pic>
        <p:nvPicPr>
          <p:cNvPr id="6" name="Picture 5">
            <a:extLst>
              <a:ext uri="{FF2B5EF4-FFF2-40B4-BE49-F238E27FC236}">
                <a16:creationId xmlns:a16="http://schemas.microsoft.com/office/drawing/2014/main" id="{81CB802B-A9CC-F947-1A77-C5F7F1C3A402}"/>
              </a:ext>
            </a:extLst>
          </p:cNvPr>
          <p:cNvPicPr>
            <a:picLocks noChangeAspect="1"/>
          </p:cNvPicPr>
          <p:nvPr/>
        </p:nvPicPr>
        <p:blipFill>
          <a:blip r:embed="rId5"/>
          <a:stretch>
            <a:fillRect/>
          </a:stretch>
        </p:blipFill>
        <p:spPr>
          <a:xfrm>
            <a:off x="10171918" y="1030405"/>
            <a:ext cx="1868399" cy="1840748"/>
          </a:xfrm>
          <a:prstGeom prst="rect">
            <a:avLst/>
          </a:prstGeom>
        </p:spPr>
      </p:pic>
    </p:spTree>
    <p:extLst>
      <p:ext uri="{BB962C8B-B14F-4D97-AF65-F5344CB8AC3E}">
        <p14:creationId xmlns:p14="http://schemas.microsoft.com/office/powerpoint/2010/main" val="886575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13</a:t>
            </a:fld>
            <a:endParaRPr lang="en-US"/>
          </a:p>
        </p:txBody>
      </p:sp>
      <p:sp>
        <p:nvSpPr>
          <p:cNvPr id="11" name="Title 1">
            <a:extLst>
              <a:ext uri="{FF2B5EF4-FFF2-40B4-BE49-F238E27FC236}">
                <a16:creationId xmlns:a16="http://schemas.microsoft.com/office/drawing/2014/main" id="{BA721C48-00DD-B884-07F0-7BBAF81287B8}"/>
              </a:ext>
            </a:extLst>
          </p:cNvPr>
          <p:cNvSpPr>
            <a:spLocks noGrp="1"/>
          </p:cNvSpPr>
          <p:nvPr>
            <p:ph type="title"/>
          </p:nvPr>
        </p:nvSpPr>
        <p:spPr>
          <a:xfrm>
            <a:off x="534379" y="958302"/>
            <a:ext cx="11203246" cy="544574"/>
          </a:xfrm>
        </p:spPr>
        <p:txBody>
          <a:bodyPr>
            <a:normAutofit fontScale="90000"/>
          </a:bodyPr>
          <a:lstStyle/>
          <a:p>
            <a:pPr algn="ctr"/>
            <a:br>
              <a:rPr lang="en-US" sz="4000" b="1">
                <a:effectLst/>
                <a:latin typeface="+mn-lt"/>
              </a:rPr>
            </a:br>
            <a:endParaRPr lang="en-US" sz="4000" b="1">
              <a:effectLst/>
              <a:latin typeface="+mn-lt"/>
            </a:endParaRPr>
          </a:p>
        </p:txBody>
      </p:sp>
      <p:sp>
        <p:nvSpPr>
          <p:cNvPr id="8" name="TextBox 7">
            <a:extLst>
              <a:ext uri="{FF2B5EF4-FFF2-40B4-BE49-F238E27FC236}">
                <a16:creationId xmlns:a16="http://schemas.microsoft.com/office/drawing/2014/main" id="{D09DAEF0-D134-D55C-D57B-BB28C475C7E7}"/>
              </a:ext>
            </a:extLst>
          </p:cNvPr>
          <p:cNvSpPr txBox="1"/>
          <p:nvPr/>
        </p:nvSpPr>
        <p:spPr>
          <a:xfrm>
            <a:off x="2945220" y="1241222"/>
            <a:ext cx="8657390" cy="400110"/>
          </a:xfrm>
          <a:prstGeom prst="rect">
            <a:avLst/>
          </a:prstGeom>
          <a:noFill/>
        </p:spPr>
        <p:txBody>
          <a:bodyPr wrap="square" rtlCol="0">
            <a:spAutoFit/>
          </a:bodyPr>
          <a:lstStyle/>
          <a:p>
            <a:pPr algn="ctr"/>
            <a:r>
              <a:rPr lang="en-US" sz="2000" i="1">
                <a:solidFill>
                  <a:srgbClr val="7030A0"/>
                </a:solidFill>
                <a:effectLst/>
                <a:latin typeface="Arial" panose="020B0604020202020204" pitchFamily="34" charset="0"/>
                <a:cs typeface="Arial" panose="020B0604020202020204" pitchFamily="34" charset="0"/>
              </a:rPr>
              <a:t>What is Aquaporin?</a:t>
            </a:r>
            <a:endParaRPr lang="en-US" sz="2400">
              <a:solidFill>
                <a:srgbClr val="7030A0"/>
              </a:solidFill>
            </a:endParaRPr>
          </a:p>
        </p:txBody>
      </p:sp>
      <p:graphicFrame>
        <p:nvGraphicFramePr>
          <p:cNvPr id="9" name="Object 8">
            <a:extLst>
              <a:ext uri="{FF2B5EF4-FFF2-40B4-BE49-F238E27FC236}">
                <a16:creationId xmlns:a16="http://schemas.microsoft.com/office/drawing/2014/main" id="{87D04C9E-D4D2-CE2F-F56B-8E037CD6BC4E}"/>
              </a:ext>
            </a:extLst>
          </p:cNvPr>
          <p:cNvGraphicFramePr>
            <a:graphicFrameLocks noChangeAspect="1"/>
          </p:cNvGraphicFramePr>
          <p:nvPr/>
        </p:nvGraphicFramePr>
        <p:xfrm>
          <a:off x="4202141" y="2461178"/>
          <a:ext cx="6792423" cy="2980994"/>
        </p:xfrm>
        <a:graphic>
          <a:graphicData uri="http://schemas.openxmlformats.org/presentationml/2006/ole">
            <mc:AlternateContent xmlns:mc="http://schemas.openxmlformats.org/markup-compatibility/2006">
              <mc:Choice xmlns:v="urn:schemas-microsoft-com:vml" Requires="v">
                <p:oleObj r:id="rId3" imgW="5790960" imgH="2541960" progId="">
                  <p:embed/>
                </p:oleObj>
              </mc:Choice>
              <mc:Fallback>
                <p:oleObj r:id="rId3" imgW="5790960" imgH="2541960" progId="">
                  <p:embed/>
                  <p:pic>
                    <p:nvPicPr>
                      <p:cNvPr id="9" name="Object 8">
                        <a:extLst>
                          <a:ext uri="{FF2B5EF4-FFF2-40B4-BE49-F238E27FC236}">
                            <a16:creationId xmlns:a16="http://schemas.microsoft.com/office/drawing/2014/main" id="{87D04C9E-D4D2-CE2F-F56B-8E037CD6BC4E}"/>
                          </a:ext>
                        </a:extLst>
                      </p:cNvPr>
                      <p:cNvPicPr/>
                      <p:nvPr/>
                    </p:nvPicPr>
                    <p:blipFill>
                      <a:blip r:embed="rId4"/>
                      <a:stretch>
                        <a:fillRect/>
                      </a:stretch>
                    </p:blipFill>
                    <p:spPr>
                      <a:xfrm>
                        <a:off x="4202141" y="2461178"/>
                        <a:ext cx="6792423" cy="2980994"/>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D8AFE0C2-5C95-94A7-6BFB-1450E7250E7B}"/>
              </a:ext>
            </a:extLst>
          </p:cNvPr>
          <p:cNvGraphicFramePr>
            <a:graphicFrameLocks noChangeAspect="1"/>
          </p:cNvGraphicFramePr>
          <p:nvPr/>
        </p:nvGraphicFramePr>
        <p:xfrm>
          <a:off x="786808" y="1146374"/>
          <a:ext cx="2850952" cy="5077346"/>
        </p:xfrm>
        <a:graphic>
          <a:graphicData uri="http://schemas.openxmlformats.org/presentationml/2006/ole">
            <mc:AlternateContent xmlns:mc="http://schemas.openxmlformats.org/markup-compatibility/2006">
              <mc:Choice xmlns:v="urn:schemas-microsoft-com:vml" Requires="v">
                <p:oleObj r:id="rId5" imgW="2014560" imgH="3587400" progId="">
                  <p:embed/>
                </p:oleObj>
              </mc:Choice>
              <mc:Fallback>
                <p:oleObj r:id="rId5" imgW="2014560" imgH="3587400" progId="">
                  <p:embed/>
                  <p:pic>
                    <p:nvPicPr>
                      <p:cNvPr id="10" name="Object 9">
                        <a:extLst>
                          <a:ext uri="{FF2B5EF4-FFF2-40B4-BE49-F238E27FC236}">
                            <a16:creationId xmlns:a16="http://schemas.microsoft.com/office/drawing/2014/main" id="{D8AFE0C2-5C95-94A7-6BFB-1450E7250E7B}"/>
                          </a:ext>
                        </a:extLst>
                      </p:cNvPr>
                      <p:cNvPicPr/>
                      <p:nvPr/>
                    </p:nvPicPr>
                    <p:blipFill>
                      <a:blip r:embed="rId6"/>
                      <a:stretch>
                        <a:fillRect/>
                      </a:stretch>
                    </p:blipFill>
                    <p:spPr>
                      <a:xfrm>
                        <a:off x="786808" y="1146374"/>
                        <a:ext cx="2850952" cy="5077346"/>
                      </a:xfrm>
                      <a:prstGeom prst="rect">
                        <a:avLst/>
                      </a:prstGeom>
                    </p:spPr>
                  </p:pic>
                </p:oleObj>
              </mc:Fallback>
            </mc:AlternateContent>
          </a:graphicData>
        </a:graphic>
      </p:graphicFrame>
    </p:spTree>
    <p:extLst>
      <p:ext uri="{BB962C8B-B14F-4D97-AF65-F5344CB8AC3E}">
        <p14:creationId xmlns:p14="http://schemas.microsoft.com/office/powerpoint/2010/main" val="3846970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8"/>
          <p:cNvSpPr txBox="1"/>
          <p:nvPr/>
        </p:nvSpPr>
        <p:spPr>
          <a:xfrm>
            <a:off x="533401" y="2274838"/>
            <a:ext cx="5067299"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i="1">
                <a:solidFill>
                  <a:srgbClr val="FF0000"/>
                </a:solidFill>
                <a:latin typeface="Calibri"/>
                <a:ea typeface="Calibri"/>
                <a:cs typeface="Calibri"/>
                <a:sym typeface="Calibri"/>
              </a:rPr>
              <a:t>Why are transmembrane proteins often composed of bundles of alpha helices?</a:t>
            </a:r>
            <a:endParaRPr/>
          </a:p>
        </p:txBody>
      </p:sp>
      <p:pic>
        <p:nvPicPr>
          <p:cNvPr id="227" name="Google Shape;227;p8" descr="A picture containing indoor, toy, set, arranged&#10;&#10;Description automatically generated"/>
          <p:cNvPicPr preferRelativeResize="0"/>
          <p:nvPr/>
        </p:nvPicPr>
        <p:blipFill rotWithShape="1">
          <a:blip r:embed="rId3">
            <a:alphaModFix/>
          </a:blip>
          <a:srcRect l="8225" t="19551" b="24844"/>
          <a:stretch/>
        </p:blipFill>
        <p:spPr>
          <a:xfrm rot="5400000">
            <a:off x="5870339" y="2359259"/>
            <a:ext cx="5575767" cy="253364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p9" descr="185-f1-EcoliCellMembrane-1"/>
          <p:cNvPicPr preferRelativeResize="0"/>
          <p:nvPr/>
        </p:nvPicPr>
        <p:blipFill rotWithShape="1">
          <a:blip r:embed="rId3">
            <a:alphaModFix/>
          </a:blip>
          <a:srcRect/>
          <a:stretch/>
        </p:blipFill>
        <p:spPr>
          <a:xfrm>
            <a:off x="742950" y="2219916"/>
            <a:ext cx="2592010" cy="2287067"/>
          </a:xfrm>
          <a:prstGeom prst="rect">
            <a:avLst/>
          </a:prstGeom>
          <a:noFill/>
          <a:ln>
            <a:noFill/>
          </a:ln>
        </p:spPr>
      </p:pic>
      <p:pic>
        <p:nvPicPr>
          <p:cNvPr id="233" name="Google Shape;233;p9" descr="Alpha-Helix (310-Helix and Pi-Helix) (Molecular Biology)"/>
          <p:cNvPicPr preferRelativeResize="0"/>
          <p:nvPr/>
        </p:nvPicPr>
        <p:blipFill rotWithShape="1">
          <a:blip r:embed="rId4">
            <a:alphaModFix/>
          </a:blip>
          <a:srcRect/>
          <a:stretch/>
        </p:blipFill>
        <p:spPr>
          <a:xfrm>
            <a:off x="7143750" y="2122269"/>
            <a:ext cx="2946668" cy="2384714"/>
          </a:xfrm>
          <a:prstGeom prst="rect">
            <a:avLst/>
          </a:prstGeom>
          <a:noFill/>
          <a:ln>
            <a:noFill/>
          </a:ln>
        </p:spPr>
      </p:pic>
      <p:sp>
        <p:nvSpPr>
          <p:cNvPr id="234" name="Google Shape;234;p9"/>
          <p:cNvSpPr txBox="1"/>
          <p:nvPr/>
        </p:nvSpPr>
        <p:spPr>
          <a:xfrm>
            <a:off x="937701" y="4650096"/>
            <a:ext cx="2397259"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Calibri"/>
                <a:ea typeface="Calibri"/>
                <a:cs typeface="Calibri"/>
                <a:sym typeface="Calibri"/>
              </a:rPr>
              <a:t>A lipid bilayer is ~ 3nm thick</a:t>
            </a:r>
            <a:endParaRPr/>
          </a:p>
        </p:txBody>
      </p:sp>
      <p:sp>
        <p:nvSpPr>
          <p:cNvPr id="235" name="Google Shape;235;p9"/>
          <p:cNvSpPr txBox="1"/>
          <p:nvPr/>
        </p:nvSpPr>
        <p:spPr>
          <a:xfrm>
            <a:off x="6773299" y="4506983"/>
            <a:ext cx="4481000"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Calibri"/>
                <a:ea typeface="Calibri"/>
                <a:cs typeface="Calibri"/>
                <a:sym typeface="Calibri"/>
              </a:rPr>
              <a:t>An alpha helix makes on complete turn in 0.54 nm</a:t>
            </a:r>
            <a:endParaRPr/>
          </a:p>
        </p:txBody>
      </p:sp>
      <p:sp>
        <p:nvSpPr>
          <p:cNvPr id="236" name="Google Shape;236;p9"/>
          <p:cNvSpPr txBox="1"/>
          <p:nvPr/>
        </p:nvSpPr>
        <p:spPr>
          <a:xfrm>
            <a:off x="937701" y="5822435"/>
            <a:ext cx="10715625"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chemeClr val="dk1"/>
                </a:solidFill>
                <a:latin typeface="Calibri"/>
                <a:ea typeface="Calibri"/>
                <a:cs typeface="Calibri"/>
                <a:sym typeface="Calibri"/>
              </a:rPr>
              <a:t>3nm / .54 nm/turn  =  </a:t>
            </a:r>
            <a:r>
              <a:rPr lang="en-US" sz="2800" b="1">
                <a:solidFill>
                  <a:srgbClr val="FF0000"/>
                </a:solidFill>
                <a:latin typeface="Calibri"/>
                <a:ea typeface="Calibri"/>
                <a:cs typeface="Calibri"/>
                <a:sym typeface="Calibri"/>
              </a:rPr>
              <a:t>~ 6 turns </a:t>
            </a:r>
            <a:r>
              <a:rPr lang="en-US" sz="2800" b="1">
                <a:solidFill>
                  <a:schemeClr val="dk1"/>
                </a:solidFill>
                <a:latin typeface="Calibri"/>
                <a:ea typeface="Calibri"/>
                <a:cs typeface="Calibri"/>
                <a:sym typeface="Calibri"/>
              </a:rPr>
              <a:t>of an alpha helix to span a membrane.</a:t>
            </a:r>
            <a:endParaRPr/>
          </a:p>
          <a:p>
            <a:pPr marL="0" marR="0" lvl="0" indent="0" algn="l" rtl="0">
              <a:spcBef>
                <a:spcPts val="0"/>
              </a:spcBef>
              <a:spcAft>
                <a:spcPts val="0"/>
              </a:spcAft>
              <a:buNone/>
            </a:pPr>
            <a:r>
              <a:rPr lang="en-US" sz="2800" b="1">
                <a:solidFill>
                  <a:schemeClr val="dk1"/>
                </a:solidFill>
                <a:latin typeface="Calibri"/>
                <a:ea typeface="Calibri"/>
                <a:cs typeface="Calibri"/>
                <a:sym typeface="Calibri"/>
              </a:rPr>
              <a:t>						(22 amino acids)</a:t>
            </a:r>
            <a:endParaRPr/>
          </a:p>
        </p:txBody>
      </p:sp>
      <p:sp>
        <p:nvSpPr>
          <p:cNvPr id="237" name="Google Shape;237;p9"/>
          <p:cNvSpPr txBox="1"/>
          <p:nvPr/>
        </p:nvSpPr>
        <p:spPr>
          <a:xfrm>
            <a:off x="3481899" y="560595"/>
            <a:ext cx="777240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i="1">
                <a:solidFill>
                  <a:srgbClr val="FF0000"/>
                </a:solidFill>
                <a:latin typeface="Calibri"/>
                <a:ea typeface="Calibri"/>
                <a:cs typeface="Calibri"/>
                <a:sym typeface="Calibri"/>
              </a:rPr>
              <a:t>How many turns of the helix are required to span a membrane?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242" name="Google Shape;242;p10"/>
          <p:cNvPicPr preferRelativeResize="0"/>
          <p:nvPr/>
        </p:nvPicPr>
        <p:blipFill rotWithShape="1">
          <a:blip r:embed="rId3">
            <a:alphaModFix/>
          </a:blip>
          <a:srcRect l="27584" t="3164" r="28559" b="11863"/>
          <a:stretch/>
        </p:blipFill>
        <p:spPr>
          <a:xfrm>
            <a:off x="6096000" y="504522"/>
            <a:ext cx="4824946" cy="5374985"/>
          </a:xfrm>
          <a:prstGeom prst="rect">
            <a:avLst/>
          </a:prstGeom>
          <a:noFill/>
          <a:ln>
            <a:noFill/>
          </a:ln>
        </p:spPr>
      </p:pic>
      <p:sp>
        <p:nvSpPr>
          <p:cNvPr id="243" name="Google Shape;243;p10"/>
          <p:cNvSpPr txBox="1"/>
          <p:nvPr/>
        </p:nvSpPr>
        <p:spPr>
          <a:xfrm>
            <a:off x="495946" y="1549830"/>
            <a:ext cx="4060556" cy="20621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dk1"/>
                </a:solidFill>
                <a:latin typeface="Calibri"/>
                <a:ea typeface="Calibri"/>
                <a:cs typeface="Calibri"/>
                <a:sym typeface="Calibri"/>
              </a:rPr>
              <a:t>A molecular dynamics simulation from the Klaus Shulten group at UIUC</a:t>
            </a:r>
            <a:endParaRPr/>
          </a:p>
        </p:txBody>
      </p:sp>
      <p:sp>
        <p:nvSpPr>
          <p:cNvPr id="3" name="TextBox 2">
            <a:extLst>
              <a:ext uri="{FF2B5EF4-FFF2-40B4-BE49-F238E27FC236}">
                <a16:creationId xmlns:a16="http://schemas.microsoft.com/office/drawing/2014/main" id="{040E5DA2-8312-F6C9-9C37-0A0030EF392D}"/>
              </a:ext>
            </a:extLst>
          </p:cNvPr>
          <p:cNvSpPr txBox="1"/>
          <p:nvPr/>
        </p:nvSpPr>
        <p:spPr>
          <a:xfrm>
            <a:off x="570431" y="5984146"/>
            <a:ext cx="6097424" cy="369332"/>
          </a:xfrm>
          <a:prstGeom prst="rect">
            <a:avLst/>
          </a:prstGeom>
          <a:noFill/>
        </p:spPr>
        <p:txBody>
          <a:bodyPr wrap="square">
            <a:spAutoFit/>
          </a:bodyPr>
          <a:lstStyle/>
          <a:p>
            <a:r>
              <a:rPr lang="en-US" sz="1800" dirty="0"/>
              <a:t>https://www.ks.uiuc.edu/Research/aquaporins/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3" descr="chempub1high.jpg">
            <a:extLst>
              <a:ext uri="{FF2B5EF4-FFF2-40B4-BE49-F238E27FC236}">
                <a16:creationId xmlns:a16="http://schemas.microsoft.com/office/drawing/2014/main" id="{B4239E7F-8D54-42CB-4067-9420DA4E06B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371600"/>
            <a:ext cx="74549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Box 7">
            <a:extLst>
              <a:ext uri="{FF2B5EF4-FFF2-40B4-BE49-F238E27FC236}">
                <a16:creationId xmlns:a16="http://schemas.microsoft.com/office/drawing/2014/main" id="{8EF42B4E-92D6-AC31-3E78-EDC674241C2A}"/>
              </a:ext>
            </a:extLst>
          </p:cNvPr>
          <p:cNvSpPr txBox="1">
            <a:spLocks noChangeArrowheads="1"/>
          </p:cNvSpPr>
          <p:nvPr/>
        </p:nvSpPr>
        <p:spPr bwMode="auto">
          <a:xfrm>
            <a:off x="3276600" y="533401"/>
            <a:ext cx="594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0" b="1"/>
              <a:t>The 2003 Nobel Prize in Chemistry</a:t>
            </a:r>
          </a:p>
        </p:txBody>
      </p:sp>
      <p:sp>
        <p:nvSpPr>
          <p:cNvPr id="6148" name="TextBox 8">
            <a:extLst>
              <a:ext uri="{FF2B5EF4-FFF2-40B4-BE49-F238E27FC236}">
                <a16:creationId xmlns:a16="http://schemas.microsoft.com/office/drawing/2014/main" id="{2C872594-0D77-9C21-5BAD-EAF9421CFD84}"/>
              </a:ext>
            </a:extLst>
          </p:cNvPr>
          <p:cNvSpPr txBox="1">
            <a:spLocks noChangeArrowheads="1"/>
          </p:cNvSpPr>
          <p:nvPr/>
        </p:nvSpPr>
        <p:spPr bwMode="auto">
          <a:xfrm>
            <a:off x="2590800" y="4419600"/>
            <a:ext cx="1905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t>Peter Agre</a:t>
            </a:r>
            <a:br>
              <a:rPr lang="en-US" altLang="en-US" sz="1800"/>
            </a:br>
            <a:r>
              <a:rPr lang="en-US" altLang="en-US" sz="1400"/>
              <a:t>Johns Hopkins</a:t>
            </a:r>
          </a:p>
        </p:txBody>
      </p:sp>
      <p:sp>
        <p:nvSpPr>
          <p:cNvPr id="6149" name="TextBox 9">
            <a:extLst>
              <a:ext uri="{FF2B5EF4-FFF2-40B4-BE49-F238E27FC236}">
                <a16:creationId xmlns:a16="http://schemas.microsoft.com/office/drawing/2014/main" id="{02E7DCEC-B58C-164A-C076-4593BED46AE1}"/>
              </a:ext>
            </a:extLst>
          </p:cNvPr>
          <p:cNvSpPr txBox="1">
            <a:spLocks noChangeArrowheads="1"/>
          </p:cNvSpPr>
          <p:nvPr/>
        </p:nvSpPr>
        <p:spPr bwMode="auto">
          <a:xfrm>
            <a:off x="7696200" y="4419600"/>
            <a:ext cx="1905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t>Rod McKinnon</a:t>
            </a:r>
            <a:br>
              <a:rPr lang="en-US" altLang="en-US" sz="1800"/>
            </a:br>
            <a:r>
              <a:rPr lang="en-US" altLang="en-US" sz="1400"/>
              <a:t>Rockefeller</a:t>
            </a:r>
            <a:endParaRPr lang="en-US" altLang="en-US" sz="1800"/>
          </a:p>
        </p:txBody>
      </p:sp>
      <p:sp>
        <p:nvSpPr>
          <p:cNvPr id="11" name="Rounded Rectangle 10">
            <a:extLst>
              <a:ext uri="{FF2B5EF4-FFF2-40B4-BE49-F238E27FC236}">
                <a16:creationId xmlns:a16="http://schemas.microsoft.com/office/drawing/2014/main" id="{D9D04FA5-D727-7754-56FC-6D8492D0E328}"/>
              </a:ext>
            </a:extLst>
          </p:cNvPr>
          <p:cNvSpPr/>
          <p:nvPr/>
        </p:nvSpPr>
        <p:spPr>
          <a:xfrm>
            <a:off x="8229600" y="5410200"/>
            <a:ext cx="1828800" cy="4572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Tree>
    <p:extLst>
      <p:ext uri="{BB962C8B-B14F-4D97-AF65-F5344CB8AC3E}">
        <p14:creationId xmlns:p14="http://schemas.microsoft.com/office/powerpoint/2010/main" val="26139581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18</a:t>
            </a:fld>
            <a:endParaRPr lang="en-US"/>
          </a:p>
        </p:txBody>
      </p:sp>
      <p:sp>
        <p:nvSpPr>
          <p:cNvPr id="4" name="Slide Number Placeholder 1">
            <a:extLst>
              <a:ext uri="{FF2B5EF4-FFF2-40B4-BE49-F238E27FC236}">
                <a16:creationId xmlns:a16="http://schemas.microsoft.com/office/drawing/2014/main" id="{3798C7E5-CEC7-0ED8-83BA-43E8ABDF28DA}"/>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18</a:t>
            </a:fld>
            <a:endParaRPr lang="en-US"/>
          </a:p>
        </p:txBody>
      </p:sp>
      <p:sp>
        <p:nvSpPr>
          <p:cNvPr id="5" name="TextBox 4">
            <a:extLst>
              <a:ext uri="{FF2B5EF4-FFF2-40B4-BE49-F238E27FC236}">
                <a16:creationId xmlns:a16="http://schemas.microsoft.com/office/drawing/2014/main" id="{6586D554-542F-FB82-AF4D-DAD77996891C}"/>
              </a:ext>
            </a:extLst>
          </p:cNvPr>
          <p:cNvSpPr txBox="1"/>
          <p:nvPr/>
        </p:nvSpPr>
        <p:spPr>
          <a:xfrm>
            <a:off x="1077951" y="1122557"/>
            <a:ext cx="8831766" cy="646331"/>
          </a:xfrm>
          <a:prstGeom prst="rect">
            <a:avLst/>
          </a:prstGeom>
          <a:noFill/>
        </p:spPr>
        <p:txBody>
          <a:bodyPr wrap="square" rtlCol="0">
            <a:spAutoFit/>
          </a:bodyPr>
          <a:lstStyle/>
          <a:p>
            <a:r>
              <a:rPr lang="en-US" sz="3600" b="1" dirty="0"/>
              <a:t>The ion channels….  for K</a:t>
            </a:r>
            <a:r>
              <a:rPr lang="en-US" sz="3600" b="1" baseline="30000" dirty="0"/>
              <a:t>+</a:t>
            </a:r>
            <a:r>
              <a:rPr lang="en-US" sz="3600" b="1" dirty="0"/>
              <a:t> and Na</a:t>
            </a:r>
            <a:r>
              <a:rPr lang="en-US" sz="3600" b="1" baseline="30000" dirty="0"/>
              <a:t>+</a:t>
            </a:r>
          </a:p>
        </p:txBody>
      </p:sp>
      <p:sp>
        <p:nvSpPr>
          <p:cNvPr id="6" name="TextBox 5">
            <a:extLst>
              <a:ext uri="{FF2B5EF4-FFF2-40B4-BE49-F238E27FC236}">
                <a16:creationId xmlns:a16="http://schemas.microsoft.com/office/drawing/2014/main" id="{6B91EF18-C948-4CBD-3079-40A6ADB29C25}"/>
              </a:ext>
            </a:extLst>
          </p:cNvPr>
          <p:cNvSpPr txBox="1"/>
          <p:nvPr/>
        </p:nvSpPr>
        <p:spPr>
          <a:xfrm>
            <a:off x="1174595" y="2356625"/>
            <a:ext cx="9842809" cy="954107"/>
          </a:xfrm>
          <a:prstGeom prst="rect">
            <a:avLst/>
          </a:prstGeom>
          <a:noFill/>
        </p:spPr>
        <p:txBody>
          <a:bodyPr wrap="square" rtlCol="0">
            <a:spAutoFit/>
          </a:bodyPr>
          <a:lstStyle/>
          <a:p>
            <a:r>
              <a:rPr lang="en-US" sz="2800" dirty="0"/>
              <a:t>These two ion channels are responsible for the action potentials that drive our neurons…</a:t>
            </a:r>
          </a:p>
        </p:txBody>
      </p:sp>
      <p:sp>
        <p:nvSpPr>
          <p:cNvPr id="7" name="TextBox 6">
            <a:extLst>
              <a:ext uri="{FF2B5EF4-FFF2-40B4-BE49-F238E27FC236}">
                <a16:creationId xmlns:a16="http://schemas.microsoft.com/office/drawing/2014/main" id="{5B47C267-078A-44F1-4F17-C10D578D86B9}"/>
              </a:ext>
            </a:extLst>
          </p:cNvPr>
          <p:cNvSpPr txBox="1"/>
          <p:nvPr/>
        </p:nvSpPr>
        <p:spPr>
          <a:xfrm>
            <a:off x="2891882" y="3783981"/>
            <a:ext cx="7761249" cy="1384995"/>
          </a:xfrm>
          <a:prstGeom prst="rect">
            <a:avLst/>
          </a:prstGeom>
          <a:noFill/>
        </p:spPr>
        <p:txBody>
          <a:bodyPr wrap="square" rtlCol="0">
            <a:spAutoFit/>
          </a:bodyPr>
          <a:lstStyle/>
          <a:p>
            <a:pPr marL="457200" indent="-457200">
              <a:buFont typeface="Arial" panose="020B0604020202020204" pitchFamily="34" charset="0"/>
              <a:buChar char="•"/>
            </a:pPr>
            <a:r>
              <a:rPr lang="en-US" sz="2800" i="1" dirty="0">
                <a:solidFill>
                  <a:schemeClr val="accent1"/>
                </a:solidFill>
              </a:rPr>
              <a:t>They are very fast…</a:t>
            </a:r>
          </a:p>
          <a:p>
            <a:pPr marL="457200" indent="-457200">
              <a:buFont typeface="Arial" panose="020B0604020202020204" pitchFamily="34" charset="0"/>
              <a:buChar char="•"/>
            </a:pPr>
            <a:r>
              <a:rPr lang="en-US" sz="2800" i="1" dirty="0">
                <a:solidFill>
                  <a:schemeClr val="accent1"/>
                </a:solidFill>
              </a:rPr>
              <a:t>They are very specific…</a:t>
            </a:r>
          </a:p>
          <a:p>
            <a:pPr marL="457200" indent="-457200">
              <a:buFont typeface="Arial" panose="020B0604020202020204" pitchFamily="34" charset="0"/>
              <a:buChar char="•"/>
            </a:pPr>
            <a:r>
              <a:rPr lang="en-US" sz="2800" i="1" dirty="0">
                <a:solidFill>
                  <a:schemeClr val="accent1"/>
                </a:solidFill>
              </a:rPr>
              <a:t>They are regulated by voltage sensor domains…</a:t>
            </a:r>
          </a:p>
        </p:txBody>
      </p:sp>
    </p:spTree>
    <p:extLst>
      <p:ext uri="{BB962C8B-B14F-4D97-AF65-F5344CB8AC3E}">
        <p14:creationId xmlns:p14="http://schemas.microsoft.com/office/powerpoint/2010/main" val="30423630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875BF4-AFBF-2A32-ADED-8151A0D426A8}"/>
              </a:ext>
            </a:extLst>
          </p:cNvPr>
          <p:cNvSpPr>
            <a:spLocks noGrp="1"/>
          </p:cNvSpPr>
          <p:nvPr>
            <p:ph type="sldNum" sz="quarter" idx="12"/>
          </p:nvPr>
        </p:nvSpPr>
        <p:spPr/>
        <p:txBody>
          <a:bodyPr/>
          <a:lstStyle/>
          <a:p>
            <a:fld id="{195F50F5-0325-4E13-93B8-A048A96B03AB}" type="slidenum">
              <a:rPr lang="en-US" smtClean="0"/>
              <a:pPr/>
              <a:t>19</a:t>
            </a:fld>
            <a:endParaRPr lang="en-US"/>
          </a:p>
        </p:txBody>
      </p:sp>
      <p:pic>
        <p:nvPicPr>
          <p:cNvPr id="4" name="Picture 6">
            <a:extLst>
              <a:ext uri="{FF2B5EF4-FFF2-40B4-BE49-F238E27FC236}">
                <a16:creationId xmlns:a16="http://schemas.microsoft.com/office/drawing/2014/main" id="{B56D1905-7DB7-0124-6D6B-E26EE4443A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8193" y="1517425"/>
            <a:ext cx="3234842" cy="433454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Shape, arrow&#10;&#10;Description automatically generated">
            <a:extLst>
              <a:ext uri="{FF2B5EF4-FFF2-40B4-BE49-F238E27FC236}">
                <a16:creationId xmlns:a16="http://schemas.microsoft.com/office/drawing/2014/main" id="{C500BF22-27F8-F3CF-8C64-88FAA5945DA0}"/>
              </a:ext>
            </a:extLst>
          </p:cNvPr>
          <p:cNvPicPr>
            <a:picLocks noChangeAspect="1"/>
          </p:cNvPicPr>
          <p:nvPr/>
        </p:nvPicPr>
        <p:blipFill>
          <a:blip r:embed="rId3"/>
          <a:stretch>
            <a:fillRect/>
          </a:stretch>
        </p:blipFill>
        <p:spPr>
          <a:xfrm>
            <a:off x="7222419" y="1517425"/>
            <a:ext cx="3481540" cy="4334546"/>
          </a:xfrm>
          <a:prstGeom prst="rect">
            <a:avLst/>
          </a:prstGeom>
        </p:spPr>
      </p:pic>
    </p:spTree>
    <p:extLst>
      <p:ext uri="{BB962C8B-B14F-4D97-AF65-F5344CB8AC3E}">
        <p14:creationId xmlns:p14="http://schemas.microsoft.com/office/powerpoint/2010/main" val="2731299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875BF4-AFBF-2A32-ADED-8151A0D426A8}"/>
              </a:ext>
            </a:extLst>
          </p:cNvPr>
          <p:cNvSpPr>
            <a:spLocks noGrp="1"/>
          </p:cNvSpPr>
          <p:nvPr>
            <p:ph type="sldNum" sz="quarter" idx="12"/>
          </p:nvPr>
        </p:nvSpPr>
        <p:spPr/>
        <p:txBody>
          <a:bodyPr/>
          <a:lstStyle/>
          <a:p>
            <a:fld id="{195F50F5-0325-4E13-93B8-A048A96B03AB}" type="slidenum">
              <a:rPr lang="en-US" smtClean="0"/>
              <a:pPr/>
              <a:t>2</a:t>
            </a:fld>
            <a:endParaRPr lang="en-US"/>
          </a:p>
        </p:txBody>
      </p:sp>
      <p:sp>
        <p:nvSpPr>
          <p:cNvPr id="9" name="TextBox 8">
            <a:extLst>
              <a:ext uri="{FF2B5EF4-FFF2-40B4-BE49-F238E27FC236}">
                <a16:creationId xmlns:a16="http://schemas.microsoft.com/office/drawing/2014/main" id="{050AA288-E06A-D20B-F8F5-FDE53D462BC3}"/>
              </a:ext>
            </a:extLst>
          </p:cNvPr>
          <p:cNvSpPr txBox="1"/>
          <p:nvPr/>
        </p:nvSpPr>
        <p:spPr>
          <a:xfrm>
            <a:off x="3938775" y="962722"/>
            <a:ext cx="4073912" cy="830997"/>
          </a:xfrm>
          <a:prstGeom prst="rect">
            <a:avLst/>
          </a:prstGeom>
          <a:noFill/>
        </p:spPr>
        <p:txBody>
          <a:bodyPr wrap="square" rtlCol="0">
            <a:spAutoFit/>
          </a:bodyPr>
          <a:lstStyle/>
          <a:p>
            <a:pPr algn="ctr"/>
            <a:r>
              <a:rPr lang="en-US" sz="2400" b="1" dirty="0">
                <a:solidFill>
                  <a:srgbClr val="00B050"/>
                </a:solidFill>
              </a:rPr>
              <a:t>Potassium Channel </a:t>
            </a:r>
            <a:r>
              <a:rPr lang="en-US" sz="2400" b="1" dirty="0"/>
              <a:t>Mighty Model</a:t>
            </a:r>
          </a:p>
        </p:txBody>
      </p:sp>
      <p:sp>
        <p:nvSpPr>
          <p:cNvPr id="10" name="TextBox 9">
            <a:extLst>
              <a:ext uri="{FF2B5EF4-FFF2-40B4-BE49-F238E27FC236}">
                <a16:creationId xmlns:a16="http://schemas.microsoft.com/office/drawing/2014/main" id="{AB4BBE87-CA28-A099-6CBE-AD59CE5BCB42}"/>
              </a:ext>
            </a:extLst>
          </p:cNvPr>
          <p:cNvSpPr txBox="1"/>
          <p:nvPr/>
        </p:nvSpPr>
        <p:spPr>
          <a:xfrm>
            <a:off x="8012687" y="962722"/>
            <a:ext cx="4073912" cy="830997"/>
          </a:xfrm>
          <a:prstGeom prst="rect">
            <a:avLst/>
          </a:prstGeom>
          <a:noFill/>
        </p:spPr>
        <p:txBody>
          <a:bodyPr wrap="square" rtlCol="0">
            <a:spAutoFit/>
          </a:bodyPr>
          <a:lstStyle/>
          <a:p>
            <a:pPr algn="ctr"/>
            <a:r>
              <a:rPr lang="en-US" sz="2400" b="1" dirty="0">
                <a:solidFill>
                  <a:schemeClr val="accent2"/>
                </a:solidFill>
              </a:rPr>
              <a:t>Sodium Channel </a:t>
            </a:r>
          </a:p>
          <a:p>
            <a:pPr algn="ctr"/>
            <a:r>
              <a:rPr lang="en-US" sz="2400" b="1" dirty="0"/>
              <a:t>Mighty Model</a:t>
            </a:r>
          </a:p>
        </p:txBody>
      </p:sp>
      <p:pic>
        <p:nvPicPr>
          <p:cNvPr id="11" name="Picture 6">
            <a:extLst>
              <a:ext uri="{FF2B5EF4-FFF2-40B4-BE49-F238E27FC236}">
                <a16:creationId xmlns:a16="http://schemas.microsoft.com/office/drawing/2014/main" id="{365F6C24-4526-71D6-CBAB-688BBDA62D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2422" y="2039940"/>
            <a:ext cx="3234842" cy="433454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Shape, arrow&#10;&#10;Description automatically generated">
            <a:extLst>
              <a:ext uri="{FF2B5EF4-FFF2-40B4-BE49-F238E27FC236}">
                <a16:creationId xmlns:a16="http://schemas.microsoft.com/office/drawing/2014/main" id="{A06D0E56-CD20-E1A9-0BC9-8A73BF84CC91}"/>
              </a:ext>
            </a:extLst>
          </p:cNvPr>
          <p:cNvPicPr>
            <a:picLocks noChangeAspect="1"/>
          </p:cNvPicPr>
          <p:nvPr/>
        </p:nvPicPr>
        <p:blipFill>
          <a:blip r:embed="rId3"/>
          <a:stretch>
            <a:fillRect/>
          </a:stretch>
        </p:blipFill>
        <p:spPr>
          <a:xfrm>
            <a:off x="8215196" y="2039940"/>
            <a:ext cx="3481540" cy="4334546"/>
          </a:xfrm>
          <a:prstGeom prst="rect">
            <a:avLst/>
          </a:prstGeom>
        </p:spPr>
      </p:pic>
      <p:sp>
        <p:nvSpPr>
          <p:cNvPr id="4" name="TextBox 3">
            <a:extLst>
              <a:ext uri="{FF2B5EF4-FFF2-40B4-BE49-F238E27FC236}">
                <a16:creationId xmlns:a16="http://schemas.microsoft.com/office/drawing/2014/main" id="{7241DB38-7CBE-97B1-5155-0E41D332501D}"/>
              </a:ext>
            </a:extLst>
          </p:cNvPr>
          <p:cNvSpPr txBox="1"/>
          <p:nvPr/>
        </p:nvSpPr>
        <p:spPr>
          <a:xfrm>
            <a:off x="65799" y="962722"/>
            <a:ext cx="4073912" cy="830997"/>
          </a:xfrm>
          <a:prstGeom prst="rect">
            <a:avLst/>
          </a:prstGeom>
          <a:noFill/>
        </p:spPr>
        <p:txBody>
          <a:bodyPr wrap="square" rtlCol="0">
            <a:spAutoFit/>
          </a:bodyPr>
          <a:lstStyle/>
          <a:p>
            <a:pPr algn="ctr"/>
            <a:r>
              <a:rPr lang="en-US" sz="2400" b="1" dirty="0">
                <a:solidFill>
                  <a:srgbClr val="00B050"/>
                </a:solidFill>
              </a:rPr>
              <a:t>Aquaporin</a:t>
            </a:r>
          </a:p>
          <a:p>
            <a:pPr algn="ctr"/>
            <a:r>
              <a:rPr lang="en-US" sz="2400" b="1" dirty="0"/>
              <a:t>Mighty Model</a:t>
            </a:r>
          </a:p>
        </p:txBody>
      </p:sp>
      <p:graphicFrame>
        <p:nvGraphicFramePr>
          <p:cNvPr id="5" name="Object 4">
            <a:extLst>
              <a:ext uri="{FF2B5EF4-FFF2-40B4-BE49-F238E27FC236}">
                <a16:creationId xmlns:a16="http://schemas.microsoft.com/office/drawing/2014/main" id="{F4FFC3D7-6F3D-43C4-D28B-6A2E6C1E65A6}"/>
              </a:ext>
            </a:extLst>
          </p:cNvPr>
          <p:cNvGraphicFramePr>
            <a:graphicFrameLocks noChangeAspect="1"/>
          </p:cNvGraphicFramePr>
          <p:nvPr>
            <p:extLst>
              <p:ext uri="{D42A27DB-BD31-4B8C-83A1-F6EECF244321}">
                <p14:modId xmlns:p14="http://schemas.microsoft.com/office/powerpoint/2010/main" val="1227283686"/>
              </p:ext>
            </p:extLst>
          </p:nvPr>
        </p:nvGraphicFramePr>
        <p:xfrm>
          <a:off x="1211764" y="2314184"/>
          <a:ext cx="1680119" cy="2992174"/>
        </p:xfrm>
        <a:graphic>
          <a:graphicData uri="http://schemas.openxmlformats.org/presentationml/2006/ole">
            <mc:AlternateContent xmlns:mc="http://schemas.openxmlformats.org/markup-compatibility/2006">
              <mc:Choice xmlns:v="urn:schemas-microsoft-com:vml" Requires="v">
                <p:oleObj r:id="rId4" imgW="2014560" imgH="3587400" progId="">
                  <p:embed/>
                </p:oleObj>
              </mc:Choice>
              <mc:Fallback>
                <p:oleObj r:id="rId4" imgW="2014560" imgH="3587400" progId="">
                  <p:embed/>
                  <p:pic>
                    <p:nvPicPr>
                      <p:cNvPr id="5" name="Object 4">
                        <a:extLst>
                          <a:ext uri="{FF2B5EF4-FFF2-40B4-BE49-F238E27FC236}">
                            <a16:creationId xmlns:a16="http://schemas.microsoft.com/office/drawing/2014/main" id="{F4FFC3D7-6F3D-43C4-D28B-6A2E6C1E65A6}"/>
                          </a:ext>
                        </a:extLst>
                      </p:cNvPr>
                      <p:cNvPicPr/>
                      <p:nvPr/>
                    </p:nvPicPr>
                    <p:blipFill>
                      <a:blip r:embed="rId5"/>
                      <a:stretch>
                        <a:fillRect/>
                      </a:stretch>
                    </p:blipFill>
                    <p:spPr>
                      <a:xfrm>
                        <a:off x="1211764" y="2314184"/>
                        <a:ext cx="1680119" cy="2992174"/>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EBEF05BC-B182-D8BC-16EF-49FEBC157AE6}"/>
              </a:ext>
            </a:extLst>
          </p:cNvPr>
          <p:cNvSpPr/>
          <p:nvPr/>
        </p:nvSpPr>
        <p:spPr>
          <a:xfrm>
            <a:off x="615270" y="1964827"/>
            <a:ext cx="3234842" cy="4334546"/>
          </a:xfrm>
          <a:prstGeom prst="rect">
            <a:avLst/>
          </a:prstGeom>
          <a:solidFill>
            <a:schemeClr val="accent1">
              <a:lumMod val="40000"/>
              <a:lumOff val="60000"/>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4013BEA-33A9-5462-2BFE-DCA8E75FBE38}"/>
              </a:ext>
            </a:extLst>
          </p:cNvPr>
          <p:cNvSpPr txBox="1"/>
          <p:nvPr/>
        </p:nvSpPr>
        <p:spPr>
          <a:xfrm>
            <a:off x="1149531" y="5870044"/>
            <a:ext cx="1480458" cy="338554"/>
          </a:xfrm>
          <a:prstGeom prst="rect">
            <a:avLst/>
          </a:prstGeom>
          <a:noFill/>
        </p:spPr>
        <p:txBody>
          <a:bodyPr wrap="square" rtlCol="0">
            <a:spAutoFit/>
          </a:bodyPr>
          <a:lstStyle/>
          <a:p>
            <a:pPr algn="ctr"/>
            <a:r>
              <a:rPr lang="en-US" sz="1600" dirty="0"/>
              <a:t>Hg atom</a:t>
            </a:r>
          </a:p>
        </p:txBody>
      </p:sp>
      <p:sp>
        <p:nvSpPr>
          <p:cNvPr id="8" name="TextBox 7">
            <a:extLst>
              <a:ext uri="{FF2B5EF4-FFF2-40B4-BE49-F238E27FC236}">
                <a16:creationId xmlns:a16="http://schemas.microsoft.com/office/drawing/2014/main" id="{D6F28BB4-77C4-D0C0-42D4-4C0A7F01CD32}"/>
              </a:ext>
            </a:extLst>
          </p:cNvPr>
          <p:cNvSpPr txBox="1"/>
          <p:nvPr/>
        </p:nvSpPr>
        <p:spPr>
          <a:xfrm>
            <a:off x="5292425" y="6004174"/>
            <a:ext cx="1480458" cy="338554"/>
          </a:xfrm>
          <a:prstGeom prst="rect">
            <a:avLst/>
          </a:prstGeom>
          <a:noFill/>
        </p:spPr>
        <p:txBody>
          <a:bodyPr wrap="square" rtlCol="0">
            <a:spAutoFit/>
          </a:bodyPr>
          <a:lstStyle/>
          <a:p>
            <a:pPr algn="ctr"/>
            <a:r>
              <a:rPr lang="en-US" sz="1600" dirty="0"/>
              <a:t>Scorpion toxin</a:t>
            </a:r>
          </a:p>
        </p:txBody>
      </p:sp>
      <p:sp>
        <p:nvSpPr>
          <p:cNvPr id="12" name="TextBox 11">
            <a:extLst>
              <a:ext uri="{FF2B5EF4-FFF2-40B4-BE49-F238E27FC236}">
                <a16:creationId xmlns:a16="http://schemas.microsoft.com/office/drawing/2014/main" id="{16B92FE7-A579-6D25-F89E-28C184AFE91F}"/>
              </a:ext>
            </a:extLst>
          </p:cNvPr>
          <p:cNvSpPr txBox="1"/>
          <p:nvPr/>
        </p:nvSpPr>
        <p:spPr>
          <a:xfrm>
            <a:off x="8857736" y="6035932"/>
            <a:ext cx="2383814" cy="338554"/>
          </a:xfrm>
          <a:prstGeom prst="rect">
            <a:avLst/>
          </a:prstGeom>
          <a:noFill/>
        </p:spPr>
        <p:txBody>
          <a:bodyPr wrap="square" rtlCol="0">
            <a:spAutoFit/>
          </a:bodyPr>
          <a:lstStyle/>
          <a:p>
            <a:pPr algn="ctr"/>
            <a:r>
              <a:rPr lang="en-US" sz="1600" dirty="0"/>
              <a:t>Small molecule inhibitor</a:t>
            </a:r>
          </a:p>
        </p:txBody>
      </p:sp>
    </p:spTree>
    <p:extLst>
      <p:ext uri="{BB962C8B-B14F-4D97-AF65-F5344CB8AC3E}">
        <p14:creationId xmlns:p14="http://schemas.microsoft.com/office/powerpoint/2010/main" val="9732007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EFE70A72-A7E2-E738-C24C-E8A638FF4157}"/>
              </a:ext>
            </a:extLst>
          </p:cNvPr>
          <p:cNvSpPr>
            <a:spLocks noGrp="1"/>
          </p:cNvSpPr>
          <p:nvPr>
            <p:ph type="title"/>
          </p:nvPr>
        </p:nvSpPr>
        <p:spPr>
          <a:xfrm>
            <a:off x="1905000" y="381000"/>
            <a:ext cx="8229600" cy="1143000"/>
          </a:xfrm>
        </p:spPr>
        <p:txBody>
          <a:bodyPr anchor="t"/>
          <a:lstStyle/>
          <a:p>
            <a:pPr eaLnBrk="1" hangingPunct="1"/>
            <a:r>
              <a:rPr lang="en-US" altLang="en-US" sz="4000" b="1">
                <a:solidFill>
                  <a:srgbClr val="0070C0"/>
                </a:solidFill>
              </a:rPr>
              <a:t>Why K</a:t>
            </a:r>
            <a:r>
              <a:rPr lang="en-US" altLang="en-US" sz="4000" b="1" baseline="30000">
                <a:solidFill>
                  <a:srgbClr val="0070C0"/>
                </a:solidFill>
              </a:rPr>
              <a:t>+</a:t>
            </a:r>
            <a:r>
              <a:rPr lang="en-US" altLang="en-US" sz="4000" b="1">
                <a:solidFill>
                  <a:srgbClr val="0070C0"/>
                </a:solidFill>
              </a:rPr>
              <a:t>,… but not Na</a:t>
            </a:r>
            <a:r>
              <a:rPr lang="en-US" altLang="en-US" sz="4000" b="1" baseline="30000">
                <a:solidFill>
                  <a:srgbClr val="0070C0"/>
                </a:solidFill>
              </a:rPr>
              <a:t>+</a:t>
            </a:r>
          </a:p>
        </p:txBody>
      </p:sp>
      <p:pic>
        <p:nvPicPr>
          <p:cNvPr id="9219" name="Picture 6" descr="chempub4bhigh.jpg">
            <a:extLst>
              <a:ext uri="{FF2B5EF4-FFF2-40B4-BE49-F238E27FC236}">
                <a16:creationId xmlns:a16="http://schemas.microsoft.com/office/drawing/2014/main" id="{CD03F923-AFDF-1C18-DA19-4C865B73914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657600" y="1905000"/>
            <a:ext cx="4941888" cy="4419600"/>
          </a:xfrm>
        </p:spPr>
      </p:pic>
    </p:spTree>
    <p:extLst>
      <p:ext uri="{BB962C8B-B14F-4D97-AF65-F5344CB8AC3E}">
        <p14:creationId xmlns:p14="http://schemas.microsoft.com/office/powerpoint/2010/main" val="21756294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A picture containing flower, plant, bouquet&#10;&#10;Description automatically generated">
            <a:extLst>
              <a:ext uri="{FF2B5EF4-FFF2-40B4-BE49-F238E27FC236}">
                <a16:creationId xmlns:a16="http://schemas.microsoft.com/office/drawing/2014/main" id="{604C39D8-34D6-6FBA-B534-AB35FD5CD6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5689" y="2819401"/>
            <a:ext cx="2968625" cy="326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4" descr="A picture containing text, colorful, decorated, cluttered&#10;&#10;Description automatically generated">
            <a:extLst>
              <a:ext uri="{FF2B5EF4-FFF2-40B4-BE49-F238E27FC236}">
                <a16:creationId xmlns:a16="http://schemas.microsoft.com/office/drawing/2014/main" id="{791911F4-8C73-71A3-3A98-B20F7279C1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8000"/>
          <a:stretch>
            <a:fillRect/>
          </a:stretch>
        </p:blipFill>
        <p:spPr bwMode="auto">
          <a:xfrm>
            <a:off x="6099175" y="1677988"/>
            <a:ext cx="3722688"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Box 5">
            <a:extLst>
              <a:ext uri="{FF2B5EF4-FFF2-40B4-BE49-F238E27FC236}">
                <a16:creationId xmlns:a16="http://schemas.microsoft.com/office/drawing/2014/main" id="{5D045F87-F787-18A6-450E-397DA78A81A4}"/>
              </a:ext>
            </a:extLst>
          </p:cNvPr>
          <p:cNvSpPr txBox="1">
            <a:spLocks noChangeArrowheads="1"/>
          </p:cNvSpPr>
          <p:nvPr/>
        </p:nvSpPr>
        <p:spPr bwMode="auto">
          <a:xfrm>
            <a:off x="2209800" y="614363"/>
            <a:ext cx="7924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000" b="1">
                <a:latin typeface="Arial" panose="020B0604020202020204" pitchFamily="34" charset="0"/>
              </a:rPr>
              <a:t>…and now,… yet another Nobel Prize-winning Channel Protein</a:t>
            </a:r>
          </a:p>
        </p:txBody>
      </p:sp>
      <p:sp>
        <p:nvSpPr>
          <p:cNvPr id="10245" name="TextBox 8">
            <a:extLst>
              <a:ext uri="{FF2B5EF4-FFF2-40B4-BE49-F238E27FC236}">
                <a16:creationId xmlns:a16="http://schemas.microsoft.com/office/drawing/2014/main" id="{6DFCCAE3-5F04-CA2C-CE45-D8E17E1AB5D0}"/>
              </a:ext>
            </a:extLst>
          </p:cNvPr>
          <p:cNvSpPr txBox="1">
            <a:spLocks noChangeArrowheads="1"/>
          </p:cNvSpPr>
          <p:nvPr/>
        </p:nvSpPr>
        <p:spPr bwMode="auto">
          <a:xfrm>
            <a:off x="2133600" y="1244600"/>
            <a:ext cx="3048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a:solidFill>
                  <a:srgbClr val="202124"/>
                </a:solidFill>
                <a:latin typeface="Google Sans"/>
              </a:rPr>
              <a:t>2021 Nobel Prize in Physiology or Medicine  …. to </a:t>
            </a:r>
            <a:r>
              <a:rPr lang="en-US" altLang="en-US" sz="1800" b="1">
                <a:solidFill>
                  <a:srgbClr val="040C28"/>
                </a:solidFill>
                <a:latin typeface="Google Sans"/>
              </a:rPr>
              <a:t>David Julius</a:t>
            </a:r>
            <a:endParaRPr lang="en-US" altLang="en-US" sz="1800" b="1">
              <a:latin typeface="Arial" panose="020B0604020202020204" pitchFamily="34" charset="0"/>
            </a:endParaRPr>
          </a:p>
        </p:txBody>
      </p:sp>
      <p:sp>
        <p:nvSpPr>
          <p:cNvPr id="10246" name="TextBox 11">
            <a:extLst>
              <a:ext uri="{FF2B5EF4-FFF2-40B4-BE49-F238E27FC236}">
                <a16:creationId xmlns:a16="http://schemas.microsoft.com/office/drawing/2014/main" id="{175A921D-8822-1514-E1B0-52909BF5F6AC}"/>
              </a:ext>
            </a:extLst>
          </p:cNvPr>
          <p:cNvSpPr txBox="1">
            <a:spLocks noChangeArrowheads="1"/>
          </p:cNvSpPr>
          <p:nvPr/>
        </p:nvSpPr>
        <p:spPr bwMode="auto">
          <a:xfrm>
            <a:off x="2438400" y="2270125"/>
            <a:ext cx="2743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000" b="1">
                <a:latin typeface="Arial" panose="020B0604020202020204" pitchFamily="34" charset="0"/>
              </a:rPr>
              <a:t>The Pain Receptor</a:t>
            </a:r>
          </a:p>
        </p:txBody>
      </p:sp>
      <p:sp>
        <p:nvSpPr>
          <p:cNvPr id="10247" name="TextBox 1">
            <a:extLst>
              <a:ext uri="{FF2B5EF4-FFF2-40B4-BE49-F238E27FC236}">
                <a16:creationId xmlns:a16="http://schemas.microsoft.com/office/drawing/2014/main" id="{3A55F4DA-BE52-F903-6FCF-F2D5AFE0E0A9}"/>
              </a:ext>
            </a:extLst>
          </p:cNvPr>
          <p:cNvSpPr txBox="1">
            <a:spLocks noChangeArrowheads="1"/>
          </p:cNvSpPr>
          <p:nvPr/>
        </p:nvSpPr>
        <p:spPr bwMode="auto">
          <a:xfrm>
            <a:off x="6205538" y="6172200"/>
            <a:ext cx="3581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b="1"/>
              <a:t>A 2015 SMART Team Project</a:t>
            </a:r>
          </a:p>
        </p:txBody>
      </p:sp>
      <p:sp>
        <p:nvSpPr>
          <p:cNvPr id="10248" name="TextBox 2">
            <a:extLst>
              <a:ext uri="{FF2B5EF4-FFF2-40B4-BE49-F238E27FC236}">
                <a16:creationId xmlns:a16="http://schemas.microsoft.com/office/drawing/2014/main" id="{C1C1AF11-98C1-FBD5-52E3-5BEE7D5F4B73}"/>
              </a:ext>
            </a:extLst>
          </p:cNvPr>
          <p:cNvSpPr txBox="1">
            <a:spLocks noChangeArrowheads="1"/>
          </p:cNvSpPr>
          <p:nvPr/>
        </p:nvSpPr>
        <p:spPr bwMode="auto">
          <a:xfrm>
            <a:off x="2019300" y="6172200"/>
            <a:ext cx="3581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b="1"/>
              <a:t>TRPV1</a:t>
            </a:r>
          </a:p>
        </p:txBody>
      </p:sp>
    </p:spTree>
    <p:extLst>
      <p:ext uri="{BB962C8B-B14F-4D97-AF65-F5344CB8AC3E}">
        <p14:creationId xmlns:p14="http://schemas.microsoft.com/office/powerpoint/2010/main" val="3925440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11"/>
          <p:cNvSpPr txBox="1">
            <a:spLocks noGrp="1"/>
          </p:cNvSpPr>
          <p:nvPr>
            <p:ph type="title"/>
          </p:nvPr>
        </p:nvSpPr>
        <p:spPr>
          <a:xfrm>
            <a:off x="374466" y="2103436"/>
            <a:ext cx="493558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Peter Agre with Aquaporin Model</a:t>
            </a:r>
            <a:endParaRPr/>
          </a:p>
        </p:txBody>
      </p:sp>
      <p:sp>
        <p:nvSpPr>
          <p:cNvPr id="249" name="Google Shape;249;p1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pic>
        <p:nvPicPr>
          <p:cNvPr id="250" name="Google Shape;250;p11"/>
          <p:cNvPicPr preferRelativeResize="0"/>
          <p:nvPr/>
        </p:nvPicPr>
        <p:blipFill rotWithShape="1">
          <a:blip r:embed="rId3">
            <a:alphaModFix/>
          </a:blip>
          <a:srcRect b="27523"/>
          <a:stretch/>
        </p:blipFill>
        <p:spPr>
          <a:xfrm>
            <a:off x="5688873" y="485178"/>
            <a:ext cx="5286103" cy="588764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44000">
              <a:schemeClr val="bg1">
                <a:lumMod val="85000"/>
              </a:schemeClr>
            </a:gs>
            <a:gs pos="74000">
              <a:srgbClr val="D6D6D6"/>
            </a:gs>
            <a:gs pos="83000">
              <a:srgbClr val="D6D6D6"/>
            </a:gs>
            <a:gs pos="100000">
              <a:srgbClr val="E3E3E3"/>
            </a:gs>
          </a:gsLst>
          <a:lin ang="5400000" scaled="0"/>
        </a:gra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875BF4-AFBF-2A32-ADED-8151A0D426A8}"/>
              </a:ext>
            </a:extLst>
          </p:cNvPr>
          <p:cNvSpPr>
            <a:spLocks noGrp="1"/>
          </p:cNvSpPr>
          <p:nvPr>
            <p:ph type="sldNum" sz="quarter" idx="12"/>
          </p:nvPr>
        </p:nvSpPr>
        <p:spPr/>
        <p:txBody>
          <a:bodyPr/>
          <a:lstStyle/>
          <a:p>
            <a:fld id="{195F50F5-0325-4E13-93B8-A048A96B03AB}" type="slidenum">
              <a:rPr lang="en-US" smtClean="0"/>
              <a:pPr/>
              <a:t>3</a:t>
            </a:fld>
            <a:endParaRPr lang="en-US"/>
          </a:p>
        </p:txBody>
      </p:sp>
      <p:sp>
        <p:nvSpPr>
          <p:cNvPr id="7" name="Title 1">
            <a:extLst>
              <a:ext uri="{FF2B5EF4-FFF2-40B4-BE49-F238E27FC236}">
                <a16:creationId xmlns:a16="http://schemas.microsoft.com/office/drawing/2014/main" id="{B9A57C35-786B-08DE-2171-A75DE396BD4C}"/>
              </a:ext>
            </a:extLst>
          </p:cNvPr>
          <p:cNvSpPr>
            <a:spLocks noGrp="1"/>
          </p:cNvSpPr>
          <p:nvPr>
            <p:ph type="title"/>
          </p:nvPr>
        </p:nvSpPr>
        <p:spPr>
          <a:xfrm>
            <a:off x="701467" y="1330799"/>
            <a:ext cx="10515600" cy="780011"/>
          </a:xfrm>
        </p:spPr>
        <p:txBody>
          <a:bodyPr>
            <a:normAutofit/>
          </a:bodyPr>
          <a:lstStyle/>
          <a:p>
            <a:pPr algn="ctr" eaLnBrk="1" hangingPunct="1"/>
            <a:r>
              <a:rPr lang="en-US" altLang="en-US" sz="4000" b="1" dirty="0">
                <a:solidFill>
                  <a:srgbClr val="FF0000"/>
                </a:solidFill>
              </a:rPr>
              <a:t>The Discovery of AQP1</a:t>
            </a:r>
          </a:p>
        </p:txBody>
      </p:sp>
      <p:sp>
        <p:nvSpPr>
          <p:cNvPr id="8" name="Content Placeholder 2">
            <a:extLst>
              <a:ext uri="{FF2B5EF4-FFF2-40B4-BE49-F238E27FC236}">
                <a16:creationId xmlns:a16="http://schemas.microsoft.com/office/drawing/2014/main" id="{7E0C9BAD-C197-EB97-0816-C1640B970990}"/>
              </a:ext>
            </a:extLst>
          </p:cNvPr>
          <p:cNvSpPr>
            <a:spLocks noGrp="1"/>
          </p:cNvSpPr>
          <p:nvPr>
            <p:ph idx="1"/>
          </p:nvPr>
        </p:nvSpPr>
        <p:spPr>
          <a:xfrm>
            <a:off x="304800" y="2484209"/>
            <a:ext cx="11582400" cy="4525963"/>
          </a:xfrm>
        </p:spPr>
        <p:txBody>
          <a:bodyPr/>
          <a:lstStyle/>
          <a:p>
            <a:pPr eaLnBrk="1" hangingPunct="1">
              <a:buFont typeface="Arial" panose="020B0604020202020204" pitchFamily="34" charset="0"/>
              <a:buNone/>
            </a:pPr>
            <a:r>
              <a:rPr lang="en-US" altLang="en-US" sz="3200" dirty="0"/>
              <a:t>“The field was essentially stuck, but following the well-known scientific approach known as </a:t>
            </a:r>
            <a:r>
              <a:rPr lang="en-US" altLang="en-US" sz="3200" i="1" dirty="0">
                <a:solidFill>
                  <a:srgbClr val="0070C0"/>
                </a:solidFill>
              </a:rPr>
              <a:t>sheer blind luck</a:t>
            </a:r>
            <a:r>
              <a:rPr lang="en-US" altLang="en-US" sz="3200" i="1" dirty="0"/>
              <a:t>,</a:t>
            </a:r>
            <a:r>
              <a:rPr lang="en-US" altLang="en-US" sz="3200" dirty="0"/>
              <a:t> we  stumbled upon the protein that is the answer to the question …</a:t>
            </a:r>
          </a:p>
          <a:p>
            <a:pPr algn="ctr" eaLnBrk="1" hangingPunct="1">
              <a:buFont typeface="Arial" panose="020B0604020202020204" pitchFamily="34" charset="0"/>
              <a:buNone/>
            </a:pPr>
            <a:r>
              <a:rPr lang="en-US" altLang="en-US" sz="3200" dirty="0"/>
              <a:t>  </a:t>
            </a:r>
            <a:r>
              <a:rPr lang="en-US" altLang="en-US" sz="3200" i="1" dirty="0">
                <a:solidFill>
                  <a:srgbClr val="0070C0"/>
                </a:solidFill>
              </a:rPr>
              <a:t>Do water channels exist?”</a:t>
            </a:r>
          </a:p>
        </p:txBody>
      </p:sp>
      <p:sp>
        <p:nvSpPr>
          <p:cNvPr id="12" name="TextBox 3">
            <a:extLst>
              <a:ext uri="{FF2B5EF4-FFF2-40B4-BE49-F238E27FC236}">
                <a16:creationId xmlns:a16="http://schemas.microsoft.com/office/drawing/2014/main" id="{945B03B5-4CA0-CB7C-D963-BDA9E1FF0695}"/>
              </a:ext>
            </a:extLst>
          </p:cNvPr>
          <p:cNvSpPr txBox="1">
            <a:spLocks noChangeArrowheads="1"/>
          </p:cNvSpPr>
          <p:nvPr/>
        </p:nvSpPr>
        <p:spPr bwMode="auto">
          <a:xfrm>
            <a:off x="5996304" y="5702131"/>
            <a:ext cx="560630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dirty="0"/>
              <a:t>From Peter </a:t>
            </a:r>
            <a:r>
              <a:rPr lang="en-US" altLang="en-US" sz="2800" dirty="0" err="1"/>
              <a:t>Agre’s</a:t>
            </a:r>
            <a:r>
              <a:rPr lang="en-US" altLang="en-US" sz="2800" dirty="0"/>
              <a:t> Nobel Lecture</a:t>
            </a:r>
          </a:p>
        </p:txBody>
      </p:sp>
      <p:sp>
        <p:nvSpPr>
          <p:cNvPr id="3" name="TextBox 2">
            <a:extLst>
              <a:ext uri="{FF2B5EF4-FFF2-40B4-BE49-F238E27FC236}">
                <a16:creationId xmlns:a16="http://schemas.microsoft.com/office/drawing/2014/main" id="{07EB2059-A912-30FE-7F18-786444D4BEE4}"/>
              </a:ext>
            </a:extLst>
          </p:cNvPr>
          <p:cNvSpPr txBox="1"/>
          <p:nvPr/>
        </p:nvSpPr>
        <p:spPr>
          <a:xfrm>
            <a:off x="3117669" y="1948522"/>
            <a:ext cx="5477691" cy="461665"/>
          </a:xfrm>
          <a:prstGeom prst="rect">
            <a:avLst/>
          </a:prstGeom>
          <a:noFill/>
        </p:spPr>
        <p:txBody>
          <a:bodyPr wrap="square" rtlCol="0">
            <a:spAutoFit/>
          </a:bodyPr>
          <a:lstStyle/>
          <a:p>
            <a:pPr algn="ctr"/>
            <a:r>
              <a:rPr lang="en-US" sz="2400" dirty="0"/>
              <a:t>(…in the early 1990’s…)</a:t>
            </a:r>
          </a:p>
        </p:txBody>
      </p:sp>
    </p:spTree>
    <p:extLst>
      <p:ext uri="{BB962C8B-B14F-4D97-AF65-F5344CB8AC3E}">
        <p14:creationId xmlns:p14="http://schemas.microsoft.com/office/powerpoint/2010/main" val="2644182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
          <p:cNvSpPr txBox="1">
            <a:spLocks noGrp="1"/>
          </p:cNvSpPr>
          <p:nvPr>
            <p:ph type="title"/>
          </p:nvPr>
        </p:nvSpPr>
        <p:spPr>
          <a:xfrm>
            <a:off x="3927539" y="195125"/>
            <a:ext cx="74931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a:t>2003 Nobel Prize in Chemistry</a:t>
            </a:r>
            <a:endParaRPr/>
          </a:p>
        </p:txBody>
      </p:sp>
      <p:pic>
        <p:nvPicPr>
          <p:cNvPr id="171" name="Google Shape;171;p1" descr="Photo of Dr. Peter Courtland Agre, M.D."/>
          <p:cNvPicPr preferRelativeResize="0">
            <a:picLocks noGrp="1"/>
          </p:cNvPicPr>
          <p:nvPr>
            <p:ph type="body" idx="1"/>
          </p:nvPr>
        </p:nvPicPr>
        <p:blipFill rotWithShape="1">
          <a:blip r:embed="rId3">
            <a:alphaModFix/>
          </a:blip>
          <a:srcRect/>
          <a:stretch/>
        </p:blipFill>
        <p:spPr>
          <a:xfrm>
            <a:off x="4831307" y="1825625"/>
            <a:ext cx="3073466" cy="3841833"/>
          </a:xfrm>
          <a:prstGeom prst="rect">
            <a:avLst/>
          </a:prstGeom>
          <a:noFill/>
          <a:ln>
            <a:noFill/>
          </a:ln>
        </p:spPr>
      </p:pic>
      <p:pic>
        <p:nvPicPr>
          <p:cNvPr id="172" name="Google Shape;172;p1" descr="Roderick MacKinnon, seen in this undated photo, shares the 2003 Nobel Prize  in Chemistry with Peter Agre, also from the U.S., &quot;for discoveries  concerning channels in cell membranes&quot; it was announced on"/>
          <p:cNvPicPr preferRelativeResize="0"/>
          <p:nvPr/>
        </p:nvPicPr>
        <p:blipFill rotWithShape="1">
          <a:blip r:embed="rId4">
            <a:alphaModFix/>
          </a:blip>
          <a:srcRect l="-848" t="-183" r="847" b="25662"/>
          <a:stretch/>
        </p:blipFill>
        <p:spPr>
          <a:xfrm>
            <a:off x="8101989" y="1825625"/>
            <a:ext cx="3318663" cy="3827922"/>
          </a:xfrm>
          <a:prstGeom prst="rect">
            <a:avLst/>
          </a:prstGeom>
          <a:noFill/>
          <a:ln>
            <a:noFill/>
          </a:ln>
        </p:spPr>
      </p:pic>
      <p:sp>
        <p:nvSpPr>
          <p:cNvPr id="173" name="Google Shape;173;p1"/>
          <p:cNvSpPr txBox="1"/>
          <p:nvPr/>
        </p:nvSpPr>
        <p:spPr>
          <a:xfrm>
            <a:off x="4719869" y="5972247"/>
            <a:ext cx="670078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i="0" u="none" strike="noStrike" cap="none">
                <a:solidFill>
                  <a:schemeClr val="dk1"/>
                </a:solidFill>
                <a:latin typeface="Calibri"/>
                <a:ea typeface="Calibri"/>
                <a:cs typeface="Calibri"/>
                <a:sym typeface="Calibri"/>
              </a:rPr>
              <a:t>         Peter Agre   	        Roderick MacKinnon</a:t>
            </a:r>
            <a:endParaRPr/>
          </a:p>
        </p:txBody>
      </p:sp>
      <p:sp>
        <p:nvSpPr>
          <p:cNvPr id="174" name="Google Shape;174;p1"/>
          <p:cNvSpPr txBox="1"/>
          <p:nvPr/>
        </p:nvSpPr>
        <p:spPr>
          <a:xfrm>
            <a:off x="477671" y="2238232"/>
            <a:ext cx="4026089" cy="37856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a:solidFill>
                  <a:srgbClr val="2E2A25"/>
                </a:solidFill>
                <a:latin typeface="Arial"/>
                <a:ea typeface="Arial"/>
                <a:cs typeface="Arial"/>
                <a:sym typeface="Arial"/>
              </a:rPr>
              <a:t>The Nobel Prize in Chemistry 2003 was awarded "for discoveries concerning channels in cell membranes" jointly with one half to Peter Agre "for the discovery of water channels" and with one half to Roderick MacKinnon "for structural and mechanistic studies of ion channels."</a:t>
            </a:r>
            <a:endParaRPr sz="24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pic>
        <p:nvPicPr>
          <p:cNvPr id="179" name="Google Shape;179;p2"/>
          <p:cNvPicPr preferRelativeResize="0"/>
          <p:nvPr/>
        </p:nvPicPr>
        <p:blipFill rotWithShape="1">
          <a:blip r:embed="rId3">
            <a:alphaModFix/>
          </a:blip>
          <a:srcRect/>
          <a:stretch/>
        </p:blipFill>
        <p:spPr>
          <a:xfrm>
            <a:off x="1032833" y="929423"/>
            <a:ext cx="10126334" cy="4999153"/>
          </a:xfrm>
          <a:prstGeom prst="rect">
            <a:avLst/>
          </a:prstGeom>
          <a:noFill/>
          <a:ln>
            <a:noFill/>
          </a:ln>
        </p:spPr>
      </p:pic>
      <p:sp>
        <p:nvSpPr>
          <p:cNvPr id="180" name="Google Shape;180;p2"/>
          <p:cNvSpPr txBox="1"/>
          <p:nvPr/>
        </p:nvSpPr>
        <p:spPr>
          <a:xfrm>
            <a:off x="1893247" y="5928576"/>
            <a:ext cx="9265920"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400">
                <a:solidFill>
                  <a:schemeClr val="dk1"/>
                </a:solidFill>
                <a:latin typeface="Calibri"/>
                <a:ea typeface="Calibri"/>
                <a:cs typeface="Calibri"/>
                <a:sym typeface="Calibri"/>
              </a:rPr>
              <a:t>Science </a:t>
            </a:r>
            <a:r>
              <a:rPr lang="en-US" sz="2400" b="1" u="sng">
                <a:solidFill>
                  <a:schemeClr val="dk1"/>
                </a:solidFill>
                <a:latin typeface="Calibri"/>
                <a:ea typeface="Calibri"/>
                <a:cs typeface="Calibri"/>
                <a:sym typeface="Calibri"/>
              </a:rPr>
              <a:t>256</a:t>
            </a:r>
            <a:r>
              <a:rPr lang="en-US" sz="2400">
                <a:solidFill>
                  <a:schemeClr val="dk1"/>
                </a:solidFill>
                <a:latin typeface="Calibri"/>
                <a:ea typeface="Calibri"/>
                <a:cs typeface="Calibri"/>
                <a:sym typeface="Calibri"/>
              </a:rPr>
              <a:t>, 365-387 (1992)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AF6849A-0CFC-50A1-95D5-05B532997170}"/>
              </a:ext>
            </a:extLst>
          </p:cNvPr>
          <p:cNvSpPr>
            <a:spLocks noGrp="1"/>
          </p:cNvSpPr>
          <p:nvPr>
            <p:ph type="sldNum" sz="quarter" idx="12"/>
          </p:nvPr>
        </p:nvSpPr>
        <p:spPr/>
        <p:txBody>
          <a:bodyPr/>
          <a:lstStyle/>
          <a:p>
            <a:fld id="{195F50F5-0325-4E13-93B8-A048A96B03AB}" type="slidenum">
              <a:rPr lang="en-US" smtClean="0"/>
              <a:pPr/>
              <a:t>6</a:t>
            </a:fld>
            <a:endParaRPr lang="en-US"/>
          </a:p>
        </p:txBody>
      </p:sp>
      <p:pic>
        <p:nvPicPr>
          <p:cNvPr id="6" name="Picture 5">
            <a:extLst>
              <a:ext uri="{FF2B5EF4-FFF2-40B4-BE49-F238E27FC236}">
                <a16:creationId xmlns:a16="http://schemas.microsoft.com/office/drawing/2014/main" id="{F084D1B0-D714-FD1B-B04B-135084BF7C9A}"/>
              </a:ext>
            </a:extLst>
          </p:cNvPr>
          <p:cNvPicPr>
            <a:picLocks noChangeAspect="1"/>
          </p:cNvPicPr>
          <p:nvPr/>
        </p:nvPicPr>
        <p:blipFill rotWithShape="1">
          <a:blip r:embed="rId2"/>
          <a:srcRect t="57709"/>
          <a:stretch/>
        </p:blipFill>
        <p:spPr>
          <a:xfrm>
            <a:off x="2878475" y="2603905"/>
            <a:ext cx="5945857" cy="3949454"/>
          </a:xfrm>
          <a:prstGeom prst="rect">
            <a:avLst/>
          </a:prstGeom>
        </p:spPr>
      </p:pic>
      <p:sp>
        <p:nvSpPr>
          <p:cNvPr id="8" name="TextBox 7">
            <a:extLst>
              <a:ext uri="{FF2B5EF4-FFF2-40B4-BE49-F238E27FC236}">
                <a16:creationId xmlns:a16="http://schemas.microsoft.com/office/drawing/2014/main" id="{6A152120-4625-BF37-67CD-E9AB12DEF3C5}"/>
              </a:ext>
            </a:extLst>
          </p:cNvPr>
          <p:cNvSpPr txBox="1"/>
          <p:nvPr/>
        </p:nvSpPr>
        <p:spPr>
          <a:xfrm>
            <a:off x="981307" y="452684"/>
            <a:ext cx="9939453" cy="1631216"/>
          </a:xfrm>
          <a:prstGeom prst="rect">
            <a:avLst/>
          </a:prstGeom>
          <a:noFill/>
        </p:spPr>
        <p:txBody>
          <a:bodyPr wrap="square">
            <a:spAutoFit/>
          </a:bodyPr>
          <a:lstStyle/>
          <a:p>
            <a:pPr algn="l"/>
            <a:r>
              <a:rPr lang="en-US" sz="3200" b="1" i="0" u="none" strike="noStrike" baseline="0" dirty="0"/>
              <a:t>Appearance of Water Channels in Xenopus Oocytes Expressing Red Cell CHIP28 Protein</a:t>
            </a:r>
          </a:p>
          <a:p>
            <a:pPr algn="l"/>
            <a:r>
              <a:rPr lang="it-IT" b="0" i="0" u="none" strike="noStrike" baseline="0" dirty="0"/>
              <a:t>Gregory M. Preston, Tiziana Piazza Carroll,</a:t>
            </a:r>
          </a:p>
          <a:p>
            <a:pPr algn="l"/>
            <a:r>
              <a:rPr lang="en-US" b="0" i="0" u="none" strike="noStrike" baseline="0" dirty="0"/>
              <a:t>William B. </a:t>
            </a:r>
            <a:r>
              <a:rPr lang="en-US" b="0" i="0" u="none" strike="noStrike" baseline="0" dirty="0" err="1"/>
              <a:t>Guggino</a:t>
            </a:r>
            <a:r>
              <a:rPr lang="en-US" b="0" i="0" u="none" strike="noStrike" baseline="0" dirty="0"/>
              <a:t>, </a:t>
            </a:r>
            <a:r>
              <a:rPr lang="en-US" b="0" i="0" u="none" strike="noStrike" baseline="0" dirty="0">
                <a:solidFill>
                  <a:srgbClr val="FF0000"/>
                </a:solidFill>
              </a:rPr>
              <a:t>Peter </a:t>
            </a:r>
            <a:r>
              <a:rPr lang="en-US" b="0" i="0" u="none" strike="noStrike" baseline="0" dirty="0" err="1">
                <a:solidFill>
                  <a:srgbClr val="FF0000"/>
                </a:solidFill>
              </a:rPr>
              <a:t>Agre</a:t>
            </a:r>
            <a:r>
              <a:rPr lang="en-US" b="0" i="0" u="none" strike="noStrike" baseline="0" dirty="0"/>
              <a:t>*</a:t>
            </a:r>
            <a:endParaRPr lang="en-US" dirty="0"/>
          </a:p>
        </p:txBody>
      </p:sp>
      <p:sp>
        <p:nvSpPr>
          <p:cNvPr id="12" name="TextBox 11">
            <a:extLst>
              <a:ext uri="{FF2B5EF4-FFF2-40B4-BE49-F238E27FC236}">
                <a16:creationId xmlns:a16="http://schemas.microsoft.com/office/drawing/2014/main" id="{F60D3E36-9428-512A-401E-5339FA0C40C5}"/>
              </a:ext>
            </a:extLst>
          </p:cNvPr>
          <p:cNvSpPr txBox="1"/>
          <p:nvPr/>
        </p:nvSpPr>
        <p:spPr>
          <a:xfrm>
            <a:off x="981307" y="2083900"/>
            <a:ext cx="6096000" cy="338554"/>
          </a:xfrm>
          <a:prstGeom prst="rect">
            <a:avLst/>
          </a:prstGeom>
          <a:noFill/>
        </p:spPr>
        <p:txBody>
          <a:bodyPr wrap="square">
            <a:spAutoFit/>
          </a:bodyPr>
          <a:lstStyle/>
          <a:p>
            <a:r>
              <a:rPr lang="en-US" sz="1600" b="0" i="0" u="none" strike="noStrike" baseline="0" dirty="0"/>
              <a:t>SCIENCE * VOL. 256 * 17 APRIL 1992</a:t>
            </a:r>
            <a:endParaRPr lang="en-US" sz="1600" dirty="0"/>
          </a:p>
        </p:txBody>
      </p:sp>
    </p:spTree>
    <p:extLst>
      <p:ext uri="{BB962C8B-B14F-4D97-AF65-F5344CB8AC3E}">
        <p14:creationId xmlns:p14="http://schemas.microsoft.com/office/powerpoint/2010/main" val="1762088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875BF4-AFBF-2A32-ADED-8151A0D426A8}"/>
              </a:ext>
            </a:extLst>
          </p:cNvPr>
          <p:cNvSpPr>
            <a:spLocks noGrp="1"/>
          </p:cNvSpPr>
          <p:nvPr>
            <p:ph type="sldNum" sz="quarter" idx="12"/>
          </p:nvPr>
        </p:nvSpPr>
        <p:spPr/>
        <p:txBody>
          <a:bodyPr/>
          <a:lstStyle/>
          <a:p>
            <a:fld id="{195F50F5-0325-4E13-93B8-A048A96B03AB}" type="slidenum">
              <a:rPr lang="en-US" smtClean="0"/>
              <a:pPr/>
              <a:t>7</a:t>
            </a:fld>
            <a:endParaRPr lang="en-US"/>
          </a:p>
        </p:txBody>
      </p:sp>
      <p:pic>
        <p:nvPicPr>
          <p:cNvPr id="3" name="Picture 4" descr="chempub2high.jpg">
            <a:extLst>
              <a:ext uri="{FF2B5EF4-FFF2-40B4-BE49-F238E27FC236}">
                <a16:creationId xmlns:a16="http://schemas.microsoft.com/office/drawing/2014/main" id="{87CDF5FF-C57D-3D9D-E171-A3D56448D06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16212" y="2700205"/>
            <a:ext cx="6759575" cy="3355975"/>
          </a:xfrm>
        </p:spPr>
      </p:pic>
      <p:sp>
        <p:nvSpPr>
          <p:cNvPr id="4" name="Title 1">
            <a:extLst>
              <a:ext uri="{FF2B5EF4-FFF2-40B4-BE49-F238E27FC236}">
                <a16:creationId xmlns:a16="http://schemas.microsoft.com/office/drawing/2014/main" id="{F638D081-26FE-C43B-1A92-87730B115DF0}"/>
              </a:ext>
            </a:extLst>
          </p:cNvPr>
          <p:cNvSpPr>
            <a:spLocks noGrp="1"/>
          </p:cNvSpPr>
          <p:nvPr>
            <p:ph type="title"/>
          </p:nvPr>
        </p:nvSpPr>
        <p:spPr>
          <a:xfrm>
            <a:off x="1305863" y="1168115"/>
            <a:ext cx="10515600" cy="739775"/>
          </a:xfrm>
        </p:spPr>
        <p:txBody>
          <a:bodyPr>
            <a:normAutofit/>
          </a:bodyPr>
          <a:lstStyle/>
          <a:p>
            <a:pPr eaLnBrk="1" hangingPunct="1"/>
            <a:r>
              <a:rPr lang="en-US" altLang="en-US" b="1" dirty="0"/>
              <a:t>The Famous </a:t>
            </a:r>
            <a:r>
              <a:rPr lang="en-US" altLang="en-US" b="1" i="1" dirty="0"/>
              <a:t>Exploding Frog Egg Experiment</a:t>
            </a:r>
            <a:endParaRPr lang="en-US" altLang="en-US" sz="5400" b="1" i="1" dirty="0"/>
          </a:p>
        </p:txBody>
      </p:sp>
      <p:sp>
        <p:nvSpPr>
          <p:cNvPr id="5" name="TextBox 4">
            <a:extLst>
              <a:ext uri="{FF2B5EF4-FFF2-40B4-BE49-F238E27FC236}">
                <a16:creationId xmlns:a16="http://schemas.microsoft.com/office/drawing/2014/main" id="{BEB3A4F1-C1C3-5F82-DB6E-620372D8EABE}"/>
              </a:ext>
            </a:extLst>
          </p:cNvPr>
          <p:cNvSpPr txBox="1">
            <a:spLocks noChangeArrowheads="1"/>
          </p:cNvSpPr>
          <p:nvPr/>
        </p:nvSpPr>
        <p:spPr bwMode="auto">
          <a:xfrm>
            <a:off x="1314449" y="2011660"/>
            <a:ext cx="1007745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dirty="0"/>
              <a:t>Aquaporin mRNA micro-injected into Xenopus eggs</a:t>
            </a:r>
          </a:p>
        </p:txBody>
      </p:sp>
    </p:spTree>
    <p:extLst>
      <p:ext uri="{BB962C8B-B14F-4D97-AF65-F5344CB8AC3E}">
        <p14:creationId xmlns:p14="http://schemas.microsoft.com/office/powerpoint/2010/main" val="1467904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875BF4-AFBF-2A32-ADED-8151A0D426A8}"/>
              </a:ext>
            </a:extLst>
          </p:cNvPr>
          <p:cNvSpPr>
            <a:spLocks noGrp="1"/>
          </p:cNvSpPr>
          <p:nvPr>
            <p:ph type="sldNum" sz="quarter" idx="12"/>
          </p:nvPr>
        </p:nvSpPr>
        <p:spPr/>
        <p:txBody>
          <a:bodyPr/>
          <a:lstStyle/>
          <a:p>
            <a:fld id="{195F50F5-0325-4E13-93B8-A048A96B03AB}" type="slidenum">
              <a:rPr lang="en-US" smtClean="0"/>
              <a:pPr/>
              <a:t>8</a:t>
            </a:fld>
            <a:endParaRPr lang="en-US"/>
          </a:p>
        </p:txBody>
      </p:sp>
      <p:pic>
        <p:nvPicPr>
          <p:cNvPr id="4" name="Google Shape;196;p4">
            <a:extLst>
              <a:ext uri="{FF2B5EF4-FFF2-40B4-BE49-F238E27FC236}">
                <a16:creationId xmlns:a16="http://schemas.microsoft.com/office/drawing/2014/main" id="{CEAE9637-C087-8A2F-6882-98CE8F76125E}"/>
              </a:ext>
            </a:extLst>
          </p:cNvPr>
          <p:cNvPicPr preferRelativeResize="0"/>
          <p:nvPr/>
        </p:nvPicPr>
        <p:blipFill rotWithShape="1">
          <a:blip r:embed="rId2">
            <a:alphaModFix/>
          </a:blip>
          <a:srcRect/>
          <a:stretch/>
        </p:blipFill>
        <p:spPr>
          <a:xfrm>
            <a:off x="6880255" y="1118737"/>
            <a:ext cx="4400194" cy="4897501"/>
          </a:xfrm>
          <a:prstGeom prst="rect">
            <a:avLst/>
          </a:prstGeom>
          <a:noFill/>
          <a:ln>
            <a:noFill/>
          </a:ln>
        </p:spPr>
      </p:pic>
      <p:grpSp>
        <p:nvGrpSpPr>
          <p:cNvPr id="12" name="Group 11">
            <a:extLst>
              <a:ext uri="{FF2B5EF4-FFF2-40B4-BE49-F238E27FC236}">
                <a16:creationId xmlns:a16="http://schemas.microsoft.com/office/drawing/2014/main" id="{DA50C22E-DF64-47A4-E290-DB77E65C4119}"/>
              </a:ext>
            </a:extLst>
          </p:cNvPr>
          <p:cNvGrpSpPr/>
          <p:nvPr/>
        </p:nvGrpSpPr>
        <p:grpSpPr>
          <a:xfrm>
            <a:off x="1351561" y="1010590"/>
            <a:ext cx="4821351" cy="5730820"/>
            <a:chOff x="1274649" y="856765"/>
            <a:chExt cx="4821351" cy="5730820"/>
          </a:xfrm>
        </p:grpSpPr>
        <p:pic>
          <p:nvPicPr>
            <p:cNvPr id="3" name="Google Shape;194;p4">
              <a:extLst>
                <a:ext uri="{FF2B5EF4-FFF2-40B4-BE49-F238E27FC236}">
                  <a16:creationId xmlns:a16="http://schemas.microsoft.com/office/drawing/2014/main" id="{A95A649D-5B15-69B5-CEC1-21253E078FC5}"/>
                </a:ext>
              </a:extLst>
            </p:cNvPr>
            <p:cNvPicPr preferRelativeResize="0"/>
            <p:nvPr/>
          </p:nvPicPr>
          <p:blipFill rotWithShape="1">
            <a:blip r:embed="rId3">
              <a:alphaModFix/>
            </a:blip>
            <a:srcRect b="38000"/>
            <a:stretch/>
          </p:blipFill>
          <p:spPr>
            <a:xfrm>
              <a:off x="1274649" y="856765"/>
              <a:ext cx="4821351" cy="5730820"/>
            </a:xfrm>
            <a:prstGeom prst="rect">
              <a:avLst/>
            </a:prstGeom>
            <a:noFill/>
            <a:ln>
              <a:noFill/>
            </a:ln>
          </p:spPr>
        </p:pic>
        <p:sp>
          <p:nvSpPr>
            <p:cNvPr id="5" name="TextBox 4">
              <a:extLst>
                <a:ext uri="{FF2B5EF4-FFF2-40B4-BE49-F238E27FC236}">
                  <a16:creationId xmlns:a16="http://schemas.microsoft.com/office/drawing/2014/main" id="{F36013AB-5C26-48A3-1328-A39A61D69D38}"/>
                </a:ext>
              </a:extLst>
            </p:cNvPr>
            <p:cNvSpPr txBox="1"/>
            <p:nvPr/>
          </p:nvSpPr>
          <p:spPr>
            <a:xfrm>
              <a:off x="3782984" y="2485758"/>
              <a:ext cx="1914525" cy="707886"/>
            </a:xfrm>
            <a:prstGeom prst="rect">
              <a:avLst/>
            </a:prstGeom>
            <a:noFill/>
          </p:spPr>
          <p:txBody>
            <a:bodyPr wrap="square" rtlCol="0">
              <a:spAutoFit/>
            </a:bodyPr>
            <a:lstStyle/>
            <a:p>
              <a:r>
                <a:rPr lang="en-US" sz="2000" dirty="0"/>
                <a:t>Micro-injected </a:t>
              </a:r>
              <a:br>
                <a:rPr lang="en-US" sz="2000" dirty="0"/>
              </a:br>
              <a:r>
                <a:rPr lang="en-US" sz="2000" dirty="0"/>
                <a:t>CHIP28 mRNA</a:t>
              </a:r>
            </a:p>
          </p:txBody>
        </p:sp>
        <p:sp>
          <p:nvSpPr>
            <p:cNvPr id="9" name="TextBox 8">
              <a:extLst>
                <a:ext uri="{FF2B5EF4-FFF2-40B4-BE49-F238E27FC236}">
                  <a16:creationId xmlns:a16="http://schemas.microsoft.com/office/drawing/2014/main" id="{A4FBEA64-3AD3-C714-0609-46C4981BAD08}"/>
                </a:ext>
              </a:extLst>
            </p:cNvPr>
            <p:cNvSpPr txBox="1"/>
            <p:nvPr/>
          </p:nvSpPr>
          <p:spPr>
            <a:xfrm>
              <a:off x="3782984" y="4659999"/>
              <a:ext cx="1914525" cy="707886"/>
            </a:xfrm>
            <a:prstGeom prst="rect">
              <a:avLst/>
            </a:prstGeom>
            <a:noFill/>
          </p:spPr>
          <p:txBody>
            <a:bodyPr wrap="square" rtlCol="0">
              <a:spAutoFit/>
            </a:bodyPr>
            <a:lstStyle/>
            <a:p>
              <a:pPr algn="ctr"/>
              <a:r>
                <a:rPr lang="en-US" sz="2000" dirty="0"/>
                <a:t>Micro-injected </a:t>
              </a:r>
              <a:br>
                <a:rPr lang="en-US" sz="2000" dirty="0"/>
              </a:br>
              <a:r>
                <a:rPr lang="en-US" sz="2000" dirty="0"/>
                <a:t>with buffer</a:t>
              </a:r>
            </a:p>
          </p:txBody>
        </p:sp>
        <p:sp>
          <p:nvSpPr>
            <p:cNvPr id="10" name="Arrow: Right 9">
              <a:extLst>
                <a:ext uri="{FF2B5EF4-FFF2-40B4-BE49-F238E27FC236}">
                  <a16:creationId xmlns:a16="http://schemas.microsoft.com/office/drawing/2014/main" id="{5F2EB385-A8A6-7338-BE4F-EDE5FC85A633}"/>
                </a:ext>
              </a:extLst>
            </p:cNvPr>
            <p:cNvSpPr/>
            <p:nvPr/>
          </p:nvSpPr>
          <p:spPr>
            <a:xfrm rot="10800000">
              <a:off x="3384493" y="2779880"/>
              <a:ext cx="316195" cy="1196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087257F9-2D26-FCD6-E1AC-80E2795A1E3F}"/>
                </a:ext>
              </a:extLst>
            </p:cNvPr>
            <p:cNvSpPr/>
            <p:nvPr/>
          </p:nvSpPr>
          <p:spPr>
            <a:xfrm rot="5400000">
              <a:off x="3814815" y="5190257"/>
              <a:ext cx="316195" cy="1196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37472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
          <p:cNvSpPr txBox="1">
            <a:spLocks noGrp="1"/>
          </p:cNvSpPr>
          <p:nvPr>
            <p:ph type="title"/>
          </p:nvPr>
        </p:nvSpPr>
        <p:spPr>
          <a:xfrm>
            <a:off x="3224464" y="365125"/>
            <a:ext cx="8129336"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a:t>1992 “Model” of Aquaporin</a:t>
            </a:r>
            <a:endParaRPr/>
          </a:p>
        </p:txBody>
      </p:sp>
      <p:sp>
        <p:nvSpPr>
          <p:cNvPr id="186" name="Google Shape;186;p3"/>
          <p:cNvSpPr txBox="1">
            <a:spLocks noGrp="1"/>
          </p:cNvSpPr>
          <p:nvPr>
            <p:ph type="body" idx="1"/>
          </p:nvPr>
        </p:nvSpPr>
        <p:spPr>
          <a:xfrm>
            <a:off x="818399" y="2503069"/>
            <a:ext cx="5181600" cy="2370221"/>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3200"/>
              <a:buChar char="•"/>
            </a:pPr>
            <a:r>
              <a:rPr lang="en-US" sz="3200"/>
              <a:t>Based on its Amino Acid Sequence</a:t>
            </a:r>
            <a:endParaRPr/>
          </a:p>
          <a:p>
            <a:pPr marL="228600" lvl="0" indent="-228600" algn="l" rtl="0">
              <a:lnSpc>
                <a:spcPct val="90000"/>
              </a:lnSpc>
              <a:spcBef>
                <a:spcPts val="1000"/>
              </a:spcBef>
              <a:spcAft>
                <a:spcPts val="0"/>
              </a:spcAft>
              <a:buClr>
                <a:schemeClr val="dk1"/>
              </a:buClr>
              <a:buSzPts val="3200"/>
              <a:buChar char="•"/>
            </a:pPr>
            <a:r>
              <a:rPr lang="en-US" sz="3200"/>
              <a:t>6 Transmembrane Helices</a:t>
            </a:r>
            <a:endParaRPr/>
          </a:p>
          <a:p>
            <a:pPr marL="228600" lvl="0" indent="-228600" algn="l" rtl="0">
              <a:lnSpc>
                <a:spcPct val="90000"/>
              </a:lnSpc>
              <a:spcBef>
                <a:spcPts val="1000"/>
              </a:spcBef>
              <a:spcAft>
                <a:spcPts val="0"/>
              </a:spcAft>
              <a:buClr>
                <a:schemeClr val="dk1"/>
              </a:buClr>
              <a:buSzPts val="3200"/>
              <a:buChar char="•"/>
            </a:pPr>
            <a:r>
              <a:rPr lang="en-US" sz="3200"/>
              <a:t>2-Fold Symmetry</a:t>
            </a:r>
            <a:endParaRPr/>
          </a:p>
          <a:p>
            <a:pPr marL="228600" lvl="0" indent="-50800" algn="l" rtl="0">
              <a:lnSpc>
                <a:spcPct val="90000"/>
              </a:lnSpc>
              <a:spcBef>
                <a:spcPts val="1000"/>
              </a:spcBef>
              <a:spcAft>
                <a:spcPts val="0"/>
              </a:spcAft>
              <a:buClr>
                <a:schemeClr val="dk1"/>
              </a:buClr>
              <a:buSzPts val="2800"/>
              <a:buNone/>
            </a:pPr>
            <a:endParaRPr/>
          </a:p>
        </p:txBody>
      </p:sp>
      <p:pic>
        <p:nvPicPr>
          <p:cNvPr id="187" name="Google Shape;187;p3"/>
          <p:cNvPicPr preferRelativeResize="0">
            <a:picLocks noGrp="1"/>
          </p:cNvPicPr>
          <p:nvPr>
            <p:ph type="body" idx="2"/>
          </p:nvPr>
        </p:nvPicPr>
        <p:blipFill rotWithShape="1">
          <a:blip r:embed="rId3">
            <a:alphaModFix/>
          </a:blip>
          <a:srcRect/>
          <a:stretch/>
        </p:blipFill>
        <p:spPr>
          <a:xfrm>
            <a:off x="6371115" y="1825625"/>
            <a:ext cx="4783769" cy="4351338"/>
          </a:xfrm>
          <a:prstGeom prst="rect">
            <a:avLst/>
          </a:prstGeom>
          <a:noFill/>
          <a:ln>
            <a:noFill/>
          </a:ln>
        </p:spPr>
      </p:pic>
      <p:cxnSp>
        <p:nvCxnSpPr>
          <p:cNvPr id="188" name="Google Shape;188;p3"/>
          <p:cNvCxnSpPr/>
          <p:nvPr/>
        </p:nvCxnSpPr>
        <p:spPr>
          <a:xfrm>
            <a:off x="5553075" y="3776663"/>
            <a:ext cx="1109663" cy="0"/>
          </a:xfrm>
          <a:prstGeom prst="straightConnector1">
            <a:avLst/>
          </a:prstGeom>
          <a:noFill/>
          <a:ln w="69850" cap="flat" cmpd="sng">
            <a:solidFill>
              <a:schemeClr val="dk1"/>
            </a:solidFill>
            <a:prstDash val="solid"/>
            <a:miter lim="800000"/>
            <a:headEnd type="none" w="sm" len="sm"/>
            <a:tailEnd type="triangle" w="med" len="med"/>
          </a:ln>
        </p:spPr>
      </p:cxn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A1898F9-5B04-4E13-A2F6-BBFF54CB811F}">
  <ds:schemaRefs>
    <ds:schemaRef ds:uri="http://schemas.microsoft.com/sharepoint/v3/contenttype/forms"/>
  </ds:schemaRefs>
</ds:datastoreItem>
</file>

<file path=customXml/itemProps2.xml><?xml version="1.0" encoding="utf-8"?>
<ds:datastoreItem xmlns:ds="http://schemas.openxmlformats.org/officeDocument/2006/customXml" ds:itemID="{69B78A06-A6AE-4BEF-9BC7-69365988A9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TotalTime>
  <Words>844</Words>
  <Application>Microsoft Office PowerPoint</Application>
  <PresentationFormat>Widescreen</PresentationFormat>
  <Paragraphs>86</Paragraphs>
  <Slides>22</Slides>
  <Notes>12</Notes>
  <HiddenSlides>0</HiddenSlides>
  <MMClips>0</MMClips>
  <ScaleCrop>false</ScaleCrop>
  <HeadingPairs>
    <vt:vector size="4" baseType="variant">
      <vt:variant>
        <vt:lpstr>Theme</vt:lpstr>
      </vt:variant>
      <vt:variant>
        <vt:i4>2</vt:i4>
      </vt:variant>
      <vt:variant>
        <vt:lpstr>Slide Titles</vt:lpstr>
      </vt:variant>
      <vt:variant>
        <vt:i4>22</vt:i4>
      </vt:variant>
    </vt:vector>
  </HeadingPairs>
  <TitlesOfParts>
    <vt:vector size="24" baseType="lpstr">
      <vt:lpstr>Office Theme</vt:lpstr>
      <vt:lpstr>1_Office Theme</vt:lpstr>
      <vt:lpstr>Introducing Mighty Models… …from the water channel  to action potentials</vt:lpstr>
      <vt:lpstr>PowerPoint Presentation</vt:lpstr>
      <vt:lpstr>The Discovery of AQP1</vt:lpstr>
      <vt:lpstr>2003 Nobel Prize in Chemistry</vt:lpstr>
      <vt:lpstr>PowerPoint Presentation</vt:lpstr>
      <vt:lpstr>PowerPoint Presentation</vt:lpstr>
      <vt:lpstr>The Famous Exploding Frog Egg Experiment</vt:lpstr>
      <vt:lpstr>PowerPoint Presentation</vt:lpstr>
      <vt:lpstr>1992 “Model” of Aquaporin</vt:lpstr>
      <vt:lpstr>PowerPoint Presentation</vt:lpstr>
      <vt:lpstr>PowerPoint Presentation</vt:lpstr>
      <vt:lpstr>Protein Exploratorium</vt:lpstr>
      <vt:lpstr> </vt:lpstr>
      <vt:lpstr>PowerPoint Presentation</vt:lpstr>
      <vt:lpstr>PowerPoint Presentation</vt:lpstr>
      <vt:lpstr>PowerPoint Presentation</vt:lpstr>
      <vt:lpstr>PowerPoint Presentation</vt:lpstr>
      <vt:lpstr>PowerPoint Presentation</vt:lpstr>
      <vt:lpstr>PowerPoint Presentation</vt:lpstr>
      <vt:lpstr>Why K+,… but not Na+</vt:lpstr>
      <vt:lpstr>PowerPoint Presentation</vt:lpstr>
      <vt:lpstr>Peter Agre with Aquaporin Model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Introducing Mighty Models… …from the water channel  to action potentials</dc:title>
  <dc:creator>Heather Ryan</dc:creator>
  <cp:lastModifiedBy>Tim Herman</cp:lastModifiedBy>
  <cp:revision>4</cp:revision>
  <dcterms:created xsi:type="dcterms:W3CDTF">2021-01-20T19:09:08Z</dcterms:created>
  <dcterms:modified xsi:type="dcterms:W3CDTF">2023-10-31T17:21:23Z</dcterms:modified>
</cp:coreProperties>
</file>