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60" r:id="rId5"/>
  </p:sldMasterIdLst>
  <p:notesMasterIdLst>
    <p:notesMasterId r:id="rId41"/>
  </p:notesMasterIdLst>
  <p:sldIdLst>
    <p:sldId id="282" r:id="rId6"/>
    <p:sldId id="304" r:id="rId7"/>
    <p:sldId id="257" r:id="rId8"/>
    <p:sldId id="300" r:id="rId9"/>
    <p:sldId id="302" r:id="rId10"/>
    <p:sldId id="328" r:id="rId11"/>
    <p:sldId id="326" r:id="rId12"/>
    <p:sldId id="321" r:id="rId13"/>
    <p:sldId id="267" r:id="rId14"/>
    <p:sldId id="295" r:id="rId15"/>
    <p:sldId id="329" r:id="rId16"/>
    <p:sldId id="308" r:id="rId17"/>
    <p:sldId id="313" r:id="rId18"/>
    <p:sldId id="323" r:id="rId19"/>
    <p:sldId id="317" r:id="rId20"/>
    <p:sldId id="309" r:id="rId21"/>
    <p:sldId id="276" r:id="rId22"/>
    <p:sldId id="288" r:id="rId23"/>
    <p:sldId id="324" r:id="rId24"/>
    <p:sldId id="331" r:id="rId25"/>
    <p:sldId id="330" r:id="rId26"/>
    <p:sldId id="322" r:id="rId27"/>
    <p:sldId id="327" r:id="rId28"/>
    <p:sldId id="325" r:id="rId29"/>
    <p:sldId id="268" r:id="rId30"/>
    <p:sldId id="269" r:id="rId31"/>
    <p:sldId id="270" r:id="rId32"/>
    <p:sldId id="271" r:id="rId33"/>
    <p:sldId id="310" r:id="rId34"/>
    <p:sldId id="311" r:id="rId35"/>
    <p:sldId id="307" r:id="rId36"/>
    <p:sldId id="256" r:id="rId37"/>
    <p:sldId id="314" r:id="rId38"/>
    <p:sldId id="315" r:id="rId39"/>
    <p:sldId id="316"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EAC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6A798C-A58B-450A-9B4C-3CA3E2AB2233}" v="14" dt="2023-03-18T17:12:16.8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2" autoAdjust="0"/>
    <p:restoredTop sz="94700" autoAdjust="0"/>
  </p:normalViewPr>
  <p:slideViewPr>
    <p:cSldViewPr snapToGrid="0">
      <p:cViewPr varScale="1">
        <p:scale>
          <a:sx n="95" d="100"/>
          <a:sy n="95" d="100"/>
        </p:scale>
        <p:origin x="1020"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microsoft.com/office/2015/10/relationships/revisionInfo" Target="revisionInfo.xml"/><Relationship Id="rId20" Type="http://schemas.openxmlformats.org/officeDocument/2006/relationships/slide" Target="slides/slide15.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A7E96E-58CF-4E0E-92A1-8DE27C57A71F}" type="datetimeFigureOut">
              <a:rPr lang="en-US" smtClean="0"/>
              <a:t>3/24/2023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916263-F4AD-4FDF-883C-15B909C8229B}" type="slidenum">
              <a:rPr lang="en-US" smtClean="0"/>
              <a:t>‹#›</a:t>
            </a:fld>
            <a:endParaRPr lang="en-US"/>
          </a:p>
        </p:txBody>
      </p:sp>
    </p:spTree>
    <p:extLst>
      <p:ext uri="{BB962C8B-B14F-4D97-AF65-F5344CB8AC3E}">
        <p14:creationId xmlns:p14="http://schemas.microsoft.com/office/powerpoint/2010/main" val="3364045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dirty="0"/>
              <a:t>Presentation</a:t>
            </a:r>
            <a:br>
              <a:rPr lang="en-US" dirty="0"/>
            </a:br>
            <a:r>
              <a:rPr lang="en-US" dirty="0"/>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r>
              <a:rPr lang="en-US"/>
              <a:t>Click icon to add picture</a:t>
            </a:r>
            <a:endParaRPr lang="en-US" dirty="0"/>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BODY Slide RIGHT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389861" y="231303"/>
            <a:ext cx="9144000"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120963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BODY Slide RIGHT 2">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33397553-FF5B-C983-EC79-B6EC1E0831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448178" y="251489"/>
            <a:ext cx="10694743"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6" name="Oval 5">
            <a:extLst>
              <a:ext uri="{FF2B5EF4-FFF2-40B4-BE49-F238E27FC236}">
                <a16:creationId xmlns:a16="http://schemas.microsoft.com/office/drawing/2014/main" id="{BDAE18C4-97B6-C248-6B2B-06D6F98760A4}"/>
              </a:ext>
            </a:extLst>
          </p:cNvPr>
          <p:cNvSpPr/>
          <p:nvPr userDrawn="1"/>
        </p:nvSpPr>
        <p:spPr>
          <a:xfrm>
            <a:off x="140135" y="6406711"/>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5FFB179-1841-4BAB-5BCE-2110D77D2C4B}"/>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3023C19-CA0B-AF2F-3F84-478DECF831E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3529234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19629935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BODY Slide RIGHT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2490D1-4C27-6FE3-3F95-DB43821A047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4" y="294463"/>
            <a:ext cx="10200167"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FCD39D-2488-81CA-AF47-325AF318F4D4}"/>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1F1B122-9A7B-2A18-8069-B087AD8F677D}"/>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8035545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CLOSING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1744967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CLOSING Slide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D20970-B06C-CB7C-B5E4-325A1AE2FA1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9549204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CLOSING Slide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86948D-E6E2-1B8B-88E8-F89072AFFF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8889073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CLOSING Slide 4">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A9AC15-481A-1578-DFB0-A3EF9E3F45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1648784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D90575-E3C8-48AE-A350-A0F96B4D77C2}" type="datetimeFigureOut">
              <a:rPr lang="en-US" smtClean="0"/>
              <a:t>3/24/2023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754852F-4495-4694-819E-814D22ED5DAB}" type="slidenum">
              <a:rPr lang="en-US" smtClean="0"/>
              <a:t>‹#›</a:t>
            </a:fld>
            <a:endParaRPr lang="en-US"/>
          </a:p>
        </p:txBody>
      </p:sp>
    </p:spTree>
    <p:extLst>
      <p:ext uri="{BB962C8B-B14F-4D97-AF65-F5344CB8AC3E}">
        <p14:creationId xmlns:p14="http://schemas.microsoft.com/office/powerpoint/2010/main" val="24394143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08B8D-0765-9C9A-4CB4-AF00D5DFB7D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2074C11-7497-C52E-8513-C92397D7D4D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8FEC0B6-1256-4026-4A13-6372222A29FC}"/>
              </a:ext>
            </a:extLst>
          </p:cNvPr>
          <p:cNvSpPr>
            <a:spLocks noGrp="1"/>
          </p:cNvSpPr>
          <p:nvPr>
            <p:ph type="dt" sz="half" idx="10"/>
          </p:nvPr>
        </p:nvSpPr>
        <p:spPr/>
        <p:txBody>
          <a:bodyPr/>
          <a:lstStyle/>
          <a:p>
            <a:fld id="{536A84B7-5D70-4C75-8200-0B5D49B12640}" type="datetimeFigureOut">
              <a:rPr lang="en-US" smtClean="0"/>
              <a:t>3/24/2023</a:t>
            </a:fld>
            <a:endParaRPr lang="en-US"/>
          </a:p>
        </p:txBody>
      </p:sp>
      <p:sp>
        <p:nvSpPr>
          <p:cNvPr id="5" name="Footer Placeholder 4">
            <a:extLst>
              <a:ext uri="{FF2B5EF4-FFF2-40B4-BE49-F238E27FC236}">
                <a16:creationId xmlns:a16="http://schemas.microsoft.com/office/drawing/2014/main" id="{00CE6BE1-1E47-09B9-D955-BDCF8F3967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DF6508-8933-7964-AC5B-5D9D86BAF7F0}"/>
              </a:ext>
            </a:extLst>
          </p:cNvPr>
          <p:cNvSpPr>
            <a:spLocks noGrp="1"/>
          </p:cNvSpPr>
          <p:nvPr>
            <p:ph type="sldNum" sz="quarter" idx="12"/>
          </p:nvPr>
        </p:nvSpPr>
        <p:spPr/>
        <p:txBody>
          <a:bodyPr/>
          <a:lstStyle/>
          <a:p>
            <a:fld id="{030F01A8-501D-4043-834A-43FDB6C1FD19}" type="slidenum">
              <a:rPr lang="en-US" smtClean="0"/>
              <a:t>‹#›</a:t>
            </a:fld>
            <a:endParaRPr lang="en-US"/>
          </a:p>
        </p:txBody>
      </p:sp>
    </p:spTree>
    <p:extLst>
      <p:ext uri="{BB962C8B-B14F-4D97-AF65-F5344CB8AC3E}">
        <p14:creationId xmlns:p14="http://schemas.microsoft.com/office/powerpoint/2010/main" val="32812649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dirty="0"/>
              <a:t>Presentation</a:t>
            </a:r>
            <a:br>
              <a:rPr lang="en-US" dirty="0"/>
            </a:br>
            <a:r>
              <a:rPr lang="en-US" dirty="0"/>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04045-4AE7-8556-A45A-EB03860549CA}"/>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1004D72-4932-6EB2-6B14-D530F19BF38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3">
            <a:extLst>
              <a:ext uri="{FF2B5EF4-FFF2-40B4-BE49-F238E27FC236}">
                <a16:creationId xmlns:a16="http://schemas.microsoft.com/office/drawing/2014/main" id="{09A7727B-25E5-ACE5-C3E8-BBC53C8612D7}"/>
              </a:ext>
            </a:extLst>
          </p:cNvPr>
          <p:cNvSpPr>
            <a:spLocks noGrp="1"/>
          </p:cNvSpPr>
          <p:nvPr>
            <p:ph type="sldNum" sz="quarter" idx="10"/>
          </p:nvPr>
        </p:nvSpPr>
        <p:spPr/>
        <p:txBody>
          <a:bodyPr/>
          <a:lstStyle/>
          <a:p>
            <a:fld id="{5785D731-4876-48A5-B055-BEB83F0A3A27}" type="slidenum">
              <a:rPr lang="en-US" smtClean="0"/>
              <a:t>‹#›</a:t>
            </a:fld>
            <a:endParaRPr lang="en-US"/>
          </a:p>
        </p:txBody>
      </p:sp>
    </p:spTree>
    <p:extLst>
      <p:ext uri="{BB962C8B-B14F-4D97-AF65-F5344CB8AC3E}">
        <p14:creationId xmlns:p14="http://schemas.microsoft.com/office/powerpoint/2010/main" val="2111171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Slide TOP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12E5CA2-85FB-49B9-0F23-98B6B48CE44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465EBD53-193C-8F61-E6EC-BA1C9585562E}"/>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CBEA24D-8461-64AF-2F32-F18E94AABC1E}"/>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D32CBAD5-D1DA-250A-2BDC-C9FE9FAF7E7F}"/>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7" name="Slide Number Placeholder 5">
            <a:extLst>
              <a:ext uri="{FF2B5EF4-FFF2-40B4-BE49-F238E27FC236}">
                <a16:creationId xmlns:a16="http://schemas.microsoft.com/office/drawing/2014/main" id="{6C31658C-BE78-7FCB-E00B-0022751C458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3580371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ODY Slide TOP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B4823B-2FAD-BB55-76D4-1DF005DD6E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A21BE16-264C-B224-811C-53A8505CCEC5}"/>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1C56810D-83DF-9D1D-932B-93A8F158AED1}"/>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itle 1">
            <a:extLst>
              <a:ext uri="{FF2B5EF4-FFF2-40B4-BE49-F238E27FC236}">
                <a16:creationId xmlns:a16="http://schemas.microsoft.com/office/drawing/2014/main" id="{D4EC622C-17E2-1A63-CF71-151CE3E1D4CB}"/>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51625E78-B76D-15E8-59DF-6FE91463AD92}"/>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2068288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3258703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BODY Slide LEFT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D2737E-393C-5979-E58B-C6FDBDE6D3E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969E654D-3090-5B27-9D5D-D324B0CA08F0}"/>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A59B2EF-3146-B1B7-04F0-05E554A7C5FA}"/>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2" name="Text Placeholder 2">
            <a:extLst>
              <a:ext uri="{FF2B5EF4-FFF2-40B4-BE49-F238E27FC236}">
                <a16:creationId xmlns:a16="http://schemas.microsoft.com/office/drawing/2014/main" id="{6E05A7BE-1519-556E-10A8-1B21D7BAD298}"/>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3" name="Title 1">
            <a:extLst>
              <a:ext uri="{FF2B5EF4-FFF2-40B4-BE49-F238E27FC236}">
                <a16:creationId xmlns:a16="http://schemas.microsoft.com/office/drawing/2014/main" id="{8C96E5B6-4F39-F4BD-F538-844B7723B2A3}"/>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3714491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BODY Slide LEFT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DEC43C6-B4D4-707D-C9E5-909DDBFF318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B97CE5AC-126F-3C71-2407-089DBD0075B7}"/>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EA285B17-EA56-9B2D-0AC6-DED37726150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2" name="Text Placeholder 2">
            <a:extLst>
              <a:ext uri="{FF2B5EF4-FFF2-40B4-BE49-F238E27FC236}">
                <a16:creationId xmlns:a16="http://schemas.microsoft.com/office/drawing/2014/main" id="{B14E1916-334D-665A-8A89-DE899C0DD182}"/>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3" name="Title 1">
            <a:extLst>
              <a:ext uri="{FF2B5EF4-FFF2-40B4-BE49-F238E27FC236}">
                <a16:creationId xmlns:a16="http://schemas.microsoft.com/office/drawing/2014/main" id="{BF4C427D-8F25-72F0-030D-DB03A6EEFAB0}"/>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993496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73" r:id="rId3"/>
    <p:sldLayoutId id="2147483674" r:id="rId4"/>
    <p:sldLayoutId id="2147483682" r:id="rId5"/>
    <p:sldLayoutId id="2147483675" r:id="rId6"/>
    <p:sldLayoutId id="2147483676" r:id="rId7"/>
    <p:sldLayoutId id="2147483683" r:id="rId8"/>
    <p:sldLayoutId id="2147483684" r:id="rId9"/>
    <p:sldLayoutId id="2147483677" r:id="rId10"/>
    <p:sldLayoutId id="2147483679" r:id="rId11"/>
    <p:sldLayoutId id="2147483678" r:id="rId12"/>
    <p:sldLayoutId id="2147483680" r:id="rId13"/>
    <p:sldLayoutId id="2147483681" r:id="rId14"/>
    <p:sldLayoutId id="2147483687" r:id="rId15"/>
    <p:sldLayoutId id="2147483688" r:id="rId16"/>
    <p:sldLayoutId id="2147483689" r:id="rId17"/>
    <p:sldLayoutId id="2147483692" r:id="rId18"/>
    <p:sldLayoutId id="2147483693" r:id="rId1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5FDCC11-3170-C12E-E0FB-DF446CD026EC}"/>
              </a:ext>
            </a:extLst>
          </p:cNvPr>
          <p:cNvSpPr>
            <a:spLocks noGrp="1"/>
          </p:cNvSpPr>
          <p:nvPr>
            <p:ph type="sldNum" sz="quarter" idx="4"/>
          </p:nvPr>
        </p:nvSpPr>
        <p:spPr>
          <a:xfrm>
            <a:off x="2886875" y="179831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5D731-4876-48A5-B055-BEB83F0A3A27}" type="slidenum">
              <a:rPr lang="en-US" smtClean="0"/>
              <a:t>‹#›</a:t>
            </a:fld>
            <a:endParaRPr lang="en-US"/>
          </a:p>
        </p:txBody>
      </p:sp>
    </p:spTree>
    <p:extLst>
      <p:ext uri="{BB962C8B-B14F-4D97-AF65-F5344CB8AC3E}">
        <p14:creationId xmlns:p14="http://schemas.microsoft.com/office/powerpoint/2010/main" val="3189638374"/>
      </p:ext>
    </p:extLst>
  </p:cSld>
  <p:clrMap bg1="lt1" tx1="dk1" bg2="lt2" tx2="dk2" accent1="accent1" accent2="accent2" accent3="accent3" accent4="accent4" accent5="accent5" accent6="accent6" hlink="hlink" folHlink="folHlink"/>
  <p:sldLayoutIdLst>
    <p:sldLayoutId id="2147483691"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hyperlink" Target="https://www.liebertpub.com/doi/full/10.1089/crispr.2020.0108" TargetMode="Externa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png"/><Relationship Id="rId1" Type="http://schemas.openxmlformats.org/officeDocument/2006/relationships/slideLayout" Target="../slideLayouts/slideLayout19.xml"/><Relationship Id="rId6" Type="http://schemas.openxmlformats.org/officeDocument/2006/relationships/image" Target="../media/image41.png"/><Relationship Id="rId5" Type="http://schemas.openxmlformats.org/officeDocument/2006/relationships/image" Target="../media/image40.pn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png"/></Relationships>
</file>

<file path=ppt/slides/_rels/slide33.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47.emf"/><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47.emf"/><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hyperlink" Target="https://doi.org/10.1038/s41586-023-05780-" TargetMode="External"/><Relationship Id="rId2" Type="http://schemas.openxmlformats.org/officeDocument/2006/relationships/image" Target="../media/image23.png"/><Relationship Id="rId1" Type="http://schemas.openxmlformats.org/officeDocument/2006/relationships/slideLayout" Target="../slideLayouts/slideLayout5.xml"/><Relationship Id="rId5" Type="http://schemas.openxmlformats.org/officeDocument/2006/relationships/hyperlink" Target="https://www.nature.com/articles/s41586-023-05780-8#ref-CR2" TargetMode="External"/><Relationship Id="rId4" Type="http://schemas.openxmlformats.org/officeDocument/2006/relationships/hyperlink" Target="https://www.nature.com/articles/s41586-023-05780-8#ref-CR1"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D2892-D6FC-1C0C-0F8E-38F353C5C1B4}"/>
              </a:ext>
            </a:extLst>
          </p:cNvPr>
          <p:cNvSpPr>
            <a:spLocks noGrp="1"/>
          </p:cNvSpPr>
          <p:nvPr>
            <p:ph type="title"/>
          </p:nvPr>
        </p:nvSpPr>
        <p:spPr>
          <a:xfrm>
            <a:off x="4758199" y="1438287"/>
            <a:ext cx="6585327" cy="954393"/>
          </a:xfrm>
        </p:spPr>
        <p:txBody>
          <a:bodyPr>
            <a:normAutofit fontScale="90000"/>
          </a:bodyPr>
          <a:lstStyle/>
          <a:p>
            <a:pPr algn="ctr">
              <a:lnSpc>
                <a:spcPct val="100000"/>
              </a:lnSpc>
            </a:pPr>
            <a:r>
              <a:rPr lang="en-US" dirty="0"/>
              <a:t>Epigenetics</a:t>
            </a:r>
            <a:br>
              <a:rPr lang="en-US" dirty="0"/>
            </a:br>
            <a:endParaRPr lang="en-US" i="1" dirty="0"/>
          </a:p>
        </p:txBody>
      </p:sp>
      <p:sp>
        <p:nvSpPr>
          <p:cNvPr id="4" name="Subtitle 3">
            <a:extLst>
              <a:ext uri="{FF2B5EF4-FFF2-40B4-BE49-F238E27FC236}">
                <a16:creationId xmlns:a16="http://schemas.microsoft.com/office/drawing/2014/main" id="{79EF1563-746C-8C0B-D908-6A5BF5F3ED73}"/>
              </a:ext>
            </a:extLst>
          </p:cNvPr>
          <p:cNvSpPr>
            <a:spLocks noGrp="1"/>
          </p:cNvSpPr>
          <p:nvPr>
            <p:ph type="subTitle" idx="1"/>
          </p:nvPr>
        </p:nvSpPr>
        <p:spPr>
          <a:xfrm>
            <a:off x="1252999" y="5459254"/>
            <a:ext cx="1810241" cy="560546"/>
          </a:xfrm>
        </p:spPr>
        <p:txBody>
          <a:bodyPr/>
          <a:lstStyle/>
          <a:p>
            <a:r>
              <a:rPr lang="en-US" dirty="0"/>
              <a:t>Tim Herman</a:t>
            </a:r>
          </a:p>
        </p:txBody>
      </p:sp>
      <p:sp>
        <p:nvSpPr>
          <p:cNvPr id="5" name="Title 1">
            <a:extLst>
              <a:ext uri="{FF2B5EF4-FFF2-40B4-BE49-F238E27FC236}">
                <a16:creationId xmlns:a16="http://schemas.microsoft.com/office/drawing/2014/main" id="{7CB4165C-FA91-4259-0828-6EEB10E812D2}"/>
              </a:ext>
            </a:extLst>
          </p:cNvPr>
          <p:cNvSpPr txBox="1">
            <a:spLocks/>
          </p:cNvSpPr>
          <p:nvPr/>
        </p:nvSpPr>
        <p:spPr>
          <a:xfrm>
            <a:off x="4986799" y="2366274"/>
            <a:ext cx="6585327" cy="954393"/>
          </a:xfrm>
          <a:prstGeom prst="rect">
            <a:avLst/>
          </a:prstGeom>
        </p:spPr>
        <p:txBody>
          <a:bodyPr vert="horz" lIns="91440" tIns="45720" rIns="91440" bIns="45720" rtlCol="0" anchor="t">
            <a:normAutofit fontScale="60000" lnSpcReduction="20000"/>
          </a:bodyPr>
          <a:lstStyle>
            <a:lvl1pPr algn="l" defTabSz="914400" rtl="0" eaLnBrk="1" latinLnBrk="0" hangingPunct="1">
              <a:lnSpc>
                <a:spcPct val="90000"/>
              </a:lnSpc>
              <a:spcBef>
                <a:spcPct val="0"/>
              </a:spcBef>
              <a:buNone/>
              <a:defRPr sz="4800" kern="1200">
                <a:solidFill>
                  <a:schemeClr val="tx1"/>
                </a:solidFill>
                <a:latin typeface="Verdana Pro SemiBold" panose="020B0604020202020204" pitchFamily="34" charset="0"/>
                <a:ea typeface="+mj-ea"/>
                <a:cs typeface="+mj-cs"/>
              </a:defRPr>
            </a:lvl1pPr>
          </a:lstStyle>
          <a:p>
            <a:pPr algn="ctr">
              <a:lnSpc>
                <a:spcPct val="100000"/>
              </a:lnSpc>
            </a:pPr>
            <a:r>
              <a:rPr lang="en-US" i="1" dirty="0"/>
              <a:t>… tweaking your genetic destiny</a:t>
            </a:r>
            <a:br>
              <a:rPr lang="en-US" dirty="0"/>
            </a:br>
            <a:endParaRPr lang="en-US" i="1" dirty="0"/>
          </a:p>
        </p:txBody>
      </p:sp>
      <p:pic>
        <p:nvPicPr>
          <p:cNvPr id="1026" name="Picture 2">
            <a:extLst>
              <a:ext uri="{FF2B5EF4-FFF2-40B4-BE49-F238E27FC236}">
                <a16:creationId xmlns:a16="http://schemas.microsoft.com/office/drawing/2014/main" id="{82899C26-ED20-6651-0BB6-5995B12426FC}"/>
              </a:ext>
            </a:extLst>
          </p:cNvPr>
          <p:cNvPicPr>
            <a:picLocks noGrp="1" noChangeAspect="1" noChangeArrowheads="1"/>
          </p:cNvPicPr>
          <p:nvPr>
            <p:ph type="pic" sz="quarter" idx="14"/>
          </p:nvPr>
        </p:nvPicPr>
        <p:blipFill>
          <a:blip r:embed="rId2">
            <a:extLst>
              <a:ext uri="{28A0092B-C50C-407E-A947-70E740481C1C}">
                <a14:useLocalDpi xmlns:a14="http://schemas.microsoft.com/office/drawing/2010/main" val="0"/>
              </a:ext>
            </a:extLst>
          </a:blip>
          <a:srcRect t="26694" b="26694"/>
          <a:stretch>
            <a:fillRect/>
          </a:stretch>
        </p:blipFill>
        <p:spPr bwMode="auto">
          <a:xfrm>
            <a:off x="4758199" y="3800807"/>
            <a:ext cx="2995547" cy="150494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80BE49AC-CAE5-AFD6-2D07-AA439D1E9C9F}"/>
              </a:ext>
            </a:extLst>
          </p:cNvPr>
          <p:cNvPicPr>
            <a:picLocks noChangeAspect="1"/>
          </p:cNvPicPr>
          <p:nvPr/>
        </p:nvPicPr>
        <p:blipFill rotWithShape="1">
          <a:blip r:embed="rId3">
            <a:extLst>
              <a:ext uri="{28A0092B-C50C-407E-A947-70E740481C1C}">
                <a14:useLocalDpi xmlns:a14="http://schemas.microsoft.com/office/drawing/2010/main" val="0"/>
              </a:ext>
            </a:extLst>
          </a:blip>
          <a:srcRect l="19611" t="2508" r="19304" b="5869"/>
          <a:stretch/>
        </p:blipFill>
        <p:spPr>
          <a:xfrm rot="16200000">
            <a:off x="8856903" y="3111704"/>
            <a:ext cx="1510689" cy="2877413"/>
          </a:xfrm>
          <a:prstGeom prst="rect">
            <a:avLst/>
          </a:prstGeom>
        </p:spPr>
      </p:pic>
    </p:spTree>
    <p:extLst>
      <p:ext uri="{BB962C8B-B14F-4D97-AF65-F5344CB8AC3E}">
        <p14:creationId xmlns:p14="http://schemas.microsoft.com/office/powerpoint/2010/main" val="19309828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FBBCDC6-28CA-34DE-4CB3-E03A2A764E9A}"/>
              </a:ext>
            </a:extLst>
          </p:cNvPr>
          <p:cNvSpPr>
            <a:spLocks noGrp="1"/>
          </p:cNvSpPr>
          <p:nvPr>
            <p:ph type="sldNum" sz="quarter" idx="12"/>
          </p:nvPr>
        </p:nvSpPr>
        <p:spPr/>
        <p:txBody>
          <a:bodyPr/>
          <a:lstStyle/>
          <a:p>
            <a:fld id="{195F50F5-0325-4E13-93B8-A048A96B03AB}" type="slidenum">
              <a:rPr lang="en-US" smtClean="0"/>
              <a:pPr/>
              <a:t>10</a:t>
            </a:fld>
            <a:endParaRPr lang="en-US" dirty="0"/>
          </a:p>
        </p:txBody>
      </p:sp>
      <p:grpSp>
        <p:nvGrpSpPr>
          <p:cNvPr id="10" name="Group 9">
            <a:extLst>
              <a:ext uri="{FF2B5EF4-FFF2-40B4-BE49-F238E27FC236}">
                <a16:creationId xmlns:a16="http://schemas.microsoft.com/office/drawing/2014/main" id="{218DC6D7-B200-5EA3-FC9E-AE15E732A7EB}"/>
              </a:ext>
            </a:extLst>
          </p:cNvPr>
          <p:cNvGrpSpPr/>
          <p:nvPr/>
        </p:nvGrpSpPr>
        <p:grpSpPr>
          <a:xfrm>
            <a:off x="2839147" y="425422"/>
            <a:ext cx="5753752" cy="5873951"/>
            <a:chOff x="3041166" y="244668"/>
            <a:chExt cx="5753752" cy="5873951"/>
          </a:xfrm>
        </p:grpSpPr>
        <p:pic>
          <p:nvPicPr>
            <p:cNvPr id="1026" name="Picture 2">
              <a:extLst>
                <a:ext uri="{FF2B5EF4-FFF2-40B4-BE49-F238E27FC236}">
                  <a16:creationId xmlns:a16="http://schemas.microsoft.com/office/drawing/2014/main" id="{9F0AACA0-CD6B-CD74-34B4-EFB1B58B6B5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55132" b="25245"/>
            <a:stretch/>
          </p:blipFill>
          <p:spPr bwMode="auto">
            <a:xfrm>
              <a:off x="3776378" y="3236840"/>
              <a:ext cx="5018540" cy="288177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BA0E243C-F2C9-3515-FD6F-348040E0112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0908" b="18385"/>
            <a:stretch/>
          </p:blipFill>
          <p:spPr bwMode="auto">
            <a:xfrm>
              <a:off x="3041166" y="244668"/>
              <a:ext cx="5491032" cy="314620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2DC9B8B-6F8E-C696-1F42-19DCC3CC5B1F}"/>
                </a:ext>
              </a:extLst>
            </p:cNvPr>
            <p:cNvSpPr txBox="1"/>
            <p:nvPr/>
          </p:nvSpPr>
          <p:spPr>
            <a:xfrm>
              <a:off x="4763768" y="1356034"/>
              <a:ext cx="584663" cy="769441"/>
            </a:xfrm>
            <a:prstGeom prst="rect">
              <a:avLst/>
            </a:prstGeom>
            <a:noFill/>
          </p:spPr>
          <p:txBody>
            <a:bodyPr wrap="square" rtlCol="0">
              <a:spAutoFit/>
            </a:bodyPr>
            <a:lstStyle/>
            <a:p>
              <a:r>
                <a:rPr lang="en-US" sz="4400" b="1" dirty="0">
                  <a:solidFill>
                    <a:srgbClr val="00B050"/>
                  </a:solidFill>
                </a:rPr>
                <a:t>G</a:t>
              </a:r>
            </a:p>
          </p:txBody>
        </p:sp>
        <p:sp>
          <p:nvSpPr>
            <p:cNvPr id="7" name="TextBox 6">
              <a:extLst>
                <a:ext uri="{FF2B5EF4-FFF2-40B4-BE49-F238E27FC236}">
                  <a16:creationId xmlns:a16="http://schemas.microsoft.com/office/drawing/2014/main" id="{9B5ED365-D7F0-ADE3-5886-9180FE0A626C}"/>
                </a:ext>
              </a:extLst>
            </p:cNvPr>
            <p:cNvSpPr txBox="1"/>
            <p:nvPr/>
          </p:nvSpPr>
          <p:spPr>
            <a:xfrm>
              <a:off x="4915845" y="4574062"/>
              <a:ext cx="549290" cy="769441"/>
            </a:xfrm>
            <a:prstGeom prst="rect">
              <a:avLst/>
            </a:prstGeom>
            <a:noFill/>
          </p:spPr>
          <p:txBody>
            <a:bodyPr wrap="square" rtlCol="0">
              <a:spAutoFit/>
            </a:bodyPr>
            <a:lstStyle/>
            <a:p>
              <a:r>
                <a:rPr lang="en-US" sz="4400" b="1" dirty="0">
                  <a:solidFill>
                    <a:srgbClr val="FF0000"/>
                  </a:solidFill>
                </a:rPr>
                <a:t>A</a:t>
              </a:r>
            </a:p>
          </p:txBody>
        </p:sp>
        <p:sp>
          <p:nvSpPr>
            <p:cNvPr id="8" name="TextBox 7">
              <a:extLst>
                <a:ext uri="{FF2B5EF4-FFF2-40B4-BE49-F238E27FC236}">
                  <a16:creationId xmlns:a16="http://schemas.microsoft.com/office/drawing/2014/main" id="{0099B1B3-77CF-306C-A84C-B8F6EF304E75}"/>
                </a:ext>
              </a:extLst>
            </p:cNvPr>
            <p:cNvSpPr txBox="1"/>
            <p:nvPr/>
          </p:nvSpPr>
          <p:spPr>
            <a:xfrm>
              <a:off x="7400148" y="1356033"/>
              <a:ext cx="521107" cy="769441"/>
            </a:xfrm>
            <a:prstGeom prst="rect">
              <a:avLst/>
            </a:prstGeom>
            <a:noFill/>
          </p:spPr>
          <p:txBody>
            <a:bodyPr wrap="square" rtlCol="0">
              <a:spAutoFit/>
            </a:bodyPr>
            <a:lstStyle/>
            <a:p>
              <a:r>
                <a:rPr lang="en-US" sz="4400" b="1" dirty="0">
                  <a:solidFill>
                    <a:schemeClr val="accent1"/>
                  </a:solidFill>
                </a:rPr>
                <a:t>C</a:t>
              </a:r>
            </a:p>
          </p:txBody>
        </p:sp>
        <p:sp>
          <p:nvSpPr>
            <p:cNvPr id="9" name="TextBox 8">
              <a:extLst>
                <a:ext uri="{FF2B5EF4-FFF2-40B4-BE49-F238E27FC236}">
                  <a16:creationId xmlns:a16="http://schemas.microsoft.com/office/drawing/2014/main" id="{85663A61-B64A-C89C-690E-15376A8ACEA5}"/>
                </a:ext>
              </a:extLst>
            </p:cNvPr>
            <p:cNvSpPr txBox="1"/>
            <p:nvPr/>
          </p:nvSpPr>
          <p:spPr>
            <a:xfrm>
              <a:off x="7400148" y="4574062"/>
              <a:ext cx="481935" cy="769441"/>
            </a:xfrm>
            <a:prstGeom prst="rect">
              <a:avLst/>
            </a:prstGeom>
            <a:noFill/>
          </p:spPr>
          <p:txBody>
            <a:bodyPr wrap="square" rtlCol="0">
              <a:spAutoFit/>
            </a:bodyPr>
            <a:lstStyle/>
            <a:p>
              <a:r>
                <a:rPr lang="en-US" sz="4400" b="1" dirty="0"/>
                <a:t>T</a:t>
              </a:r>
            </a:p>
          </p:txBody>
        </p:sp>
      </p:grpSp>
    </p:spTree>
    <p:extLst>
      <p:ext uri="{BB962C8B-B14F-4D97-AF65-F5344CB8AC3E}">
        <p14:creationId xmlns:p14="http://schemas.microsoft.com/office/powerpoint/2010/main" val="30609984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11</a:t>
            </a:fld>
            <a:endParaRPr lang="en-US" dirty="0"/>
          </a:p>
        </p:txBody>
      </p:sp>
      <p:pic>
        <p:nvPicPr>
          <p:cNvPr id="2" name="Picture 1" descr="Chart, scatter chart&#10;&#10;Description automatically generated">
            <a:extLst>
              <a:ext uri="{FF2B5EF4-FFF2-40B4-BE49-F238E27FC236}">
                <a16:creationId xmlns:a16="http://schemas.microsoft.com/office/drawing/2014/main" id="{7A8E2FA3-3650-26C7-7621-FE6FB68E202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8352" t="21092" r="29319" b="9305"/>
          <a:stretch/>
        </p:blipFill>
        <p:spPr bwMode="auto">
          <a:xfrm>
            <a:off x="590843" y="1890107"/>
            <a:ext cx="4752532" cy="4082888"/>
          </a:xfrm>
          <a:prstGeom prst="rect">
            <a:avLst/>
          </a:prstGeom>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C3D43058-A5C0-45FF-B139-1C21C626A0D9}"/>
              </a:ext>
            </a:extLst>
          </p:cNvPr>
          <p:cNvSpPr txBox="1"/>
          <p:nvPr/>
        </p:nvSpPr>
        <p:spPr>
          <a:xfrm>
            <a:off x="2410264" y="1076569"/>
            <a:ext cx="7371471" cy="646331"/>
          </a:xfrm>
          <a:prstGeom prst="rect">
            <a:avLst/>
          </a:prstGeom>
          <a:noFill/>
        </p:spPr>
        <p:txBody>
          <a:bodyPr wrap="square" rtlCol="0">
            <a:spAutoFit/>
          </a:bodyPr>
          <a:lstStyle/>
          <a:p>
            <a:pPr algn="ctr"/>
            <a:r>
              <a:rPr lang="en-US" sz="3600" b="1" dirty="0"/>
              <a:t>3DMD Base Pair Models</a:t>
            </a:r>
          </a:p>
        </p:txBody>
      </p:sp>
      <p:sp>
        <p:nvSpPr>
          <p:cNvPr id="5" name="TextBox 4">
            <a:extLst>
              <a:ext uri="{FF2B5EF4-FFF2-40B4-BE49-F238E27FC236}">
                <a16:creationId xmlns:a16="http://schemas.microsoft.com/office/drawing/2014/main" id="{F5F1516E-24EF-0B19-1959-DA66747626F2}"/>
              </a:ext>
            </a:extLst>
          </p:cNvPr>
          <p:cNvSpPr txBox="1"/>
          <p:nvPr/>
        </p:nvSpPr>
        <p:spPr>
          <a:xfrm>
            <a:off x="5992837" y="2271932"/>
            <a:ext cx="4121834" cy="3508653"/>
          </a:xfrm>
          <a:prstGeom prst="rect">
            <a:avLst/>
          </a:prstGeom>
          <a:noFill/>
        </p:spPr>
        <p:txBody>
          <a:bodyPr wrap="square" rtlCol="0">
            <a:spAutoFit/>
          </a:bodyPr>
          <a:lstStyle/>
          <a:p>
            <a:r>
              <a:rPr lang="en-US" sz="2400" b="1" u="sng" dirty="0">
                <a:solidFill>
                  <a:schemeClr val="accent1"/>
                </a:solidFill>
              </a:rPr>
              <a:t>What can you teach?</a:t>
            </a:r>
          </a:p>
          <a:p>
            <a:endParaRPr lang="en-US" dirty="0"/>
          </a:p>
          <a:p>
            <a:pPr marL="285750" indent="-285750">
              <a:buFont typeface="Arial" panose="020B0604020202020204" pitchFamily="34" charset="0"/>
              <a:buChar char="•"/>
            </a:pPr>
            <a:r>
              <a:rPr lang="en-US" i="1" dirty="0"/>
              <a:t>Why does RNA use U’s… and DNA T’s?</a:t>
            </a:r>
          </a:p>
          <a:p>
            <a:pPr marL="285750" indent="-285750">
              <a:buFont typeface="Arial" panose="020B0604020202020204" pitchFamily="34" charset="0"/>
              <a:buChar char="•"/>
            </a:pPr>
            <a:endParaRPr lang="en-US" i="1" dirty="0"/>
          </a:p>
          <a:p>
            <a:pPr marL="285750" indent="-285750">
              <a:buFont typeface="Arial" panose="020B0604020202020204" pitchFamily="34" charset="0"/>
              <a:buChar char="•"/>
            </a:pPr>
            <a:r>
              <a:rPr lang="en-US" i="1" dirty="0"/>
              <a:t>What is pseudouridine?,… and why should I care?</a:t>
            </a:r>
          </a:p>
          <a:p>
            <a:pPr marL="285750" indent="-285750">
              <a:buFont typeface="Arial" panose="020B0604020202020204" pitchFamily="34" charset="0"/>
              <a:buChar char="•"/>
            </a:pPr>
            <a:endParaRPr lang="en-US" i="1" dirty="0"/>
          </a:p>
          <a:p>
            <a:pPr marL="285750" indent="-285750">
              <a:buFont typeface="Arial" panose="020B0604020202020204" pitchFamily="34" charset="0"/>
              <a:buChar char="•"/>
            </a:pPr>
            <a:r>
              <a:rPr lang="en-US" i="1" dirty="0"/>
              <a:t>How does methylation of C regulate gene expression?</a:t>
            </a:r>
          </a:p>
          <a:p>
            <a:pPr marL="285750" indent="-285750">
              <a:buFont typeface="Arial" panose="020B0604020202020204" pitchFamily="34" charset="0"/>
              <a:buChar char="•"/>
            </a:pPr>
            <a:endParaRPr lang="en-US" i="1" dirty="0"/>
          </a:p>
          <a:p>
            <a:pPr marL="285750" indent="-285750">
              <a:buFont typeface="Arial" panose="020B0604020202020204" pitchFamily="34" charset="0"/>
              <a:buChar char="•"/>
            </a:pPr>
            <a:r>
              <a:rPr lang="en-US" i="1" dirty="0"/>
              <a:t>Why are there surprisingly few CpG dinucleotides in our genes?</a:t>
            </a:r>
          </a:p>
        </p:txBody>
      </p:sp>
    </p:spTree>
    <p:extLst>
      <p:ext uri="{BB962C8B-B14F-4D97-AF65-F5344CB8AC3E}">
        <p14:creationId xmlns:p14="http://schemas.microsoft.com/office/powerpoint/2010/main" val="37475385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12</a:t>
            </a:fld>
            <a:endParaRPr lang="en-US" dirty="0"/>
          </a:p>
        </p:txBody>
      </p:sp>
      <p:pic>
        <p:nvPicPr>
          <p:cNvPr id="2" name="Picture 1" descr="Chart, scatter chart&#10;&#10;Description automatically generated">
            <a:extLst>
              <a:ext uri="{FF2B5EF4-FFF2-40B4-BE49-F238E27FC236}">
                <a16:creationId xmlns:a16="http://schemas.microsoft.com/office/drawing/2014/main" id="{7A8E2FA3-3650-26C7-7621-FE6FB68E202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8352" t="21092" r="29319" b="9305"/>
          <a:stretch/>
        </p:blipFill>
        <p:spPr bwMode="auto">
          <a:xfrm>
            <a:off x="2860433" y="913064"/>
            <a:ext cx="6471133" cy="555933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676039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13</a:t>
            </a:fld>
            <a:endParaRPr lang="en-US" dirty="0"/>
          </a:p>
        </p:txBody>
      </p:sp>
      <p:pic>
        <p:nvPicPr>
          <p:cNvPr id="12" name="Picture 11">
            <a:extLst>
              <a:ext uri="{FF2B5EF4-FFF2-40B4-BE49-F238E27FC236}">
                <a16:creationId xmlns:a16="http://schemas.microsoft.com/office/drawing/2014/main" id="{340C054D-7AA4-E8FC-1312-FBD75ECFAFC8}"/>
              </a:ext>
            </a:extLst>
          </p:cNvPr>
          <p:cNvPicPr>
            <a:picLocks noChangeAspect="1"/>
          </p:cNvPicPr>
          <p:nvPr/>
        </p:nvPicPr>
        <p:blipFill rotWithShape="1">
          <a:blip r:embed="rId2">
            <a:extLst>
              <a:ext uri="{28A0092B-C50C-407E-A947-70E740481C1C}">
                <a14:useLocalDpi xmlns:a14="http://schemas.microsoft.com/office/drawing/2010/main" val="0"/>
              </a:ext>
            </a:extLst>
          </a:blip>
          <a:srcRect l="19611" t="2508" r="19304" b="5869"/>
          <a:stretch/>
        </p:blipFill>
        <p:spPr>
          <a:xfrm rot="16200000">
            <a:off x="4515240" y="907221"/>
            <a:ext cx="3161520" cy="6021754"/>
          </a:xfrm>
          <a:prstGeom prst="rect">
            <a:avLst/>
          </a:prstGeom>
        </p:spPr>
      </p:pic>
      <p:sp>
        <p:nvSpPr>
          <p:cNvPr id="18" name="TextBox 17">
            <a:extLst>
              <a:ext uri="{FF2B5EF4-FFF2-40B4-BE49-F238E27FC236}">
                <a16:creationId xmlns:a16="http://schemas.microsoft.com/office/drawing/2014/main" id="{49554798-8641-157C-3E5D-EF6C5426E3F8}"/>
              </a:ext>
            </a:extLst>
          </p:cNvPr>
          <p:cNvSpPr txBox="1"/>
          <p:nvPr/>
        </p:nvSpPr>
        <p:spPr>
          <a:xfrm>
            <a:off x="3085122" y="1477925"/>
            <a:ext cx="5784111" cy="646331"/>
          </a:xfrm>
          <a:prstGeom prst="rect">
            <a:avLst/>
          </a:prstGeom>
          <a:noFill/>
        </p:spPr>
        <p:txBody>
          <a:bodyPr wrap="square" rtlCol="0">
            <a:spAutoFit/>
          </a:bodyPr>
          <a:lstStyle/>
          <a:p>
            <a:pPr algn="ctr"/>
            <a:r>
              <a:rPr lang="en-US" sz="3600" b="1" dirty="0"/>
              <a:t>Looking for CpG’s….</a:t>
            </a:r>
          </a:p>
        </p:txBody>
      </p:sp>
    </p:spTree>
    <p:extLst>
      <p:ext uri="{BB962C8B-B14F-4D97-AF65-F5344CB8AC3E}">
        <p14:creationId xmlns:p14="http://schemas.microsoft.com/office/powerpoint/2010/main" val="39804570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14</a:t>
            </a:fld>
            <a:endParaRPr lang="en-US" dirty="0"/>
          </a:p>
        </p:txBody>
      </p:sp>
      <p:grpSp>
        <p:nvGrpSpPr>
          <p:cNvPr id="17" name="Group 16">
            <a:extLst>
              <a:ext uri="{FF2B5EF4-FFF2-40B4-BE49-F238E27FC236}">
                <a16:creationId xmlns:a16="http://schemas.microsoft.com/office/drawing/2014/main" id="{92BC21FD-E71D-94CB-03B3-8BABB3A39B87}"/>
              </a:ext>
            </a:extLst>
          </p:cNvPr>
          <p:cNvGrpSpPr/>
          <p:nvPr/>
        </p:nvGrpSpPr>
        <p:grpSpPr>
          <a:xfrm>
            <a:off x="3483146" y="1573967"/>
            <a:ext cx="5261376" cy="4450487"/>
            <a:chOff x="3483146" y="1573967"/>
            <a:chExt cx="5261376" cy="4450487"/>
          </a:xfrm>
        </p:grpSpPr>
        <p:pic>
          <p:nvPicPr>
            <p:cNvPr id="3" name="Picture 2" descr="A picture containing text, businesscard&#10;&#10;Description automatically generated">
              <a:extLst>
                <a:ext uri="{FF2B5EF4-FFF2-40B4-BE49-F238E27FC236}">
                  <a16:creationId xmlns:a16="http://schemas.microsoft.com/office/drawing/2014/main" id="{6C478337-9107-86F8-25A4-A13CD04F95F4}"/>
                </a:ext>
              </a:extLst>
            </p:cNvPr>
            <p:cNvPicPr>
              <a:picLocks noChangeAspect="1"/>
            </p:cNvPicPr>
            <p:nvPr/>
          </p:nvPicPr>
          <p:blipFill rotWithShape="1">
            <a:blip r:embed="rId2">
              <a:extLst>
                <a:ext uri="{28A0092B-C50C-407E-A947-70E740481C1C}">
                  <a14:useLocalDpi xmlns:a14="http://schemas.microsoft.com/office/drawing/2010/main" val="0"/>
                </a:ext>
              </a:extLst>
            </a:blip>
            <a:srcRect l="33769" t="23090" r="18361" b="24742"/>
            <a:stretch/>
          </p:blipFill>
          <p:spPr>
            <a:xfrm rot="5400000">
              <a:off x="3678384" y="1980404"/>
              <a:ext cx="4450486" cy="3637613"/>
            </a:xfrm>
            <a:prstGeom prst="rect">
              <a:avLst/>
            </a:prstGeom>
          </p:spPr>
        </p:pic>
        <p:sp>
          <p:nvSpPr>
            <p:cNvPr id="2" name="TextBox 1">
              <a:extLst>
                <a:ext uri="{FF2B5EF4-FFF2-40B4-BE49-F238E27FC236}">
                  <a16:creationId xmlns:a16="http://schemas.microsoft.com/office/drawing/2014/main" id="{150AC63B-F6BC-8A5B-1F53-0E8F8E71FF35}"/>
                </a:ext>
              </a:extLst>
            </p:cNvPr>
            <p:cNvSpPr txBox="1"/>
            <p:nvPr/>
          </p:nvSpPr>
          <p:spPr>
            <a:xfrm>
              <a:off x="4382814" y="1573967"/>
              <a:ext cx="536028" cy="461665"/>
            </a:xfrm>
            <a:prstGeom prst="rect">
              <a:avLst/>
            </a:prstGeom>
            <a:noFill/>
          </p:spPr>
          <p:txBody>
            <a:bodyPr wrap="square" rtlCol="0">
              <a:spAutoFit/>
            </a:bodyPr>
            <a:lstStyle/>
            <a:p>
              <a:r>
                <a:rPr lang="en-US" sz="2400" b="1" dirty="0">
                  <a:solidFill>
                    <a:srgbClr val="FF0000"/>
                  </a:solidFill>
                </a:rPr>
                <a:t>5’</a:t>
              </a:r>
            </a:p>
          </p:txBody>
        </p:sp>
        <p:sp>
          <p:nvSpPr>
            <p:cNvPr id="5" name="TextBox 4">
              <a:extLst>
                <a:ext uri="{FF2B5EF4-FFF2-40B4-BE49-F238E27FC236}">
                  <a16:creationId xmlns:a16="http://schemas.microsoft.com/office/drawing/2014/main" id="{D900AA9A-E883-438F-4352-EDCE7C25CD29}"/>
                </a:ext>
              </a:extLst>
            </p:cNvPr>
            <p:cNvSpPr txBox="1"/>
            <p:nvPr/>
          </p:nvSpPr>
          <p:spPr>
            <a:xfrm>
              <a:off x="4472927" y="5562789"/>
              <a:ext cx="536028" cy="461665"/>
            </a:xfrm>
            <a:prstGeom prst="rect">
              <a:avLst/>
            </a:prstGeom>
            <a:noFill/>
          </p:spPr>
          <p:txBody>
            <a:bodyPr wrap="square" rtlCol="0">
              <a:spAutoFit/>
            </a:bodyPr>
            <a:lstStyle/>
            <a:p>
              <a:r>
                <a:rPr lang="en-US" sz="2400" b="1" dirty="0">
                  <a:solidFill>
                    <a:srgbClr val="FF0000"/>
                  </a:solidFill>
                </a:rPr>
                <a:t>3’</a:t>
              </a:r>
            </a:p>
          </p:txBody>
        </p:sp>
        <p:sp>
          <p:nvSpPr>
            <p:cNvPr id="6" name="TextBox 5">
              <a:extLst>
                <a:ext uri="{FF2B5EF4-FFF2-40B4-BE49-F238E27FC236}">
                  <a16:creationId xmlns:a16="http://schemas.microsoft.com/office/drawing/2014/main" id="{672DA119-4CF4-6617-96E0-2B24C4597288}"/>
                </a:ext>
              </a:extLst>
            </p:cNvPr>
            <p:cNvSpPr txBox="1"/>
            <p:nvPr/>
          </p:nvSpPr>
          <p:spPr>
            <a:xfrm>
              <a:off x="6584732" y="1783427"/>
              <a:ext cx="536028" cy="461665"/>
            </a:xfrm>
            <a:prstGeom prst="rect">
              <a:avLst/>
            </a:prstGeom>
            <a:noFill/>
          </p:spPr>
          <p:txBody>
            <a:bodyPr wrap="square" rtlCol="0">
              <a:spAutoFit/>
            </a:bodyPr>
            <a:lstStyle/>
            <a:p>
              <a:r>
                <a:rPr lang="en-US" sz="2400" b="1" dirty="0">
                  <a:solidFill>
                    <a:srgbClr val="FF0000"/>
                  </a:solidFill>
                </a:rPr>
                <a:t>3’</a:t>
              </a:r>
            </a:p>
          </p:txBody>
        </p:sp>
        <p:sp>
          <p:nvSpPr>
            <p:cNvPr id="7" name="TextBox 6">
              <a:extLst>
                <a:ext uri="{FF2B5EF4-FFF2-40B4-BE49-F238E27FC236}">
                  <a16:creationId xmlns:a16="http://schemas.microsoft.com/office/drawing/2014/main" id="{0767076A-A2B6-F871-54FC-015352EB620D}"/>
                </a:ext>
              </a:extLst>
            </p:cNvPr>
            <p:cNvSpPr txBox="1"/>
            <p:nvPr/>
          </p:nvSpPr>
          <p:spPr>
            <a:xfrm>
              <a:off x="6469118" y="5478560"/>
              <a:ext cx="536028" cy="461665"/>
            </a:xfrm>
            <a:prstGeom prst="rect">
              <a:avLst/>
            </a:prstGeom>
            <a:noFill/>
          </p:spPr>
          <p:txBody>
            <a:bodyPr wrap="square" rtlCol="0">
              <a:spAutoFit/>
            </a:bodyPr>
            <a:lstStyle/>
            <a:p>
              <a:r>
                <a:rPr lang="en-US" sz="2400" b="1" dirty="0">
                  <a:solidFill>
                    <a:srgbClr val="FF0000"/>
                  </a:solidFill>
                </a:rPr>
                <a:t>5’</a:t>
              </a:r>
            </a:p>
          </p:txBody>
        </p:sp>
        <p:sp>
          <p:nvSpPr>
            <p:cNvPr id="8" name="TextBox 7">
              <a:extLst>
                <a:ext uri="{FF2B5EF4-FFF2-40B4-BE49-F238E27FC236}">
                  <a16:creationId xmlns:a16="http://schemas.microsoft.com/office/drawing/2014/main" id="{3B9D0519-9C5A-3372-3579-796435C6FCD9}"/>
                </a:ext>
              </a:extLst>
            </p:cNvPr>
            <p:cNvSpPr txBox="1"/>
            <p:nvPr/>
          </p:nvSpPr>
          <p:spPr>
            <a:xfrm>
              <a:off x="3541986" y="2130099"/>
              <a:ext cx="840828" cy="707886"/>
            </a:xfrm>
            <a:prstGeom prst="rect">
              <a:avLst/>
            </a:prstGeom>
            <a:noFill/>
          </p:spPr>
          <p:txBody>
            <a:bodyPr wrap="square" rtlCol="0">
              <a:spAutoFit/>
            </a:bodyPr>
            <a:lstStyle/>
            <a:p>
              <a:r>
                <a:rPr lang="en-US" sz="4000" b="1" dirty="0"/>
                <a:t>T</a:t>
              </a:r>
            </a:p>
          </p:txBody>
        </p:sp>
        <p:sp>
          <p:nvSpPr>
            <p:cNvPr id="9" name="TextBox 8">
              <a:extLst>
                <a:ext uri="{FF2B5EF4-FFF2-40B4-BE49-F238E27FC236}">
                  <a16:creationId xmlns:a16="http://schemas.microsoft.com/office/drawing/2014/main" id="{A54C418E-1333-85CC-2472-BC47D88C4140}"/>
                </a:ext>
              </a:extLst>
            </p:cNvPr>
            <p:cNvSpPr txBox="1"/>
            <p:nvPr/>
          </p:nvSpPr>
          <p:spPr>
            <a:xfrm>
              <a:off x="3483146" y="3885294"/>
              <a:ext cx="840828" cy="707886"/>
            </a:xfrm>
            <a:prstGeom prst="rect">
              <a:avLst/>
            </a:prstGeom>
            <a:noFill/>
          </p:spPr>
          <p:txBody>
            <a:bodyPr wrap="square" rtlCol="0">
              <a:spAutoFit/>
            </a:bodyPr>
            <a:lstStyle/>
            <a:p>
              <a:r>
                <a:rPr lang="en-US" sz="4000" b="1" dirty="0"/>
                <a:t>G</a:t>
              </a:r>
            </a:p>
          </p:txBody>
        </p:sp>
        <p:sp>
          <p:nvSpPr>
            <p:cNvPr id="10" name="TextBox 9">
              <a:extLst>
                <a:ext uri="{FF2B5EF4-FFF2-40B4-BE49-F238E27FC236}">
                  <a16:creationId xmlns:a16="http://schemas.microsoft.com/office/drawing/2014/main" id="{79693B0C-2D12-09A0-C116-134323CA47E4}"/>
                </a:ext>
              </a:extLst>
            </p:cNvPr>
            <p:cNvSpPr txBox="1"/>
            <p:nvPr/>
          </p:nvSpPr>
          <p:spPr>
            <a:xfrm>
              <a:off x="3483146" y="2932452"/>
              <a:ext cx="840828" cy="707886"/>
            </a:xfrm>
            <a:prstGeom prst="rect">
              <a:avLst/>
            </a:prstGeom>
            <a:noFill/>
          </p:spPr>
          <p:txBody>
            <a:bodyPr wrap="square" rtlCol="0">
              <a:spAutoFit/>
            </a:bodyPr>
            <a:lstStyle/>
            <a:p>
              <a:r>
                <a:rPr lang="en-US" sz="4000" b="1" dirty="0"/>
                <a:t>C</a:t>
              </a:r>
            </a:p>
          </p:txBody>
        </p:sp>
        <p:sp>
          <p:nvSpPr>
            <p:cNvPr id="11" name="TextBox 10">
              <a:extLst>
                <a:ext uri="{FF2B5EF4-FFF2-40B4-BE49-F238E27FC236}">
                  <a16:creationId xmlns:a16="http://schemas.microsoft.com/office/drawing/2014/main" id="{C10DD7B3-47D7-EAA9-02EE-4844C2C0FC9A}"/>
                </a:ext>
              </a:extLst>
            </p:cNvPr>
            <p:cNvSpPr txBox="1"/>
            <p:nvPr/>
          </p:nvSpPr>
          <p:spPr>
            <a:xfrm>
              <a:off x="3483146" y="4835616"/>
              <a:ext cx="840828" cy="707886"/>
            </a:xfrm>
            <a:prstGeom prst="rect">
              <a:avLst/>
            </a:prstGeom>
            <a:noFill/>
          </p:spPr>
          <p:txBody>
            <a:bodyPr wrap="square" rtlCol="0">
              <a:spAutoFit/>
            </a:bodyPr>
            <a:lstStyle/>
            <a:p>
              <a:r>
                <a:rPr lang="en-US" sz="4000" b="1" dirty="0"/>
                <a:t>A</a:t>
              </a:r>
            </a:p>
          </p:txBody>
        </p:sp>
        <p:sp>
          <p:nvSpPr>
            <p:cNvPr id="13" name="TextBox 12">
              <a:extLst>
                <a:ext uri="{FF2B5EF4-FFF2-40B4-BE49-F238E27FC236}">
                  <a16:creationId xmlns:a16="http://schemas.microsoft.com/office/drawing/2014/main" id="{F7271DD7-2788-2F0F-963C-4140865DA777}"/>
                </a:ext>
              </a:extLst>
            </p:cNvPr>
            <p:cNvSpPr txBox="1"/>
            <p:nvPr/>
          </p:nvSpPr>
          <p:spPr>
            <a:xfrm>
              <a:off x="7903694" y="4739063"/>
              <a:ext cx="840828" cy="707886"/>
            </a:xfrm>
            <a:prstGeom prst="rect">
              <a:avLst/>
            </a:prstGeom>
            <a:noFill/>
          </p:spPr>
          <p:txBody>
            <a:bodyPr wrap="square" rtlCol="0">
              <a:spAutoFit/>
            </a:bodyPr>
            <a:lstStyle/>
            <a:p>
              <a:r>
                <a:rPr lang="en-US" sz="4000" b="1" dirty="0"/>
                <a:t>T</a:t>
              </a:r>
            </a:p>
          </p:txBody>
        </p:sp>
        <p:sp>
          <p:nvSpPr>
            <p:cNvPr id="14" name="TextBox 13">
              <a:extLst>
                <a:ext uri="{FF2B5EF4-FFF2-40B4-BE49-F238E27FC236}">
                  <a16:creationId xmlns:a16="http://schemas.microsoft.com/office/drawing/2014/main" id="{331C4C0A-D4DD-D9D6-CFA3-CE4951D0090A}"/>
                </a:ext>
              </a:extLst>
            </p:cNvPr>
            <p:cNvSpPr txBox="1"/>
            <p:nvPr/>
          </p:nvSpPr>
          <p:spPr>
            <a:xfrm>
              <a:off x="7903694" y="3037764"/>
              <a:ext cx="840828" cy="707886"/>
            </a:xfrm>
            <a:prstGeom prst="rect">
              <a:avLst/>
            </a:prstGeom>
            <a:noFill/>
          </p:spPr>
          <p:txBody>
            <a:bodyPr wrap="square" rtlCol="0">
              <a:spAutoFit/>
            </a:bodyPr>
            <a:lstStyle/>
            <a:p>
              <a:r>
                <a:rPr lang="en-US" sz="4000" b="1" dirty="0"/>
                <a:t>G</a:t>
              </a:r>
            </a:p>
          </p:txBody>
        </p:sp>
        <p:sp>
          <p:nvSpPr>
            <p:cNvPr id="15" name="TextBox 14">
              <a:extLst>
                <a:ext uri="{FF2B5EF4-FFF2-40B4-BE49-F238E27FC236}">
                  <a16:creationId xmlns:a16="http://schemas.microsoft.com/office/drawing/2014/main" id="{A185FAC3-5079-F914-8D66-7FFF23755BCB}"/>
                </a:ext>
              </a:extLst>
            </p:cNvPr>
            <p:cNvSpPr txBox="1"/>
            <p:nvPr/>
          </p:nvSpPr>
          <p:spPr>
            <a:xfrm>
              <a:off x="7903694" y="3901212"/>
              <a:ext cx="840828" cy="707886"/>
            </a:xfrm>
            <a:prstGeom prst="rect">
              <a:avLst/>
            </a:prstGeom>
            <a:noFill/>
          </p:spPr>
          <p:txBody>
            <a:bodyPr wrap="square" rtlCol="0">
              <a:spAutoFit/>
            </a:bodyPr>
            <a:lstStyle/>
            <a:p>
              <a:r>
                <a:rPr lang="en-US" sz="4000" b="1" dirty="0"/>
                <a:t>C</a:t>
              </a:r>
            </a:p>
          </p:txBody>
        </p:sp>
        <p:sp>
          <p:nvSpPr>
            <p:cNvPr id="16" name="TextBox 15">
              <a:extLst>
                <a:ext uri="{FF2B5EF4-FFF2-40B4-BE49-F238E27FC236}">
                  <a16:creationId xmlns:a16="http://schemas.microsoft.com/office/drawing/2014/main" id="{924B45C4-FB52-C11E-2945-B3B9E2B4AC4E}"/>
                </a:ext>
              </a:extLst>
            </p:cNvPr>
            <p:cNvSpPr txBox="1"/>
            <p:nvPr/>
          </p:nvSpPr>
          <p:spPr>
            <a:xfrm>
              <a:off x="7903694" y="2118937"/>
              <a:ext cx="840828" cy="707886"/>
            </a:xfrm>
            <a:prstGeom prst="rect">
              <a:avLst/>
            </a:prstGeom>
            <a:noFill/>
          </p:spPr>
          <p:txBody>
            <a:bodyPr wrap="square" rtlCol="0">
              <a:spAutoFit/>
            </a:bodyPr>
            <a:lstStyle/>
            <a:p>
              <a:r>
                <a:rPr lang="en-US" sz="4000" b="1" dirty="0"/>
                <a:t>A</a:t>
              </a:r>
            </a:p>
          </p:txBody>
        </p:sp>
      </p:grpSp>
    </p:spTree>
    <p:extLst>
      <p:ext uri="{BB962C8B-B14F-4D97-AF65-F5344CB8AC3E}">
        <p14:creationId xmlns:p14="http://schemas.microsoft.com/office/powerpoint/2010/main" val="5015158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15</a:t>
            </a:fld>
            <a:endParaRPr lang="en-US" dirty="0"/>
          </a:p>
        </p:txBody>
      </p:sp>
      <p:pic>
        <p:nvPicPr>
          <p:cNvPr id="2" name="Picture 1" descr="A picture containing text, businesscard&#10;&#10;Description automatically generated">
            <a:extLst>
              <a:ext uri="{FF2B5EF4-FFF2-40B4-BE49-F238E27FC236}">
                <a16:creationId xmlns:a16="http://schemas.microsoft.com/office/drawing/2014/main" id="{25005D30-3372-5B65-E177-7CAB404FF7E9}"/>
              </a:ext>
            </a:extLst>
          </p:cNvPr>
          <p:cNvPicPr>
            <a:picLocks noChangeAspect="1"/>
          </p:cNvPicPr>
          <p:nvPr/>
        </p:nvPicPr>
        <p:blipFill rotWithShape="1">
          <a:blip r:embed="rId2">
            <a:extLst>
              <a:ext uri="{28A0092B-C50C-407E-A947-70E740481C1C}">
                <a14:useLocalDpi xmlns:a14="http://schemas.microsoft.com/office/drawing/2010/main" val="0"/>
              </a:ext>
            </a:extLst>
          </a:blip>
          <a:srcRect l="30929" t="22962" r="20109" b="24578"/>
          <a:stretch/>
        </p:blipFill>
        <p:spPr>
          <a:xfrm rot="5400000">
            <a:off x="1394126" y="2277823"/>
            <a:ext cx="4234554" cy="3402768"/>
          </a:xfrm>
          <a:prstGeom prst="rect">
            <a:avLst/>
          </a:prstGeom>
        </p:spPr>
      </p:pic>
      <p:pic>
        <p:nvPicPr>
          <p:cNvPr id="5" name="Picture 4" descr="A picture containing text, businesscard&#10;&#10;Description automatically generated">
            <a:extLst>
              <a:ext uri="{FF2B5EF4-FFF2-40B4-BE49-F238E27FC236}">
                <a16:creationId xmlns:a16="http://schemas.microsoft.com/office/drawing/2014/main" id="{416557A5-DFC2-C10E-7826-8435735894A8}"/>
              </a:ext>
            </a:extLst>
          </p:cNvPr>
          <p:cNvPicPr>
            <a:picLocks noChangeAspect="1"/>
          </p:cNvPicPr>
          <p:nvPr/>
        </p:nvPicPr>
        <p:blipFill rotWithShape="1">
          <a:blip r:embed="rId3">
            <a:extLst>
              <a:ext uri="{28A0092B-C50C-407E-A947-70E740481C1C}">
                <a14:useLocalDpi xmlns:a14="http://schemas.microsoft.com/office/drawing/2010/main" val="0"/>
              </a:ext>
            </a:extLst>
          </a:blip>
          <a:srcRect l="27105" t="17699" r="18252" b="16144"/>
          <a:stretch/>
        </p:blipFill>
        <p:spPr>
          <a:xfrm rot="5400000">
            <a:off x="6468339" y="2053570"/>
            <a:ext cx="4234555" cy="3844977"/>
          </a:xfrm>
          <a:prstGeom prst="rect">
            <a:avLst/>
          </a:prstGeom>
        </p:spPr>
      </p:pic>
    </p:spTree>
    <p:extLst>
      <p:ext uri="{BB962C8B-B14F-4D97-AF65-F5344CB8AC3E}">
        <p14:creationId xmlns:p14="http://schemas.microsoft.com/office/powerpoint/2010/main" val="33300832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16</a:t>
            </a:fld>
            <a:endParaRPr lang="en-US" dirty="0"/>
          </a:p>
        </p:txBody>
      </p:sp>
      <p:sp>
        <p:nvSpPr>
          <p:cNvPr id="3" name="TextBox 2">
            <a:extLst>
              <a:ext uri="{FF2B5EF4-FFF2-40B4-BE49-F238E27FC236}">
                <a16:creationId xmlns:a16="http://schemas.microsoft.com/office/drawing/2014/main" id="{5006C4F5-98DD-5B31-1D62-3495EF8B031B}"/>
              </a:ext>
            </a:extLst>
          </p:cNvPr>
          <p:cNvSpPr txBox="1"/>
          <p:nvPr/>
        </p:nvSpPr>
        <p:spPr>
          <a:xfrm>
            <a:off x="2388372" y="848031"/>
            <a:ext cx="10144125" cy="646331"/>
          </a:xfrm>
          <a:prstGeom prst="rect">
            <a:avLst/>
          </a:prstGeom>
          <a:noFill/>
        </p:spPr>
        <p:txBody>
          <a:bodyPr wrap="square" rtlCol="0">
            <a:spAutoFit/>
          </a:bodyPr>
          <a:lstStyle/>
          <a:p>
            <a:r>
              <a:rPr lang="en-US" sz="3600" b="1" dirty="0"/>
              <a:t>Methionine…. </a:t>
            </a:r>
            <a:r>
              <a:rPr lang="en-US" sz="3600" b="1" i="1" dirty="0"/>
              <a:t>is a </a:t>
            </a:r>
            <a:r>
              <a:rPr lang="en-US" sz="3600" b="1" i="1" dirty="0">
                <a:solidFill>
                  <a:srgbClr val="FF0000"/>
                </a:solidFill>
              </a:rPr>
              <a:t>methyl-group</a:t>
            </a:r>
            <a:r>
              <a:rPr lang="en-US" sz="3600" b="1" i="1" dirty="0"/>
              <a:t> donor</a:t>
            </a:r>
            <a:endParaRPr lang="en-US" sz="3600" b="1" dirty="0"/>
          </a:p>
        </p:txBody>
      </p:sp>
      <p:grpSp>
        <p:nvGrpSpPr>
          <p:cNvPr id="7" name="Group 6">
            <a:extLst>
              <a:ext uri="{FF2B5EF4-FFF2-40B4-BE49-F238E27FC236}">
                <a16:creationId xmlns:a16="http://schemas.microsoft.com/office/drawing/2014/main" id="{30B49B8F-BD67-50CB-8E67-941C51104566}"/>
              </a:ext>
            </a:extLst>
          </p:cNvPr>
          <p:cNvGrpSpPr/>
          <p:nvPr/>
        </p:nvGrpSpPr>
        <p:grpSpPr>
          <a:xfrm>
            <a:off x="3122507" y="1405754"/>
            <a:ext cx="6835450" cy="4604215"/>
            <a:chOff x="3122507" y="1405754"/>
            <a:chExt cx="6835450" cy="4604215"/>
          </a:xfrm>
        </p:grpSpPr>
        <p:pic>
          <p:nvPicPr>
            <p:cNvPr id="2" name="Picture 1">
              <a:extLst>
                <a:ext uri="{FF2B5EF4-FFF2-40B4-BE49-F238E27FC236}">
                  <a16:creationId xmlns:a16="http://schemas.microsoft.com/office/drawing/2014/main" id="{7513C73D-CB12-D7AA-1579-4F80E6776745}"/>
                </a:ext>
              </a:extLst>
            </p:cNvPr>
            <p:cNvPicPr>
              <a:picLocks noChangeAspect="1"/>
            </p:cNvPicPr>
            <p:nvPr/>
          </p:nvPicPr>
          <p:blipFill rotWithShape="1">
            <a:blip r:embed="rId2"/>
            <a:srcRect l="56932" t="42197" r="2260" b="16572"/>
            <a:stretch/>
          </p:blipFill>
          <p:spPr>
            <a:xfrm>
              <a:off x="3122507" y="1405754"/>
              <a:ext cx="6835450" cy="4604215"/>
            </a:xfrm>
            <a:prstGeom prst="rect">
              <a:avLst/>
            </a:prstGeom>
          </p:spPr>
        </p:pic>
        <p:sp>
          <p:nvSpPr>
            <p:cNvPr id="5" name="Oval 4">
              <a:extLst>
                <a:ext uri="{FF2B5EF4-FFF2-40B4-BE49-F238E27FC236}">
                  <a16:creationId xmlns:a16="http://schemas.microsoft.com/office/drawing/2014/main" id="{79E31A3C-37E0-47B5-6CC5-A4FC2F208EDA}"/>
                </a:ext>
              </a:extLst>
            </p:cNvPr>
            <p:cNvSpPr/>
            <p:nvPr/>
          </p:nvSpPr>
          <p:spPr>
            <a:xfrm>
              <a:off x="4799098" y="1987430"/>
              <a:ext cx="372794" cy="372794"/>
            </a:xfrm>
            <a:prstGeom prst="ellipse">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32BD00BA-1C47-182E-9967-63F62DB036C6}"/>
                </a:ext>
              </a:extLst>
            </p:cNvPr>
            <p:cNvSpPr/>
            <p:nvPr/>
          </p:nvSpPr>
          <p:spPr>
            <a:xfrm>
              <a:off x="7423490" y="2424879"/>
              <a:ext cx="372794" cy="372794"/>
            </a:xfrm>
            <a:prstGeom prst="ellipse">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824B7842-2907-E12C-345E-9148262FE8AD}"/>
                </a:ext>
              </a:extLst>
            </p:cNvPr>
            <p:cNvSpPr/>
            <p:nvPr/>
          </p:nvSpPr>
          <p:spPr>
            <a:xfrm>
              <a:off x="8285191" y="3886582"/>
              <a:ext cx="372794" cy="372794"/>
            </a:xfrm>
            <a:prstGeom prst="ellipse">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5">
            <a:extLst>
              <a:ext uri="{FF2B5EF4-FFF2-40B4-BE49-F238E27FC236}">
                <a16:creationId xmlns:a16="http://schemas.microsoft.com/office/drawing/2014/main" id="{C0CBAA6B-C489-D205-CBBA-7D91605FDB3B}"/>
              </a:ext>
            </a:extLst>
          </p:cNvPr>
          <p:cNvSpPr txBox="1"/>
          <p:nvPr/>
        </p:nvSpPr>
        <p:spPr>
          <a:xfrm>
            <a:off x="1911927" y="6225309"/>
            <a:ext cx="8571346" cy="369332"/>
          </a:xfrm>
          <a:prstGeom prst="rect">
            <a:avLst/>
          </a:prstGeom>
          <a:noFill/>
        </p:spPr>
        <p:txBody>
          <a:bodyPr wrap="square" rtlCol="0">
            <a:spAutoFit/>
          </a:bodyPr>
          <a:lstStyle/>
          <a:p>
            <a:pPr algn="ctr"/>
            <a:r>
              <a:rPr lang="en-US" i="1" dirty="0">
                <a:solidFill>
                  <a:schemeClr val="accent1"/>
                </a:solidFill>
              </a:rPr>
              <a:t>After all these years,… a kick in the pants.</a:t>
            </a:r>
          </a:p>
        </p:txBody>
      </p:sp>
    </p:spTree>
    <p:extLst>
      <p:ext uri="{BB962C8B-B14F-4D97-AF65-F5344CB8AC3E}">
        <p14:creationId xmlns:p14="http://schemas.microsoft.com/office/powerpoint/2010/main" val="4160907886"/>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17</a:t>
            </a:fld>
            <a:endParaRPr lang="en-US" dirty="0"/>
          </a:p>
        </p:txBody>
      </p:sp>
      <p:pic>
        <p:nvPicPr>
          <p:cNvPr id="5" name="Picture 2">
            <a:extLst>
              <a:ext uri="{FF2B5EF4-FFF2-40B4-BE49-F238E27FC236}">
                <a16:creationId xmlns:a16="http://schemas.microsoft.com/office/drawing/2014/main" id="{488F430F-ABD0-8612-5271-F141C459F9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3120" y="733570"/>
            <a:ext cx="8801686" cy="58531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91652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FBBCDC6-28CA-34DE-4CB3-E03A2A764E9A}"/>
              </a:ext>
            </a:extLst>
          </p:cNvPr>
          <p:cNvSpPr>
            <a:spLocks noGrp="1"/>
          </p:cNvSpPr>
          <p:nvPr>
            <p:ph type="sldNum" sz="quarter" idx="12"/>
          </p:nvPr>
        </p:nvSpPr>
        <p:spPr/>
        <p:txBody>
          <a:bodyPr/>
          <a:lstStyle/>
          <a:p>
            <a:fld id="{195F50F5-0325-4E13-93B8-A048A96B03AB}" type="slidenum">
              <a:rPr lang="en-US" smtClean="0"/>
              <a:pPr/>
              <a:t>18</a:t>
            </a:fld>
            <a:endParaRPr lang="en-US" dirty="0"/>
          </a:p>
        </p:txBody>
      </p:sp>
      <p:sp>
        <p:nvSpPr>
          <p:cNvPr id="5" name="TextBox 4">
            <a:extLst>
              <a:ext uri="{FF2B5EF4-FFF2-40B4-BE49-F238E27FC236}">
                <a16:creationId xmlns:a16="http://schemas.microsoft.com/office/drawing/2014/main" id="{DAC5EEE7-C04A-67AA-178A-1356B678959F}"/>
              </a:ext>
            </a:extLst>
          </p:cNvPr>
          <p:cNvSpPr txBox="1"/>
          <p:nvPr/>
        </p:nvSpPr>
        <p:spPr>
          <a:xfrm>
            <a:off x="1178034" y="1581142"/>
            <a:ext cx="9679457" cy="4154984"/>
          </a:xfrm>
          <a:prstGeom prst="rect">
            <a:avLst/>
          </a:prstGeom>
          <a:noFill/>
        </p:spPr>
        <p:txBody>
          <a:bodyPr wrap="square">
            <a:spAutoFit/>
          </a:bodyPr>
          <a:lstStyle/>
          <a:p>
            <a:r>
              <a:rPr lang="en-US" sz="2400" dirty="0"/>
              <a:t>X linked triplet repeat (</a:t>
            </a:r>
            <a:r>
              <a:rPr lang="en-US" sz="2400" dirty="0">
                <a:solidFill>
                  <a:srgbClr val="FF0000"/>
                </a:solidFill>
              </a:rPr>
              <a:t>CGG</a:t>
            </a:r>
            <a:r>
              <a:rPr lang="en-US" sz="2400" dirty="0"/>
              <a:t>) expansion disorder</a:t>
            </a:r>
          </a:p>
          <a:p>
            <a:endParaRPr lang="en-US" sz="2400" dirty="0"/>
          </a:p>
          <a:p>
            <a:r>
              <a:rPr lang="en-US" sz="2400" dirty="0"/>
              <a:t>Fragile X patients do not express FMR1 and have cognitive/autism spectrum disabilities</a:t>
            </a:r>
          </a:p>
          <a:p>
            <a:endParaRPr lang="en-US" sz="2400" dirty="0"/>
          </a:p>
          <a:p>
            <a:r>
              <a:rPr lang="en-US" sz="2400" dirty="0"/>
              <a:t>All human genomes have CGG repeats in FMR1 5’ untranslated region</a:t>
            </a:r>
          </a:p>
          <a:p>
            <a:endParaRPr lang="en-US" sz="2400" dirty="0"/>
          </a:p>
          <a:p>
            <a:r>
              <a:rPr lang="en-US" sz="2400" dirty="0"/>
              <a:t>Cytosines tend to become methylated at high repeat number ( epigenetic modification!</a:t>
            </a:r>
          </a:p>
          <a:p>
            <a:endParaRPr lang="en-US" sz="2400" dirty="0"/>
          </a:p>
          <a:p>
            <a:r>
              <a:rPr lang="en-US" sz="2400" dirty="0"/>
              <a:t>Methylation of cytosines inhibits transcription of FMR1</a:t>
            </a:r>
          </a:p>
        </p:txBody>
      </p:sp>
      <p:sp>
        <p:nvSpPr>
          <p:cNvPr id="2" name="TextBox 1">
            <a:extLst>
              <a:ext uri="{FF2B5EF4-FFF2-40B4-BE49-F238E27FC236}">
                <a16:creationId xmlns:a16="http://schemas.microsoft.com/office/drawing/2014/main" id="{6FCAA438-00EA-2F20-01DE-16C345B24A0F}"/>
              </a:ext>
            </a:extLst>
          </p:cNvPr>
          <p:cNvSpPr txBox="1"/>
          <p:nvPr/>
        </p:nvSpPr>
        <p:spPr>
          <a:xfrm>
            <a:off x="3871789" y="6299373"/>
            <a:ext cx="4827929" cy="461665"/>
          </a:xfrm>
          <a:prstGeom prst="rect">
            <a:avLst/>
          </a:prstGeom>
          <a:noFill/>
        </p:spPr>
        <p:txBody>
          <a:bodyPr wrap="square" rtlCol="0">
            <a:spAutoFit/>
          </a:bodyPr>
          <a:lstStyle/>
          <a:p>
            <a:r>
              <a:rPr lang="en-US" sz="2400" b="1" dirty="0">
                <a:solidFill>
                  <a:schemeClr val="accent1"/>
                </a:solidFill>
              </a:rPr>
              <a:t>CAUTION</a:t>
            </a:r>
            <a:r>
              <a:rPr lang="en-US" sz="2400" dirty="0">
                <a:solidFill>
                  <a:schemeClr val="accent1"/>
                </a:solidFill>
              </a:rPr>
              <a:t>…</a:t>
            </a:r>
            <a:r>
              <a:rPr lang="en-US" sz="2400" i="1" dirty="0">
                <a:solidFill>
                  <a:schemeClr val="accent1"/>
                </a:solidFill>
              </a:rPr>
              <a:t>rabbit hole ahead!</a:t>
            </a:r>
          </a:p>
        </p:txBody>
      </p:sp>
      <p:sp>
        <p:nvSpPr>
          <p:cNvPr id="4" name="TextBox 3">
            <a:extLst>
              <a:ext uri="{FF2B5EF4-FFF2-40B4-BE49-F238E27FC236}">
                <a16:creationId xmlns:a16="http://schemas.microsoft.com/office/drawing/2014/main" id="{0F1AD597-58E3-152C-19A8-C6ABDC731D62}"/>
              </a:ext>
            </a:extLst>
          </p:cNvPr>
          <p:cNvSpPr txBox="1"/>
          <p:nvPr/>
        </p:nvSpPr>
        <p:spPr>
          <a:xfrm>
            <a:off x="1678898" y="494675"/>
            <a:ext cx="7944787" cy="523220"/>
          </a:xfrm>
          <a:prstGeom prst="rect">
            <a:avLst/>
          </a:prstGeom>
          <a:noFill/>
        </p:spPr>
        <p:txBody>
          <a:bodyPr wrap="square" rtlCol="0">
            <a:spAutoFit/>
          </a:bodyPr>
          <a:lstStyle/>
          <a:p>
            <a:r>
              <a:rPr lang="en-US" sz="2800" b="1" dirty="0">
                <a:solidFill>
                  <a:srgbClr val="FF0000"/>
                </a:solidFill>
              </a:rPr>
              <a:t>Fragile X Syndrome </a:t>
            </a:r>
            <a:r>
              <a:rPr lang="en-US" sz="2800" b="1" dirty="0"/>
              <a:t>…. </a:t>
            </a:r>
            <a:r>
              <a:rPr lang="en-US" sz="2400" i="1" dirty="0"/>
              <a:t>a genetic/epigenetic disorder??</a:t>
            </a:r>
          </a:p>
        </p:txBody>
      </p:sp>
    </p:spTree>
    <p:extLst>
      <p:ext uri="{BB962C8B-B14F-4D97-AF65-F5344CB8AC3E}">
        <p14:creationId xmlns:p14="http://schemas.microsoft.com/office/powerpoint/2010/main" val="41885440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19</a:t>
            </a:fld>
            <a:endParaRPr lang="en-US" dirty="0"/>
          </a:p>
        </p:txBody>
      </p:sp>
      <p:sp>
        <p:nvSpPr>
          <p:cNvPr id="6" name="TextBox 5">
            <a:extLst>
              <a:ext uri="{FF2B5EF4-FFF2-40B4-BE49-F238E27FC236}">
                <a16:creationId xmlns:a16="http://schemas.microsoft.com/office/drawing/2014/main" id="{94C85BEF-2978-E0CC-862D-873DD2AC2B31}"/>
              </a:ext>
            </a:extLst>
          </p:cNvPr>
          <p:cNvSpPr txBox="1"/>
          <p:nvPr/>
        </p:nvSpPr>
        <p:spPr>
          <a:xfrm>
            <a:off x="2367768" y="1612180"/>
            <a:ext cx="6572250" cy="707886"/>
          </a:xfrm>
          <a:prstGeom prst="rect">
            <a:avLst/>
          </a:prstGeom>
          <a:noFill/>
        </p:spPr>
        <p:txBody>
          <a:bodyPr wrap="square" rtlCol="0">
            <a:spAutoFit/>
          </a:bodyPr>
          <a:lstStyle/>
          <a:p>
            <a:pPr algn="ctr"/>
            <a:r>
              <a:rPr lang="en-US" sz="4000" b="1" dirty="0"/>
              <a:t>Histone / DNA cross-talk?</a:t>
            </a:r>
          </a:p>
        </p:txBody>
      </p:sp>
      <p:sp>
        <p:nvSpPr>
          <p:cNvPr id="7" name="TextBox 6">
            <a:extLst>
              <a:ext uri="{FF2B5EF4-FFF2-40B4-BE49-F238E27FC236}">
                <a16:creationId xmlns:a16="http://schemas.microsoft.com/office/drawing/2014/main" id="{8017F534-3637-A435-7419-CE13C3BD6F5F}"/>
              </a:ext>
            </a:extLst>
          </p:cNvPr>
          <p:cNvSpPr txBox="1"/>
          <p:nvPr/>
        </p:nvSpPr>
        <p:spPr>
          <a:xfrm>
            <a:off x="4783015" y="3161714"/>
            <a:ext cx="2082019" cy="923330"/>
          </a:xfrm>
          <a:prstGeom prst="rect">
            <a:avLst/>
          </a:prstGeom>
          <a:noFill/>
        </p:spPr>
        <p:txBody>
          <a:bodyPr wrap="square" rtlCol="0">
            <a:spAutoFit/>
          </a:bodyPr>
          <a:lstStyle/>
          <a:p>
            <a:r>
              <a:rPr lang="en-US" sz="5400" b="1" dirty="0">
                <a:solidFill>
                  <a:srgbClr val="FF0000"/>
                </a:solidFill>
              </a:rPr>
              <a:t>YES…</a:t>
            </a:r>
          </a:p>
        </p:txBody>
      </p:sp>
    </p:spTree>
    <p:extLst>
      <p:ext uri="{BB962C8B-B14F-4D97-AF65-F5344CB8AC3E}">
        <p14:creationId xmlns:p14="http://schemas.microsoft.com/office/powerpoint/2010/main" val="473779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2</a:t>
            </a:fld>
            <a:endParaRPr lang="en-US" dirty="0"/>
          </a:p>
        </p:txBody>
      </p:sp>
      <p:sp>
        <p:nvSpPr>
          <p:cNvPr id="7" name="TextBox 6">
            <a:extLst>
              <a:ext uri="{FF2B5EF4-FFF2-40B4-BE49-F238E27FC236}">
                <a16:creationId xmlns:a16="http://schemas.microsoft.com/office/drawing/2014/main" id="{74B51041-43C4-F120-52C3-A7CB6CF00228}"/>
              </a:ext>
            </a:extLst>
          </p:cNvPr>
          <p:cNvSpPr txBox="1"/>
          <p:nvPr/>
        </p:nvSpPr>
        <p:spPr>
          <a:xfrm>
            <a:off x="1065879" y="1908239"/>
            <a:ext cx="9472833" cy="2246769"/>
          </a:xfrm>
          <a:prstGeom prst="rect">
            <a:avLst/>
          </a:prstGeom>
          <a:noFill/>
        </p:spPr>
        <p:txBody>
          <a:bodyPr wrap="square">
            <a:spAutoFit/>
          </a:bodyPr>
          <a:lstStyle/>
          <a:p>
            <a:r>
              <a:rPr lang="en-US" sz="2800" b="0" i="0" dirty="0">
                <a:solidFill>
                  <a:srgbClr val="202124"/>
                </a:solidFill>
                <a:effectLst/>
                <a:latin typeface="Google Sans"/>
              </a:rPr>
              <a:t>Epigenetics is </a:t>
            </a:r>
            <a:r>
              <a:rPr lang="en-US" sz="2800" b="0" i="0" dirty="0">
                <a:solidFill>
                  <a:srgbClr val="040C28"/>
                </a:solidFill>
                <a:effectLst/>
                <a:latin typeface="Google Sans"/>
              </a:rPr>
              <a:t>the study of how your behaviors and environment can cause </a:t>
            </a:r>
            <a:r>
              <a:rPr lang="en-US" sz="2800" b="1" i="1" dirty="0">
                <a:solidFill>
                  <a:srgbClr val="040C28"/>
                </a:solidFill>
                <a:effectLst/>
                <a:latin typeface="Google Sans"/>
              </a:rPr>
              <a:t>changes that affect the way your genes work</a:t>
            </a:r>
            <a:r>
              <a:rPr lang="en-US" sz="2800" b="0" i="0" dirty="0">
                <a:solidFill>
                  <a:srgbClr val="202124"/>
                </a:solidFill>
                <a:effectLst/>
                <a:latin typeface="Google Sans"/>
              </a:rPr>
              <a:t>. Unlike genetic changes, epigenetic changes are reversible and do not change your DNA sequence, but they can change how your body reads a DNA sequence.</a:t>
            </a:r>
            <a:endParaRPr lang="en-US" sz="2800" dirty="0"/>
          </a:p>
        </p:txBody>
      </p:sp>
      <p:sp>
        <p:nvSpPr>
          <p:cNvPr id="8" name="Rectangle 7">
            <a:extLst>
              <a:ext uri="{FF2B5EF4-FFF2-40B4-BE49-F238E27FC236}">
                <a16:creationId xmlns:a16="http://schemas.microsoft.com/office/drawing/2014/main" id="{9924DBD4-B392-B5BB-12A4-A41971AB1689}"/>
              </a:ext>
            </a:extLst>
          </p:cNvPr>
          <p:cNvSpPr/>
          <p:nvPr/>
        </p:nvSpPr>
        <p:spPr>
          <a:xfrm>
            <a:off x="6261462" y="4015671"/>
            <a:ext cx="4458789" cy="2351314"/>
          </a:xfrm>
          <a:prstGeom prst="rect">
            <a:avLst/>
          </a:prstGeom>
          <a:pattFill prst="narHorz">
            <a:fgClr>
              <a:srgbClr val="00B0F0"/>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solidFill>
              </a:rPr>
              <a:t>NO MORE </a:t>
            </a:r>
            <a:br>
              <a:rPr lang="en-US" sz="4000" b="1" dirty="0">
                <a:solidFill>
                  <a:schemeClr val="tx1"/>
                </a:solidFill>
              </a:rPr>
            </a:br>
            <a:r>
              <a:rPr lang="en-US" sz="4000" b="1" dirty="0">
                <a:solidFill>
                  <a:schemeClr val="tx1"/>
                </a:solidFill>
              </a:rPr>
              <a:t>EXCUSES</a:t>
            </a:r>
          </a:p>
          <a:p>
            <a:pPr algn="ctr"/>
            <a:r>
              <a:rPr lang="en-US" sz="3200" b="1" i="1" dirty="0">
                <a:solidFill>
                  <a:schemeClr val="tx1"/>
                </a:solidFill>
              </a:rPr>
              <a:t>Don’t blame it on genes</a:t>
            </a:r>
          </a:p>
        </p:txBody>
      </p:sp>
      <p:sp>
        <p:nvSpPr>
          <p:cNvPr id="9" name="TextBox 8">
            <a:extLst>
              <a:ext uri="{FF2B5EF4-FFF2-40B4-BE49-F238E27FC236}">
                <a16:creationId xmlns:a16="http://schemas.microsoft.com/office/drawing/2014/main" id="{8F6F61F8-8B9E-BB06-414B-A6DB17B3D4CA}"/>
              </a:ext>
            </a:extLst>
          </p:cNvPr>
          <p:cNvSpPr txBox="1"/>
          <p:nvPr/>
        </p:nvSpPr>
        <p:spPr>
          <a:xfrm>
            <a:off x="1065879" y="931817"/>
            <a:ext cx="8918917" cy="707886"/>
          </a:xfrm>
          <a:prstGeom prst="rect">
            <a:avLst/>
          </a:prstGeom>
          <a:noFill/>
        </p:spPr>
        <p:txBody>
          <a:bodyPr wrap="square" rtlCol="0">
            <a:spAutoFit/>
          </a:bodyPr>
          <a:lstStyle/>
          <a:p>
            <a:r>
              <a:rPr lang="en-US" sz="3600" b="1" dirty="0"/>
              <a:t>What is </a:t>
            </a:r>
            <a:r>
              <a:rPr lang="en-US" sz="4000" b="1" dirty="0"/>
              <a:t>Epigenetics</a:t>
            </a:r>
            <a:r>
              <a:rPr lang="en-US" sz="3600" b="1" dirty="0"/>
              <a:t>?</a:t>
            </a:r>
          </a:p>
        </p:txBody>
      </p:sp>
    </p:spTree>
    <p:extLst>
      <p:ext uri="{BB962C8B-B14F-4D97-AF65-F5344CB8AC3E}">
        <p14:creationId xmlns:p14="http://schemas.microsoft.com/office/powerpoint/2010/main" val="4270117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20</a:t>
            </a:fld>
            <a:endParaRPr lang="en-US" dirty="0"/>
          </a:p>
        </p:txBody>
      </p:sp>
      <p:sp>
        <p:nvSpPr>
          <p:cNvPr id="4" name="TextBox 3">
            <a:extLst>
              <a:ext uri="{FF2B5EF4-FFF2-40B4-BE49-F238E27FC236}">
                <a16:creationId xmlns:a16="http://schemas.microsoft.com/office/drawing/2014/main" id="{E04ABB08-8B8F-801A-800E-1514BE5E7571}"/>
              </a:ext>
            </a:extLst>
          </p:cNvPr>
          <p:cNvSpPr txBox="1"/>
          <p:nvPr/>
        </p:nvSpPr>
        <p:spPr>
          <a:xfrm>
            <a:off x="1342181" y="3048872"/>
            <a:ext cx="9984681" cy="2308324"/>
          </a:xfrm>
          <a:prstGeom prst="rect">
            <a:avLst/>
          </a:prstGeom>
          <a:noFill/>
        </p:spPr>
        <p:txBody>
          <a:bodyPr wrap="square">
            <a:spAutoFit/>
          </a:bodyPr>
          <a:lstStyle/>
          <a:p>
            <a:r>
              <a:rPr lang="en-US" sz="3200" b="1" i="1" dirty="0">
                <a:solidFill>
                  <a:srgbClr val="202122"/>
                </a:solidFill>
                <a:effectLst/>
                <a:latin typeface="Arial" panose="020B0604020202020204" pitchFamily="34" charset="0"/>
              </a:rPr>
              <a:t>Epigenome editing: targeted manipulation of epigenetic modifications in plants. </a:t>
            </a:r>
          </a:p>
          <a:p>
            <a:endParaRPr lang="en-US" sz="3200" b="1" i="1" dirty="0">
              <a:solidFill>
                <a:srgbClr val="202122"/>
              </a:solidFill>
              <a:effectLst/>
              <a:latin typeface="Arial" panose="020B0604020202020204" pitchFamily="34" charset="0"/>
            </a:endParaRPr>
          </a:p>
          <a:p>
            <a:r>
              <a:rPr lang="en-US" sz="2400" b="0" i="0" dirty="0">
                <a:solidFill>
                  <a:srgbClr val="202122"/>
                </a:solidFill>
                <a:effectLst/>
                <a:latin typeface="Arial" panose="020B0604020202020204" pitchFamily="34" charset="0"/>
              </a:rPr>
              <a:t>Shin H, Choi WL, Lim JY, Huh JH (March 2022).</a:t>
            </a:r>
            <a:endParaRPr lang="en-US" sz="3200" b="1" i="1" dirty="0">
              <a:solidFill>
                <a:srgbClr val="202122"/>
              </a:solidFill>
              <a:latin typeface="Arial" panose="020B0604020202020204" pitchFamily="34" charset="0"/>
            </a:endParaRPr>
          </a:p>
          <a:p>
            <a:r>
              <a:rPr lang="en-US" sz="2400" b="0" i="1" dirty="0">
                <a:solidFill>
                  <a:srgbClr val="202122"/>
                </a:solidFill>
                <a:effectLst/>
                <a:latin typeface="Arial" panose="020B0604020202020204" pitchFamily="34" charset="0"/>
              </a:rPr>
              <a:t>Genes &amp; Genomics</a:t>
            </a:r>
            <a:r>
              <a:rPr lang="en-US" sz="2400" b="0" i="0" dirty="0">
                <a:solidFill>
                  <a:srgbClr val="202122"/>
                </a:solidFill>
                <a:effectLst/>
                <a:latin typeface="Arial" panose="020B0604020202020204" pitchFamily="34" charset="0"/>
              </a:rPr>
              <a:t>. </a:t>
            </a:r>
            <a:r>
              <a:rPr lang="en-US" sz="2400" b="1" i="0" dirty="0">
                <a:solidFill>
                  <a:srgbClr val="202122"/>
                </a:solidFill>
                <a:effectLst/>
                <a:latin typeface="Arial" panose="020B0604020202020204" pitchFamily="34" charset="0"/>
              </a:rPr>
              <a:t>44</a:t>
            </a:r>
            <a:r>
              <a:rPr lang="en-US" sz="2400" b="0" i="0" dirty="0">
                <a:solidFill>
                  <a:srgbClr val="202122"/>
                </a:solidFill>
                <a:effectLst/>
                <a:latin typeface="Arial" panose="020B0604020202020204" pitchFamily="34" charset="0"/>
              </a:rPr>
              <a:t> (3): 307–315. </a:t>
            </a:r>
          </a:p>
        </p:txBody>
      </p:sp>
      <p:sp>
        <p:nvSpPr>
          <p:cNvPr id="5" name="TextBox 4">
            <a:extLst>
              <a:ext uri="{FF2B5EF4-FFF2-40B4-BE49-F238E27FC236}">
                <a16:creationId xmlns:a16="http://schemas.microsoft.com/office/drawing/2014/main" id="{31FBFDDB-0D66-EFDD-1C4E-863CD00D288A}"/>
              </a:ext>
            </a:extLst>
          </p:cNvPr>
          <p:cNvSpPr txBox="1"/>
          <p:nvPr/>
        </p:nvSpPr>
        <p:spPr>
          <a:xfrm>
            <a:off x="1342181" y="1491175"/>
            <a:ext cx="9454773" cy="707886"/>
          </a:xfrm>
          <a:prstGeom prst="rect">
            <a:avLst/>
          </a:prstGeom>
          <a:noFill/>
        </p:spPr>
        <p:txBody>
          <a:bodyPr wrap="square" rtlCol="0">
            <a:spAutoFit/>
          </a:bodyPr>
          <a:lstStyle/>
          <a:p>
            <a:pPr algn="ctr"/>
            <a:r>
              <a:rPr lang="en-US" sz="4000" b="1" dirty="0">
                <a:solidFill>
                  <a:srgbClr val="FF0000"/>
                </a:solidFill>
              </a:rPr>
              <a:t>What’s CRISPR got to do with it??</a:t>
            </a:r>
          </a:p>
        </p:txBody>
      </p:sp>
    </p:spTree>
    <p:extLst>
      <p:ext uri="{BB962C8B-B14F-4D97-AF65-F5344CB8AC3E}">
        <p14:creationId xmlns:p14="http://schemas.microsoft.com/office/powerpoint/2010/main" val="32427119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21</a:t>
            </a:fld>
            <a:endParaRPr lang="en-US" dirty="0"/>
          </a:p>
        </p:txBody>
      </p:sp>
      <p:pic>
        <p:nvPicPr>
          <p:cNvPr id="6" name="Picture 5">
            <a:extLst>
              <a:ext uri="{FF2B5EF4-FFF2-40B4-BE49-F238E27FC236}">
                <a16:creationId xmlns:a16="http://schemas.microsoft.com/office/drawing/2014/main" id="{79F50252-6401-F06F-D32A-01DC4D96CA04}"/>
              </a:ext>
            </a:extLst>
          </p:cNvPr>
          <p:cNvPicPr>
            <a:picLocks noChangeAspect="1"/>
          </p:cNvPicPr>
          <p:nvPr/>
        </p:nvPicPr>
        <p:blipFill rotWithShape="1">
          <a:blip r:embed="rId2"/>
          <a:srcRect l="32861" t="36067" r="10387" b="19283"/>
          <a:stretch/>
        </p:blipFill>
        <p:spPr>
          <a:xfrm>
            <a:off x="1502899" y="946446"/>
            <a:ext cx="9186201" cy="4818183"/>
          </a:xfrm>
          <a:prstGeom prst="rect">
            <a:avLst/>
          </a:prstGeom>
        </p:spPr>
      </p:pic>
      <p:sp>
        <p:nvSpPr>
          <p:cNvPr id="8" name="TextBox 7">
            <a:extLst>
              <a:ext uri="{FF2B5EF4-FFF2-40B4-BE49-F238E27FC236}">
                <a16:creationId xmlns:a16="http://schemas.microsoft.com/office/drawing/2014/main" id="{0CA3CC0C-548D-8F2B-064B-0C59F58AAA91}"/>
              </a:ext>
            </a:extLst>
          </p:cNvPr>
          <p:cNvSpPr txBox="1"/>
          <p:nvPr/>
        </p:nvSpPr>
        <p:spPr>
          <a:xfrm>
            <a:off x="3560884" y="5835604"/>
            <a:ext cx="6094826" cy="646331"/>
          </a:xfrm>
          <a:prstGeom prst="rect">
            <a:avLst/>
          </a:prstGeom>
          <a:noFill/>
        </p:spPr>
        <p:txBody>
          <a:bodyPr wrap="square">
            <a:spAutoFit/>
          </a:bodyPr>
          <a:lstStyle/>
          <a:p>
            <a:r>
              <a:rPr lang="en-US" dirty="0"/>
              <a:t>Trends in Biotechnology, July 2021, Vol. 39, No. 7 https://doi.org/10.1016/j.tibtech.2020.10.012</a:t>
            </a:r>
          </a:p>
        </p:txBody>
      </p:sp>
    </p:spTree>
    <p:extLst>
      <p:ext uri="{BB962C8B-B14F-4D97-AF65-F5344CB8AC3E}">
        <p14:creationId xmlns:p14="http://schemas.microsoft.com/office/powerpoint/2010/main" val="30142710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22</a:t>
            </a:fld>
            <a:endParaRPr lang="en-US" dirty="0"/>
          </a:p>
        </p:txBody>
      </p:sp>
      <p:sp>
        <p:nvSpPr>
          <p:cNvPr id="6" name="TextBox 5">
            <a:extLst>
              <a:ext uri="{FF2B5EF4-FFF2-40B4-BE49-F238E27FC236}">
                <a16:creationId xmlns:a16="http://schemas.microsoft.com/office/drawing/2014/main" id="{59D98C53-FBC8-24F5-E177-82150547D0B9}"/>
              </a:ext>
            </a:extLst>
          </p:cNvPr>
          <p:cNvSpPr txBox="1"/>
          <p:nvPr/>
        </p:nvSpPr>
        <p:spPr>
          <a:xfrm>
            <a:off x="792392" y="2685787"/>
            <a:ext cx="10965766" cy="3416320"/>
          </a:xfrm>
          <a:prstGeom prst="rect">
            <a:avLst/>
          </a:prstGeom>
          <a:noFill/>
        </p:spPr>
        <p:txBody>
          <a:bodyPr wrap="square">
            <a:spAutoFit/>
          </a:bodyPr>
          <a:lstStyle/>
          <a:p>
            <a:pPr algn="l"/>
            <a:r>
              <a:rPr lang="en-US" b="1" i="0" dirty="0">
                <a:solidFill>
                  <a:srgbClr val="292B2C"/>
                </a:solidFill>
                <a:effectLst/>
                <a:latin typeface="Roboto Condensed" panose="02000000000000000000" pitchFamily="2" charset="0"/>
              </a:rPr>
              <a:t>Abstract</a:t>
            </a:r>
          </a:p>
          <a:p>
            <a:pPr algn="l"/>
            <a:r>
              <a:rPr lang="en-US" b="0" i="0" dirty="0">
                <a:solidFill>
                  <a:srgbClr val="292B2C"/>
                </a:solidFill>
                <a:effectLst/>
                <a:latin typeface="Roboto" panose="02000000000000000000" pitchFamily="2" charset="0"/>
              </a:rPr>
              <a:t>In complex multicellular systems, gene expression is regulated at multiple stages through interconnected complex molecular pathways and regulatory networks. Transcription is the first step in gene expression and is subject to multiple layers of regulation in which epigenetic mechanisms such as DNA methylation, histone tail modifications, and chromosomal conformation play an essential role. In recent years, CRISPR-Cas9 systems have been employed to unearth this complexity and provide new insights on the contribution of chromatin dysregulation in the development of genetic diseases, as well as new tools to prevent or reverse this dysregulation. In this review, we outline the recent development of a variety of CRISPR-based epigenetic editors for targeted DNA methylation/demethylation, histone modification, and three-dimensional DNA conformational change, highlighting their relative performance and impact on gene regulation. Finally, we provide insights on the future developments aimed to accelerate our understanding of the causal relationship between epigenetic marks, genome organization, and gene regulation.</a:t>
            </a:r>
          </a:p>
        </p:txBody>
      </p:sp>
      <p:sp>
        <p:nvSpPr>
          <p:cNvPr id="8" name="TextBox 7">
            <a:extLst>
              <a:ext uri="{FF2B5EF4-FFF2-40B4-BE49-F238E27FC236}">
                <a16:creationId xmlns:a16="http://schemas.microsoft.com/office/drawing/2014/main" id="{E8CAEE6C-E151-D6CE-81E3-1211E4434127}"/>
              </a:ext>
            </a:extLst>
          </p:cNvPr>
          <p:cNvSpPr txBox="1"/>
          <p:nvPr/>
        </p:nvSpPr>
        <p:spPr>
          <a:xfrm>
            <a:off x="1018442" y="1370651"/>
            <a:ext cx="10155116" cy="830997"/>
          </a:xfrm>
          <a:prstGeom prst="rect">
            <a:avLst/>
          </a:prstGeom>
          <a:noFill/>
        </p:spPr>
        <p:txBody>
          <a:bodyPr wrap="square">
            <a:spAutoFit/>
          </a:bodyPr>
          <a:lstStyle/>
          <a:p>
            <a:pPr algn="l"/>
            <a:r>
              <a:rPr lang="en-US" sz="2400" b="1" i="0" u="none" strike="noStrike" dirty="0">
                <a:solidFill>
                  <a:srgbClr val="292B2C"/>
                </a:solidFill>
                <a:effectLst/>
                <a:latin typeface="Roboto Condensed" panose="020B0604020202020204" pitchFamily="2" charset="0"/>
                <a:hlinkClick r:id="rId2" tooltip="Regulation of Gene Expression and the Elucidative Role of CRISPR-Based Epigenetic Modifiers and CRISPR-Induced Chromosome Conformational Changes"/>
              </a:rPr>
              <a:t>Regulation of Gene Expression and the Elucidative Role of CRISPR-Based Epigenetic Modifiers and CRISPR-Induced Chromosome Conformational Changes</a:t>
            </a:r>
            <a:endParaRPr lang="en-US" sz="2400" b="1" i="0" dirty="0">
              <a:solidFill>
                <a:srgbClr val="292B2C"/>
              </a:solidFill>
              <a:effectLst/>
              <a:latin typeface="Roboto Condensed" panose="020B0604020202020204" pitchFamily="2" charset="0"/>
            </a:endParaRPr>
          </a:p>
        </p:txBody>
      </p:sp>
    </p:spTree>
    <p:extLst>
      <p:ext uri="{BB962C8B-B14F-4D97-AF65-F5344CB8AC3E}">
        <p14:creationId xmlns:p14="http://schemas.microsoft.com/office/powerpoint/2010/main" val="107092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23</a:t>
            </a:fld>
            <a:endParaRPr lang="en-US" dirty="0"/>
          </a:p>
        </p:txBody>
      </p:sp>
      <p:pic>
        <p:nvPicPr>
          <p:cNvPr id="4" name="Picture 3">
            <a:extLst>
              <a:ext uri="{FF2B5EF4-FFF2-40B4-BE49-F238E27FC236}">
                <a16:creationId xmlns:a16="http://schemas.microsoft.com/office/drawing/2014/main" id="{473172D4-C1EE-972A-9EEF-6AFB274C3AA4}"/>
              </a:ext>
            </a:extLst>
          </p:cNvPr>
          <p:cNvPicPr>
            <a:picLocks noChangeAspect="1"/>
          </p:cNvPicPr>
          <p:nvPr/>
        </p:nvPicPr>
        <p:blipFill rotWithShape="1">
          <a:blip r:embed="rId2"/>
          <a:srcRect l="16723" t="43692" r="19755" b="9229"/>
          <a:stretch/>
        </p:blipFill>
        <p:spPr>
          <a:xfrm>
            <a:off x="2039815" y="2282228"/>
            <a:ext cx="7723685" cy="3816116"/>
          </a:xfrm>
          <a:prstGeom prst="rect">
            <a:avLst/>
          </a:prstGeom>
        </p:spPr>
      </p:pic>
    </p:spTree>
    <p:extLst>
      <p:ext uri="{BB962C8B-B14F-4D97-AF65-F5344CB8AC3E}">
        <p14:creationId xmlns:p14="http://schemas.microsoft.com/office/powerpoint/2010/main" val="932596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36FC4DD2-B37B-9A79-2422-0C62488A2BE3}"/>
              </a:ext>
            </a:extLst>
          </p:cNvPr>
          <p:cNvSpPr/>
          <p:nvPr/>
        </p:nvSpPr>
        <p:spPr>
          <a:xfrm>
            <a:off x="1484141" y="5046950"/>
            <a:ext cx="8553157" cy="1292258"/>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A336A82E-7C61-9E96-6783-D3BF807405EC}"/>
              </a:ext>
            </a:extLst>
          </p:cNvPr>
          <p:cNvSpPr txBox="1"/>
          <p:nvPr/>
        </p:nvSpPr>
        <p:spPr>
          <a:xfrm>
            <a:off x="668215" y="226669"/>
            <a:ext cx="9903655" cy="584775"/>
          </a:xfrm>
          <a:prstGeom prst="rect">
            <a:avLst/>
          </a:prstGeom>
          <a:noFill/>
        </p:spPr>
        <p:txBody>
          <a:bodyPr wrap="square" rtlCol="0">
            <a:spAutoFit/>
          </a:bodyPr>
          <a:lstStyle/>
          <a:p>
            <a:pPr algn="ctr"/>
            <a:r>
              <a:rPr lang="en-US" sz="3200" b="1" dirty="0"/>
              <a:t>Coming soon,… </a:t>
            </a:r>
            <a:r>
              <a:rPr lang="en-US" sz="2400" b="1" dirty="0"/>
              <a:t>to a workshop near you.</a:t>
            </a:r>
            <a:endParaRPr lang="en-US" sz="3200" b="1" dirty="0"/>
          </a:p>
        </p:txBody>
      </p:sp>
      <p:sp>
        <p:nvSpPr>
          <p:cNvPr id="5" name="TextBox 4">
            <a:extLst>
              <a:ext uri="{FF2B5EF4-FFF2-40B4-BE49-F238E27FC236}">
                <a16:creationId xmlns:a16="http://schemas.microsoft.com/office/drawing/2014/main" id="{D047B6C4-5DF6-DF60-A93C-C1B48605E563}"/>
              </a:ext>
            </a:extLst>
          </p:cNvPr>
          <p:cNvSpPr txBox="1"/>
          <p:nvPr/>
        </p:nvSpPr>
        <p:spPr>
          <a:xfrm>
            <a:off x="668215" y="943665"/>
            <a:ext cx="10564836" cy="954107"/>
          </a:xfrm>
          <a:prstGeom prst="rect">
            <a:avLst/>
          </a:prstGeom>
          <a:noFill/>
        </p:spPr>
        <p:txBody>
          <a:bodyPr wrap="square" rtlCol="0">
            <a:spAutoFit/>
          </a:bodyPr>
          <a:lstStyle/>
          <a:p>
            <a:pPr algn="ctr"/>
            <a:r>
              <a:rPr lang="en-US" sz="3200" b="1" dirty="0">
                <a:solidFill>
                  <a:srgbClr val="FF0000"/>
                </a:solidFill>
              </a:rPr>
              <a:t>Tomorrow’s Science Today</a:t>
            </a:r>
            <a:r>
              <a:rPr lang="en-US" sz="3200" b="1" i="1" dirty="0">
                <a:solidFill>
                  <a:srgbClr val="FF0000"/>
                </a:solidFill>
              </a:rPr>
              <a:t>:  </a:t>
            </a:r>
            <a:r>
              <a:rPr lang="en-US" sz="2800" b="1" i="1" dirty="0">
                <a:solidFill>
                  <a:srgbClr val="FF0000"/>
                </a:solidFill>
              </a:rPr>
              <a:t>preparing for the next pandemic.</a:t>
            </a:r>
          </a:p>
          <a:p>
            <a:pPr algn="ctr"/>
            <a:r>
              <a:rPr lang="en-US" sz="2400" i="1" dirty="0"/>
              <a:t>An NIH SEPA project.</a:t>
            </a:r>
          </a:p>
        </p:txBody>
      </p:sp>
      <p:grpSp>
        <p:nvGrpSpPr>
          <p:cNvPr id="12" name="Group 11">
            <a:extLst>
              <a:ext uri="{FF2B5EF4-FFF2-40B4-BE49-F238E27FC236}">
                <a16:creationId xmlns:a16="http://schemas.microsoft.com/office/drawing/2014/main" id="{53E16D5A-4C48-33CA-F6CD-9FAD28B90F0A}"/>
              </a:ext>
            </a:extLst>
          </p:cNvPr>
          <p:cNvGrpSpPr/>
          <p:nvPr/>
        </p:nvGrpSpPr>
        <p:grpSpPr>
          <a:xfrm>
            <a:off x="1005840" y="2188587"/>
            <a:ext cx="9896621" cy="2480825"/>
            <a:chOff x="998807" y="2507046"/>
            <a:chExt cx="9896621" cy="2480825"/>
          </a:xfrm>
        </p:grpSpPr>
        <p:grpSp>
          <p:nvGrpSpPr>
            <p:cNvPr id="11" name="Group 10">
              <a:extLst>
                <a:ext uri="{FF2B5EF4-FFF2-40B4-BE49-F238E27FC236}">
                  <a16:creationId xmlns:a16="http://schemas.microsoft.com/office/drawing/2014/main" id="{31C62985-4944-8A70-12F9-5E5EED5F0BA4}"/>
                </a:ext>
              </a:extLst>
            </p:cNvPr>
            <p:cNvGrpSpPr/>
            <p:nvPr/>
          </p:nvGrpSpPr>
          <p:grpSpPr>
            <a:xfrm>
              <a:off x="1477107" y="2507046"/>
              <a:ext cx="9418321" cy="2480825"/>
              <a:chOff x="1477107" y="2507046"/>
              <a:chExt cx="9418321" cy="2480825"/>
            </a:xfrm>
          </p:grpSpPr>
          <p:sp>
            <p:nvSpPr>
              <p:cNvPr id="6" name="TextBox 5">
                <a:extLst>
                  <a:ext uri="{FF2B5EF4-FFF2-40B4-BE49-F238E27FC236}">
                    <a16:creationId xmlns:a16="http://schemas.microsoft.com/office/drawing/2014/main" id="{49CFBEF8-B984-412F-1A08-0B6340E035C1}"/>
                  </a:ext>
                </a:extLst>
              </p:cNvPr>
              <p:cNvSpPr txBox="1"/>
              <p:nvPr/>
            </p:nvSpPr>
            <p:spPr>
              <a:xfrm>
                <a:off x="1477107" y="2507046"/>
                <a:ext cx="9418321" cy="1692771"/>
              </a:xfrm>
              <a:prstGeom prst="rect">
                <a:avLst/>
              </a:prstGeom>
              <a:noFill/>
            </p:spPr>
            <p:txBody>
              <a:bodyPr wrap="square" rtlCol="0">
                <a:spAutoFit/>
              </a:bodyPr>
              <a:lstStyle/>
              <a:p>
                <a:pPr marL="285750" indent="-285750">
                  <a:buFont typeface="Arial" panose="020B0604020202020204" pitchFamily="34" charset="0"/>
                  <a:buChar char="•"/>
                </a:pPr>
                <a:r>
                  <a:rPr lang="en-US" sz="2400" b="1" dirty="0"/>
                  <a:t>New Instructional Materials</a:t>
                </a:r>
              </a:p>
              <a:p>
                <a:pPr marL="742950" lvl="1" indent="-285750">
                  <a:buFont typeface="Arial" panose="020B0604020202020204" pitchFamily="34" charset="0"/>
                  <a:buChar char="•"/>
                </a:pPr>
                <a:r>
                  <a:rPr lang="en-US" sz="2000" dirty="0"/>
                  <a:t>Models, models and more models….</a:t>
                </a:r>
              </a:p>
              <a:p>
                <a:pPr lvl="2"/>
                <a:r>
                  <a:rPr lang="en-US" sz="2000" dirty="0"/>
                  <a:t>A Virus Collection,.. including CoV-2</a:t>
                </a:r>
              </a:p>
              <a:p>
                <a:pPr lvl="2"/>
                <a:r>
                  <a:rPr lang="en-US" sz="2000" dirty="0"/>
                  <a:t>Antibodies/vaccines /and your immune system</a:t>
                </a:r>
              </a:p>
              <a:p>
                <a:pPr lvl="2"/>
                <a:r>
                  <a:rPr lang="en-US" sz="2000" dirty="0"/>
                  <a:t>mRNA vaccines and multi-valent, ultra-potent vaccines…from synthetic biology.</a:t>
                </a:r>
              </a:p>
            </p:txBody>
          </p:sp>
          <p:sp>
            <p:nvSpPr>
              <p:cNvPr id="7" name="TextBox 6">
                <a:extLst>
                  <a:ext uri="{FF2B5EF4-FFF2-40B4-BE49-F238E27FC236}">
                    <a16:creationId xmlns:a16="http://schemas.microsoft.com/office/drawing/2014/main" id="{B69F628C-F1F5-328B-E33E-4DF82E6C45A3}"/>
                  </a:ext>
                </a:extLst>
              </p:cNvPr>
              <p:cNvSpPr txBox="1"/>
              <p:nvPr/>
            </p:nvSpPr>
            <p:spPr>
              <a:xfrm>
                <a:off x="1477108" y="4526206"/>
                <a:ext cx="9165101" cy="461665"/>
              </a:xfrm>
              <a:prstGeom prst="rect">
                <a:avLst/>
              </a:prstGeom>
              <a:noFill/>
            </p:spPr>
            <p:txBody>
              <a:bodyPr wrap="square" rtlCol="0">
                <a:spAutoFit/>
              </a:bodyPr>
              <a:lstStyle/>
              <a:p>
                <a:pPr marL="285750" indent="-285750">
                  <a:buFont typeface="Arial" panose="020B0604020202020204" pitchFamily="34" charset="0"/>
                  <a:buChar char="•"/>
                </a:pPr>
                <a:r>
                  <a:rPr lang="en-US" sz="2400" b="1" dirty="0"/>
                  <a:t>A Professional Learning Experience</a:t>
                </a:r>
                <a:r>
                  <a:rPr lang="en-US" dirty="0"/>
                  <a:t>…</a:t>
                </a:r>
                <a:r>
                  <a:rPr lang="en-US" sz="2000" dirty="0"/>
                  <a:t>beginning in the summer of 2024</a:t>
                </a:r>
                <a:endParaRPr lang="en-US" dirty="0"/>
              </a:p>
            </p:txBody>
          </p:sp>
        </p:grpSp>
        <p:sp>
          <p:nvSpPr>
            <p:cNvPr id="8" name="TextBox 7">
              <a:extLst>
                <a:ext uri="{FF2B5EF4-FFF2-40B4-BE49-F238E27FC236}">
                  <a16:creationId xmlns:a16="http://schemas.microsoft.com/office/drawing/2014/main" id="{ED2BCD79-69B8-A476-E4D8-CC30C9A25F83}"/>
                </a:ext>
              </a:extLst>
            </p:cNvPr>
            <p:cNvSpPr txBox="1"/>
            <p:nvPr/>
          </p:nvSpPr>
          <p:spPr>
            <a:xfrm>
              <a:off x="998807" y="4059237"/>
              <a:ext cx="8187397" cy="400110"/>
            </a:xfrm>
            <a:prstGeom prst="rect">
              <a:avLst/>
            </a:prstGeom>
            <a:noFill/>
          </p:spPr>
          <p:txBody>
            <a:bodyPr wrap="square" rtlCol="0">
              <a:spAutoFit/>
            </a:bodyPr>
            <a:lstStyle/>
            <a:p>
              <a:pPr marL="1200150" lvl="2" indent="-285750">
                <a:buFont typeface="Arial" panose="020B0604020202020204" pitchFamily="34" charset="0"/>
                <a:buChar char="•"/>
              </a:pPr>
              <a:r>
                <a:rPr lang="en-US" sz="2000" dirty="0"/>
                <a:t>Stories, stories and more stories….</a:t>
              </a:r>
            </a:p>
          </p:txBody>
        </p:sp>
      </p:grpSp>
      <p:sp>
        <p:nvSpPr>
          <p:cNvPr id="9" name="TextBox 8">
            <a:extLst>
              <a:ext uri="{FF2B5EF4-FFF2-40B4-BE49-F238E27FC236}">
                <a16:creationId xmlns:a16="http://schemas.microsoft.com/office/drawing/2014/main" id="{1E78E7DF-9D8E-92AE-1A17-090DABB9C0B2}"/>
              </a:ext>
            </a:extLst>
          </p:cNvPr>
          <p:cNvSpPr txBox="1"/>
          <p:nvPr/>
        </p:nvSpPr>
        <p:spPr>
          <a:xfrm>
            <a:off x="1828799" y="5154470"/>
            <a:ext cx="9988061" cy="1077218"/>
          </a:xfrm>
          <a:prstGeom prst="rect">
            <a:avLst/>
          </a:prstGeom>
          <a:noFill/>
        </p:spPr>
        <p:txBody>
          <a:bodyPr wrap="square" rtlCol="0">
            <a:spAutoFit/>
          </a:bodyPr>
          <a:lstStyle/>
          <a:p>
            <a:r>
              <a:rPr lang="en-US" sz="2400" dirty="0"/>
              <a:t>But first,…enroll now in </a:t>
            </a:r>
            <a:r>
              <a:rPr lang="en-US" sz="2400" b="1" dirty="0">
                <a:solidFill>
                  <a:srgbClr val="FF0000"/>
                </a:solidFill>
              </a:rPr>
              <a:t>Modeling the Molecular World</a:t>
            </a:r>
            <a:r>
              <a:rPr lang="en-US" sz="2400" b="1" dirty="0"/>
              <a:t>, </a:t>
            </a:r>
            <a:r>
              <a:rPr lang="en-US" sz="2400" dirty="0"/>
              <a:t>2023</a:t>
            </a:r>
          </a:p>
          <a:p>
            <a:r>
              <a:rPr lang="en-US" sz="2000" dirty="0">
                <a:solidFill>
                  <a:srgbClr val="000000"/>
                </a:solidFill>
                <a:effectLst/>
                <a:latin typeface="DM Sans" panose="020B0604020202020204" pitchFamily="2" charset="0"/>
              </a:rPr>
              <a:t>		Session 1 --  June 26-30, or</a:t>
            </a:r>
            <a:br>
              <a:rPr lang="en-US" sz="2000" dirty="0">
                <a:solidFill>
                  <a:srgbClr val="000000"/>
                </a:solidFill>
                <a:effectLst/>
                <a:latin typeface="DM Sans" panose="020B0604020202020204" pitchFamily="2" charset="0"/>
              </a:rPr>
            </a:br>
            <a:r>
              <a:rPr lang="en-US" sz="2000" dirty="0">
                <a:solidFill>
                  <a:srgbClr val="000000"/>
                </a:solidFill>
                <a:effectLst/>
                <a:latin typeface="DM Sans" panose="020B0604020202020204" pitchFamily="2" charset="0"/>
              </a:rPr>
              <a:t>		Session 2 -- July  17 - 21</a:t>
            </a:r>
            <a:endParaRPr lang="en-US" sz="2000" dirty="0"/>
          </a:p>
        </p:txBody>
      </p:sp>
    </p:spTree>
    <p:extLst>
      <p:ext uri="{BB962C8B-B14F-4D97-AF65-F5344CB8AC3E}">
        <p14:creationId xmlns:p14="http://schemas.microsoft.com/office/powerpoint/2010/main" val="27994273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Qr code&#10;&#10;Description automatically generated">
            <a:extLst>
              <a:ext uri="{FF2B5EF4-FFF2-40B4-BE49-F238E27FC236}">
                <a16:creationId xmlns:a16="http://schemas.microsoft.com/office/drawing/2014/main" id="{53901676-1F84-0BB6-A635-31ED6CC5FF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0843" y="4402015"/>
            <a:ext cx="2055055" cy="2055055"/>
          </a:xfrm>
          <a:prstGeom prst="rect">
            <a:avLst/>
          </a:prstGeom>
        </p:spPr>
      </p:pic>
    </p:spTree>
    <p:extLst>
      <p:ext uri="{BB962C8B-B14F-4D97-AF65-F5344CB8AC3E}">
        <p14:creationId xmlns:p14="http://schemas.microsoft.com/office/powerpoint/2010/main" val="26537724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31031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49606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89996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3000652" y="2227040"/>
            <a:ext cx="5991726" cy="902061"/>
            <a:chOff x="1199147" y="862264"/>
            <a:chExt cx="5991726" cy="902061"/>
          </a:xfrm>
        </p:grpSpPr>
        <p:sp>
          <p:nvSpPr>
            <p:cNvPr id="3" name="TextBox 2"/>
            <p:cNvSpPr txBox="1"/>
            <p:nvPr/>
          </p:nvSpPr>
          <p:spPr>
            <a:xfrm>
              <a:off x="1199147" y="862264"/>
              <a:ext cx="5991726" cy="523220"/>
            </a:xfrm>
            <a:prstGeom prst="rect">
              <a:avLst/>
            </a:prstGeom>
            <a:noFill/>
          </p:spPr>
          <p:txBody>
            <a:bodyPr wrap="square" rtlCol="0">
              <a:spAutoFit/>
            </a:bodyPr>
            <a:lstStyle/>
            <a:p>
              <a:r>
                <a:rPr lang="en-US" sz="2800" b="1" dirty="0">
                  <a:solidFill>
                    <a:srgbClr val="FF0000"/>
                  </a:solidFill>
                  <a:latin typeface="Courier New" panose="02070309020205020404" pitchFamily="49" charset="0"/>
                  <a:cs typeface="Courier New" panose="02070309020205020404" pitchFamily="49" charset="0"/>
                </a:rPr>
                <a:t>A</a:t>
              </a:r>
              <a:r>
                <a:rPr lang="en-US" sz="2800" b="1" dirty="0">
                  <a:solidFill>
                    <a:srgbClr val="00B050"/>
                  </a:solidFill>
                  <a:latin typeface="Courier New" panose="02070309020205020404" pitchFamily="49" charset="0"/>
                  <a:cs typeface="Courier New" panose="02070309020205020404" pitchFamily="49" charset="0"/>
                </a:rPr>
                <a:t>G</a:t>
              </a:r>
              <a:r>
                <a:rPr lang="en-US" sz="2800" b="1" dirty="0">
                  <a:latin typeface="Courier New" panose="02070309020205020404" pitchFamily="49" charset="0"/>
                  <a:cs typeface="Courier New" panose="02070309020205020404" pitchFamily="49" charset="0"/>
                </a:rPr>
                <a:t>U</a:t>
              </a:r>
              <a:r>
                <a:rPr lang="en-US" sz="2800" b="1" dirty="0">
                  <a:solidFill>
                    <a:srgbClr val="0070C0"/>
                  </a:solidFill>
                  <a:latin typeface="Courier New" panose="02070309020205020404" pitchFamily="49" charset="0"/>
                  <a:cs typeface="Courier New" panose="02070309020205020404" pitchFamily="49" charset="0"/>
                </a:rPr>
                <a:t>C</a:t>
              </a:r>
              <a:r>
                <a:rPr lang="en-US" sz="2800" b="1" dirty="0">
                  <a:solidFill>
                    <a:srgbClr val="00B050"/>
                  </a:solidFill>
                  <a:latin typeface="Courier New" panose="02070309020205020404" pitchFamily="49" charset="0"/>
                  <a:cs typeface="Courier New" panose="02070309020205020404" pitchFamily="49" charset="0"/>
                </a:rPr>
                <a:t>G</a:t>
              </a:r>
              <a:r>
                <a:rPr lang="en-US" sz="2800" b="1" dirty="0">
                  <a:solidFill>
                    <a:srgbClr val="FF0000"/>
                  </a:solidFill>
                  <a:latin typeface="Courier New" panose="02070309020205020404" pitchFamily="49" charset="0"/>
                  <a:cs typeface="Courier New" panose="02070309020205020404" pitchFamily="49" charset="0"/>
                </a:rPr>
                <a:t>AA</a:t>
              </a:r>
              <a:r>
                <a:rPr lang="en-US" sz="2800" b="1" dirty="0">
                  <a:solidFill>
                    <a:srgbClr val="00B050"/>
                  </a:solidFill>
                  <a:latin typeface="Courier New" panose="02070309020205020404" pitchFamily="49" charset="0"/>
                  <a:cs typeface="Courier New" panose="02070309020205020404" pitchFamily="49" charset="0"/>
                </a:rPr>
                <a:t>G</a:t>
              </a:r>
              <a:r>
                <a:rPr lang="en-US" sz="2800" b="1" dirty="0">
                  <a:latin typeface="Courier New" panose="02070309020205020404" pitchFamily="49" charset="0"/>
                  <a:cs typeface="Courier New" panose="02070309020205020404" pitchFamily="49" charset="0"/>
                </a:rPr>
                <a:t>U</a:t>
              </a:r>
              <a:r>
                <a:rPr lang="en-US" sz="2800" b="1" dirty="0">
                  <a:solidFill>
                    <a:srgbClr val="0070C0"/>
                  </a:solidFill>
                  <a:latin typeface="Courier New" panose="02070309020205020404" pitchFamily="49" charset="0"/>
                  <a:cs typeface="Courier New" panose="02070309020205020404" pitchFamily="49" charset="0"/>
                </a:rPr>
                <a:t>C</a:t>
              </a:r>
              <a:r>
                <a:rPr lang="en-US" sz="2800" b="1" dirty="0">
                  <a:solidFill>
                    <a:srgbClr val="FF0000"/>
                  </a:solidFill>
                  <a:latin typeface="Courier New" panose="02070309020205020404" pitchFamily="49" charset="0"/>
                  <a:cs typeface="Courier New" panose="02070309020205020404" pitchFamily="49" charset="0"/>
                </a:rPr>
                <a:t>AA</a:t>
              </a:r>
              <a:r>
                <a:rPr lang="en-US" sz="2800" b="1" dirty="0">
                  <a:solidFill>
                    <a:srgbClr val="0070C0"/>
                  </a:solidFill>
                  <a:latin typeface="Courier New" panose="02070309020205020404" pitchFamily="49" charset="0"/>
                  <a:cs typeface="Courier New" panose="02070309020205020404" pitchFamily="49" charset="0"/>
                </a:rPr>
                <a:t>CC</a:t>
              </a:r>
              <a:r>
                <a:rPr lang="en-US" sz="2800" b="1" dirty="0">
                  <a:solidFill>
                    <a:srgbClr val="00B050"/>
                  </a:solidFill>
                  <a:latin typeface="Courier New" panose="02070309020205020404" pitchFamily="49" charset="0"/>
                  <a:cs typeface="Courier New" panose="02070309020205020404" pitchFamily="49" charset="0"/>
                </a:rPr>
                <a:t>G</a:t>
              </a:r>
              <a:r>
                <a:rPr lang="en-US" sz="2800" b="1" dirty="0">
                  <a:solidFill>
                    <a:srgbClr val="FF0000"/>
                  </a:solidFill>
                  <a:latin typeface="Courier New" panose="02070309020205020404" pitchFamily="49" charset="0"/>
                  <a:cs typeface="Courier New" panose="02070309020205020404" pitchFamily="49" charset="0"/>
                </a:rPr>
                <a:t>A</a:t>
              </a:r>
              <a:r>
                <a:rPr lang="en-US" sz="2800" b="1" dirty="0">
                  <a:solidFill>
                    <a:srgbClr val="00B050"/>
                  </a:solidFill>
                  <a:latin typeface="Courier New" panose="02070309020205020404" pitchFamily="49" charset="0"/>
                  <a:cs typeface="Courier New" panose="02070309020205020404" pitchFamily="49" charset="0"/>
                </a:rPr>
                <a:t>GG</a:t>
              </a:r>
              <a:r>
                <a:rPr lang="en-US" sz="2800" b="1" dirty="0">
                  <a:solidFill>
                    <a:srgbClr val="0070C0"/>
                  </a:solidFill>
                  <a:latin typeface="Courier New" panose="02070309020205020404" pitchFamily="49" charset="0"/>
                  <a:cs typeface="Courier New" panose="02070309020205020404" pitchFamily="49" charset="0"/>
                </a:rPr>
                <a:t>C</a:t>
              </a:r>
              <a:r>
                <a:rPr lang="en-US" sz="2800" b="1" dirty="0">
                  <a:latin typeface="Courier New" panose="02070309020205020404" pitchFamily="49" charset="0"/>
                  <a:cs typeface="Courier New" panose="02070309020205020404" pitchFamily="49" charset="0"/>
                </a:rPr>
                <a:t>U</a:t>
              </a:r>
              <a:r>
                <a:rPr lang="en-US" sz="2800" b="1" dirty="0">
                  <a:solidFill>
                    <a:srgbClr val="00B050"/>
                  </a:solidFill>
                  <a:latin typeface="Courier New" panose="02070309020205020404" pitchFamily="49" charset="0"/>
                  <a:cs typeface="Courier New" panose="02070309020205020404" pitchFamily="49" charset="0"/>
                </a:rPr>
                <a:t>G</a:t>
              </a:r>
              <a:r>
                <a:rPr lang="en-US" sz="2800" b="1" dirty="0">
                  <a:latin typeface="Courier New" panose="02070309020205020404" pitchFamily="49" charset="0"/>
                  <a:cs typeface="Courier New" panose="02070309020205020404" pitchFamily="49" charset="0"/>
                </a:rPr>
                <a:t>C</a:t>
              </a:r>
              <a:r>
                <a:rPr lang="en-US" sz="2800" b="1" dirty="0">
                  <a:solidFill>
                    <a:srgbClr val="00B050"/>
                  </a:solidFill>
                  <a:latin typeface="Courier New" panose="02070309020205020404" pitchFamily="49" charset="0"/>
                  <a:cs typeface="Courier New" panose="02070309020205020404" pitchFamily="49" charset="0"/>
                </a:rPr>
                <a:t>G</a:t>
              </a:r>
              <a:r>
                <a:rPr lang="en-US" sz="2800" b="1" dirty="0">
                  <a:solidFill>
                    <a:srgbClr val="0070C0"/>
                  </a:solidFill>
                  <a:latin typeface="Courier New" panose="02070309020205020404" pitchFamily="49" charset="0"/>
                  <a:cs typeface="Courier New" panose="02070309020205020404" pitchFamily="49" charset="0"/>
                </a:rPr>
                <a:t>C</a:t>
              </a:r>
              <a:r>
                <a:rPr lang="en-US" sz="2800" b="1" dirty="0">
                  <a:latin typeface="Courier New" panose="02070309020205020404" pitchFamily="49" charset="0"/>
                  <a:cs typeface="Courier New" panose="02070309020205020404" pitchFamily="49" charset="0"/>
                </a:rPr>
                <a:t>U</a:t>
              </a:r>
              <a:r>
                <a:rPr lang="en-US" sz="2800" b="1" dirty="0">
                  <a:solidFill>
                    <a:srgbClr val="FF0000"/>
                  </a:solidFill>
                  <a:latin typeface="Courier New" panose="02070309020205020404" pitchFamily="49" charset="0"/>
                  <a:cs typeface="Courier New" panose="02070309020205020404" pitchFamily="49" charset="0"/>
                </a:rPr>
                <a:t>A</a:t>
              </a:r>
              <a:r>
                <a:rPr lang="en-US" sz="2800" b="1" dirty="0">
                  <a:solidFill>
                    <a:srgbClr val="0070C0"/>
                  </a:solidFill>
                  <a:latin typeface="Courier New" panose="02070309020205020404" pitchFamily="49" charset="0"/>
                  <a:cs typeface="Courier New" panose="02070309020205020404" pitchFamily="49" charset="0"/>
                </a:rPr>
                <a:t>C</a:t>
              </a:r>
            </a:p>
          </p:txBody>
        </p:sp>
        <p:sp>
          <p:nvSpPr>
            <p:cNvPr id="4" name="TextBox 3"/>
            <p:cNvSpPr txBox="1"/>
            <p:nvPr/>
          </p:nvSpPr>
          <p:spPr>
            <a:xfrm>
              <a:off x="1199147" y="1241105"/>
              <a:ext cx="5991726" cy="523220"/>
            </a:xfrm>
            <a:prstGeom prst="rect">
              <a:avLst/>
            </a:prstGeom>
            <a:noFill/>
          </p:spPr>
          <p:txBody>
            <a:bodyPr wrap="square" rtlCol="0">
              <a:spAutoFit/>
            </a:bodyPr>
            <a:lstStyle/>
            <a:p>
              <a:r>
                <a:rPr lang="en-US" sz="2800" b="1" dirty="0">
                  <a:latin typeface="Courier New" panose="02070309020205020404" pitchFamily="49" charset="0"/>
                  <a:cs typeface="Courier New" panose="02070309020205020404" pitchFamily="49" charset="0"/>
                </a:rPr>
                <a:t>U</a:t>
              </a:r>
              <a:r>
                <a:rPr lang="en-US" sz="2800" b="1" dirty="0">
                  <a:solidFill>
                    <a:srgbClr val="0070C0"/>
                  </a:solidFill>
                  <a:latin typeface="Courier New" panose="02070309020205020404" pitchFamily="49" charset="0"/>
                  <a:cs typeface="Courier New" panose="02070309020205020404" pitchFamily="49" charset="0"/>
                </a:rPr>
                <a:t>C</a:t>
              </a:r>
              <a:r>
                <a:rPr lang="en-US" sz="2800" b="1" dirty="0">
                  <a:solidFill>
                    <a:srgbClr val="FF0000"/>
                  </a:solidFill>
                  <a:latin typeface="Courier New" panose="02070309020205020404" pitchFamily="49" charset="0"/>
                  <a:cs typeface="Courier New" panose="02070309020205020404" pitchFamily="49" charset="0"/>
                </a:rPr>
                <a:t>A</a:t>
              </a:r>
              <a:r>
                <a:rPr lang="en-US" sz="2800" b="1" dirty="0">
                  <a:solidFill>
                    <a:srgbClr val="00B050"/>
                  </a:solidFill>
                  <a:latin typeface="Courier New" panose="02070309020205020404" pitchFamily="49" charset="0"/>
                  <a:cs typeface="Courier New" panose="02070309020205020404" pitchFamily="49" charset="0"/>
                </a:rPr>
                <a:t>G</a:t>
              </a:r>
              <a:r>
                <a:rPr lang="en-US" sz="2800" b="1" dirty="0">
                  <a:solidFill>
                    <a:srgbClr val="0070C0"/>
                  </a:solidFill>
                  <a:latin typeface="Courier New" panose="02070309020205020404" pitchFamily="49" charset="0"/>
                  <a:cs typeface="Courier New" panose="02070309020205020404" pitchFamily="49" charset="0"/>
                </a:rPr>
                <a:t>C</a:t>
              </a:r>
              <a:r>
                <a:rPr lang="en-US" sz="2800" b="1" dirty="0">
                  <a:latin typeface="Courier New" panose="02070309020205020404" pitchFamily="49" charset="0"/>
                  <a:cs typeface="Courier New" panose="02070309020205020404" pitchFamily="49" charset="0"/>
                </a:rPr>
                <a:t>UUC</a:t>
              </a:r>
              <a:r>
                <a:rPr lang="en-US" sz="2800" b="1" dirty="0">
                  <a:solidFill>
                    <a:srgbClr val="FF0000"/>
                  </a:solidFill>
                  <a:latin typeface="Courier New" panose="02070309020205020404" pitchFamily="49" charset="0"/>
                  <a:cs typeface="Courier New" panose="02070309020205020404" pitchFamily="49" charset="0"/>
                </a:rPr>
                <a:t>A</a:t>
              </a:r>
              <a:r>
                <a:rPr lang="en-US" sz="2800" b="1" dirty="0">
                  <a:solidFill>
                    <a:srgbClr val="00B050"/>
                  </a:solidFill>
                  <a:latin typeface="Courier New" panose="02070309020205020404" pitchFamily="49" charset="0"/>
                  <a:cs typeface="Courier New" panose="02070309020205020404" pitchFamily="49" charset="0"/>
                </a:rPr>
                <a:t>G</a:t>
              </a:r>
              <a:r>
                <a:rPr lang="en-US" sz="2800" b="1" dirty="0">
                  <a:latin typeface="Courier New" panose="02070309020205020404" pitchFamily="49" charset="0"/>
                  <a:cs typeface="Courier New" panose="02070309020205020404" pitchFamily="49" charset="0"/>
                </a:rPr>
                <a:t>UU</a:t>
              </a:r>
              <a:r>
                <a:rPr lang="en-US" sz="2800" b="1" dirty="0">
                  <a:solidFill>
                    <a:srgbClr val="00B050"/>
                  </a:solidFill>
                  <a:latin typeface="Courier New" panose="02070309020205020404" pitchFamily="49" charset="0"/>
                  <a:cs typeface="Courier New" panose="02070309020205020404" pitchFamily="49" charset="0"/>
                </a:rPr>
                <a:t>GG</a:t>
              </a:r>
              <a:r>
                <a:rPr lang="en-US" sz="2800" b="1" dirty="0">
                  <a:solidFill>
                    <a:srgbClr val="0070C0"/>
                  </a:solidFill>
                  <a:latin typeface="Courier New" panose="02070309020205020404" pitchFamily="49" charset="0"/>
                  <a:cs typeface="Courier New" panose="02070309020205020404" pitchFamily="49" charset="0"/>
                </a:rPr>
                <a:t>C</a:t>
              </a:r>
              <a:r>
                <a:rPr lang="en-US" sz="2800" b="1" dirty="0">
                  <a:latin typeface="Courier New" panose="02070309020205020404" pitchFamily="49" charset="0"/>
                  <a:cs typeface="Courier New" panose="02070309020205020404" pitchFamily="49" charset="0"/>
                </a:rPr>
                <a:t>U</a:t>
              </a:r>
              <a:r>
                <a:rPr lang="en-US" sz="2800" b="1" dirty="0">
                  <a:solidFill>
                    <a:srgbClr val="0070C0"/>
                  </a:solidFill>
                  <a:latin typeface="Courier New" panose="02070309020205020404" pitchFamily="49" charset="0"/>
                  <a:cs typeface="Courier New" panose="02070309020205020404" pitchFamily="49" charset="0"/>
                </a:rPr>
                <a:t>CC</a:t>
              </a:r>
              <a:r>
                <a:rPr lang="en-US" sz="2800" b="1" dirty="0">
                  <a:latin typeface="Courier New" panose="02070309020205020404" pitchFamily="49" charset="0"/>
                  <a:cs typeface="Courier New" panose="02070309020205020404" pitchFamily="49" charset="0"/>
                </a:rPr>
                <a:t>G</a:t>
              </a:r>
              <a:r>
                <a:rPr lang="en-US" sz="2800" b="1" dirty="0">
                  <a:solidFill>
                    <a:srgbClr val="FF0000"/>
                  </a:solidFill>
                  <a:latin typeface="Courier New" panose="02070309020205020404" pitchFamily="49" charset="0"/>
                  <a:cs typeface="Courier New" panose="02070309020205020404" pitchFamily="49" charset="0"/>
                </a:rPr>
                <a:t>A</a:t>
              </a:r>
              <a:r>
                <a:rPr lang="en-US" sz="2800" b="1" dirty="0">
                  <a:solidFill>
                    <a:srgbClr val="0070C0"/>
                  </a:solidFill>
                  <a:latin typeface="Courier New" panose="02070309020205020404" pitchFamily="49" charset="0"/>
                  <a:cs typeface="Courier New" panose="02070309020205020404" pitchFamily="49" charset="0"/>
                </a:rPr>
                <a:t>C</a:t>
              </a:r>
              <a:r>
                <a:rPr lang="en-US" sz="2800" b="1" dirty="0">
                  <a:solidFill>
                    <a:srgbClr val="00B050"/>
                  </a:solidFill>
                  <a:latin typeface="Courier New" panose="02070309020205020404" pitchFamily="49" charset="0"/>
                  <a:cs typeface="Courier New" panose="02070309020205020404" pitchFamily="49" charset="0"/>
                </a:rPr>
                <a:t>G</a:t>
              </a:r>
              <a:r>
                <a:rPr lang="en-US" sz="2800" b="1" dirty="0">
                  <a:solidFill>
                    <a:srgbClr val="0070C0"/>
                  </a:solidFill>
                  <a:latin typeface="Courier New" panose="02070309020205020404" pitchFamily="49" charset="0"/>
                  <a:cs typeface="Courier New" panose="02070309020205020404" pitchFamily="49" charset="0"/>
                </a:rPr>
                <a:t>C</a:t>
              </a:r>
              <a:r>
                <a:rPr lang="en-US" sz="2800" b="1" dirty="0">
                  <a:solidFill>
                    <a:srgbClr val="00B050"/>
                  </a:solidFill>
                  <a:latin typeface="Courier New" panose="02070309020205020404" pitchFamily="49" charset="0"/>
                  <a:cs typeface="Courier New" panose="02070309020205020404" pitchFamily="49" charset="0"/>
                </a:rPr>
                <a:t>G</a:t>
              </a:r>
              <a:r>
                <a:rPr lang="en-US" sz="2800" b="1" dirty="0">
                  <a:solidFill>
                    <a:srgbClr val="FF0000"/>
                  </a:solidFill>
                  <a:latin typeface="Courier New" panose="02070309020205020404" pitchFamily="49" charset="0"/>
                  <a:cs typeface="Courier New" panose="02070309020205020404" pitchFamily="49" charset="0"/>
                </a:rPr>
                <a:t>A</a:t>
              </a:r>
              <a:r>
                <a:rPr lang="en-US" sz="2800" b="1" dirty="0">
                  <a:latin typeface="Courier New" panose="02070309020205020404" pitchFamily="49" charset="0"/>
                  <a:cs typeface="Courier New" panose="02070309020205020404" pitchFamily="49" charset="0"/>
                </a:rPr>
                <a:t>U</a:t>
              </a:r>
              <a:r>
                <a:rPr lang="en-US" sz="2800" b="1" dirty="0">
                  <a:solidFill>
                    <a:srgbClr val="00B050"/>
                  </a:solidFill>
                  <a:latin typeface="Courier New" panose="02070309020205020404" pitchFamily="49" charset="0"/>
                  <a:cs typeface="Courier New" panose="02070309020205020404" pitchFamily="49" charset="0"/>
                </a:rPr>
                <a:t>G</a:t>
              </a:r>
            </a:p>
          </p:txBody>
        </p:sp>
      </p:grpSp>
      <p:grpSp>
        <p:nvGrpSpPr>
          <p:cNvPr id="7" name="Group 6"/>
          <p:cNvGrpSpPr/>
          <p:nvPr/>
        </p:nvGrpSpPr>
        <p:grpSpPr>
          <a:xfrm>
            <a:off x="2912420" y="3618998"/>
            <a:ext cx="5991726" cy="902061"/>
            <a:chOff x="1199147" y="862264"/>
            <a:chExt cx="5991726" cy="902061"/>
          </a:xfrm>
        </p:grpSpPr>
        <p:sp>
          <p:nvSpPr>
            <p:cNvPr id="8" name="TextBox 7"/>
            <p:cNvSpPr txBox="1"/>
            <p:nvPr/>
          </p:nvSpPr>
          <p:spPr>
            <a:xfrm>
              <a:off x="1199147" y="862264"/>
              <a:ext cx="5991726" cy="523220"/>
            </a:xfrm>
            <a:prstGeom prst="rect">
              <a:avLst/>
            </a:prstGeom>
            <a:noFill/>
          </p:spPr>
          <p:txBody>
            <a:bodyPr wrap="square" rtlCol="0">
              <a:spAutoFit/>
            </a:bodyPr>
            <a:lstStyle/>
            <a:p>
              <a:r>
                <a:rPr lang="en-US" sz="2800" b="1" dirty="0">
                  <a:solidFill>
                    <a:srgbClr val="FF0000"/>
                  </a:solidFill>
                  <a:latin typeface="Courier New" panose="02070309020205020404" pitchFamily="49" charset="0"/>
                  <a:cs typeface="Courier New" panose="02070309020205020404" pitchFamily="49" charset="0"/>
                </a:rPr>
                <a:t>A</a:t>
              </a:r>
              <a:r>
                <a:rPr lang="en-US" sz="2800" b="1" dirty="0">
                  <a:solidFill>
                    <a:srgbClr val="00B050"/>
                  </a:solidFill>
                  <a:latin typeface="Courier New" panose="02070309020205020404" pitchFamily="49" charset="0"/>
                  <a:cs typeface="Courier New" panose="02070309020205020404" pitchFamily="49" charset="0"/>
                </a:rPr>
                <a:t>G</a:t>
              </a:r>
              <a:r>
                <a:rPr lang="en-US" sz="2800" b="1" dirty="0">
                  <a:latin typeface="Courier New" panose="02070309020205020404" pitchFamily="49" charset="0"/>
                  <a:cs typeface="Courier New" panose="02070309020205020404" pitchFamily="49" charset="0"/>
                </a:rPr>
                <a:t>U</a:t>
              </a:r>
              <a:r>
                <a:rPr lang="en-US" sz="2800" b="1" dirty="0">
                  <a:solidFill>
                    <a:srgbClr val="0070C0"/>
                  </a:solidFill>
                  <a:latin typeface="Courier New" panose="02070309020205020404" pitchFamily="49" charset="0"/>
                  <a:cs typeface="Courier New" panose="02070309020205020404" pitchFamily="49" charset="0"/>
                </a:rPr>
                <a:t>C</a:t>
              </a:r>
              <a:r>
                <a:rPr lang="en-US" sz="2800" b="1" dirty="0">
                  <a:solidFill>
                    <a:srgbClr val="00B050"/>
                  </a:solidFill>
                  <a:latin typeface="Courier New" panose="02070309020205020404" pitchFamily="49" charset="0"/>
                  <a:cs typeface="Courier New" panose="02070309020205020404" pitchFamily="49" charset="0"/>
                </a:rPr>
                <a:t>G</a:t>
              </a:r>
              <a:r>
                <a:rPr lang="en-US" sz="2800" b="1" dirty="0">
                  <a:solidFill>
                    <a:srgbClr val="FF0000"/>
                  </a:solidFill>
                  <a:latin typeface="Courier New" panose="02070309020205020404" pitchFamily="49" charset="0"/>
                  <a:cs typeface="Courier New" panose="02070309020205020404" pitchFamily="49" charset="0"/>
                </a:rPr>
                <a:t>AA</a:t>
              </a:r>
              <a:r>
                <a:rPr lang="en-US" sz="2800" b="1" dirty="0">
                  <a:solidFill>
                    <a:srgbClr val="00B050"/>
                  </a:solidFill>
                  <a:latin typeface="Courier New" panose="02070309020205020404" pitchFamily="49" charset="0"/>
                  <a:cs typeface="Courier New" panose="02070309020205020404" pitchFamily="49" charset="0"/>
                </a:rPr>
                <a:t>G</a:t>
              </a:r>
              <a:r>
                <a:rPr lang="en-US" sz="2800" b="1" dirty="0">
                  <a:latin typeface="Courier New" panose="02070309020205020404" pitchFamily="49" charset="0"/>
                  <a:cs typeface="Courier New" panose="02070309020205020404" pitchFamily="49" charset="0"/>
                </a:rPr>
                <a:t>U</a:t>
              </a:r>
              <a:r>
                <a:rPr lang="en-US" sz="2800" b="1" dirty="0">
                  <a:solidFill>
                    <a:srgbClr val="0070C0"/>
                  </a:solidFill>
                  <a:latin typeface="Courier New" panose="02070309020205020404" pitchFamily="49" charset="0"/>
                  <a:cs typeface="Courier New" panose="02070309020205020404" pitchFamily="49" charset="0"/>
                </a:rPr>
                <a:t> </a:t>
              </a:r>
              <a:r>
                <a:rPr lang="en-US" sz="2800" b="1" dirty="0">
                  <a:solidFill>
                    <a:srgbClr val="FF0000"/>
                  </a:solidFill>
                  <a:latin typeface="Courier New" panose="02070309020205020404" pitchFamily="49" charset="0"/>
                  <a:cs typeface="Courier New" panose="02070309020205020404" pitchFamily="49" charset="0"/>
                </a:rPr>
                <a:t>AA</a:t>
              </a:r>
              <a:r>
                <a:rPr lang="en-US" sz="2800" b="1" dirty="0">
                  <a:solidFill>
                    <a:srgbClr val="0070C0"/>
                  </a:solidFill>
                  <a:latin typeface="Courier New" panose="02070309020205020404" pitchFamily="49" charset="0"/>
                  <a:cs typeface="Courier New" panose="02070309020205020404" pitchFamily="49" charset="0"/>
                </a:rPr>
                <a:t>CC</a:t>
              </a:r>
              <a:r>
                <a:rPr lang="en-US" sz="2800" b="1" dirty="0">
                  <a:solidFill>
                    <a:srgbClr val="00B050"/>
                  </a:solidFill>
                  <a:latin typeface="Courier New" panose="02070309020205020404" pitchFamily="49" charset="0"/>
                  <a:cs typeface="Courier New" panose="02070309020205020404" pitchFamily="49" charset="0"/>
                </a:rPr>
                <a:t>G</a:t>
              </a:r>
              <a:r>
                <a:rPr lang="en-US" sz="2800" b="1" dirty="0">
                  <a:solidFill>
                    <a:srgbClr val="FF0000"/>
                  </a:solidFill>
                  <a:latin typeface="Courier New" panose="02070309020205020404" pitchFamily="49" charset="0"/>
                  <a:cs typeface="Courier New" panose="02070309020205020404" pitchFamily="49" charset="0"/>
                </a:rPr>
                <a:t>A</a:t>
              </a:r>
              <a:r>
                <a:rPr lang="en-US" sz="2800" b="1" dirty="0">
                  <a:solidFill>
                    <a:srgbClr val="00B050"/>
                  </a:solidFill>
                  <a:latin typeface="Courier New" panose="02070309020205020404" pitchFamily="49" charset="0"/>
                  <a:cs typeface="Courier New" panose="02070309020205020404" pitchFamily="49" charset="0"/>
                </a:rPr>
                <a:t>GG</a:t>
              </a:r>
              <a:r>
                <a:rPr lang="en-US" sz="2800" b="1" dirty="0">
                  <a:solidFill>
                    <a:srgbClr val="0070C0"/>
                  </a:solidFill>
                  <a:latin typeface="Courier New" panose="02070309020205020404" pitchFamily="49" charset="0"/>
                  <a:cs typeface="Courier New" panose="02070309020205020404" pitchFamily="49" charset="0"/>
                </a:rPr>
                <a:t>C</a:t>
              </a:r>
              <a:r>
                <a:rPr lang="en-US" sz="2800" b="1" dirty="0">
                  <a:latin typeface="Courier New" panose="02070309020205020404" pitchFamily="49" charset="0"/>
                  <a:cs typeface="Courier New" panose="02070309020205020404" pitchFamily="49" charset="0"/>
                </a:rPr>
                <a:t>U</a:t>
              </a:r>
              <a:r>
                <a:rPr lang="en-US" sz="2800" b="1" dirty="0">
                  <a:solidFill>
                    <a:srgbClr val="00B050"/>
                  </a:solidFill>
                  <a:latin typeface="Courier New" panose="02070309020205020404" pitchFamily="49" charset="0"/>
                  <a:cs typeface="Courier New" panose="02070309020205020404" pitchFamily="49" charset="0"/>
                </a:rPr>
                <a:t>G</a:t>
              </a:r>
              <a:r>
                <a:rPr lang="en-US" sz="2800" b="1" dirty="0">
                  <a:latin typeface="Courier New" panose="02070309020205020404" pitchFamily="49" charset="0"/>
                  <a:cs typeface="Courier New" panose="02070309020205020404" pitchFamily="49" charset="0"/>
                </a:rPr>
                <a:t>C</a:t>
              </a:r>
              <a:r>
                <a:rPr lang="en-US" sz="2800" b="1" dirty="0">
                  <a:solidFill>
                    <a:srgbClr val="00B050"/>
                  </a:solidFill>
                  <a:latin typeface="Courier New" panose="02070309020205020404" pitchFamily="49" charset="0"/>
                  <a:cs typeface="Courier New" panose="02070309020205020404" pitchFamily="49" charset="0"/>
                </a:rPr>
                <a:t>G</a:t>
              </a:r>
              <a:r>
                <a:rPr lang="en-US" sz="2800" b="1" dirty="0">
                  <a:solidFill>
                    <a:srgbClr val="0070C0"/>
                  </a:solidFill>
                  <a:latin typeface="Courier New" panose="02070309020205020404" pitchFamily="49" charset="0"/>
                  <a:cs typeface="Courier New" panose="02070309020205020404" pitchFamily="49" charset="0"/>
                </a:rPr>
                <a:t>C</a:t>
              </a:r>
              <a:r>
                <a:rPr lang="en-US" sz="2800" b="1" dirty="0">
                  <a:latin typeface="Courier New" panose="02070309020205020404" pitchFamily="49" charset="0"/>
                  <a:cs typeface="Courier New" panose="02070309020205020404" pitchFamily="49" charset="0"/>
                </a:rPr>
                <a:t>U</a:t>
              </a:r>
              <a:r>
                <a:rPr lang="en-US" sz="2800" b="1" dirty="0">
                  <a:solidFill>
                    <a:srgbClr val="FF0000"/>
                  </a:solidFill>
                  <a:latin typeface="Courier New" panose="02070309020205020404" pitchFamily="49" charset="0"/>
                  <a:cs typeface="Courier New" panose="02070309020205020404" pitchFamily="49" charset="0"/>
                </a:rPr>
                <a:t>A</a:t>
              </a:r>
              <a:r>
                <a:rPr lang="en-US" sz="2800" b="1" dirty="0">
                  <a:solidFill>
                    <a:srgbClr val="0070C0"/>
                  </a:solidFill>
                  <a:latin typeface="Courier New" panose="02070309020205020404" pitchFamily="49" charset="0"/>
                  <a:cs typeface="Courier New" panose="02070309020205020404" pitchFamily="49" charset="0"/>
                </a:rPr>
                <a:t>C</a:t>
              </a:r>
            </a:p>
          </p:txBody>
        </p:sp>
        <p:sp>
          <p:nvSpPr>
            <p:cNvPr id="9" name="TextBox 8"/>
            <p:cNvSpPr txBox="1"/>
            <p:nvPr/>
          </p:nvSpPr>
          <p:spPr>
            <a:xfrm>
              <a:off x="1199147" y="1241105"/>
              <a:ext cx="5991726" cy="523220"/>
            </a:xfrm>
            <a:prstGeom prst="rect">
              <a:avLst/>
            </a:prstGeom>
            <a:noFill/>
          </p:spPr>
          <p:txBody>
            <a:bodyPr wrap="square" rtlCol="0">
              <a:spAutoFit/>
            </a:bodyPr>
            <a:lstStyle/>
            <a:p>
              <a:r>
                <a:rPr lang="en-US" sz="2800" b="1" dirty="0">
                  <a:latin typeface="Courier New" panose="02070309020205020404" pitchFamily="49" charset="0"/>
                  <a:cs typeface="Courier New" panose="02070309020205020404" pitchFamily="49" charset="0"/>
                </a:rPr>
                <a:t>U</a:t>
              </a:r>
              <a:r>
                <a:rPr lang="en-US" sz="2800" b="1" dirty="0">
                  <a:solidFill>
                    <a:srgbClr val="0070C0"/>
                  </a:solidFill>
                  <a:latin typeface="Courier New" panose="02070309020205020404" pitchFamily="49" charset="0"/>
                  <a:cs typeface="Courier New" panose="02070309020205020404" pitchFamily="49" charset="0"/>
                </a:rPr>
                <a:t>C</a:t>
              </a:r>
              <a:r>
                <a:rPr lang="en-US" sz="2800" b="1" dirty="0">
                  <a:solidFill>
                    <a:srgbClr val="FF0000"/>
                  </a:solidFill>
                  <a:latin typeface="Courier New" panose="02070309020205020404" pitchFamily="49" charset="0"/>
                  <a:cs typeface="Courier New" panose="02070309020205020404" pitchFamily="49" charset="0"/>
                </a:rPr>
                <a:t>A</a:t>
              </a:r>
              <a:r>
                <a:rPr lang="en-US" sz="2800" b="1" dirty="0">
                  <a:solidFill>
                    <a:srgbClr val="00B050"/>
                  </a:solidFill>
                  <a:latin typeface="Courier New" panose="02070309020205020404" pitchFamily="49" charset="0"/>
                  <a:cs typeface="Courier New" panose="02070309020205020404" pitchFamily="49" charset="0"/>
                </a:rPr>
                <a:t>G</a:t>
              </a:r>
              <a:r>
                <a:rPr lang="en-US" sz="2800" b="1" dirty="0">
                  <a:solidFill>
                    <a:srgbClr val="0070C0"/>
                  </a:solidFill>
                  <a:latin typeface="Courier New" panose="02070309020205020404" pitchFamily="49" charset="0"/>
                  <a:cs typeface="Courier New" panose="02070309020205020404" pitchFamily="49" charset="0"/>
                </a:rPr>
                <a:t>C</a:t>
              </a:r>
              <a:r>
                <a:rPr lang="en-US" sz="2800" b="1" dirty="0">
                  <a:latin typeface="Courier New" panose="02070309020205020404" pitchFamily="49" charset="0"/>
                  <a:cs typeface="Courier New" panose="02070309020205020404" pitchFamily="49" charset="0"/>
                </a:rPr>
                <a:t>UUC</a:t>
              </a:r>
              <a:r>
                <a:rPr lang="en-US" sz="2800" b="1" dirty="0">
                  <a:solidFill>
                    <a:srgbClr val="FF0000"/>
                  </a:solidFill>
                  <a:latin typeface="Courier New" panose="02070309020205020404" pitchFamily="49" charset="0"/>
                  <a:cs typeface="Courier New" panose="02070309020205020404" pitchFamily="49" charset="0"/>
                </a:rPr>
                <a:t>A </a:t>
              </a:r>
              <a:r>
                <a:rPr lang="en-US" sz="2800" b="1" dirty="0">
                  <a:latin typeface="Courier New" panose="02070309020205020404" pitchFamily="49" charset="0"/>
                  <a:cs typeface="Courier New" panose="02070309020205020404" pitchFamily="49" charset="0"/>
                </a:rPr>
                <a:t>UU</a:t>
              </a:r>
              <a:r>
                <a:rPr lang="en-US" sz="2800" b="1" dirty="0">
                  <a:solidFill>
                    <a:srgbClr val="00B050"/>
                  </a:solidFill>
                  <a:latin typeface="Courier New" panose="02070309020205020404" pitchFamily="49" charset="0"/>
                  <a:cs typeface="Courier New" panose="02070309020205020404" pitchFamily="49" charset="0"/>
                </a:rPr>
                <a:t>GG</a:t>
              </a:r>
              <a:r>
                <a:rPr lang="en-US" sz="2800" b="1" dirty="0">
                  <a:solidFill>
                    <a:srgbClr val="0070C0"/>
                  </a:solidFill>
                  <a:latin typeface="Courier New" panose="02070309020205020404" pitchFamily="49" charset="0"/>
                  <a:cs typeface="Courier New" panose="02070309020205020404" pitchFamily="49" charset="0"/>
                </a:rPr>
                <a:t>C</a:t>
              </a:r>
              <a:r>
                <a:rPr lang="en-US" sz="2800" b="1" dirty="0">
                  <a:latin typeface="Courier New" panose="02070309020205020404" pitchFamily="49" charset="0"/>
                  <a:cs typeface="Courier New" panose="02070309020205020404" pitchFamily="49" charset="0"/>
                </a:rPr>
                <a:t>U</a:t>
              </a:r>
              <a:r>
                <a:rPr lang="en-US" sz="2800" b="1" dirty="0">
                  <a:solidFill>
                    <a:srgbClr val="0070C0"/>
                  </a:solidFill>
                  <a:latin typeface="Courier New" panose="02070309020205020404" pitchFamily="49" charset="0"/>
                  <a:cs typeface="Courier New" panose="02070309020205020404" pitchFamily="49" charset="0"/>
                </a:rPr>
                <a:t>CC</a:t>
              </a:r>
              <a:r>
                <a:rPr lang="en-US" sz="2800" b="1" dirty="0">
                  <a:latin typeface="Courier New" panose="02070309020205020404" pitchFamily="49" charset="0"/>
                  <a:cs typeface="Courier New" panose="02070309020205020404" pitchFamily="49" charset="0"/>
                </a:rPr>
                <a:t>G</a:t>
              </a:r>
              <a:r>
                <a:rPr lang="en-US" sz="2800" b="1" dirty="0">
                  <a:solidFill>
                    <a:srgbClr val="FF0000"/>
                  </a:solidFill>
                  <a:latin typeface="Courier New" panose="02070309020205020404" pitchFamily="49" charset="0"/>
                  <a:cs typeface="Courier New" panose="02070309020205020404" pitchFamily="49" charset="0"/>
                </a:rPr>
                <a:t>A</a:t>
              </a:r>
              <a:r>
                <a:rPr lang="en-US" sz="2800" b="1" dirty="0">
                  <a:solidFill>
                    <a:srgbClr val="0070C0"/>
                  </a:solidFill>
                  <a:latin typeface="Courier New" panose="02070309020205020404" pitchFamily="49" charset="0"/>
                  <a:cs typeface="Courier New" panose="02070309020205020404" pitchFamily="49" charset="0"/>
                </a:rPr>
                <a:t>C</a:t>
              </a:r>
              <a:r>
                <a:rPr lang="en-US" sz="2800" b="1" dirty="0">
                  <a:solidFill>
                    <a:srgbClr val="00B050"/>
                  </a:solidFill>
                  <a:latin typeface="Courier New" panose="02070309020205020404" pitchFamily="49" charset="0"/>
                  <a:cs typeface="Courier New" panose="02070309020205020404" pitchFamily="49" charset="0"/>
                </a:rPr>
                <a:t>G</a:t>
              </a:r>
              <a:r>
                <a:rPr lang="en-US" sz="2800" b="1" dirty="0">
                  <a:solidFill>
                    <a:srgbClr val="0070C0"/>
                  </a:solidFill>
                  <a:latin typeface="Courier New" panose="02070309020205020404" pitchFamily="49" charset="0"/>
                  <a:cs typeface="Courier New" panose="02070309020205020404" pitchFamily="49" charset="0"/>
                </a:rPr>
                <a:t>C</a:t>
              </a:r>
              <a:r>
                <a:rPr lang="en-US" sz="2800" b="1" dirty="0">
                  <a:solidFill>
                    <a:srgbClr val="00B050"/>
                  </a:solidFill>
                  <a:latin typeface="Courier New" panose="02070309020205020404" pitchFamily="49" charset="0"/>
                  <a:cs typeface="Courier New" panose="02070309020205020404" pitchFamily="49" charset="0"/>
                </a:rPr>
                <a:t>G</a:t>
              </a:r>
              <a:r>
                <a:rPr lang="en-US" sz="2800" b="1" dirty="0">
                  <a:solidFill>
                    <a:srgbClr val="FF0000"/>
                  </a:solidFill>
                  <a:latin typeface="Courier New" panose="02070309020205020404" pitchFamily="49" charset="0"/>
                  <a:cs typeface="Courier New" panose="02070309020205020404" pitchFamily="49" charset="0"/>
                </a:rPr>
                <a:t>A</a:t>
              </a:r>
              <a:r>
                <a:rPr lang="en-US" sz="2800" b="1" dirty="0">
                  <a:latin typeface="Courier New" panose="02070309020205020404" pitchFamily="49" charset="0"/>
                  <a:cs typeface="Courier New" panose="02070309020205020404" pitchFamily="49" charset="0"/>
                </a:rPr>
                <a:t>U</a:t>
              </a:r>
              <a:r>
                <a:rPr lang="en-US" sz="2800" b="1" dirty="0">
                  <a:solidFill>
                    <a:srgbClr val="00B050"/>
                  </a:solidFill>
                  <a:latin typeface="Courier New" panose="02070309020205020404" pitchFamily="49" charset="0"/>
                  <a:cs typeface="Courier New" panose="02070309020205020404" pitchFamily="49" charset="0"/>
                </a:rPr>
                <a:t>G</a:t>
              </a:r>
            </a:p>
          </p:txBody>
        </p:sp>
      </p:grpSp>
      <p:sp>
        <p:nvSpPr>
          <p:cNvPr id="10" name="TextBox 9"/>
          <p:cNvSpPr txBox="1"/>
          <p:nvPr/>
        </p:nvSpPr>
        <p:spPr>
          <a:xfrm>
            <a:off x="5408283" y="1316757"/>
            <a:ext cx="3190225" cy="707886"/>
          </a:xfrm>
          <a:prstGeom prst="rect">
            <a:avLst/>
          </a:prstGeom>
          <a:noFill/>
        </p:spPr>
        <p:txBody>
          <a:bodyPr wrap="square" rtlCol="0">
            <a:spAutoFit/>
          </a:bodyPr>
          <a:lstStyle/>
          <a:p>
            <a:pPr algn="ctr"/>
            <a:r>
              <a:rPr lang="en-US" sz="2000" dirty="0"/>
              <a:t>spontaneous oxidative deamination of C  </a:t>
            </a:r>
          </a:p>
        </p:txBody>
      </p:sp>
      <p:sp>
        <p:nvSpPr>
          <p:cNvPr id="11" name="TextBox 10"/>
          <p:cNvSpPr txBox="1"/>
          <p:nvPr/>
        </p:nvSpPr>
        <p:spPr>
          <a:xfrm>
            <a:off x="4905652" y="3819160"/>
            <a:ext cx="312821" cy="369332"/>
          </a:xfrm>
          <a:prstGeom prst="rect">
            <a:avLst/>
          </a:prstGeom>
          <a:noFill/>
        </p:spPr>
        <p:txBody>
          <a:bodyPr wrap="square" rtlCol="0">
            <a:spAutoFit/>
          </a:bodyPr>
          <a:lstStyle/>
          <a:p>
            <a:r>
              <a:rPr lang="en-US" b="1" dirty="0"/>
              <a:t>x</a:t>
            </a:r>
          </a:p>
        </p:txBody>
      </p:sp>
      <p:sp>
        <p:nvSpPr>
          <p:cNvPr id="12" name="TextBox 11"/>
          <p:cNvSpPr txBox="1"/>
          <p:nvPr/>
        </p:nvSpPr>
        <p:spPr>
          <a:xfrm>
            <a:off x="4829451" y="3474619"/>
            <a:ext cx="469232" cy="523220"/>
          </a:xfrm>
          <a:prstGeom prst="rect">
            <a:avLst/>
          </a:prstGeom>
          <a:noFill/>
        </p:spPr>
        <p:txBody>
          <a:bodyPr wrap="square" rtlCol="0">
            <a:spAutoFit/>
          </a:bodyPr>
          <a:lstStyle/>
          <a:p>
            <a:r>
              <a:rPr lang="en-US" sz="2800" b="1" dirty="0">
                <a:solidFill>
                  <a:srgbClr val="0070C0"/>
                </a:solidFill>
                <a:latin typeface="Courier New" panose="02070309020205020404" pitchFamily="49" charset="0"/>
                <a:cs typeface="Courier New" panose="02070309020205020404" pitchFamily="49" charset="0"/>
              </a:rPr>
              <a:t>U</a:t>
            </a:r>
          </a:p>
        </p:txBody>
      </p:sp>
      <p:sp>
        <p:nvSpPr>
          <p:cNvPr id="13" name="Rectangle 12"/>
          <p:cNvSpPr/>
          <p:nvPr/>
        </p:nvSpPr>
        <p:spPr>
          <a:xfrm>
            <a:off x="4819005" y="4093166"/>
            <a:ext cx="399468" cy="523220"/>
          </a:xfrm>
          <a:prstGeom prst="rect">
            <a:avLst/>
          </a:prstGeom>
        </p:spPr>
        <p:txBody>
          <a:bodyPr wrap="none">
            <a:spAutoFit/>
          </a:bodyPr>
          <a:lstStyle/>
          <a:p>
            <a:r>
              <a:rPr lang="en-US" sz="2800" b="1" dirty="0">
                <a:solidFill>
                  <a:srgbClr val="00B050"/>
                </a:solidFill>
                <a:latin typeface="Courier New" panose="02070309020205020404" pitchFamily="49" charset="0"/>
                <a:cs typeface="Courier New" panose="02070309020205020404" pitchFamily="49" charset="0"/>
              </a:rPr>
              <a:t>G</a:t>
            </a:r>
            <a:endParaRPr lang="en-US" sz="2800" dirty="0"/>
          </a:p>
        </p:txBody>
      </p:sp>
      <p:cxnSp>
        <p:nvCxnSpPr>
          <p:cNvPr id="20" name="Curved Connector 19"/>
          <p:cNvCxnSpPr/>
          <p:nvPr/>
        </p:nvCxnSpPr>
        <p:spPr>
          <a:xfrm rot="10800000" flipV="1">
            <a:off x="5117911" y="1732187"/>
            <a:ext cx="643538" cy="492373"/>
          </a:xfrm>
          <a:prstGeom prst="curvedConnector3">
            <a:avLst>
              <a:gd name="adj1" fmla="val 99837"/>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6" name="Down Arrow 25"/>
          <p:cNvSpPr/>
          <p:nvPr/>
        </p:nvSpPr>
        <p:spPr>
          <a:xfrm>
            <a:off x="5560983" y="3157245"/>
            <a:ext cx="400932" cy="343201"/>
          </a:xfrm>
          <a:prstGeom prst="downArrow">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2302371" y="4680506"/>
            <a:ext cx="7610004" cy="1200329"/>
          </a:xfrm>
          <a:prstGeom prst="rect">
            <a:avLst/>
          </a:prstGeom>
          <a:noFill/>
        </p:spPr>
        <p:txBody>
          <a:bodyPr wrap="square" rtlCol="0">
            <a:spAutoFit/>
          </a:bodyPr>
          <a:lstStyle/>
          <a:p>
            <a:pPr algn="ctr"/>
            <a:r>
              <a:rPr lang="en-US" sz="2400" dirty="0"/>
              <a:t>A DNA repair system can remove “U” from DNA.  </a:t>
            </a:r>
            <a:br>
              <a:rPr lang="en-US" sz="2400" dirty="0"/>
            </a:br>
            <a:r>
              <a:rPr lang="en-US" sz="2400" dirty="0"/>
              <a:t>But,…how can we distinguish between a </a:t>
            </a:r>
            <a:br>
              <a:rPr lang="en-US" sz="2400" dirty="0"/>
            </a:br>
            <a:r>
              <a:rPr lang="en-US" sz="2400" dirty="0"/>
              <a:t>“</a:t>
            </a:r>
            <a:r>
              <a:rPr lang="en-US" sz="2400" dirty="0" err="1"/>
              <a:t>deaminated</a:t>
            </a:r>
            <a:r>
              <a:rPr lang="en-US" sz="2400" dirty="0"/>
              <a:t> C” and a normal U?</a:t>
            </a:r>
          </a:p>
        </p:txBody>
      </p:sp>
      <p:sp>
        <p:nvSpPr>
          <p:cNvPr id="28" name="TextBox 27"/>
          <p:cNvSpPr txBox="1"/>
          <p:nvPr/>
        </p:nvSpPr>
        <p:spPr>
          <a:xfrm>
            <a:off x="5298682" y="6129924"/>
            <a:ext cx="2156346" cy="369332"/>
          </a:xfrm>
          <a:prstGeom prst="rect">
            <a:avLst/>
          </a:prstGeom>
          <a:noFill/>
        </p:spPr>
        <p:txBody>
          <a:bodyPr wrap="square" rtlCol="0">
            <a:spAutoFit/>
          </a:bodyPr>
          <a:lstStyle/>
          <a:p>
            <a:r>
              <a:rPr lang="en-US" dirty="0"/>
              <a:t>ANSWER:  We can’t.</a:t>
            </a:r>
          </a:p>
        </p:txBody>
      </p:sp>
      <p:sp>
        <p:nvSpPr>
          <p:cNvPr id="29" name="TextBox 28"/>
          <p:cNvSpPr txBox="1"/>
          <p:nvPr/>
        </p:nvSpPr>
        <p:spPr>
          <a:xfrm>
            <a:off x="1692322" y="420655"/>
            <a:ext cx="8830102" cy="584775"/>
          </a:xfrm>
          <a:prstGeom prst="rect">
            <a:avLst/>
          </a:prstGeom>
          <a:noFill/>
        </p:spPr>
        <p:txBody>
          <a:bodyPr wrap="square" rtlCol="0">
            <a:spAutoFit/>
          </a:bodyPr>
          <a:lstStyle/>
          <a:p>
            <a:pPr algn="ctr"/>
            <a:r>
              <a:rPr lang="en-US" sz="3200" b="1" dirty="0"/>
              <a:t>WHY…did T replace U in DNA?</a:t>
            </a:r>
          </a:p>
        </p:txBody>
      </p:sp>
      <p:sp>
        <p:nvSpPr>
          <p:cNvPr id="30" name="TextBox 29"/>
          <p:cNvSpPr txBox="1"/>
          <p:nvPr/>
        </p:nvSpPr>
        <p:spPr>
          <a:xfrm>
            <a:off x="805218" y="1747178"/>
            <a:ext cx="3070746" cy="400110"/>
          </a:xfrm>
          <a:prstGeom prst="rect">
            <a:avLst/>
          </a:prstGeom>
          <a:noFill/>
        </p:spPr>
        <p:txBody>
          <a:bodyPr wrap="square" rtlCol="0">
            <a:spAutoFit/>
          </a:bodyPr>
          <a:lstStyle/>
          <a:p>
            <a:r>
              <a:rPr lang="en-US" sz="2000" dirty="0"/>
              <a:t>…if we had not switched…</a:t>
            </a:r>
          </a:p>
        </p:txBody>
      </p:sp>
    </p:spTree>
    <p:extLst>
      <p:ext uri="{BB962C8B-B14F-4D97-AF65-F5344CB8AC3E}">
        <p14:creationId xmlns:p14="http://schemas.microsoft.com/office/powerpoint/2010/main" val="3728020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FDD7A7-4B1A-071C-896C-450E837AFB2F}"/>
              </a:ext>
            </a:extLst>
          </p:cNvPr>
          <p:cNvSpPr>
            <a:spLocks noGrp="1"/>
          </p:cNvSpPr>
          <p:nvPr>
            <p:ph idx="1"/>
          </p:nvPr>
        </p:nvSpPr>
        <p:spPr>
          <a:xfrm>
            <a:off x="685800" y="1861674"/>
            <a:ext cx="11354517" cy="4651375"/>
          </a:xfrm>
        </p:spPr>
        <p:txBody>
          <a:bodyPr>
            <a:normAutofit/>
          </a:bodyPr>
          <a:lstStyle/>
          <a:p>
            <a:pPr marL="0" indent="0">
              <a:buNone/>
            </a:pPr>
            <a:r>
              <a:rPr lang="en-US" sz="3200" b="1" dirty="0"/>
              <a:t>Epigenetics…</a:t>
            </a:r>
            <a:r>
              <a:rPr lang="en-US" b="1" dirty="0"/>
              <a:t>chemical modifications of your genome</a:t>
            </a:r>
            <a:endParaRPr lang="en-US" sz="3200" b="1" dirty="0"/>
          </a:p>
          <a:p>
            <a:pPr marL="457200" lvl="1" indent="0">
              <a:buNone/>
            </a:pPr>
            <a:r>
              <a:rPr lang="en-US" sz="2800" b="1" dirty="0"/>
              <a:t>		</a:t>
            </a:r>
            <a:r>
              <a:rPr lang="en-US" sz="2800" dirty="0"/>
              <a:t>Writers  /  Erasers  /  Readers</a:t>
            </a:r>
          </a:p>
          <a:p>
            <a:endParaRPr lang="en-US" sz="3200" dirty="0"/>
          </a:p>
          <a:p>
            <a:pPr marL="0" indent="0">
              <a:buNone/>
            </a:pPr>
            <a:r>
              <a:rPr lang="en-US" sz="3200" b="1" dirty="0"/>
              <a:t>    1. Histone modifications</a:t>
            </a:r>
          </a:p>
          <a:p>
            <a:endParaRPr lang="en-US" sz="3200" b="1" dirty="0"/>
          </a:p>
          <a:p>
            <a:pPr marL="0" indent="0">
              <a:buNone/>
            </a:pPr>
            <a:r>
              <a:rPr lang="en-US" sz="3200" b="1" dirty="0"/>
              <a:t>    2.  DNA modifications</a:t>
            </a:r>
          </a:p>
          <a:p>
            <a:pPr marL="457200" lvl="1" indent="0">
              <a:buNone/>
            </a:pPr>
            <a:r>
              <a:rPr lang="en-US" sz="2800" dirty="0"/>
              <a:t>		… methylation of CpG</a:t>
            </a:r>
          </a:p>
          <a:p>
            <a:pPr marL="457200" lvl="1" indent="0">
              <a:buNone/>
            </a:pPr>
            <a:r>
              <a:rPr lang="en-US" sz="2800" dirty="0"/>
              <a:t>		… a 3-D structure/function story</a:t>
            </a:r>
          </a:p>
        </p:txBody>
      </p:sp>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3</a:t>
            </a:fld>
            <a:endParaRPr lang="en-US" dirty="0"/>
          </a:p>
        </p:txBody>
      </p:sp>
      <p:sp>
        <p:nvSpPr>
          <p:cNvPr id="5" name="TextBox 4">
            <a:extLst>
              <a:ext uri="{FF2B5EF4-FFF2-40B4-BE49-F238E27FC236}">
                <a16:creationId xmlns:a16="http://schemas.microsoft.com/office/drawing/2014/main" id="{35093A26-D02B-CAF6-7A51-10E8D67BD404}"/>
              </a:ext>
            </a:extLst>
          </p:cNvPr>
          <p:cNvSpPr txBox="1"/>
          <p:nvPr/>
        </p:nvSpPr>
        <p:spPr>
          <a:xfrm>
            <a:off x="685800" y="999033"/>
            <a:ext cx="10165080" cy="769441"/>
          </a:xfrm>
          <a:prstGeom prst="rect">
            <a:avLst/>
          </a:prstGeom>
          <a:noFill/>
        </p:spPr>
        <p:txBody>
          <a:bodyPr wrap="square" rtlCol="0">
            <a:spAutoFit/>
          </a:bodyPr>
          <a:lstStyle/>
          <a:p>
            <a:r>
              <a:rPr lang="en-US" sz="4400" b="1" dirty="0">
                <a:solidFill>
                  <a:schemeClr val="accent1"/>
                </a:solidFill>
              </a:rPr>
              <a:t>Workshop Outline</a:t>
            </a:r>
          </a:p>
        </p:txBody>
      </p:sp>
    </p:spTree>
    <p:extLst>
      <p:ext uri="{BB962C8B-B14F-4D97-AF65-F5344CB8AC3E}">
        <p14:creationId xmlns:p14="http://schemas.microsoft.com/office/powerpoint/2010/main" val="8167501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3000652" y="2227040"/>
            <a:ext cx="5991726" cy="902061"/>
            <a:chOff x="1199147" y="862264"/>
            <a:chExt cx="5991726" cy="902061"/>
          </a:xfrm>
        </p:grpSpPr>
        <p:sp>
          <p:nvSpPr>
            <p:cNvPr id="3" name="TextBox 2"/>
            <p:cNvSpPr txBox="1"/>
            <p:nvPr/>
          </p:nvSpPr>
          <p:spPr>
            <a:xfrm>
              <a:off x="1199147" y="862264"/>
              <a:ext cx="5991726" cy="523220"/>
            </a:xfrm>
            <a:prstGeom prst="rect">
              <a:avLst/>
            </a:prstGeom>
            <a:noFill/>
          </p:spPr>
          <p:txBody>
            <a:bodyPr wrap="square" rtlCol="0">
              <a:spAutoFit/>
            </a:bodyPr>
            <a:lstStyle/>
            <a:p>
              <a:r>
                <a:rPr lang="en-US" sz="2800" b="1" dirty="0">
                  <a:solidFill>
                    <a:srgbClr val="FF0000"/>
                  </a:solidFill>
                  <a:latin typeface="Courier New" panose="02070309020205020404" pitchFamily="49" charset="0"/>
                  <a:cs typeface="Courier New" panose="02070309020205020404" pitchFamily="49" charset="0"/>
                </a:rPr>
                <a:t>A</a:t>
              </a:r>
              <a:r>
                <a:rPr lang="en-US" sz="2800" b="1" dirty="0">
                  <a:solidFill>
                    <a:srgbClr val="00B050"/>
                  </a:solidFill>
                  <a:latin typeface="Courier New" panose="02070309020205020404" pitchFamily="49" charset="0"/>
                  <a:cs typeface="Courier New" panose="02070309020205020404" pitchFamily="49" charset="0"/>
                </a:rPr>
                <a:t>G</a:t>
              </a:r>
              <a:r>
                <a:rPr lang="en-US" sz="2800" b="1" dirty="0">
                  <a:latin typeface="Courier New" panose="02070309020205020404" pitchFamily="49" charset="0"/>
                  <a:cs typeface="Courier New" panose="02070309020205020404" pitchFamily="49" charset="0"/>
                </a:rPr>
                <a:t>T</a:t>
              </a:r>
              <a:r>
                <a:rPr lang="en-US" sz="2800" b="1" dirty="0">
                  <a:solidFill>
                    <a:srgbClr val="0070C0"/>
                  </a:solidFill>
                  <a:latin typeface="Courier New" panose="02070309020205020404" pitchFamily="49" charset="0"/>
                  <a:cs typeface="Courier New" panose="02070309020205020404" pitchFamily="49" charset="0"/>
                </a:rPr>
                <a:t>C</a:t>
              </a:r>
              <a:r>
                <a:rPr lang="en-US" sz="2800" b="1" dirty="0">
                  <a:solidFill>
                    <a:srgbClr val="00B050"/>
                  </a:solidFill>
                  <a:latin typeface="Courier New" panose="02070309020205020404" pitchFamily="49" charset="0"/>
                  <a:cs typeface="Courier New" panose="02070309020205020404" pitchFamily="49" charset="0"/>
                </a:rPr>
                <a:t>G</a:t>
              </a:r>
              <a:r>
                <a:rPr lang="en-US" sz="2800" b="1" dirty="0">
                  <a:solidFill>
                    <a:srgbClr val="FF0000"/>
                  </a:solidFill>
                  <a:latin typeface="Courier New" panose="02070309020205020404" pitchFamily="49" charset="0"/>
                  <a:cs typeface="Courier New" panose="02070309020205020404" pitchFamily="49" charset="0"/>
                </a:rPr>
                <a:t>AA</a:t>
              </a:r>
              <a:r>
                <a:rPr lang="en-US" sz="2800" b="1" dirty="0">
                  <a:solidFill>
                    <a:srgbClr val="00B050"/>
                  </a:solidFill>
                  <a:latin typeface="Courier New" panose="02070309020205020404" pitchFamily="49" charset="0"/>
                  <a:cs typeface="Courier New" panose="02070309020205020404" pitchFamily="49" charset="0"/>
                </a:rPr>
                <a:t>G</a:t>
              </a:r>
              <a:r>
                <a:rPr lang="en-US" sz="2800" b="1" dirty="0">
                  <a:latin typeface="Courier New" panose="02070309020205020404" pitchFamily="49" charset="0"/>
                  <a:cs typeface="Courier New" panose="02070309020205020404" pitchFamily="49" charset="0"/>
                </a:rPr>
                <a:t>T</a:t>
              </a:r>
              <a:r>
                <a:rPr lang="en-US" sz="2800" b="1" dirty="0">
                  <a:solidFill>
                    <a:srgbClr val="0070C0"/>
                  </a:solidFill>
                  <a:latin typeface="Courier New" panose="02070309020205020404" pitchFamily="49" charset="0"/>
                  <a:cs typeface="Courier New" panose="02070309020205020404" pitchFamily="49" charset="0"/>
                </a:rPr>
                <a:t>C</a:t>
              </a:r>
              <a:r>
                <a:rPr lang="en-US" sz="2800" b="1" dirty="0">
                  <a:solidFill>
                    <a:srgbClr val="FF0000"/>
                  </a:solidFill>
                  <a:latin typeface="Courier New" panose="02070309020205020404" pitchFamily="49" charset="0"/>
                  <a:cs typeface="Courier New" panose="02070309020205020404" pitchFamily="49" charset="0"/>
                </a:rPr>
                <a:t>AA</a:t>
              </a:r>
              <a:r>
                <a:rPr lang="en-US" sz="2800" b="1" dirty="0">
                  <a:solidFill>
                    <a:srgbClr val="0070C0"/>
                  </a:solidFill>
                  <a:latin typeface="Courier New" panose="02070309020205020404" pitchFamily="49" charset="0"/>
                  <a:cs typeface="Courier New" panose="02070309020205020404" pitchFamily="49" charset="0"/>
                </a:rPr>
                <a:t>CC</a:t>
              </a:r>
              <a:r>
                <a:rPr lang="en-US" sz="2800" b="1" dirty="0">
                  <a:solidFill>
                    <a:srgbClr val="00B050"/>
                  </a:solidFill>
                  <a:latin typeface="Courier New" panose="02070309020205020404" pitchFamily="49" charset="0"/>
                  <a:cs typeface="Courier New" panose="02070309020205020404" pitchFamily="49" charset="0"/>
                </a:rPr>
                <a:t>G</a:t>
              </a:r>
              <a:r>
                <a:rPr lang="en-US" sz="2800" b="1" dirty="0">
                  <a:solidFill>
                    <a:srgbClr val="FF0000"/>
                  </a:solidFill>
                  <a:latin typeface="Courier New" panose="02070309020205020404" pitchFamily="49" charset="0"/>
                  <a:cs typeface="Courier New" panose="02070309020205020404" pitchFamily="49" charset="0"/>
                </a:rPr>
                <a:t>A</a:t>
              </a:r>
              <a:r>
                <a:rPr lang="en-US" sz="2800" b="1" dirty="0">
                  <a:solidFill>
                    <a:srgbClr val="00B050"/>
                  </a:solidFill>
                  <a:latin typeface="Courier New" panose="02070309020205020404" pitchFamily="49" charset="0"/>
                  <a:cs typeface="Courier New" panose="02070309020205020404" pitchFamily="49" charset="0"/>
                </a:rPr>
                <a:t>GG</a:t>
              </a:r>
              <a:r>
                <a:rPr lang="en-US" sz="2800" b="1" dirty="0">
                  <a:solidFill>
                    <a:srgbClr val="0070C0"/>
                  </a:solidFill>
                  <a:latin typeface="Courier New" panose="02070309020205020404" pitchFamily="49" charset="0"/>
                  <a:cs typeface="Courier New" panose="02070309020205020404" pitchFamily="49" charset="0"/>
                </a:rPr>
                <a:t>C</a:t>
              </a:r>
              <a:r>
                <a:rPr lang="en-US" sz="2800" b="1" dirty="0">
                  <a:latin typeface="Courier New" panose="02070309020205020404" pitchFamily="49" charset="0"/>
                  <a:cs typeface="Courier New" panose="02070309020205020404" pitchFamily="49" charset="0"/>
                </a:rPr>
                <a:t>T</a:t>
              </a:r>
              <a:r>
                <a:rPr lang="en-US" sz="2800" b="1" dirty="0">
                  <a:solidFill>
                    <a:srgbClr val="00B050"/>
                  </a:solidFill>
                  <a:latin typeface="Courier New" panose="02070309020205020404" pitchFamily="49" charset="0"/>
                  <a:cs typeface="Courier New" panose="02070309020205020404" pitchFamily="49" charset="0"/>
                </a:rPr>
                <a:t>G</a:t>
              </a:r>
              <a:r>
                <a:rPr lang="en-US" sz="2800" b="1" dirty="0">
                  <a:latin typeface="Courier New" panose="02070309020205020404" pitchFamily="49" charset="0"/>
                  <a:cs typeface="Courier New" panose="02070309020205020404" pitchFamily="49" charset="0"/>
                </a:rPr>
                <a:t>C</a:t>
              </a:r>
              <a:r>
                <a:rPr lang="en-US" sz="2800" b="1" dirty="0">
                  <a:solidFill>
                    <a:srgbClr val="00B050"/>
                  </a:solidFill>
                  <a:latin typeface="Courier New" panose="02070309020205020404" pitchFamily="49" charset="0"/>
                  <a:cs typeface="Courier New" panose="02070309020205020404" pitchFamily="49" charset="0"/>
                </a:rPr>
                <a:t>G</a:t>
              </a:r>
              <a:r>
                <a:rPr lang="en-US" sz="2800" b="1" dirty="0">
                  <a:solidFill>
                    <a:srgbClr val="0070C0"/>
                  </a:solidFill>
                  <a:latin typeface="Courier New" panose="02070309020205020404" pitchFamily="49" charset="0"/>
                  <a:cs typeface="Courier New" panose="02070309020205020404" pitchFamily="49" charset="0"/>
                </a:rPr>
                <a:t>C</a:t>
              </a:r>
              <a:r>
                <a:rPr lang="en-US" sz="2800" b="1" dirty="0">
                  <a:latin typeface="Courier New" panose="02070309020205020404" pitchFamily="49" charset="0"/>
                  <a:cs typeface="Courier New" panose="02070309020205020404" pitchFamily="49" charset="0"/>
                </a:rPr>
                <a:t>T</a:t>
              </a:r>
              <a:r>
                <a:rPr lang="en-US" sz="2800" b="1" dirty="0">
                  <a:solidFill>
                    <a:srgbClr val="FF0000"/>
                  </a:solidFill>
                  <a:latin typeface="Courier New" panose="02070309020205020404" pitchFamily="49" charset="0"/>
                  <a:cs typeface="Courier New" panose="02070309020205020404" pitchFamily="49" charset="0"/>
                </a:rPr>
                <a:t>A</a:t>
              </a:r>
              <a:r>
                <a:rPr lang="en-US" sz="2800" b="1" dirty="0">
                  <a:solidFill>
                    <a:srgbClr val="0070C0"/>
                  </a:solidFill>
                  <a:latin typeface="Courier New" panose="02070309020205020404" pitchFamily="49" charset="0"/>
                  <a:cs typeface="Courier New" panose="02070309020205020404" pitchFamily="49" charset="0"/>
                </a:rPr>
                <a:t>C</a:t>
              </a:r>
            </a:p>
          </p:txBody>
        </p:sp>
        <p:sp>
          <p:nvSpPr>
            <p:cNvPr id="4" name="TextBox 3"/>
            <p:cNvSpPr txBox="1"/>
            <p:nvPr/>
          </p:nvSpPr>
          <p:spPr>
            <a:xfrm>
              <a:off x="1199147" y="1241105"/>
              <a:ext cx="5991726" cy="523220"/>
            </a:xfrm>
            <a:prstGeom prst="rect">
              <a:avLst/>
            </a:prstGeom>
            <a:noFill/>
          </p:spPr>
          <p:txBody>
            <a:bodyPr wrap="square" rtlCol="0">
              <a:spAutoFit/>
            </a:bodyPr>
            <a:lstStyle/>
            <a:p>
              <a:r>
                <a:rPr lang="en-US" sz="2800" b="1" dirty="0">
                  <a:latin typeface="Courier New" panose="02070309020205020404" pitchFamily="49" charset="0"/>
                  <a:cs typeface="Courier New" panose="02070309020205020404" pitchFamily="49" charset="0"/>
                </a:rPr>
                <a:t>T</a:t>
              </a:r>
              <a:r>
                <a:rPr lang="en-US" sz="2800" b="1" dirty="0">
                  <a:solidFill>
                    <a:srgbClr val="0070C0"/>
                  </a:solidFill>
                  <a:latin typeface="Courier New" panose="02070309020205020404" pitchFamily="49" charset="0"/>
                  <a:cs typeface="Courier New" panose="02070309020205020404" pitchFamily="49" charset="0"/>
                </a:rPr>
                <a:t>C</a:t>
              </a:r>
              <a:r>
                <a:rPr lang="en-US" sz="2800" b="1" dirty="0">
                  <a:solidFill>
                    <a:srgbClr val="FF0000"/>
                  </a:solidFill>
                  <a:latin typeface="Courier New" panose="02070309020205020404" pitchFamily="49" charset="0"/>
                  <a:cs typeface="Courier New" panose="02070309020205020404" pitchFamily="49" charset="0"/>
                </a:rPr>
                <a:t>A</a:t>
              </a:r>
              <a:r>
                <a:rPr lang="en-US" sz="2800" b="1" dirty="0">
                  <a:solidFill>
                    <a:srgbClr val="00B050"/>
                  </a:solidFill>
                  <a:latin typeface="Courier New" panose="02070309020205020404" pitchFamily="49" charset="0"/>
                  <a:cs typeface="Courier New" panose="02070309020205020404" pitchFamily="49" charset="0"/>
                </a:rPr>
                <a:t>G</a:t>
              </a:r>
              <a:r>
                <a:rPr lang="en-US" sz="2800" b="1" dirty="0">
                  <a:solidFill>
                    <a:srgbClr val="0070C0"/>
                  </a:solidFill>
                  <a:latin typeface="Courier New" panose="02070309020205020404" pitchFamily="49" charset="0"/>
                  <a:cs typeface="Courier New" panose="02070309020205020404" pitchFamily="49" charset="0"/>
                </a:rPr>
                <a:t>C</a:t>
              </a:r>
              <a:r>
                <a:rPr lang="en-US" sz="2800" b="1" dirty="0">
                  <a:latin typeface="Courier New" panose="02070309020205020404" pitchFamily="49" charset="0"/>
                  <a:cs typeface="Courier New" panose="02070309020205020404" pitchFamily="49" charset="0"/>
                </a:rPr>
                <a:t>TTC</a:t>
              </a:r>
              <a:r>
                <a:rPr lang="en-US" sz="2800" b="1" dirty="0">
                  <a:solidFill>
                    <a:srgbClr val="FF0000"/>
                  </a:solidFill>
                  <a:latin typeface="Courier New" panose="02070309020205020404" pitchFamily="49" charset="0"/>
                  <a:cs typeface="Courier New" panose="02070309020205020404" pitchFamily="49" charset="0"/>
                </a:rPr>
                <a:t>A</a:t>
              </a:r>
              <a:r>
                <a:rPr lang="en-US" sz="2800" b="1" dirty="0">
                  <a:solidFill>
                    <a:srgbClr val="00B050"/>
                  </a:solidFill>
                  <a:latin typeface="Courier New" panose="02070309020205020404" pitchFamily="49" charset="0"/>
                  <a:cs typeface="Courier New" panose="02070309020205020404" pitchFamily="49" charset="0"/>
                </a:rPr>
                <a:t>G</a:t>
              </a:r>
              <a:r>
                <a:rPr lang="en-US" sz="2800" b="1" dirty="0">
                  <a:latin typeface="Courier New" panose="02070309020205020404" pitchFamily="49" charset="0"/>
                  <a:cs typeface="Courier New" panose="02070309020205020404" pitchFamily="49" charset="0"/>
                </a:rPr>
                <a:t>TT</a:t>
              </a:r>
              <a:r>
                <a:rPr lang="en-US" sz="2800" b="1" dirty="0">
                  <a:solidFill>
                    <a:srgbClr val="00B050"/>
                  </a:solidFill>
                  <a:latin typeface="Courier New" panose="02070309020205020404" pitchFamily="49" charset="0"/>
                  <a:cs typeface="Courier New" panose="02070309020205020404" pitchFamily="49" charset="0"/>
                </a:rPr>
                <a:t>GG</a:t>
              </a:r>
              <a:r>
                <a:rPr lang="en-US" sz="2800" b="1" dirty="0">
                  <a:solidFill>
                    <a:srgbClr val="0070C0"/>
                  </a:solidFill>
                  <a:latin typeface="Courier New" panose="02070309020205020404" pitchFamily="49" charset="0"/>
                  <a:cs typeface="Courier New" panose="02070309020205020404" pitchFamily="49" charset="0"/>
                </a:rPr>
                <a:t>C</a:t>
              </a:r>
              <a:r>
                <a:rPr lang="en-US" sz="2800" b="1" dirty="0">
                  <a:latin typeface="Courier New" panose="02070309020205020404" pitchFamily="49" charset="0"/>
                  <a:cs typeface="Courier New" panose="02070309020205020404" pitchFamily="49" charset="0"/>
                </a:rPr>
                <a:t>T</a:t>
              </a:r>
              <a:r>
                <a:rPr lang="en-US" sz="2800" b="1" dirty="0">
                  <a:solidFill>
                    <a:srgbClr val="0070C0"/>
                  </a:solidFill>
                  <a:latin typeface="Courier New" panose="02070309020205020404" pitchFamily="49" charset="0"/>
                  <a:cs typeface="Courier New" panose="02070309020205020404" pitchFamily="49" charset="0"/>
                </a:rPr>
                <a:t>CC</a:t>
              </a:r>
              <a:r>
                <a:rPr lang="en-US" sz="2800" b="1" dirty="0">
                  <a:latin typeface="Courier New" panose="02070309020205020404" pitchFamily="49" charset="0"/>
                  <a:cs typeface="Courier New" panose="02070309020205020404" pitchFamily="49" charset="0"/>
                </a:rPr>
                <a:t>G</a:t>
              </a:r>
              <a:r>
                <a:rPr lang="en-US" sz="2800" b="1" dirty="0">
                  <a:solidFill>
                    <a:srgbClr val="FF0000"/>
                  </a:solidFill>
                  <a:latin typeface="Courier New" panose="02070309020205020404" pitchFamily="49" charset="0"/>
                  <a:cs typeface="Courier New" panose="02070309020205020404" pitchFamily="49" charset="0"/>
                </a:rPr>
                <a:t>A</a:t>
              </a:r>
              <a:r>
                <a:rPr lang="en-US" sz="2800" b="1" dirty="0">
                  <a:solidFill>
                    <a:srgbClr val="0070C0"/>
                  </a:solidFill>
                  <a:latin typeface="Courier New" panose="02070309020205020404" pitchFamily="49" charset="0"/>
                  <a:cs typeface="Courier New" panose="02070309020205020404" pitchFamily="49" charset="0"/>
                </a:rPr>
                <a:t>C</a:t>
              </a:r>
              <a:r>
                <a:rPr lang="en-US" sz="2800" b="1" dirty="0">
                  <a:solidFill>
                    <a:srgbClr val="00B050"/>
                  </a:solidFill>
                  <a:latin typeface="Courier New" panose="02070309020205020404" pitchFamily="49" charset="0"/>
                  <a:cs typeface="Courier New" panose="02070309020205020404" pitchFamily="49" charset="0"/>
                </a:rPr>
                <a:t>G</a:t>
              </a:r>
              <a:r>
                <a:rPr lang="en-US" sz="2800" b="1" dirty="0">
                  <a:solidFill>
                    <a:srgbClr val="0070C0"/>
                  </a:solidFill>
                  <a:latin typeface="Courier New" panose="02070309020205020404" pitchFamily="49" charset="0"/>
                  <a:cs typeface="Courier New" panose="02070309020205020404" pitchFamily="49" charset="0"/>
                </a:rPr>
                <a:t>C</a:t>
              </a:r>
              <a:r>
                <a:rPr lang="en-US" sz="2800" b="1" dirty="0">
                  <a:solidFill>
                    <a:srgbClr val="00B050"/>
                  </a:solidFill>
                  <a:latin typeface="Courier New" panose="02070309020205020404" pitchFamily="49" charset="0"/>
                  <a:cs typeface="Courier New" panose="02070309020205020404" pitchFamily="49" charset="0"/>
                </a:rPr>
                <a:t>G</a:t>
              </a:r>
              <a:r>
                <a:rPr lang="en-US" sz="2800" b="1" dirty="0">
                  <a:solidFill>
                    <a:srgbClr val="FF0000"/>
                  </a:solidFill>
                  <a:latin typeface="Courier New" panose="02070309020205020404" pitchFamily="49" charset="0"/>
                  <a:cs typeface="Courier New" panose="02070309020205020404" pitchFamily="49" charset="0"/>
                </a:rPr>
                <a:t>A</a:t>
              </a:r>
              <a:r>
                <a:rPr lang="en-US" sz="2800" b="1" dirty="0">
                  <a:latin typeface="Courier New" panose="02070309020205020404" pitchFamily="49" charset="0"/>
                  <a:cs typeface="Courier New" panose="02070309020205020404" pitchFamily="49" charset="0"/>
                </a:rPr>
                <a:t>T</a:t>
              </a:r>
              <a:r>
                <a:rPr lang="en-US" sz="2800" b="1" dirty="0">
                  <a:solidFill>
                    <a:srgbClr val="00B050"/>
                  </a:solidFill>
                  <a:latin typeface="Courier New" panose="02070309020205020404" pitchFamily="49" charset="0"/>
                  <a:cs typeface="Courier New" panose="02070309020205020404" pitchFamily="49" charset="0"/>
                </a:rPr>
                <a:t>G</a:t>
              </a:r>
            </a:p>
          </p:txBody>
        </p:sp>
      </p:grpSp>
      <p:grpSp>
        <p:nvGrpSpPr>
          <p:cNvPr id="7" name="Group 6"/>
          <p:cNvGrpSpPr/>
          <p:nvPr/>
        </p:nvGrpSpPr>
        <p:grpSpPr>
          <a:xfrm>
            <a:off x="2912420" y="3618998"/>
            <a:ext cx="5991726" cy="902061"/>
            <a:chOff x="1199147" y="862264"/>
            <a:chExt cx="5991726" cy="902061"/>
          </a:xfrm>
        </p:grpSpPr>
        <p:sp>
          <p:nvSpPr>
            <p:cNvPr id="8" name="TextBox 7"/>
            <p:cNvSpPr txBox="1"/>
            <p:nvPr/>
          </p:nvSpPr>
          <p:spPr>
            <a:xfrm>
              <a:off x="1199147" y="862264"/>
              <a:ext cx="5991726" cy="523220"/>
            </a:xfrm>
            <a:prstGeom prst="rect">
              <a:avLst/>
            </a:prstGeom>
            <a:noFill/>
          </p:spPr>
          <p:txBody>
            <a:bodyPr wrap="square" rtlCol="0">
              <a:spAutoFit/>
            </a:bodyPr>
            <a:lstStyle/>
            <a:p>
              <a:r>
                <a:rPr lang="en-US" sz="2800" b="1" dirty="0">
                  <a:solidFill>
                    <a:srgbClr val="FF0000"/>
                  </a:solidFill>
                  <a:latin typeface="Courier New" panose="02070309020205020404" pitchFamily="49" charset="0"/>
                  <a:cs typeface="Courier New" panose="02070309020205020404" pitchFamily="49" charset="0"/>
                </a:rPr>
                <a:t>A</a:t>
              </a:r>
              <a:r>
                <a:rPr lang="en-US" sz="2800" b="1" dirty="0">
                  <a:solidFill>
                    <a:srgbClr val="00B050"/>
                  </a:solidFill>
                  <a:latin typeface="Courier New" panose="02070309020205020404" pitchFamily="49" charset="0"/>
                  <a:cs typeface="Courier New" panose="02070309020205020404" pitchFamily="49" charset="0"/>
                </a:rPr>
                <a:t>G</a:t>
              </a:r>
              <a:r>
                <a:rPr lang="en-US" sz="2800" b="1" dirty="0">
                  <a:latin typeface="Courier New" panose="02070309020205020404" pitchFamily="49" charset="0"/>
                  <a:cs typeface="Courier New" panose="02070309020205020404" pitchFamily="49" charset="0"/>
                </a:rPr>
                <a:t>T</a:t>
              </a:r>
              <a:r>
                <a:rPr lang="en-US" sz="2800" b="1" dirty="0">
                  <a:solidFill>
                    <a:srgbClr val="0070C0"/>
                  </a:solidFill>
                  <a:latin typeface="Courier New" panose="02070309020205020404" pitchFamily="49" charset="0"/>
                  <a:cs typeface="Courier New" panose="02070309020205020404" pitchFamily="49" charset="0"/>
                </a:rPr>
                <a:t>C</a:t>
              </a:r>
              <a:r>
                <a:rPr lang="en-US" sz="2800" b="1" dirty="0">
                  <a:solidFill>
                    <a:srgbClr val="00B050"/>
                  </a:solidFill>
                  <a:latin typeface="Courier New" panose="02070309020205020404" pitchFamily="49" charset="0"/>
                  <a:cs typeface="Courier New" panose="02070309020205020404" pitchFamily="49" charset="0"/>
                </a:rPr>
                <a:t>G</a:t>
              </a:r>
              <a:r>
                <a:rPr lang="en-US" sz="2800" b="1" dirty="0">
                  <a:solidFill>
                    <a:srgbClr val="FF0000"/>
                  </a:solidFill>
                  <a:latin typeface="Courier New" panose="02070309020205020404" pitchFamily="49" charset="0"/>
                  <a:cs typeface="Courier New" panose="02070309020205020404" pitchFamily="49" charset="0"/>
                </a:rPr>
                <a:t>AA</a:t>
              </a:r>
              <a:r>
                <a:rPr lang="en-US" sz="2800" b="1" dirty="0">
                  <a:solidFill>
                    <a:srgbClr val="00B050"/>
                  </a:solidFill>
                  <a:latin typeface="Courier New" panose="02070309020205020404" pitchFamily="49" charset="0"/>
                  <a:cs typeface="Courier New" panose="02070309020205020404" pitchFamily="49" charset="0"/>
                </a:rPr>
                <a:t>G</a:t>
              </a:r>
              <a:r>
                <a:rPr lang="en-US" sz="2800" b="1" dirty="0">
                  <a:latin typeface="Courier New" panose="02070309020205020404" pitchFamily="49" charset="0"/>
                  <a:cs typeface="Courier New" panose="02070309020205020404" pitchFamily="49" charset="0"/>
                </a:rPr>
                <a:t>T</a:t>
              </a:r>
              <a:r>
                <a:rPr lang="en-US" sz="2800" b="1" dirty="0">
                  <a:solidFill>
                    <a:srgbClr val="0070C0"/>
                  </a:solidFill>
                  <a:latin typeface="Courier New" panose="02070309020205020404" pitchFamily="49" charset="0"/>
                  <a:cs typeface="Courier New" panose="02070309020205020404" pitchFamily="49" charset="0"/>
                </a:rPr>
                <a:t> </a:t>
              </a:r>
              <a:r>
                <a:rPr lang="en-US" sz="2800" b="1" dirty="0">
                  <a:solidFill>
                    <a:srgbClr val="FF0000"/>
                  </a:solidFill>
                  <a:latin typeface="Courier New" panose="02070309020205020404" pitchFamily="49" charset="0"/>
                  <a:cs typeface="Courier New" panose="02070309020205020404" pitchFamily="49" charset="0"/>
                </a:rPr>
                <a:t>AA</a:t>
              </a:r>
              <a:r>
                <a:rPr lang="en-US" sz="2800" b="1" dirty="0">
                  <a:solidFill>
                    <a:srgbClr val="0070C0"/>
                  </a:solidFill>
                  <a:latin typeface="Courier New" panose="02070309020205020404" pitchFamily="49" charset="0"/>
                  <a:cs typeface="Courier New" panose="02070309020205020404" pitchFamily="49" charset="0"/>
                </a:rPr>
                <a:t>CC</a:t>
              </a:r>
              <a:r>
                <a:rPr lang="en-US" sz="2800" b="1" dirty="0">
                  <a:solidFill>
                    <a:srgbClr val="00B050"/>
                  </a:solidFill>
                  <a:latin typeface="Courier New" panose="02070309020205020404" pitchFamily="49" charset="0"/>
                  <a:cs typeface="Courier New" panose="02070309020205020404" pitchFamily="49" charset="0"/>
                </a:rPr>
                <a:t>G</a:t>
              </a:r>
              <a:r>
                <a:rPr lang="en-US" sz="2800" b="1" dirty="0">
                  <a:solidFill>
                    <a:srgbClr val="FF0000"/>
                  </a:solidFill>
                  <a:latin typeface="Courier New" panose="02070309020205020404" pitchFamily="49" charset="0"/>
                  <a:cs typeface="Courier New" panose="02070309020205020404" pitchFamily="49" charset="0"/>
                </a:rPr>
                <a:t>A</a:t>
              </a:r>
              <a:r>
                <a:rPr lang="en-US" sz="2800" b="1" dirty="0">
                  <a:solidFill>
                    <a:srgbClr val="00B050"/>
                  </a:solidFill>
                  <a:latin typeface="Courier New" panose="02070309020205020404" pitchFamily="49" charset="0"/>
                  <a:cs typeface="Courier New" panose="02070309020205020404" pitchFamily="49" charset="0"/>
                </a:rPr>
                <a:t>GG</a:t>
              </a:r>
              <a:r>
                <a:rPr lang="en-US" sz="2800" b="1" dirty="0">
                  <a:solidFill>
                    <a:srgbClr val="0070C0"/>
                  </a:solidFill>
                  <a:latin typeface="Courier New" panose="02070309020205020404" pitchFamily="49" charset="0"/>
                  <a:cs typeface="Courier New" panose="02070309020205020404" pitchFamily="49" charset="0"/>
                </a:rPr>
                <a:t>C</a:t>
              </a:r>
              <a:r>
                <a:rPr lang="en-US" sz="2800" b="1" dirty="0">
                  <a:latin typeface="Courier New" panose="02070309020205020404" pitchFamily="49" charset="0"/>
                  <a:cs typeface="Courier New" panose="02070309020205020404" pitchFamily="49" charset="0"/>
                </a:rPr>
                <a:t>T</a:t>
              </a:r>
              <a:r>
                <a:rPr lang="en-US" sz="2800" b="1" dirty="0">
                  <a:solidFill>
                    <a:srgbClr val="00B050"/>
                  </a:solidFill>
                  <a:latin typeface="Courier New" panose="02070309020205020404" pitchFamily="49" charset="0"/>
                  <a:cs typeface="Courier New" panose="02070309020205020404" pitchFamily="49" charset="0"/>
                </a:rPr>
                <a:t>G</a:t>
              </a:r>
              <a:r>
                <a:rPr lang="en-US" sz="2800" b="1" dirty="0">
                  <a:latin typeface="Courier New" panose="02070309020205020404" pitchFamily="49" charset="0"/>
                  <a:cs typeface="Courier New" panose="02070309020205020404" pitchFamily="49" charset="0"/>
                </a:rPr>
                <a:t>C</a:t>
              </a:r>
              <a:r>
                <a:rPr lang="en-US" sz="2800" b="1" dirty="0">
                  <a:solidFill>
                    <a:srgbClr val="00B050"/>
                  </a:solidFill>
                  <a:latin typeface="Courier New" panose="02070309020205020404" pitchFamily="49" charset="0"/>
                  <a:cs typeface="Courier New" panose="02070309020205020404" pitchFamily="49" charset="0"/>
                </a:rPr>
                <a:t>G</a:t>
              </a:r>
              <a:r>
                <a:rPr lang="en-US" sz="2800" b="1" dirty="0">
                  <a:solidFill>
                    <a:srgbClr val="0070C0"/>
                  </a:solidFill>
                  <a:latin typeface="Courier New" panose="02070309020205020404" pitchFamily="49" charset="0"/>
                  <a:cs typeface="Courier New" panose="02070309020205020404" pitchFamily="49" charset="0"/>
                </a:rPr>
                <a:t>C</a:t>
              </a:r>
              <a:r>
                <a:rPr lang="en-US" sz="2800" b="1" dirty="0">
                  <a:latin typeface="Courier New" panose="02070309020205020404" pitchFamily="49" charset="0"/>
                  <a:cs typeface="Courier New" panose="02070309020205020404" pitchFamily="49" charset="0"/>
                </a:rPr>
                <a:t>T</a:t>
              </a:r>
              <a:r>
                <a:rPr lang="en-US" sz="2800" b="1" dirty="0">
                  <a:solidFill>
                    <a:srgbClr val="FF0000"/>
                  </a:solidFill>
                  <a:latin typeface="Courier New" panose="02070309020205020404" pitchFamily="49" charset="0"/>
                  <a:cs typeface="Courier New" panose="02070309020205020404" pitchFamily="49" charset="0"/>
                </a:rPr>
                <a:t>A</a:t>
              </a:r>
              <a:r>
                <a:rPr lang="en-US" sz="2800" b="1" dirty="0">
                  <a:solidFill>
                    <a:srgbClr val="0070C0"/>
                  </a:solidFill>
                  <a:latin typeface="Courier New" panose="02070309020205020404" pitchFamily="49" charset="0"/>
                  <a:cs typeface="Courier New" panose="02070309020205020404" pitchFamily="49" charset="0"/>
                </a:rPr>
                <a:t>C</a:t>
              </a:r>
            </a:p>
          </p:txBody>
        </p:sp>
        <p:sp>
          <p:nvSpPr>
            <p:cNvPr id="9" name="TextBox 8"/>
            <p:cNvSpPr txBox="1"/>
            <p:nvPr/>
          </p:nvSpPr>
          <p:spPr>
            <a:xfrm>
              <a:off x="1199147" y="1241105"/>
              <a:ext cx="5991726" cy="523220"/>
            </a:xfrm>
            <a:prstGeom prst="rect">
              <a:avLst/>
            </a:prstGeom>
            <a:noFill/>
          </p:spPr>
          <p:txBody>
            <a:bodyPr wrap="square" rtlCol="0">
              <a:spAutoFit/>
            </a:bodyPr>
            <a:lstStyle/>
            <a:p>
              <a:r>
                <a:rPr lang="en-US" sz="2800" b="1" dirty="0">
                  <a:latin typeface="Courier New" panose="02070309020205020404" pitchFamily="49" charset="0"/>
                  <a:cs typeface="Courier New" panose="02070309020205020404" pitchFamily="49" charset="0"/>
                </a:rPr>
                <a:t>T</a:t>
              </a:r>
              <a:r>
                <a:rPr lang="en-US" sz="2800" b="1" dirty="0">
                  <a:solidFill>
                    <a:srgbClr val="0070C0"/>
                  </a:solidFill>
                  <a:latin typeface="Courier New" panose="02070309020205020404" pitchFamily="49" charset="0"/>
                  <a:cs typeface="Courier New" panose="02070309020205020404" pitchFamily="49" charset="0"/>
                </a:rPr>
                <a:t>C</a:t>
              </a:r>
              <a:r>
                <a:rPr lang="en-US" sz="2800" b="1" dirty="0">
                  <a:solidFill>
                    <a:srgbClr val="FF0000"/>
                  </a:solidFill>
                  <a:latin typeface="Courier New" panose="02070309020205020404" pitchFamily="49" charset="0"/>
                  <a:cs typeface="Courier New" panose="02070309020205020404" pitchFamily="49" charset="0"/>
                </a:rPr>
                <a:t>A</a:t>
              </a:r>
              <a:r>
                <a:rPr lang="en-US" sz="2800" b="1" dirty="0">
                  <a:solidFill>
                    <a:srgbClr val="00B050"/>
                  </a:solidFill>
                  <a:latin typeface="Courier New" panose="02070309020205020404" pitchFamily="49" charset="0"/>
                  <a:cs typeface="Courier New" panose="02070309020205020404" pitchFamily="49" charset="0"/>
                </a:rPr>
                <a:t>G</a:t>
              </a:r>
              <a:r>
                <a:rPr lang="en-US" sz="2800" b="1" dirty="0">
                  <a:solidFill>
                    <a:srgbClr val="0070C0"/>
                  </a:solidFill>
                  <a:latin typeface="Courier New" panose="02070309020205020404" pitchFamily="49" charset="0"/>
                  <a:cs typeface="Courier New" panose="02070309020205020404" pitchFamily="49" charset="0"/>
                </a:rPr>
                <a:t>C</a:t>
              </a:r>
              <a:r>
                <a:rPr lang="en-US" sz="2800" b="1" dirty="0">
                  <a:latin typeface="Courier New" panose="02070309020205020404" pitchFamily="49" charset="0"/>
                  <a:cs typeface="Courier New" panose="02070309020205020404" pitchFamily="49" charset="0"/>
                </a:rPr>
                <a:t>TTC</a:t>
              </a:r>
              <a:r>
                <a:rPr lang="en-US" sz="2800" b="1" dirty="0">
                  <a:solidFill>
                    <a:srgbClr val="FF0000"/>
                  </a:solidFill>
                  <a:latin typeface="Courier New" panose="02070309020205020404" pitchFamily="49" charset="0"/>
                  <a:cs typeface="Courier New" panose="02070309020205020404" pitchFamily="49" charset="0"/>
                </a:rPr>
                <a:t>A </a:t>
              </a:r>
              <a:r>
                <a:rPr lang="en-US" sz="2800" b="1" dirty="0">
                  <a:latin typeface="Courier New" panose="02070309020205020404" pitchFamily="49" charset="0"/>
                  <a:cs typeface="Courier New" panose="02070309020205020404" pitchFamily="49" charset="0"/>
                </a:rPr>
                <a:t>TT</a:t>
              </a:r>
              <a:r>
                <a:rPr lang="en-US" sz="2800" b="1" dirty="0">
                  <a:solidFill>
                    <a:srgbClr val="00B050"/>
                  </a:solidFill>
                  <a:latin typeface="Courier New" panose="02070309020205020404" pitchFamily="49" charset="0"/>
                  <a:cs typeface="Courier New" panose="02070309020205020404" pitchFamily="49" charset="0"/>
                </a:rPr>
                <a:t>GG</a:t>
              </a:r>
              <a:r>
                <a:rPr lang="en-US" sz="2800" b="1" dirty="0">
                  <a:solidFill>
                    <a:srgbClr val="0070C0"/>
                  </a:solidFill>
                  <a:latin typeface="Courier New" panose="02070309020205020404" pitchFamily="49" charset="0"/>
                  <a:cs typeface="Courier New" panose="02070309020205020404" pitchFamily="49" charset="0"/>
                </a:rPr>
                <a:t>C</a:t>
              </a:r>
              <a:r>
                <a:rPr lang="en-US" sz="2800" b="1" dirty="0">
                  <a:latin typeface="Courier New" panose="02070309020205020404" pitchFamily="49" charset="0"/>
                  <a:cs typeface="Courier New" panose="02070309020205020404" pitchFamily="49" charset="0"/>
                </a:rPr>
                <a:t>T</a:t>
              </a:r>
              <a:r>
                <a:rPr lang="en-US" sz="2800" b="1" dirty="0">
                  <a:solidFill>
                    <a:srgbClr val="0070C0"/>
                  </a:solidFill>
                  <a:latin typeface="Courier New" panose="02070309020205020404" pitchFamily="49" charset="0"/>
                  <a:cs typeface="Courier New" panose="02070309020205020404" pitchFamily="49" charset="0"/>
                </a:rPr>
                <a:t>CC</a:t>
              </a:r>
              <a:r>
                <a:rPr lang="en-US" sz="2800" b="1" dirty="0">
                  <a:latin typeface="Courier New" panose="02070309020205020404" pitchFamily="49" charset="0"/>
                  <a:cs typeface="Courier New" panose="02070309020205020404" pitchFamily="49" charset="0"/>
                </a:rPr>
                <a:t>G</a:t>
              </a:r>
              <a:r>
                <a:rPr lang="en-US" sz="2800" b="1" dirty="0">
                  <a:solidFill>
                    <a:srgbClr val="FF0000"/>
                  </a:solidFill>
                  <a:latin typeface="Courier New" panose="02070309020205020404" pitchFamily="49" charset="0"/>
                  <a:cs typeface="Courier New" panose="02070309020205020404" pitchFamily="49" charset="0"/>
                </a:rPr>
                <a:t>A</a:t>
              </a:r>
              <a:r>
                <a:rPr lang="en-US" sz="2800" b="1" dirty="0">
                  <a:solidFill>
                    <a:srgbClr val="0070C0"/>
                  </a:solidFill>
                  <a:latin typeface="Courier New" panose="02070309020205020404" pitchFamily="49" charset="0"/>
                  <a:cs typeface="Courier New" panose="02070309020205020404" pitchFamily="49" charset="0"/>
                </a:rPr>
                <a:t>C</a:t>
              </a:r>
              <a:r>
                <a:rPr lang="en-US" sz="2800" b="1" dirty="0">
                  <a:solidFill>
                    <a:srgbClr val="00B050"/>
                  </a:solidFill>
                  <a:latin typeface="Courier New" panose="02070309020205020404" pitchFamily="49" charset="0"/>
                  <a:cs typeface="Courier New" panose="02070309020205020404" pitchFamily="49" charset="0"/>
                </a:rPr>
                <a:t>G</a:t>
              </a:r>
              <a:r>
                <a:rPr lang="en-US" sz="2800" b="1" dirty="0">
                  <a:solidFill>
                    <a:srgbClr val="0070C0"/>
                  </a:solidFill>
                  <a:latin typeface="Courier New" panose="02070309020205020404" pitchFamily="49" charset="0"/>
                  <a:cs typeface="Courier New" panose="02070309020205020404" pitchFamily="49" charset="0"/>
                </a:rPr>
                <a:t>C</a:t>
              </a:r>
              <a:r>
                <a:rPr lang="en-US" sz="2800" b="1" dirty="0">
                  <a:solidFill>
                    <a:srgbClr val="00B050"/>
                  </a:solidFill>
                  <a:latin typeface="Courier New" panose="02070309020205020404" pitchFamily="49" charset="0"/>
                  <a:cs typeface="Courier New" panose="02070309020205020404" pitchFamily="49" charset="0"/>
                </a:rPr>
                <a:t>G</a:t>
              </a:r>
              <a:r>
                <a:rPr lang="en-US" sz="2800" b="1" dirty="0">
                  <a:solidFill>
                    <a:srgbClr val="FF0000"/>
                  </a:solidFill>
                  <a:latin typeface="Courier New" panose="02070309020205020404" pitchFamily="49" charset="0"/>
                  <a:cs typeface="Courier New" panose="02070309020205020404" pitchFamily="49" charset="0"/>
                </a:rPr>
                <a:t>A</a:t>
              </a:r>
              <a:r>
                <a:rPr lang="en-US" sz="2800" b="1" dirty="0">
                  <a:latin typeface="Courier New" panose="02070309020205020404" pitchFamily="49" charset="0"/>
                  <a:cs typeface="Courier New" panose="02070309020205020404" pitchFamily="49" charset="0"/>
                </a:rPr>
                <a:t>T</a:t>
              </a:r>
              <a:r>
                <a:rPr lang="en-US" sz="2800" b="1" dirty="0">
                  <a:solidFill>
                    <a:srgbClr val="00B050"/>
                  </a:solidFill>
                  <a:latin typeface="Courier New" panose="02070309020205020404" pitchFamily="49" charset="0"/>
                  <a:cs typeface="Courier New" panose="02070309020205020404" pitchFamily="49" charset="0"/>
                </a:rPr>
                <a:t>G</a:t>
              </a:r>
            </a:p>
          </p:txBody>
        </p:sp>
      </p:grpSp>
      <p:sp>
        <p:nvSpPr>
          <p:cNvPr id="10" name="TextBox 9"/>
          <p:cNvSpPr txBox="1"/>
          <p:nvPr/>
        </p:nvSpPr>
        <p:spPr>
          <a:xfrm>
            <a:off x="5408283" y="1316757"/>
            <a:ext cx="3190225" cy="707886"/>
          </a:xfrm>
          <a:prstGeom prst="rect">
            <a:avLst/>
          </a:prstGeom>
          <a:noFill/>
        </p:spPr>
        <p:txBody>
          <a:bodyPr wrap="square" rtlCol="0">
            <a:spAutoFit/>
          </a:bodyPr>
          <a:lstStyle/>
          <a:p>
            <a:pPr algn="ctr"/>
            <a:r>
              <a:rPr lang="en-US" sz="2000" dirty="0"/>
              <a:t>spontaneous oxidative deamination of C  </a:t>
            </a:r>
          </a:p>
        </p:txBody>
      </p:sp>
      <p:sp>
        <p:nvSpPr>
          <p:cNvPr id="11" name="TextBox 10"/>
          <p:cNvSpPr txBox="1"/>
          <p:nvPr/>
        </p:nvSpPr>
        <p:spPr>
          <a:xfrm>
            <a:off x="4905652" y="3819160"/>
            <a:ext cx="312821" cy="369332"/>
          </a:xfrm>
          <a:prstGeom prst="rect">
            <a:avLst/>
          </a:prstGeom>
          <a:noFill/>
        </p:spPr>
        <p:txBody>
          <a:bodyPr wrap="square" rtlCol="0">
            <a:spAutoFit/>
          </a:bodyPr>
          <a:lstStyle/>
          <a:p>
            <a:r>
              <a:rPr lang="en-US" b="1" dirty="0"/>
              <a:t>x</a:t>
            </a:r>
          </a:p>
        </p:txBody>
      </p:sp>
      <p:sp>
        <p:nvSpPr>
          <p:cNvPr id="12" name="TextBox 11"/>
          <p:cNvSpPr txBox="1"/>
          <p:nvPr/>
        </p:nvSpPr>
        <p:spPr>
          <a:xfrm>
            <a:off x="4829451" y="3474619"/>
            <a:ext cx="469232" cy="523220"/>
          </a:xfrm>
          <a:prstGeom prst="rect">
            <a:avLst/>
          </a:prstGeom>
          <a:noFill/>
        </p:spPr>
        <p:txBody>
          <a:bodyPr wrap="square" rtlCol="0">
            <a:spAutoFit/>
          </a:bodyPr>
          <a:lstStyle/>
          <a:p>
            <a:r>
              <a:rPr lang="en-US" sz="2800" b="1" dirty="0">
                <a:solidFill>
                  <a:srgbClr val="0070C0"/>
                </a:solidFill>
                <a:latin typeface="Courier New" panose="02070309020205020404" pitchFamily="49" charset="0"/>
                <a:cs typeface="Courier New" panose="02070309020205020404" pitchFamily="49" charset="0"/>
              </a:rPr>
              <a:t>U</a:t>
            </a:r>
          </a:p>
        </p:txBody>
      </p:sp>
      <p:sp>
        <p:nvSpPr>
          <p:cNvPr id="13" name="Rectangle 12"/>
          <p:cNvSpPr/>
          <p:nvPr/>
        </p:nvSpPr>
        <p:spPr>
          <a:xfrm>
            <a:off x="4819005" y="4093166"/>
            <a:ext cx="399468" cy="523220"/>
          </a:xfrm>
          <a:prstGeom prst="rect">
            <a:avLst/>
          </a:prstGeom>
        </p:spPr>
        <p:txBody>
          <a:bodyPr wrap="none">
            <a:spAutoFit/>
          </a:bodyPr>
          <a:lstStyle/>
          <a:p>
            <a:r>
              <a:rPr lang="en-US" sz="2800" b="1" dirty="0">
                <a:solidFill>
                  <a:srgbClr val="00B050"/>
                </a:solidFill>
                <a:latin typeface="Courier New" panose="02070309020205020404" pitchFamily="49" charset="0"/>
                <a:cs typeface="Courier New" panose="02070309020205020404" pitchFamily="49" charset="0"/>
              </a:rPr>
              <a:t>G</a:t>
            </a:r>
            <a:endParaRPr lang="en-US" sz="2800" dirty="0"/>
          </a:p>
        </p:txBody>
      </p:sp>
      <p:cxnSp>
        <p:nvCxnSpPr>
          <p:cNvPr id="20" name="Curved Connector 19"/>
          <p:cNvCxnSpPr/>
          <p:nvPr/>
        </p:nvCxnSpPr>
        <p:spPr>
          <a:xfrm rot="10800000" flipV="1">
            <a:off x="5117911" y="1732187"/>
            <a:ext cx="643538" cy="492373"/>
          </a:xfrm>
          <a:prstGeom prst="curvedConnector3">
            <a:avLst>
              <a:gd name="adj1" fmla="val 99837"/>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6" name="Down Arrow 25"/>
          <p:cNvSpPr/>
          <p:nvPr/>
        </p:nvSpPr>
        <p:spPr>
          <a:xfrm>
            <a:off x="5560983" y="3157245"/>
            <a:ext cx="400932" cy="343201"/>
          </a:xfrm>
          <a:prstGeom prst="downArrow">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2140648" y="4866577"/>
            <a:ext cx="7933450" cy="830997"/>
          </a:xfrm>
          <a:prstGeom prst="rect">
            <a:avLst/>
          </a:prstGeom>
          <a:noFill/>
        </p:spPr>
        <p:txBody>
          <a:bodyPr wrap="square" rtlCol="0">
            <a:spAutoFit/>
          </a:bodyPr>
          <a:lstStyle/>
          <a:p>
            <a:pPr algn="ctr"/>
            <a:r>
              <a:rPr lang="en-US" sz="2400" dirty="0"/>
              <a:t>Uracil glycosidase constantly scans the DNA….looking for U’s. </a:t>
            </a:r>
          </a:p>
          <a:p>
            <a:pPr algn="ctr"/>
            <a:r>
              <a:rPr lang="en-US" sz="2400" dirty="0"/>
              <a:t>Any U … is a bad U…and should be repaired. </a:t>
            </a:r>
          </a:p>
        </p:txBody>
      </p:sp>
      <p:sp>
        <p:nvSpPr>
          <p:cNvPr id="29" name="TextBox 28"/>
          <p:cNvSpPr txBox="1"/>
          <p:nvPr/>
        </p:nvSpPr>
        <p:spPr>
          <a:xfrm>
            <a:off x="1692322" y="420655"/>
            <a:ext cx="8830102" cy="584775"/>
          </a:xfrm>
          <a:prstGeom prst="rect">
            <a:avLst/>
          </a:prstGeom>
          <a:noFill/>
        </p:spPr>
        <p:txBody>
          <a:bodyPr wrap="square" rtlCol="0">
            <a:spAutoFit/>
          </a:bodyPr>
          <a:lstStyle/>
          <a:p>
            <a:pPr algn="ctr"/>
            <a:r>
              <a:rPr lang="en-US" sz="3200" b="1" dirty="0"/>
              <a:t>WHY…did T replace U in DNA?</a:t>
            </a:r>
          </a:p>
        </p:txBody>
      </p:sp>
      <p:sp>
        <p:nvSpPr>
          <p:cNvPr id="30" name="TextBox 29"/>
          <p:cNvSpPr txBox="1"/>
          <p:nvPr/>
        </p:nvSpPr>
        <p:spPr>
          <a:xfrm>
            <a:off x="805218" y="1747178"/>
            <a:ext cx="3070746" cy="400110"/>
          </a:xfrm>
          <a:prstGeom prst="rect">
            <a:avLst/>
          </a:prstGeom>
          <a:noFill/>
        </p:spPr>
        <p:txBody>
          <a:bodyPr wrap="square" rtlCol="0">
            <a:spAutoFit/>
          </a:bodyPr>
          <a:lstStyle/>
          <a:p>
            <a:r>
              <a:rPr lang="en-US" sz="2000" b="1" dirty="0"/>
              <a:t>…but after we switched…</a:t>
            </a:r>
          </a:p>
        </p:txBody>
      </p:sp>
      <p:sp>
        <p:nvSpPr>
          <p:cNvPr id="2" name="Explosion 2 1"/>
          <p:cNvSpPr/>
          <p:nvPr/>
        </p:nvSpPr>
        <p:spPr>
          <a:xfrm>
            <a:off x="118855" y="862859"/>
            <a:ext cx="4700150" cy="1859625"/>
          </a:xfrm>
          <a:prstGeom prst="irregularSeal2">
            <a:avLst/>
          </a:prstGeom>
          <a:solidFill>
            <a:srgbClr val="FFFF00">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90408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31</a:t>
            </a:fld>
            <a:endParaRPr lang="en-US" dirty="0"/>
          </a:p>
        </p:txBody>
      </p:sp>
      <p:grpSp>
        <p:nvGrpSpPr>
          <p:cNvPr id="3" name="Group 2">
            <a:extLst>
              <a:ext uri="{FF2B5EF4-FFF2-40B4-BE49-F238E27FC236}">
                <a16:creationId xmlns:a16="http://schemas.microsoft.com/office/drawing/2014/main" id="{A47890E7-CB6F-7AEF-B3A6-A05261D42F3D}"/>
              </a:ext>
            </a:extLst>
          </p:cNvPr>
          <p:cNvGrpSpPr/>
          <p:nvPr/>
        </p:nvGrpSpPr>
        <p:grpSpPr>
          <a:xfrm>
            <a:off x="470007" y="1466238"/>
            <a:ext cx="11498539" cy="3225028"/>
            <a:chOff x="541778" y="1545521"/>
            <a:chExt cx="11498539" cy="3225028"/>
          </a:xfrm>
        </p:grpSpPr>
        <p:pic>
          <p:nvPicPr>
            <p:cNvPr id="1026" name="Picture 2">
              <a:extLst>
                <a:ext uri="{FF2B5EF4-FFF2-40B4-BE49-F238E27FC236}">
                  <a16:creationId xmlns:a16="http://schemas.microsoft.com/office/drawing/2014/main" id="{535018F7-5D23-9432-6CD5-AC475A3E0D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2717" y="1545521"/>
              <a:ext cx="5417600" cy="322502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2E6DD7C8-624A-0BDB-B718-03848BE79D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778" y="1545521"/>
              <a:ext cx="5582114" cy="3167156"/>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6" name="Straight Connector 5">
            <a:extLst>
              <a:ext uri="{FF2B5EF4-FFF2-40B4-BE49-F238E27FC236}">
                <a16:creationId xmlns:a16="http://schemas.microsoft.com/office/drawing/2014/main" id="{E502BDBE-9CEC-CB40-3EB7-9FDA4EC05CC0}"/>
              </a:ext>
            </a:extLst>
          </p:cNvPr>
          <p:cNvCxnSpPr/>
          <p:nvPr/>
        </p:nvCxnSpPr>
        <p:spPr>
          <a:xfrm>
            <a:off x="6416430" y="1451707"/>
            <a:ext cx="0" cy="3954585"/>
          </a:xfrm>
          <a:prstGeom prst="line">
            <a:avLst/>
          </a:prstGeom>
          <a:ln w="47625"/>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B0107373-C870-B2BB-B6D1-B85C1A03C8A9}"/>
              </a:ext>
            </a:extLst>
          </p:cNvPr>
          <p:cNvSpPr txBox="1"/>
          <p:nvPr/>
        </p:nvSpPr>
        <p:spPr>
          <a:xfrm>
            <a:off x="5219115" y="2562264"/>
            <a:ext cx="414102" cy="400110"/>
          </a:xfrm>
          <a:prstGeom prst="rect">
            <a:avLst/>
          </a:prstGeom>
          <a:noFill/>
        </p:spPr>
        <p:txBody>
          <a:bodyPr wrap="square" rtlCol="0">
            <a:spAutoFit/>
          </a:bodyPr>
          <a:lstStyle/>
          <a:p>
            <a:r>
              <a:rPr lang="en-US" sz="2000" b="1" dirty="0">
                <a:solidFill>
                  <a:srgbClr val="FF0000"/>
                </a:solidFill>
                <a:latin typeface="Amasis MT Pro Black" panose="02040A04050005020304" pitchFamily="18" charset="0"/>
                <a:ea typeface="Adobe Gothic Std B" panose="020B0800000000000000" pitchFamily="34" charset="-128"/>
              </a:rPr>
              <a:t>5</a:t>
            </a:r>
          </a:p>
        </p:txBody>
      </p:sp>
      <p:sp>
        <p:nvSpPr>
          <p:cNvPr id="28" name="TextBox 27">
            <a:extLst>
              <a:ext uri="{FF2B5EF4-FFF2-40B4-BE49-F238E27FC236}">
                <a16:creationId xmlns:a16="http://schemas.microsoft.com/office/drawing/2014/main" id="{A7548C7A-AC75-DC5C-D426-970C34C382B8}"/>
              </a:ext>
            </a:extLst>
          </p:cNvPr>
          <p:cNvSpPr txBox="1"/>
          <p:nvPr/>
        </p:nvSpPr>
        <p:spPr>
          <a:xfrm>
            <a:off x="11265161" y="2263511"/>
            <a:ext cx="370313" cy="400110"/>
          </a:xfrm>
          <a:prstGeom prst="rect">
            <a:avLst/>
          </a:prstGeom>
          <a:noFill/>
        </p:spPr>
        <p:txBody>
          <a:bodyPr wrap="square" rtlCol="0">
            <a:spAutoFit/>
          </a:bodyPr>
          <a:lstStyle/>
          <a:p>
            <a:r>
              <a:rPr lang="en-US" sz="2000" b="1" dirty="0">
                <a:solidFill>
                  <a:srgbClr val="FF0000"/>
                </a:solidFill>
                <a:latin typeface="Amasis MT Pro Black" panose="02040A04050005020304" pitchFamily="18" charset="0"/>
                <a:ea typeface="Adobe Gothic Std B" panose="020B0800000000000000" pitchFamily="34" charset="-128"/>
              </a:rPr>
              <a:t>5</a:t>
            </a:r>
          </a:p>
        </p:txBody>
      </p:sp>
      <p:sp>
        <p:nvSpPr>
          <p:cNvPr id="5" name="TextBox 4">
            <a:extLst>
              <a:ext uri="{FF2B5EF4-FFF2-40B4-BE49-F238E27FC236}">
                <a16:creationId xmlns:a16="http://schemas.microsoft.com/office/drawing/2014/main" id="{1EC82579-394D-D908-903B-6B39597AE346}"/>
              </a:ext>
            </a:extLst>
          </p:cNvPr>
          <p:cNvSpPr txBox="1"/>
          <p:nvPr/>
        </p:nvSpPr>
        <p:spPr>
          <a:xfrm>
            <a:off x="10561777" y="4271728"/>
            <a:ext cx="1406769" cy="369332"/>
          </a:xfrm>
          <a:prstGeom prst="rect">
            <a:avLst/>
          </a:prstGeom>
          <a:noFill/>
        </p:spPr>
        <p:txBody>
          <a:bodyPr wrap="square" rtlCol="0">
            <a:spAutoFit/>
          </a:bodyPr>
          <a:lstStyle/>
          <a:p>
            <a:pPr algn="ctr"/>
            <a:r>
              <a:rPr lang="en-US" dirty="0">
                <a:solidFill>
                  <a:srgbClr val="FF0000"/>
                </a:solidFill>
              </a:rPr>
              <a:t>deoxyribose</a:t>
            </a:r>
          </a:p>
        </p:txBody>
      </p:sp>
      <p:sp>
        <p:nvSpPr>
          <p:cNvPr id="10" name="TextBox 9">
            <a:extLst>
              <a:ext uri="{FF2B5EF4-FFF2-40B4-BE49-F238E27FC236}">
                <a16:creationId xmlns:a16="http://schemas.microsoft.com/office/drawing/2014/main" id="{2566690C-2DE2-9756-FCAC-D8790315905C}"/>
              </a:ext>
            </a:extLst>
          </p:cNvPr>
          <p:cNvSpPr txBox="1"/>
          <p:nvPr/>
        </p:nvSpPr>
        <p:spPr>
          <a:xfrm>
            <a:off x="6472771" y="3514623"/>
            <a:ext cx="1406769" cy="369332"/>
          </a:xfrm>
          <a:prstGeom prst="rect">
            <a:avLst/>
          </a:prstGeom>
          <a:noFill/>
        </p:spPr>
        <p:txBody>
          <a:bodyPr wrap="square" rtlCol="0">
            <a:spAutoFit/>
          </a:bodyPr>
          <a:lstStyle/>
          <a:p>
            <a:pPr algn="ctr"/>
            <a:r>
              <a:rPr lang="en-US" dirty="0">
                <a:solidFill>
                  <a:srgbClr val="FF0000"/>
                </a:solidFill>
              </a:rPr>
              <a:t>deoxyribose</a:t>
            </a:r>
          </a:p>
        </p:txBody>
      </p:sp>
      <p:sp>
        <p:nvSpPr>
          <p:cNvPr id="11" name="TextBox 10">
            <a:extLst>
              <a:ext uri="{FF2B5EF4-FFF2-40B4-BE49-F238E27FC236}">
                <a16:creationId xmlns:a16="http://schemas.microsoft.com/office/drawing/2014/main" id="{0C683E1C-5D38-58F2-EE09-56D1F79B5CEE}"/>
              </a:ext>
            </a:extLst>
          </p:cNvPr>
          <p:cNvSpPr txBox="1"/>
          <p:nvPr/>
        </p:nvSpPr>
        <p:spPr>
          <a:xfrm>
            <a:off x="185527" y="3699289"/>
            <a:ext cx="1406769" cy="369332"/>
          </a:xfrm>
          <a:prstGeom prst="rect">
            <a:avLst/>
          </a:prstGeom>
          <a:noFill/>
        </p:spPr>
        <p:txBody>
          <a:bodyPr wrap="square" rtlCol="0">
            <a:spAutoFit/>
          </a:bodyPr>
          <a:lstStyle/>
          <a:p>
            <a:pPr algn="ctr"/>
            <a:r>
              <a:rPr lang="en-US" dirty="0">
                <a:solidFill>
                  <a:srgbClr val="FF0000"/>
                </a:solidFill>
              </a:rPr>
              <a:t>deoxyribose</a:t>
            </a:r>
          </a:p>
        </p:txBody>
      </p:sp>
      <p:sp>
        <p:nvSpPr>
          <p:cNvPr id="12" name="TextBox 11">
            <a:extLst>
              <a:ext uri="{FF2B5EF4-FFF2-40B4-BE49-F238E27FC236}">
                <a16:creationId xmlns:a16="http://schemas.microsoft.com/office/drawing/2014/main" id="{1709E7A8-607A-5058-8EC3-061BA19AEAF5}"/>
              </a:ext>
            </a:extLst>
          </p:cNvPr>
          <p:cNvSpPr txBox="1"/>
          <p:nvPr/>
        </p:nvSpPr>
        <p:spPr>
          <a:xfrm>
            <a:off x="4929832" y="4404823"/>
            <a:ext cx="1406769" cy="369332"/>
          </a:xfrm>
          <a:prstGeom prst="rect">
            <a:avLst/>
          </a:prstGeom>
          <a:noFill/>
        </p:spPr>
        <p:txBody>
          <a:bodyPr wrap="square" rtlCol="0">
            <a:spAutoFit/>
          </a:bodyPr>
          <a:lstStyle/>
          <a:p>
            <a:pPr algn="ctr"/>
            <a:r>
              <a:rPr lang="en-US" dirty="0">
                <a:solidFill>
                  <a:srgbClr val="FF0000"/>
                </a:solidFill>
              </a:rPr>
              <a:t>deoxyribose</a:t>
            </a:r>
          </a:p>
        </p:txBody>
      </p:sp>
    </p:spTree>
    <p:extLst>
      <p:ext uri="{BB962C8B-B14F-4D97-AF65-F5344CB8AC3E}">
        <p14:creationId xmlns:p14="http://schemas.microsoft.com/office/powerpoint/2010/main" val="38347814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hape&#10;&#10;Description automatically generated with medium confidence">
            <a:extLst>
              <a:ext uri="{FF2B5EF4-FFF2-40B4-BE49-F238E27FC236}">
                <a16:creationId xmlns:a16="http://schemas.microsoft.com/office/drawing/2014/main" id="{B3EF21D6-D7BD-A4BD-D03E-7EE62BF250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97952" y="2783229"/>
            <a:ext cx="1081520" cy="1040012"/>
          </a:xfrm>
          <a:prstGeom prst="rect">
            <a:avLst/>
          </a:prstGeom>
        </p:spPr>
      </p:pic>
      <p:pic>
        <p:nvPicPr>
          <p:cNvPr id="7" name="Picture 6" descr="Icon&#10;&#10;Description automatically generated">
            <a:extLst>
              <a:ext uri="{FF2B5EF4-FFF2-40B4-BE49-F238E27FC236}">
                <a16:creationId xmlns:a16="http://schemas.microsoft.com/office/drawing/2014/main" id="{B8D54D2E-752F-CF16-F358-424EBA1E67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21224" y="3554765"/>
            <a:ext cx="1745269" cy="1754069"/>
          </a:xfrm>
          <a:prstGeom prst="rect">
            <a:avLst/>
          </a:prstGeom>
        </p:spPr>
      </p:pic>
      <p:pic>
        <p:nvPicPr>
          <p:cNvPr id="19" name="Picture 18" descr="Icon&#10;&#10;Description automatically generated">
            <a:extLst>
              <a:ext uri="{FF2B5EF4-FFF2-40B4-BE49-F238E27FC236}">
                <a16:creationId xmlns:a16="http://schemas.microsoft.com/office/drawing/2014/main" id="{1D01DCE7-6573-9336-50ED-BFE090E856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73919" y="2297593"/>
            <a:ext cx="1906597" cy="1886064"/>
          </a:xfrm>
          <a:prstGeom prst="rect">
            <a:avLst/>
          </a:prstGeom>
        </p:spPr>
      </p:pic>
      <p:pic>
        <p:nvPicPr>
          <p:cNvPr id="9" name="Picture 8" descr="Icon&#10;&#10;Description automatically generated with medium confidence">
            <a:extLst>
              <a:ext uri="{FF2B5EF4-FFF2-40B4-BE49-F238E27FC236}">
                <a16:creationId xmlns:a16="http://schemas.microsoft.com/office/drawing/2014/main" id="{4FED3C75-A129-2F9B-E97D-EC34133311A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52715" y="888592"/>
            <a:ext cx="515311" cy="566558"/>
          </a:xfrm>
          <a:prstGeom prst="rect">
            <a:avLst/>
          </a:prstGeom>
        </p:spPr>
      </p:pic>
      <p:pic>
        <p:nvPicPr>
          <p:cNvPr id="11" name="Picture 10" descr="Shape&#10;&#10;Description automatically generated">
            <a:extLst>
              <a:ext uri="{FF2B5EF4-FFF2-40B4-BE49-F238E27FC236}">
                <a16:creationId xmlns:a16="http://schemas.microsoft.com/office/drawing/2014/main" id="{FBFD5A51-07E6-026C-6119-DD45D0F88F0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66707" y="1968007"/>
            <a:ext cx="515311" cy="548737"/>
          </a:xfrm>
          <a:prstGeom prst="rect">
            <a:avLst/>
          </a:prstGeom>
        </p:spPr>
      </p:pic>
      <p:pic>
        <p:nvPicPr>
          <p:cNvPr id="13" name="Picture 12" descr="Shape, circle&#10;&#10;Description automatically generated">
            <a:extLst>
              <a:ext uri="{FF2B5EF4-FFF2-40B4-BE49-F238E27FC236}">
                <a16:creationId xmlns:a16="http://schemas.microsoft.com/office/drawing/2014/main" id="{E028BCFB-0880-E4DF-D57D-BE24E45BB73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07974" y="768942"/>
            <a:ext cx="652102" cy="687572"/>
          </a:xfrm>
          <a:prstGeom prst="rect">
            <a:avLst/>
          </a:prstGeom>
        </p:spPr>
      </p:pic>
      <p:pic>
        <p:nvPicPr>
          <p:cNvPr id="15" name="Picture 14" descr="Icon&#10;&#10;Description automatically generated">
            <a:extLst>
              <a:ext uri="{FF2B5EF4-FFF2-40B4-BE49-F238E27FC236}">
                <a16:creationId xmlns:a16="http://schemas.microsoft.com/office/drawing/2014/main" id="{6652F8B0-B145-8360-2807-792FF99E9E8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52295" y="1021272"/>
            <a:ext cx="293202" cy="301198"/>
          </a:xfrm>
          <a:prstGeom prst="rect">
            <a:avLst/>
          </a:prstGeom>
        </p:spPr>
      </p:pic>
      <p:pic>
        <p:nvPicPr>
          <p:cNvPr id="17" name="Picture 16" descr="A picture containing text, monitor, display, light&#10;&#10;Description automatically generated">
            <a:extLst>
              <a:ext uri="{FF2B5EF4-FFF2-40B4-BE49-F238E27FC236}">
                <a16:creationId xmlns:a16="http://schemas.microsoft.com/office/drawing/2014/main" id="{54AE5121-2809-943B-1FB9-9C42FC91773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73919" y="2905603"/>
            <a:ext cx="349054" cy="258124"/>
          </a:xfrm>
          <a:prstGeom prst="rect">
            <a:avLst/>
          </a:prstGeom>
        </p:spPr>
      </p:pic>
      <p:pic>
        <p:nvPicPr>
          <p:cNvPr id="21" name="Picture 20" descr="Icon&#10;&#10;Description automatically generated">
            <a:extLst>
              <a:ext uri="{FF2B5EF4-FFF2-40B4-BE49-F238E27FC236}">
                <a16:creationId xmlns:a16="http://schemas.microsoft.com/office/drawing/2014/main" id="{468C75CA-95D6-2BE1-3266-F233D09FB72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709466" y="2062291"/>
            <a:ext cx="2032085" cy="2202872"/>
          </a:xfrm>
          <a:prstGeom prst="rect">
            <a:avLst/>
          </a:prstGeom>
        </p:spPr>
      </p:pic>
      <p:pic>
        <p:nvPicPr>
          <p:cNvPr id="2" name="Picture 1" descr="Shape&#10;&#10;Description automatically generated with medium confidence">
            <a:extLst>
              <a:ext uri="{FF2B5EF4-FFF2-40B4-BE49-F238E27FC236}">
                <a16:creationId xmlns:a16="http://schemas.microsoft.com/office/drawing/2014/main" id="{98220993-C496-E4B5-C356-D825CC1EEF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4124" y="2657464"/>
            <a:ext cx="1081520" cy="1040012"/>
          </a:xfrm>
          <a:prstGeom prst="rect">
            <a:avLst/>
          </a:prstGeom>
        </p:spPr>
      </p:pic>
      <p:pic>
        <p:nvPicPr>
          <p:cNvPr id="3" name="Picture 2" descr="Icon&#10;&#10;Description automatically generated">
            <a:extLst>
              <a:ext uri="{FF2B5EF4-FFF2-40B4-BE49-F238E27FC236}">
                <a16:creationId xmlns:a16="http://schemas.microsoft.com/office/drawing/2014/main" id="{0BA6A340-7AC8-A84D-48C2-89FCC3C216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37396" y="3429000"/>
            <a:ext cx="1745269" cy="1754069"/>
          </a:xfrm>
          <a:prstGeom prst="rect">
            <a:avLst/>
          </a:prstGeom>
        </p:spPr>
      </p:pic>
      <p:sp>
        <p:nvSpPr>
          <p:cNvPr id="4" name="TextBox 3">
            <a:extLst>
              <a:ext uri="{FF2B5EF4-FFF2-40B4-BE49-F238E27FC236}">
                <a16:creationId xmlns:a16="http://schemas.microsoft.com/office/drawing/2014/main" id="{BABE7BB0-D118-F750-8018-A9497FFEB634}"/>
              </a:ext>
            </a:extLst>
          </p:cNvPr>
          <p:cNvSpPr txBox="1"/>
          <p:nvPr/>
        </p:nvSpPr>
        <p:spPr>
          <a:xfrm>
            <a:off x="1566707" y="5653252"/>
            <a:ext cx="2656798" cy="523220"/>
          </a:xfrm>
          <a:prstGeom prst="rect">
            <a:avLst/>
          </a:prstGeom>
          <a:noFill/>
        </p:spPr>
        <p:txBody>
          <a:bodyPr wrap="square" rtlCol="0">
            <a:spAutoFit/>
          </a:bodyPr>
          <a:lstStyle/>
          <a:p>
            <a:pPr algn="ctr"/>
            <a:r>
              <a:rPr lang="en-US" sz="2800" b="1" dirty="0"/>
              <a:t>Uridine</a:t>
            </a:r>
          </a:p>
        </p:txBody>
      </p:sp>
      <p:sp>
        <p:nvSpPr>
          <p:cNvPr id="6" name="TextBox 5">
            <a:extLst>
              <a:ext uri="{FF2B5EF4-FFF2-40B4-BE49-F238E27FC236}">
                <a16:creationId xmlns:a16="http://schemas.microsoft.com/office/drawing/2014/main" id="{6547327D-7DA3-6325-85C1-A6D0D74637CD}"/>
              </a:ext>
            </a:extLst>
          </p:cNvPr>
          <p:cNvSpPr txBox="1"/>
          <p:nvPr/>
        </p:nvSpPr>
        <p:spPr>
          <a:xfrm>
            <a:off x="7851768" y="5653252"/>
            <a:ext cx="2656798" cy="523220"/>
          </a:xfrm>
          <a:prstGeom prst="rect">
            <a:avLst/>
          </a:prstGeom>
          <a:noFill/>
        </p:spPr>
        <p:txBody>
          <a:bodyPr wrap="square" rtlCol="0">
            <a:spAutoFit/>
          </a:bodyPr>
          <a:lstStyle/>
          <a:p>
            <a:pPr algn="ctr"/>
            <a:r>
              <a:rPr lang="en-US" sz="2800" b="1" dirty="0"/>
              <a:t>Pseudo-Uridine</a:t>
            </a:r>
          </a:p>
        </p:txBody>
      </p:sp>
    </p:spTree>
    <p:extLst>
      <p:ext uri="{BB962C8B-B14F-4D97-AF65-F5344CB8AC3E}">
        <p14:creationId xmlns:p14="http://schemas.microsoft.com/office/powerpoint/2010/main" val="5014741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33</a:t>
            </a:fld>
            <a:endParaRPr lang="en-US" dirty="0"/>
          </a:p>
        </p:txBody>
      </p:sp>
      <p:pic>
        <p:nvPicPr>
          <p:cNvPr id="3" name="Picture 2">
            <a:extLst>
              <a:ext uri="{FF2B5EF4-FFF2-40B4-BE49-F238E27FC236}">
                <a16:creationId xmlns:a16="http://schemas.microsoft.com/office/drawing/2014/main" id="{CDA39515-8367-B5FA-E55F-18543BA49079}"/>
              </a:ext>
            </a:extLst>
          </p:cNvPr>
          <p:cNvPicPr>
            <a:picLocks noChangeAspect="1"/>
          </p:cNvPicPr>
          <p:nvPr/>
        </p:nvPicPr>
        <p:blipFill>
          <a:blip r:embed="rId2"/>
          <a:stretch>
            <a:fillRect/>
          </a:stretch>
        </p:blipFill>
        <p:spPr>
          <a:xfrm>
            <a:off x="2272145" y="1690341"/>
            <a:ext cx="5279616" cy="2400576"/>
          </a:xfrm>
          <a:prstGeom prst="rect">
            <a:avLst/>
          </a:prstGeom>
        </p:spPr>
      </p:pic>
    </p:spTree>
    <p:extLst>
      <p:ext uri="{BB962C8B-B14F-4D97-AF65-F5344CB8AC3E}">
        <p14:creationId xmlns:p14="http://schemas.microsoft.com/office/powerpoint/2010/main" val="21582346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34</a:t>
            </a:fld>
            <a:endParaRPr lang="en-US" dirty="0"/>
          </a:p>
        </p:txBody>
      </p:sp>
      <p:pic>
        <p:nvPicPr>
          <p:cNvPr id="3" name="Picture 2">
            <a:extLst>
              <a:ext uri="{FF2B5EF4-FFF2-40B4-BE49-F238E27FC236}">
                <a16:creationId xmlns:a16="http://schemas.microsoft.com/office/drawing/2014/main" id="{50542E3D-F84C-40DA-3590-0612B9D1AA16}"/>
              </a:ext>
            </a:extLst>
          </p:cNvPr>
          <p:cNvPicPr>
            <a:picLocks noChangeAspect="1"/>
          </p:cNvPicPr>
          <p:nvPr/>
        </p:nvPicPr>
        <p:blipFill>
          <a:blip r:embed="rId2"/>
          <a:stretch>
            <a:fillRect/>
          </a:stretch>
        </p:blipFill>
        <p:spPr>
          <a:xfrm>
            <a:off x="2641600" y="731762"/>
            <a:ext cx="5914995" cy="2697238"/>
          </a:xfrm>
          <a:prstGeom prst="rect">
            <a:avLst/>
          </a:prstGeom>
        </p:spPr>
      </p:pic>
      <p:pic>
        <p:nvPicPr>
          <p:cNvPr id="5" name="Picture 4">
            <a:extLst>
              <a:ext uri="{FF2B5EF4-FFF2-40B4-BE49-F238E27FC236}">
                <a16:creationId xmlns:a16="http://schemas.microsoft.com/office/drawing/2014/main" id="{DA71CB3A-7554-587E-E729-3166E5C6C7BD}"/>
              </a:ext>
            </a:extLst>
          </p:cNvPr>
          <p:cNvPicPr>
            <a:picLocks noChangeAspect="1"/>
          </p:cNvPicPr>
          <p:nvPr/>
        </p:nvPicPr>
        <p:blipFill>
          <a:blip r:embed="rId3"/>
          <a:stretch>
            <a:fillRect/>
          </a:stretch>
        </p:blipFill>
        <p:spPr>
          <a:xfrm>
            <a:off x="2641600" y="3725662"/>
            <a:ext cx="5279616" cy="2400576"/>
          </a:xfrm>
          <a:prstGeom prst="rect">
            <a:avLst/>
          </a:prstGeom>
        </p:spPr>
      </p:pic>
    </p:spTree>
    <p:extLst>
      <p:ext uri="{BB962C8B-B14F-4D97-AF65-F5344CB8AC3E}">
        <p14:creationId xmlns:p14="http://schemas.microsoft.com/office/powerpoint/2010/main" val="14119395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35</a:t>
            </a:fld>
            <a:endParaRPr lang="en-US" dirty="0"/>
          </a:p>
        </p:txBody>
      </p:sp>
      <p:pic>
        <p:nvPicPr>
          <p:cNvPr id="3" name="Picture 2">
            <a:extLst>
              <a:ext uri="{FF2B5EF4-FFF2-40B4-BE49-F238E27FC236}">
                <a16:creationId xmlns:a16="http://schemas.microsoft.com/office/drawing/2014/main" id="{B6932E9C-8ED8-1CBD-DE2A-ED3BCDE2AABB}"/>
              </a:ext>
            </a:extLst>
          </p:cNvPr>
          <p:cNvPicPr>
            <a:picLocks noChangeAspect="1"/>
          </p:cNvPicPr>
          <p:nvPr/>
        </p:nvPicPr>
        <p:blipFill>
          <a:blip r:embed="rId2"/>
          <a:stretch>
            <a:fillRect/>
          </a:stretch>
        </p:blipFill>
        <p:spPr>
          <a:xfrm>
            <a:off x="2641600" y="731762"/>
            <a:ext cx="5914995" cy="2697238"/>
          </a:xfrm>
          <a:prstGeom prst="rect">
            <a:avLst/>
          </a:prstGeom>
        </p:spPr>
      </p:pic>
      <p:pic>
        <p:nvPicPr>
          <p:cNvPr id="5" name="Picture 4">
            <a:extLst>
              <a:ext uri="{FF2B5EF4-FFF2-40B4-BE49-F238E27FC236}">
                <a16:creationId xmlns:a16="http://schemas.microsoft.com/office/drawing/2014/main" id="{5F7D1B5B-C7F4-85F8-BEE3-A6A1CB2C9FBC}"/>
              </a:ext>
            </a:extLst>
          </p:cNvPr>
          <p:cNvPicPr>
            <a:picLocks noChangeAspect="1"/>
          </p:cNvPicPr>
          <p:nvPr/>
        </p:nvPicPr>
        <p:blipFill>
          <a:blip r:embed="rId3"/>
          <a:stretch>
            <a:fillRect/>
          </a:stretch>
        </p:blipFill>
        <p:spPr>
          <a:xfrm>
            <a:off x="2641600" y="3725662"/>
            <a:ext cx="5279616" cy="2400576"/>
          </a:xfrm>
          <a:prstGeom prst="rect">
            <a:avLst/>
          </a:prstGeom>
        </p:spPr>
      </p:pic>
    </p:spTree>
    <p:extLst>
      <p:ext uri="{BB962C8B-B14F-4D97-AF65-F5344CB8AC3E}">
        <p14:creationId xmlns:p14="http://schemas.microsoft.com/office/powerpoint/2010/main" val="23654070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a:t>
            </a:fld>
            <a:endParaRPr lang="en-US" dirty="0"/>
          </a:p>
        </p:txBody>
      </p:sp>
      <p:grpSp>
        <p:nvGrpSpPr>
          <p:cNvPr id="3" name="Group 2">
            <a:extLst>
              <a:ext uri="{FF2B5EF4-FFF2-40B4-BE49-F238E27FC236}">
                <a16:creationId xmlns:a16="http://schemas.microsoft.com/office/drawing/2014/main" id="{B0D88B84-E259-EF2C-B292-014F7DB75A8D}"/>
              </a:ext>
            </a:extLst>
          </p:cNvPr>
          <p:cNvGrpSpPr/>
          <p:nvPr/>
        </p:nvGrpSpPr>
        <p:grpSpPr>
          <a:xfrm>
            <a:off x="1116054" y="1182981"/>
            <a:ext cx="9763511" cy="5116392"/>
            <a:chOff x="915757" y="964587"/>
            <a:chExt cx="9763511" cy="5116392"/>
          </a:xfrm>
        </p:grpSpPr>
        <p:pic>
          <p:nvPicPr>
            <p:cNvPr id="4" name="Picture 3">
              <a:extLst>
                <a:ext uri="{FF2B5EF4-FFF2-40B4-BE49-F238E27FC236}">
                  <a16:creationId xmlns:a16="http://schemas.microsoft.com/office/drawing/2014/main" id="{922A51BA-CF53-94FE-4AEA-DC71B12FF977}"/>
                </a:ext>
              </a:extLst>
            </p:cNvPr>
            <p:cNvPicPr>
              <a:picLocks noChangeAspect="1"/>
            </p:cNvPicPr>
            <p:nvPr/>
          </p:nvPicPr>
          <p:blipFill>
            <a:blip r:embed="rId2"/>
            <a:stretch>
              <a:fillRect/>
            </a:stretch>
          </p:blipFill>
          <p:spPr>
            <a:xfrm>
              <a:off x="6096000" y="964588"/>
              <a:ext cx="4583268" cy="5116391"/>
            </a:xfrm>
            <a:prstGeom prst="rect">
              <a:avLst/>
            </a:prstGeom>
          </p:spPr>
        </p:pic>
        <p:pic>
          <p:nvPicPr>
            <p:cNvPr id="6" name="Picture 5">
              <a:extLst>
                <a:ext uri="{FF2B5EF4-FFF2-40B4-BE49-F238E27FC236}">
                  <a16:creationId xmlns:a16="http://schemas.microsoft.com/office/drawing/2014/main" id="{29B11B04-50EB-0E97-D559-84D2346CF795}"/>
                </a:ext>
              </a:extLst>
            </p:cNvPr>
            <p:cNvPicPr>
              <a:picLocks noChangeAspect="1"/>
            </p:cNvPicPr>
            <p:nvPr/>
          </p:nvPicPr>
          <p:blipFill>
            <a:blip r:embed="rId3"/>
            <a:stretch>
              <a:fillRect/>
            </a:stretch>
          </p:blipFill>
          <p:spPr>
            <a:xfrm>
              <a:off x="915757" y="964587"/>
              <a:ext cx="5036028" cy="5116391"/>
            </a:xfrm>
            <a:prstGeom prst="rect">
              <a:avLst/>
            </a:prstGeom>
          </p:spPr>
        </p:pic>
      </p:grpSp>
    </p:spTree>
    <p:extLst>
      <p:ext uri="{BB962C8B-B14F-4D97-AF65-F5344CB8AC3E}">
        <p14:creationId xmlns:p14="http://schemas.microsoft.com/office/powerpoint/2010/main" val="2328610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5</a:t>
            </a:fld>
            <a:endParaRPr lang="en-US" dirty="0"/>
          </a:p>
        </p:txBody>
      </p:sp>
      <p:pic>
        <p:nvPicPr>
          <p:cNvPr id="3" name="Picture 2" descr="Epigenetic Therapies for Cancer | NEJM">
            <a:extLst>
              <a:ext uri="{FF2B5EF4-FFF2-40B4-BE49-F238E27FC236}">
                <a16:creationId xmlns:a16="http://schemas.microsoft.com/office/drawing/2014/main" id="{7E24C25C-C72F-03CD-7A91-710A5B265B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9408" y="1105989"/>
            <a:ext cx="9083941" cy="52686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74072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6</a:t>
            </a:fld>
            <a:endParaRPr lang="en-US" dirty="0"/>
          </a:p>
        </p:txBody>
      </p:sp>
      <p:pic>
        <p:nvPicPr>
          <p:cNvPr id="3" name="Picture 2" descr="A picture containing graphical user interface&#10;&#10;Description automatically generated">
            <a:extLst>
              <a:ext uri="{FF2B5EF4-FFF2-40B4-BE49-F238E27FC236}">
                <a16:creationId xmlns:a16="http://schemas.microsoft.com/office/drawing/2014/main" id="{CE86DC0C-EBC6-29C5-9A04-6DC3584AEC1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7246" t="16824" r="13373" b="35079"/>
          <a:stretch/>
        </p:blipFill>
        <p:spPr bwMode="auto">
          <a:xfrm>
            <a:off x="7191161" y="3278447"/>
            <a:ext cx="4077352" cy="2201594"/>
          </a:xfrm>
          <a:prstGeom prst="rect">
            <a:avLst/>
          </a:prstGeom>
          <a:ln>
            <a:noFill/>
          </a:ln>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A646DBC0-272C-D725-942C-BBB55F6ED090}"/>
              </a:ext>
            </a:extLst>
          </p:cNvPr>
          <p:cNvSpPr txBox="1"/>
          <p:nvPr/>
        </p:nvSpPr>
        <p:spPr>
          <a:xfrm>
            <a:off x="731520" y="1927274"/>
            <a:ext cx="6077244" cy="3552767"/>
          </a:xfrm>
          <a:prstGeom prst="rect">
            <a:avLst/>
          </a:prstGeom>
          <a:noFill/>
        </p:spPr>
        <p:txBody>
          <a:bodyPr wrap="square" rtlCol="0">
            <a:spAutoFit/>
          </a:bodyPr>
          <a:lstStyle/>
          <a:p>
            <a:pPr marL="0" marR="0" algn="ctr">
              <a:lnSpc>
                <a:spcPct val="107000"/>
              </a:lnSpc>
              <a:spcBef>
                <a:spcPts val="0"/>
              </a:spcBef>
              <a:spcAft>
                <a:spcPts val="1200"/>
              </a:spcAft>
            </a:pPr>
            <a:r>
              <a:rPr lang="en-US" sz="2800" b="1" kern="1800" dirty="0">
                <a:solidFill>
                  <a:srgbClr val="222222"/>
                </a:solidFill>
                <a:effectLst/>
                <a:latin typeface="Calibri" panose="020F0502020204030204" pitchFamily="34" charset="0"/>
                <a:ea typeface="Times New Roman" panose="02020603050405020304" pitchFamily="18" charset="0"/>
                <a:cs typeface="Calibri" panose="020F0502020204030204" pitchFamily="34" charset="0"/>
              </a:rPr>
              <a:t>H3K4me3 regulates RNA polymerase II promoter-proximal pause-release</a:t>
            </a:r>
          </a:p>
          <a:p>
            <a:pPr marL="0" marR="0" algn="ctr">
              <a:lnSpc>
                <a:spcPct val="107000"/>
              </a:lnSpc>
              <a:spcBef>
                <a:spcPts val="0"/>
              </a:spcBef>
              <a:spcAft>
                <a:spcPts val="1200"/>
              </a:spcAft>
            </a:pP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76200" lvl="0" indent="-342900">
              <a:lnSpc>
                <a:spcPct val="107000"/>
              </a:lnSpc>
              <a:spcBef>
                <a:spcPts val="0"/>
              </a:spcBef>
              <a:spcAft>
                <a:spcPts val="800"/>
              </a:spcAft>
              <a:buSzPts val="1000"/>
              <a:buFont typeface="Symbol" panose="05050102010706020507" pitchFamily="18" charset="2"/>
              <a:buChar char=""/>
              <a:tabLst>
                <a:tab pos="457200" algn="l"/>
              </a:tabLst>
            </a:pPr>
            <a:r>
              <a:rPr lang="en-US" sz="1800" u="sng" kern="10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hlinkClick r:id="rId3"/>
              </a:rPr>
              <a:t>https://doi.org/10.1038/s41586-023-05780-</a:t>
            </a:r>
            <a:endParaRPr lang="en-US" sz="1800" u="sng" kern="10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endParaRPr>
          </a:p>
          <a:p>
            <a:pPr marL="342900" marR="76200" lvl="0" indent="-342900">
              <a:lnSpc>
                <a:spcPct val="107000"/>
              </a:lnSpc>
              <a:spcBef>
                <a:spcPts val="0"/>
              </a:spcBef>
              <a:spcAft>
                <a:spcPts val="800"/>
              </a:spcAft>
              <a:buSzPts val="1000"/>
              <a:buFont typeface="Symbol" panose="05050102010706020507" pitchFamily="18" charset="2"/>
              <a:buChar char=""/>
              <a:tabLst>
                <a:tab pos="457200" algn="l"/>
              </a:tabLst>
            </a:pPr>
            <a:endParaRPr lang="en-US" sz="1800" kern="100" dirty="0">
              <a:solidFill>
                <a:srgbClr val="222222"/>
              </a:solidFill>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3000"/>
              </a:spcAft>
            </a:pPr>
            <a:r>
              <a:rPr lang="en-US" sz="2000" kern="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“Trimethylation of histone H3 lysine 4 (H3K4me3) is associated with transcriptional start sites and has been proposed to regulate transcription initiation</a:t>
            </a:r>
            <a:r>
              <a:rPr lang="en-US" sz="2000" u="sng" kern="0" dirty="0">
                <a:solidFill>
                  <a:srgbClr val="006699"/>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tooltip="Lauberth, S. M. et al. H3K4me3 interactions with TAF3 regulate preinitiation complex assembly and selective gene activation. Cell 152, 1021–1036 (2013)."/>
              </a:rPr>
              <a:t>1</a:t>
            </a:r>
            <a:r>
              <a:rPr lang="en-US" sz="2000" kern="0" baseline="300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000" u="sng" kern="0" dirty="0">
                <a:solidFill>
                  <a:srgbClr val="006699"/>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tooltip="Shilatifard, A. The COMPASS family of histone H3K4 methylases: mechanisms of regulation in development and disease pathogenesis. Annu. Rev. Biochem. 81, 65–95 (2012)."/>
              </a:rPr>
              <a:t>2</a:t>
            </a:r>
            <a:r>
              <a:rPr lang="en-US" sz="2000" kern="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2" name="Group 11">
            <a:extLst>
              <a:ext uri="{FF2B5EF4-FFF2-40B4-BE49-F238E27FC236}">
                <a16:creationId xmlns:a16="http://schemas.microsoft.com/office/drawing/2014/main" id="{90B920EF-1814-7C22-2CC7-F65D11C89AF6}"/>
              </a:ext>
            </a:extLst>
          </p:cNvPr>
          <p:cNvGrpSpPr/>
          <p:nvPr/>
        </p:nvGrpSpPr>
        <p:grpSpPr>
          <a:xfrm>
            <a:off x="654148" y="1033082"/>
            <a:ext cx="7972615" cy="1449866"/>
            <a:chOff x="654148" y="1033082"/>
            <a:chExt cx="7972615" cy="1449866"/>
          </a:xfrm>
        </p:grpSpPr>
        <p:sp>
          <p:nvSpPr>
            <p:cNvPr id="7" name="TextBox 6">
              <a:extLst>
                <a:ext uri="{FF2B5EF4-FFF2-40B4-BE49-F238E27FC236}">
                  <a16:creationId xmlns:a16="http://schemas.microsoft.com/office/drawing/2014/main" id="{763C9B21-1909-EE5A-CED0-7BB9C6A4764D}"/>
                </a:ext>
              </a:extLst>
            </p:cNvPr>
            <p:cNvSpPr txBox="1"/>
            <p:nvPr/>
          </p:nvSpPr>
          <p:spPr>
            <a:xfrm>
              <a:off x="2140563" y="1033082"/>
              <a:ext cx="6486200" cy="461665"/>
            </a:xfrm>
            <a:prstGeom prst="rect">
              <a:avLst/>
            </a:prstGeom>
            <a:noFill/>
          </p:spPr>
          <p:txBody>
            <a:bodyPr wrap="square" rtlCol="0">
              <a:spAutoFit/>
            </a:bodyPr>
            <a:lstStyle/>
            <a:p>
              <a:r>
                <a:rPr lang="en-US" sz="2400" i="1" dirty="0">
                  <a:solidFill>
                    <a:srgbClr val="FF0000"/>
                  </a:solidFill>
                </a:rPr>
                <a:t>Lysine (K) #4 of histone H3 is tri-methylated….</a:t>
              </a:r>
            </a:p>
          </p:txBody>
        </p:sp>
        <p:sp>
          <p:nvSpPr>
            <p:cNvPr id="8" name="Oval 7">
              <a:extLst>
                <a:ext uri="{FF2B5EF4-FFF2-40B4-BE49-F238E27FC236}">
                  <a16:creationId xmlns:a16="http://schemas.microsoft.com/office/drawing/2014/main" id="{74A95E77-8DAB-176F-7E9C-3480F624DE71}"/>
                </a:ext>
              </a:extLst>
            </p:cNvPr>
            <p:cNvSpPr/>
            <p:nvPr/>
          </p:nvSpPr>
          <p:spPr>
            <a:xfrm>
              <a:off x="654148" y="1856935"/>
              <a:ext cx="1821766" cy="626013"/>
            </a:xfrm>
            <a:prstGeom prst="ellipse">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1DFCA597-1167-A053-98A0-D0F5DFCFEA3F}"/>
                </a:ext>
              </a:extLst>
            </p:cNvPr>
            <p:cNvCxnSpPr/>
            <p:nvPr/>
          </p:nvCxnSpPr>
          <p:spPr>
            <a:xfrm flipV="1">
              <a:off x="1791855" y="1494747"/>
              <a:ext cx="508000" cy="36218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18401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7</a:t>
            </a:fld>
            <a:endParaRPr lang="en-US" dirty="0"/>
          </a:p>
        </p:txBody>
      </p:sp>
      <p:pic>
        <p:nvPicPr>
          <p:cNvPr id="5" name="Picture 2">
            <a:extLst>
              <a:ext uri="{FF2B5EF4-FFF2-40B4-BE49-F238E27FC236}">
                <a16:creationId xmlns:a16="http://schemas.microsoft.com/office/drawing/2014/main" id="{BE19853B-63C0-6249-8CAC-CBCF96DC58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6694" b="26694"/>
          <a:stretch>
            <a:fillRect/>
          </a:stretch>
        </p:blipFill>
        <p:spPr bwMode="auto">
          <a:xfrm>
            <a:off x="4073428" y="2594421"/>
            <a:ext cx="4045143" cy="203226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4EF11A62-F50F-929B-BF86-314445DBCA56}"/>
              </a:ext>
            </a:extLst>
          </p:cNvPr>
          <p:cNvSpPr txBox="1"/>
          <p:nvPr/>
        </p:nvSpPr>
        <p:spPr>
          <a:xfrm>
            <a:off x="3955311" y="1197289"/>
            <a:ext cx="4688959" cy="646331"/>
          </a:xfrm>
          <a:prstGeom prst="rect">
            <a:avLst/>
          </a:prstGeom>
          <a:noFill/>
        </p:spPr>
        <p:txBody>
          <a:bodyPr wrap="square" rtlCol="0">
            <a:spAutoFit/>
          </a:bodyPr>
          <a:lstStyle/>
          <a:p>
            <a:r>
              <a:rPr lang="en-US" sz="3600" b="1" dirty="0"/>
              <a:t>Modeling chromatin….</a:t>
            </a:r>
          </a:p>
        </p:txBody>
      </p:sp>
    </p:spTree>
    <p:extLst>
      <p:ext uri="{BB962C8B-B14F-4D97-AF65-F5344CB8AC3E}">
        <p14:creationId xmlns:p14="http://schemas.microsoft.com/office/powerpoint/2010/main" val="42899713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8</a:t>
            </a:fld>
            <a:endParaRPr lang="en-US" dirty="0"/>
          </a:p>
        </p:txBody>
      </p:sp>
      <p:sp>
        <p:nvSpPr>
          <p:cNvPr id="2" name="TextBox 1">
            <a:extLst>
              <a:ext uri="{FF2B5EF4-FFF2-40B4-BE49-F238E27FC236}">
                <a16:creationId xmlns:a16="http://schemas.microsoft.com/office/drawing/2014/main" id="{C9D20EA2-18FB-949F-8A64-A8629ED275E8}"/>
              </a:ext>
            </a:extLst>
          </p:cNvPr>
          <p:cNvSpPr txBox="1"/>
          <p:nvPr/>
        </p:nvSpPr>
        <p:spPr>
          <a:xfrm>
            <a:off x="130853" y="1323725"/>
            <a:ext cx="11930293" cy="923330"/>
          </a:xfrm>
          <a:prstGeom prst="rect">
            <a:avLst/>
          </a:prstGeom>
          <a:noFill/>
        </p:spPr>
        <p:txBody>
          <a:bodyPr wrap="square" rtlCol="0">
            <a:spAutoFit/>
          </a:bodyPr>
          <a:lstStyle/>
          <a:p>
            <a:r>
              <a:rPr lang="en-US" sz="5400" b="1" dirty="0"/>
              <a:t>Post-transcriptional  modification of DNA</a:t>
            </a:r>
          </a:p>
        </p:txBody>
      </p:sp>
      <p:sp>
        <p:nvSpPr>
          <p:cNvPr id="3" name="TextBox 2">
            <a:extLst>
              <a:ext uri="{FF2B5EF4-FFF2-40B4-BE49-F238E27FC236}">
                <a16:creationId xmlns:a16="http://schemas.microsoft.com/office/drawing/2014/main" id="{159F8636-7023-093A-A31D-375643E9EEC2}"/>
              </a:ext>
            </a:extLst>
          </p:cNvPr>
          <p:cNvSpPr txBox="1"/>
          <p:nvPr/>
        </p:nvSpPr>
        <p:spPr>
          <a:xfrm>
            <a:off x="2217683" y="2786179"/>
            <a:ext cx="9974317" cy="830997"/>
          </a:xfrm>
          <a:prstGeom prst="rect">
            <a:avLst/>
          </a:prstGeom>
          <a:noFill/>
        </p:spPr>
        <p:txBody>
          <a:bodyPr wrap="square" rtlCol="0">
            <a:spAutoFit/>
          </a:bodyPr>
          <a:lstStyle/>
          <a:p>
            <a:r>
              <a:rPr lang="en-US" sz="4800" dirty="0"/>
              <a:t>Methylation of CpG …. to </a:t>
            </a:r>
            <a:r>
              <a:rPr lang="en-US" sz="4800" dirty="0" err="1"/>
              <a:t>C</a:t>
            </a:r>
            <a:r>
              <a:rPr lang="en-US" sz="4800" baseline="30000" dirty="0" err="1"/>
              <a:t>Me</a:t>
            </a:r>
            <a:r>
              <a:rPr lang="en-US" sz="4800" dirty="0" err="1"/>
              <a:t>pG</a:t>
            </a:r>
            <a:endParaRPr lang="en-US" sz="4800" dirty="0"/>
          </a:p>
        </p:txBody>
      </p:sp>
      <p:sp>
        <p:nvSpPr>
          <p:cNvPr id="5" name="TextBox 4">
            <a:extLst>
              <a:ext uri="{FF2B5EF4-FFF2-40B4-BE49-F238E27FC236}">
                <a16:creationId xmlns:a16="http://schemas.microsoft.com/office/drawing/2014/main" id="{14683C3F-4F67-F579-E637-829DE23DC06F}"/>
              </a:ext>
            </a:extLst>
          </p:cNvPr>
          <p:cNvSpPr txBox="1"/>
          <p:nvPr/>
        </p:nvSpPr>
        <p:spPr>
          <a:xfrm>
            <a:off x="4398054" y="4156300"/>
            <a:ext cx="5171089" cy="769441"/>
          </a:xfrm>
          <a:prstGeom prst="rect">
            <a:avLst/>
          </a:prstGeom>
          <a:noFill/>
        </p:spPr>
        <p:txBody>
          <a:bodyPr wrap="square" rtlCol="0">
            <a:spAutoFit/>
          </a:bodyPr>
          <a:lstStyle/>
          <a:p>
            <a:r>
              <a:rPr lang="en-US" sz="4400" b="1" dirty="0">
                <a:solidFill>
                  <a:srgbClr val="FF0000"/>
                </a:solidFill>
              </a:rPr>
              <a:t>5’</a:t>
            </a:r>
            <a:r>
              <a:rPr lang="en-US" sz="4400" b="1" dirty="0"/>
              <a:t>- C p G – </a:t>
            </a:r>
            <a:r>
              <a:rPr lang="en-US" sz="4400" b="1" dirty="0">
                <a:solidFill>
                  <a:srgbClr val="FF0000"/>
                </a:solidFill>
              </a:rPr>
              <a:t>3’</a:t>
            </a:r>
          </a:p>
        </p:txBody>
      </p:sp>
    </p:spTree>
    <p:extLst>
      <p:ext uri="{BB962C8B-B14F-4D97-AF65-F5344CB8AC3E}">
        <p14:creationId xmlns:p14="http://schemas.microsoft.com/office/powerpoint/2010/main" val="34373802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734" y="363296"/>
            <a:ext cx="11616532" cy="6131408"/>
          </a:xfrm>
          <a:prstGeom prst="rect">
            <a:avLst/>
          </a:prstGeom>
        </p:spPr>
      </p:pic>
    </p:spTree>
    <p:extLst>
      <p:ext uri="{BB962C8B-B14F-4D97-AF65-F5344CB8AC3E}">
        <p14:creationId xmlns:p14="http://schemas.microsoft.com/office/powerpoint/2010/main" val="10417662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2022" id="{E6BC062A-D95C-4D56-9081-BCD00CDF81C2}" vid="{8183FFCD-842A-4757-8D06-72A2F5770B7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2022" id="{E6BC062A-D95C-4D56-9081-BCD00CDF81C2}" vid="{EA4A6DF5-573B-4C65-8EA2-992D2B566CF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56d1f37-a5bf-40ea-9e3b-df9e783b5a8c" xsi:nil="true"/>
    <SharedWithUsers xmlns="256d1f37-a5bf-40ea-9e3b-df9e783b5a8c">
      <UserInfo>
        <DisplayName/>
        <AccountId xsi:nil="true"/>
        <AccountType/>
      </UserInfo>
    </SharedWithUsers>
    <lcf76f155ced4ddcb4097134ff3c332f xmlns="fccfdd5f-3cf6-48f3-9c58-398738ebd059">
      <Terms xmlns="http://schemas.microsoft.com/office/infopath/2007/PartnerControls"/>
    </lcf76f155ced4ddcb4097134ff3c332f>
    <_ip_UnifiedCompliancePolicyUIAction xmlns="http://schemas.microsoft.com/sharepoint/v3" xsi:nil="true"/>
    <Comments xmlns="fccfdd5f-3cf6-48f3-9c58-398738ebd059" xsi:nil="true"/>
    <SubmittedtoNSTA xmlns="fccfdd5f-3cf6-48f3-9c58-398738ebd059">false</SubmittedtoNSTA>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21" ma:contentTypeDescription="Create a new document." ma:contentTypeScope="" ma:versionID="50f1bd06b1c5b782c82d5bae311ccf5b">
  <xsd:schema xmlns:xsd="http://www.w3.org/2001/XMLSchema" xmlns:xs="http://www.w3.org/2001/XMLSchema" xmlns:p="http://schemas.microsoft.com/office/2006/metadata/properties" xmlns:ns1="http://schemas.microsoft.com/sharepoint/v3" xmlns:ns2="256d1f37-a5bf-40ea-9e3b-df9e783b5a8c" xmlns:ns3="fccfdd5f-3cf6-48f3-9c58-398738ebd059" targetNamespace="http://schemas.microsoft.com/office/2006/metadata/properties" ma:root="true" ma:fieldsID="3a2c19bcc5f9f103c0bc11c7ae6a0506" ns1:_="" ns2:_="" ns3:_="">
    <xsd:import namespace="http://schemas.microsoft.com/sharepoint/v3"/>
    <xsd:import namespace="256d1f37-a5bf-40ea-9e3b-df9e783b5a8c"/>
    <xsd:import namespace="fccfdd5f-3cf6-48f3-9c58-398738ebd0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element ref="ns3:SubmittedtoNSTA" minOccurs="0"/>
                <xsd:element ref="ns3:Comments" minOccurs="0"/>
                <xsd:element ref="ns3:lcf76f155ced4ddcb4097134ff3c332f" minOccurs="0"/>
                <xsd:element ref="ns2:TaxCatchAll" minOccurs="0"/>
                <xsd:element ref="ns3:MediaLengthInSeconds" minOccurs="0"/>
                <xsd:element ref="ns3:MediaServiceLocation"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4" nillable="true" ma:displayName="Taxonomy Catch All Column" ma:hidden="true" ma:list="{70c86df9-d0e8-46f0-93a5-6d2a22d58cc4}"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SubmittedtoNSTA" ma:index="20" nillable="true" ma:displayName="Submitted to NSTA" ma:default="0" ma:format="Dropdown" ma:internalName="SubmittedtoNSTA">
      <xsd:simpleType>
        <xsd:restriction base="dms:Boolean"/>
      </xsd:simpleType>
    </xsd:element>
    <xsd:element name="Comments" ma:index="21" nillable="true" ma:displayName="Comments" ma:format="Dropdown" ma:internalName="Comments">
      <xsd:simpleType>
        <xsd:restriction base="dms:Text">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LengthInSeconds" ma:index="25" nillable="true" ma:displayName="MediaLengthInSeconds" ma:hidden="true" ma:internalName="MediaLengthInSeconds" ma:readOnly="true">
      <xsd:simpleType>
        <xsd:restriction base="dms:Unknown"/>
      </xsd:simpleType>
    </xsd:element>
    <xsd:element name="MediaServiceLocation" ma:index="26" nillable="true" ma:displayName="Location" ma:internalName="MediaServiceLocation"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CF5C9F0-5FA4-4328-8840-83096B3D5485}">
  <ds:schemaRefs>
    <ds:schemaRef ds:uri="256d1f37-a5bf-40ea-9e3b-df9e783b5a8c"/>
    <ds:schemaRef ds:uri="http://schemas.microsoft.com/office/2006/metadata/properties"/>
    <ds:schemaRef ds:uri="http://purl.org/dc/terms/"/>
    <ds:schemaRef ds:uri="http://schemas.microsoft.com/office/2006/documentManagement/types"/>
    <ds:schemaRef ds:uri="http://schemas.microsoft.com/office/infopath/2007/PartnerControls"/>
    <ds:schemaRef ds:uri="http://schemas.openxmlformats.org/package/2006/metadata/core-properties"/>
    <ds:schemaRef ds:uri="http://purl.org/dc/dcmitype/"/>
    <ds:schemaRef ds:uri="cfebaabb-06ba-495d-9116-624c50a03998"/>
    <ds:schemaRef ds:uri="http://www.w3.org/XML/1998/namespace"/>
    <ds:schemaRef ds:uri="http://purl.org/dc/elements/1.1/"/>
    <ds:schemaRef ds:uri="68b5b436-c221-4126-930b-0387bddd4008"/>
    <ds:schemaRef ds:uri="fccfdd5f-3cf6-48f3-9c58-398738ebd059"/>
    <ds:schemaRef ds:uri="http://schemas.microsoft.com/sharepoint/v3"/>
  </ds:schemaRefs>
</ds:datastoreItem>
</file>

<file path=customXml/itemProps2.xml><?xml version="1.0" encoding="utf-8"?>
<ds:datastoreItem xmlns:ds="http://schemas.openxmlformats.org/officeDocument/2006/customXml" ds:itemID="{D04F5087-E44D-48F8-B565-6711CA3E7C9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56d1f37-a5bf-40ea-9e3b-df9e783b5a8c"/>
    <ds:schemaRef ds:uri="fccfdd5f-3cf6-48f3-9c58-398738ebd0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2D4A624-151E-4A3F-B4CA-6D26A54E745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3DMD_NEW_PPT_Template_2022</Template>
  <TotalTime>732</TotalTime>
  <Words>876</Words>
  <Application>Microsoft Office PowerPoint</Application>
  <PresentationFormat>Widescreen</PresentationFormat>
  <Paragraphs>146</Paragraphs>
  <Slides>35</Slides>
  <Notes>0</Notes>
  <HiddenSlides>0</HiddenSlides>
  <MMClips>0</MMClips>
  <ScaleCrop>false</ScaleCrop>
  <HeadingPairs>
    <vt:vector size="4" baseType="variant">
      <vt:variant>
        <vt:lpstr>Theme</vt:lpstr>
      </vt:variant>
      <vt:variant>
        <vt:i4>2</vt:i4>
      </vt:variant>
      <vt:variant>
        <vt:lpstr>Slide Titles</vt:lpstr>
      </vt:variant>
      <vt:variant>
        <vt:i4>35</vt:i4>
      </vt:variant>
    </vt:vector>
  </HeadingPairs>
  <TitlesOfParts>
    <vt:vector size="37" baseType="lpstr">
      <vt:lpstr>Office Theme</vt:lpstr>
      <vt:lpstr>Custom Design</vt:lpstr>
      <vt:lpstr>Epigenetics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Kris Herman</dc:creator>
  <cp:lastModifiedBy>Tim Herman</cp:lastModifiedBy>
  <cp:revision>3</cp:revision>
  <dcterms:created xsi:type="dcterms:W3CDTF">2023-02-20T15:18:33Z</dcterms:created>
  <dcterms:modified xsi:type="dcterms:W3CDTF">2023-03-24T19:49:24Z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0x01010007F30016848ECA4D8C32F5EEF57AB254</vt:lpwstr>
  </property>
  <property fmtid="{D5CDD505-2E9C-101B-9397-08002B2CF9AE}" pid="3" name="MediaServiceImageTags">
    <vt:lpwstr/>
  </property>
  <property fmtid="{D5CDD505-2E9C-101B-9397-08002B2CF9AE}" pid="4" name="Order">
    <vt:r8>459700</vt:r8>
  </property>
  <property fmtid="{D5CDD505-2E9C-101B-9397-08002B2CF9AE}" pid="5" name="xd_Signature">
    <vt:bool>false</vt:bool>
  </property>
  <property fmtid="{D5CDD505-2E9C-101B-9397-08002B2CF9AE}" pid="6" name="xd_ProgID">
    <vt:lpwstr/>
  </property>
  <property fmtid="{D5CDD505-2E9C-101B-9397-08002B2CF9AE}" pid="7" name="SubmittedtoNSTA">
    <vt:bool>false</vt:bool>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ies>
</file>