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2"/>
  </p:notesMasterIdLst>
  <p:sldIdLst>
    <p:sldId id="310" r:id="rId6"/>
    <p:sldId id="313" r:id="rId7"/>
    <p:sldId id="315" r:id="rId8"/>
    <p:sldId id="257" r:id="rId9"/>
    <p:sldId id="303" r:id="rId10"/>
    <p:sldId id="275" r:id="rId11"/>
    <p:sldId id="296" r:id="rId12"/>
    <p:sldId id="278" r:id="rId13"/>
    <p:sldId id="279" r:id="rId14"/>
    <p:sldId id="280" r:id="rId15"/>
    <p:sldId id="264" r:id="rId16"/>
    <p:sldId id="273" r:id="rId17"/>
    <p:sldId id="262" r:id="rId18"/>
    <p:sldId id="258" r:id="rId19"/>
    <p:sldId id="295" r:id="rId20"/>
    <p:sldId id="256" r:id="rId21"/>
    <p:sldId id="312" r:id="rId22"/>
    <p:sldId id="260" r:id="rId23"/>
    <p:sldId id="305" r:id="rId24"/>
    <p:sldId id="307" r:id="rId25"/>
    <p:sldId id="308" r:id="rId26"/>
    <p:sldId id="311" r:id="rId27"/>
    <p:sldId id="259" r:id="rId28"/>
    <p:sldId id="309" r:id="rId29"/>
    <p:sldId id="304" r:id="rId30"/>
    <p:sldId id="26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8D0BF-2379-4175-B5D4-675D3C602F13}" v="21" dt="2023-10-23T19:03:28.218"/>
    <p1510:client id="{8E059B7D-364A-A254-DBFA-B74A2369144C}" v="7" dt="2023-11-08T23:01:38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107" d="100"/>
          <a:sy n="107" d="100"/>
        </p:scale>
        <p:origin x="126" y="4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6T16:45:05.988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833 423,'-3'45,"-2"0,-2-1,-15 56,7-33,-31 108,-70 172,34-110,-6 27,-72 226,129-390,-37 132,-29 169,88-366,-1 0,-2-1,-1-1,-24 42,37-75,0 1,0-1,0 0,0 1,0-1,0 0,0 0,0 1,0-1,0 0,0 1,0-1,-1 0,1 0,0 1,0-1,0 0,0 0,-1 0,1 1,0-1,0 0,-1 0,1 0,0 0,0 0,-1 1,1-1,0 0,0 0,-1 0,1 0,0 0,0 0,-1 0,1 0,0 0,-1 0,1 0,0 0,0 0,-1 0,0 0,-1-16,4-30,182-783,-103 517,-77 297,207-940,-180 764,-9 0,-8-1,-12-209,-4 360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6D9D-62FC-49E3-8295-9AEF65C59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E2EBF-47E2-4BB1-8C7A-E1FC8AC45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3765-DC7A-4A27-9CB2-225389A00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196E2-3E57-488F-9DFD-8368CBA0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D0138-1C0B-420E-BA87-8474E232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83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F2B14-D4A8-439D-96FC-8FC0C2EE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3106-F0F7-40E6-BF0A-2A8B19D4F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5DABE-B1D8-4101-B395-D3F6791C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68D0-B7B4-4FB4-9F8F-22CEBE121D28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2E5A2-9C98-48AD-B8C1-81731278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76333-2AA9-470C-8C02-946A7D4E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F2D70-9BED-45FC-AD8C-916568460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5B4A6-78B9-4053-B0A9-6C80AB0DF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D51A-E149-4427-BD3F-4144679EFF8E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25FB2C-0C75-40ED-AACE-AE67F7D9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8C57A-3E91-4EC2-A82C-142E4609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F216-CC8A-456B-A2FD-76F37502B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3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he-Science-of-Coronaviruses.ht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1/04/08/health/coronavirus-mrna-kariko.html" TargetMode="External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customXml" Target="../ink/ink1.xml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wMa06xhgW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uM61BGIbiiU" TargetMode="Externa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3E350CA-DE42-1D4C-DFC2-23EFAD6CCD08}"/>
              </a:ext>
            </a:extLst>
          </p:cNvPr>
          <p:cNvSpPr txBox="1"/>
          <p:nvPr/>
        </p:nvSpPr>
        <p:spPr>
          <a:xfrm>
            <a:off x="3980330" y="1853006"/>
            <a:ext cx="8319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Modeling… </a:t>
            </a:r>
          </a:p>
          <a:p>
            <a:pPr algn="ctr"/>
            <a:r>
              <a:rPr lang="en-US" sz="4400" b="1" dirty="0"/>
              <a:t>Infectious Diseases &amp; Immunity</a:t>
            </a: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45839445-B8A1-CFCE-C4CB-CD6431184A6C}"/>
              </a:ext>
            </a:extLst>
          </p:cNvPr>
          <p:cNvSpPr txBox="1">
            <a:spLocks/>
          </p:cNvSpPr>
          <p:nvPr/>
        </p:nvSpPr>
        <p:spPr>
          <a:xfrm>
            <a:off x="2040715" y="5362786"/>
            <a:ext cx="3506168" cy="7281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Tim Herman</a:t>
            </a:r>
          </a:p>
          <a:p>
            <a:r>
              <a:rPr lang="en-US" dirty="0"/>
              <a:t>3D Molecular Designs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E64FC1-89EE-CDA2-3C93-DFC535C2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8" t="42778" r="15185" b="38444"/>
          <a:stretch/>
        </p:blipFill>
        <p:spPr>
          <a:xfrm>
            <a:off x="3561114" y="3740134"/>
            <a:ext cx="8211720" cy="128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43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4431BE-FB2D-5D5B-103C-491A52C07E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34" y="515462"/>
            <a:ext cx="8653931" cy="60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2" descr="Viral entry up close: A graphic that shows the interaction between viral spike proteins and host receptors before viral entry.">
            <a:extLst>
              <a:ext uri="{FF2B5EF4-FFF2-40B4-BE49-F238E27FC236}">
                <a16:creationId xmlns:a16="http://schemas.microsoft.com/office/drawing/2014/main" id="{807762D1-ED89-47AD-2891-964EF51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567" y="215592"/>
            <a:ext cx="8249191" cy="59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760BD7-DBFE-3DC4-BB4B-8AA89959BE6C}"/>
              </a:ext>
            </a:extLst>
          </p:cNvPr>
          <p:cNvSpPr txBox="1"/>
          <p:nvPr/>
        </p:nvSpPr>
        <p:spPr>
          <a:xfrm>
            <a:off x="1819276" y="6299373"/>
            <a:ext cx="7762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Janet </a:t>
            </a:r>
            <a:r>
              <a:rPr lang="en-US" sz="2000" dirty="0" err="1">
                <a:solidFill>
                  <a:schemeClr val="accent1"/>
                </a:solidFill>
              </a:rPr>
              <a:t>Iwasa</a:t>
            </a:r>
            <a:r>
              <a:rPr lang="en-US" sz="2000" dirty="0">
                <a:solidFill>
                  <a:schemeClr val="accent1"/>
                </a:solidFill>
              </a:rPr>
              <a:t>, The Animation Lab…at https://animationlab.utah.edu/cova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The Science of Coronavirus… a video series</a:t>
            </a:r>
            <a:br>
              <a:rPr lang="en-US" sz="3200" b="1">
                <a:solidFill>
                  <a:srgbClr val="0070C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46DC5-508F-72E1-C296-2578FA6A9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5" b="6817"/>
          <a:stretch/>
        </p:blipFill>
        <p:spPr>
          <a:xfrm>
            <a:off x="1603086" y="1044019"/>
            <a:ext cx="8323338" cy="4769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E4010-31B8-331E-64A2-C5BB03E53D5D}"/>
              </a:ext>
            </a:extLst>
          </p:cNvPr>
          <p:cNvSpPr txBox="1"/>
          <p:nvPr/>
        </p:nvSpPr>
        <p:spPr>
          <a:xfrm>
            <a:off x="1995080" y="6023837"/>
            <a:ext cx="753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https://www.3dmoleculardesigns.com/The-Science-of-Coronaviruses.htm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. Kariko and her family in 1985.">
            <a:extLst>
              <a:ext uri="{FF2B5EF4-FFF2-40B4-BE49-F238E27FC236}">
                <a16:creationId xmlns:a16="http://schemas.microsoft.com/office/drawing/2014/main" id="{FB8A14D5-AF78-4940-AA70-79D41ADB15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48" y="1291928"/>
            <a:ext cx="1954745" cy="19212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2F523B-D03A-48EE-9C71-8A4B168B89DE}"/>
              </a:ext>
            </a:extLst>
          </p:cNvPr>
          <p:cNvSpPr txBox="1"/>
          <p:nvPr/>
        </p:nvSpPr>
        <p:spPr>
          <a:xfrm>
            <a:off x="1197610" y="5892073"/>
            <a:ext cx="1040892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https://www.nytimes.com/2021/04/08/health/coronavirus-mrna-kariko.html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" action="ppaction://noaction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</a:rPr>
              <a:t>https://www.cnn.com/2020/12/16/us/katalin-kariko-covid-19-vaccine-scientist-trnd/index.html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563C8E-ED77-4478-A7A8-3529D8BA617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22" y="3605425"/>
            <a:ext cx="2240354" cy="19079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BF134F-1030-4036-B1F7-193920900F12}"/>
              </a:ext>
            </a:extLst>
          </p:cNvPr>
          <p:cNvSpPr txBox="1"/>
          <p:nvPr/>
        </p:nvSpPr>
        <p:spPr>
          <a:xfrm>
            <a:off x="1203959" y="502920"/>
            <a:ext cx="1081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Kati </a:t>
            </a:r>
            <a:r>
              <a:rPr lang="en-US" sz="2800" b="1" dirty="0" err="1"/>
              <a:t>Kariko</a:t>
            </a:r>
            <a:r>
              <a:rPr lang="en-US" sz="2800" b="1" dirty="0"/>
              <a:t>,.. and the perseverance of women research associates…..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0D6346-65C1-42A3-ADBF-BC25A3245FFC}"/>
              </a:ext>
            </a:extLst>
          </p:cNvPr>
          <p:cNvGrpSpPr/>
          <p:nvPr/>
        </p:nvGrpSpPr>
        <p:grpSpPr>
          <a:xfrm>
            <a:off x="3729446" y="1288383"/>
            <a:ext cx="3811179" cy="1804713"/>
            <a:chOff x="3729446" y="1288383"/>
            <a:chExt cx="3811179" cy="180471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9AA7D47-2977-4919-9FD9-9E9673A7868E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203A6055-8E52-4271-8BB3-D1A3CBEFF7CE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9D9F0C-8D49-44AE-BC75-52673DEF7DB3}"/>
              </a:ext>
            </a:extLst>
          </p:cNvPr>
          <p:cNvGrpSpPr/>
          <p:nvPr/>
        </p:nvGrpSpPr>
        <p:grpSpPr>
          <a:xfrm>
            <a:off x="2298777" y="3628045"/>
            <a:ext cx="3797223" cy="1923415"/>
            <a:chOff x="2298777" y="3628045"/>
            <a:chExt cx="3797223" cy="19234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0FEB4E1-DC22-400B-8353-83ECC172EEC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750" y="3628045"/>
              <a:ext cx="2889250" cy="1923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4D4019D4-D0A7-4F50-A6FF-8CA83CFB1D81}"/>
                </a:ext>
              </a:extLst>
            </p:cNvPr>
            <p:cNvSpPr/>
            <p:nvPr/>
          </p:nvSpPr>
          <p:spPr>
            <a:xfrm>
              <a:off x="2298777" y="4274299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F2051E-D05E-42A4-8BCA-38E6386467F7}"/>
              </a:ext>
            </a:extLst>
          </p:cNvPr>
          <p:cNvGrpSpPr/>
          <p:nvPr/>
        </p:nvGrpSpPr>
        <p:grpSpPr>
          <a:xfrm>
            <a:off x="7698088" y="1288383"/>
            <a:ext cx="3785199" cy="1993244"/>
            <a:chOff x="7698088" y="1288383"/>
            <a:chExt cx="3785199" cy="199324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94BE5D-E161-4504-9947-AE44A09E7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3F9EB060-1425-46AC-B104-8EE52F4D19EB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83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4D2B8C-2F1A-4748-B62A-3C3D978136FF}"/>
              </a:ext>
            </a:extLst>
          </p:cNvPr>
          <p:cNvSpPr txBox="1"/>
          <p:nvPr/>
        </p:nvSpPr>
        <p:spPr>
          <a:xfrm>
            <a:off x="955567" y="292133"/>
            <a:ext cx="8096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tRNA Modifications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A) Sequence and secondary structure of E. coli tyrosyl tRNA molecule.... |  Download Scientific Diagram">
            <a:extLst>
              <a:ext uri="{FF2B5EF4-FFF2-40B4-BE49-F238E27FC236}">
                <a16:creationId xmlns:a16="http://schemas.microsoft.com/office/drawing/2014/main" id="{2CA81ECD-CB79-4E54-AACA-69FEE776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855" y="1111632"/>
            <a:ext cx="9142640" cy="56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03A3C5-E130-4994-92BD-FEB92E06E522}"/>
              </a:ext>
            </a:extLst>
          </p:cNvPr>
          <p:cNvSpPr txBox="1"/>
          <p:nvPr/>
        </p:nvSpPr>
        <p:spPr>
          <a:xfrm>
            <a:off x="4497186" y="57409"/>
            <a:ext cx="6325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…………….WHY?</a:t>
            </a:r>
          </a:p>
        </p:txBody>
      </p:sp>
    </p:spTree>
    <p:extLst>
      <p:ext uri="{BB962C8B-B14F-4D97-AF65-F5344CB8AC3E}">
        <p14:creationId xmlns:p14="http://schemas.microsoft.com/office/powerpoint/2010/main" val="11777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310B1-F673-4904-B521-5F20E0029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00" t="31111" r="66125" b="34444"/>
          <a:stretch/>
        </p:blipFill>
        <p:spPr>
          <a:xfrm>
            <a:off x="8278837" y="2168770"/>
            <a:ext cx="3135923" cy="4542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0ADCD-6927-4B5B-8C70-E4996460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6250" b="25556"/>
          <a:stretch/>
        </p:blipFill>
        <p:spPr>
          <a:xfrm>
            <a:off x="243617" y="3263541"/>
            <a:ext cx="8035220" cy="2525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91833D-6019-4926-8991-5B61DD98BB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0" t="30468" r="7875" b="34444"/>
          <a:stretch/>
        </p:blipFill>
        <p:spPr>
          <a:xfrm>
            <a:off x="777240" y="265432"/>
            <a:ext cx="8624668" cy="20056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D89682-6E8D-4C8E-A687-9B1E799C31B0}"/>
              </a:ext>
            </a:extLst>
          </p:cNvPr>
          <p:cNvSpPr txBox="1"/>
          <p:nvPr/>
        </p:nvSpPr>
        <p:spPr>
          <a:xfrm>
            <a:off x="914400" y="25210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Molecular Therapy vol. 16 no. 11, 1833–1840 </a:t>
            </a:r>
            <a:r>
              <a:rPr lang="en-US" dirty="0" err="1"/>
              <a:t>nov.</a:t>
            </a:r>
            <a:r>
              <a:rPr lang="en-US" dirty="0"/>
              <a:t> 2008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324C6-E901-488A-9485-9C29A7F4068F}"/>
              </a:ext>
            </a:extLst>
          </p:cNvPr>
          <p:cNvSpPr/>
          <p:nvPr/>
        </p:nvSpPr>
        <p:spPr>
          <a:xfrm>
            <a:off x="644769" y="1641231"/>
            <a:ext cx="1606062" cy="42203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0AF07AE-16FA-49B0-BA8F-32B2C8421D2D}"/>
              </a:ext>
            </a:extLst>
          </p:cNvPr>
          <p:cNvSpPr/>
          <p:nvPr/>
        </p:nvSpPr>
        <p:spPr>
          <a:xfrm>
            <a:off x="5233771" y="5008136"/>
            <a:ext cx="641252" cy="5081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A2563-4613-4C25-A23D-61592DF51F79}"/>
              </a:ext>
            </a:extLst>
          </p:cNvPr>
          <p:cNvSpPr/>
          <p:nvPr/>
        </p:nvSpPr>
        <p:spPr>
          <a:xfrm>
            <a:off x="1590822" y="5044759"/>
            <a:ext cx="660009" cy="43492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311460-4C87-42E9-985D-01039D43545B}"/>
              </a:ext>
            </a:extLst>
          </p:cNvPr>
          <p:cNvSpPr txBox="1"/>
          <p:nvPr/>
        </p:nvSpPr>
        <p:spPr>
          <a:xfrm>
            <a:off x="5875023" y="2889986"/>
            <a:ext cx="2758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pseudouridine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6399B9-A817-4427-A686-174FC2DAAE39}"/>
              </a:ext>
            </a:extLst>
          </p:cNvPr>
          <p:cNvSpPr/>
          <p:nvPr/>
        </p:nvSpPr>
        <p:spPr>
          <a:xfrm>
            <a:off x="5547360" y="3163690"/>
            <a:ext cx="335280" cy="387230"/>
          </a:xfrm>
          <a:custGeom>
            <a:avLst/>
            <a:gdLst>
              <a:gd name="connsiteX0" fmla="*/ 335280 w 335280"/>
              <a:gd name="connsiteY0" fmla="*/ 6230 h 387230"/>
              <a:gd name="connsiteX1" fmla="*/ 213360 w 335280"/>
              <a:gd name="connsiteY1" fmla="*/ 51950 h 387230"/>
              <a:gd name="connsiteX2" fmla="*/ 0 w 335280"/>
              <a:gd name="connsiteY2" fmla="*/ 387230 h 38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5280" h="387230">
                <a:moveTo>
                  <a:pt x="335280" y="6230"/>
                </a:moveTo>
                <a:cubicBezTo>
                  <a:pt x="302260" y="-2660"/>
                  <a:pt x="269240" y="-11550"/>
                  <a:pt x="213360" y="51950"/>
                </a:cubicBezTo>
                <a:cubicBezTo>
                  <a:pt x="157480" y="115450"/>
                  <a:pt x="78740" y="251340"/>
                  <a:pt x="0" y="387230"/>
                </a:cubicBezTo>
              </a:path>
            </a:pathLst>
          </a:custGeom>
          <a:noFill/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277D1-872E-4936-8944-35F9EFA9681A}"/>
              </a:ext>
            </a:extLst>
          </p:cNvPr>
          <p:cNvGrpSpPr/>
          <p:nvPr/>
        </p:nvGrpSpPr>
        <p:grpSpPr>
          <a:xfrm>
            <a:off x="1088967" y="5888747"/>
            <a:ext cx="7189870" cy="754904"/>
            <a:chOff x="1088967" y="5888747"/>
            <a:chExt cx="7189870" cy="75490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712395-7D1C-4F6E-B96D-E5B56FB769E9}"/>
                </a:ext>
              </a:extLst>
            </p:cNvPr>
            <p:cNvSpPr txBox="1"/>
            <p:nvPr/>
          </p:nvSpPr>
          <p:spPr>
            <a:xfrm>
              <a:off x="1088967" y="5888747"/>
              <a:ext cx="7032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5BE5E1-18AC-4FD0-B64A-C1EC03FBE887}"/>
                </a:ext>
              </a:extLst>
            </p:cNvPr>
            <p:cNvSpPr txBox="1"/>
            <p:nvPr/>
          </p:nvSpPr>
          <p:spPr>
            <a:xfrm>
              <a:off x="1088967" y="6274319"/>
              <a:ext cx="7189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AAC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GCAUGC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CAG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GC</a:t>
              </a:r>
              <a:r>
                <a:rPr lang="en-US" sz="1400" b="1" dirty="0">
                  <a:solidFill>
                    <a:schemeClr val="accent2">
                      <a:lumMod val="75000"/>
                    </a:schemeClr>
                  </a:solidFill>
                  <a:latin typeface="Symbol" panose="05050102010706020507" pitchFamily="18" charset="2"/>
                  <a:cs typeface="Courier New" panose="02070309020205020404" pitchFamily="49" charset="0"/>
                </a:rPr>
                <a:t>YY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55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52" y="390923"/>
            <a:ext cx="515311" cy="566558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345" y="544806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851768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B502626B-C236-6D81-548A-391266A57305}"/>
              </a:ext>
            </a:extLst>
          </p:cNvPr>
          <p:cNvGrpSpPr/>
          <p:nvPr/>
        </p:nvGrpSpPr>
        <p:grpSpPr>
          <a:xfrm>
            <a:off x="6554065" y="2076034"/>
            <a:ext cx="3628600" cy="3107035"/>
            <a:chOff x="6554065" y="2076034"/>
            <a:chExt cx="3628600" cy="3107035"/>
          </a:xfrm>
        </p:grpSpPr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468C75CA-95D6-2BE1-3266-F233D09FB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466" y="2076034"/>
              <a:ext cx="2032085" cy="2202872"/>
            </a:xfrm>
            <a:prstGeom prst="rect">
              <a:avLst/>
            </a:prstGeom>
          </p:spPr>
        </p:pic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BA6A340-7AC8-A84D-48C2-89FCC3C21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7396" y="3429000"/>
              <a:ext cx="1745269" cy="1754069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86D0B2B-D62B-9810-7F1A-E4A154F5A4FA}"/>
                </a:ext>
              </a:extLst>
            </p:cNvPr>
            <p:cNvSpPr/>
            <p:nvPr/>
          </p:nvSpPr>
          <p:spPr>
            <a:xfrm rot="21132363">
              <a:off x="6554065" y="2223207"/>
              <a:ext cx="515311" cy="339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07E029-BA4F-518C-996C-4B8BF1603B6C}"/>
              </a:ext>
            </a:extLst>
          </p:cNvPr>
          <p:cNvGrpSpPr/>
          <p:nvPr/>
        </p:nvGrpSpPr>
        <p:grpSpPr>
          <a:xfrm>
            <a:off x="1099104" y="1652756"/>
            <a:ext cx="3980368" cy="2530901"/>
            <a:chOff x="1099104" y="1652756"/>
            <a:chExt cx="3980368" cy="2530901"/>
          </a:xfrm>
        </p:grpSpPr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3EF21D6-D7BD-A4BD-D03E-7EE62BF2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952" y="2783229"/>
              <a:ext cx="1081520" cy="1040012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1D01DCE7-6573-9336-50ED-BFE090E85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297593"/>
              <a:ext cx="1906597" cy="1886064"/>
            </a:xfrm>
            <a:prstGeom prst="rect">
              <a:avLst/>
            </a:prstGeom>
          </p:spPr>
        </p:pic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FBFD5A51-07E6-026C-6119-DD45D0F88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707" y="1968007"/>
              <a:ext cx="515311" cy="548737"/>
            </a:xfrm>
            <a:prstGeom prst="rect">
              <a:avLst/>
            </a:prstGeom>
          </p:spPr>
        </p:pic>
        <p:pic>
          <p:nvPicPr>
            <p:cNvPr id="17" name="Picture 16" descr="A picture containing text, monitor, display, light&#10;&#10;Description automatically generated">
              <a:extLst>
                <a:ext uri="{FF2B5EF4-FFF2-40B4-BE49-F238E27FC236}">
                  <a16:creationId xmlns:a16="http://schemas.microsoft.com/office/drawing/2014/main" id="{54AE5121-2809-943B-1FB9-9C42FC917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905603"/>
              <a:ext cx="349054" cy="2581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14:cNvPr>
                <p14:cNvContentPartPr/>
                <p14:nvPr/>
              </p14:nvContentPartPr>
              <p14:xfrm>
                <a:off x="2440741" y="1652756"/>
                <a:ext cx="299880" cy="1148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7101" y="1544756"/>
                  <a:ext cx="407520" cy="1364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23BDBA6-9B96-B711-BDB1-0D48925BFE3E}"/>
                </a:ext>
              </a:extLst>
            </p:cNvPr>
            <p:cNvSpPr/>
            <p:nvPr/>
          </p:nvSpPr>
          <p:spPr>
            <a:xfrm>
              <a:off x="1107662" y="2890453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A5EE8C-E56C-FB81-ABE2-A3B1B50DB2FC}"/>
                </a:ext>
              </a:extLst>
            </p:cNvPr>
            <p:cNvSpPr/>
            <p:nvPr/>
          </p:nvSpPr>
          <p:spPr>
            <a:xfrm>
              <a:off x="1099104" y="3794485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90DE2E8-C642-2806-1E3B-57F80580C0E1}"/>
              </a:ext>
            </a:extLst>
          </p:cNvPr>
          <p:cNvGrpSpPr/>
          <p:nvPr/>
        </p:nvGrpSpPr>
        <p:grpSpPr>
          <a:xfrm>
            <a:off x="970671" y="2701807"/>
            <a:ext cx="5425100" cy="633106"/>
            <a:chOff x="970671" y="2701807"/>
            <a:chExt cx="5425100" cy="6331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AE7915B-5D9A-8E94-137C-0192B02F114C}"/>
                </a:ext>
              </a:extLst>
            </p:cNvPr>
            <p:cNvCxnSpPr/>
            <p:nvPr/>
          </p:nvCxnSpPr>
          <p:spPr>
            <a:xfrm>
              <a:off x="970671" y="3074287"/>
              <a:ext cx="26231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ow: Curved Down 11">
              <a:extLst>
                <a:ext uri="{FF2B5EF4-FFF2-40B4-BE49-F238E27FC236}">
                  <a16:creationId xmlns:a16="http://schemas.microsoft.com/office/drawing/2014/main" id="{DCA7F1E3-1CFB-0E48-2CBF-482B7763BC0D}"/>
                </a:ext>
              </a:extLst>
            </p:cNvPr>
            <p:cNvSpPr/>
            <p:nvPr/>
          </p:nvSpPr>
          <p:spPr>
            <a:xfrm>
              <a:off x="3282557" y="2701807"/>
              <a:ext cx="272688" cy="251344"/>
            </a:xfrm>
            <a:prstGeom prst="curved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55D85E7-3E22-1440-758E-2F55F8BEC30A}"/>
                </a:ext>
              </a:extLst>
            </p:cNvPr>
            <p:cNvSpPr/>
            <p:nvPr/>
          </p:nvSpPr>
          <p:spPr>
            <a:xfrm>
              <a:off x="5796228" y="3074287"/>
              <a:ext cx="599543" cy="26062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1625A3E-A62F-C3BE-DEDE-7D1135CA7DEE}"/>
              </a:ext>
            </a:extLst>
          </p:cNvPr>
          <p:cNvSpPr/>
          <p:nvPr/>
        </p:nvSpPr>
        <p:spPr>
          <a:xfrm>
            <a:off x="6474542" y="95865"/>
            <a:ext cx="4719484" cy="1623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9FFF3-FC28-A321-0814-84D86DCF43E3}"/>
              </a:ext>
            </a:extLst>
          </p:cNvPr>
          <p:cNvSpPr txBox="1"/>
          <p:nvPr/>
        </p:nvSpPr>
        <p:spPr>
          <a:xfrm>
            <a:off x="2751887" y="736222"/>
            <a:ext cx="5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Tactile Base Pairs</a:t>
            </a:r>
          </a:p>
        </p:txBody>
      </p:sp>
    </p:spTree>
    <p:extLst>
      <p:ext uri="{BB962C8B-B14F-4D97-AF65-F5344CB8AC3E}">
        <p14:creationId xmlns:p14="http://schemas.microsoft.com/office/powerpoint/2010/main" val="292176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8D812-36F8-47DF-ABE1-CF828286643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21" y="1103696"/>
            <a:ext cx="10611293" cy="4267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568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84F51A-D32E-4A0B-9122-2EB0AA9BFD8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397303"/>
            <a:ext cx="7198241" cy="63540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782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472056" y="3298706"/>
            <a:ext cx="955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/>
              <a:t>cience</a:t>
            </a:r>
            <a:r>
              <a:rPr lang="en-US" sz="3200" dirty="0"/>
              <a:t>…delivered to us the nucleotide sequence encoding the spike protein of CoV-2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834096"/>
            <a:ext cx="9251905" cy="1709988"/>
            <a:chOff x="1968545" y="1420275"/>
            <a:chExt cx="9251905" cy="16555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E</a:t>
              </a:r>
              <a:r>
                <a:rPr lang="en-US" sz="3200" b="1" dirty="0"/>
                <a:t>ngineering</a:t>
              </a:r>
              <a:r>
                <a:rPr lang="en-US" sz="3200" dirty="0"/>
                <a:t>…delivered to us a design for an effective mRNA vaccine for CoV-2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66056" y="834096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7D9CC44-22F3-421A-255A-AAB9940214FC}"/>
              </a:ext>
            </a:extLst>
          </p:cNvPr>
          <p:cNvSpPr txBox="1"/>
          <p:nvPr/>
        </p:nvSpPr>
        <p:spPr>
          <a:xfrm>
            <a:off x="879231" y="4965895"/>
            <a:ext cx="1043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How can you incorporate principles of </a:t>
            </a:r>
          </a:p>
          <a:p>
            <a:pPr algn="ctr"/>
            <a:r>
              <a:rPr lang="en-US" sz="3200" dirty="0">
                <a:solidFill>
                  <a:schemeClr val="accent1"/>
                </a:solidFill>
              </a:rPr>
              <a:t>engineering design into your science classes?</a:t>
            </a:r>
          </a:p>
        </p:txBody>
      </p:sp>
    </p:spTree>
    <p:extLst>
      <p:ext uri="{BB962C8B-B14F-4D97-AF65-F5344CB8AC3E}">
        <p14:creationId xmlns:p14="http://schemas.microsoft.com/office/powerpoint/2010/main" val="2418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0A42FF-52C3-C2A8-8333-FB2AA757E1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06" t="16079" r="2153" b="19511"/>
          <a:stretch/>
        </p:blipFill>
        <p:spPr>
          <a:xfrm>
            <a:off x="1573306" y="903706"/>
            <a:ext cx="8861611" cy="50505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3C1119-D887-61FC-B627-2EBDB65293FF}"/>
              </a:ext>
            </a:extLst>
          </p:cNvPr>
          <p:cNvSpPr txBox="1"/>
          <p:nvPr/>
        </p:nvSpPr>
        <p:spPr>
          <a:xfrm>
            <a:off x="1344707" y="6020270"/>
            <a:ext cx="1123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https://www.nobelprize.org/prizes/medicine/2023/prize-announcement/</a:t>
            </a:r>
          </a:p>
        </p:txBody>
      </p:sp>
    </p:spTree>
    <p:extLst>
      <p:ext uri="{BB962C8B-B14F-4D97-AF65-F5344CB8AC3E}">
        <p14:creationId xmlns:p14="http://schemas.microsoft.com/office/powerpoint/2010/main" val="762242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EE771A-8F62-4F7F-BF5E-E0E0A7254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42428" r="15286" b="38819"/>
          <a:stretch/>
        </p:blipFill>
        <p:spPr bwMode="auto">
          <a:xfrm>
            <a:off x="343502" y="2810839"/>
            <a:ext cx="11259108" cy="1745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945AEC-D79F-536D-22A6-A078585C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224" y="1679249"/>
            <a:ext cx="9144000" cy="544574"/>
          </a:xfrm>
        </p:spPr>
        <p:txBody>
          <a:bodyPr/>
          <a:lstStyle/>
          <a:p>
            <a:pPr algn="ctr"/>
            <a:r>
              <a:rPr lang="en-US" i="1" dirty="0">
                <a:latin typeface="Verdana Pro SemiBold"/>
              </a:rPr>
              <a:t>...an mRNA vaccine design activity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1136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4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3BF0B3-DB47-A265-C373-816B2B13A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0" t="11852" r="26476" b="-1751"/>
          <a:stretch/>
        </p:blipFill>
        <p:spPr>
          <a:xfrm>
            <a:off x="2811603" y="-36135"/>
            <a:ext cx="6568793" cy="68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79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847CDC-1A37-4DF8-9808-02E48C1430BC}"/>
              </a:ext>
            </a:extLst>
          </p:cNvPr>
          <p:cNvSpPr txBox="1"/>
          <p:nvPr/>
        </p:nvSpPr>
        <p:spPr>
          <a:xfrm>
            <a:off x="720436" y="565265"/>
            <a:ext cx="1058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The Components of mRNA</a:t>
            </a:r>
          </a:p>
        </p:txBody>
      </p:sp>
      <p:pic>
        <p:nvPicPr>
          <p:cNvPr id="4098" name="Picture 2" descr="RNA processing begins with the addition of a 5'-cap and a 3'-poly(rA) tail to the pre-mRNA. The protein coding region contains coding sequences called exons. The exons are spliced together to form the mature mRNA. ">
            <a:extLst>
              <a:ext uri="{FF2B5EF4-FFF2-40B4-BE49-F238E27FC236}">
                <a16:creationId xmlns:a16="http://schemas.microsoft.com/office/drawing/2014/main" id="{5E5E46A9-43C4-43FA-94D7-13D48797D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7" y="1132142"/>
            <a:ext cx="11213458" cy="42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E9A7B3-FE14-4E62-C617-1A27484C7684}"/>
              </a:ext>
            </a:extLst>
          </p:cNvPr>
          <p:cNvGrpSpPr/>
          <p:nvPr/>
        </p:nvGrpSpPr>
        <p:grpSpPr>
          <a:xfrm>
            <a:off x="6716684" y="3936537"/>
            <a:ext cx="4430683" cy="2308325"/>
            <a:chOff x="6716684" y="3936537"/>
            <a:chExt cx="4430683" cy="2308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02158F-4725-4E40-B400-B7CDE2225E13}"/>
                </a:ext>
              </a:extLst>
            </p:cNvPr>
            <p:cNvSpPr txBox="1"/>
            <p:nvPr/>
          </p:nvSpPr>
          <p:spPr>
            <a:xfrm>
              <a:off x="6882887" y="3936537"/>
              <a:ext cx="275987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</a:rPr>
                <a:t>WHY?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ED1137-2F8A-4CE7-834C-98D1221ECD8B}"/>
                </a:ext>
              </a:extLst>
            </p:cNvPr>
            <p:cNvSpPr txBox="1"/>
            <p:nvPr/>
          </p:nvSpPr>
          <p:spPr>
            <a:xfrm>
              <a:off x="6716684" y="5044533"/>
              <a:ext cx="44306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dirty="0"/>
                <a:t>Protect mRNA from degradation 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Ribosome engagement site…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Distinguish between viral RNA and endogenous mRNA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1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 descr="A close-up of a compass&#10;&#10;Description automatically generated with low confidence">
            <a:extLst>
              <a:ext uri="{FF2B5EF4-FFF2-40B4-BE49-F238E27FC236}">
                <a16:creationId xmlns:a16="http://schemas.microsoft.com/office/drawing/2014/main" id="{B1F77B1C-AE13-60AA-FCBB-F9C25F9F8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09" y="1103022"/>
            <a:ext cx="5427000" cy="5378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E40D2-C15A-63BC-6DAB-E51D0D6B14D5}"/>
              </a:ext>
            </a:extLst>
          </p:cNvPr>
          <p:cNvSpPr txBox="1"/>
          <p:nvPr/>
        </p:nvSpPr>
        <p:spPr>
          <a:xfrm>
            <a:off x="554182" y="1828800"/>
            <a:ext cx="456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 Table of Genetic Codons….</a:t>
            </a:r>
          </a:p>
          <a:p>
            <a:endParaRPr lang="en-US" sz="2800" b="1" dirty="0"/>
          </a:p>
          <a:p>
            <a:r>
              <a:rPr lang="en-US" sz="2400" dirty="0"/>
              <a:t>… </a:t>
            </a:r>
            <a:r>
              <a:rPr lang="en-US" sz="2400" i="1" dirty="0">
                <a:solidFill>
                  <a:srgbClr val="FF0000"/>
                </a:solidFill>
              </a:rPr>
              <a:t>with human codon preferences</a:t>
            </a:r>
          </a:p>
        </p:txBody>
      </p:sp>
    </p:spTree>
    <p:extLst>
      <p:ext uri="{BB962C8B-B14F-4D97-AF65-F5344CB8AC3E}">
        <p14:creationId xmlns:p14="http://schemas.microsoft.com/office/powerpoint/2010/main" val="4065990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674054" y="4904371"/>
            <a:ext cx="8553157" cy="153476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418863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859710"/>
            <a:ext cx="1056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Modeling Infectious Diseases and Immunity</a:t>
            </a:r>
            <a:endParaRPr lang="en-US" sz="2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/>
              <a:t>June 24-28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994410" y="2291328"/>
            <a:ext cx="9830680" cy="2487417"/>
            <a:chOff x="987377" y="2609787"/>
            <a:chExt cx="9830680" cy="24874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399736" y="2609787"/>
              <a:ext cx="9418321" cy="2204138"/>
              <a:chOff x="1399736" y="2609787"/>
              <a:chExt cx="9418321" cy="2204138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399736" y="3121154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and Cell Modeling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399736" y="2609787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87377" y="4697094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994410" y="4992587"/>
            <a:ext cx="99880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Pre-requisite for this advanced course is… </a:t>
            </a:r>
            <a:br>
              <a:rPr lang="en-US" sz="2400" dirty="0"/>
            </a:b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</a:t>
            </a:r>
            <a:br>
              <a:rPr lang="en-US" sz="2000" dirty="0">
                <a:solidFill>
                  <a:srgbClr val="000000"/>
                </a:solidFill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Session 1 --  July 29 – Aug 2,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Session 2 </a:t>
            </a:r>
            <a:r>
              <a:rPr lang="en-US" sz="2000" dirty="0">
                <a:solidFill>
                  <a:srgbClr val="000000"/>
                </a:solidFill>
                <a:latin typeface="DM Sans" panose="020B0604020202020204" pitchFamily="2" charset="0"/>
              </a:rPr>
              <a:t>--</a:t>
            </a: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 Aug 5 - 9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1132605C-78BD-C943-BFF2-BA246B699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444" y="232095"/>
            <a:ext cx="3527571" cy="352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7C4A3-2C49-2886-664A-BC5ED342E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34" t="24183" r="36928" b="15948"/>
          <a:stretch/>
        </p:blipFill>
        <p:spPr>
          <a:xfrm>
            <a:off x="7306234" y="998349"/>
            <a:ext cx="2832847" cy="4105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E8547E-DE8A-9183-C0A9-A34B454852F1}"/>
              </a:ext>
            </a:extLst>
          </p:cNvPr>
          <p:cNvSpPr txBox="1"/>
          <p:nvPr/>
        </p:nvSpPr>
        <p:spPr>
          <a:xfrm>
            <a:off x="977153" y="1093693"/>
            <a:ext cx="4652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And yet she persisted…..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BCFA1-494B-5EC9-445E-C4A2CC573773}"/>
              </a:ext>
            </a:extLst>
          </p:cNvPr>
          <p:cNvSpPr txBox="1"/>
          <p:nvPr/>
        </p:nvSpPr>
        <p:spPr>
          <a:xfrm>
            <a:off x="486375" y="2020215"/>
            <a:ext cx="5970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“…nature rarely replies to questions unless they are put to her in the form of experiments,</a:t>
            </a:r>
            <a:br>
              <a:rPr lang="en-US" sz="3200" i="1" dirty="0"/>
            </a:br>
            <a:r>
              <a:rPr lang="en-US" sz="3200" i="1" dirty="0"/>
              <a:t> … to which she can say yes or no.”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2D0DF-4931-5001-40BA-230862FBCA08}"/>
              </a:ext>
            </a:extLst>
          </p:cNvPr>
          <p:cNvSpPr txBox="1"/>
          <p:nvPr/>
        </p:nvSpPr>
        <p:spPr>
          <a:xfrm>
            <a:off x="3663225" y="4235804"/>
            <a:ext cx="2445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Katie Kariko, 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321D8E-F1D7-9467-C748-DC1D4E5C2681}"/>
              </a:ext>
            </a:extLst>
          </p:cNvPr>
          <p:cNvSpPr txBox="1"/>
          <p:nvPr/>
        </p:nvSpPr>
        <p:spPr>
          <a:xfrm>
            <a:off x="1140797" y="5714598"/>
            <a:ext cx="10632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If you torture the data long enough, nature will confess.</a:t>
            </a:r>
          </a:p>
        </p:txBody>
      </p:sp>
    </p:spTree>
    <p:extLst>
      <p:ext uri="{BB962C8B-B14F-4D97-AF65-F5344CB8AC3E}">
        <p14:creationId xmlns:p14="http://schemas.microsoft.com/office/powerpoint/2010/main" val="379601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140" y="1065878"/>
            <a:ext cx="11203246" cy="544574"/>
          </a:xfrm>
        </p:spPr>
        <p:txBody>
          <a:bodyPr/>
          <a:lstStyle/>
          <a:p>
            <a:r>
              <a:rPr lang="en-US" u="sng" dirty="0">
                <a:solidFill>
                  <a:schemeClr val="accent1"/>
                </a:solidFill>
              </a:rPr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140" y="1718029"/>
            <a:ext cx="12399197" cy="4651375"/>
          </a:xfrm>
        </p:spPr>
        <p:txBody>
          <a:bodyPr>
            <a:normAutofit/>
          </a:bodyPr>
          <a:lstStyle/>
          <a:p>
            <a:r>
              <a:rPr lang="en-US" sz="2400" b="1" dirty="0"/>
              <a:t>Coming Soon</a:t>
            </a:r>
            <a:r>
              <a:rPr lang="en-US" sz="2400" i="1" dirty="0"/>
              <a:t>….</a:t>
            </a:r>
            <a:r>
              <a:rPr lang="en-US" sz="2400" b="1" i="1" dirty="0"/>
              <a:t>Modeling Infectious Diseases and Immunity</a:t>
            </a:r>
          </a:p>
          <a:p>
            <a:pPr marL="0" indent="0">
              <a:buNone/>
            </a:pPr>
            <a:r>
              <a:rPr lang="en-US" sz="2000" i="1" dirty="0"/>
              <a:t>        </a:t>
            </a:r>
            <a:r>
              <a:rPr lang="en-US" sz="2400" i="1" dirty="0"/>
              <a:t>An NIH SEPA project focused on infectious diseases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sz="2400" b="1" dirty="0"/>
              <a:t>COVID-19…. and mRNA vaccines</a:t>
            </a:r>
          </a:p>
          <a:p>
            <a:pPr marL="0" indent="0">
              <a:buNone/>
            </a:pPr>
            <a:r>
              <a:rPr lang="en-US" sz="2400" i="1" dirty="0"/>
              <a:t>       A story about the process of science,…</a:t>
            </a:r>
          </a:p>
          <a:p>
            <a:pPr marL="0" indent="0">
              <a:buNone/>
            </a:pPr>
            <a:r>
              <a:rPr lang="en-US" sz="2400" i="1" dirty="0"/>
              <a:t>	…and Katie Kariko,… and pseudouridine</a:t>
            </a:r>
          </a:p>
          <a:p>
            <a:pPr marL="0" indent="0">
              <a:buNone/>
            </a:pPr>
            <a:endParaRPr lang="en-US" sz="2000" i="1" dirty="0"/>
          </a:p>
          <a:p>
            <a:r>
              <a:rPr lang="en-US" sz="2400" b="1" dirty="0"/>
              <a:t>An mRNA Vaccine Design Activity</a:t>
            </a:r>
            <a:r>
              <a:rPr lang="en-US" sz="2400" i="1" dirty="0"/>
              <a:t>….    </a:t>
            </a:r>
          </a:p>
          <a:p>
            <a:pPr marL="0" indent="0">
              <a:buNone/>
            </a:pPr>
            <a:r>
              <a:rPr lang="en-US" sz="2400" i="1" dirty="0"/>
              <a:t>   Why did it take so long?... and why did it happen so fast?</a:t>
            </a:r>
          </a:p>
          <a:p>
            <a:pPr marL="0" indent="0">
              <a:buNone/>
            </a:pPr>
            <a:r>
              <a:rPr lang="en-US" sz="2400" b="1" dirty="0"/>
              <a:t>  </a:t>
            </a:r>
            <a:r>
              <a:rPr lang="en-US" sz="2400" b="1" dirty="0">
                <a:solidFill>
                  <a:srgbClr val="FF0000"/>
                </a:solidFill>
              </a:rPr>
              <a:t>Student Challenge</a:t>
            </a:r>
            <a:r>
              <a:rPr lang="en-US" sz="2400" i="1" dirty="0">
                <a:solidFill>
                  <a:srgbClr val="FF0000"/>
                </a:solidFill>
              </a:rPr>
              <a:t>… Can you engineer an mRNA vaccine?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Modeling Infectious Diseases &amp; Immunity</a:t>
            </a:r>
            <a:endParaRPr lang="en-US" sz="2800" b="1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029918"/>
            <a:ext cx="9972821" cy="2639494"/>
            <a:chOff x="998807" y="2348377"/>
            <a:chExt cx="9972821" cy="263949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8" y="2348377"/>
              <a:ext cx="9494520" cy="2639494"/>
              <a:chOff x="1477108" y="2348377"/>
              <a:chExt cx="9494520" cy="263949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553307" y="2348377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and Cell Modeling Collection,.. 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June 24-28,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July 29 – Aug 2,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–-   Aug 5 – Aug 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488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395A89-DB4D-F9C5-4F39-8D9A56676D29}"/>
              </a:ext>
            </a:extLst>
          </p:cNvPr>
          <p:cNvSpPr/>
          <p:nvPr/>
        </p:nvSpPr>
        <p:spPr>
          <a:xfrm>
            <a:off x="6671884" y="3283024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CF5F1F3-B397-D1BF-2776-B23A52AEE335}"/>
              </a:ext>
            </a:extLst>
          </p:cNvPr>
          <p:cNvSpPr/>
          <p:nvPr/>
        </p:nvSpPr>
        <p:spPr>
          <a:xfrm>
            <a:off x="1012874" y="3272322"/>
            <a:ext cx="4930726" cy="20663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CFB29-5E26-138F-CE78-9C2EA13071DB}"/>
              </a:ext>
            </a:extLst>
          </p:cNvPr>
          <p:cNvSpPr txBox="1"/>
          <p:nvPr/>
        </p:nvSpPr>
        <p:spPr>
          <a:xfrm>
            <a:off x="1100642" y="1354764"/>
            <a:ext cx="10194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Teaching the Molecular Biosciences in a post-pandemic era </a:t>
            </a:r>
          </a:p>
          <a:p>
            <a:pPr algn="ctr"/>
            <a:r>
              <a:rPr lang="en-US" sz="2000" dirty="0"/>
              <a:t> 	</a:t>
            </a:r>
          </a:p>
          <a:p>
            <a:pPr algn="ctr"/>
            <a:r>
              <a:rPr lang="en-US" sz="2800" i="1" dirty="0"/>
              <a:t>It has been the </a:t>
            </a:r>
            <a:r>
              <a:rPr lang="en-US" sz="2800" i="1" u="sng" dirty="0"/>
              <a:t>best of times</a:t>
            </a:r>
            <a:r>
              <a:rPr lang="en-US" sz="2800" i="1" dirty="0"/>
              <a:t>,… it has been the </a:t>
            </a:r>
            <a:r>
              <a:rPr lang="en-US" sz="2800" i="1" u="sng" dirty="0"/>
              <a:t>worst of times</a:t>
            </a:r>
            <a:r>
              <a:rPr lang="en-US" sz="28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2669D-4DFF-D34B-E85E-ED95AF717E22}"/>
              </a:ext>
            </a:extLst>
          </p:cNvPr>
          <p:cNvSpPr txBox="1"/>
          <p:nvPr/>
        </p:nvSpPr>
        <p:spPr>
          <a:xfrm>
            <a:off x="1162788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biosciences have demonstrated their considerable power and maturity by delivering an effective vaccine to protect the public from CoV-2 … in less than 1 year.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08B940-CA12-6F75-5263-377D7A076C2C}"/>
              </a:ext>
            </a:extLst>
          </p:cNvPr>
          <p:cNvSpPr txBox="1"/>
          <p:nvPr/>
        </p:nvSpPr>
        <p:spPr>
          <a:xfrm>
            <a:off x="6992800" y="3346712"/>
            <a:ext cx="4726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public has been reluctant to embrace this new technology, choosing instead to question the validity of the science and the motives of big pharma.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05540-2A91-BC63-5D87-C73EA9EF9815}"/>
              </a:ext>
            </a:extLst>
          </p:cNvPr>
          <p:cNvSpPr txBox="1"/>
          <p:nvPr/>
        </p:nvSpPr>
        <p:spPr>
          <a:xfrm>
            <a:off x="778325" y="5630656"/>
            <a:ext cx="1104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But let’s not lose this opportunity to tell this amazing story of </a:t>
            </a:r>
            <a:r>
              <a:rPr lang="en-US" sz="2400" b="1" i="1" dirty="0">
                <a:solidFill>
                  <a:schemeClr val="accent1"/>
                </a:solidFill>
              </a:rPr>
              <a:t>the process of science. 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8532A78-E5A4-8C10-7888-80E7CEAB5A91}"/>
              </a:ext>
            </a:extLst>
          </p:cNvPr>
          <p:cNvSpPr/>
          <p:nvPr/>
        </p:nvSpPr>
        <p:spPr>
          <a:xfrm rot="2016051">
            <a:off x="4435963" y="2583972"/>
            <a:ext cx="235920" cy="596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D2EA71D-64E8-F7B3-490E-E644755E6C4F}"/>
              </a:ext>
            </a:extLst>
          </p:cNvPr>
          <p:cNvSpPr/>
          <p:nvPr/>
        </p:nvSpPr>
        <p:spPr>
          <a:xfrm rot="2016051">
            <a:off x="9120929" y="2608794"/>
            <a:ext cx="244448" cy="5835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755" y="1379051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3590926" y="5990040"/>
            <a:ext cx="5482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Models give meaning to words….</a:t>
            </a:r>
          </a:p>
        </p:txBody>
      </p:sp>
    </p:spTree>
    <p:extLst>
      <p:ext uri="{BB962C8B-B14F-4D97-AF65-F5344CB8AC3E}">
        <p14:creationId xmlns:p14="http://schemas.microsoft.com/office/powerpoint/2010/main" val="3045875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94341-91F7-948F-93D9-35CDBC239186}"/>
              </a:ext>
            </a:extLst>
          </p:cNvPr>
          <p:cNvSpPr/>
          <p:nvPr/>
        </p:nvSpPr>
        <p:spPr>
          <a:xfrm>
            <a:off x="1016907" y="136979"/>
            <a:ext cx="9724571" cy="97064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CD99BA1B-58ED-5670-97B7-93997F6FB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6" t="39401" r="48814" b="13922"/>
          <a:stretch>
            <a:fillRect/>
          </a:stretch>
        </p:blipFill>
        <p:spPr bwMode="auto">
          <a:xfrm>
            <a:off x="10119508" y="3620214"/>
            <a:ext cx="1699438" cy="214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874" y="1330249"/>
            <a:ext cx="10581297" cy="533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D</a:t>
            </a:r>
            <a:r>
              <a:rPr lang="en-US" altLang="en-US" sz="2400" b="1" dirty="0" bmk="">
                <a:latin typeface="Verdana Pro"/>
                <a:ea typeface="Calibri" panose="020F0502020204030204" pitchFamily="34" charset="0"/>
                <a:cs typeface="Times New Roman"/>
              </a:rPr>
              <a:t>ecember 2019,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new coronavirus (CoV-2) reported in China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10,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nucleotide sequence of CoV-2 reported…</a:t>
            </a:r>
            <a:b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bmk="_Hlk69811626">
                <a:latin typeface="Verdana Pro"/>
                <a:ea typeface="Calibri" panose="020F0502020204030204" pitchFamily="34" charset="0"/>
                <a:cs typeface="Times New Roman"/>
              </a:rPr>
              <a:t>                                 …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and shared with the world.</a:t>
            </a:r>
            <a:endParaRPr lang="en-US" altLang="en-US" sz="2400" dirty="0" bmk="_Hlk69811626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bmk="_Hlk69811626">
                <a:latin typeface="Verdana Pro"/>
                <a:ea typeface="Calibri" panose="020F0502020204030204" pitchFamily="34" charset="0"/>
                <a:cs typeface="Times New Roman"/>
              </a:rPr>
              <a:t>January 13, 2020, </a:t>
            </a:r>
            <a:r>
              <a:rPr lang="en-US" altLang="en-US" sz="2400" dirty="0" bmk="_Hlk69811626">
                <a:latin typeface="Verdana Pro"/>
                <a:ea typeface="Calibri" panose="020F0502020204030204" pitchFamily="34" charset="0"/>
                <a:cs typeface="Times New Roman"/>
              </a:rPr>
              <a:t>optimized version of the spike gene sent to 						  Moderna.</a:t>
            </a:r>
            <a:endParaRPr lang="en-US" altLang="en-US" sz="2400" dirty="0">
              <a:latin typeface="Verdana Pro"/>
              <a:cs typeface="Times New Roman"/>
            </a:endParaRP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  <a:ea typeface="Calibri" panose="020F0502020204030204" pitchFamily="34" charset="0"/>
                <a:cs typeface="Times New Roman"/>
              </a:rPr>
              <a:t>March 20, 2020,   </a:t>
            </a: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Jason McLellan publishes 3D structure</a:t>
            </a:r>
            <a:b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</a:br>
            <a:r>
              <a:rPr lang="en-US" altLang="en-US" sz="2400" dirty="0">
                <a:latin typeface="Verdana Pro"/>
                <a:ea typeface="Calibri" panose="020F0502020204030204" pitchFamily="34" charset="0"/>
                <a:cs typeface="Times New Roman"/>
              </a:rPr>
              <a:t>                                     of CoV-2 spike protein. </a:t>
            </a:r>
            <a:endParaRPr lang="en-US" altLang="en-US" sz="2400" dirty="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Clinical Trials................................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latin typeface="Verdana Pro"/>
              </a:rPr>
              <a:t>December 18, 2020, </a:t>
            </a:r>
            <a:r>
              <a:rPr lang="en-US" altLang="en-US" sz="2400" dirty="0">
                <a:latin typeface="Verdana Pro"/>
              </a:rPr>
              <a:t>Moderna mRNA vaccine EUA.</a:t>
            </a:r>
            <a:endParaRPr lang="en-US" altLang="en-US" sz="2400" b="1" dirty="0">
              <a:latin typeface="Verdana Pro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6" y="354603"/>
            <a:ext cx="9188266" cy="520762"/>
          </a:xfrm>
        </p:spPr>
        <p:txBody>
          <a:bodyPr>
            <a:normAutofit fontScale="90000"/>
          </a:bodyPr>
          <a:lstStyle/>
          <a:p>
            <a:r>
              <a:rPr lang="en-US" sz="3200" b="1"/>
              <a:t>Here’s the story….</a:t>
            </a:r>
            <a:r>
              <a:rPr lang="en-US" sz="3200" b="1">
                <a:solidFill>
                  <a:srgbClr val="FF0000"/>
                </a:solidFill>
              </a:rPr>
              <a:t>SCIENCE</a:t>
            </a:r>
            <a:r>
              <a:rPr lang="en-US" sz="3200" b="1" i="1">
                <a:solidFill>
                  <a:srgbClr val="FF0000"/>
                </a:solidFill>
              </a:rPr>
              <a:t> to the rescue……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CC2CF9-C91B-EB02-D809-B94DA3A7F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6945" r="68238" b="39068"/>
          <a:stretch/>
        </p:blipFill>
        <p:spPr>
          <a:xfrm>
            <a:off x="8500988" y="1375427"/>
            <a:ext cx="2904014" cy="41035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54" y="461759"/>
            <a:ext cx="10581297" cy="544574"/>
          </a:xfrm>
        </p:spPr>
        <p:txBody>
          <a:bodyPr>
            <a:noAutofit/>
          </a:bodyPr>
          <a:lstStyle/>
          <a:p>
            <a:r>
              <a:rPr lang="en-US" sz="2400">
                <a:latin typeface="Verdana Pro SemiBold"/>
              </a:rPr>
              <a:t>within 3 months of the CoV-2 genome being sequenced... </a:t>
            </a:r>
            <a:br>
              <a:rPr lang="en-US" sz="2400"/>
            </a:br>
            <a:endParaRPr lang="en-US" sz="240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4E10EFE-B081-AC3B-9FAA-0425D924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2" t="28657" r="23361" b="12248"/>
          <a:stretch/>
        </p:blipFill>
        <p:spPr>
          <a:xfrm>
            <a:off x="1786552" y="1746833"/>
            <a:ext cx="6054143" cy="35072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044BC3-D5A1-9130-8D92-E9BF18ADD6E1}"/>
              </a:ext>
            </a:extLst>
          </p:cNvPr>
          <p:cNvSpPr txBox="1"/>
          <p:nvPr/>
        </p:nvSpPr>
        <p:spPr>
          <a:xfrm>
            <a:off x="1459142" y="5473250"/>
            <a:ext cx="793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Verdana Pro" panose="020B0604030504040204" pitchFamily="34" charset="0"/>
                <a:hlinkClick r:id="rId3"/>
              </a:rPr>
              <a:t>Key Innovations from UT Austin’s McLellan Lab Powers COVID-19 Vaccines</a:t>
            </a:r>
            <a:endParaRPr lang="en-US" sz="1600">
              <a:latin typeface="Verdana Pro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662B8-3761-1915-A746-14E501CCE812}"/>
              </a:ext>
            </a:extLst>
          </p:cNvPr>
          <p:cNvSpPr txBox="1"/>
          <p:nvPr/>
        </p:nvSpPr>
        <p:spPr>
          <a:xfrm>
            <a:off x="1454181" y="5810687"/>
            <a:ext cx="946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Verdana Pro" panose="020B0604030504040204" pitchFamily="34" charset="0"/>
                <a:hlinkClick r:id="rId5"/>
              </a:rPr>
              <a:t>UT-Austin researcher explains lab’s key role in coronavirus vaccine development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fccfdd5f-3cf6-48f3-9c58-398738ebd059"/>
    <ds:schemaRef ds:uri="http://schemas.microsoft.com/sharepoint/v3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60A24E78-8697-4C15-A123-7209F1E021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1386</TotalTime>
  <Words>799</Words>
  <Application>Microsoft Office PowerPoint</Application>
  <PresentationFormat>Widescreen</PresentationFormat>
  <Paragraphs>107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Custom Design</vt:lpstr>
      <vt:lpstr>PowerPoint Presentation</vt:lpstr>
      <vt:lpstr>PowerPoint Presentation</vt:lpstr>
      <vt:lpstr>PowerPoint Presentation</vt:lpstr>
      <vt:lpstr>Workshop Outline</vt:lpstr>
      <vt:lpstr>PowerPoint Presentation</vt:lpstr>
      <vt:lpstr>PowerPoint Presentation</vt:lpstr>
      <vt:lpstr>Coronavirus …and the Spike protein</vt:lpstr>
      <vt:lpstr>Here’s the story….SCIENCE to the rescue…… </vt:lpstr>
      <vt:lpstr>within 3 months of the CoV-2 genome being sequenced...  </vt:lpstr>
      <vt:lpstr>PowerPoint Presentation</vt:lpstr>
      <vt:lpstr>PowerPoint Presentation</vt:lpstr>
      <vt:lpstr>The Science of Coronavirus… a video series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STEM…. </vt:lpstr>
      <vt:lpstr>...an mRNA vaccine design 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11</cp:revision>
  <dcterms:created xsi:type="dcterms:W3CDTF">2023-02-20T15:18:33Z</dcterms:created>
  <dcterms:modified xsi:type="dcterms:W3CDTF">2023-11-08T23:04:00Z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