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ink/ink1.xml" ContentType="application/inkml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660" r:id="rId5"/>
  </p:sldMasterIdLst>
  <p:notesMasterIdLst>
    <p:notesMasterId r:id="rId32"/>
  </p:notesMasterIdLst>
  <p:sldIdLst>
    <p:sldId id="310" r:id="rId6"/>
    <p:sldId id="313" r:id="rId7"/>
    <p:sldId id="315" r:id="rId8"/>
    <p:sldId id="257" r:id="rId9"/>
    <p:sldId id="303" r:id="rId10"/>
    <p:sldId id="275" r:id="rId11"/>
    <p:sldId id="296" r:id="rId12"/>
    <p:sldId id="278" r:id="rId13"/>
    <p:sldId id="279" r:id="rId14"/>
    <p:sldId id="280" r:id="rId15"/>
    <p:sldId id="264" r:id="rId16"/>
    <p:sldId id="273" r:id="rId17"/>
    <p:sldId id="262" r:id="rId18"/>
    <p:sldId id="258" r:id="rId19"/>
    <p:sldId id="295" r:id="rId20"/>
    <p:sldId id="256" r:id="rId21"/>
    <p:sldId id="312" r:id="rId22"/>
    <p:sldId id="260" r:id="rId23"/>
    <p:sldId id="305" r:id="rId24"/>
    <p:sldId id="307" r:id="rId25"/>
    <p:sldId id="308" r:id="rId26"/>
    <p:sldId id="311" r:id="rId27"/>
    <p:sldId id="259" r:id="rId28"/>
    <p:sldId id="309" r:id="rId29"/>
    <p:sldId id="304" r:id="rId30"/>
    <p:sldId id="268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A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C8D0BF-2379-4175-B5D4-675D3C602F13}" v="21" dt="2023-10-23T19:03:28.2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2" autoAdjust="0"/>
    <p:restoredTop sz="94700" autoAdjust="0"/>
  </p:normalViewPr>
  <p:slideViewPr>
    <p:cSldViewPr snapToGrid="0">
      <p:cViewPr varScale="1">
        <p:scale>
          <a:sx n="136" d="100"/>
          <a:sy n="136" d="100"/>
        </p:scale>
        <p:origin x="288" y="12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notesMaster" Target="notesMasters/notesMaster1.xml"/><Relationship Id="rId37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heme" Target="theme/theme1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16T16:45:05.988"/>
    </inkml:context>
    <inkml:brush xml:id="br0">
      <inkml:brushProperty name="width" value="0.3" units="cm"/>
      <inkml:brushProperty name="height" value="0.6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833 423,'-3'45,"-2"0,-2-1,-15 56,7-33,-31 108,-70 172,34-110,-6 27,-72 226,129-390,-37 132,-29 169,88-366,-1 0,-2-1,-1-1,-24 42,37-75,0 1,0-1,0 0,0 1,0-1,0 0,0 0,0 1,0-1,0 0,0 1,0-1,-1 0,1 0,0 1,0-1,0 0,0 0,-1 0,1 1,0-1,0 0,-1 0,1 0,0 0,0 0,-1 1,1-1,0 0,0 0,-1 0,1 0,0 0,0 0,-1 0,1 0,0 0,-1 0,1 0,0 0,0 0,-1 0,0 0,-1-16,4-30,182-783,-103 517,-77 297,207-940,-180 764,-9 0,-8-1,-12-209,-4 360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A7E96E-58CF-4E0E-92A1-8DE27C57A71F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916263-F4AD-4FDF-883C-15B909C82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045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AE00DD-BDB1-D6C2-5910-43864181AC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43A2687-CAD6-5BBB-CCB0-D2CA320E29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4839" y="1727847"/>
            <a:ext cx="6585327" cy="2362478"/>
          </a:xfrm>
        </p:spPr>
        <p:txBody>
          <a:bodyPr anchor="t">
            <a:normAutofit/>
          </a:bodyPr>
          <a:lstStyle>
            <a:lvl1pPr>
              <a:defRPr sz="48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Presentation</a:t>
            </a:r>
            <a:br>
              <a:rPr lang="en-US" dirty="0"/>
            </a:br>
            <a:r>
              <a:rPr lang="en-US" dirty="0"/>
              <a:t>Title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49C91DEC-30E2-5E7A-A00F-65A9E7FB143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34986" y="2766382"/>
            <a:ext cx="4671589" cy="4671589"/>
          </a:xfrm>
          <a:custGeom>
            <a:avLst/>
            <a:gdLst>
              <a:gd name="connsiteX0" fmla="*/ 1079611 w 2159222"/>
              <a:gd name="connsiteY0" fmla="*/ 0 h 2159222"/>
              <a:gd name="connsiteX1" fmla="*/ 2159222 w 2159222"/>
              <a:gd name="connsiteY1" fmla="*/ 1079611 h 2159222"/>
              <a:gd name="connsiteX2" fmla="*/ 1079611 w 2159222"/>
              <a:gd name="connsiteY2" fmla="*/ 2159222 h 2159222"/>
              <a:gd name="connsiteX3" fmla="*/ 0 w 2159222"/>
              <a:gd name="connsiteY3" fmla="*/ 1079611 h 2159222"/>
              <a:gd name="connsiteX4" fmla="*/ 1079611 w 2159222"/>
              <a:gd name="connsiteY4" fmla="*/ 0 h 2159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9222" h="2159222">
                <a:moveTo>
                  <a:pt x="1079611" y="0"/>
                </a:moveTo>
                <a:cubicBezTo>
                  <a:pt x="1675864" y="0"/>
                  <a:pt x="2159222" y="483358"/>
                  <a:pt x="2159222" y="1079611"/>
                </a:cubicBezTo>
                <a:cubicBezTo>
                  <a:pt x="2159222" y="1675864"/>
                  <a:pt x="1675864" y="2159222"/>
                  <a:pt x="1079611" y="2159222"/>
                </a:cubicBezTo>
                <a:cubicBezTo>
                  <a:pt x="483358" y="2159222"/>
                  <a:pt x="0" y="1675864"/>
                  <a:pt x="0" y="1079611"/>
                </a:cubicBezTo>
                <a:cubicBezTo>
                  <a:pt x="0" y="483358"/>
                  <a:pt x="483358" y="0"/>
                  <a:pt x="107961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77BE570-899A-FBE9-D372-77DD10D458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44839" y="4407694"/>
            <a:ext cx="3506168" cy="141047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</a:t>
            </a:r>
          </a:p>
          <a:p>
            <a:r>
              <a:rPr lang="en-US" dirty="0"/>
              <a:t>Month XX, 2022</a:t>
            </a:r>
          </a:p>
        </p:txBody>
      </p:sp>
    </p:spTree>
    <p:extLst>
      <p:ext uri="{BB962C8B-B14F-4D97-AF65-F5344CB8AC3E}">
        <p14:creationId xmlns:p14="http://schemas.microsoft.com/office/powerpoint/2010/main" val="1067526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DY Slide RIGH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3596F11-EC42-2CE9-5974-D8F9DE3F07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9861" y="231303"/>
            <a:ext cx="9144000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7312FE3-9E04-D58F-E86C-B56DF4AFD0D2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CFF3BD9-09F0-8C62-B2FD-834BBF606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963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ODY Slide R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33397553-FF5B-C983-EC79-B6EC1E0831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178" y="251489"/>
            <a:ext cx="10694743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DAE18C4-97B6-C248-6B2B-06D6F98760A4}"/>
              </a:ext>
            </a:extLst>
          </p:cNvPr>
          <p:cNvSpPr/>
          <p:nvPr userDrawn="1"/>
        </p:nvSpPr>
        <p:spPr>
          <a:xfrm>
            <a:off x="140135" y="6406711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5FFB179-1841-4BAB-5BCE-2110D77D2C4B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3023C19-CA0B-AF2F-3F84-478DECF83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9234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ODY Slide RIGH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93D4175-2385-5E92-99E5-F59074A2D6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2753" y="289589"/>
            <a:ext cx="10193081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D5D1E7A-C95A-EEDC-118B-13E69A8D0699}"/>
              </a:ext>
            </a:extLst>
          </p:cNvPr>
          <p:cNvSpPr/>
          <p:nvPr userDrawn="1"/>
        </p:nvSpPr>
        <p:spPr>
          <a:xfrm>
            <a:off x="140135" y="6413380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D668D91-A0C3-B3EC-1FFC-E4AEA958B883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AFC46D5-5A8C-1C48-84F4-49BAE3B46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29935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ODY Slide RIGH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82490D1-4C27-6FE3-3F95-DB43821A04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2754" y="294463"/>
            <a:ext cx="1020016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D5D1E7A-C95A-EEDC-118B-13E69A8D0699}"/>
              </a:ext>
            </a:extLst>
          </p:cNvPr>
          <p:cNvSpPr/>
          <p:nvPr userDrawn="1"/>
        </p:nvSpPr>
        <p:spPr>
          <a:xfrm>
            <a:off x="140135" y="6413380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EFCD39D-2488-81CA-AF47-325AF318F4D4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1F1B122-9A7B-2A18-8069-B087AD8F6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35545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LOSING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0119E2-379E-B0D9-4B5B-4884FA053A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4967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LOSING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1D20970-B06C-CB7C-B5E4-325A1AE2F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9204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LOSING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D86948D-E6E2-1B8B-88E8-F89072AFFF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9073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LOSING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9A9AC15-481A-1578-DFB0-A3EF9E3F45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8784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96D9D-62FC-49E3-8295-9AEF65C590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5E2EBF-47E2-4BB1-8C7A-E1FC8AC455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1E3765-DC7A-4A27-9CB2-225389A003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568D0-B7B4-4FB4-9F8F-22CEBE121D28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4196E2-3E57-488F-9DFD-8368CBA0A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2D0138-1C0B-420E-BA87-8474E2320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F2D70-9BED-45FC-AD8C-916568460B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4838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DF2B14-D4A8-439D-96FC-8FC0C2EE3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E93106-F0F7-40E6-BF0A-2A8B19D4FD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C5DABE-B1D8-4101-B395-D3F6791C7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568D0-B7B4-4FB4-9F8F-22CEBE121D28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72E5A2-9C98-48AD-B8C1-817312787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476333-2AA9-470C-8C02-946A7D4EA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F2D70-9BED-45FC-AD8C-916568460B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098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D0B73CF-782B-EF60-DA7A-E9AA53243A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43A2687-CAD6-5BBB-CCB0-D2CA320E29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4839" y="1727847"/>
            <a:ext cx="6585327" cy="2362478"/>
          </a:xfrm>
        </p:spPr>
        <p:txBody>
          <a:bodyPr anchor="t">
            <a:normAutofit/>
          </a:bodyPr>
          <a:lstStyle>
            <a:lvl1pPr>
              <a:defRPr sz="48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Presentation</a:t>
            </a:r>
            <a:br>
              <a:rPr lang="en-US" dirty="0"/>
            </a:br>
            <a:r>
              <a:rPr lang="en-US" dirty="0"/>
              <a:t>Title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77BE570-899A-FBE9-D372-77DD10D458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44839" y="4407694"/>
            <a:ext cx="3506168" cy="141047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</a:t>
            </a:r>
          </a:p>
          <a:p>
            <a:r>
              <a:rPr lang="en-US" dirty="0"/>
              <a:t>Month XX, 2022</a:t>
            </a:r>
          </a:p>
        </p:txBody>
      </p:sp>
    </p:spTree>
    <p:extLst>
      <p:ext uri="{BB962C8B-B14F-4D97-AF65-F5344CB8AC3E}">
        <p14:creationId xmlns:p14="http://schemas.microsoft.com/office/powerpoint/2010/main" val="8193236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35B4A6-78B9-4053-B0A9-6C80AB0DF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8D51A-E149-4427-BD3F-4144679EFF8E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25FB2C-0C75-40ED-AACE-AE67F7D97D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38C57A-3E91-4EC2-A82C-142E46098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4F216-CC8A-456B-A2FD-76F37502B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39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04045-4AE7-8556-A45A-EB03860549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004D72-4932-6EB2-6B14-D530F19BF3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A7727B-25E5-ACE5-C3E8-BBC53C8612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85D731-4876-48A5-B055-BEB83F0A3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171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 Slide TOP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12E5CA2-85FB-49B9-0F23-98B6B48CE4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465EBD53-193C-8F61-E6EC-BA1C9585562E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CBEA24D-8461-64AF-2F32-F18E94AABC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32CBAD5-D1DA-250A-2BDC-C9FE9FAF7E7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C31658C-BE78-7FCB-E00B-0022751C4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371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ODY Slide TOP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AB4823B-2FAD-BB55-76D4-1DF005DD6E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5A21BE16-264C-B224-811C-53A8505CCEC5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1C56810D-83DF-9D1D-932B-93A8F158A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4EC622C-17E2-1A63-CF71-151CE3E1D4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1625E78-B76D-15E8-59DF-6FE91463AD9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068288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DY Slide TO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AB9259D-9AA1-2E87-268F-5298E2EBF7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6FD4549C-34F6-3101-2D38-3AF562ACFCEC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7C71DAD0-AD13-B6CF-20C8-F302DDBF5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30FE041-698D-F83E-9A25-1A7094405F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95F9685-8226-80D6-C904-B872A9903A4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258703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DY Slide LEF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2E24200-E47C-A2A7-912E-081DE66C02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44C720-92FF-FF22-349E-F2C9E2BAD3C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5A31E16-B593-7AD0-DD4D-9F3D9398D901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C27D92A8-FF7D-10C1-F97A-9AAB1BEC1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735A0D6-20E2-C0B7-A636-C07BE1286B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2" y="414134"/>
            <a:ext cx="917856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455259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ODY Slide LEF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77B460D-59E5-074A-CBEE-BD52703221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BAEADAE7-8630-2F1B-1CA9-17A17B33ACA8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E7C33C61-773B-FEEA-3EE9-3D1D4519A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8EC773-C705-09FE-2361-5AF4A616128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F06BDEE-2C2B-0742-9F8F-C74243126B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618356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DY Slide LEF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9D2737E-393C-5979-E58B-C6FDBDE6D3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969E654D-3090-5B27-9D5D-D324B0CA08F0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A59B2EF-3146-B1B7-04F0-05E554A7C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6E05A7BE-1519-556E-10A8-1B21D7BAD29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C96E5B6-4F39-F4BD-F538-844B7723B2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3714491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ODY Slide LEF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DEC43C6-B4D4-707D-C9E5-909DDBFF31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B97CE5AC-126F-3C71-2407-089DBD0075B7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A285B17-EA56-9B2D-0AC6-DED377261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B14E1916-334D-665A-8A89-DE899C0DD18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F4C427D-8F25-72F0-030D-DB03A6EEFA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993496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510888-4297-1910-8156-9CA85FC71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2778BE-F07B-8154-8932-0DF057C397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CA2B17-F35A-F628-1545-5791704B63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EB703D-F99D-B73B-AE82-F7B4021152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20FBBA-C9EB-F392-F642-A3DFB6E2B1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F349F3-CB17-4C05-B28E-3C9067437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256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0" r:id="rId2"/>
    <p:sldLayoutId id="2147483673" r:id="rId3"/>
    <p:sldLayoutId id="2147483674" r:id="rId4"/>
    <p:sldLayoutId id="2147483682" r:id="rId5"/>
    <p:sldLayoutId id="2147483675" r:id="rId6"/>
    <p:sldLayoutId id="2147483676" r:id="rId7"/>
    <p:sldLayoutId id="2147483683" r:id="rId8"/>
    <p:sldLayoutId id="2147483684" r:id="rId9"/>
    <p:sldLayoutId id="2147483677" r:id="rId10"/>
    <p:sldLayoutId id="2147483679" r:id="rId11"/>
    <p:sldLayoutId id="2147483678" r:id="rId12"/>
    <p:sldLayoutId id="2147483680" r:id="rId13"/>
    <p:sldLayoutId id="2147483681" r:id="rId14"/>
    <p:sldLayoutId id="2147483687" r:id="rId15"/>
    <p:sldLayoutId id="2147483688" r:id="rId16"/>
    <p:sldLayoutId id="2147483689" r:id="rId17"/>
    <p:sldLayoutId id="2147483692" r:id="rId18"/>
    <p:sldLayoutId id="2147483693" r:id="rId19"/>
    <p:sldLayoutId id="2147483694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FDCC11-3170-C12E-E0FB-DF446CD026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886875" y="1798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5D731-4876-48A5-B055-BEB83F0A3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638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3dmoleculardesigns.com/The-Science-of-Coronaviruses.htm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ytimes.com/2021/04/08/health/coronavirus-mrna-kariko.html" TargetMode="External"/><Relationship Id="rId7" Type="http://schemas.openxmlformats.org/officeDocument/2006/relationships/image" Target="../media/image32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12" Type="http://schemas.openxmlformats.org/officeDocument/2006/relationships/image" Target="../media/image430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1.png"/><Relationship Id="rId11" Type="http://schemas.openxmlformats.org/officeDocument/2006/relationships/customXml" Target="../ink/ink1.xml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7wMa06xhgWg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Relationship Id="rId5" Type="http://schemas.openxmlformats.org/officeDocument/2006/relationships/hyperlink" Target="https://youtu.be/uM61BGIbiiU" TargetMode="Externa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3E350CA-DE42-1D4C-DFC2-23EFAD6CCD08}"/>
              </a:ext>
            </a:extLst>
          </p:cNvPr>
          <p:cNvSpPr txBox="1"/>
          <p:nvPr/>
        </p:nvSpPr>
        <p:spPr>
          <a:xfrm>
            <a:off x="3980330" y="1853006"/>
            <a:ext cx="831924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/>
              <a:t>Modeling… </a:t>
            </a:r>
          </a:p>
          <a:p>
            <a:pPr algn="ctr"/>
            <a:r>
              <a:rPr lang="en-US" sz="4400" b="1" dirty="0"/>
              <a:t>Infectious Diseases &amp; Immunity</a:t>
            </a:r>
          </a:p>
        </p:txBody>
      </p:sp>
      <p:sp>
        <p:nvSpPr>
          <p:cNvPr id="2" name="Subtitle 3">
            <a:extLst>
              <a:ext uri="{FF2B5EF4-FFF2-40B4-BE49-F238E27FC236}">
                <a16:creationId xmlns:a16="http://schemas.microsoft.com/office/drawing/2014/main" id="{45839445-B8A1-CFCE-C4CB-CD6431184A6C}"/>
              </a:ext>
            </a:extLst>
          </p:cNvPr>
          <p:cNvSpPr txBox="1">
            <a:spLocks/>
          </p:cNvSpPr>
          <p:nvPr/>
        </p:nvSpPr>
        <p:spPr>
          <a:xfrm>
            <a:off x="2040715" y="5362786"/>
            <a:ext cx="3506168" cy="72818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Tim Herman</a:t>
            </a:r>
          </a:p>
          <a:p>
            <a:r>
              <a:rPr lang="en-US" dirty="0"/>
              <a:t>3D Molecular Designs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7E64FC1-89EE-CDA2-3C93-DFC535C2F5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88" t="42778" r="15185" b="38444"/>
          <a:stretch/>
        </p:blipFill>
        <p:spPr>
          <a:xfrm>
            <a:off x="3561114" y="3740134"/>
            <a:ext cx="8211720" cy="1287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3430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4142DA7-9D9B-6AAB-4DC5-223B65CDE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BD4431BE-FB2D-5D5B-103C-491A52C07E1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9034" y="515462"/>
            <a:ext cx="8653931" cy="6042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06015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338DC43-4CC0-55A2-FDD5-57855094C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4" name="Picture 2" descr="Viral entry up close: A graphic that shows the interaction between viral spike proteins and host receptors before viral entry.">
            <a:extLst>
              <a:ext uri="{FF2B5EF4-FFF2-40B4-BE49-F238E27FC236}">
                <a16:creationId xmlns:a16="http://schemas.microsoft.com/office/drawing/2014/main" id="{807762D1-ED89-47AD-2891-964EF51350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8567" y="215592"/>
            <a:ext cx="8249191" cy="5942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D760BD7-DBFE-3DC4-BB4B-8AA89959BE6C}"/>
              </a:ext>
            </a:extLst>
          </p:cNvPr>
          <p:cNvSpPr txBox="1"/>
          <p:nvPr/>
        </p:nvSpPr>
        <p:spPr>
          <a:xfrm>
            <a:off x="1819276" y="6299373"/>
            <a:ext cx="77628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1"/>
                </a:solidFill>
              </a:rPr>
              <a:t>Janet </a:t>
            </a:r>
            <a:r>
              <a:rPr lang="en-US" sz="2000" dirty="0" err="1">
                <a:solidFill>
                  <a:schemeClr val="accent1"/>
                </a:solidFill>
              </a:rPr>
              <a:t>Iwasa</a:t>
            </a:r>
            <a:r>
              <a:rPr lang="en-US" sz="2000" dirty="0">
                <a:solidFill>
                  <a:schemeClr val="accent1"/>
                </a:solidFill>
              </a:rPr>
              <a:t>, The Animation Lab…at https://animationlab.utah.edu/cova</a:t>
            </a:r>
          </a:p>
        </p:txBody>
      </p:sp>
    </p:spTree>
    <p:extLst>
      <p:ext uri="{BB962C8B-B14F-4D97-AF65-F5344CB8AC3E}">
        <p14:creationId xmlns:p14="http://schemas.microsoft.com/office/powerpoint/2010/main" val="24402330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4878CD-450B-4E0D-8FDF-E4D1E49E7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b="1">
                <a:solidFill>
                  <a:srgbClr val="0070C0"/>
                </a:solidFill>
              </a:rPr>
              <a:t>The Science of Coronavirus… a video series</a:t>
            </a:r>
            <a:br>
              <a:rPr lang="en-US" sz="3200" b="1">
                <a:solidFill>
                  <a:srgbClr val="0070C0"/>
                </a:solidFill>
              </a:rPr>
            </a:b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00EC328-3208-032A-CA3E-C9FF79B4D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A746DC5-508F-72E1-C296-2578FA6A9E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065" b="6817"/>
          <a:stretch/>
        </p:blipFill>
        <p:spPr>
          <a:xfrm>
            <a:off x="1603086" y="1044019"/>
            <a:ext cx="8323338" cy="476996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07E4010-31B8-331E-64A2-C5BB03E53D5D}"/>
              </a:ext>
            </a:extLst>
          </p:cNvPr>
          <p:cNvSpPr txBox="1"/>
          <p:nvPr/>
        </p:nvSpPr>
        <p:spPr>
          <a:xfrm>
            <a:off x="1995080" y="6023837"/>
            <a:ext cx="75393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hlinkClick r:id="rId3"/>
              </a:rPr>
              <a:t>https://www.3dmoleculardesigns.com/The-Science-of-Coronaviruses.htm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1419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. Kariko and her family in 1985.">
            <a:extLst>
              <a:ext uri="{FF2B5EF4-FFF2-40B4-BE49-F238E27FC236}">
                <a16:creationId xmlns:a16="http://schemas.microsoft.com/office/drawing/2014/main" id="{FB8A14D5-AF78-4940-AA70-79D41ADB154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648" y="1291928"/>
            <a:ext cx="1954745" cy="192121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62F523B-D03A-48EE-9C71-8A4B168B89DE}"/>
              </a:ext>
            </a:extLst>
          </p:cNvPr>
          <p:cNvSpPr txBox="1"/>
          <p:nvPr/>
        </p:nvSpPr>
        <p:spPr>
          <a:xfrm>
            <a:off x="1197610" y="5892073"/>
            <a:ext cx="10408920" cy="7745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https://www.nytimes.com/2021/04/08/health/coronavirus-mrna-kariko.html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800" u="sng" dirty="0">
              <a:solidFill>
                <a:srgbClr val="0563C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" action="ppaction://noaction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" action="ppaction://noaction"/>
              </a:rPr>
              <a:t>https://www.cnn.com/2020/12/16/us/katalin-kariko-covid-19-vaccine-scientist-trnd/index.html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9563C8E-ED77-4478-A7A8-3529D8BA617D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922" y="3605425"/>
            <a:ext cx="2240354" cy="190794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9BF134F-1030-4036-B1F7-193920900F12}"/>
              </a:ext>
            </a:extLst>
          </p:cNvPr>
          <p:cNvSpPr txBox="1"/>
          <p:nvPr/>
        </p:nvSpPr>
        <p:spPr>
          <a:xfrm>
            <a:off x="1203959" y="502920"/>
            <a:ext cx="108108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Kati </a:t>
            </a:r>
            <a:r>
              <a:rPr lang="en-US" sz="2800" b="1" dirty="0" err="1"/>
              <a:t>Kariko</a:t>
            </a:r>
            <a:r>
              <a:rPr lang="en-US" sz="2800" b="1" dirty="0"/>
              <a:t>,.. and the perseverance of women research associates…..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60D6346-65C1-42A3-ADBF-BC25A3245FFC}"/>
              </a:ext>
            </a:extLst>
          </p:cNvPr>
          <p:cNvGrpSpPr/>
          <p:nvPr/>
        </p:nvGrpSpPr>
        <p:grpSpPr>
          <a:xfrm>
            <a:off x="3729446" y="1288383"/>
            <a:ext cx="3811179" cy="1804713"/>
            <a:chOff x="3729446" y="1288383"/>
            <a:chExt cx="3811179" cy="1804713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09AA7D47-2977-4919-9FD9-9E9673A7868E}"/>
                </a:ext>
              </a:extLst>
            </p:cNvPr>
            <p:cNvPicPr/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51375" y="1288383"/>
              <a:ext cx="2889250" cy="180471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Arrow: Right 11">
              <a:extLst>
                <a:ext uri="{FF2B5EF4-FFF2-40B4-BE49-F238E27FC236}">
                  <a16:creationId xmlns:a16="http://schemas.microsoft.com/office/drawing/2014/main" id="{203A6055-8E52-4271-8BB3-D1A3CBEFF7CE}"/>
                </a:ext>
              </a:extLst>
            </p:cNvPr>
            <p:cNvSpPr/>
            <p:nvPr/>
          </p:nvSpPr>
          <p:spPr>
            <a:xfrm>
              <a:off x="3729446" y="2065482"/>
              <a:ext cx="588286" cy="46166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09D9F0C-8D49-44AE-BC75-52673DEF7DB3}"/>
              </a:ext>
            </a:extLst>
          </p:cNvPr>
          <p:cNvGrpSpPr/>
          <p:nvPr/>
        </p:nvGrpSpPr>
        <p:grpSpPr>
          <a:xfrm>
            <a:off x="2298777" y="3628045"/>
            <a:ext cx="3797223" cy="1923415"/>
            <a:chOff x="2298777" y="3628045"/>
            <a:chExt cx="3797223" cy="192341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F0FEB4E1-DC22-400B-8353-83ECC172EEC9}"/>
                </a:ext>
              </a:extLst>
            </p:cNvPr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6750" y="3628045"/>
              <a:ext cx="2889250" cy="192341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" name="Arrow: Right 14">
              <a:extLst>
                <a:ext uri="{FF2B5EF4-FFF2-40B4-BE49-F238E27FC236}">
                  <a16:creationId xmlns:a16="http://schemas.microsoft.com/office/drawing/2014/main" id="{4D4019D4-D0A7-4F50-A6FF-8CA83CFB1D81}"/>
                </a:ext>
              </a:extLst>
            </p:cNvPr>
            <p:cNvSpPr/>
            <p:nvPr/>
          </p:nvSpPr>
          <p:spPr>
            <a:xfrm>
              <a:off x="2298777" y="4274299"/>
              <a:ext cx="588286" cy="46166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EF2051E-D05E-42A4-8BCA-38E6386467F7}"/>
              </a:ext>
            </a:extLst>
          </p:cNvPr>
          <p:cNvGrpSpPr/>
          <p:nvPr/>
        </p:nvGrpSpPr>
        <p:grpSpPr>
          <a:xfrm>
            <a:off x="7698088" y="1288383"/>
            <a:ext cx="3785199" cy="1993244"/>
            <a:chOff x="7698088" y="1288383"/>
            <a:chExt cx="3785199" cy="1993244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F494BE5D-E161-4504-9947-AE44A09E758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43838" y="1288383"/>
              <a:ext cx="3039449" cy="199324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" name="Arrow: Right 15">
              <a:extLst>
                <a:ext uri="{FF2B5EF4-FFF2-40B4-BE49-F238E27FC236}">
                  <a16:creationId xmlns:a16="http://schemas.microsoft.com/office/drawing/2014/main" id="{3F9EB060-1425-46AC-B104-8EE52F4D19EB}"/>
                </a:ext>
              </a:extLst>
            </p:cNvPr>
            <p:cNvSpPr/>
            <p:nvPr/>
          </p:nvSpPr>
          <p:spPr>
            <a:xfrm>
              <a:off x="7698088" y="2065482"/>
              <a:ext cx="588286" cy="46166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31831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94D2B8C-2F1A-4748-B62A-3C3D978136FF}"/>
              </a:ext>
            </a:extLst>
          </p:cNvPr>
          <p:cNvSpPr txBox="1"/>
          <p:nvPr/>
        </p:nvSpPr>
        <p:spPr>
          <a:xfrm>
            <a:off x="955567" y="292133"/>
            <a:ext cx="80965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tRNA Modifications</a:t>
            </a:r>
            <a:endParaRPr lang="en-US" sz="3200" dirty="0">
              <a:solidFill>
                <a:srgbClr val="0070C0"/>
              </a:solidFill>
            </a:endParaRPr>
          </a:p>
        </p:txBody>
      </p:sp>
      <p:pic>
        <p:nvPicPr>
          <p:cNvPr id="1026" name="Picture 2" descr="A) Sequence and secondary structure of E. coli tyrosyl tRNA molecule.... |  Download Scientific Diagram">
            <a:extLst>
              <a:ext uri="{FF2B5EF4-FFF2-40B4-BE49-F238E27FC236}">
                <a16:creationId xmlns:a16="http://schemas.microsoft.com/office/drawing/2014/main" id="{2CA81ECD-CB79-4E54-AACA-69FEE7765F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855" y="1111632"/>
            <a:ext cx="9142640" cy="5668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503A3C5-E130-4994-92BD-FEB92E06E522}"/>
              </a:ext>
            </a:extLst>
          </p:cNvPr>
          <p:cNvSpPr txBox="1"/>
          <p:nvPr/>
        </p:nvSpPr>
        <p:spPr>
          <a:xfrm>
            <a:off x="4497186" y="57409"/>
            <a:ext cx="63259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…………….WHY?</a:t>
            </a:r>
          </a:p>
        </p:txBody>
      </p:sp>
    </p:spTree>
    <p:extLst>
      <p:ext uri="{BB962C8B-B14F-4D97-AF65-F5344CB8AC3E}">
        <p14:creationId xmlns:p14="http://schemas.microsoft.com/office/powerpoint/2010/main" val="1177788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5A310B1-F673-4904-B521-5F20E00293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500" t="31111" r="66125" b="34444"/>
          <a:stretch/>
        </p:blipFill>
        <p:spPr>
          <a:xfrm>
            <a:off x="8278837" y="2168770"/>
            <a:ext cx="3135923" cy="45426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6A0ADCD-6927-4B5B-8C70-E4996460B98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000" t="50000" r="6250" b="25556"/>
          <a:stretch/>
        </p:blipFill>
        <p:spPr>
          <a:xfrm>
            <a:off x="243617" y="3263541"/>
            <a:ext cx="8035220" cy="252535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091833D-6019-4926-8991-5B61DD98BB7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250" t="30468" r="7875" b="34444"/>
          <a:stretch/>
        </p:blipFill>
        <p:spPr>
          <a:xfrm>
            <a:off x="777240" y="265432"/>
            <a:ext cx="8624668" cy="200561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5D89682-6E8D-4C8E-A687-9B1E799C31B0}"/>
              </a:ext>
            </a:extLst>
          </p:cNvPr>
          <p:cNvSpPr txBox="1"/>
          <p:nvPr/>
        </p:nvSpPr>
        <p:spPr>
          <a:xfrm>
            <a:off x="914400" y="252103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Molecular Therapy vol. 16 no. 11, 1833–1840 </a:t>
            </a:r>
            <a:r>
              <a:rPr lang="en-US" dirty="0" err="1"/>
              <a:t>nov.</a:t>
            </a:r>
            <a:r>
              <a:rPr lang="en-US" dirty="0"/>
              <a:t> 2008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AA324C6-E901-488A-9485-9C29A7F4068F}"/>
              </a:ext>
            </a:extLst>
          </p:cNvPr>
          <p:cNvSpPr/>
          <p:nvPr/>
        </p:nvSpPr>
        <p:spPr>
          <a:xfrm>
            <a:off x="644769" y="1641231"/>
            <a:ext cx="1606062" cy="422031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0AF07AE-16FA-49B0-BA8F-32B2C8421D2D}"/>
              </a:ext>
            </a:extLst>
          </p:cNvPr>
          <p:cNvSpPr/>
          <p:nvPr/>
        </p:nvSpPr>
        <p:spPr>
          <a:xfrm>
            <a:off x="5233771" y="5008136"/>
            <a:ext cx="641252" cy="508175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52A2563-4613-4C25-A23D-61592DF51F79}"/>
              </a:ext>
            </a:extLst>
          </p:cNvPr>
          <p:cNvSpPr/>
          <p:nvPr/>
        </p:nvSpPr>
        <p:spPr>
          <a:xfrm>
            <a:off x="1590822" y="5044759"/>
            <a:ext cx="660009" cy="434928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9311460-4C87-42E9-985D-01039D43545B}"/>
              </a:ext>
            </a:extLst>
          </p:cNvPr>
          <p:cNvSpPr txBox="1"/>
          <p:nvPr/>
        </p:nvSpPr>
        <p:spPr>
          <a:xfrm>
            <a:off x="5875023" y="2889986"/>
            <a:ext cx="2758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</a:rPr>
              <a:t>pseudouridine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96399B9-A817-4427-A686-174FC2DAAE39}"/>
              </a:ext>
            </a:extLst>
          </p:cNvPr>
          <p:cNvSpPr/>
          <p:nvPr/>
        </p:nvSpPr>
        <p:spPr>
          <a:xfrm>
            <a:off x="5547360" y="3163690"/>
            <a:ext cx="335280" cy="387230"/>
          </a:xfrm>
          <a:custGeom>
            <a:avLst/>
            <a:gdLst>
              <a:gd name="connsiteX0" fmla="*/ 335280 w 335280"/>
              <a:gd name="connsiteY0" fmla="*/ 6230 h 387230"/>
              <a:gd name="connsiteX1" fmla="*/ 213360 w 335280"/>
              <a:gd name="connsiteY1" fmla="*/ 51950 h 387230"/>
              <a:gd name="connsiteX2" fmla="*/ 0 w 335280"/>
              <a:gd name="connsiteY2" fmla="*/ 387230 h 387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5280" h="387230">
                <a:moveTo>
                  <a:pt x="335280" y="6230"/>
                </a:moveTo>
                <a:cubicBezTo>
                  <a:pt x="302260" y="-2660"/>
                  <a:pt x="269240" y="-11550"/>
                  <a:pt x="213360" y="51950"/>
                </a:cubicBezTo>
                <a:cubicBezTo>
                  <a:pt x="157480" y="115450"/>
                  <a:pt x="78740" y="251340"/>
                  <a:pt x="0" y="387230"/>
                </a:cubicBezTo>
              </a:path>
            </a:pathLst>
          </a:custGeom>
          <a:noFill/>
          <a:ln w="50800">
            <a:solidFill>
              <a:srgbClr val="FF0000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C4277D1-872E-4936-8944-35F9EFA9681A}"/>
              </a:ext>
            </a:extLst>
          </p:cNvPr>
          <p:cNvGrpSpPr/>
          <p:nvPr/>
        </p:nvGrpSpPr>
        <p:grpSpPr>
          <a:xfrm>
            <a:off x="1088967" y="5888747"/>
            <a:ext cx="7189870" cy="754904"/>
            <a:chOff x="1088967" y="5888747"/>
            <a:chExt cx="7189870" cy="754904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FE712395-7D1C-4F6E-B96D-E5B56FB769E9}"/>
                </a:ext>
              </a:extLst>
            </p:cNvPr>
            <p:cNvSpPr txBox="1"/>
            <p:nvPr/>
          </p:nvSpPr>
          <p:spPr>
            <a:xfrm>
              <a:off x="1088967" y="5888747"/>
              <a:ext cx="70325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b="1" dirty="0"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AAC</a:t>
              </a:r>
              <a:r>
                <a:rPr lang="en-US" b="1" dirty="0"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GCAUGC</a:t>
              </a:r>
              <a:r>
                <a:rPr lang="en-US" b="1" dirty="0"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AGC</a:t>
              </a:r>
              <a:r>
                <a:rPr lang="en-US" b="1" dirty="0"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AGC</a:t>
              </a:r>
              <a:r>
                <a:rPr lang="en-US" b="1" dirty="0"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AGC</a:t>
              </a:r>
              <a:r>
                <a:rPr lang="en-US" b="1" dirty="0"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CAG</a:t>
              </a:r>
              <a:r>
                <a:rPr lang="en-US" b="1" dirty="0"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GC</a:t>
              </a:r>
              <a:r>
                <a:rPr lang="en-US" b="1" dirty="0"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GC</a:t>
              </a:r>
              <a:r>
                <a:rPr lang="en-US" b="1" dirty="0"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GC</a:t>
              </a:r>
              <a:r>
                <a:rPr lang="en-US" b="1" dirty="0"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b="1" dirty="0"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b="1" dirty="0"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UUU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GC</a:t>
              </a:r>
              <a:r>
                <a:rPr lang="en-US" b="1" dirty="0"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UU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GA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35BE5E1-18AC-4FD0-B64A-C1EC03FBE887}"/>
                </a:ext>
              </a:extLst>
            </p:cNvPr>
            <p:cNvSpPr txBox="1"/>
            <p:nvPr/>
          </p:nvSpPr>
          <p:spPr>
            <a:xfrm>
              <a:off x="1088967" y="6274319"/>
              <a:ext cx="71898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1400" b="1" dirty="0">
                  <a:solidFill>
                    <a:schemeClr val="accent2">
                      <a:lumMod val="75000"/>
                    </a:schemeClr>
                  </a:solidFill>
                  <a:latin typeface="Symbol" panose="05050102010706020507" pitchFamily="18" charset="2"/>
                  <a:cs typeface="Courier New" panose="02070309020205020404" pitchFamily="49" charset="0"/>
                </a:rPr>
                <a:t>Y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AAC</a:t>
              </a:r>
              <a:r>
                <a:rPr lang="en-US" sz="1400" b="1" dirty="0">
                  <a:solidFill>
                    <a:schemeClr val="accent2">
                      <a:lumMod val="75000"/>
                    </a:schemeClr>
                  </a:solidFill>
                  <a:latin typeface="Symbol" panose="05050102010706020507" pitchFamily="18" charset="2"/>
                  <a:cs typeface="Courier New" panose="02070309020205020404" pitchFamily="49" charset="0"/>
                </a:rPr>
                <a:t>Y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GCAUGC</a:t>
              </a:r>
              <a:r>
                <a:rPr lang="en-US" sz="1400" b="1" dirty="0">
                  <a:solidFill>
                    <a:schemeClr val="accent2">
                      <a:lumMod val="75000"/>
                    </a:schemeClr>
                  </a:solidFill>
                  <a:latin typeface="Symbol" panose="05050102010706020507" pitchFamily="18" charset="2"/>
                  <a:cs typeface="Courier New" panose="02070309020205020404" pitchFamily="49" charset="0"/>
                </a:rPr>
                <a:t>Y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AGC</a:t>
              </a:r>
              <a:r>
                <a:rPr lang="en-US" sz="1400" b="1" dirty="0">
                  <a:solidFill>
                    <a:schemeClr val="accent2">
                      <a:lumMod val="75000"/>
                    </a:schemeClr>
                  </a:solidFill>
                  <a:latin typeface="Symbol" panose="05050102010706020507" pitchFamily="18" charset="2"/>
                  <a:cs typeface="Courier New" panose="02070309020205020404" pitchFamily="49" charset="0"/>
                </a:rPr>
                <a:t>Y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AGC</a:t>
              </a:r>
              <a:r>
                <a:rPr lang="en-US" sz="1400" b="1" dirty="0">
                  <a:solidFill>
                    <a:schemeClr val="accent2">
                      <a:lumMod val="75000"/>
                    </a:schemeClr>
                  </a:solidFill>
                  <a:latin typeface="Symbol" panose="05050102010706020507" pitchFamily="18" charset="2"/>
                  <a:cs typeface="Courier New" panose="02070309020205020404" pitchFamily="49" charset="0"/>
                </a:rPr>
                <a:t>Y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AGC</a:t>
              </a:r>
              <a:r>
                <a:rPr lang="en-US" sz="1400" b="1" dirty="0">
                  <a:solidFill>
                    <a:schemeClr val="accent2">
                      <a:lumMod val="75000"/>
                    </a:schemeClr>
                  </a:solidFill>
                  <a:latin typeface="Symbol" panose="05050102010706020507" pitchFamily="18" charset="2"/>
                  <a:cs typeface="Courier New" panose="02070309020205020404" pitchFamily="49" charset="0"/>
                </a:rPr>
                <a:t>Y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CAG</a:t>
              </a:r>
              <a:r>
                <a:rPr lang="en-US" sz="1400" b="1" dirty="0">
                  <a:solidFill>
                    <a:schemeClr val="accent2">
                      <a:lumMod val="75000"/>
                    </a:schemeClr>
                  </a:solidFill>
                  <a:latin typeface="Symbol" panose="05050102010706020507" pitchFamily="18" charset="2"/>
                  <a:cs typeface="Courier New" panose="02070309020205020404" pitchFamily="49" charset="0"/>
                </a:rPr>
                <a:t>Y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GC</a:t>
              </a:r>
              <a:r>
                <a:rPr lang="en-US" sz="1400" b="1" dirty="0">
                  <a:solidFill>
                    <a:schemeClr val="accent2">
                      <a:lumMod val="75000"/>
                    </a:schemeClr>
                  </a:solidFill>
                  <a:latin typeface="Symbol" panose="05050102010706020507" pitchFamily="18" charset="2"/>
                  <a:cs typeface="Courier New" panose="02070309020205020404" pitchFamily="49" charset="0"/>
                </a:rPr>
                <a:t>Y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GC</a:t>
              </a:r>
              <a:r>
                <a:rPr lang="en-US" sz="1400" b="1" dirty="0">
                  <a:solidFill>
                    <a:schemeClr val="accent2">
                      <a:lumMod val="75000"/>
                    </a:schemeClr>
                  </a:solidFill>
                  <a:latin typeface="Symbol" panose="05050102010706020507" pitchFamily="18" charset="2"/>
                  <a:cs typeface="Courier New" panose="02070309020205020404" pitchFamily="49" charset="0"/>
                </a:rPr>
                <a:t>Y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GC</a:t>
              </a:r>
              <a:r>
                <a:rPr lang="en-US" sz="1400" b="1" dirty="0">
                  <a:solidFill>
                    <a:schemeClr val="accent2">
                      <a:lumMod val="75000"/>
                    </a:schemeClr>
                  </a:solidFill>
                  <a:latin typeface="Symbol" panose="05050102010706020507" pitchFamily="18" charset="2"/>
                  <a:cs typeface="Courier New" panose="02070309020205020404" pitchFamily="49" charset="0"/>
                </a:rPr>
                <a:t>Y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1400" b="1" dirty="0">
                  <a:solidFill>
                    <a:schemeClr val="accent2">
                      <a:lumMod val="75000"/>
                    </a:schemeClr>
                  </a:solidFill>
                  <a:latin typeface="Symbol" panose="05050102010706020507" pitchFamily="18" charset="2"/>
                  <a:cs typeface="Courier New" panose="02070309020205020404" pitchFamily="49" charset="0"/>
                </a:rPr>
                <a:t>Y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1400" b="1" dirty="0">
                  <a:solidFill>
                    <a:schemeClr val="accent2">
                      <a:lumMod val="75000"/>
                    </a:schemeClr>
                  </a:solidFill>
                  <a:latin typeface="Symbol" panose="05050102010706020507" pitchFamily="18" charset="2"/>
                  <a:cs typeface="Courier New" panose="02070309020205020404" pitchFamily="49" charset="0"/>
                </a:rPr>
                <a:t>YYY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GC</a:t>
              </a:r>
              <a:r>
                <a:rPr lang="en-US" sz="1400" b="1" dirty="0">
                  <a:solidFill>
                    <a:schemeClr val="accent2">
                      <a:lumMod val="75000"/>
                    </a:schemeClr>
                  </a:solidFill>
                  <a:latin typeface="Symbol" panose="05050102010706020507" pitchFamily="18" charset="2"/>
                  <a:cs typeface="Courier New" panose="02070309020205020404" pitchFamily="49" charset="0"/>
                </a:rPr>
                <a:t>YY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GA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05506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B8D54D2E-752F-CF16-F358-424EBA1E67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1224" y="3554765"/>
            <a:ext cx="1745269" cy="1754069"/>
          </a:xfrm>
          <a:prstGeom prst="rect">
            <a:avLst/>
          </a:prstGeom>
        </p:spPr>
      </p:pic>
      <p:pic>
        <p:nvPicPr>
          <p:cNvPr id="9" name="Picture 8" descr="Icon&#10;&#10;Description automatically generated with medium confidence">
            <a:extLst>
              <a:ext uri="{FF2B5EF4-FFF2-40B4-BE49-F238E27FC236}">
                <a16:creationId xmlns:a16="http://schemas.microsoft.com/office/drawing/2014/main" id="{4FED3C75-A129-2F9B-E97D-EC34133311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0752" y="390923"/>
            <a:ext cx="515311" cy="566558"/>
          </a:xfrm>
          <a:prstGeom prst="rect">
            <a:avLst/>
          </a:prstGeom>
        </p:spPr>
      </p:pic>
      <p:pic>
        <p:nvPicPr>
          <p:cNvPr id="13" name="Picture 12" descr="Shape, circle&#10;&#10;Description automatically generated">
            <a:extLst>
              <a:ext uri="{FF2B5EF4-FFF2-40B4-BE49-F238E27FC236}">
                <a16:creationId xmlns:a16="http://schemas.microsoft.com/office/drawing/2014/main" id="{E028BCFB-0880-E4DF-D57D-BE24E45BB7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1345" y="544806"/>
            <a:ext cx="652102" cy="687572"/>
          </a:xfrm>
          <a:prstGeom prst="rect">
            <a:avLst/>
          </a:prstGeom>
        </p:spPr>
      </p:pic>
      <p:pic>
        <p:nvPicPr>
          <p:cNvPr id="15" name="Picture 14" descr="Icon&#10;&#10;Description automatically generated">
            <a:extLst>
              <a:ext uri="{FF2B5EF4-FFF2-40B4-BE49-F238E27FC236}">
                <a16:creationId xmlns:a16="http://schemas.microsoft.com/office/drawing/2014/main" id="{6652F8B0-B145-8360-2807-792FF99E9E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2295" y="1021272"/>
            <a:ext cx="293202" cy="30119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ABE7BB0-D118-F750-8018-A9497FFEB634}"/>
              </a:ext>
            </a:extLst>
          </p:cNvPr>
          <p:cNvSpPr txBox="1"/>
          <p:nvPr/>
        </p:nvSpPr>
        <p:spPr>
          <a:xfrm>
            <a:off x="1566707" y="5653252"/>
            <a:ext cx="26567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Uridine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47327D-7DA3-6325-85C1-A6D0D74637CD}"/>
              </a:ext>
            </a:extLst>
          </p:cNvPr>
          <p:cNvSpPr txBox="1"/>
          <p:nvPr/>
        </p:nvSpPr>
        <p:spPr>
          <a:xfrm>
            <a:off x="7851768" y="5653252"/>
            <a:ext cx="26567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Pseudo-Uridine</a:t>
            </a:r>
          </a:p>
        </p:txBody>
      </p:sp>
      <p:pic>
        <p:nvPicPr>
          <p:cNvPr id="2" name="Picture 1" descr="Shape&#10;&#10;Description automatically generated with medium confidence">
            <a:extLst>
              <a:ext uri="{FF2B5EF4-FFF2-40B4-BE49-F238E27FC236}">
                <a16:creationId xmlns:a16="http://schemas.microsoft.com/office/drawing/2014/main" id="{98220993-C496-E4B5-C356-D825CC1EEF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4124" y="2657464"/>
            <a:ext cx="1081520" cy="1040012"/>
          </a:xfrm>
          <a:prstGeom prst="rect">
            <a:avLst/>
          </a:prstGeom>
        </p:spPr>
      </p:pic>
      <p:grpSp>
        <p:nvGrpSpPr>
          <p:cNvPr id="52" name="Group 51">
            <a:extLst>
              <a:ext uri="{FF2B5EF4-FFF2-40B4-BE49-F238E27FC236}">
                <a16:creationId xmlns:a16="http://schemas.microsoft.com/office/drawing/2014/main" id="{B502626B-C236-6D81-548A-391266A57305}"/>
              </a:ext>
            </a:extLst>
          </p:cNvPr>
          <p:cNvGrpSpPr/>
          <p:nvPr/>
        </p:nvGrpSpPr>
        <p:grpSpPr>
          <a:xfrm>
            <a:off x="6554065" y="2076034"/>
            <a:ext cx="3628600" cy="3107035"/>
            <a:chOff x="6554065" y="2076034"/>
            <a:chExt cx="3628600" cy="3107035"/>
          </a:xfrm>
        </p:grpSpPr>
        <p:pic>
          <p:nvPicPr>
            <p:cNvPr id="21" name="Picture 20" descr="Icon&#10;&#10;Description automatically generated">
              <a:extLst>
                <a:ext uri="{FF2B5EF4-FFF2-40B4-BE49-F238E27FC236}">
                  <a16:creationId xmlns:a16="http://schemas.microsoft.com/office/drawing/2014/main" id="{468C75CA-95D6-2BE1-3266-F233D09FB72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9466" y="2076034"/>
              <a:ext cx="2032085" cy="2202872"/>
            </a:xfrm>
            <a:prstGeom prst="rect">
              <a:avLst/>
            </a:prstGeom>
          </p:spPr>
        </p:pic>
        <p:pic>
          <p:nvPicPr>
            <p:cNvPr id="3" name="Picture 2" descr="Icon&#10;&#10;Description automatically generated">
              <a:extLst>
                <a:ext uri="{FF2B5EF4-FFF2-40B4-BE49-F238E27FC236}">
                  <a16:creationId xmlns:a16="http://schemas.microsoft.com/office/drawing/2014/main" id="{0BA6A340-7AC8-A84D-48C2-89FCC3C2168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7396" y="3429000"/>
              <a:ext cx="1745269" cy="1754069"/>
            </a:xfrm>
            <a:prstGeom prst="rect">
              <a:avLst/>
            </a:prstGeom>
          </p:spPr>
        </p:pic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786D0B2B-D62B-9810-7F1A-E4A154F5A4FA}"/>
                </a:ext>
              </a:extLst>
            </p:cNvPr>
            <p:cNvSpPr/>
            <p:nvPr/>
          </p:nvSpPr>
          <p:spPr>
            <a:xfrm rot="21132363">
              <a:off x="6554065" y="2223207"/>
              <a:ext cx="515311" cy="3390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8507E029-BA4F-518C-996C-4B8BF1603B6C}"/>
              </a:ext>
            </a:extLst>
          </p:cNvPr>
          <p:cNvGrpSpPr/>
          <p:nvPr/>
        </p:nvGrpSpPr>
        <p:grpSpPr>
          <a:xfrm>
            <a:off x="1099104" y="1652756"/>
            <a:ext cx="3980368" cy="2530901"/>
            <a:chOff x="1099104" y="1652756"/>
            <a:chExt cx="3980368" cy="2530901"/>
          </a:xfrm>
        </p:grpSpPr>
        <p:pic>
          <p:nvPicPr>
            <p:cNvPr id="5" name="Picture 4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B3EF21D6-D7BD-A4BD-D03E-7EE62BF250A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7952" y="2783229"/>
              <a:ext cx="1081520" cy="1040012"/>
            </a:xfrm>
            <a:prstGeom prst="rect">
              <a:avLst/>
            </a:prstGeom>
          </p:spPr>
        </p:pic>
        <p:pic>
          <p:nvPicPr>
            <p:cNvPr id="19" name="Picture 18" descr="Icon&#10;&#10;Description automatically generated">
              <a:extLst>
                <a:ext uri="{FF2B5EF4-FFF2-40B4-BE49-F238E27FC236}">
                  <a16:creationId xmlns:a16="http://schemas.microsoft.com/office/drawing/2014/main" id="{1D01DCE7-6573-9336-50ED-BFE090E8567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73919" y="2297593"/>
              <a:ext cx="1906597" cy="1886064"/>
            </a:xfrm>
            <a:prstGeom prst="rect">
              <a:avLst/>
            </a:prstGeom>
          </p:spPr>
        </p:pic>
        <p:pic>
          <p:nvPicPr>
            <p:cNvPr id="11" name="Picture 10" descr="Shape&#10;&#10;Description automatically generated">
              <a:extLst>
                <a:ext uri="{FF2B5EF4-FFF2-40B4-BE49-F238E27FC236}">
                  <a16:creationId xmlns:a16="http://schemas.microsoft.com/office/drawing/2014/main" id="{FBFD5A51-07E6-026C-6119-DD45D0F88F0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66707" y="1968007"/>
              <a:ext cx="515311" cy="548737"/>
            </a:xfrm>
            <a:prstGeom prst="rect">
              <a:avLst/>
            </a:prstGeom>
          </p:spPr>
        </p:pic>
        <p:pic>
          <p:nvPicPr>
            <p:cNvPr id="17" name="Picture 16" descr="A picture containing text, monitor, display, light&#10;&#10;Description automatically generated">
              <a:extLst>
                <a:ext uri="{FF2B5EF4-FFF2-40B4-BE49-F238E27FC236}">
                  <a16:creationId xmlns:a16="http://schemas.microsoft.com/office/drawing/2014/main" id="{54AE5121-2809-943B-1FB9-9C42FC91773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73919" y="2905603"/>
              <a:ext cx="349054" cy="258124"/>
            </a:xfrm>
            <a:prstGeom prst="rect">
              <a:avLst/>
            </a:prstGeom>
          </p:spPr>
        </p:pic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19E18C79-50C3-4B62-5A4F-14C4F71845B6}"/>
                    </a:ext>
                  </a:extLst>
                </p14:cNvPr>
                <p14:cNvContentPartPr/>
                <p14:nvPr/>
              </p14:nvContentPartPr>
              <p14:xfrm>
                <a:off x="2440741" y="1652756"/>
                <a:ext cx="299880" cy="114840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19E18C79-50C3-4B62-5A4F-14C4F71845B6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2387101" y="1544756"/>
                  <a:ext cx="407520" cy="1364040"/>
                </a:xfrm>
                <a:prstGeom prst="rect">
                  <a:avLst/>
                </a:prstGeom>
              </p:spPr>
            </p:pic>
          </mc:Fallback>
        </mc:AlternateContent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F23BDBA6-9B96-B711-BDB1-0D48925BFE3E}"/>
                </a:ext>
              </a:extLst>
            </p:cNvPr>
            <p:cNvSpPr/>
            <p:nvPr/>
          </p:nvSpPr>
          <p:spPr>
            <a:xfrm>
              <a:off x="1107662" y="2890453"/>
              <a:ext cx="515311" cy="2860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43A5EE8C-E56C-FB81-ABE2-A3B1B50DB2FC}"/>
                </a:ext>
              </a:extLst>
            </p:cNvPr>
            <p:cNvSpPr/>
            <p:nvPr/>
          </p:nvSpPr>
          <p:spPr>
            <a:xfrm>
              <a:off x="1099104" y="3794485"/>
              <a:ext cx="515311" cy="2860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F90DE2E8-C642-2806-1E3B-57F80580C0E1}"/>
              </a:ext>
            </a:extLst>
          </p:cNvPr>
          <p:cNvGrpSpPr/>
          <p:nvPr/>
        </p:nvGrpSpPr>
        <p:grpSpPr>
          <a:xfrm>
            <a:off x="970671" y="2701807"/>
            <a:ext cx="5425100" cy="633106"/>
            <a:chOff x="970671" y="2701807"/>
            <a:chExt cx="5425100" cy="633106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AE7915B-5D9A-8E94-137C-0192B02F114C}"/>
                </a:ext>
              </a:extLst>
            </p:cNvPr>
            <p:cNvCxnSpPr/>
            <p:nvPr/>
          </p:nvCxnSpPr>
          <p:spPr>
            <a:xfrm>
              <a:off x="970671" y="3074287"/>
              <a:ext cx="2623187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Arrow: Curved Down 11">
              <a:extLst>
                <a:ext uri="{FF2B5EF4-FFF2-40B4-BE49-F238E27FC236}">
                  <a16:creationId xmlns:a16="http://schemas.microsoft.com/office/drawing/2014/main" id="{DCA7F1E3-1CFB-0E48-2CBF-482B7763BC0D}"/>
                </a:ext>
              </a:extLst>
            </p:cNvPr>
            <p:cNvSpPr/>
            <p:nvPr/>
          </p:nvSpPr>
          <p:spPr>
            <a:xfrm>
              <a:off x="3282557" y="2701807"/>
              <a:ext cx="272688" cy="251344"/>
            </a:xfrm>
            <a:prstGeom prst="curvedDownArrow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6" name="Arrow: Right 15">
              <a:extLst>
                <a:ext uri="{FF2B5EF4-FFF2-40B4-BE49-F238E27FC236}">
                  <a16:creationId xmlns:a16="http://schemas.microsoft.com/office/drawing/2014/main" id="{455D85E7-3E22-1440-758E-2F55F8BEC30A}"/>
                </a:ext>
              </a:extLst>
            </p:cNvPr>
            <p:cNvSpPr/>
            <p:nvPr/>
          </p:nvSpPr>
          <p:spPr>
            <a:xfrm>
              <a:off x="5796228" y="3074287"/>
              <a:ext cx="599543" cy="260626"/>
            </a:xfrm>
            <a:prstGeom prst="rightArrow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3" name="Rectangle 52">
            <a:extLst>
              <a:ext uri="{FF2B5EF4-FFF2-40B4-BE49-F238E27FC236}">
                <a16:creationId xmlns:a16="http://schemas.microsoft.com/office/drawing/2014/main" id="{61625A3E-A62F-C3BE-DEDE-7D1135CA7DEE}"/>
              </a:ext>
            </a:extLst>
          </p:cNvPr>
          <p:cNvSpPr/>
          <p:nvPr/>
        </p:nvSpPr>
        <p:spPr>
          <a:xfrm>
            <a:off x="6474542" y="95865"/>
            <a:ext cx="4719484" cy="1623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F69FFF3-FC28-A321-0814-84D86DCF43E3}"/>
              </a:ext>
            </a:extLst>
          </p:cNvPr>
          <p:cNvSpPr txBox="1"/>
          <p:nvPr/>
        </p:nvSpPr>
        <p:spPr>
          <a:xfrm>
            <a:off x="2751887" y="736222"/>
            <a:ext cx="50810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Tactile Base Pairs</a:t>
            </a:r>
          </a:p>
        </p:txBody>
      </p:sp>
    </p:spTree>
    <p:extLst>
      <p:ext uri="{BB962C8B-B14F-4D97-AF65-F5344CB8AC3E}">
        <p14:creationId xmlns:p14="http://schemas.microsoft.com/office/powerpoint/2010/main" val="29217621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FD8D812-36F8-47DF-ABE1-CF828286643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521" y="1103696"/>
            <a:ext cx="10611293" cy="42678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995687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D84F51A-D32E-4A0B-9122-2EB0AA9BFD8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0360" y="397303"/>
            <a:ext cx="7198241" cy="63540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207823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EC9120-C5DE-414D-31BE-834108EEAF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>
                <a:solidFill>
                  <a:srgbClr val="FF0000"/>
                </a:solidFill>
              </a:rPr>
              <a:t>STEM</a:t>
            </a:r>
            <a:r>
              <a:rPr lang="en-US" sz="4000" b="1"/>
              <a:t>….</a:t>
            </a:r>
            <a:br>
              <a:rPr lang="en-US" sz="4000" b="1"/>
            </a:br>
            <a:endParaRPr lang="en-US" sz="400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DC4561D-6BB5-3E93-5BB0-4DA023AEB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56E1BB-566F-4947-93AD-BEFD833C9037}"/>
              </a:ext>
            </a:extLst>
          </p:cNvPr>
          <p:cNvSpPr txBox="1"/>
          <p:nvPr/>
        </p:nvSpPr>
        <p:spPr>
          <a:xfrm>
            <a:off x="472056" y="3298706"/>
            <a:ext cx="955248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S</a:t>
            </a:r>
            <a:r>
              <a:rPr lang="en-US" sz="3200" b="1" dirty="0"/>
              <a:t>cience</a:t>
            </a:r>
            <a:r>
              <a:rPr lang="en-US" sz="3200" dirty="0"/>
              <a:t>…delivered to us the nucleotide sequence encoding the spike protein of CoV-2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5F9DF56-0758-BB26-0B4B-F4F076CE5182}"/>
              </a:ext>
            </a:extLst>
          </p:cNvPr>
          <p:cNvGrpSpPr/>
          <p:nvPr/>
        </p:nvGrpSpPr>
        <p:grpSpPr>
          <a:xfrm>
            <a:off x="1178356" y="834096"/>
            <a:ext cx="9251905" cy="1709988"/>
            <a:chOff x="1968545" y="1420275"/>
            <a:chExt cx="9251905" cy="165556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0177B27-1438-22CD-659B-80FC14790363}"/>
                </a:ext>
              </a:extLst>
            </p:cNvPr>
            <p:cNvSpPr txBox="1"/>
            <p:nvPr/>
          </p:nvSpPr>
          <p:spPr>
            <a:xfrm>
              <a:off x="1968545" y="1998617"/>
              <a:ext cx="925190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FF0000"/>
                  </a:solidFill>
                </a:rPr>
                <a:t>E</a:t>
              </a:r>
              <a:r>
                <a:rPr lang="en-US" sz="3200" b="1" dirty="0"/>
                <a:t>ngineering</a:t>
              </a:r>
              <a:r>
                <a:rPr lang="en-US" sz="3200" dirty="0"/>
                <a:t>…delivered to us a design for an effective mRNA vaccine for CoV-2</a:t>
              </a:r>
            </a:p>
          </p:txBody>
        </p: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508E3EC4-A0FB-4F6E-969F-5A00864A7B29}"/>
                </a:ext>
              </a:extLst>
            </p:cNvPr>
            <p:cNvCxnSpPr>
              <a:cxnSpLocks/>
            </p:cNvCxnSpPr>
            <p:nvPr/>
          </p:nvCxnSpPr>
          <p:spPr>
            <a:xfrm>
              <a:off x="2166220" y="1420275"/>
              <a:ext cx="0" cy="578342"/>
            </a:xfrm>
            <a:prstGeom prst="straightConnector1">
              <a:avLst/>
            </a:prstGeom>
            <a:ln w="539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7DC2F68-A26B-F70E-2A3E-77A20BCB88E0}"/>
              </a:ext>
            </a:extLst>
          </p:cNvPr>
          <p:cNvCxnSpPr>
            <a:cxnSpLocks/>
          </p:cNvCxnSpPr>
          <p:nvPr/>
        </p:nvCxnSpPr>
        <p:spPr>
          <a:xfrm>
            <a:off x="666056" y="834096"/>
            <a:ext cx="0" cy="2468180"/>
          </a:xfrm>
          <a:prstGeom prst="straightConnector1">
            <a:avLst/>
          </a:prstGeom>
          <a:ln w="539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77D9CC44-22F3-421A-255A-AAB9940214FC}"/>
              </a:ext>
            </a:extLst>
          </p:cNvPr>
          <p:cNvSpPr txBox="1"/>
          <p:nvPr/>
        </p:nvSpPr>
        <p:spPr>
          <a:xfrm>
            <a:off x="879231" y="4965895"/>
            <a:ext cx="104335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accent1"/>
                </a:solidFill>
              </a:rPr>
              <a:t>How can you incorporate principles of </a:t>
            </a:r>
          </a:p>
          <a:p>
            <a:pPr algn="ctr"/>
            <a:r>
              <a:rPr lang="en-US" sz="3200" dirty="0">
                <a:solidFill>
                  <a:schemeClr val="accent1"/>
                </a:solidFill>
              </a:rPr>
              <a:t>engineering design into your science classes?</a:t>
            </a:r>
          </a:p>
        </p:txBody>
      </p:sp>
    </p:spTree>
    <p:extLst>
      <p:ext uri="{BB962C8B-B14F-4D97-AF65-F5344CB8AC3E}">
        <p14:creationId xmlns:p14="http://schemas.microsoft.com/office/powerpoint/2010/main" val="2418263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8D716E-4BE9-70F3-DB9C-7429468BE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50A42FF-52C3-C2A8-8333-FB2AA757E1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506" t="16079" r="2153" b="19511"/>
          <a:stretch/>
        </p:blipFill>
        <p:spPr>
          <a:xfrm>
            <a:off x="1573306" y="903706"/>
            <a:ext cx="8861611" cy="505058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13C1119-D887-61FC-B627-2EBDB65293FF}"/>
              </a:ext>
            </a:extLst>
          </p:cNvPr>
          <p:cNvSpPr txBox="1"/>
          <p:nvPr/>
        </p:nvSpPr>
        <p:spPr>
          <a:xfrm>
            <a:off x="1344707" y="6020270"/>
            <a:ext cx="11232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https://www.nobelprize.org/prizes/medicine/2023/prize-announcement/</a:t>
            </a:r>
          </a:p>
        </p:txBody>
      </p:sp>
    </p:spTree>
    <p:extLst>
      <p:ext uri="{BB962C8B-B14F-4D97-AF65-F5344CB8AC3E}">
        <p14:creationId xmlns:p14="http://schemas.microsoft.com/office/powerpoint/2010/main" val="7622420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85EE771A-8F62-4F7F-BF5E-E0E0A7254EB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0" t="42428" r="15286" b="38819"/>
          <a:stretch/>
        </p:blipFill>
        <p:spPr bwMode="auto">
          <a:xfrm>
            <a:off x="343502" y="2810839"/>
            <a:ext cx="11259108" cy="174577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04945AEC-D79F-536D-22A6-A078585C7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224" y="1679249"/>
            <a:ext cx="9144000" cy="544574"/>
          </a:xfrm>
        </p:spPr>
        <p:txBody>
          <a:bodyPr/>
          <a:lstStyle/>
          <a:p>
            <a:pPr algn="ctr"/>
            <a:r>
              <a:rPr lang="en-US" i="1" dirty="0">
                <a:latin typeface="Verdana Pro SemiBold"/>
              </a:rPr>
              <a:t>...an mRNA vaccine design activity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8611367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7896861-00C4-02AC-37AD-ABE82ABA4E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971" t="11717" r="27104" b="23636"/>
          <a:stretch/>
        </p:blipFill>
        <p:spPr>
          <a:xfrm>
            <a:off x="2697018" y="960581"/>
            <a:ext cx="6966028" cy="5273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2643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DC4561D-6BB5-3E93-5BB0-4DA023AEB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F3BF0B3-DB47-A265-C373-816B2B13A1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420" t="11852" r="26476" b="-1751"/>
          <a:stretch/>
        </p:blipFill>
        <p:spPr>
          <a:xfrm>
            <a:off x="2811603" y="-36135"/>
            <a:ext cx="6568793" cy="6894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4799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1847CDC-1A37-4DF8-9808-02E48C1430BC}"/>
              </a:ext>
            </a:extLst>
          </p:cNvPr>
          <p:cNvSpPr txBox="1"/>
          <p:nvPr/>
        </p:nvSpPr>
        <p:spPr>
          <a:xfrm>
            <a:off x="720436" y="565265"/>
            <a:ext cx="105821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0070C0"/>
                </a:solidFill>
              </a:rPr>
              <a:t>The Components of mRNA</a:t>
            </a:r>
          </a:p>
        </p:txBody>
      </p:sp>
      <p:pic>
        <p:nvPicPr>
          <p:cNvPr id="4098" name="Picture 2" descr="RNA processing begins with the addition of a 5'-cap and a 3'-poly(rA) tail to the pre-mRNA. The protein coding region contains coding sequences called exons. The exons are spliced together to form the mature mRNA. ">
            <a:extLst>
              <a:ext uri="{FF2B5EF4-FFF2-40B4-BE49-F238E27FC236}">
                <a16:creationId xmlns:a16="http://schemas.microsoft.com/office/drawing/2014/main" id="{5E5E46A9-43C4-43FA-94D7-13D48797DF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837" y="1132142"/>
            <a:ext cx="11213458" cy="429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79E9A7B3-FE14-4E62-C617-1A27484C7684}"/>
              </a:ext>
            </a:extLst>
          </p:cNvPr>
          <p:cNvGrpSpPr/>
          <p:nvPr/>
        </p:nvGrpSpPr>
        <p:grpSpPr>
          <a:xfrm>
            <a:off x="6716684" y="3936537"/>
            <a:ext cx="4430683" cy="2308325"/>
            <a:chOff x="6716684" y="3936537"/>
            <a:chExt cx="4430683" cy="230832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402158F-4725-4E40-B400-B7CDE2225E13}"/>
                </a:ext>
              </a:extLst>
            </p:cNvPr>
            <p:cNvSpPr txBox="1"/>
            <p:nvPr/>
          </p:nvSpPr>
          <p:spPr>
            <a:xfrm>
              <a:off x="6882887" y="3936537"/>
              <a:ext cx="2759877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600" b="1" dirty="0">
                  <a:solidFill>
                    <a:srgbClr val="FF0000"/>
                  </a:solidFill>
                </a:rPr>
                <a:t>WHY?</a:t>
              </a: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54ED1137-2F8A-4CE7-834C-98D1221ECD8B}"/>
                </a:ext>
              </a:extLst>
            </p:cNvPr>
            <p:cNvSpPr txBox="1"/>
            <p:nvPr/>
          </p:nvSpPr>
          <p:spPr>
            <a:xfrm>
              <a:off x="6716684" y="5044533"/>
              <a:ext cx="443068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buAutoNum type="arabicPeriod"/>
              </a:pPr>
              <a:r>
                <a:rPr lang="en-US" dirty="0"/>
                <a:t>Protect mRNA from degradation </a:t>
              </a:r>
            </a:p>
            <a:p>
              <a:pPr marL="342900" indent="-342900">
                <a:buAutoNum type="arabicPeriod"/>
              </a:pPr>
              <a:r>
                <a:rPr lang="en-US" dirty="0"/>
                <a:t>Ribosome engagement site…</a:t>
              </a:r>
            </a:p>
            <a:p>
              <a:pPr marL="342900" indent="-342900">
                <a:buAutoNum type="arabicPeriod"/>
              </a:pPr>
              <a:r>
                <a:rPr lang="en-US" dirty="0"/>
                <a:t>Distinguish between viral RNA and endogenous mRNA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24112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5" name="Picture 4" descr="A close-up of a compass&#10;&#10;Description automatically generated with low confidence">
            <a:extLst>
              <a:ext uri="{FF2B5EF4-FFF2-40B4-BE49-F238E27FC236}">
                <a16:creationId xmlns:a16="http://schemas.microsoft.com/office/drawing/2014/main" id="{B1F77B1C-AE13-60AA-FCBB-F9C25F9F86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5409" y="1103022"/>
            <a:ext cx="5427000" cy="537891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B3E40D2-C15A-63BC-6DAB-E51D0D6B14D5}"/>
              </a:ext>
            </a:extLst>
          </p:cNvPr>
          <p:cNvSpPr txBox="1"/>
          <p:nvPr/>
        </p:nvSpPr>
        <p:spPr>
          <a:xfrm>
            <a:off x="554182" y="1828800"/>
            <a:ext cx="456102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A Table of Genetic Codons….</a:t>
            </a:r>
          </a:p>
          <a:p>
            <a:endParaRPr lang="en-US" sz="2800" b="1" dirty="0"/>
          </a:p>
          <a:p>
            <a:r>
              <a:rPr lang="en-US" sz="2400" dirty="0"/>
              <a:t>… </a:t>
            </a:r>
            <a:r>
              <a:rPr lang="en-US" sz="2400" i="1" dirty="0">
                <a:solidFill>
                  <a:srgbClr val="FF0000"/>
                </a:solidFill>
              </a:rPr>
              <a:t>with human codon preferences</a:t>
            </a:r>
          </a:p>
        </p:txBody>
      </p:sp>
    </p:spTree>
    <p:extLst>
      <p:ext uri="{BB962C8B-B14F-4D97-AF65-F5344CB8AC3E}">
        <p14:creationId xmlns:p14="http://schemas.microsoft.com/office/powerpoint/2010/main" val="40659902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6FC4DD2-B37B-9A79-2422-0C62488A2BE3}"/>
              </a:ext>
            </a:extLst>
          </p:cNvPr>
          <p:cNvSpPr/>
          <p:nvPr/>
        </p:nvSpPr>
        <p:spPr>
          <a:xfrm>
            <a:off x="1674054" y="4904371"/>
            <a:ext cx="8553157" cy="1534766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36A82E-7C61-9E96-6783-D3BF807405EC}"/>
              </a:ext>
            </a:extLst>
          </p:cNvPr>
          <p:cNvSpPr txBox="1"/>
          <p:nvPr/>
        </p:nvSpPr>
        <p:spPr>
          <a:xfrm>
            <a:off x="668215" y="418863"/>
            <a:ext cx="99036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Coming soon,…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047B6C4-5DF6-DF60-A93C-C1B48605E563}"/>
              </a:ext>
            </a:extLst>
          </p:cNvPr>
          <p:cNvSpPr txBox="1"/>
          <p:nvPr/>
        </p:nvSpPr>
        <p:spPr>
          <a:xfrm>
            <a:off x="668215" y="859710"/>
            <a:ext cx="105648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i="1" dirty="0">
                <a:solidFill>
                  <a:srgbClr val="FF0000"/>
                </a:solidFill>
              </a:rPr>
              <a:t>Modeling Infectious Diseases and Immunity</a:t>
            </a:r>
            <a:endParaRPr lang="en-US" sz="2800" b="1" i="1" dirty="0">
              <a:solidFill>
                <a:srgbClr val="FF0000"/>
              </a:solidFill>
            </a:endParaRPr>
          </a:p>
          <a:p>
            <a:pPr algn="ctr"/>
            <a:r>
              <a:rPr lang="en-US" sz="2400" i="1" dirty="0"/>
              <a:t>June 24-28</a:t>
            </a:r>
          </a:p>
          <a:p>
            <a:pPr algn="ctr"/>
            <a:r>
              <a:rPr lang="en-US" sz="2400" i="1" dirty="0"/>
              <a:t>An NIH SEPA project.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3E16D5A-4C48-33CA-F6CD-9FAD28B90F0A}"/>
              </a:ext>
            </a:extLst>
          </p:cNvPr>
          <p:cNvGrpSpPr/>
          <p:nvPr/>
        </p:nvGrpSpPr>
        <p:grpSpPr>
          <a:xfrm>
            <a:off x="994410" y="2291328"/>
            <a:ext cx="9830680" cy="2487417"/>
            <a:chOff x="987377" y="2609787"/>
            <a:chExt cx="9830680" cy="2487417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31C62985-4944-8A70-12F9-5E5EED5F0BA4}"/>
                </a:ext>
              </a:extLst>
            </p:cNvPr>
            <p:cNvGrpSpPr/>
            <p:nvPr/>
          </p:nvGrpSpPr>
          <p:grpSpPr>
            <a:xfrm>
              <a:off x="1399736" y="2609787"/>
              <a:ext cx="9418321" cy="2204138"/>
              <a:chOff x="1399736" y="2609787"/>
              <a:chExt cx="9418321" cy="2204138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9CFBEF8-B984-412F-1A08-0B6340E035C1}"/>
                  </a:ext>
                </a:extLst>
              </p:cNvPr>
              <p:cNvSpPr txBox="1"/>
              <p:nvPr/>
            </p:nvSpPr>
            <p:spPr>
              <a:xfrm>
                <a:off x="1399736" y="3121154"/>
                <a:ext cx="9418321" cy="16927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b="1" dirty="0"/>
                  <a:t>New Instructional Materials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2000" dirty="0"/>
                  <a:t>Models, models and more models….</a:t>
                </a:r>
              </a:p>
              <a:p>
                <a:pPr lvl="2"/>
                <a:r>
                  <a:rPr lang="en-US" sz="2000" dirty="0"/>
                  <a:t>A Virus and Cell Modeling Collection,.. including CoV-2</a:t>
                </a:r>
              </a:p>
              <a:p>
                <a:pPr lvl="2"/>
                <a:r>
                  <a:rPr lang="en-US" sz="2000" dirty="0"/>
                  <a:t>Antibodies/vaccines /and your immune system</a:t>
                </a:r>
              </a:p>
              <a:p>
                <a:pPr lvl="2"/>
                <a:r>
                  <a:rPr lang="en-US" sz="2000" dirty="0"/>
                  <a:t>mRNA vaccines and multi-valent, ultra-potent vaccines…from synthetic biology.</a:t>
                </a: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69F628C-F1F5-328B-E33E-4DF82E6C45A3}"/>
                  </a:ext>
                </a:extLst>
              </p:cNvPr>
              <p:cNvSpPr txBox="1"/>
              <p:nvPr/>
            </p:nvSpPr>
            <p:spPr>
              <a:xfrm>
                <a:off x="1399736" y="2609787"/>
                <a:ext cx="916510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b="1" dirty="0"/>
                  <a:t>A Professional Learning Experience</a:t>
                </a:r>
                <a:r>
                  <a:rPr lang="en-US" dirty="0"/>
                  <a:t>…</a:t>
                </a:r>
                <a:r>
                  <a:rPr lang="en-US" sz="2000" dirty="0"/>
                  <a:t>beginning in the summer of 2024</a:t>
                </a:r>
                <a:endParaRPr lang="en-US" dirty="0"/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D2BCD79-69B8-A476-E4D8-CC30C9A25F83}"/>
                </a:ext>
              </a:extLst>
            </p:cNvPr>
            <p:cNvSpPr txBox="1"/>
            <p:nvPr/>
          </p:nvSpPr>
          <p:spPr>
            <a:xfrm>
              <a:off x="987377" y="4697094"/>
              <a:ext cx="818739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200150" lvl="2" indent="-285750">
                <a:buFont typeface="Arial" panose="020B0604020202020204" pitchFamily="34" charset="0"/>
                <a:buChar char="•"/>
              </a:pPr>
              <a:r>
                <a:rPr lang="en-US" sz="2000" dirty="0"/>
                <a:t>Stories, stories and more stories….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1E78E7DF-9D8E-92AE-1A17-090DABB9C0B2}"/>
              </a:ext>
            </a:extLst>
          </p:cNvPr>
          <p:cNvSpPr txBox="1"/>
          <p:nvPr/>
        </p:nvSpPr>
        <p:spPr>
          <a:xfrm>
            <a:off x="994410" y="4992587"/>
            <a:ext cx="998806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A Pre-requisite for this advanced course is… </a:t>
            </a:r>
            <a:br>
              <a:rPr lang="en-US" sz="2400" dirty="0"/>
            </a:br>
            <a:r>
              <a:rPr lang="en-US" sz="2400" b="1" dirty="0">
                <a:solidFill>
                  <a:srgbClr val="FF0000"/>
                </a:solidFill>
              </a:rPr>
              <a:t>Modeling the Molecular World</a:t>
            </a:r>
            <a:r>
              <a:rPr lang="en-US" sz="2000" dirty="0">
                <a:solidFill>
                  <a:srgbClr val="000000"/>
                </a:solidFill>
                <a:effectLst/>
                <a:latin typeface="DM Sans" panose="020B0604020202020204" pitchFamily="2" charset="0"/>
              </a:rPr>
              <a:t>	</a:t>
            </a:r>
            <a:br>
              <a:rPr lang="en-US" sz="2000" dirty="0">
                <a:solidFill>
                  <a:srgbClr val="000000"/>
                </a:solidFill>
                <a:latin typeface="DM Sans" panose="020B0604020202020204" pitchFamily="2" charset="0"/>
              </a:rPr>
            </a:br>
            <a:r>
              <a:rPr lang="en-US" sz="2000" dirty="0">
                <a:solidFill>
                  <a:srgbClr val="000000"/>
                </a:solidFill>
                <a:effectLst/>
                <a:latin typeface="DM Sans" panose="020B0604020202020204" pitchFamily="2" charset="0"/>
              </a:rPr>
              <a:t>Session 1 --  July 29 – Aug 2,</a:t>
            </a:r>
          </a:p>
          <a:p>
            <a:pPr algn="ctr"/>
            <a:r>
              <a:rPr lang="en-US" sz="2000" dirty="0">
                <a:solidFill>
                  <a:srgbClr val="000000"/>
                </a:solidFill>
                <a:effectLst/>
                <a:latin typeface="DM Sans" panose="020B0604020202020204" pitchFamily="2" charset="0"/>
              </a:rPr>
              <a:t>Session 2 </a:t>
            </a:r>
            <a:r>
              <a:rPr lang="en-US" sz="2000" dirty="0">
                <a:solidFill>
                  <a:srgbClr val="000000"/>
                </a:solidFill>
                <a:latin typeface="DM Sans" panose="020B0604020202020204" pitchFamily="2" charset="0"/>
              </a:rPr>
              <a:t>--</a:t>
            </a:r>
            <a:r>
              <a:rPr lang="en-US" sz="2000" dirty="0">
                <a:solidFill>
                  <a:srgbClr val="000000"/>
                </a:solidFill>
                <a:effectLst/>
                <a:latin typeface="DM Sans" panose="020B0604020202020204" pitchFamily="2" charset="0"/>
              </a:rPr>
              <a:t> Aug 5 - 9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994273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Qr code&#10;&#10;Description automatically generated">
            <a:extLst>
              <a:ext uri="{FF2B5EF4-FFF2-40B4-BE49-F238E27FC236}">
                <a16:creationId xmlns:a16="http://schemas.microsoft.com/office/drawing/2014/main" id="{B8E81A34-850B-D6F1-8023-0467CD0508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55" y="4380914"/>
            <a:ext cx="2125394" cy="2125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7724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8D716E-4BE9-70F3-DB9C-7429468BE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567C4A3-2C49-2886-664A-BC5ED342EF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534" t="24183" r="36928" b="15948"/>
          <a:stretch/>
        </p:blipFill>
        <p:spPr>
          <a:xfrm>
            <a:off x="7306234" y="998349"/>
            <a:ext cx="2832847" cy="410583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BE8547E-DE8A-9183-C0A9-A34B454852F1}"/>
              </a:ext>
            </a:extLst>
          </p:cNvPr>
          <p:cNvSpPr txBox="1"/>
          <p:nvPr/>
        </p:nvSpPr>
        <p:spPr>
          <a:xfrm>
            <a:off x="977153" y="1093693"/>
            <a:ext cx="46526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/>
              <a:t>And yet she persisted…..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DBCFA1-494B-5EC9-445E-C4A2CC573773}"/>
              </a:ext>
            </a:extLst>
          </p:cNvPr>
          <p:cNvSpPr txBox="1"/>
          <p:nvPr/>
        </p:nvSpPr>
        <p:spPr>
          <a:xfrm>
            <a:off x="486375" y="2020215"/>
            <a:ext cx="597049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i="1" dirty="0"/>
              <a:t>“…nature rarely replies to questions unless they are put to her in the form of experiments,</a:t>
            </a:r>
            <a:br>
              <a:rPr lang="en-US" sz="3200" i="1" dirty="0"/>
            </a:br>
            <a:r>
              <a:rPr lang="en-US" sz="3200" i="1" dirty="0"/>
              <a:t> … to which she can say yes or no.”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82D0DF-4931-5001-40BA-230862FBCA08}"/>
              </a:ext>
            </a:extLst>
          </p:cNvPr>
          <p:cNvSpPr txBox="1"/>
          <p:nvPr/>
        </p:nvSpPr>
        <p:spPr>
          <a:xfrm>
            <a:off x="3663225" y="4235804"/>
            <a:ext cx="24450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Katie Kariko, F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321D8E-F1D7-9467-C748-DC1D4E5C2681}"/>
              </a:ext>
            </a:extLst>
          </p:cNvPr>
          <p:cNvSpPr txBox="1"/>
          <p:nvPr/>
        </p:nvSpPr>
        <p:spPr>
          <a:xfrm>
            <a:off x="1140797" y="5714598"/>
            <a:ext cx="106321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/>
              <a:t>If you torture the data long enough, nature will confess.</a:t>
            </a:r>
          </a:p>
        </p:txBody>
      </p:sp>
    </p:spTree>
    <p:extLst>
      <p:ext uri="{BB962C8B-B14F-4D97-AF65-F5344CB8AC3E}">
        <p14:creationId xmlns:p14="http://schemas.microsoft.com/office/powerpoint/2010/main" val="3796014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40872E-400F-A5A4-88BC-74FADD2B28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3140" y="1065878"/>
            <a:ext cx="11203246" cy="544574"/>
          </a:xfrm>
        </p:spPr>
        <p:txBody>
          <a:bodyPr/>
          <a:lstStyle/>
          <a:p>
            <a:r>
              <a:rPr lang="en-US" u="sng" dirty="0">
                <a:solidFill>
                  <a:schemeClr val="accent1"/>
                </a:solidFill>
              </a:rPr>
              <a:t>Workshop 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FDD7A7-4B1A-071C-896C-450E837AFB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3140" y="1718029"/>
            <a:ext cx="12399197" cy="4651375"/>
          </a:xfrm>
        </p:spPr>
        <p:txBody>
          <a:bodyPr>
            <a:normAutofit/>
          </a:bodyPr>
          <a:lstStyle/>
          <a:p>
            <a:r>
              <a:rPr lang="en-US" sz="2400" b="1" dirty="0"/>
              <a:t>Coming Soon</a:t>
            </a:r>
            <a:r>
              <a:rPr lang="en-US" sz="2400" i="1" dirty="0"/>
              <a:t>….</a:t>
            </a:r>
            <a:r>
              <a:rPr lang="en-US" sz="2400" b="1" i="1" dirty="0"/>
              <a:t>Modeling Infectious Diseases and Immunity</a:t>
            </a:r>
          </a:p>
          <a:p>
            <a:pPr marL="0" indent="0">
              <a:buNone/>
            </a:pPr>
            <a:r>
              <a:rPr lang="en-US" sz="2000" i="1" dirty="0"/>
              <a:t>        </a:t>
            </a:r>
            <a:r>
              <a:rPr lang="en-US" sz="2400" i="1" dirty="0"/>
              <a:t>An NIH SEPA project focused on infectious diseases</a:t>
            </a:r>
          </a:p>
          <a:p>
            <a:pPr marL="0" indent="0">
              <a:buNone/>
            </a:pPr>
            <a:endParaRPr lang="en-US" sz="2400" i="1" dirty="0"/>
          </a:p>
          <a:p>
            <a:r>
              <a:rPr lang="en-US" sz="2400" b="1" dirty="0"/>
              <a:t>COVID-19…. and mRNA vaccines</a:t>
            </a:r>
          </a:p>
          <a:p>
            <a:pPr marL="0" indent="0">
              <a:buNone/>
            </a:pPr>
            <a:r>
              <a:rPr lang="en-US" sz="2400" i="1" dirty="0"/>
              <a:t>       A story about the process of science,…</a:t>
            </a:r>
          </a:p>
          <a:p>
            <a:pPr marL="0" indent="0">
              <a:buNone/>
            </a:pPr>
            <a:r>
              <a:rPr lang="en-US" sz="2400" i="1" dirty="0"/>
              <a:t>	…and Katie Kariko,… and pseudouridine</a:t>
            </a:r>
          </a:p>
          <a:p>
            <a:pPr marL="0" indent="0">
              <a:buNone/>
            </a:pPr>
            <a:endParaRPr lang="en-US" sz="2000" i="1" dirty="0"/>
          </a:p>
          <a:p>
            <a:r>
              <a:rPr lang="en-US" sz="2400" b="1" dirty="0"/>
              <a:t>An mRNA Vaccine Design Activity</a:t>
            </a:r>
            <a:r>
              <a:rPr lang="en-US" sz="2400" i="1" dirty="0"/>
              <a:t>….    </a:t>
            </a:r>
          </a:p>
          <a:p>
            <a:pPr marL="0" indent="0">
              <a:buNone/>
            </a:pPr>
            <a:r>
              <a:rPr lang="en-US" sz="2400" i="1" dirty="0"/>
              <a:t>   Why did it take so long?... and why did it happen so fast?</a:t>
            </a:r>
          </a:p>
          <a:p>
            <a:pPr marL="0" indent="0">
              <a:buNone/>
            </a:pPr>
            <a:r>
              <a:rPr lang="en-US" sz="2400" b="1" dirty="0"/>
              <a:t>  </a:t>
            </a:r>
            <a:r>
              <a:rPr lang="en-US" sz="2400" b="1" dirty="0">
                <a:solidFill>
                  <a:srgbClr val="FF0000"/>
                </a:solidFill>
              </a:rPr>
              <a:t>Student Challenge</a:t>
            </a:r>
            <a:r>
              <a:rPr lang="en-US" sz="2400" i="1" dirty="0">
                <a:solidFill>
                  <a:srgbClr val="FF0000"/>
                </a:solidFill>
              </a:rPr>
              <a:t>… Can you engineer an mRNA vaccine?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8D716E-4BE9-70F3-DB9C-7429468BE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67501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6FC4DD2-B37B-9A79-2422-0C62488A2BE3}"/>
              </a:ext>
            </a:extLst>
          </p:cNvPr>
          <p:cNvSpPr/>
          <p:nvPr/>
        </p:nvSpPr>
        <p:spPr>
          <a:xfrm>
            <a:off x="1484141" y="5046950"/>
            <a:ext cx="8553157" cy="1292258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36A82E-7C61-9E96-6783-D3BF807405EC}"/>
              </a:ext>
            </a:extLst>
          </p:cNvPr>
          <p:cNvSpPr txBox="1"/>
          <p:nvPr/>
        </p:nvSpPr>
        <p:spPr>
          <a:xfrm>
            <a:off x="668215" y="226669"/>
            <a:ext cx="99036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Coming soon,… </a:t>
            </a:r>
            <a:r>
              <a:rPr lang="en-US" sz="2400" b="1" dirty="0"/>
              <a:t>to a workshop near you.</a:t>
            </a:r>
            <a:endParaRPr lang="en-US" sz="32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047B6C4-5DF6-DF60-A93C-C1B48605E563}"/>
              </a:ext>
            </a:extLst>
          </p:cNvPr>
          <p:cNvSpPr txBox="1"/>
          <p:nvPr/>
        </p:nvSpPr>
        <p:spPr>
          <a:xfrm>
            <a:off x="668215" y="943665"/>
            <a:ext cx="105648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Modeling Infectious Diseases &amp; Immunity</a:t>
            </a:r>
            <a:endParaRPr lang="en-US" sz="2800" b="1" i="1" dirty="0">
              <a:solidFill>
                <a:srgbClr val="FF0000"/>
              </a:solidFill>
            </a:endParaRPr>
          </a:p>
          <a:p>
            <a:pPr algn="ctr"/>
            <a:r>
              <a:rPr lang="en-US" sz="2400" i="1" dirty="0"/>
              <a:t>An NIH SEPA project.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3E16D5A-4C48-33CA-F6CD-9FAD28B90F0A}"/>
              </a:ext>
            </a:extLst>
          </p:cNvPr>
          <p:cNvGrpSpPr/>
          <p:nvPr/>
        </p:nvGrpSpPr>
        <p:grpSpPr>
          <a:xfrm>
            <a:off x="1005840" y="2029918"/>
            <a:ext cx="9972821" cy="2639494"/>
            <a:chOff x="998807" y="2348377"/>
            <a:chExt cx="9972821" cy="2639494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31C62985-4944-8A70-12F9-5E5EED5F0BA4}"/>
                </a:ext>
              </a:extLst>
            </p:cNvPr>
            <p:cNvGrpSpPr/>
            <p:nvPr/>
          </p:nvGrpSpPr>
          <p:grpSpPr>
            <a:xfrm>
              <a:off x="1477108" y="2348377"/>
              <a:ext cx="9494520" cy="2639494"/>
              <a:chOff x="1477108" y="2348377"/>
              <a:chExt cx="9494520" cy="2639494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9CFBEF8-B984-412F-1A08-0B6340E035C1}"/>
                  </a:ext>
                </a:extLst>
              </p:cNvPr>
              <p:cNvSpPr txBox="1"/>
              <p:nvPr/>
            </p:nvSpPr>
            <p:spPr>
              <a:xfrm>
                <a:off x="1553307" y="2348377"/>
                <a:ext cx="9418321" cy="16927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b="1" dirty="0"/>
                  <a:t>New Instructional Materials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2000" dirty="0"/>
                  <a:t>Models, models and more models….</a:t>
                </a:r>
              </a:p>
              <a:p>
                <a:pPr lvl="2"/>
                <a:r>
                  <a:rPr lang="en-US" sz="2000" dirty="0"/>
                  <a:t>A Virus and Cell Modeling Collection,.. </a:t>
                </a:r>
              </a:p>
              <a:p>
                <a:pPr lvl="2"/>
                <a:r>
                  <a:rPr lang="en-US" sz="2000" dirty="0"/>
                  <a:t>Antibodies/vaccines /and your immune system</a:t>
                </a:r>
              </a:p>
              <a:p>
                <a:pPr lvl="2"/>
                <a:r>
                  <a:rPr lang="en-US" sz="2000" dirty="0"/>
                  <a:t>mRNA vaccines and multi-valent, ultra-potent vaccines…from synthetic biology.</a:t>
                </a: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69F628C-F1F5-328B-E33E-4DF82E6C45A3}"/>
                  </a:ext>
                </a:extLst>
              </p:cNvPr>
              <p:cNvSpPr txBox="1"/>
              <p:nvPr/>
            </p:nvSpPr>
            <p:spPr>
              <a:xfrm>
                <a:off x="1477108" y="4526206"/>
                <a:ext cx="916510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b="1" dirty="0"/>
                  <a:t>A Professional Learning Experience</a:t>
                </a:r>
                <a:r>
                  <a:rPr lang="en-US" dirty="0"/>
                  <a:t>…</a:t>
                </a:r>
                <a:r>
                  <a:rPr lang="en-US" sz="2000" dirty="0"/>
                  <a:t>beginning June 24-28, 2024</a:t>
                </a:r>
                <a:endParaRPr lang="en-US" dirty="0"/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D2BCD79-69B8-A476-E4D8-CC30C9A25F83}"/>
                </a:ext>
              </a:extLst>
            </p:cNvPr>
            <p:cNvSpPr txBox="1"/>
            <p:nvPr/>
          </p:nvSpPr>
          <p:spPr>
            <a:xfrm>
              <a:off x="998807" y="4059237"/>
              <a:ext cx="818739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200150" lvl="2" indent="-285750">
                <a:buFont typeface="Arial" panose="020B0604020202020204" pitchFamily="34" charset="0"/>
                <a:buChar char="•"/>
              </a:pPr>
              <a:r>
                <a:rPr lang="en-US" sz="2000" dirty="0"/>
                <a:t>Stories, stories and more stories….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1E78E7DF-9D8E-92AE-1A17-090DABB9C0B2}"/>
              </a:ext>
            </a:extLst>
          </p:cNvPr>
          <p:cNvSpPr txBox="1"/>
          <p:nvPr/>
        </p:nvSpPr>
        <p:spPr>
          <a:xfrm>
            <a:off x="1828799" y="5154470"/>
            <a:ext cx="99880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But first,…enroll now in </a:t>
            </a:r>
            <a:r>
              <a:rPr lang="en-US" sz="2400" b="1" dirty="0">
                <a:solidFill>
                  <a:srgbClr val="FF0000"/>
                </a:solidFill>
              </a:rPr>
              <a:t>Modeling the Molecular World</a:t>
            </a:r>
            <a:r>
              <a:rPr lang="en-US" sz="2400" b="1" dirty="0"/>
              <a:t>, </a:t>
            </a:r>
            <a:r>
              <a:rPr lang="en-US" sz="2400" dirty="0"/>
              <a:t>2023</a:t>
            </a:r>
          </a:p>
          <a:p>
            <a:r>
              <a:rPr lang="en-US" sz="2000" dirty="0">
                <a:solidFill>
                  <a:srgbClr val="000000"/>
                </a:solidFill>
                <a:effectLst/>
                <a:latin typeface="DM Sans" panose="020B0604020202020204" pitchFamily="2" charset="0"/>
              </a:rPr>
              <a:t>		Session 1 --  July 29 – Aug 2, or</a:t>
            </a:r>
            <a:br>
              <a:rPr lang="en-US" sz="2000" dirty="0">
                <a:solidFill>
                  <a:srgbClr val="000000"/>
                </a:solidFill>
                <a:effectLst/>
                <a:latin typeface="DM Sans" panose="020B0604020202020204" pitchFamily="2" charset="0"/>
              </a:rPr>
            </a:br>
            <a:r>
              <a:rPr lang="en-US" sz="2000" dirty="0">
                <a:solidFill>
                  <a:srgbClr val="000000"/>
                </a:solidFill>
                <a:effectLst/>
                <a:latin typeface="DM Sans" panose="020B0604020202020204" pitchFamily="2" charset="0"/>
              </a:rPr>
              <a:t>		Session 2 –-   Aug 5 – Aug 9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0748853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E395A89-DB4D-F9C5-4F39-8D9A56676D29}"/>
              </a:ext>
            </a:extLst>
          </p:cNvPr>
          <p:cNvSpPr/>
          <p:nvPr/>
        </p:nvSpPr>
        <p:spPr>
          <a:xfrm>
            <a:off x="6671884" y="3283024"/>
            <a:ext cx="4930726" cy="2066367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CF5F1F3-B397-D1BF-2776-B23A52AEE335}"/>
              </a:ext>
            </a:extLst>
          </p:cNvPr>
          <p:cNvSpPr/>
          <p:nvPr/>
        </p:nvSpPr>
        <p:spPr>
          <a:xfrm>
            <a:off x="1012874" y="3272322"/>
            <a:ext cx="4930726" cy="2066367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F7E8FD9-96A5-042E-BA7B-55763B342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1CFB29-5E26-138F-CE78-9C2EA13071DB}"/>
              </a:ext>
            </a:extLst>
          </p:cNvPr>
          <p:cNvSpPr txBox="1"/>
          <p:nvPr/>
        </p:nvSpPr>
        <p:spPr>
          <a:xfrm>
            <a:off x="1100642" y="1354764"/>
            <a:ext cx="1019466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1"/>
                </a:solidFill>
              </a:rPr>
              <a:t>Teaching the Molecular Biosciences in a post-pandemic era </a:t>
            </a:r>
          </a:p>
          <a:p>
            <a:pPr algn="ctr"/>
            <a:r>
              <a:rPr lang="en-US" sz="2000" dirty="0"/>
              <a:t> 	</a:t>
            </a:r>
          </a:p>
          <a:p>
            <a:pPr algn="ctr"/>
            <a:r>
              <a:rPr lang="en-US" sz="2800" i="1" dirty="0"/>
              <a:t>It has been the </a:t>
            </a:r>
            <a:r>
              <a:rPr lang="en-US" sz="2800" i="1" u="sng" dirty="0"/>
              <a:t>best of times</a:t>
            </a:r>
            <a:r>
              <a:rPr lang="en-US" sz="2800" i="1" dirty="0"/>
              <a:t>,… it has been the </a:t>
            </a:r>
            <a:r>
              <a:rPr lang="en-US" sz="2800" i="1" u="sng" dirty="0"/>
              <a:t>worst of times</a:t>
            </a:r>
            <a:r>
              <a:rPr lang="en-US" sz="2800" i="1" dirty="0"/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42669D-4DFF-D34B-E85E-ED95AF717E22}"/>
              </a:ext>
            </a:extLst>
          </p:cNvPr>
          <p:cNvSpPr txBox="1"/>
          <p:nvPr/>
        </p:nvSpPr>
        <p:spPr>
          <a:xfrm>
            <a:off x="1162788" y="3346712"/>
            <a:ext cx="472674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The biosciences have demonstrated their considerable power and maturity by delivering an effective vaccine to protect the public from CoV-2 … in less than 1 year.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608B940-CA12-6F75-5263-377D7A076C2C}"/>
              </a:ext>
            </a:extLst>
          </p:cNvPr>
          <p:cNvSpPr txBox="1"/>
          <p:nvPr/>
        </p:nvSpPr>
        <p:spPr>
          <a:xfrm>
            <a:off x="6992800" y="3346712"/>
            <a:ext cx="472674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The public has been reluctant to embrace this new technology, choosing instead to question the validity of the science and the motives of big pharma.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D05540-2A91-BC63-5D87-C73EA9EF9815}"/>
              </a:ext>
            </a:extLst>
          </p:cNvPr>
          <p:cNvSpPr txBox="1"/>
          <p:nvPr/>
        </p:nvSpPr>
        <p:spPr>
          <a:xfrm>
            <a:off x="778325" y="5630656"/>
            <a:ext cx="110431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But let’s not lose this opportunity to tell this amazing story of </a:t>
            </a:r>
            <a:r>
              <a:rPr lang="en-US" sz="2400" b="1" i="1" dirty="0">
                <a:solidFill>
                  <a:schemeClr val="accent1"/>
                </a:solidFill>
              </a:rPr>
              <a:t>the process of science.  </a:t>
            </a:r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38532A78-E5A4-8C10-7888-80E7CEAB5A91}"/>
              </a:ext>
            </a:extLst>
          </p:cNvPr>
          <p:cNvSpPr/>
          <p:nvPr/>
        </p:nvSpPr>
        <p:spPr>
          <a:xfrm rot="2016051">
            <a:off x="4435963" y="2583972"/>
            <a:ext cx="235920" cy="59640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3D2EA71D-64E8-F7B3-490E-E644755E6C4F}"/>
              </a:ext>
            </a:extLst>
          </p:cNvPr>
          <p:cNvSpPr/>
          <p:nvPr/>
        </p:nvSpPr>
        <p:spPr>
          <a:xfrm rot="2016051">
            <a:off x="9120929" y="2608794"/>
            <a:ext cx="244448" cy="58357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956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4FC50D5-7CD0-3428-E1B9-7C894213B99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4379" y="958302"/>
            <a:ext cx="11203246" cy="544574"/>
          </a:xfrm>
        </p:spPr>
        <p:txBody>
          <a:bodyPr rtlCol="0" anchor="t">
            <a:normAutofit/>
          </a:bodyPr>
          <a:lstStyle/>
          <a:p>
            <a:r>
              <a:rPr lang="en-US" b="1"/>
              <a:t>Coronavirus …and the Spike protein</a:t>
            </a:r>
          </a:p>
        </p:txBody>
      </p:sp>
      <p:pic>
        <p:nvPicPr>
          <p:cNvPr id="6" name="Picture 5" descr="A cake made to look like a flower&#10;&#10;Description automatically generated">
            <a:extLst>
              <a:ext uri="{FF2B5EF4-FFF2-40B4-BE49-F238E27FC236}">
                <a16:creationId xmlns:a16="http://schemas.microsoft.com/office/drawing/2014/main" id="{158D503D-970C-BFB7-4C5F-36E5574D62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2755" y="1379051"/>
            <a:ext cx="7183590" cy="4651375"/>
          </a:xfrm>
          <a:prstGeom prst="rect">
            <a:avLst/>
          </a:prstGeom>
          <a:noFill/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F7E8FD9-96A5-042E-BA7B-55763B342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95F50F5-0325-4E13-93B8-A048A96B03AB}" type="slidenum">
              <a:rPr lang="en-US" smtClean="0"/>
              <a:pPr>
                <a:spcAft>
                  <a:spcPts val="600"/>
                </a:spcAft>
              </a:pPr>
              <a:t>7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F5D99F-688E-084B-4E80-A5183670FF6E}"/>
              </a:ext>
            </a:extLst>
          </p:cNvPr>
          <p:cNvSpPr txBox="1"/>
          <p:nvPr/>
        </p:nvSpPr>
        <p:spPr>
          <a:xfrm>
            <a:off x="3590926" y="5990040"/>
            <a:ext cx="54820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/>
              <a:t>Models give meaning to words….</a:t>
            </a:r>
          </a:p>
        </p:txBody>
      </p:sp>
    </p:spTree>
    <p:extLst>
      <p:ext uri="{BB962C8B-B14F-4D97-AF65-F5344CB8AC3E}">
        <p14:creationId xmlns:p14="http://schemas.microsoft.com/office/powerpoint/2010/main" val="30458758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C694341-91F7-948F-93D9-35CDBC239186}"/>
              </a:ext>
            </a:extLst>
          </p:cNvPr>
          <p:cNvSpPr/>
          <p:nvPr/>
        </p:nvSpPr>
        <p:spPr>
          <a:xfrm>
            <a:off x="1016907" y="136979"/>
            <a:ext cx="9724571" cy="970642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CD99BA1B-58ED-5670-97B7-93997F6FB1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86" t="39401" r="48814" b="13922"/>
          <a:stretch>
            <a:fillRect/>
          </a:stretch>
        </p:blipFill>
        <p:spPr bwMode="auto">
          <a:xfrm>
            <a:off x="10119508" y="3620214"/>
            <a:ext cx="1699438" cy="2144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EE96E48-C8AF-44B2-DF0D-97AEFEB43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B15DEB-1DB0-8ED4-6D1A-AAFD87F678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0874" y="1330249"/>
            <a:ext cx="10581297" cy="533141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en-US" sz="2400" b="1" dirty="0">
                <a:latin typeface="Verdana Pro"/>
                <a:ea typeface="Calibri" panose="020F0502020204030204" pitchFamily="34" charset="0"/>
                <a:cs typeface="Times New Roman"/>
              </a:rPr>
              <a:t>D</a:t>
            </a:r>
            <a:r>
              <a:rPr lang="en-US" altLang="en-US" sz="2400" b="1" dirty="0" bmk="">
                <a:latin typeface="Verdana Pro"/>
                <a:ea typeface="Calibri" panose="020F0502020204030204" pitchFamily="34" charset="0"/>
                <a:cs typeface="Times New Roman"/>
              </a:rPr>
              <a:t>ecember 2019, </a:t>
            </a:r>
            <a:r>
              <a:rPr lang="en-US" altLang="en-US" sz="2400" dirty="0" bmk="_Hlk69811626">
                <a:latin typeface="Verdana Pro"/>
                <a:ea typeface="Calibri" panose="020F0502020204030204" pitchFamily="34" charset="0"/>
                <a:cs typeface="Times New Roman"/>
              </a:rPr>
              <a:t>new coronavirus (CoV-2) reported in China</a:t>
            </a:r>
            <a:endParaRPr lang="en-US" altLang="en-US" sz="2400" dirty="0">
              <a:latin typeface="Verdana Pro"/>
              <a:cs typeface="Times New Roman"/>
            </a:endParaRPr>
          </a:p>
          <a:p>
            <a:pPr marL="0" indent="0" defTabSz="6858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 dirty="0" bmk="_Hlk69811626">
                <a:latin typeface="Verdana Pro"/>
                <a:ea typeface="Calibri" panose="020F0502020204030204" pitchFamily="34" charset="0"/>
                <a:cs typeface="Times New Roman"/>
              </a:rPr>
              <a:t>January 10, 2020, </a:t>
            </a:r>
            <a:r>
              <a:rPr lang="en-US" altLang="en-US" sz="2400" dirty="0" bmk="_Hlk69811626">
                <a:latin typeface="Verdana Pro"/>
                <a:ea typeface="Calibri" panose="020F0502020204030204" pitchFamily="34" charset="0"/>
                <a:cs typeface="Times New Roman"/>
              </a:rPr>
              <a:t>nucleotide sequence of CoV-2 reported…</a:t>
            </a:r>
            <a:br>
              <a:rPr lang="en-US" altLang="en-US" sz="2400" bmk="_Hlk69811626">
                <a:latin typeface="Verdana Pro"/>
                <a:ea typeface="Calibri" panose="020F0502020204030204" pitchFamily="34" charset="0"/>
                <a:cs typeface="Times New Roman"/>
              </a:rPr>
            </a:br>
            <a:r>
              <a:rPr lang="en-US" altLang="en-US" sz="2400" bmk="_Hlk69811626">
                <a:latin typeface="Verdana Pro"/>
                <a:ea typeface="Calibri" panose="020F0502020204030204" pitchFamily="34" charset="0"/>
                <a:cs typeface="Times New Roman"/>
              </a:rPr>
              <a:t>                                 … </a:t>
            </a:r>
            <a:r>
              <a:rPr lang="en-US" altLang="en-US" sz="2400" dirty="0" bmk="_Hlk69811626">
                <a:latin typeface="Verdana Pro"/>
                <a:ea typeface="Calibri" panose="020F0502020204030204" pitchFamily="34" charset="0"/>
                <a:cs typeface="Times New Roman"/>
              </a:rPr>
              <a:t>and shared with the world.</a:t>
            </a:r>
            <a:endParaRPr lang="en-US" altLang="en-US" sz="2400" dirty="0" bmk="_Hlk69811626">
              <a:latin typeface="Verdana Pro"/>
              <a:cs typeface="Times New Roman"/>
            </a:endParaRPr>
          </a:p>
          <a:p>
            <a:pPr marL="0" indent="0" defTabSz="6858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 dirty="0" bmk="_Hlk69811626">
                <a:latin typeface="Verdana Pro"/>
                <a:ea typeface="Calibri" panose="020F0502020204030204" pitchFamily="34" charset="0"/>
                <a:cs typeface="Times New Roman"/>
              </a:rPr>
              <a:t>January 13, 2020, </a:t>
            </a:r>
            <a:r>
              <a:rPr lang="en-US" altLang="en-US" sz="2400" dirty="0" bmk="_Hlk69811626">
                <a:latin typeface="Verdana Pro"/>
                <a:ea typeface="Calibri" panose="020F0502020204030204" pitchFamily="34" charset="0"/>
                <a:cs typeface="Times New Roman"/>
              </a:rPr>
              <a:t>optimized version of the spike gene sent to 						  Moderna.</a:t>
            </a:r>
            <a:endParaRPr lang="en-US" altLang="en-US" sz="2400" dirty="0">
              <a:latin typeface="Verdana Pro"/>
              <a:cs typeface="Times New Roman"/>
            </a:endParaRPr>
          </a:p>
          <a:p>
            <a:pPr marL="0" indent="0" defTabSz="6858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 dirty="0">
                <a:latin typeface="Verdana Pro"/>
                <a:ea typeface="Calibri" panose="020F0502020204030204" pitchFamily="34" charset="0"/>
                <a:cs typeface="Times New Roman"/>
              </a:rPr>
              <a:t>March 20, 2020,   </a:t>
            </a:r>
            <a:r>
              <a:rPr lang="en-US" altLang="en-US" sz="2400" dirty="0">
                <a:latin typeface="Verdana Pro"/>
                <a:ea typeface="Calibri" panose="020F0502020204030204" pitchFamily="34" charset="0"/>
                <a:cs typeface="Times New Roman"/>
              </a:rPr>
              <a:t>Jason McLellan publishes 3D structure</a:t>
            </a:r>
            <a:br>
              <a:rPr lang="en-US" altLang="en-US" sz="2400" dirty="0">
                <a:latin typeface="Verdana Pro"/>
                <a:ea typeface="Calibri" panose="020F0502020204030204" pitchFamily="34" charset="0"/>
                <a:cs typeface="Times New Roman"/>
              </a:rPr>
            </a:br>
            <a:r>
              <a:rPr lang="en-US" altLang="en-US" sz="2400" dirty="0">
                <a:latin typeface="Verdana Pro"/>
                <a:ea typeface="Calibri" panose="020F0502020204030204" pitchFamily="34" charset="0"/>
                <a:cs typeface="Times New Roman"/>
              </a:rPr>
              <a:t>                                     of CoV-2 spike protein. </a:t>
            </a:r>
            <a:endParaRPr lang="en-US" altLang="en-US" sz="2400" dirty="0"/>
          </a:p>
          <a:p>
            <a:pPr marL="0" indent="0" defTabSz="6858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 dirty="0">
                <a:latin typeface="Verdana Pro"/>
              </a:rPr>
              <a:t>Clinical Trials................................</a:t>
            </a:r>
          </a:p>
          <a:p>
            <a:pPr marL="0" indent="0" defTabSz="6858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 dirty="0">
                <a:latin typeface="Verdana Pro"/>
              </a:rPr>
              <a:t>December 18, 2020, </a:t>
            </a:r>
            <a:r>
              <a:rPr lang="en-US" altLang="en-US" sz="2400" dirty="0">
                <a:latin typeface="Verdana Pro"/>
              </a:rPr>
              <a:t>Moderna mRNA vaccine EUA.</a:t>
            </a:r>
            <a:endParaRPr lang="en-US" altLang="en-US" sz="2400" b="1" dirty="0">
              <a:latin typeface="Verdana Pro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24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5D9D377-D209-550A-3008-0760472D0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9566" y="354603"/>
            <a:ext cx="9188266" cy="520762"/>
          </a:xfrm>
        </p:spPr>
        <p:txBody>
          <a:bodyPr>
            <a:normAutofit fontScale="90000"/>
          </a:bodyPr>
          <a:lstStyle/>
          <a:p>
            <a:r>
              <a:rPr lang="en-US" sz="3200" b="1"/>
              <a:t>Here’s the story….</a:t>
            </a:r>
            <a:r>
              <a:rPr lang="en-US" sz="3200" b="1">
                <a:solidFill>
                  <a:srgbClr val="FF0000"/>
                </a:solidFill>
              </a:rPr>
              <a:t>SCIENCE</a:t>
            </a:r>
            <a:r>
              <a:rPr lang="en-US" sz="3200" b="1" i="1">
                <a:solidFill>
                  <a:srgbClr val="FF0000"/>
                </a:solidFill>
              </a:rPr>
              <a:t> to the rescue……</a:t>
            </a:r>
            <a:br>
              <a:rPr lang="en-US" sz="3200" b="1" i="1">
                <a:solidFill>
                  <a:srgbClr val="FF0000"/>
                </a:solidFill>
              </a:rPr>
            </a:b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276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3CC2CF9-C91B-EB02-D809-B94DA3A7F9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783" t="26945" r="68238" b="39068"/>
          <a:stretch/>
        </p:blipFill>
        <p:spPr>
          <a:xfrm>
            <a:off x="8500988" y="1375427"/>
            <a:ext cx="2904014" cy="4103588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4987216-7B1A-D714-C504-68C3E40B3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78E05D6-8F9F-7410-9050-6CD57C1FD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5754" y="461759"/>
            <a:ext cx="10581297" cy="544574"/>
          </a:xfrm>
        </p:spPr>
        <p:txBody>
          <a:bodyPr>
            <a:noAutofit/>
          </a:bodyPr>
          <a:lstStyle/>
          <a:p>
            <a:r>
              <a:rPr lang="en-US" sz="2400">
                <a:latin typeface="Verdana Pro SemiBold"/>
              </a:rPr>
              <a:t>within 3 months of the CoV-2 genome being sequenced... </a:t>
            </a:r>
            <a:br>
              <a:rPr lang="en-US" sz="2400"/>
            </a:br>
            <a:endParaRPr lang="en-US" sz="2400"/>
          </a:p>
        </p:txBody>
      </p:sp>
      <p:pic>
        <p:nvPicPr>
          <p:cNvPr id="9" name="Picture 8">
            <a:hlinkClick r:id="rId3"/>
            <a:extLst>
              <a:ext uri="{FF2B5EF4-FFF2-40B4-BE49-F238E27FC236}">
                <a16:creationId xmlns:a16="http://schemas.microsoft.com/office/drawing/2014/main" id="{94E10EFE-B081-AC3B-9FAA-0425D9242E3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292" t="28657" r="23361" b="12248"/>
          <a:stretch/>
        </p:blipFill>
        <p:spPr>
          <a:xfrm>
            <a:off x="1786552" y="1746833"/>
            <a:ext cx="6054143" cy="350720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3044BC3-D5A1-9130-8D92-E9BF18ADD6E1}"/>
              </a:ext>
            </a:extLst>
          </p:cNvPr>
          <p:cNvSpPr txBox="1"/>
          <p:nvPr/>
        </p:nvSpPr>
        <p:spPr>
          <a:xfrm>
            <a:off x="1459142" y="5473250"/>
            <a:ext cx="79383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latin typeface="Verdana Pro" panose="020B0604030504040204" pitchFamily="34" charset="0"/>
                <a:hlinkClick r:id="rId3"/>
              </a:rPr>
              <a:t>Key Innovations from UT Austin’s McLellan Lab Powers COVID-19 Vaccines</a:t>
            </a:r>
            <a:endParaRPr lang="en-US" sz="1600">
              <a:latin typeface="Verdana Pro" panose="020B060403050404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72662B8-3761-1915-A746-14E501CCE812}"/>
              </a:ext>
            </a:extLst>
          </p:cNvPr>
          <p:cNvSpPr txBox="1"/>
          <p:nvPr/>
        </p:nvSpPr>
        <p:spPr>
          <a:xfrm>
            <a:off x="1454181" y="5810687"/>
            <a:ext cx="94660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latin typeface="Verdana Pro" panose="020B0604030504040204" pitchFamily="34" charset="0"/>
                <a:hlinkClick r:id="rId5"/>
              </a:rPr>
              <a:t>UT-Austin researcher explains lab’s key role in coronavirus vaccine development</a:t>
            </a:r>
            <a:endParaRPr lang="en-US">
              <a:latin typeface="Verdana Pro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56825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DMD_NEW_PPT_Template_2022" id="{E6BC062A-D95C-4D56-9081-BCD00CDF81C2}" vid="{8183FFCD-842A-4757-8D06-72A2F5770B7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DMD_NEW_PPT_Template_2022" id="{E6BC062A-D95C-4D56-9081-BCD00CDF81C2}" vid="{EA4A6DF5-573B-4C65-8EA2-992D2B566CF5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56d1f37-a5bf-40ea-9e3b-df9e783b5a8c" xsi:nil="true"/>
    <lcf76f155ced4ddcb4097134ff3c332f xmlns="fccfdd5f-3cf6-48f3-9c58-398738ebd059">
      <Terms xmlns="http://schemas.microsoft.com/office/infopath/2007/PartnerControls"/>
    </lcf76f155ced4ddcb4097134ff3c332f>
    <_ip_UnifiedCompliancePolicyUIAction xmlns="http://schemas.microsoft.com/sharepoint/v3" xsi:nil="true"/>
    <Comments xmlns="fccfdd5f-3cf6-48f3-9c58-398738ebd059" xsi:nil="true"/>
    <SubmittedtoNSTA xmlns="fccfdd5f-3cf6-48f3-9c58-398738ebd059">false</SubmittedtoNSTA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B964E229AE904C840342B739320C07" ma:contentTypeVersion="22" ma:contentTypeDescription="Create a new document." ma:contentTypeScope="" ma:versionID="44280871fb994f3a554cc9eec7dcc6d5">
  <xsd:schema xmlns:xsd="http://www.w3.org/2001/XMLSchema" xmlns:xs="http://www.w3.org/2001/XMLSchema" xmlns:p="http://schemas.microsoft.com/office/2006/metadata/properties" xmlns:ns1="http://schemas.microsoft.com/sharepoint/v3" xmlns:ns2="256d1f37-a5bf-40ea-9e3b-df9e783b5a8c" xmlns:ns3="fccfdd5f-3cf6-48f3-9c58-398738ebd059" targetNamespace="http://schemas.microsoft.com/office/2006/metadata/properties" ma:root="true" ma:fieldsID="25565f6d3f0c9e410e3795a4391a019b" ns1:_="" ns2:_="" ns3:_="">
    <xsd:import namespace="http://schemas.microsoft.com/sharepoint/v3"/>
    <xsd:import namespace="256d1f37-a5bf-40ea-9e3b-df9e783b5a8c"/>
    <xsd:import namespace="fccfdd5f-3cf6-48f3-9c58-398738ebd05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1:_ip_UnifiedCompliancePolicyProperties" minOccurs="0"/>
                <xsd:element ref="ns1:_ip_UnifiedCompliancePolicyUIAction" minOccurs="0"/>
                <xsd:element ref="ns3:SubmittedtoNSTA" minOccurs="0"/>
                <xsd:element ref="ns3:Comments" minOccurs="0"/>
                <xsd:element ref="ns3:lcf76f155ced4ddcb4097134ff3c332f" minOccurs="0"/>
                <xsd:element ref="ns2:TaxCatchAll" minOccurs="0"/>
                <xsd:element ref="ns3:MediaLengthInSeconds" minOccurs="0"/>
                <xsd:element ref="ns3:MediaServiceLocation" minOccurs="0"/>
                <xsd:element ref="ns3:MediaServiceSearchPropertie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6d1f37-a5bf-40ea-9e3b-df9e783b5a8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70c86df9-d0e8-46f0-93a5-6d2a22d58cc4}" ma:internalName="TaxCatchAll" ma:showField="CatchAllData" ma:web="256d1f37-a5bf-40ea-9e3b-df9e783b5a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cfdd5f-3cf6-48f3-9c58-398738ebd0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SubmittedtoNSTA" ma:index="20" nillable="true" ma:displayName="Submitted to NSTA" ma:default="0" ma:format="Dropdown" ma:internalName="SubmittedtoNSTA">
      <xsd:simpleType>
        <xsd:restriction base="dms:Boolean"/>
      </xsd:simpleType>
    </xsd:element>
    <xsd:element name="Comments" ma:index="21" nillable="true" ma:displayName="Comments" ma:format="Dropdown" ma:internalName="Comments">
      <xsd:simpleType>
        <xsd:restriction base="dms:Text">
          <xsd:maxLength value="255"/>
        </xsd:restriction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00f08751-b953-413e-9b34-2297f674b6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2D4A624-151E-4A3F-B4CA-6D26A54E745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CF5C9F0-5FA4-4328-8840-83096B3D5485}">
  <ds:schemaRefs>
    <ds:schemaRef ds:uri="256d1f37-a5bf-40ea-9e3b-df9e783b5a8c"/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cfebaabb-06ba-495d-9116-624c50a03998"/>
    <ds:schemaRef ds:uri="http://www.w3.org/XML/1998/namespace"/>
    <ds:schemaRef ds:uri="http://purl.org/dc/elements/1.1/"/>
    <ds:schemaRef ds:uri="fccfdd5f-3cf6-48f3-9c58-398738ebd059"/>
    <ds:schemaRef ds:uri="http://schemas.microsoft.com/sharepoint/v3"/>
    <ds:schemaRef ds:uri="68b5b436-c221-4126-930b-0387bddd4008"/>
  </ds:schemaRefs>
</ds:datastoreItem>
</file>

<file path=customXml/itemProps3.xml><?xml version="1.0" encoding="utf-8"?>
<ds:datastoreItem xmlns:ds="http://schemas.openxmlformats.org/officeDocument/2006/customXml" ds:itemID="{7963E684-FF2D-45EE-A4E3-E912F5FDA67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56d1f37-a5bf-40ea-9e3b-df9e783b5a8c"/>
    <ds:schemaRef ds:uri="fccfdd5f-3cf6-48f3-9c58-398738ebd05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3DMD_NEW_PPT_Template_2022</Template>
  <TotalTime>1386</TotalTime>
  <Words>799</Words>
  <Application>Microsoft Office PowerPoint</Application>
  <PresentationFormat>Widescreen</PresentationFormat>
  <Paragraphs>107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28" baseType="lpstr">
      <vt:lpstr>Office Theme</vt:lpstr>
      <vt:lpstr>Custom Design</vt:lpstr>
      <vt:lpstr>PowerPoint Presentation</vt:lpstr>
      <vt:lpstr>PowerPoint Presentation</vt:lpstr>
      <vt:lpstr>PowerPoint Presentation</vt:lpstr>
      <vt:lpstr>Workshop Outline</vt:lpstr>
      <vt:lpstr>PowerPoint Presentation</vt:lpstr>
      <vt:lpstr>PowerPoint Presentation</vt:lpstr>
      <vt:lpstr>Coronavirus …and the Spike protein</vt:lpstr>
      <vt:lpstr>Here’s the story….SCIENCE to the rescue…… </vt:lpstr>
      <vt:lpstr>within 3 months of the CoV-2 genome being sequenced...  </vt:lpstr>
      <vt:lpstr>PowerPoint Presentation</vt:lpstr>
      <vt:lpstr>PowerPoint Presentation</vt:lpstr>
      <vt:lpstr>The Science of Coronavirus… a video series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STEM…. </vt:lpstr>
      <vt:lpstr>...an mRNA vaccine design activity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Kris Herman</dc:creator>
  <cp:lastModifiedBy>Tim Herman</cp:lastModifiedBy>
  <cp:revision>7</cp:revision>
  <dcterms:created xsi:type="dcterms:W3CDTF">2023-02-20T15:18:33Z</dcterms:created>
  <dcterms:modified xsi:type="dcterms:W3CDTF">2023-10-31T20:33:04Z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0x01010087B964E229AE904C840342B739320C07</vt:lpwstr>
  </property>
  <property fmtid="{D5CDD505-2E9C-101B-9397-08002B2CF9AE}" pid="3" name="MediaServiceImageTags">
    <vt:lpwstr/>
  </property>
</Properties>
</file>