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28"/>
  </p:notesMasterIdLst>
  <p:sldIdLst>
    <p:sldId id="282" r:id="rId6"/>
    <p:sldId id="257" r:id="rId7"/>
    <p:sldId id="303" r:id="rId8"/>
    <p:sldId id="275" r:id="rId9"/>
    <p:sldId id="296" r:id="rId10"/>
    <p:sldId id="278" r:id="rId11"/>
    <p:sldId id="279" r:id="rId12"/>
    <p:sldId id="280" r:id="rId13"/>
    <p:sldId id="264" r:id="rId14"/>
    <p:sldId id="273" r:id="rId15"/>
    <p:sldId id="258" r:id="rId16"/>
    <p:sldId id="261" r:id="rId17"/>
    <p:sldId id="295" r:id="rId18"/>
    <p:sldId id="256" r:id="rId19"/>
    <p:sldId id="305" r:id="rId20"/>
    <p:sldId id="307" r:id="rId21"/>
    <p:sldId id="309" r:id="rId22"/>
    <p:sldId id="308" r:id="rId23"/>
    <p:sldId id="284" r:id="rId24"/>
    <p:sldId id="259" r:id="rId25"/>
    <p:sldId id="304" r:id="rId26"/>
    <p:sldId id="26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D47AA0-1CDA-4E5B-BBA6-0F27599132A1}" v="3" dt="2023-03-16T17:20:35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700" autoAdjust="0"/>
  </p:normalViewPr>
  <p:slideViewPr>
    <p:cSldViewPr snapToGrid="0">
      <p:cViewPr varScale="1">
        <p:scale>
          <a:sx n="95" d="100"/>
          <a:sy n="95" d="100"/>
        </p:scale>
        <p:origin x="1020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16T16:45:05.988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833 423,'-3'45,"-2"0,-2-1,-15 56,7-33,-31 108,-70 172,34-110,-6 27,-72 226,129-390,-37 132,-29 169,88-366,-1 0,-2-1,-1-1,-24 42,37-75,0 1,0-1,0 0,0 1,0-1,0 0,0 0,0 1,0-1,0 0,0 1,0-1,-1 0,1 0,0 1,0-1,0 0,0 0,-1 0,1 1,0-1,0 0,-1 0,1 0,0 0,0 0,-1 1,1-1,0 0,0 0,-1 0,1 0,0 0,0 0,-1 0,1 0,0 0,-1 0,1 0,0 0,0 0,-1 0,0 0,-1-16,4-30,182-783,-103 517,-77 297,207-940,-180 764,-9 0,-8-1,-12-209,-4 360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6D9D-62FC-49E3-8295-9AEF65C59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E2EBF-47E2-4BB1-8C7A-E1FC8AC45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E3765-DC7A-4A27-9CB2-225389A00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68D0-B7B4-4FB4-9F8F-22CEBE121D28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196E2-3E57-488F-9DFD-8368CBA0A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D0138-1C0B-420E-BA87-8474E2320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2D70-9BED-45FC-AD8C-916568460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83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F2B14-D4A8-439D-96FC-8FC0C2EE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93106-F0F7-40E6-BF0A-2A8B19D4F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5DABE-B1D8-4101-B395-D3F6791C7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68D0-B7B4-4FB4-9F8F-22CEBE121D28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2E5A2-9C98-48AD-B8C1-817312787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76333-2AA9-470C-8C02-946A7D4E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2D70-9BED-45FC-AD8C-916568460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9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he-Science-of-Coronaviruses.htm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png"/><Relationship Id="rId11" Type="http://schemas.openxmlformats.org/officeDocument/2006/relationships/customXml" Target="../ink/ink1.xml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wMa06xhgW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uM61BGIbiiU" TargetMode="Externa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680" y="5428774"/>
            <a:ext cx="3506168" cy="72818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Tim Herman</a:t>
            </a:r>
          </a:p>
          <a:p>
            <a:r>
              <a:rPr lang="en-US" dirty="0"/>
              <a:t>3D Molecular Designs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D70321-8D20-0EDE-EEB3-0327B493C9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924" y="600801"/>
            <a:ext cx="9998716" cy="433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14727D-9FB5-37D9-A25D-B9063B7C5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8" t="42778" r="15185" b="38444"/>
          <a:stretch/>
        </p:blipFill>
        <p:spPr>
          <a:xfrm>
            <a:off x="3325444" y="3649463"/>
            <a:ext cx="8211720" cy="12877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71CFA0-9FEE-2F63-FCDE-C55F692253A2}"/>
              </a:ext>
            </a:extLst>
          </p:cNvPr>
          <p:cNvSpPr txBox="1"/>
          <p:nvPr/>
        </p:nvSpPr>
        <p:spPr>
          <a:xfrm>
            <a:off x="4632960" y="1661150"/>
            <a:ext cx="7345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Teaching </a:t>
            </a:r>
            <a:r>
              <a:rPr lang="en-US" sz="4400" b="1" dirty="0"/>
              <a:t>mRNA Vaccines…</a:t>
            </a:r>
            <a:br>
              <a:rPr lang="en-US" sz="4400" b="1" dirty="0"/>
            </a:br>
            <a:r>
              <a:rPr lang="en-US" sz="4400" dirty="0"/>
              <a:t> …</a:t>
            </a:r>
            <a:r>
              <a:rPr lang="en-US" sz="3600" i="1" dirty="0"/>
              <a:t>and the future of therapeutic RNAs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The Science of Coronavirus… a video series</a:t>
            </a:r>
            <a:br>
              <a:rPr lang="en-US" sz="3200" b="1">
                <a:solidFill>
                  <a:srgbClr val="0070C0"/>
                </a:solidFill>
              </a:rPr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746DC5-508F-72E1-C296-2578FA6A9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65" b="6817"/>
          <a:stretch/>
        </p:blipFill>
        <p:spPr>
          <a:xfrm>
            <a:off x="1603086" y="1044019"/>
            <a:ext cx="8323338" cy="4769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7E4010-31B8-331E-64A2-C5BB03E53D5D}"/>
              </a:ext>
            </a:extLst>
          </p:cNvPr>
          <p:cNvSpPr txBox="1"/>
          <p:nvPr/>
        </p:nvSpPr>
        <p:spPr>
          <a:xfrm>
            <a:off x="1995080" y="6023837"/>
            <a:ext cx="7539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https://www.3dmoleculardesigns.com/The-Science-of-Coronaviruses.htm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4D2B8C-2F1A-4748-B62A-3C3D978136FF}"/>
              </a:ext>
            </a:extLst>
          </p:cNvPr>
          <p:cNvSpPr txBox="1"/>
          <p:nvPr/>
        </p:nvSpPr>
        <p:spPr>
          <a:xfrm>
            <a:off x="955567" y="292133"/>
            <a:ext cx="8096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tRNA Modifications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A) Sequence and secondary structure of E. coli tyrosyl tRNA molecule.... |  Download Scientific Diagram">
            <a:extLst>
              <a:ext uri="{FF2B5EF4-FFF2-40B4-BE49-F238E27FC236}">
                <a16:creationId xmlns:a16="http://schemas.microsoft.com/office/drawing/2014/main" id="{2CA81ECD-CB79-4E54-AACA-69FEE7765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855" y="1111632"/>
            <a:ext cx="9142640" cy="56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03A3C5-E130-4994-92BD-FEB92E06E522}"/>
              </a:ext>
            </a:extLst>
          </p:cNvPr>
          <p:cNvSpPr txBox="1"/>
          <p:nvPr/>
        </p:nvSpPr>
        <p:spPr>
          <a:xfrm>
            <a:off x="4497186" y="57409"/>
            <a:ext cx="6325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…………….WHY?</a:t>
            </a:r>
          </a:p>
        </p:txBody>
      </p:sp>
    </p:spTree>
    <p:extLst>
      <p:ext uri="{BB962C8B-B14F-4D97-AF65-F5344CB8AC3E}">
        <p14:creationId xmlns:p14="http://schemas.microsoft.com/office/powerpoint/2010/main" val="11777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78C59A-146C-47EA-AF70-19F88FB6DA70}"/>
              </a:ext>
            </a:extLst>
          </p:cNvPr>
          <p:cNvSpPr txBox="1"/>
          <p:nvPr/>
        </p:nvSpPr>
        <p:spPr>
          <a:xfrm>
            <a:off x="1064029" y="864524"/>
            <a:ext cx="9193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mRNA Vaccines</a:t>
            </a:r>
            <a:r>
              <a:rPr lang="en-US" sz="3200" i="1" dirty="0">
                <a:solidFill>
                  <a:srgbClr val="FF0000"/>
                </a:solidFill>
              </a:rPr>
              <a:t>,…yesterday’s science today!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AE712A-0B59-439B-A49B-40A541DF4169}"/>
              </a:ext>
            </a:extLst>
          </p:cNvPr>
          <p:cNvSpPr txBox="1"/>
          <p:nvPr/>
        </p:nvSpPr>
        <p:spPr>
          <a:xfrm>
            <a:off x="872836" y="1920239"/>
            <a:ext cx="108481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CoV2 RNA genome published in December of 2020….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mRNA vaccine for CoV2 approved for emergency use in less than 1 year.</a:t>
            </a:r>
          </a:p>
        </p:txBody>
      </p:sp>
      <p:pic>
        <p:nvPicPr>
          <p:cNvPr id="5" name="Picture 4" descr="Dr. Kariko and her family in 1985.">
            <a:extLst>
              <a:ext uri="{FF2B5EF4-FFF2-40B4-BE49-F238E27FC236}">
                <a16:creationId xmlns:a16="http://schemas.microsoft.com/office/drawing/2014/main" id="{FE3F9789-5D98-4E78-99F5-3DA5C157532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07" y="3718163"/>
            <a:ext cx="1954745" cy="1921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7756C1F-3B6F-48C5-BE1B-A6CD4B768B91}"/>
              </a:ext>
            </a:extLst>
          </p:cNvPr>
          <p:cNvGrpSpPr/>
          <p:nvPr/>
        </p:nvGrpSpPr>
        <p:grpSpPr>
          <a:xfrm>
            <a:off x="3571505" y="3714618"/>
            <a:ext cx="3811179" cy="1804713"/>
            <a:chOff x="3729446" y="1288383"/>
            <a:chExt cx="3811179" cy="180471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A2E0B64-51A7-4FD9-BBB7-074D534C2033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375" y="1288383"/>
              <a:ext cx="2889250" cy="1804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1A0AE316-06E9-4B9E-9B04-11ADBB7420C9}"/>
                </a:ext>
              </a:extLst>
            </p:cNvPr>
            <p:cNvSpPr/>
            <p:nvPr/>
          </p:nvSpPr>
          <p:spPr>
            <a:xfrm>
              <a:off x="3729446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5D4BA13-4E9D-4034-83EF-65DB69CC2506}"/>
              </a:ext>
            </a:extLst>
          </p:cNvPr>
          <p:cNvGrpSpPr/>
          <p:nvPr/>
        </p:nvGrpSpPr>
        <p:grpSpPr>
          <a:xfrm>
            <a:off x="7540147" y="3714618"/>
            <a:ext cx="3785199" cy="1993244"/>
            <a:chOff x="7698088" y="1288383"/>
            <a:chExt cx="3785199" cy="199324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EAB45DD-F75A-4018-B393-6CA6253B7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3838" y="1288383"/>
              <a:ext cx="3039449" cy="1993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991F77B4-9678-4DC2-8E94-273D3512441A}"/>
                </a:ext>
              </a:extLst>
            </p:cNvPr>
            <p:cNvSpPr/>
            <p:nvPr/>
          </p:nvSpPr>
          <p:spPr>
            <a:xfrm>
              <a:off x="7698088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4A3BA24-2757-47B3-8469-ADA7ADC6701D}"/>
              </a:ext>
            </a:extLst>
          </p:cNvPr>
          <p:cNvSpPr txBox="1"/>
          <p:nvPr/>
        </p:nvSpPr>
        <p:spPr>
          <a:xfrm>
            <a:off x="3711006" y="5957534"/>
            <a:ext cx="6094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Kati </a:t>
            </a:r>
            <a:r>
              <a:rPr lang="en-US" sz="2800" b="1" dirty="0" err="1"/>
              <a:t>Kariko</a:t>
            </a:r>
            <a:r>
              <a:rPr lang="en-US" sz="2800" i="1" dirty="0"/>
              <a:t>… persistence rewarded.</a:t>
            </a:r>
          </a:p>
        </p:txBody>
      </p:sp>
    </p:spTree>
    <p:extLst>
      <p:ext uri="{BB962C8B-B14F-4D97-AF65-F5344CB8AC3E}">
        <p14:creationId xmlns:p14="http://schemas.microsoft.com/office/powerpoint/2010/main" val="12966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A310B1-F673-4904-B521-5F20E0029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00" t="31111" r="66125" b="34444"/>
          <a:stretch/>
        </p:blipFill>
        <p:spPr>
          <a:xfrm>
            <a:off x="8278837" y="2168770"/>
            <a:ext cx="3135923" cy="4542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A0ADCD-6927-4B5B-8C70-E4996460B9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0000" r="6250" b="25556"/>
          <a:stretch/>
        </p:blipFill>
        <p:spPr>
          <a:xfrm>
            <a:off x="243617" y="3263541"/>
            <a:ext cx="8035220" cy="2525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91833D-6019-4926-8991-5B61DD98BB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0" t="30468" r="7875" b="34444"/>
          <a:stretch/>
        </p:blipFill>
        <p:spPr>
          <a:xfrm>
            <a:off x="777240" y="265432"/>
            <a:ext cx="8624668" cy="20056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D89682-6E8D-4C8E-A687-9B1E799C31B0}"/>
              </a:ext>
            </a:extLst>
          </p:cNvPr>
          <p:cNvSpPr txBox="1"/>
          <p:nvPr/>
        </p:nvSpPr>
        <p:spPr>
          <a:xfrm>
            <a:off x="914400" y="252103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Molecular Therapy vol. 16 no. 11, 1833–1840 </a:t>
            </a:r>
            <a:r>
              <a:rPr lang="en-US" dirty="0" err="1"/>
              <a:t>nov.</a:t>
            </a:r>
            <a:r>
              <a:rPr lang="en-US" dirty="0"/>
              <a:t> 2008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A324C6-E901-488A-9485-9C29A7F4068F}"/>
              </a:ext>
            </a:extLst>
          </p:cNvPr>
          <p:cNvSpPr/>
          <p:nvPr/>
        </p:nvSpPr>
        <p:spPr>
          <a:xfrm>
            <a:off x="644769" y="1641231"/>
            <a:ext cx="1606062" cy="42203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AF07AE-16FA-49B0-BA8F-32B2C8421D2D}"/>
              </a:ext>
            </a:extLst>
          </p:cNvPr>
          <p:cNvSpPr/>
          <p:nvPr/>
        </p:nvSpPr>
        <p:spPr>
          <a:xfrm>
            <a:off x="5233771" y="5008136"/>
            <a:ext cx="641252" cy="50817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2A2563-4613-4C25-A23D-61592DF51F79}"/>
              </a:ext>
            </a:extLst>
          </p:cNvPr>
          <p:cNvSpPr/>
          <p:nvPr/>
        </p:nvSpPr>
        <p:spPr>
          <a:xfrm>
            <a:off x="1590822" y="5044759"/>
            <a:ext cx="660009" cy="43492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311460-4C87-42E9-985D-01039D43545B}"/>
              </a:ext>
            </a:extLst>
          </p:cNvPr>
          <p:cNvSpPr txBox="1"/>
          <p:nvPr/>
        </p:nvSpPr>
        <p:spPr>
          <a:xfrm>
            <a:off x="5875023" y="2889986"/>
            <a:ext cx="2758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pseudouridine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96399B9-A817-4427-A686-174FC2DAAE39}"/>
              </a:ext>
            </a:extLst>
          </p:cNvPr>
          <p:cNvSpPr/>
          <p:nvPr/>
        </p:nvSpPr>
        <p:spPr>
          <a:xfrm>
            <a:off x="5547360" y="3163690"/>
            <a:ext cx="335280" cy="387230"/>
          </a:xfrm>
          <a:custGeom>
            <a:avLst/>
            <a:gdLst>
              <a:gd name="connsiteX0" fmla="*/ 335280 w 335280"/>
              <a:gd name="connsiteY0" fmla="*/ 6230 h 387230"/>
              <a:gd name="connsiteX1" fmla="*/ 213360 w 335280"/>
              <a:gd name="connsiteY1" fmla="*/ 51950 h 387230"/>
              <a:gd name="connsiteX2" fmla="*/ 0 w 335280"/>
              <a:gd name="connsiteY2" fmla="*/ 387230 h 38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280" h="387230">
                <a:moveTo>
                  <a:pt x="335280" y="6230"/>
                </a:moveTo>
                <a:cubicBezTo>
                  <a:pt x="302260" y="-2660"/>
                  <a:pt x="269240" y="-11550"/>
                  <a:pt x="213360" y="51950"/>
                </a:cubicBezTo>
                <a:cubicBezTo>
                  <a:pt x="157480" y="115450"/>
                  <a:pt x="78740" y="251340"/>
                  <a:pt x="0" y="387230"/>
                </a:cubicBezTo>
              </a:path>
            </a:pathLst>
          </a:custGeom>
          <a:noFill/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4277D1-872E-4936-8944-35F9EFA9681A}"/>
              </a:ext>
            </a:extLst>
          </p:cNvPr>
          <p:cNvGrpSpPr/>
          <p:nvPr/>
        </p:nvGrpSpPr>
        <p:grpSpPr>
          <a:xfrm>
            <a:off x="1088967" y="5888747"/>
            <a:ext cx="7189870" cy="754904"/>
            <a:chOff x="1088967" y="5888747"/>
            <a:chExt cx="7189870" cy="75490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E712395-7D1C-4F6E-B96D-E5B56FB769E9}"/>
                </a:ext>
              </a:extLst>
            </p:cNvPr>
            <p:cNvSpPr txBox="1"/>
            <p:nvPr/>
          </p:nvSpPr>
          <p:spPr>
            <a:xfrm>
              <a:off x="1088967" y="5888747"/>
              <a:ext cx="7032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AAC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GCAUGC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CAG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UUU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5BE5E1-18AC-4FD0-B64A-C1EC03FBE887}"/>
                </a:ext>
              </a:extLst>
            </p:cNvPr>
            <p:cNvSpPr txBox="1"/>
            <p:nvPr/>
          </p:nvSpPr>
          <p:spPr>
            <a:xfrm>
              <a:off x="1088967" y="6274319"/>
              <a:ext cx="71898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AAC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GCAUGC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CAG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YYY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550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B8D54D2E-752F-CF16-F358-424EBA1E6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24" y="3554765"/>
            <a:ext cx="1745269" cy="1754069"/>
          </a:xfrm>
          <a:prstGeom prst="rect">
            <a:avLst/>
          </a:prstGeom>
        </p:spPr>
      </p:pic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4FED3C75-A129-2F9B-E97D-EC3413331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752" y="390923"/>
            <a:ext cx="515311" cy="566558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E028BCFB-0880-E4DF-D57D-BE24E45BB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345" y="544806"/>
            <a:ext cx="652102" cy="687572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652F8B0-B145-8360-2807-792FF99E9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295" y="1021272"/>
            <a:ext cx="293202" cy="301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E7BB0-D118-F750-8018-A9497FFEB634}"/>
              </a:ext>
            </a:extLst>
          </p:cNvPr>
          <p:cNvSpPr txBox="1"/>
          <p:nvPr/>
        </p:nvSpPr>
        <p:spPr>
          <a:xfrm>
            <a:off x="1566707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Uridine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7327D-7DA3-6325-85C1-A6D0D74637CD}"/>
              </a:ext>
            </a:extLst>
          </p:cNvPr>
          <p:cNvSpPr txBox="1"/>
          <p:nvPr/>
        </p:nvSpPr>
        <p:spPr>
          <a:xfrm>
            <a:off x="7851768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Pseudo-Uridine</a:t>
            </a:r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220993-C496-E4B5-C356-D825CC1EE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24" y="2657464"/>
            <a:ext cx="1081520" cy="1040012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B502626B-C236-6D81-548A-391266A57305}"/>
              </a:ext>
            </a:extLst>
          </p:cNvPr>
          <p:cNvGrpSpPr/>
          <p:nvPr/>
        </p:nvGrpSpPr>
        <p:grpSpPr>
          <a:xfrm>
            <a:off x="6554065" y="2076034"/>
            <a:ext cx="3628600" cy="3107035"/>
            <a:chOff x="6554065" y="2076034"/>
            <a:chExt cx="3628600" cy="3107035"/>
          </a:xfrm>
        </p:grpSpPr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468C75CA-95D6-2BE1-3266-F233D09FB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9466" y="2076034"/>
              <a:ext cx="2032085" cy="2202872"/>
            </a:xfrm>
            <a:prstGeom prst="rect">
              <a:avLst/>
            </a:prstGeom>
          </p:spPr>
        </p:pic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0BA6A340-7AC8-A84D-48C2-89FCC3C21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7396" y="3429000"/>
              <a:ext cx="1745269" cy="1754069"/>
            </a:xfrm>
            <a:prstGeom prst="rect">
              <a:avLst/>
            </a:prstGeom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86D0B2B-D62B-9810-7F1A-E4A154F5A4FA}"/>
                </a:ext>
              </a:extLst>
            </p:cNvPr>
            <p:cNvSpPr/>
            <p:nvPr/>
          </p:nvSpPr>
          <p:spPr>
            <a:xfrm rot="21132363">
              <a:off x="6554065" y="2223207"/>
              <a:ext cx="515311" cy="339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507E029-BA4F-518C-996C-4B8BF1603B6C}"/>
              </a:ext>
            </a:extLst>
          </p:cNvPr>
          <p:cNvGrpSpPr/>
          <p:nvPr/>
        </p:nvGrpSpPr>
        <p:grpSpPr>
          <a:xfrm>
            <a:off x="1099104" y="1652756"/>
            <a:ext cx="3980368" cy="2530901"/>
            <a:chOff x="1099104" y="1652756"/>
            <a:chExt cx="3980368" cy="2530901"/>
          </a:xfrm>
        </p:grpSpPr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3EF21D6-D7BD-A4BD-D03E-7EE62BF25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7952" y="2783229"/>
              <a:ext cx="1081520" cy="1040012"/>
            </a:xfrm>
            <a:prstGeom prst="rect">
              <a:avLst/>
            </a:prstGeom>
          </p:spPr>
        </p:pic>
        <p:pic>
          <p:nvPicPr>
            <p:cNvPr id="19" name="Picture 18" descr="Icon&#10;&#10;Description automatically generated">
              <a:extLst>
                <a:ext uri="{FF2B5EF4-FFF2-40B4-BE49-F238E27FC236}">
                  <a16:creationId xmlns:a16="http://schemas.microsoft.com/office/drawing/2014/main" id="{1D01DCE7-6573-9336-50ED-BFE090E85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297593"/>
              <a:ext cx="1906597" cy="1886064"/>
            </a:xfrm>
            <a:prstGeom prst="rect">
              <a:avLst/>
            </a:prstGeom>
          </p:spPr>
        </p:pic>
        <p:pic>
          <p:nvPicPr>
            <p:cNvPr id="11" name="Picture 10" descr="Shape&#10;&#10;Description automatically generated">
              <a:extLst>
                <a:ext uri="{FF2B5EF4-FFF2-40B4-BE49-F238E27FC236}">
                  <a16:creationId xmlns:a16="http://schemas.microsoft.com/office/drawing/2014/main" id="{FBFD5A51-07E6-026C-6119-DD45D0F88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6707" y="1968007"/>
              <a:ext cx="515311" cy="548737"/>
            </a:xfrm>
            <a:prstGeom prst="rect">
              <a:avLst/>
            </a:prstGeom>
          </p:spPr>
        </p:pic>
        <p:pic>
          <p:nvPicPr>
            <p:cNvPr id="17" name="Picture 16" descr="A picture containing text, monitor, display, light&#10;&#10;Description automatically generated">
              <a:extLst>
                <a:ext uri="{FF2B5EF4-FFF2-40B4-BE49-F238E27FC236}">
                  <a16:creationId xmlns:a16="http://schemas.microsoft.com/office/drawing/2014/main" id="{54AE5121-2809-943B-1FB9-9C42FC917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905603"/>
              <a:ext cx="349054" cy="2581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14:cNvPr>
                <p14:cNvContentPartPr/>
                <p14:nvPr/>
              </p14:nvContentPartPr>
              <p14:xfrm>
                <a:off x="2440741" y="1652756"/>
                <a:ext cx="299880" cy="1148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87101" y="1544756"/>
                  <a:ext cx="407520" cy="136404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23BDBA6-9B96-B711-BDB1-0D48925BFE3E}"/>
                </a:ext>
              </a:extLst>
            </p:cNvPr>
            <p:cNvSpPr/>
            <p:nvPr/>
          </p:nvSpPr>
          <p:spPr>
            <a:xfrm>
              <a:off x="1107662" y="2890453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A5EE8C-E56C-FB81-ABE2-A3B1B50DB2FC}"/>
                </a:ext>
              </a:extLst>
            </p:cNvPr>
            <p:cNvSpPr/>
            <p:nvPr/>
          </p:nvSpPr>
          <p:spPr>
            <a:xfrm>
              <a:off x="1099104" y="3794485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FF1A65-14CD-0DCB-C59F-08B675B7DA88}"/>
              </a:ext>
            </a:extLst>
          </p:cNvPr>
          <p:cNvGrpSpPr/>
          <p:nvPr/>
        </p:nvGrpSpPr>
        <p:grpSpPr>
          <a:xfrm>
            <a:off x="1025721" y="2915321"/>
            <a:ext cx="5386997" cy="389688"/>
            <a:chOff x="970671" y="2905603"/>
            <a:chExt cx="5386997" cy="38968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5E23411-AC4F-2154-8DB7-E1026B8A2ED4}"/>
                </a:ext>
              </a:extLst>
            </p:cNvPr>
            <p:cNvGrpSpPr/>
            <p:nvPr/>
          </p:nvGrpSpPr>
          <p:grpSpPr>
            <a:xfrm>
              <a:off x="970671" y="2905603"/>
              <a:ext cx="2623187" cy="251344"/>
              <a:chOff x="970671" y="2905603"/>
              <a:chExt cx="2623187" cy="251344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9AE7915B-5D9A-8E94-137C-0192B02F114C}"/>
                  </a:ext>
                </a:extLst>
              </p:cNvPr>
              <p:cNvCxnSpPr/>
              <p:nvPr/>
            </p:nvCxnSpPr>
            <p:spPr>
              <a:xfrm>
                <a:off x="970671" y="3034665"/>
                <a:ext cx="2623187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Arrow: Curved Down 11">
                <a:extLst>
                  <a:ext uri="{FF2B5EF4-FFF2-40B4-BE49-F238E27FC236}">
                    <a16:creationId xmlns:a16="http://schemas.microsoft.com/office/drawing/2014/main" id="{DCA7F1E3-1CFB-0E48-2CBF-482B7763BC0D}"/>
                  </a:ext>
                </a:extLst>
              </p:cNvPr>
              <p:cNvSpPr/>
              <p:nvPr/>
            </p:nvSpPr>
            <p:spPr>
              <a:xfrm>
                <a:off x="2265400" y="2905603"/>
                <a:ext cx="272688" cy="251344"/>
              </a:xfrm>
              <a:prstGeom prst="curvedDown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55D85E7-3E22-1440-758E-2F55F8BEC30A}"/>
                </a:ext>
              </a:extLst>
            </p:cNvPr>
            <p:cNvSpPr/>
            <p:nvPr/>
          </p:nvSpPr>
          <p:spPr>
            <a:xfrm>
              <a:off x="5758125" y="3034665"/>
              <a:ext cx="599543" cy="26062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61625A3E-A62F-C3BE-DEDE-7D1135CA7DEE}"/>
              </a:ext>
            </a:extLst>
          </p:cNvPr>
          <p:cNvSpPr/>
          <p:nvPr/>
        </p:nvSpPr>
        <p:spPr>
          <a:xfrm>
            <a:off x="6474542" y="95865"/>
            <a:ext cx="4719484" cy="1623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6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C9120-C5DE-414D-31BE-834108EE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STEM</a:t>
            </a:r>
            <a:r>
              <a:rPr lang="en-US" sz="4000" b="1"/>
              <a:t>….</a:t>
            </a:r>
            <a:br>
              <a:rPr lang="en-US" sz="4000" b="1"/>
            </a:br>
            <a:endParaRPr lang="en-US" sz="4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4561D-6BB5-3E93-5BB0-4DA023A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56E1BB-566F-4947-93AD-BEFD833C9037}"/>
              </a:ext>
            </a:extLst>
          </p:cNvPr>
          <p:cNvSpPr txBox="1"/>
          <p:nvPr/>
        </p:nvSpPr>
        <p:spPr>
          <a:xfrm>
            <a:off x="472056" y="3298706"/>
            <a:ext cx="9552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sz="3200" b="1" dirty="0"/>
              <a:t>cience</a:t>
            </a:r>
            <a:r>
              <a:rPr lang="en-US" sz="3200" dirty="0"/>
              <a:t>…delivered to us the nucleotide sequence encoding the spike protein of CoV-2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9DF56-0758-BB26-0B4B-F4F076CE5182}"/>
              </a:ext>
            </a:extLst>
          </p:cNvPr>
          <p:cNvGrpSpPr/>
          <p:nvPr/>
        </p:nvGrpSpPr>
        <p:grpSpPr>
          <a:xfrm>
            <a:off x="1178356" y="834096"/>
            <a:ext cx="9251905" cy="1709988"/>
            <a:chOff x="1968545" y="1420275"/>
            <a:chExt cx="9251905" cy="16555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177B27-1438-22CD-659B-80FC14790363}"/>
                </a:ext>
              </a:extLst>
            </p:cNvPr>
            <p:cNvSpPr txBox="1"/>
            <p:nvPr/>
          </p:nvSpPr>
          <p:spPr>
            <a:xfrm>
              <a:off x="1968545" y="1998617"/>
              <a:ext cx="92519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E</a:t>
              </a:r>
              <a:r>
                <a:rPr lang="en-US" sz="3200" b="1" dirty="0"/>
                <a:t>ngineering</a:t>
              </a:r>
              <a:r>
                <a:rPr lang="en-US" sz="3200" dirty="0"/>
                <a:t>…delivered to us a design for an effective mRNA vaccine for CoV-2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08E3EC4-A0FB-4F6E-969F-5A00864A7B29}"/>
                </a:ext>
              </a:extLst>
            </p:cNvPr>
            <p:cNvCxnSpPr>
              <a:cxnSpLocks/>
            </p:cNvCxnSpPr>
            <p:nvPr/>
          </p:nvCxnSpPr>
          <p:spPr>
            <a:xfrm>
              <a:off x="2166220" y="1420275"/>
              <a:ext cx="0" cy="578342"/>
            </a:xfrm>
            <a:prstGeom prst="straightConnector1">
              <a:avLst/>
            </a:prstGeom>
            <a:ln w="539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7DC2F68-A26B-F70E-2A3E-77A20BCB88E0}"/>
              </a:ext>
            </a:extLst>
          </p:cNvPr>
          <p:cNvCxnSpPr>
            <a:cxnSpLocks/>
          </p:cNvCxnSpPr>
          <p:nvPr/>
        </p:nvCxnSpPr>
        <p:spPr>
          <a:xfrm>
            <a:off x="666056" y="834096"/>
            <a:ext cx="0" cy="246818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7D9CC44-22F3-421A-255A-AAB9940214FC}"/>
              </a:ext>
            </a:extLst>
          </p:cNvPr>
          <p:cNvSpPr txBox="1"/>
          <p:nvPr/>
        </p:nvSpPr>
        <p:spPr>
          <a:xfrm>
            <a:off x="879231" y="4965895"/>
            <a:ext cx="10433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How can you incorporate principles of </a:t>
            </a:r>
          </a:p>
          <a:p>
            <a:pPr algn="ctr"/>
            <a:r>
              <a:rPr lang="en-US" sz="3200">
                <a:solidFill>
                  <a:schemeClr val="accent1"/>
                </a:solidFill>
              </a:rPr>
              <a:t>engineering design into </a:t>
            </a:r>
            <a:r>
              <a:rPr lang="en-US" sz="3200" dirty="0">
                <a:solidFill>
                  <a:schemeClr val="accent1"/>
                </a:solidFill>
              </a:rPr>
              <a:t>our science classes?</a:t>
            </a:r>
          </a:p>
        </p:txBody>
      </p:sp>
    </p:spTree>
    <p:extLst>
      <p:ext uri="{BB962C8B-B14F-4D97-AF65-F5344CB8AC3E}">
        <p14:creationId xmlns:p14="http://schemas.microsoft.com/office/powerpoint/2010/main" val="24182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5EE771A-8F62-4F7F-BF5E-E0E0A7254E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42428" r="15286" b="38819"/>
          <a:stretch/>
        </p:blipFill>
        <p:spPr bwMode="auto">
          <a:xfrm>
            <a:off x="343502" y="2810839"/>
            <a:ext cx="11259108" cy="17457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945AEC-D79F-536D-22A6-A078585C7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224" y="1679249"/>
            <a:ext cx="9144000" cy="544574"/>
          </a:xfrm>
        </p:spPr>
        <p:txBody>
          <a:bodyPr/>
          <a:lstStyle/>
          <a:p>
            <a:pPr algn="ctr"/>
            <a:r>
              <a:rPr lang="en-US" i="1" dirty="0">
                <a:latin typeface="Verdana Pro SemiBold"/>
              </a:rPr>
              <a:t>...a vaccine design activity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61136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 descr="A close-up of a compass&#10;&#10;Description automatically generated with low confidence">
            <a:extLst>
              <a:ext uri="{FF2B5EF4-FFF2-40B4-BE49-F238E27FC236}">
                <a16:creationId xmlns:a16="http://schemas.microsoft.com/office/drawing/2014/main" id="{B1F77B1C-AE13-60AA-FCBB-F9C25F9F8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09" y="1103022"/>
            <a:ext cx="5427000" cy="5378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3E40D2-C15A-63BC-6DAB-E51D0D6B14D5}"/>
              </a:ext>
            </a:extLst>
          </p:cNvPr>
          <p:cNvSpPr txBox="1"/>
          <p:nvPr/>
        </p:nvSpPr>
        <p:spPr>
          <a:xfrm>
            <a:off x="554182" y="1828800"/>
            <a:ext cx="4561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 Table of Genetic Codons….</a:t>
            </a:r>
          </a:p>
          <a:p>
            <a:endParaRPr lang="en-US" sz="2800" b="1" dirty="0"/>
          </a:p>
          <a:p>
            <a:r>
              <a:rPr lang="en-US" sz="2400" dirty="0"/>
              <a:t>… </a:t>
            </a:r>
            <a:r>
              <a:rPr lang="en-US" sz="2400" i="1" dirty="0">
                <a:solidFill>
                  <a:srgbClr val="FF0000"/>
                </a:solidFill>
              </a:rPr>
              <a:t>with human codon preferences</a:t>
            </a:r>
          </a:p>
        </p:txBody>
      </p:sp>
    </p:spTree>
    <p:extLst>
      <p:ext uri="{BB962C8B-B14F-4D97-AF65-F5344CB8AC3E}">
        <p14:creationId xmlns:p14="http://schemas.microsoft.com/office/powerpoint/2010/main" val="4065990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896861-00C4-02AC-37AD-ABE82ABA4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71" t="11717" r="27104" b="23636"/>
          <a:stretch/>
        </p:blipFill>
        <p:spPr>
          <a:xfrm>
            <a:off x="2697018" y="960581"/>
            <a:ext cx="6966028" cy="527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64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68B759-9149-B85B-D3FD-F3B24E21B1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20" t="11852" r="26476" b="-1751"/>
          <a:stretch/>
        </p:blipFill>
        <p:spPr>
          <a:xfrm>
            <a:off x="3556000" y="692727"/>
            <a:ext cx="5874327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2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accent1"/>
                </a:solidFill>
              </a:rPr>
              <a:t>Workshop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DD7A7-4B1A-071C-896C-450E837AF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COVID-19…. and mRNA vaccines</a:t>
            </a:r>
          </a:p>
          <a:p>
            <a:pPr marL="0" indent="0">
              <a:buNone/>
            </a:pPr>
            <a:r>
              <a:rPr lang="en-US" i="1" dirty="0"/>
              <a:t>       A story about the process of science... 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b="1" dirty="0"/>
              <a:t>Coming Soon</a:t>
            </a:r>
            <a:r>
              <a:rPr lang="en-US" i="1" dirty="0"/>
              <a:t>….</a:t>
            </a:r>
            <a:r>
              <a:rPr lang="en-US" b="1" i="1" dirty="0"/>
              <a:t>Tomorrow’s Science Today</a:t>
            </a:r>
          </a:p>
          <a:p>
            <a:pPr marL="0" indent="0">
              <a:buNone/>
            </a:pPr>
            <a:r>
              <a:rPr lang="en-US" sz="2400" i="1" dirty="0"/>
              <a:t>        </a:t>
            </a:r>
            <a:r>
              <a:rPr lang="en-US" i="1" dirty="0"/>
              <a:t>An NIH SEPA project focused on infectious diseases</a:t>
            </a:r>
          </a:p>
          <a:p>
            <a:pPr marL="0" indent="0">
              <a:buNone/>
            </a:pPr>
            <a:endParaRPr lang="en-US" sz="2400" i="1" dirty="0"/>
          </a:p>
          <a:p>
            <a:r>
              <a:rPr lang="en-US" b="1" dirty="0"/>
              <a:t>An mRNA Vaccine Design Activity</a:t>
            </a:r>
            <a:r>
              <a:rPr lang="en-US" i="1" dirty="0"/>
              <a:t>….    </a:t>
            </a:r>
          </a:p>
          <a:p>
            <a:pPr marL="0" indent="0">
              <a:buNone/>
            </a:pPr>
            <a:r>
              <a:rPr lang="en-US" i="1" dirty="0"/>
              <a:t>   Why did it take so long?... and why did it happen so fast?</a:t>
            </a:r>
          </a:p>
          <a:p>
            <a:pPr marL="0" indent="0">
              <a:buNone/>
            </a:pPr>
            <a:r>
              <a:rPr lang="en-US" b="1" dirty="0"/>
              <a:t>  </a:t>
            </a:r>
            <a:r>
              <a:rPr lang="en-US" b="1" dirty="0">
                <a:solidFill>
                  <a:srgbClr val="FF0000"/>
                </a:solidFill>
              </a:rPr>
              <a:t>Student Challenge</a:t>
            </a:r>
            <a:r>
              <a:rPr lang="en-US" i="1" dirty="0">
                <a:solidFill>
                  <a:srgbClr val="FF0000"/>
                </a:solidFill>
              </a:rPr>
              <a:t>… Can you engineer an mRNA vaccine?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847CDC-1A37-4DF8-9808-02E48C1430BC}"/>
              </a:ext>
            </a:extLst>
          </p:cNvPr>
          <p:cNvSpPr txBox="1"/>
          <p:nvPr/>
        </p:nvSpPr>
        <p:spPr>
          <a:xfrm>
            <a:off x="720436" y="565265"/>
            <a:ext cx="10582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The Components of mRNA</a:t>
            </a:r>
          </a:p>
        </p:txBody>
      </p:sp>
      <p:pic>
        <p:nvPicPr>
          <p:cNvPr id="4098" name="Picture 2" descr="RNA processing begins with the addition of a 5'-cap and a 3'-poly(rA) tail to the pre-mRNA. The protein coding region contains coding sequences called exons. The exons are spliced together to form the mature mRNA. ">
            <a:extLst>
              <a:ext uri="{FF2B5EF4-FFF2-40B4-BE49-F238E27FC236}">
                <a16:creationId xmlns:a16="http://schemas.microsoft.com/office/drawing/2014/main" id="{5E5E46A9-43C4-43FA-94D7-13D48797D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7" y="1132142"/>
            <a:ext cx="11213458" cy="429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9E9A7B3-FE14-4E62-C617-1A27484C7684}"/>
              </a:ext>
            </a:extLst>
          </p:cNvPr>
          <p:cNvGrpSpPr/>
          <p:nvPr/>
        </p:nvGrpSpPr>
        <p:grpSpPr>
          <a:xfrm>
            <a:off x="6716684" y="3936537"/>
            <a:ext cx="4430683" cy="2308325"/>
            <a:chOff x="6716684" y="3936537"/>
            <a:chExt cx="4430683" cy="23083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02158F-4725-4E40-B400-B7CDE2225E13}"/>
                </a:ext>
              </a:extLst>
            </p:cNvPr>
            <p:cNvSpPr txBox="1"/>
            <p:nvPr/>
          </p:nvSpPr>
          <p:spPr>
            <a:xfrm>
              <a:off x="6882887" y="3936537"/>
              <a:ext cx="275987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</a:rPr>
                <a:t>WHY?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4ED1137-2F8A-4CE7-834C-98D1221ECD8B}"/>
                </a:ext>
              </a:extLst>
            </p:cNvPr>
            <p:cNvSpPr txBox="1"/>
            <p:nvPr/>
          </p:nvSpPr>
          <p:spPr>
            <a:xfrm>
              <a:off x="6716684" y="5044533"/>
              <a:ext cx="44306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dirty="0"/>
                <a:t>Protect mRNA from degradation 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Ribosome engagement site…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Distinguish between viral RNA and endogenous mRNA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411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Tomorrow’s Science Today</a:t>
            </a:r>
            <a:r>
              <a:rPr lang="en-US" sz="3200" b="1" i="1" dirty="0">
                <a:solidFill>
                  <a:srgbClr val="FF0000"/>
                </a:solidFill>
              </a:rPr>
              <a:t>:  </a:t>
            </a:r>
            <a:r>
              <a:rPr lang="en-US" sz="2800" b="1" i="1" dirty="0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9427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B8E81A34-850B-D6F1-8023-0467CD050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55" y="4380914"/>
            <a:ext cx="2125394" cy="212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Tomorrow’s Science Today</a:t>
            </a:r>
            <a:r>
              <a:rPr lang="en-US" sz="3200" b="1" i="1" dirty="0">
                <a:solidFill>
                  <a:srgbClr val="FF0000"/>
                </a:solidFill>
              </a:rPr>
              <a:t>:  </a:t>
            </a:r>
            <a:r>
              <a:rPr lang="en-US" sz="2800" b="1" i="1" dirty="0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7488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E395A89-DB4D-F9C5-4F39-8D9A56676D29}"/>
              </a:ext>
            </a:extLst>
          </p:cNvPr>
          <p:cNvSpPr/>
          <p:nvPr/>
        </p:nvSpPr>
        <p:spPr>
          <a:xfrm>
            <a:off x="6671884" y="3283024"/>
            <a:ext cx="4930726" cy="20663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CF5F1F3-B397-D1BF-2776-B23A52AEE335}"/>
              </a:ext>
            </a:extLst>
          </p:cNvPr>
          <p:cNvSpPr/>
          <p:nvPr/>
        </p:nvSpPr>
        <p:spPr>
          <a:xfrm>
            <a:off x="1012874" y="3272322"/>
            <a:ext cx="4930726" cy="20663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CFB29-5E26-138F-CE78-9C2EA13071DB}"/>
              </a:ext>
            </a:extLst>
          </p:cNvPr>
          <p:cNvSpPr txBox="1"/>
          <p:nvPr/>
        </p:nvSpPr>
        <p:spPr>
          <a:xfrm>
            <a:off x="1100642" y="1354764"/>
            <a:ext cx="10194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Teaching the Molecular Biosciences in a post-pandemic era </a:t>
            </a:r>
          </a:p>
          <a:p>
            <a:pPr algn="ctr"/>
            <a:r>
              <a:rPr lang="en-US" sz="2000" dirty="0"/>
              <a:t> 	</a:t>
            </a:r>
          </a:p>
          <a:p>
            <a:pPr algn="ctr"/>
            <a:r>
              <a:rPr lang="en-US" sz="2800" i="1" dirty="0"/>
              <a:t>It has been the </a:t>
            </a:r>
            <a:r>
              <a:rPr lang="en-US" sz="2800" i="1" u="sng" dirty="0"/>
              <a:t>best of times</a:t>
            </a:r>
            <a:r>
              <a:rPr lang="en-US" sz="2800" i="1" dirty="0"/>
              <a:t>,… it has been the </a:t>
            </a:r>
            <a:r>
              <a:rPr lang="en-US" sz="2800" i="1" u="sng" dirty="0"/>
              <a:t>worst of times</a:t>
            </a:r>
            <a:r>
              <a:rPr lang="en-US" sz="2800" i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42669D-4DFF-D34B-E85E-ED95AF717E22}"/>
              </a:ext>
            </a:extLst>
          </p:cNvPr>
          <p:cNvSpPr txBox="1"/>
          <p:nvPr/>
        </p:nvSpPr>
        <p:spPr>
          <a:xfrm>
            <a:off x="1162788" y="3346712"/>
            <a:ext cx="4726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biosciences have demonstrated their considerable power and maturity by delivering an effective vaccine to protect the public from CoV-2 … in less than 1 year.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08B940-CA12-6F75-5263-377D7A076C2C}"/>
              </a:ext>
            </a:extLst>
          </p:cNvPr>
          <p:cNvSpPr txBox="1"/>
          <p:nvPr/>
        </p:nvSpPr>
        <p:spPr>
          <a:xfrm>
            <a:off x="6992800" y="3346712"/>
            <a:ext cx="4726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public has been reluctant to embrace this new technology, choosing instead to question the validity of the science and the motives of big pharma.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D05540-2A91-BC63-5D87-C73EA9EF9815}"/>
              </a:ext>
            </a:extLst>
          </p:cNvPr>
          <p:cNvSpPr txBox="1"/>
          <p:nvPr/>
        </p:nvSpPr>
        <p:spPr>
          <a:xfrm>
            <a:off x="778325" y="5630656"/>
            <a:ext cx="1104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But let’s not lose this opportunity to tell this amazing story of </a:t>
            </a:r>
            <a:r>
              <a:rPr lang="en-US" sz="2400" b="1" i="1" dirty="0">
                <a:solidFill>
                  <a:schemeClr val="accent1"/>
                </a:solidFill>
              </a:rPr>
              <a:t>the process of science. 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8532A78-E5A4-8C10-7888-80E7CEAB5A91}"/>
              </a:ext>
            </a:extLst>
          </p:cNvPr>
          <p:cNvSpPr/>
          <p:nvPr/>
        </p:nvSpPr>
        <p:spPr>
          <a:xfrm rot="2016051">
            <a:off x="4435963" y="2583972"/>
            <a:ext cx="235920" cy="5964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D2EA71D-64E8-F7B3-490E-E644755E6C4F}"/>
              </a:ext>
            </a:extLst>
          </p:cNvPr>
          <p:cNvSpPr/>
          <p:nvPr/>
        </p:nvSpPr>
        <p:spPr>
          <a:xfrm rot="2016051">
            <a:off x="9120929" y="2608794"/>
            <a:ext cx="244448" cy="5835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FC50D5-7CD0-3428-E1B9-7C894213B9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</p:spPr>
        <p:txBody>
          <a:bodyPr rtlCol="0" anchor="t">
            <a:normAutofit/>
          </a:bodyPr>
          <a:lstStyle/>
          <a:p>
            <a:r>
              <a:rPr lang="en-US" b="1"/>
              <a:t>Coronavirus …and the Spike protein</a:t>
            </a:r>
          </a:p>
        </p:txBody>
      </p:sp>
      <p:pic>
        <p:nvPicPr>
          <p:cNvPr id="6" name="Picture 5" descr="A cake made to look like a flower&#10;&#10;Description automatically generated">
            <a:extLst>
              <a:ext uri="{FF2B5EF4-FFF2-40B4-BE49-F238E27FC236}">
                <a16:creationId xmlns:a16="http://schemas.microsoft.com/office/drawing/2014/main" id="{158D503D-970C-BFB7-4C5F-36E5574D6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205" y="1502876"/>
            <a:ext cx="7183590" cy="4651375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5D99F-688E-084B-4E80-A5183670FF6E}"/>
              </a:ext>
            </a:extLst>
          </p:cNvPr>
          <p:cNvSpPr txBox="1"/>
          <p:nvPr/>
        </p:nvSpPr>
        <p:spPr>
          <a:xfrm>
            <a:off x="6588647" y="6154251"/>
            <a:ext cx="3884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The magic of models…</a:t>
            </a:r>
          </a:p>
        </p:txBody>
      </p:sp>
    </p:spTree>
    <p:extLst>
      <p:ext uri="{BB962C8B-B14F-4D97-AF65-F5344CB8AC3E}">
        <p14:creationId xmlns:p14="http://schemas.microsoft.com/office/powerpoint/2010/main" val="3045875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694341-91F7-948F-93D9-35CDBC239186}"/>
              </a:ext>
            </a:extLst>
          </p:cNvPr>
          <p:cNvSpPr/>
          <p:nvPr/>
        </p:nvSpPr>
        <p:spPr>
          <a:xfrm>
            <a:off x="1016907" y="136979"/>
            <a:ext cx="9724571" cy="97064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CD99BA1B-58ED-5670-97B7-93997F6FB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6" t="39401" r="48814" b="13922"/>
          <a:stretch>
            <a:fillRect/>
          </a:stretch>
        </p:blipFill>
        <p:spPr bwMode="auto">
          <a:xfrm>
            <a:off x="10119508" y="3620214"/>
            <a:ext cx="1699438" cy="214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5DEB-1DB0-8ED4-6D1A-AAFD87F67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874" y="1330249"/>
            <a:ext cx="10581297" cy="5331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en-US" sz="2400" b="1" dirty="0">
                <a:latin typeface="Verdana Pro"/>
                <a:ea typeface="Calibri" panose="020F0502020204030204" pitchFamily="34" charset="0"/>
                <a:cs typeface="Times New Roman"/>
              </a:rPr>
              <a:t>D</a:t>
            </a:r>
            <a:r>
              <a:rPr lang="en-US" altLang="en-US" sz="2400" b="1" dirty="0" bmk="">
                <a:latin typeface="Verdana Pro"/>
                <a:ea typeface="Calibri" panose="020F0502020204030204" pitchFamily="34" charset="0"/>
                <a:cs typeface="Times New Roman"/>
              </a:rPr>
              <a:t>ecember 2019,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new coronavirus (CoV-2) reported in China</a:t>
            </a:r>
            <a:endParaRPr lang="en-US" altLang="en-US" sz="2400" dirty="0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bmk="_Hlk69811626">
                <a:latin typeface="Verdana Pro"/>
                <a:ea typeface="Calibri" panose="020F0502020204030204" pitchFamily="34" charset="0"/>
                <a:cs typeface="Times New Roman"/>
              </a:rPr>
              <a:t>January 10, 2020,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nucleotide sequence of CoV-2 reported…</a:t>
            </a:r>
            <a:br>
              <a:rPr lang="en-US" altLang="en-US" sz="2400" bmk="_Hlk69811626">
                <a:latin typeface="Verdana Pro"/>
                <a:ea typeface="Calibri" panose="020F0502020204030204" pitchFamily="34" charset="0"/>
                <a:cs typeface="Times New Roman"/>
              </a:rPr>
            </a:br>
            <a:r>
              <a:rPr lang="en-US" altLang="en-US" sz="2400" bmk="_Hlk69811626">
                <a:latin typeface="Verdana Pro"/>
                <a:ea typeface="Calibri" panose="020F0502020204030204" pitchFamily="34" charset="0"/>
                <a:cs typeface="Times New Roman"/>
              </a:rPr>
              <a:t>                                 …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and shared with the world.</a:t>
            </a:r>
            <a:endParaRPr lang="en-US" altLang="en-US" sz="2400" dirty="0" bmk="_Hlk69811626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bmk="_Hlk69811626">
                <a:latin typeface="Verdana Pro"/>
                <a:ea typeface="Calibri" panose="020F0502020204030204" pitchFamily="34" charset="0"/>
                <a:cs typeface="Times New Roman"/>
              </a:rPr>
              <a:t>January 13, 2020,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optimized version of the spike gene sent to 						  Moderna.</a:t>
            </a:r>
            <a:endParaRPr lang="en-US" altLang="en-US" sz="2400" dirty="0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  <a:ea typeface="Calibri" panose="020F0502020204030204" pitchFamily="34" charset="0"/>
                <a:cs typeface="Times New Roman"/>
              </a:rPr>
              <a:t>March 20, 2020,   </a:t>
            </a:r>
            <a: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  <a:t>Jason McLellan publishes 3D structure</a:t>
            </a:r>
            <a:b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</a:br>
            <a: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  <a:t>                                     of CoV-2 spike protein. </a:t>
            </a:r>
            <a:endParaRPr lang="en-US" altLang="en-US" sz="2400" dirty="0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</a:rPr>
              <a:t>Clinical Trials................................</a:t>
            </a: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</a:rPr>
              <a:t>December 18, 2020, </a:t>
            </a:r>
            <a:r>
              <a:rPr lang="en-US" altLang="en-US" sz="2400" dirty="0">
                <a:latin typeface="Verdana Pro"/>
              </a:rPr>
              <a:t>Moderna mRNA vaccine EUA.</a:t>
            </a:r>
            <a:endParaRPr lang="en-US" altLang="en-US" sz="2400" b="1" dirty="0">
              <a:latin typeface="Verdana Pro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9D377-D209-550A-3008-0760472D0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66" y="354603"/>
            <a:ext cx="9188266" cy="520762"/>
          </a:xfrm>
        </p:spPr>
        <p:txBody>
          <a:bodyPr>
            <a:normAutofit fontScale="90000"/>
          </a:bodyPr>
          <a:lstStyle/>
          <a:p>
            <a:r>
              <a:rPr lang="en-US" sz="3200" b="1"/>
              <a:t>Here’s the story….</a:t>
            </a:r>
            <a:r>
              <a:rPr lang="en-US" sz="3200" b="1">
                <a:solidFill>
                  <a:srgbClr val="FF0000"/>
                </a:solidFill>
              </a:rPr>
              <a:t>SCIENCE</a:t>
            </a:r>
            <a:r>
              <a:rPr lang="en-US" sz="3200" b="1" i="1">
                <a:solidFill>
                  <a:srgbClr val="FF0000"/>
                </a:solidFill>
              </a:rPr>
              <a:t> to the rescue……</a:t>
            </a:r>
            <a:br>
              <a:rPr lang="en-US" sz="3200" b="1" i="1">
                <a:solidFill>
                  <a:srgbClr val="FF0000"/>
                </a:solidFill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3CC2CF9-C91B-EB02-D809-B94DA3A7F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83" t="26945" r="68238" b="39068"/>
          <a:stretch/>
        </p:blipFill>
        <p:spPr>
          <a:xfrm>
            <a:off x="8500988" y="1375427"/>
            <a:ext cx="2904014" cy="41035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54" y="461759"/>
            <a:ext cx="10581297" cy="544574"/>
          </a:xfrm>
        </p:spPr>
        <p:txBody>
          <a:bodyPr>
            <a:noAutofit/>
          </a:bodyPr>
          <a:lstStyle/>
          <a:p>
            <a:r>
              <a:rPr lang="en-US" sz="2400">
                <a:latin typeface="Verdana Pro SemiBold"/>
              </a:rPr>
              <a:t>within 3 months of the CoV-2 genome being sequenced... </a:t>
            </a:r>
            <a:br>
              <a:rPr lang="en-US" sz="2400"/>
            </a:br>
            <a:endParaRPr lang="en-US" sz="2400"/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94E10EFE-B081-AC3B-9FAA-0425D9242E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92" t="28657" r="23361" b="12248"/>
          <a:stretch/>
        </p:blipFill>
        <p:spPr>
          <a:xfrm>
            <a:off x="1786552" y="1746833"/>
            <a:ext cx="6054143" cy="35072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044BC3-D5A1-9130-8D92-E9BF18ADD6E1}"/>
              </a:ext>
            </a:extLst>
          </p:cNvPr>
          <p:cNvSpPr txBox="1"/>
          <p:nvPr/>
        </p:nvSpPr>
        <p:spPr>
          <a:xfrm>
            <a:off x="1459142" y="5473250"/>
            <a:ext cx="793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Verdana Pro" panose="020B0604030504040204" pitchFamily="34" charset="0"/>
                <a:hlinkClick r:id="rId3"/>
              </a:rPr>
              <a:t>Key Innovations from UT Austin’s McLellan Lab Powers COVID-19 Vaccines</a:t>
            </a:r>
            <a:endParaRPr lang="en-US" sz="1600">
              <a:latin typeface="Verdana Pro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2662B8-3761-1915-A746-14E501CCE812}"/>
              </a:ext>
            </a:extLst>
          </p:cNvPr>
          <p:cNvSpPr txBox="1"/>
          <p:nvPr/>
        </p:nvSpPr>
        <p:spPr>
          <a:xfrm>
            <a:off x="1454181" y="5810687"/>
            <a:ext cx="946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Verdana Pro" panose="020B0604030504040204" pitchFamily="34" charset="0"/>
                <a:hlinkClick r:id="rId5"/>
              </a:rPr>
              <a:t>UT-Austin researcher explains lab’s key role in coronavirus vaccine development</a:t>
            </a:r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D4431BE-FB2D-5D5B-103C-491A52C07E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034" y="515462"/>
            <a:ext cx="8653931" cy="604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2" descr="Viral entry up close: A graphic that shows the interaction between viral spike proteins and host receptors before viral entry.">
            <a:extLst>
              <a:ext uri="{FF2B5EF4-FFF2-40B4-BE49-F238E27FC236}">
                <a16:creationId xmlns:a16="http://schemas.microsoft.com/office/drawing/2014/main" id="{807762D1-ED89-47AD-2891-964EF5135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42" y="539442"/>
            <a:ext cx="8249191" cy="594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8183FFCD-842A-4757-8D06-72A2F5770B7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EA4A6DF5-573B-4C65-8EA2-992D2B566C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febaabb-06ba-495d-9116-624c50a03998"/>
    <ds:schemaRef ds:uri="http://www.w3.org/XML/1998/namespace"/>
    <ds:schemaRef ds:uri="http://purl.org/dc/elements/1.1/"/>
    <ds:schemaRef ds:uri="fccfdd5f-3cf6-48f3-9c58-398738ebd059"/>
    <ds:schemaRef ds:uri="http://schemas.microsoft.com/sharepoint/v3"/>
    <ds:schemaRef ds:uri="68b5b436-c221-4126-930b-0387bddd4008"/>
  </ds:schemaRefs>
</ds:datastoreItem>
</file>

<file path=customXml/itemProps3.xml><?xml version="1.0" encoding="utf-8"?>
<ds:datastoreItem xmlns:ds="http://schemas.openxmlformats.org/officeDocument/2006/customXml" ds:itemID="{3DB85EBB-D184-4FAA-BD52-E18CF9D71D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3DMD_NEW_PPT_Template_2022</Template>
  <TotalTime>1213</TotalTime>
  <Words>705</Words>
  <Application>Microsoft Office PowerPoint</Application>
  <PresentationFormat>Widescreen</PresentationFormat>
  <Paragraphs>97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Custom Design</vt:lpstr>
      <vt:lpstr>PowerPoint Presentation</vt:lpstr>
      <vt:lpstr>Workshop Outline</vt:lpstr>
      <vt:lpstr>PowerPoint Presentation</vt:lpstr>
      <vt:lpstr>PowerPoint Presentation</vt:lpstr>
      <vt:lpstr>Coronavirus …and the Spike protein</vt:lpstr>
      <vt:lpstr>Here’s the story….SCIENCE to the rescue…… </vt:lpstr>
      <vt:lpstr>within 3 months of the CoV-2 genome being sequenced...  </vt:lpstr>
      <vt:lpstr>PowerPoint Presentation</vt:lpstr>
      <vt:lpstr>PowerPoint Presentation</vt:lpstr>
      <vt:lpstr>The Science of Coronavirus… a video series </vt:lpstr>
      <vt:lpstr>PowerPoint Presentation</vt:lpstr>
      <vt:lpstr>PowerPoint Presentation</vt:lpstr>
      <vt:lpstr>PowerPoint Presentation</vt:lpstr>
      <vt:lpstr>PowerPoint Presentation</vt:lpstr>
      <vt:lpstr>STEM…. </vt:lpstr>
      <vt:lpstr>...a vaccine design 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Herman</dc:creator>
  <cp:lastModifiedBy>Tim Herman</cp:lastModifiedBy>
  <cp:revision>6</cp:revision>
  <dcterms:created xsi:type="dcterms:W3CDTF">2023-02-20T15:18:33Z</dcterms:created>
  <dcterms:modified xsi:type="dcterms:W3CDTF">2023-05-08T19:28:42Z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