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Lst>
  <p:notesMasterIdLst>
    <p:notesMasterId r:id="rId41"/>
  </p:notesMasterIdLst>
  <p:sldIdLst>
    <p:sldId id="310" r:id="rId4"/>
    <p:sldId id="313" r:id="rId5"/>
    <p:sldId id="316" r:id="rId6"/>
    <p:sldId id="307" r:id="rId7"/>
    <p:sldId id="315" r:id="rId8"/>
    <p:sldId id="317" r:id="rId9"/>
    <p:sldId id="320" r:id="rId10"/>
    <p:sldId id="305" r:id="rId11"/>
    <p:sldId id="258" r:id="rId12"/>
    <p:sldId id="259" r:id="rId13"/>
    <p:sldId id="260" r:id="rId14"/>
    <p:sldId id="262" r:id="rId15"/>
    <p:sldId id="263" r:id="rId16"/>
    <p:sldId id="318" r:id="rId17"/>
    <p:sldId id="326" r:id="rId18"/>
    <p:sldId id="321" r:id="rId19"/>
    <p:sldId id="322" r:id="rId20"/>
    <p:sldId id="323" r:id="rId21"/>
    <p:sldId id="324" r:id="rId22"/>
    <p:sldId id="325"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42" roundtripDataSignature="AMtx7mjkW0DUbViyliF1UVdsex2VNUaz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F1BD0-9741-4F0A-9B72-F7D5F5E1042B}" v="89" dt="2023-11-06T21:26:07.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9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customschemas.google.com/relationships/presentationmetadata" Target="metadata"/><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6598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4622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7"/>
          <p:cNvSpPr txBox="1">
            <a:spLocks noGrp="1"/>
          </p:cNvSpPr>
          <p:nvPr>
            <p:ph type="body" idx="1"/>
          </p:nvPr>
        </p:nvSpPr>
        <p:spPr>
          <a:xfrm>
            <a:off x="457200" y="1600201"/>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27"/>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7"/>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7"/>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6"/>
          <p:cNvSpPr txBox="1">
            <a:spLocks noGrp="1"/>
          </p:cNvSpPr>
          <p:nvPr>
            <p:ph type="body" idx="1"/>
          </p:nvPr>
        </p:nvSpPr>
        <p:spPr>
          <a:xfrm rot="5400000">
            <a:off x="2309018"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6"/>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6"/>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6"/>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7"/>
          <p:cNvSpPr txBox="1">
            <a:spLocks noGrp="1"/>
          </p:cNvSpPr>
          <p:nvPr>
            <p:ph type="title"/>
          </p:nvPr>
        </p:nvSpPr>
        <p:spPr>
          <a:xfrm rot="5400000">
            <a:off x="4732337"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7"/>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7"/>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7"/>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7"/>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3408630" y="1727847"/>
            <a:ext cx="4938995" cy="2362478"/>
          </a:xfrm>
        </p:spPr>
        <p:txBody>
          <a:bodyPr anchor="t">
            <a:normAutofit/>
          </a:bodyPr>
          <a:lstStyle>
            <a:lvl1pPr>
              <a:defRPr sz="36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6251240" y="2766383"/>
            <a:ext cx="3503692"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3408629" y="4407694"/>
            <a:ext cx="2629626" cy="1410478"/>
          </a:xfrm>
        </p:spPr>
        <p:txBody>
          <a:bodyPr/>
          <a:lstStyle>
            <a:lvl1pPr marL="0" indent="0" algn="l">
              <a:spcBef>
                <a:spcPts val="0"/>
              </a:spcBef>
              <a:buNone/>
              <a:defRPr sz="180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Presenter Name</a:t>
            </a:r>
          </a:p>
          <a:p>
            <a:r>
              <a:rPr lang="en-US" dirty="0"/>
              <a:t>Month XX, 2022</a:t>
            </a:r>
          </a:p>
        </p:txBody>
      </p:sp>
    </p:spTree>
    <p:extLst>
      <p:ext uri="{BB962C8B-B14F-4D97-AF65-F5344CB8AC3E}">
        <p14:creationId xmlns:p14="http://schemas.microsoft.com/office/powerpoint/2010/main" val="913360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8750582" y="6327915"/>
            <a:ext cx="231032"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400784" y="958302"/>
            <a:ext cx="8402435" cy="544574"/>
          </a:xfrm>
        </p:spPr>
        <p:txBody>
          <a:bodyPr anchor="t">
            <a:normAutofit/>
          </a:bodyPr>
          <a:lstStyle>
            <a:lvl1pPr>
              <a:defRPr sz="24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400784" y="1768475"/>
            <a:ext cx="8402434" cy="4651375"/>
          </a:xfrm>
          <a:prstGeom prst="rect">
            <a:avLst/>
          </a:prstGeom>
        </p:spPr>
        <p:txBody>
          <a:bodyPr vert="horz" lIns="91440" tIns="45720" rIns="91440" bIns="45720" rtlCol="0">
            <a:normAutofit/>
          </a:bodyPr>
          <a:lstStyle>
            <a:lvl1pPr>
              <a:lnSpc>
                <a:spcPct val="100000"/>
              </a:lnSpc>
              <a:spcBef>
                <a:spcPts val="0"/>
              </a:spcBef>
              <a:spcAft>
                <a:spcPts val="450"/>
              </a:spcAft>
              <a:defRPr>
                <a:latin typeface="Verdana Pro" panose="020B0604030504040204" pitchFamily="34" charset="0"/>
              </a:defRPr>
            </a:lvl1pPr>
            <a:lvl2pPr>
              <a:lnSpc>
                <a:spcPct val="100000"/>
              </a:lnSpc>
              <a:spcBef>
                <a:spcPts val="0"/>
              </a:spcBef>
              <a:spcAft>
                <a:spcPts val="450"/>
              </a:spcAft>
              <a:defRPr>
                <a:latin typeface="Verdana Pro" panose="020B0604030504040204" pitchFamily="34" charset="0"/>
              </a:defRPr>
            </a:lvl2pPr>
            <a:lvl3pPr>
              <a:lnSpc>
                <a:spcPct val="100000"/>
              </a:lnSpc>
              <a:spcBef>
                <a:spcPts val="0"/>
              </a:spcBef>
              <a:spcAft>
                <a:spcPts val="450"/>
              </a:spcAft>
              <a:defRPr>
                <a:latin typeface="Verdana Pro" panose="020B0604030504040204" pitchFamily="34" charset="0"/>
              </a:defRPr>
            </a:lvl3pPr>
            <a:lvl4pPr>
              <a:lnSpc>
                <a:spcPct val="100000"/>
              </a:lnSpc>
              <a:spcBef>
                <a:spcPts val="0"/>
              </a:spcBef>
              <a:spcAft>
                <a:spcPts val="450"/>
              </a:spcAft>
              <a:defRPr>
                <a:latin typeface="Verdana Pro" panose="020B0604030504040204" pitchFamily="34" charset="0"/>
              </a:defRPr>
            </a:lvl4pPr>
            <a:lvl5pPr>
              <a:lnSpc>
                <a:spcPct val="100000"/>
              </a:lnSpc>
              <a:spcBef>
                <a:spcPts val="0"/>
              </a:spcBef>
              <a:spcAft>
                <a:spcPts val="45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8701958" y="6299374"/>
            <a:ext cx="328280"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483249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292396" y="231303"/>
            <a:ext cx="6858000" cy="544574"/>
          </a:xfrm>
        </p:spPr>
        <p:txBody>
          <a:bodyPr anchor="t">
            <a:normAutofit/>
          </a:bodyPr>
          <a:lstStyle>
            <a:lvl1pPr>
              <a:defRPr sz="24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8819690" y="6327915"/>
            <a:ext cx="231032"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8771066" y="6299374"/>
            <a:ext cx="328280"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220252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8750582" y="6327915"/>
            <a:ext cx="231032"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8701958" y="6299374"/>
            <a:ext cx="328280"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400784" y="958302"/>
            <a:ext cx="8402435" cy="544574"/>
          </a:xfrm>
        </p:spPr>
        <p:txBody>
          <a:bodyPr anchor="t">
            <a:normAutofit/>
          </a:bodyPr>
          <a:lstStyle>
            <a:lvl1pPr>
              <a:defRPr sz="24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400784" y="1768475"/>
            <a:ext cx="8402434" cy="4651375"/>
          </a:xfrm>
          <a:prstGeom prst="rect">
            <a:avLst/>
          </a:prstGeom>
        </p:spPr>
        <p:txBody>
          <a:bodyPr vert="horz" lIns="91440" tIns="45720" rIns="91440" bIns="45720" rtlCol="0">
            <a:normAutofit/>
          </a:bodyPr>
          <a:lstStyle>
            <a:lvl1pPr>
              <a:lnSpc>
                <a:spcPct val="100000"/>
              </a:lnSpc>
              <a:spcBef>
                <a:spcPts val="0"/>
              </a:spcBef>
              <a:spcAft>
                <a:spcPts val="450"/>
              </a:spcAft>
              <a:defRPr>
                <a:latin typeface="Verdana Pro" panose="020B0604030504040204" pitchFamily="34" charset="0"/>
              </a:defRPr>
            </a:lvl1pPr>
            <a:lvl2pPr>
              <a:lnSpc>
                <a:spcPct val="100000"/>
              </a:lnSpc>
              <a:spcBef>
                <a:spcPts val="0"/>
              </a:spcBef>
              <a:spcAft>
                <a:spcPts val="450"/>
              </a:spcAft>
              <a:defRPr>
                <a:latin typeface="Verdana Pro" panose="020B0604030504040204" pitchFamily="34" charset="0"/>
              </a:defRPr>
            </a:lvl2pPr>
            <a:lvl3pPr>
              <a:lnSpc>
                <a:spcPct val="100000"/>
              </a:lnSpc>
              <a:spcBef>
                <a:spcPts val="0"/>
              </a:spcBef>
              <a:spcAft>
                <a:spcPts val="450"/>
              </a:spcAft>
              <a:defRPr>
                <a:latin typeface="Verdana Pro" panose="020B0604030504040204" pitchFamily="34" charset="0"/>
              </a:defRPr>
            </a:lvl3pPr>
            <a:lvl4pPr>
              <a:lnSpc>
                <a:spcPct val="100000"/>
              </a:lnSpc>
              <a:spcBef>
                <a:spcPts val="0"/>
              </a:spcBef>
              <a:spcAft>
                <a:spcPts val="450"/>
              </a:spcAft>
              <a:defRPr>
                <a:latin typeface="Verdana Pro" panose="020B0604030504040204" pitchFamily="34" charset="0"/>
              </a:defRPr>
            </a:lvl4pPr>
            <a:lvl5pPr>
              <a:lnSpc>
                <a:spcPct val="100000"/>
              </a:lnSpc>
              <a:spcBef>
                <a:spcPts val="0"/>
              </a:spcBef>
              <a:spcAft>
                <a:spcPts val="45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672751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8750582" y="6327915"/>
            <a:ext cx="231032"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8701958" y="6299374"/>
            <a:ext cx="328280"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762144" y="1232421"/>
            <a:ext cx="7935973" cy="5331413"/>
          </a:xfrm>
          <a:prstGeom prst="rect">
            <a:avLst/>
          </a:prstGeom>
        </p:spPr>
        <p:txBody>
          <a:bodyPr vert="horz" lIns="91440" tIns="45720" rIns="91440" bIns="45720" rtlCol="0">
            <a:normAutofit/>
          </a:bodyPr>
          <a:lstStyle>
            <a:lvl1pPr>
              <a:lnSpc>
                <a:spcPct val="100000"/>
              </a:lnSpc>
              <a:spcBef>
                <a:spcPts val="0"/>
              </a:spcBef>
              <a:spcAft>
                <a:spcPts val="450"/>
              </a:spcAft>
              <a:defRPr>
                <a:latin typeface="Verdana Pro" panose="020B0604030504040204" pitchFamily="34" charset="0"/>
              </a:defRPr>
            </a:lvl1pPr>
            <a:lvl2pPr>
              <a:lnSpc>
                <a:spcPct val="100000"/>
              </a:lnSpc>
              <a:spcBef>
                <a:spcPts val="0"/>
              </a:spcBef>
              <a:spcAft>
                <a:spcPts val="450"/>
              </a:spcAft>
              <a:defRPr>
                <a:latin typeface="Verdana Pro" panose="020B0604030504040204" pitchFamily="34" charset="0"/>
              </a:defRPr>
            </a:lvl2pPr>
            <a:lvl3pPr>
              <a:lnSpc>
                <a:spcPct val="100000"/>
              </a:lnSpc>
              <a:spcBef>
                <a:spcPts val="0"/>
              </a:spcBef>
              <a:spcAft>
                <a:spcPts val="450"/>
              </a:spcAft>
              <a:defRPr>
                <a:latin typeface="Verdana Pro" panose="020B0604030504040204" pitchFamily="34" charset="0"/>
              </a:defRPr>
            </a:lvl3pPr>
            <a:lvl4pPr>
              <a:lnSpc>
                <a:spcPct val="100000"/>
              </a:lnSpc>
              <a:spcBef>
                <a:spcPts val="0"/>
              </a:spcBef>
              <a:spcAft>
                <a:spcPts val="450"/>
              </a:spcAft>
              <a:defRPr>
                <a:latin typeface="Verdana Pro" panose="020B0604030504040204" pitchFamily="34" charset="0"/>
              </a:defRPr>
            </a:lvl4pPr>
            <a:lvl5pPr>
              <a:lnSpc>
                <a:spcPct val="100000"/>
              </a:lnSpc>
              <a:spcBef>
                <a:spcPts val="0"/>
              </a:spcBef>
              <a:spcAft>
                <a:spcPts val="45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762144" y="414134"/>
            <a:ext cx="7935973" cy="544574"/>
          </a:xfrm>
        </p:spPr>
        <p:txBody>
          <a:bodyPr anchor="t">
            <a:normAutofit/>
          </a:bodyPr>
          <a:lstStyle>
            <a:lvl1pPr>
              <a:defRPr sz="24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14342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8"/>
          <p:cNvSpPr txBox="1">
            <a:spLocks noGrp="1"/>
          </p:cNvSpPr>
          <p:nvPr>
            <p:ph type="ctrTitle"/>
          </p:nvPr>
        </p:nvSpPr>
        <p:spPr>
          <a:xfrm>
            <a:off x="685800" y="2130426"/>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 name="Google Shape;20;p28"/>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8"/>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8"/>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29"/>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9"/>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0"/>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30"/>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0"/>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1"/>
          <p:cNvSpPr txBox="1">
            <a:spLocks noGrp="1"/>
          </p:cNvSpPr>
          <p:nvPr>
            <p:ph type="body" idx="1"/>
          </p:nvPr>
        </p:nvSpPr>
        <p:spPr>
          <a:xfrm>
            <a:off x="457200" y="1600201"/>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31"/>
          <p:cNvSpPr txBox="1">
            <a:spLocks noGrp="1"/>
          </p:cNvSpPr>
          <p:nvPr>
            <p:ph type="body" idx="2"/>
          </p:nvPr>
        </p:nvSpPr>
        <p:spPr>
          <a:xfrm>
            <a:off x="4648200" y="1600201"/>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31"/>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1"/>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1"/>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3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32"/>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32"/>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32"/>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2"/>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3"/>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4"/>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4"/>
          <p:cNvSpPr txBox="1">
            <a:spLocks noGrp="1"/>
          </p:cNvSpPr>
          <p:nvPr>
            <p:ph type="body" idx="1"/>
          </p:nvPr>
        </p:nvSpPr>
        <p:spPr>
          <a:xfrm>
            <a:off x="3575050" y="273051"/>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34"/>
          <p:cNvSpPr txBox="1">
            <a:spLocks noGrp="1"/>
          </p:cNvSpPr>
          <p:nvPr>
            <p:ph type="body" idx="2"/>
          </p:nvPr>
        </p:nvSpPr>
        <p:spPr>
          <a:xfrm>
            <a:off x="457201" y="1435101"/>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34"/>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4"/>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4"/>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5"/>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5"/>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6"/>
          <p:cNvSpPr txBox="1">
            <a:spLocks noGrp="1"/>
          </p:cNvSpPr>
          <p:nvPr>
            <p:ph type="body" idx="1"/>
          </p:nvPr>
        </p:nvSpPr>
        <p:spPr>
          <a:xfrm>
            <a:off x="457200" y="1600201"/>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6"/>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6"/>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6"/>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pedia.org/wiki/File:Endomembrane_system_diagram_en.svg"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3E350CA-DE42-1D4C-DFC2-23EFAD6CCD08}"/>
              </a:ext>
            </a:extLst>
          </p:cNvPr>
          <p:cNvSpPr txBox="1"/>
          <p:nvPr/>
        </p:nvSpPr>
        <p:spPr>
          <a:xfrm>
            <a:off x="3001723" y="1662119"/>
            <a:ext cx="6239435" cy="1107996"/>
          </a:xfrm>
          <a:prstGeom prst="rect">
            <a:avLst/>
          </a:prstGeom>
          <a:noFill/>
        </p:spPr>
        <p:txBody>
          <a:bodyPr wrap="square" rtlCol="0">
            <a:spAutoFit/>
          </a:bodyPr>
          <a:lstStyle/>
          <a:p>
            <a:pPr algn="ctr"/>
            <a:r>
              <a:rPr lang="en-US" sz="3300" b="1" dirty="0"/>
              <a:t>The Cellular Landscapes of David </a:t>
            </a:r>
            <a:r>
              <a:rPr lang="en-US" sz="3300" b="1" dirty="0" err="1"/>
              <a:t>Goodsell</a:t>
            </a:r>
            <a:endParaRPr lang="en-US" sz="3300" b="1" dirty="0"/>
          </a:p>
        </p:txBody>
      </p:sp>
      <p:sp>
        <p:nvSpPr>
          <p:cNvPr id="2" name="Subtitle 3">
            <a:extLst>
              <a:ext uri="{FF2B5EF4-FFF2-40B4-BE49-F238E27FC236}">
                <a16:creationId xmlns:a16="http://schemas.microsoft.com/office/drawing/2014/main" id="{45839445-B8A1-CFCE-C4CB-CD6431184A6C}"/>
              </a:ext>
            </a:extLst>
          </p:cNvPr>
          <p:cNvSpPr txBox="1">
            <a:spLocks/>
          </p:cNvSpPr>
          <p:nvPr/>
        </p:nvSpPr>
        <p:spPr>
          <a:xfrm>
            <a:off x="1233974" y="5414799"/>
            <a:ext cx="2629626" cy="546140"/>
          </a:xfrm>
          <a:prstGeom prst="rect">
            <a:avLst/>
          </a:prstGeom>
        </p:spPr>
        <p:txBody>
          <a:bodyPr vert="horz" lIns="68580" tIns="34290" rIns="68580" bIns="34290" rtlCol="0">
            <a:normAutofit lnSpcReduction="10000"/>
          </a:bodyPr>
          <a:lstStyle>
            <a:lvl1pPr marL="0" indent="0" algn="l" defTabSz="914400" rtl="0" eaLnBrk="1" latinLnBrk="0" hangingPunct="1">
              <a:lnSpc>
                <a:spcPct val="90000"/>
              </a:lnSpc>
              <a:spcBef>
                <a:spcPts val="0"/>
              </a:spcBef>
              <a:buFont typeface="Arial" panose="020B0604020202020204" pitchFamily="34" charset="0"/>
              <a:buNone/>
              <a:defRPr sz="2400" kern="1200">
                <a:solidFill>
                  <a:schemeClr val="bg1">
                    <a:lumMod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t>Tim Herman</a:t>
            </a:r>
          </a:p>
          <a:p>
            <a:r>
              <a:rPr lang="en-US" sz="1800" dirty="0"/>
              <a:t>3D Molecular Designs</a:t>
            </a:r>
          </a:p>
        </p:txBody>
      </p:sp>
      <p:pic>
        <p:nvPicPr>
          <p:cNvPr id="3" name="Picture 2" descr="A diagram of a dna polymer&#10;&#10;Description automatically generated">
            <a:extLst>
              <a:ext uri="{FF2B5EF4-FFF2-40B4-BE49-F238E27FC236}">
                <a16:creationId xmlns:a16="http://schemas.microsoft.com/office/drawing/2014/main" id="{BA3CBDB3-DAEA-6083-B347-4E6355A88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9448" y="3083373"/>
            <a:ext cx="4111316" cy="2025502"/>
          </a:xfrm>
          <a:prstGeom prst="rect">
            <a:avLst/>
          </a:prstGeom>
        </p:spPr>
      </p:pic>
    </p:spTree>
    <p:extLst>
      <p:ext uri="{BB962C8B-B14F-4D97-AF65-F5344CB8AC3E}">
        <p14:creationId xmlns:p14="http://schemas.microsoft.com/office/powerpoint/2010/main" val="2752343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
          <p:cNvSpPr/>
          <p:nvPr/>
        </p:nvSpPr>
        <p:spPr>
          <a:xfrm>
            <a:off x="152400" y="2746445"/>
            <a:ext cx="6477000" cy="563231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br>
              <a:rPr lang="en-US" sz="324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50" name="Google Shape;150;p3"/>
          <p:cNvGrpSpPr/>
          <p:nvPr/>
        </p:nvGrpSpPr>
        <p:grpSpPr>
          <a:xfrm>
            <a:off x="1219200" y="609601"/>
            <a:ext cx="6553200" cy="5675531"/>
            <a:chOff x="1219200" y="609600"/>
            <a:chExt cx="6553200" cy="5675531"/>
          </a:xfrm>
        </p:grpSpPr>
        <p:pic>
          <p:nvPicPr>
            <p:cNvPr id="151" name="Google Shape;151;p3" descr="Cartoon Cell Second Step"/>
            <p:cNvPicPr preferRelativeResize="0"/>
            <p:nvPr/>
          </p:nvPicPr>
          <p:blipFill rotWithShape="1">
            <a:blip r:embed="rId3">
              <a:alphaModFix/>
            </a:blip>
            <a:srcRect/>
            <a:stretch/>
          </p:blipFill>
          <p:spPr>
            <a:xfrm>
              <a:off x="1905000" y="609600"/>
              <a:ext cx="5143500" cy="5143501"/>
            </a:xfrm>
            <a:prstGeom prst="rect">
              <a:avLst/>
            </a:prstGeom>
            <a:noFill/>
            <a:ln>
              <a:noFill/>
            </a:ln>
          </p:spPr>
        </p:pic>
        <p:sp>
          <p:nvSpPr>
            <p:cNvPr id="152" name="Google Shape;152;p3"/>
            <p:cNvSpPr/>
            <p:nvPr/>
          </p:nvSpPr>
          <p:spPr>
            <a:xfrm>
              <a:off x="1219200" y="5638800"/>
              <a:ext cx="6553200" cy="646331"/>
            </a:xfrm>
            <a:prstGeom prst="rect">
              <a:avLst/>
            </a:prstGeom>
            <a:noFill/>
            <a:ln>
              <a:noFill/>
            </a:ln>
          </p:spPr>
          <p:txBody>
            <a:bodyPr spcFirstLastPara="1" wrap="square" lIns="91425" tIns="45700" rIns="91425" bIns="45700" anchor="t" anchorCtr="0">
              <a:spAutoFit/>
            </a:bodyPr>
            <a:lstStyle/>
            <a:p>
              <a:pPr marL="0" marR="0" lvl="0" indent="-114300" algn="ctr"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thus completing the </a:t>
              </a:r>
              <a:r>
                <a:rPr lang="en-US" sz="1800" b="1">
                  <a:solidFill>
                    <a:schemeClr val="dk1"/>
                  </a:solidFill>
                  <a:latin typeface="Arial"/>
                  <a:ea typeface="Arial"/>
                  <a:cs typeface="Arial"/>
                  <a:sym typeface="Arial"/>
                </a:rPr>
                <a:t>cytoplasm</a:t>
              </a:r>
              <a:endParaRPr/>
            </a:p>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grpSp>
        <p:nvGrpSpPr>
          <p:cNvPr id="157" name="Google Shape;157;p4"/>
          <p:cNvGrpSpPr/>
          <p:nvPr/>
        </p:nvGrpSpPr>
        <p:grpSpPr>
          <a:xfrm>
            <a:off x="2057400" y="838200"/>
            <a:ext cx="5143500" cy="5322332"/>
            <a:chOff x="1905000" y="1143000"/>
            <a:chExt cx="5143500" cy="5322332"/>
          </a:xfrm>
        </p:grpSpPr>
        <p:pic>
          <p:nvPicPr>
            <p:cNvPr id="158" name="Google Shape;158;p4" descr="Cartoon Cell Second Step"/>
            <p:cNvPicPr preferRelativeResize="0"/>
            <p:nvPr/>
          </p:nvPicPr>
          <p:blipFill rotWithShape="1">
            <a:blip r:embed="rId3">
              <a:alphaModFix/>
            </a:blip>
            <a:srcRect/>
            <a:stretch/>
          </p:blipFill>
          <p:spPr>
            <a:xfrm>
              <a:off x="1905000" y="1143000"/>
              <a:ext cx="5143500" cy="5143501"/>
            </a:xfrm>
            <a:prstGeom prst="rect">
              <a:avLst/>
            </a:prstGeom>
            <a:noFill/>
            <a:ln>
              <a:noFill/>
            </a:ln>
          </p:spPr>
        </p:pic>
        <p:sp>
          <p:nvSpPr>
            <p:cNvPr id="159" name="Google Shape;159;p4"/>
            <p:cNvSpPr/>
            <p:nvPr/>
          </p:nvSpPr>
          <p:spPr>
            <a:xfrm>
              <a:off x="3352800" y="6096000"/>
              <a:ext cx="204895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Arial"/>
                  <a:ea typeface="Arial"/>
                  <a:cs typeface="Arial"/>
                  <a:sym typeface="Arial"/>
                </a:rPr>
                <a:t>And you're done!  </a:t>
              </a:r>
              <a:endParaRPr sz="1800">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6" descr="http://upload.wikimedia.org/wikipedia/commons/thumb/b/b8/Endomembrane_system_diagram_en.svg/350px-Endomembrane_system_diagram_en.svg.png">
            <a:hlinkClick r:id="rId3"/>
          </p:cNvPr>
          <p:cNvPicPr preferRelativeResize="0"/>
          <p:nvPr/>
        </p:nvPicPr>
        <p:blipFill rotWithShape="1">
          <a:blip r:embed="rId4">
            <a:alphaModFix/>
          </a:blip>
          <a:srcRect/>
          <a:stretch/>
        </p:blipFill>
        <p:spPr>
          <a:xfrm>
            <a:off x="1828800" y="914400"/>
            <a:ext cx="5564242" cy="4419600"/>
          </a:xfrm>
          <a:prstGeom prst="rect">
            <a:avLst/>
          </a:prstGeom>
          <a:noFill/>
          <a:ln>
            <a:noFill/>
          </a:ln>
        </p:spPr>
      </p:pic>
      <p:sp>
        <p:nvSpPr>
          <p:cNvPr id="173" name="Google Shape;173;p6"/>
          <p:cNvSpPr/>
          <p:nvPr/>
        </p:nvSpPr>
        <p:spPr>
          <a:xfrm>
            <a:off x="2743200" y="5943600"/>
            <a:ext cx="40100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70C0"/>
                </a:solidFill>
                <a:latin typeface="Calibri"/>
                <a:ea typeface="Calibri"/>
                <a:cs typeface="Calibri"/>
                <a:sym typeface="Calibri"/>
              </a:rPr>
              <a:t>http://en.wikipedia.org/wiki/Animal_cell</a:t>
            </a:r>
            <a:endParaRPr sz="1800">
              <a:solidFill>
                <a:srgbClr val="0070C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7" descr="Panorma_EM.jpg"/>
          <p:cNvPicPr preferRelativeResize="0"/>
          <p:nvPr/>
        </p:nvPicPr>
        <p:blipFill rotWithShape="1">
          <a:blip r:embed="rId3">
            <a:alphaModFix/>
          </a:blip>
          <a:srcRect/>
          <a:stretch/>
        </p:blipFill>
        <p:spPr>
          <a:xfrm>
            <a:off x="2895600" y="1371600"/>
            <a:ext cx="3352800" cy="2932176"/>
          </a:xfrm>
          <a:prstGeom prst="rect">
            <a:avLst/>
          </a:prstGeom>
          <a:noFill/>
          <a:ln>
            <a:noFill/>
          </a:ln>
        </p:spPr>
      </p:pic>
      <p:grpSp>
        <p:nvGrpSpPr>
          <p:cNvPr id="179" name="Google Shape;179;p7"/>
          <p:cNvGrpSpPr/>
          <p:nvPr/>
        </p:nvGrpSpPr>
        <p:grpSpPr>
          <a:xfrm>
            <a:off x="228600" y="2971801"/>
            <a:ext cx="8686800" cy="2981451"/>
            <a:chOff x="228600" y="2971800"/>
            <a:chExt cx="8686800" cy="2981451"/>
          </a:xfrm>
        </p:grpSpPr>
        <p:pic>
          <p:nvPicPr>
            <p:cNvPr id="180" name="Google Shape;180;p7" descr="exploded panorama.jpg"/>
            <p:cNvPicPr preferRelativeResize="0"/>
            <p:nvPr/>
          </p:nvPicPr>
          <p:blipFill rotWithShape="1">
            <a:blip r:embed="rId4">
              <a:alphaModFix/>
            </a:blip>
            <a:srcRect/>
            <a:stretch/>
          </p:blipFill>
          <p:spPr>
            <a:xfrm>
              <a:off x="228600" y="4800600"/>
              <a:ext cx="8686800" cy="1152651"/>
            </a:xfrm>
            <a:prstGeom prst="rect">
              <a:avLst/>
            </a:prstGeom>
            <a:noFill/>
            <a:ln>
              <a:noFill/>
            </a:ln>
          </p:spPr>
        </p:pic>
        <p:cxnSp>
          <p:nvCxnSpPr>
            <p:cNvPr id="181" name="Google Shape;181;p7"/>
            <p:cNvCxnSpPr/>
            <p:nvPr/>
          </p:nvCxnSpPr>
          <p:spPr>
            <a:xfrm rot="10800000" flipH="1">
              <a:off x="228600" y="2971800"/>
              <a:ext cx="4267200" cy="1828800"/>
            </a:xfrm>
            <a:prstGeom prst="straightConnector1">
              <a:avLst/>
            </a:prstGeom>
            <a:noFill/>
            <a:ln w="9525" cap="flat" cmpd="sng">
              <a:solidFill>
                <a:schemeClr val="dk1"/>
              </a:solidFill>
              <a:prstDash val="solid"/>
              <a:round/>
              <a:headEnd type="none" w="sm" len="sm"/>
              <a:tailEnd type="none" w="sm" len="sm"/>
            </a:ln>
          </p:spPr>
        </p:cxnSp>
        <p:cxnSp>
          <p:nvCxnSpPr>
            <p:cNvPr id="182" name="Google Shape;182;p7"/>
            <p:cNvCxnSpPr/>
            <p:nvPr/>
          </p:nvCxnSpPr>
          <p:spPr>
            <a:xfrm rot="10800000">
              <a:off x="5638800" y="2971800"/>
              <a:ext cx="3200400" cy="1828800"/>
            </a:xfrm>
            <a:prstGeom prst="straightConnector1">
              <a:avLst/>
            </a:prstGeom>
            <a:noFill/>
            <a:ln w="9525" cap="flat" cmpd="sng">
              <a:solidFill>
                <a:schemeClr val="dk1"/>
              </a:solidFill>
              <a:prstDash val="solid"/>
              <a:round/>
              <a:headEnd type="none" w="sm" len="sm"/>
              <a:tailEnd type="none" w="sm" len="sm"/>
            </a:ln>
          </p:spPr>
        </p:cxnSp>
      </p:grpSp>
      <p:sp>
        <p:nvSpPr>
          <p:cNvPr id="183" name="Google Shape;183;p7"/>
          <p:cNvSpPr txBox="1"/>
          <p:nvPr/>
        </p:nvSpPr>
        <p:spPr>
          <a:xfrm>
            <a:off x="838200" y="904748"/>
            <a:ext cx="74676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Calibri"/>
                <a:ea typeface="Calibri"/>
                <a:cs typeface="Calibri"/>
                <a:sym typeface="Calibri"/>
              </a:rPr>
              <a:t>An electron micrograph of an antibody-producing B-cell</a:t>
            </a:r>
            <a:endParaRPr sz="1800" dirty="0">
              <a:solidFill>
                <a:schemeClr val="dk1"/>
              </a:solidFill>
              <a:latin typeface="Calibri"/>
              <a:ea typeface="Calibri"/>
              <a:cs typeface="Calibri"/>
              <a:sym typeface="Calibri"/>
            </a:endParaRPr>
          </a:p>
        </p:txBody>
      </p:sp>
      <p:sp>
        <p:nvSpPr>
          <p:cNvPr id="184" name="Google Shape;184;p7"/>
          <p:cNvSpPr txBox="1"/>
          <p:nvPr/>
        </p:nvSpPr>
        <p:spPr>
          <a:xfrm>
            <a:off x="2133600" y="6019800"/>
            <a:ext cx="5105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i="1" dirty="0">
                <a:solidFill>
                  <a:schemeClr val="dk1"/>
                </a:solidFill>
                <a:latin typeface="Calibri"/>
                <a:ea typeface="Calibri"/>
                <a:cs typeface="Calibri"/>
                <a:sym typeface="Calibri"/>
              </a:rPr>
              <a:t>Your flu/COVID-19 shot… in action.</a:t>
            </a:r>
            <a:endParaRPr sz="1800" i="1" dirty="0">
              <a:solidFill>
                <a:schemeClr val="dk1"/>
              </a:solidFill>
              <a:latin typeface="Calibri"/>
              <a:ea typeface="Calibri"/>
              <a:cs typeface="Calibri"/>
              <a:sym typeface="Calibri"/>
            </a:endParaRPr>
          </a:p>
        </p:txBody>
      </p:sp>
      <p:sp>
        <p:nvSpPr>
          <p:cNvPr id="2" name="Google Shape;183;p7">
            <a:extLst>
              <a:ext uri="{FF2B5EF4-FFF2-40B4-BE49-F238E27FC236}">
                <a16:creationId xmlns:a16="http://schemas.microsoft.com/office/drawing/2014/main" id="{F5CE9D15-D42C-3FCD-E40D-8D24DA440821}"/>
              </a:ext>
            </a:extLst>
          </p:cNvPr>
          <p:cNvSpPr txBox="1"/>
          <p:nvPr/>
        </p:nvSpPr>
        <p:spPr>
          <a:xfrm>
            <a:off x="838200" y="284202"/>
            <a:ext cx="74676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Calibri"/>
                <a:ea typeface="Calibri"/>
                <a:cs typeface="Calibri"/>
                <a:sym typeface="Calibri"/>
              </a:rPr>
              <a:t>Tour of a Human Cell</a:t>
            </a:r>
            <a:endParaRPr sz="2800" b="1"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Tree>
    <p:extLst>
      <p:ext uri="{BB962C8B-B14F-4D97-AF65-F5344CB8AC3E}">
        <p14:creationId xmlns:p14="http://schemas.microsoft.com/office/powerpoint/2010/main" val="208925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pic>
        <p:nvPicPr>
          <p:cNvPr id="2050" name="Picture 2" descr="Image">
            <a:extLst>
              <a:ext uri="{FF2B5EF4-FFF2-40B4-BE49-F238E27FC236}">
                <a16:creationId xmlns:a16="http://schemas.microsoft.com/office/drawing/2014/main" id="{8A1F0273-5AE1-BD92-7AD4-3734E56DF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5226" y="1114418"/>
            <a:ext cx="4654835" cy="50998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0389138-0047-FD9F-BB05-BBFB2F5155FC}"/>
              </a:ext>
            </a:extLst>
          </p:cNvPr>
          <p:cNvSpPr txBox="1"/>
          <p:nvPr/>
        </p:nvSpPr>
        <p:spPr>
          <a:xfrm>
            <a:off x="616687" y="2519916"/>
            <a:ext cx="2998383" cy="461665"/>
          </a:xfrm>
          <a:prstGeom prst="rect">
            <a:avLst/>
          </a:prstGeom>
          <a:noFill/>
        </p:spPr>
        <p:txBody>
          <a:bodyPr wrap="square" rtlCol="0">
            <a:spAutoFit/>
          </a:bodyPr>
          <a:lstStyle/>
          <a:p>
            <a:r>
              <a:rPr lang="en-US" sz="2400" b="1" i="1" dirty="0"/>
              <a:t>Alien Landing….!</a:t>
            </a:r>
          </a:p>
        </p:txBody>
      </p:sp>
    </p:spTree>
    <p:extLst>
      <p:ext uri="{BB962C8B-B14F-4D97-AF65-F5344CB8AC3E}">
        <p14:creationId xmlns:p14="http://schemas.microsoft.com/office/powerpoint/2010/main" val="320911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pic>
        <p:nvPicPr>
          <p:cNvPr id="3074" name="Picture 2">
            <a:extLst>
              <a:ext uri="{FF2B5EF4-FFF2-40B4-BE49-F238E27FC236}">
                <a16:creationId xmlns:a16="http://schemas.microsoft.com/office/drawing/2014/main" id="{A3DCC554-D1FA-7B1E-6EF0-560DFB1B8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2771" y="1446028"/>
            <a:ext cx="3218578" cy="4274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60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Tree>
    <p:extLst>
      <p:ext uri="{BB962C8B-B14F-4D97-AF65-F5344CB8AC3E}">
        <p14:creationId xmlns:p14="http://schemas.microsoft.com/office/powerpoint/2010/main" val="717140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Tree>
    <p:extLst>
      <p:ext uri="{BB962C8B-B14F-4D97-AF65-F5344CB8AC3E}">
        <p14:creationId xmlns:p14="http://schemas.microsoft.com/office/powerpoint/2010/main" val="2002463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Tree>
    <p:extLst>
      <p:ext uri="{BB962C8B-B14F-4D97-AF65-F5344CB8AC3E}">
        <p14:creationId xmlns:p14="http://schemas.microsoft.com/office/powerpoint/2010/main" val="29939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a:t>
            </a:fld>
            <a:endParaRPr lang="en-US" dirty="0"/>
          </a:p>
        </p:txBody>
      </p:sp>
      <p:pic>
        <p:nvPicPr>
          <p:cNvPr id="2" name="Google Shape;135;p1" descr="MoL2-cover.jpg">
            <a:extLst>
              <a:ext uri="{FF2B5EF4-FFF2-40B4-BE49-F238E27FC236}">
                <a16:creationId xmlns:a16="http://schemas.microsoft.com/office/drawing/2014/main" id="{9E00FD3D-A0D2-01B3-65DF-73EECA93825E}"/>
              </a:ext>
            </a:extLst>
          </p:cNvPr>
          <p:cNvPicPr preferRelativeResize="0"/>
          <p:nvPr/>
        </p:nvPicPr>
        <p:blipFill rotWithShape="1">
          <a:blip r:embed="rId3">
            <a:alphaModFix/>
          </a:blip>
          <a:srcRect/>
          <a:stretch/>
        </p:blipFill>
        <p:spPr>
          <a:xfrm>
            <a:off x="1040236" y="1172944"/>
            <a:ext cx="3691156" cy="5126430"/>
          </a:xfrm>
          <a:prstGeom prst="rect">
            <a:avLst/>
          </a:prstGeom>
          <a:noFill/>
          <a:ln>
            <a:noFill/>
          </a:ln>
        </p:spPr>
      </p:pic>
      <p:sp>
        <p:nvSpPr>
          <p:cNvPr id="5" name="Google Shape;137;p1">
            <a:extLst>
              <a:ext uri="{FF2B5EF4-FFF2-40B4-BE49-F238E27FC236}">
                <a16:creationId xmlns:a16="http://schemas.microsoft.com/office/drawing/2014/main" id="{3D3B348A-5C01-8F47-D39A-F3AF2FDE05B0}"/>
              </a:ext>
            </a:extLst>
          </p:cNvPr>
          <p:cNvSpPr txBox="1"/>
          <p:nvPr/>
        </p:nvSpPr>
        <p:spPr>
          <a:xfrm>
            <a:off x="5745853" y="1043053"/>
            <a:ext cx="2625973"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i="0" u="none" strike="noStrike" cap="none" dirty="0">
                <a:solidFill>
                  <a:schemeClr val="dk1"/>
                </a:solidFill>
                <a:latin typeface="Calibri"/>
                <a:ea typeface="Calibri"/>
                <a:cs typeface="Calibri"/>
                <a:sym typeface="Calibri"/>
              </a:rPr>
              <a:t>David </a:t>
            </a:r>
            <a:r>
              <a:rPr lang="en-US" sz="3200" b="1" i="0" u="none" strike="noStrike" cap="none" dirty="0" err="1">
                <a:solidFill>
                  <a:schemeClr val="dk1"/>
                </a:solidFill>
                <a:latin typeface="Calibri"/>
                <a:ea typeface="Calibri"/>
                <a:cs typeface="Calibri"/>
                <a:sym typeface="Calibri"/>
              </a:rPr>
              <a:t>Goodsell</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Scripps Research institute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i="1" dirty="0">
                <a:solidFill>
                  <a:schemeClr val="dk1"/>
                </a:solidFill>
                <a:latin typeface="Calibri"/>
                <a:ea typeface="Calibri"/>
                <a:cs typeface="Calibri"/>
                <a:sym typeface="Calibri"/>
              </a:rPr>
              <a:t>Scientist… Author… and Artist of all things small.</a:t>
            </a:r>
            <a:endParaRPr sz="2000" i="1" dirty="0">
              <a:solidFill>
                <a:schemeClr val="dk1"/>
              </a:solidFill>
              <a:latin typeface="Calibri"/>
              <a:ea typeface="Calibri"/>
              <a:cs typeface="Calibri"/>
              <a:sym typeface="Calibri"/>
            </a:endParaRPr>
          </a:p>
        </p:txBody>
      </p:sp>
      <p:pic>
        <p:nvPicPr>
          <p:cNvPr id="2050" name="Picture 2">
            <a:extLst>
              <a:ext uri="{FF2B5EF4-FFF2-40B4-BE49-F238E27FC236}">
                <a16:creationId xmlns:a16="http://schemas.microsoft.com/office/drawing/2014/main" id="{C81C0614-17E0-0A94-75BB-A594192DB4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5853" y="3673400"/>
            <a:ext cx="2625974" cy="262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242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Tree>
    <p:extLst>
      <p:ext uri="{BB962C8B-B14F-4D97-AF65-F5344CB8AC3E}">
        <p14:creationId xmlns:p14="http://schemas.microsoft.com/office/powerpoint/2010/main" val="611574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8"/>
          <p:cNvSpPr/>
          <p:nvPr/>
        </p:nvSpPr>
        <p:spPr>
          <a:xfrm>
            <a:off x="685800" y="1447800"/>
            <a:ext cx="7848600" cy="46166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Article</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2400" b="1">
                <a:solidFill>
                  <a:schemeClr val="dk1"/>
                </a:solidFill>
                <a:latin typeface="Calibri"/>
                <a:ea typeface="Calibri"/>
                <a:cs typeface="Calibri"/>
                <a:sym typeface="Calibri"/>
              </a:rPr>
              <a:t>Miniseries: Illustrating the Machinery of Life</a:t>
            </a:r>
            <a:endParaRPr/>
          </a:p>
          <a:p>
            <a:pPr marL="0" marR="0" lvl="0" indent="0" algn="l" rtl="0">
              <a:spcBef>
                <a:spcPts val="0"/>
              </a:spcBef>
              <a:spcAft>
                <a:spcPts val="0"/>
              </a:spcAft>
              <a:buNone/>
            </a:pPr>
            <a:endParaRPr sz="2400" b="1">
              <a:solidFill>
                <a:schemeClr val="dk1"/>
              </a:solidFill>
              <a:latin typeface="Calibri"/>
              <a:ea typeface="Calibri"/>
              <a:cs typeface="Calibri"/>
              <a:sym typeface="Calibri"/>
            </a:endParaRPr>
          </a:p>
          <a:p>
            <a:pPr marL="0" marR="0" lvl="0" indent="0" algn="l" rtl="0">
              <a:spcBef>
                <a:spcPts val="0"/>
              </a:spcBef>
              <a:spcAft>
                <a:spcPts val="0"/>
              </a:spcAft>
              <a:buNone/>
            </a:pPr>
            <a:r>
              <a:rPr lang="en-US" sz="2400" b="1">
                <a:solidFill>
                  <a:schemeClr val="dk1"/>
                </a:solidFill>
                <a:latin typeface="Calibri"/>
                <a:ea typeface="Calibri"/>
                <a:cs typeface="Calibri"/>
                <a:sym typeface="Calibri"/>
              </a:rPr>
              <a:t>Eukaryotic Cell Panorama</a:t>
            </a:r>
            <a:endParaRPr sz="1200" b="1">
              <a:solidFill>
                <a:schemeClr val="dk1"/>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Received for publication, October 7, 2010, and in revised form, December 13, 2010</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David S. Goodsell‡</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From the Department of Molecular Biology, The Scripps Research Institute, La Jolla, CA 92102</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Diverse biological data may be used to create illustrations of molecules in their cellular context. This report describes the scientific results that support an illustration of a eukaryotic cell, enlarged by one million times to show the distribution and arrangement of macromolecules. The panoramic cross section includes eight panels that extend from the nucleus to the cell surface, showing the process of protein synthesis and export. Results from biochemistry, electron microscopy, NMR spectroscopy and x-ray crystallography were used to create the image.</a:t>
            </a:r>
            <a:endParaRPr sz="1600">
              <a:solidFill>
                <a:schemeClr val="dk1"/>
              </a:solidFill>
              <a:latin typeface="Calibri"/>
              <a:ea typeface="Calibri"/>
              <a:cs typeface="Calibri"/>
              <a:sym typeface="Calibri"/>
            </a:endParaRPr>
          </a:p>
        </p:txBody>
      </p:sp>
      <p:sp>
        <p:nvSpPr>
          <p:cNvPr id="190" name="Google Shape;190;p8"/>
          <p:cNvSpPr txBox="1"/>
          <p:nvPr/>
        </p:nvSpPr>
        <p:spPr>
          <a:xfrm>
            <a:off x="1219200" y="609600"/>
            <a:ext cx="67056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BAMBED … Biochemistry and Molecular Biology Education</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9"/>
          <p:cNvPicPr preferRelativeResize="0"/>
          <p:nvPr/>
        </p:nvPicPr>
        <p:blipFill rotWithShape="1">
          <a:blip r:embed="rId3">
            <a:alphaModFix/>
          </a:blip>
          <a:srcRect/>
          <a:stretch/>
        </p:blipFill>
        <p:spPr>
          <a:xfrm>
            <a:off x="1828800" y="457200"/>
            <a:ext cx="5562600" cy="580533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0"/>
          <p:cNvPicPr preferRelativeResize="0"/>
          <p:nvPr/>
        </p:nvPicPr>
        <p:blipFill rotWithShape="1">
          <a:blip r:embed="rId3">
            <a:alphaModFix/>
          </a:blip>
          <a:srcRect/>
          <a:stretch/>
        </p:blipFill>
        <p:spPr>
          <a:xfrm>
            <a:off x="1752600" y="304801"/>
            <a:ext cx="5791200" cy="604390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1"/>
          <p:cNvPicPr preferRelativeResize="0"/>
          <p:nvPr/>
        </p:nvPicPr>
        <p:blipFill rotWithShape="1">
          <a:blip r:embed="rId3">
            <a:alphaModFix/>
          </a:blip>
          <a:srcRect/>
          <a:stretch/>
        </p:blipFill>
        <p:spPr>
          <a:xfrm>
            <a:off x="1981201" y="457200"/>
            <a:ext cx="5549059" cy="5791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2"/>
          <p:cNvPicPr preferRelativeResize="0"/>
          <p:nvPr/>
        </p:nvPicPr>
        <p:blipFill rotWithShape="1">
          <a:blip r:embed="rId3">
            <a:alphaModFix/>
          </a:blip>
          <a:srcRect/>
          <a:stretch/>
        </p:blipFill>
        <p:spPr>
          <a:xfrm>
            <a:off x="1828800" y="533401"/>
            <a:ext cx="5562600" cy="580533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13"/>
          <p:cNvPicPr preferRelativeResize="0"/>
          <p:nvPr/>
        </p:nvPicPr>
        <p:blipFill rotWithShape="1">
          <a:blip r:embed="rId3">
            <a:alphaModFix/>
          </a:blip>
          <a:srcRect/>
          <a:stretch/>
        </p:blipFill>
        <p:spPr>
          <a:xfrm>
            <a:off x="1676401" y="533400"/>
            <a:ext cx="5330017" cy="5562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14"/>
          <p:cNvPicPr preferRelativeResize="0"/>
          <p:nvPr/>
        </p:nvPicPr>
        <p:blipFill rotWithShape="1">
          <a:blip r:embed="rId3">
            <a:alphaModFix/>
          </a:blip>
          <a:srcRect/>
          <a:stretch/>
        </p:blipFill>
        <p:spPr>
          <a:xfrm>
            <a:off x="1905000" y="533400"/>
            <a:ext cx="5562600" cy="580533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5"/>
          <p:cNvPicPr preferRelativeResize="0"/>
          <p:nvPr/>
        </p:nvPicPr>
        <p:blipFill rotWithShape="1">
          <a:blip r:embed="rId3">
            <a:alphaModFix/>
          </a:blip>
          <a:srcRect/>
          <a:stretch/>
        </p:blipFill>
        <p:spPr>
          <a:xfrm>
            <a:off x="1371600" y="381001"/>
            <a:ext cx="5486400" cy="572580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6"/>
          <p:cNvPicPr preferRelativeResize="0"/>
          <p:nvPr/>
        </p:nvPicPr>
        <p:blipFill rotWithShape="1">
          <a:blip r:embed="rId3">
            <a:alphaModFix/>
          </a:blip>
          <a:srcRect/>
          <a:stretch/>
        </p:blipFill>
        <p:spPr>
          <a:xfrm>
            <a:off x="1752601" y="457200"/>
            <a:ext cx="5549059" cy="5791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3</a:t>
            </a:fld>
            <a:endParaRPr lang="en-US"/>
          </a:p>
        </p:txBody>
      </p:sp>
      <p:pic>
        <p:nvPicPr>
          <p:cNvPr id="7" name="Picture 6">
            <a:extLst>
              <a:ext uri="{FF2B5EF4-FFF2-40B4-BE49-F238E27FC236}">
                <a16:creationId xmlns:a16="http://schemas.microsoft.com/office/drawing/2014/main" id="{C1933A65-9354-D9A0-47A9-474DA8884028}"/>
              </a:ext>
            </a:extLst>
          </p:cNvPr>
          <p:cNvPicPr>
            <a:picLocks noChangeAspect="1"/>
          </p:cNvPicPr>
          <p:nvPr/>
        </p:nvPicPr>
        <p:blipFill rotWithShape="1">
          <a:blip r:embed="rId2"/>
          <a:srcRect l="33461" t="19702" r="34964" b="12039"/>
          <a:stretch/>
        </p:blipFill>
        <p:spPr>
          <a:xfrm>
            <a:off x="4771287" y="522827"/>
            <a:ext cx="3927175" cy="5659752"/>
          </a:xfrm>
          <a:prstGeom prst="rect">
            <a:avLst/>
          </a:prstGeom>
        </p:spPr>
      </p:pic>
      <p:sp>
        <p:nvSpPr>
          <p:cNvPr id="8" name="TextBox 7">
            <a:extLst>
              <a:ext uri="{FF2B5EF4-FFF2-40B4-BE49-F238E27FC236}">
                <a16:creationId xmlns:a16="http://schemas.microsoft.com/office/drawing/2014/main" id="{68446300-E08A-811E-22C5-BC18A8120B20}"/>
              </a:ext>
            </a:extLst>
          </p:cNvPr>
          <p:cNvSpPr txBox="1"/>
          <p:nvPr/>
        </p:nvSpPr>
        <p:spPr>
          <a:xfrm>
            <a:off x="3209819" y="5930042"/>
            <a:ext cx="1779373" cy="369332"/>
          </a:xfrm>
          <a:prstGeom prst="rect">
            <a:avLst/>
          </a:prstGeom>
          <a:noFill/>
        </p:spPr>
        <p:txBody>
          <a:bodyPr wrap="square" rtlCol="0">
            <a:spAutoFit/>
          </a:bodyPr>
          <a:lstStyle/>
          <a:p>
            <a:pPr algn="ctr"/>
            <a:r>
              <a:rPr lang="en-US" sz="1800" b="1" dirty="0">
                <a:solidFill>
                  <a:schemeClr val="accent5">
                    <a:lumMod val="50000"/>
                  </a:schemeClr>
                </a:solidFill>
              </a:rPr>
              <a:t>1993</a:t>
            </a:r>
          </a:p>
        </p:txBody>
      </p:sp>
      <p:sp>
        <p:nvSpPr>
          <p:cNvPr id="10" name="TextBox 9">
            <a:extLst>
              <a:ext uri="{FF2B5EF4-FFF2-40B4-BE49-F238E27FC236}">
                <a16:creationId xmlns:a16="http://schemas.microsoft.com/office/drawing/2014/main" id="{F1FFF8E6-B9B8-62ED-86DA-6E8BB4FF5AB3}"/>
              </a:ext>
            </a:extLst>
          </p:cNvPr>
          <p:cNvSpPr txBox="1"/>
          <p:nvPr/>
        </p:nvSpPr>
        <p:spPr>
          <a:xfrm>
            <a:off x="914400" y="860087"/>
            <a:ext cx="3550509" cy="1015663"/>
          </a:xfrm>
          <a:prstGeom prst="rect">
            <a:avLst/>
          </a:prstGeom>
          <a:noFill/>
        </p:spPr>
        <p:txBody>
          <a:bodyPr wrap="square" rtlCol="0">
            <a:spAutoFit/>
          </a:bodyPr>
          <a:lstStyle/>
          <a:p>
            <a:r>
              <a:rPr lang="en-US" sz="2000" b="1" i="1" dirty="0"/>
              <a:t>Imagine that we had some way to look directly at the molecules in our bodies…..</a:t>
            </a:r>
          </a:p>
        </p:txBody>
      </p:sp>
      <p:sp>
        <p:nvSpPr>
          <p:cNvPr id="11" name="Oval 10">
            <a:extLst>
              <a:ext uri="{FF2B5EF4-FFF2-40B4-BE49-F238E27FC236}">
                <a16:creationId xmlns:a16="http://schemas.microsoft.com/office/drawing/2014/main" id="{520307ED-73A1-24BC-B6B0-1F729FEDE1FF}"/>
              </a:ext>
            </a:extLst>
          </p:cNvPr>
          <p:cNvSpPr/>
          <p:nvPr/>
        </p:nvSpPr>
        <p:spPr>
          <a:xfrm>
            <a:off x="3733065" y="5930042"/>
            <a:ext cx="732880" cy="36933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oogle Shape;136;p1" descr="David.jpg">
            <a:extLst>
              <a:ext uri="{FF2B5EF4-FFF2-40B4-BE49-F238E27FC236}">
                <a16:creationId xmlns:a16="http://schemas.microsoft.com/office/drawing/2014/main" id="{FC952E19-E7F6-5B1F-F41A-857A6EDE5622}"/>
              </a:ext>
            </a:extLst>
          </p:cNvPr>
          <p:cNvPicPr preferRelativeResize="0"/>
          <p:nvPr/>
        </p:nvPicPr>
        <p:blipFill rotWithShape="1">
          <a:blip r:embed="rId3">
            <a:alphaModFix/>
          </a:blip>
          <a:srcRect/>
          <a:stretch/>
        </p:blipFill>
        <p:spPr>
          <a:xfrm>
            <a:off x="1054443" y="2644346"/>
            <a:ext cx="2807018" cy="3007578"/>
          </a:xfrm>
          <a:prstGeom prst="rect">
            <a:avLst/>
          </a:prstGeom>
          <a:noFill/>
          <a:ln>
            <a:noFill/>
          </a:ln>
        </p:spPr>
      </p:pic>
    </p:spTree>
    <p:extLst>
      <p:ext uri="{BB962C8B-B14F-4D97-AF65-F5344CB8AC3E}">
        <p14:creationId xmlns:p14="http://schemas.microsoft.com/office/powerpoint/2010/main" val="3485682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17"/>
          <p:cNvPicPr preferRelativeResize="0"/>
          <p:nvPr/>
        </p:nvPicPr>
        <p:blipFill rotWithShape="1">
          <a:blip r:embed="rId3">
            <a:alphaModFix/>
          </a:blip>
          <a:srcRect/>
          <a:stretch/>
        </p:blipFill>
        <p:spPr>
          <a:xfrm>
            <a:off x="1143000" y="0"/>
            <a:ext cx="6858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8"/>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19"/>
          <p:cNvPicPr preferRelativeResize="0"/>
          <p:nvPr/>
        </p:nvPicPr>
        <p:blipFill rotWithShape="1">
          <a:blip r:embed="rId3">
            <a:alphaModFix/>
          </a:blip>
          <a:srcRect/>
          <a:stretch/>
        </p:blipFill>
        <p:spPr>
          <a:xfrm>
            <a:off x="1143000" y="0"/>
            <a:ext cx="6858000"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0"/>
          <p:cNvPicPr preferRelativeResize="0"/>
          <p:nvPr/>
        </p:nvPicPr>
        <p:blipFill rotWithShape="1">
          <a:blip r:embed="rId3">
            <a:alphaModFix/>
          </a:blip>
          <a:srcRect/>
          <a:stretch/>
        </p:blipFill>
        <p:spPr>
          <a:xfrm>
            <a:off x="1395414" y="642939"/>
            <a:ext cx="6353175" cy="55721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21"/>
          <p:cNvPicPr preferRelativeResize="0"/>
          <p:nvPr/>
        </p:nvPicPr>
        <p:blipFill rotWithShape="1">
          <a:blip r:embed="rId3">
            <a:alphaModFix/>
          </a:blip>
          <a:srcRect/>
          <a:stretch/>
        </p:blipFill>
        <p:spPr>
          <a:xfrm>
            <a:off x="2362201" y="381001"/>
            <a:ext cx="4419599" cy="594194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2"/>
          <p:cNvPicPr preferRelativeResize="0"/>
          <p:nvPr/>
        </p:nvPicPr>
        <p:blipFill rotWithShape="1">
          <a:blip r:embed="rId3">
            <a:alphaModFix/>
          </a:blip>
          <a:srcRect/>
          <a:stretch/>
        </p:blipFill>
        <p:spPr>
          <a:xfrm>
            <a:off x="381001" y="990600"/>
            <a:ext cx="8369187" cy="5486400"/>
          </a:xfrm>
          <a:prstGeom prst="rect">
            <a:avLst/>
          </a:prstGeom>
          <a:noFill/>
          <a:ln>
            <a:noFill/>
          </a:ln>
        </p:spPr>
      </p:pic>
      <p:sp>
        <p:nvSpPr>
          <p:cNvPr id="261" name="Google Shape;261;p22"/>
          <p:cNvSpPr txBox="1"/>
          <p:nvPr/>
        </p:nvSpPr>
        <p:spPr>
          <a:xfrm>
            <a:off x="685800" y="609600"/>
            <a:ext cx="33528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i="1">
                <a:solidFill>
                  <a:schemeClr val="dk1"/>
                </a:solidFill>
                <a:latin typeface="Calibri"/>
                <a:ea typeface="Calibri"/>
                <a:cs typeface="Calibri"/>
                <a:sym typeface="Calibri"/>
              </a:rPr>
              <a:t>E. coli</a:t>
            </a:r>
            <a:endParaRPr sz="1800" i="1">
              <a:solidFill>
                <a:schemeClr val="dk1"/>
              </a:solidFill>
              <a:latin typeface="Calibri"/>
              <a:ea typeface="Calibri"/>
              <a:cs typeface="Calibri"/>
              <a:sym typeface="Calibri"/>
            </a:endParaRPr>
          </a:p>
        </p:txBody>
      </p:sp>
      <p:sp>
        <p:nvSpPr>
          <p:cNvPr id="262" name="Google Shape;262;p22"/>
          <p:cNvSpPr txBox="1"/>
          <p:nvPr/>
        </p:nvSpPr>
        <p:spPr>
          <a:xfrm>
            <a:off x="4800600" y="609600"/>
            <a:ext cx="33528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i="1">
                <a:solidFill>
                  <a:schemeClr val="dk1"/>
                </a:solidFill>
                <a:latin typeface="Calibri"/>
                <a:ea typeface="Calibri"/>
                <a:cs typeface="Calibri"/>
                <a:sym typeface="Calibri"/>
              </a:rPr>
              <a:t>Mitochondrion</a:t>
            </a:r>
            <a:endParaRPr sz="1800" i="1">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3"/>
          <p:cNvPicPr preferRelativeResize="0"/>
          <p:nvPr/>
        </p:nvPicPr>
        <p:blipFill rotWithShape="1">
          <a:blip r:embed="rId3">
            <a:alphaModFix/>
          </a:blip>
          <a:srcRect/>
          <a:stretch/>
        </p:blipFill>
        <p:spPr>
          <a:xfrm>
            <a:off x="1752601" y="1371601"/>
            <a:ext cx="5296091" cy="416718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24"/>
          <p:cNvPicPr preferRelativeResize="0"/>
          <p:nvPr/>
        </p:nvPicPr>
        <p:blipFill rotWithShape="1">
          <a:blip r:embed="rId3">
            <a:alphaModFix/>
          </a:blip>
          <a:srcRect/>
          <a:stretch/>
        </p:blipFill>
        <p:spPr>
          <a:xfrm>
            <a:off x="2286000" y="914400"/>
            <a:ext cx="4114800" cy="55353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pic>
        <p:nvPicPr>
          <p:cNvPr id="8" name="Picture 7" descr="A diagram of parts of a human body&#10;&#10;Description automatically generated">
            <a:extLst>
              <a:ext uri="{FF2B5EF4-FFF2-40B4-BE49-F238E27FC236}">
                <a16:creationId xmlns:a16="http://schemas.microsoft.com/office/drawing/2014/main" id="{58ABA022-2F86-E6DE-D7C4-34725E8EE0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8715" y="860262"/>
            <a:ext cx="5794205" cy="5745514"/>
          </a:xfrm>
          <a:prstGeom prst="rect">
            <a:avLst/>
          </a:prstGeom>
        </p:spPr>
      </p:pic>
      <p:sp>
        <p:nvSpPr>
          <p:cNvPr id="9" name="TextBox 8">
            <a:extLst>
              <a:ext uri="{FF2B5EF4-FFF2-40B4-BE49-F238E27FC236}">
                <a16:creationId xmlns:a16="http://schemas.microsoft.com/office/drawing/2014/main" id="{FFFC1AA9-A41B-B8EF-6923-46F5B868DD72}"/>
              </a:ext>
            </a:extLst>
          </p:cNvPr>
          <p:cNvSpPr txBox="1"/>
          <p:nvPr/>
        </p:nvSpPr>
        <p:spPr>
          <a:xfrm>
            <a:off x="256468" y="1686187"/>
            <a:ext cx="2215875" cy="523220"/>
          </a:xfrm>
          <a:prstGeom prst="rect">
            <a:avLst/>
          </a:prstGeom>
          <a:noFill/>
        </p:spPr>
        <p:txBody>
          <a:bodyPr wrap="square" rtlCol="0">
            <a:spAutoFit/>
          </a:bodyPr>
          <a:lstStyle/>
          <a:p>
            <a:r>
              <a:rPr lang="en-US" sz="2800" b="1" dirty="0">
                <a:solidFill>
                  <a:srgbClr val="0070C0"/>
                </a:solidFill>
              </a:rPr>
              <a:t>Molecules</a:t>
            </a:r>
            <a:r>
              <a:rPr lang="en-US" sz="2400" b="1" dirty="0">
                <a:solidFill>
                  <a:srgbClr val="0070C0"/>
                </a:solidFill>
              </a:rPr>
              <a:t>…</a:t>
            </a:r>
          </a:p>
        </p:txBody>
      </p:sp>
      <p:sp>
        <p:nvSpPr>
          <p:cNvPr id="10" name="TextBox 9">
            <a:extLst>
              <a:ext uri="{FF2B5EF4-FFF2-40B4-BE49-F238E27FC236}">
                <a16:creationId xmlns:a16="http://schemas.microsoft.com/office/drawing/2014/main" id="{6639CD00-B750-7746-B22B-1EBC9371A160}"/>
              </a:ext>
            </a:extLst>
          </p:cNvPr>
          <p:cNvSpPr txBox="1"/>
          <p:nvPr/>
        </p:nvSpPr>
        <p:spPr>
          <a:xfrm>
            <a:off x="578840" y="2516697"/>
            <a:ext cx="1577131" cy="523220"/>
          </a:xfrm>
          <a:prstGeom prst="rect">
            <a:avLst/>
          </a:prstGeom>
          <a:noFill/>
        </p:spPr>
        <p:txBody>
          <a:bodyPr wrap="square" rtlCol="0">
            <a:spAutoFit/>
          </a:bodyPr>
          <a:lstStyle/>
          <a:p>
            <a:r>
              <a:rPr lang="en-US" dirty="0">
                <a:solidFill>
                  <a:srgbClr val="FF0000"/>
                </a:solidFill>
              </a:rPr>
              <a:t>1,000,000 X magnification</a:t>
            </a:r>
          </a:p>
        </p:txBody>
      </p:sp>
    </p:spTree>
    <p:extLst>
      <p:ext uri="{BB962C8B-B14F-4D97-AF65-F5344CB8AC3E}">
        <p14:creationId xmlns:p14="http://schemas.microsoft.com/office/powerpoint/2010/main" val="3861136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5</a:t>
            </a:fld>
            <a:endParaRPr lang="en-US" dirty="0"/>
          </a:p>
        </p:txBody>
      </p:sp>
      <p:pic>
        <p:nvPicPr>
          <p:cNvPr id="2" name="Picture 1" descr="A diagram of a cell&#10;&#10;Description automatically generated">
            <a:extLst>
              <a:ext uri="{FF2B5EF4-FFF2-40B4-BE49-F238E27FC236}">
                <a16:creationId xmlns:a16="http://schemas.microsoft.com/office/drawing/2014/main" id="{DDF9E462-EE8C-4D69-082B-22E6E1B98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9614" y="1013857"/>
            <a:ext cx="5695559" cy="5650642"/>
          </a:xfrm>
          <a:prstGeom prst="rect">
            <a:avLst/>
          </a:prstGeom>
        </p:spPr>
      </p:pic>
      <p:sp>
        <p:nvSpPr>
          <p:cNvPr id="9" name="TextBox 8">
            <a:extLst>
              <a:ext uri="{FF2B5EF4-FFF2-40B4-BE49-F238E27FC236}">
                <a16:creationId xmlns:a16="http://schemas.microsoft.com/office/drawing/2014/main" id="{CF40B6E8-DD64-7E89-E881-466D56E2B716}"/>
              </a:ext>
            </a:extLst>
          </p:cNvPr>
          <p:cNvSpPr txBox="1"/>
          <p:nvPr/>
        </p:nvSpPr>
        <p:spPr>
          <a:xfrm>
            <a:off x="2270649" y="6256594"/>
            <a:ext cx="2440497" cy="338554"/>
          </a:xfrm>
          <a:prstGeom prst="rect">
            <a:avLst/>
          </a:prstGeom>
          <a:noFill/>
        </p:spPr>
        <p:txBody>
          <a:bodyPr wrap="square" rtlCol="0">
            <a:spAutoFit/>
          </a:bodyPr>
          <a:lstStyle/>
          <a:p>
            <a:r>
              <a:rPr lang="en-US" sz="1600" b="1" dirty="0">
                <a:solidFill>
                  <a:srgbClr val="0070C0"/>
                </a:solidFill>
              </a:rPr>
              <a:t>Striated Muscle Cell</a:t>
            </a:r>
          </a:p>
        </p:txBody>
      </p:sp>
      <p:sp>
        <p:nvSpPr>
          <p:cNvPr id="10" name="TextBox 9">
            <a:extLst>
              <a:ext uri="{FF2B5EF4-FFF2-40B4-BE49-F238E27FC236}">
                <a16:creationId xmlns:a16="http://schemas.microsoft.com/office/drawing/2014/main" id="{CAD28391-EC5C-0FB7-43C4-BCC81746D6E0}"/>
              </a:ext>
            </a:extLst>
          </p:cNvPr>
          <p:cNvSpPr txBox="1"/>
          <p:nvPr/>
        </p:nvSpPr>
        <p:spPr>
          <a:xfrm>
            <a:off x="1865689" y="3195525"/>
            <a:ext cx="1339983" cy="338554"/>
          </a:xfrm>
          <a:prstGeom prst="rect">
            <a:avLst/>
          </a:prstGeom>
          <a:noFill/>
        </p:spPr>
        <p:txBody>
          <a:bodyPr wrap="square" rtlCol="0">
            <a:spAutoFit/>
          </a:bodyPr>
          <a:lstStyle/>
          <a:p>
            <a:r>
              <a:rPr lang="en-US" sz="1600" b="1" dirty="0">
                <a:solidFill>
                  <a:srgbClr val="0070C0"/>
                </a:solidFill>
              </a:rPr>
              <a:t>Yeast Cell</a:t>
            </a:r>
          </a:p>
        </p:txBody>
      </p:sp>
      <p:sp>
        <p:nvSpPr>
          <p:cNvPr id="11" name="TextBox 10">
            <a:extLst>
              <a:ext uri="{FF2B5EF4-FFF2-40B4-BE49-F238E27FC236}">
                <a16:creationId xmlns:a16="http://schemas.microsoft.com/office/drawing/2014/main" id="{9EF8C391-4832-68A4-6C93-468D043A8305}"/>
              </a:ext>
            </a:extLst>
          </p:cNvPr>
          <p:cNvSpPr txBox="1"/>
          <p:nvPr/>
        </p:nvSpPr>
        <p:spPr>
          <a:xfrm>
            <a:off x="1989968" y="2454974"/>
            <a:ext cx="1500930" cy="338554"/>
          </a:xfrm>
          <a:prstGeom prst="rect">
            <a:avLst/>
          </a:prstGeom>
          <a:noFill/>
        </p:spPr>
        <p:txBody>
          <a:bodyPr wrap="square" rtlCol="0">
            <a:spAutoFit/>
          </a:bodyPr>
          <a:lstStyle/>
          <a:p>
            <a:r>
              <a:rPr lang="en-US" sz="1600" b="1" dirty="0">
                <a:solidFill>
                  <a:srgbClr val="0070C0"/>
                </a:solidFill>
              </a:rPr>
              <a:t>Sperm Cell</a:t>
            </a:r>
          </a:p>
        </p:txBody>
      </p:sp>
      <p:sp>
        <p:nvSpPr>
          <p:cNvPr id="12" name="TextBox 11">
            <a:extLst>
              <a:ext uri="{FF2B5EF4-FFF2-40B4-BE49-F238E27FC236}">
                <a16:creationId xmlns:a16="http://schemas.microsoft.com/office/drawing/2014/main" id="{22B9A5A4-837D-3827-A45D-2DB01EFD2545}"/>
              </a:ext>
            </a:extLst>
          </p:cNvPr>
          <p:cNvSpPr txBox="1"/>
          <p:nvPr/>
        </p:nvSpPr>
        <p:spPr>
          <a:xfrm>
            <a:off x="1817265" y="5641197"/>
            <a:ext cx="1907447" cy="338554"/>
          </a:xfrm>
          <a:prstGeom prst="rect">
            <a:avLst/>
          </a:prstGeom>
          <a:noFill/>
        </p:spPr>
        <p:txBody>
          <a:bodyPr wrap="square" rtlCol="0">
            <a:spAutoFit/>
          </a:bodyPr>
          <a:lstStyle/>
          <a:p>
            <a:r>
              <a:rPr lang="en-US" sz="1600" b="1" dirty="0">
                <a:solidFill>
                  <a:srgbClr val="0070C0"/>
                </a:solidFill>
              </a:rPr>
              <a:t>Human Skin Cell</a:t>
            </a:r>
          </a:p>
        </p:txBody>
      </p:sp>
      <p:sp>
        <p:nvSpPr>
          <p:cNvPr id="13" name="TextBox 12">
            <a:extLst>
              <a:ext uri="{FF2B5EF4-FFF2-40B4-BE49-F238E27FC236}">
                <a16:creationId xmlns:a16="http://schemas.microsoft.com/office/drawing/2014/main" id="{D50CBDAB-F31E-19FB-BBD5-BD4594E9396B}"/>
              </a:ext>
            </a:extLst>
          </p:cNvPr>
          <p:cNvSpPr txBox="1"/>
          <p:nvPr/>
        </p:nvSpPr>
        <p:spPr>
          <a:xfrm>
            <a:off x="7262071" y="1010132"/>
            <a:ext cx="1059808" cy="338554"/>
          </a:xfrm>
          <a:prstGeom prst="rect">
            <a:avLst/>
          </a:prstGeom>
          <a:noFill/>
        </p:spPr>
        <p:txBody>
          <a:bodyPr wrap="square" rtlCol="0">
            <a:spAutoFit/>
          </a:bodyPr>
          <a:lstStyle/>
          <a:p>
            <a:r>
              <a:rPr lang="en-US" sz="1600" b="1" dirty="0">
                <a:solidFill>
                  <a:srgbClr val="0070C0"/>
                </a:solidFill>
              </a:rPr>
              <a:t>Neuron</a:t>
            </a:r>
          </a:p>
        </p:txBody>
      </p:sp>
      <p:sp>
        <p:nvSpPr>
          <p:cNvPr id="14" name="TextBox 13">
            <a:extLst>
              <a:ext uri="{FF2B5EF4-FFF2-40B4-BE49-F238E27FC236}">
                <a16:creationId xmlns:a16="http://schemas.microsoft.com/office/drawing/2014/main" id="{A92FD42C-C828-90A7-20F9-2B5E5CAD11F0}"/>
              </a:ext>
            </a:extLst>
          </p:cNvPr>
          <p:cNvSpPr txBox="1"/>
          <p:nvPr/>
        </p:nvSpPr>
        <p:spPr>
          <a:xfrm>
            <a:off x="2593975" y="1804285"/>
            <a:ext cx="1156982" cy="338554"/>
          </a:xfrm>
          <a:prstGeom prst="rect">
            <a:avLst/>
          </a:prstGeom>
          <a:noFill/>
        </p:spPr>
        <p:txBody>
          <a:bodyPr wrap="square" rtlCol="0">
            <a:spAutoFit/>
          </a:bodyPr>
          <a:lstStyle/>
          <a:p>
            <a:r>
              <a:rPr lang="en-US" sz="1600" b="1" dirty="0">
                <a:solidFill>
                  <a:srgbClr val="0070C0"/>
                </a:solidFill>
              </a:rPr>
              <a:t>Bacteria</a:t>
            </a:r>
          </a:p>
        </p:txBody>
      </p:sp>
      <p:sp>
        <p:nvSpPr>
          <p:cNvPr id="15" name="TextBox 14">
            <a:extLst>
              <a:ext uri="{FF2B5EF4-FFF2-40B4-BE49-F238E27FC236}">
                <a16:creationId xmlns:a16="http://schemas.microsoft.com/office/drawing/2014/main" id="{7BCFB173-F012-E76C-1ED4-BEDBCBAF3495}"/>
              </a:ext>
            </a:extLst>
          </p:cNvPr>
          <p:cNvSpPr txBox="1"/>
          <p:nvPr/>
        </p:nvSpPr>
        <p:spPr>
          <a:xfrm>
            <a:off x="2931795" y="792689"/>
            <a:ext cx="1806814" cy="338554"/>
          </a:xfrm>
          <a:prstGeom prst="rect">
            <a:avLst/>
          </a:prstGeom>
          <a:noFill/>
        </p:spPr>
        <p:txBody>
          <a:bodyPr wrap="square" rtlCol="0">
            <a:spAutoFit/>
          </a:bodyPr>
          <a:lstStyle/>
          <a:p>
            <a:r>
              <a:rPr lang="en-US" sz="1600" b="1" dirty="0">
                <a:solidFill>
                  <a:srgbClr val="0070C0"/>
                </a:solidFill>
              </a:rPr>
              <a:t>Red Blood Cell</a:t>
            </a:r>
          </a:p>
        </p:txBody>
      </p:sp>
      <p:sp>
        <p:nvSpPr>
          <p:cNvPr id="16" name="TextBox 15">
            <a:extLst>
              <a:ext uri="{FF2B5EF4-FFF2-40B4-BE49-F238E27FC236}">
                <a16:creationId xmlns:a16="http://schemas.microsoft.com/office/drawing/2014/main" id="{AC8D384B-68E7-0559-752E-2F9816C759B1}"/>
              </a:ext>
            </a:extLst>
          </p:cNvPr>
          <p:cNvSpPr txBox="1"/>
          <p:nvPr/>
        </p:nvSpPr>
        <p:spPr>
          <a:xfrm>
            <a:off x="2875927" y="1309664"/>
            <a:ext cx="1500929" cy="338554"/>
          </a:xfrm>
          <a:prstGeom prst="rect">
            <a:avLst/>
          </a:prstGeom>
          <a:noFill/>
        </p:spPr>
        <p:txBody>
          <a:bodyPr wrap="square" rtlCol="0">
            <a:spAutoFit/>
          </a:bodyPr>
          <a:lstStyle/>
          <a:p>
            <a:r>
              <a:rPr lang="en-US" sz="1600" b="1" dirty="0">
                <a:solidFill>
                  <a:srgbClr val="0070C0"/>
                </a:solidFill>
              </a:rPr>
              <a:t>Lymphocyte</a:t>
            </a:r>
          </a:p>
        </p:txBody>
      </p:sp>
      <p:cxnSp>
        <p:nvCxnSpPr>
          <p:cNvPr id="18" name="Straight Connector 17">
            <a:extLst>
              <a:ext uri="{FF2B5EF4-FFF2-40B4-BE49-F238E27FC236}">
                <a16:creationId xmlns:a16="http://schemas.microsoft.com/office/drawing/2014/main" id="{C86F4848-6912-CA56-29ED-B68F90AE5F2A}"/>
              </a:ext>
            </a:extLst>
          </p:cNvPr>
          <p:cNvCxnSpPr/>
          <p:nvPr/>
        </p:nvCxnSpPr>
        <p:spPr>
          <a:xfrm>
            <a:off x="3523206" y="2087857"/>
            <a:ext cx="503340" cy="3349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6EF2EA1-9CF7-1519-1270-5087E7080FC9}"/>
              </a:ext>
            </a:extLst>
          </p:cNvPr>
          <p:cNvCxnSpPr>
            <a:cxnSpLocks/>
          </p:cNvCxnSpPr>
          <p:nvPr/>
        </p:nvCxnSpPr>
        <p:spPr>
          <a:xfrm>
            <a:off x="3205407" y="2659543"/>
            <a:ext cx="1316259" cy="4108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BFA7481-6A73-D43E-C36D-8940CF64C7DB}"/>
              </a:ext>
            </a:extLst>
          </p:cNvPr>
          <p:cNvCxnSpPr>
            <a:cxnSpLocks/>
          </p:cNvCxnSpPr>
          <p:nvPr/>
        </p:nvCxnSpPr>
        <p:spPr>
          <a:xfrm>
            <a:off x="4219888" y="1143958"/>
            <a:ext cx="817349" cy="9988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B84572-3057-32FB-FDA1-D01D5C2EC605}"/>
              </a:ext>
            </a:extLst>
          </p:cNvPr>
          <p:cNvCxnSpPr>
            <a:cxnSpLocks/>
          </p:cNvCxnSpPr>
          <p:nvPr/>
        </p:nvCxnSpPr>
        <p:spPr>
          <a:xfrm>
            <a:off x="4125222" y="1643398"/>
            <a:ext cx="935781" cy="1107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C4FD0F8-89EC-6434-8C3D-2E2ADC18A332}"/>
              </a:ext>
            </a:extLst>
          </p:cNvPr>
          <p:cNvCxnSpPr>
            <a:cxnSpLocks/>
          </p:cNvCxnSpPr>
          <p:nvPr/>
        </p:nvCxnSpPr>
        <p:spPr>
          <a:xfrm flipH="1">
            <a:off x="7424257" y="1348686"/>
            <a:ext cx="282428" cy="624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EB7845A-98A5-20E6-E3E1-39C8DCED8517}"/>
              </a:ext>
            </a:extLst>
          </p:cNvPr>
          <p:cNvCxnSpPr>
            <a:cxnSpLocks/>
          </p:cNvCxnSpPr>
          <p:nvPr/>
        </p:nvCxnSpPr>
        <p:spPr>
          <a:xfrm flipV="1">
            <a:off x="4336507" y="5979751"/>
            <a:ext cx="1351229" cy="42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CB511AF-4E14-60A6-3C4D-69E46AA0F19A}"/>
              </a:ext>
            </a:extLst>
          </p:cNvPr>
          <p:cNvCxnSpPr>
            <a:cxnSpLocks/>
          </p:cNvCxnSpPr>
          <p:nvPr/>
        </p:nvCxnSpPr>
        <p:spPr>
          <a:xfrm flipV="1">
            <a:off x="3639833" y="5364354"/>
            <a:ext cx="525085" cy="418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F84F49F-82BA-3918-1F8D-7B84421D7BDB}"/>
              </a:ext>
            </a:extLst>
          </p:cNvPr>
          <p:cNvCxnSpPr>
            <a:cxnSpLocks/>
          </p:cNvCxnSpPr>
          <p:nvPr/>
        </p:nvCxnSpPr>
        <p:spPr>
          <a:xfrm>
            <a:off x="2983102" y="3364802"/>
            <a:ext cx="782151"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0FE05E1-1A06-BD4D-F8C9-7E8811B62A7B}"/>
              </a:ext>
            </a:extLst>
          </p:cNvPr>
          <p:cNvSpPr txBox="1"/>
          <p:nvPr/>
        </p:nvSpPr>
        <p:spPr>
          <a:xfrm>
            <a:off x="307786" y="1818951"/>
            <a:ext cx="1577131" cy="523220"/>
          </a:xfrm>
          <a:prstGeom prst="rect">
            <a:avLst/>
          </a:prstGeom>
          <a:noFill/>
        </p:spPr>
        <p:txBody>
          <a:bodyPr wrap="square" rtlCol="0">
            <a:spAutoFit/>
          </a:bodyPr>
          <a:lstStyle/>
          <a:p>
            <a:pPr algn="ctr"/>
            <a:r>
              <a:rPr lang="en-US" dirty="0">
                <a:solidFill>
                  <a:srgbClr val="FF0000"/>
                </a:solidFill>
              </a:rPr>
              <a:t>1,000 X magnification</a:t>
            </a:r>
          </a:p>
        </p:txBody>
      </p:sp>
      <p:sp>
        <p:nvSpPr>
          <p:cNvPr id="35" name="TextBox 34">
            <a:extLst>
              <a:ext uri="{FF2B5EF4-FFF2-40B4-BE49-F238E27FC236}">
                <a16:creationId xmlns:a16="http://schemas.microsoft.com/office/drawing/2014/main" id="{D532B07D-F792-714F-D352-A5229FF45612}"/>
              </a:ext>
            </a:extLst>
          </p:cNvPr>
          <p:cNvSpPr txBox="1"/>
          <p:nvPr/>
        </p:nvSpPr>
        <p:spPr>
          <a:xfrm>
            <a:off x="391804" y="1093789"/>
            <a:ext cx="1786855" cy="584775"/>
          </a:xfrm>
          <a:prstGeom prst="rect">
            <a:avLst/>
          </a:prstGeom>
          <a:noFill/>
        </p:spPr>
        <p:txBody>
          <a:bodyPr wrap="square" rtlCol="0">
            <a:spAutoFit/>
          </a:bodyPr>
          <a:lstStyle/>
          <a:p>
            <a:r>
              <a:rPr lang="en-US" sz="3200" b="1" dirty="0">
                <a:solidFill>
                  <a:srgbClr val="0070C0"/>
                </a:solidFill>
              </a:rPr>
              <a:t>Cells…</a:t>
            </a:r>
          </a:p>
        </p:txBody>
      </p:sp>
    </p:spTree>
    <p:extLst>
      <p:ext uri="{BB962C8B-B14F-4D97-AF65-F5344CB8AC3E}">
        <p14:creationId xmlns:p14="http://schemas.microsoft.com/office/powerpoint/2010/main" val="3796014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3" name="Picture 2" descr="A diagram of a cell&#10;&#10;Description automatically generated">
            <a:extLst>
              <a:ext uri="{FF2B5EF4-FFF2-40B4-BE49-F238E27FC236}">
                <a16:creationId xmlns:a16="http://schemas.microsoft.com/office/drawing/2014/main" id="{33585135-D632-AEAE-8D01-70ACB65CF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1781" y="1246718"/>
            <a:ext cx="5497826" cy="5235218"/>
          </a:xfrm>
          <a:prstGeom prst="rect">
            <a:avLst/>
          </a:prstGeom>
        </p:spPr>
      </p:pic>
      <p:sp>
        <p:nvSpPr>
          <p:cNvPr id="4" name="TextBox 3">
            <a:extLst>
              <a:ext uri="{FF2B5EF4-FFF2-40B4-BE49-F238E27FC236}">
                <a16:creationId xmlns:a16="http://schemas.microsoft.com/office/drawing/2014/main" id="{A409F730-42B6-4B57-DC45-4D8EE0BD0A38}"/>
              </a:ext>
            </a:extLst>
          </p:cNvPr>
          <p:cNvSpPr txBox="1"/>
          <p:nvPr/>
        </p:nvSpPr>
        <p:spPr>
          <a:xfrm>
            <a:off x="498989" y="3136612"/>
            <a:ext cx="1577131" cy="584775"/>
          </a:xfrm>
          <a:prstGeom prst="rect">
            <a:avLst/>
          </a:prstGeom>
          <a:noFill/>
        </p:spPr>
        <p:txBody>
          <a:bodyPr wrap="square" rtlCol="0">
            <a:spAutoFit/>
          </a:bodyPr>
          <a:lstStyle/>
          <a:p>
            <a:pPr algn="ctr"/>
            <a:r>
              <a:rPr lang="en-US" sz="1600" dirty="0">
                <a:solidFill>
                  <a:srgbClr val="FF0000"/>
                </a:solidFill>
              </a:rPr>
              <a:t>100,000 X magnification</a:t>
            </a:r>
          </a:p>
        </p:txBody>
      </p:sp>
      <p:sp>
        <p:nvSpPr>
          <p:cNvPr id="5" name="TextBox 4">
            <a:extLst>
              <a:ext uri="{FF2B5EF4-FFF2-40B4-BE49-F238E27FC236}">
                <a16:creationId xmlns:a16="http://schemas.microsoft.com/office/drawing/2014/main" id="{7B0C7231-29E3-801F-9D37-56396C6A1EAB}"/>
              </a:ext>
            </a:extLst>
          </p:cNvPr>
          <p:cNvSpPr txBox="1"/>
          <p:nvPr/>
        </p:nvSpPr>
        <p:spPr>
          <a:xfrm>
            <a:off x="498989" y="1705452"/>
            <a:ext cx="2453936" cy="954107"/>
          </a:xfrm>
          <a:prstGeom prst="rect">
            <a:avLst/>
          </a:prstGeom>
          <a:noFill/>
        </p:spPr>
        <p:txBody>
          <a:bodyPr wrap="square" rtlCol="0">
            <a:spAutoFit/>
          </a:bodyPr>
          <a:lstStyle/>
          <a:p>
            <a:r>
              <a:rPr lang="en-US" sz="2800" b="1" dirty="0">
                <a:solidFill>
                  <a:srgbClr val="0070C0"/>
                </a:solidFill>
              </a:rPr>
              <a:t>Bacteria,… </a:t>
            </a:r>
          </a:p>
          <a:p>
            <a:r>
              <a:rPr lang="en-US" sz="2800" b="1" dirty="0">
                <a:solidFill>
                  <a:srgbClr val="0070C0"/>
                </a:solidFill>
              </a:rPr>
              <a:t>and Viruses</a:t>
            </a:r>
          </a:p>
        </p:txBody>
      </p:sp>
    </p:spTree>
    <p:extLst>
      <p:ext uri="{BB962C8B-B14F-4D97-AF65-F5344CB8AC3E}">
        <p14:creationId xmlns:p14="http://schemas.microsoft.com/office/powerpoint/2010/main" val="3546399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pic>
        <p:nvPicPr>
          <p:cNvPr id="3" name="Picture 2" descr="A diagram of a dna polymer&#10;&#10;Description automatically generated">
            <a:extLst>
              <a:ext uri="{FF2B5EF4-FFF2-40B4-BE49-F238E27FC236}">
                <a16:creationId xmlns:a16="http://schemas.microsoft.com/office/drawing/2014/main" id="{D417AA2C-FBE3-7CE1-04D6-96DFC2CEA0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23" y="1897123"/>
            <a:ext cx="6616590" cy="3259763"/>
          </a:xfrm>
          <a:prstGeom prst="rect">
            <a:avLst/>
          </a:prstGeom>
        </p:spPr>
      </p:pic>
    </p:spTree>
    <p:extLst>
      <p:ext uri="{BB962C8B-B14F-4D97-AF65-F5344CB8AC3E}">
        <p14:creationId xmlns:p14="http://schemas.microsoft.com/office/powerpoint/2010/main" val="75730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C4561D-6BB5-3E93-5BB0-4DA023AEB437}"/>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15" name="Picture 14" descr="A diagram of the human spine&#10;&#10;Description automatically generated">
            <a:extLst>
              <a:ext uri="{FF2B5EF4-FFF2-40B4-BE49-F238E27FC236}">
                <a16:creationId xmlns:a16="http://schemas.microsoft.com/office/drawing/2014/main" id="{58C157DC-FB8C-DA1B-5CE1-098D8574B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4876" y="476864"/>
            <a:ext cx="4090180" cy="6125145"/>
          </a:xfrm>
          <a:prstGeom prst="rect">
            <a:avLst/>
          </a:prstGeom>
        </p:spPr>
      </p:pic>
    </p:spTree>
    <p:extLst>
      <p:ext uri="{BB962C8B-B14F-4D97-AF65-F5344CB8AC3E}">
        <p14:creationId xmlns:p14="http://schemas.microsoft.com/office/powerpoint/2010/main" val="241826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
          <p:cNvSpPr/>
          <p:nvPr/>
        </p:nvSpPr>
        <p:spPr>
          <a:xfrm>
            <a:off x="0" y="-461665"/>
            <a:ext cx="312906" cy="92333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  </a:t>
            </a:r>
            <a:br>
              <a:rPr lang="en-US" sz="324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43" name="Google Shape;143;p2" descr="Cartoon Cell Second Step"/>
          <p:cNvPicPr preferRelativeResize="0"/>
          <p:nvPr/>
        </p:nvPicPr>
        <p:blipFill rotWithShape="1">
          <a:blip r:embed="rId3">
            <a:alphaModFix/>
          </a:blip>
          <a:srcRect/>
          <a:stretch/>
        </p:blipFill>
        <p:spPr>
          <a:xfrm>
            <a:off x="1905000" y="381000"/>
            <a:ext cx="5143500" cy="5143500"/>
          </a:xfrm>
          <a:prstGeom prst="rect">
            <a:avLst/>
          </a:prstGeom>
          <a:noFill/>
          <a:ln>
            <a:noFill/>
          </a:ln>
        </p:spPr>
      </p:pic>
      <p:sp>
        <p:nvSpPr>
          <p:cNvPr id="144" name="Google Shape;144;p2"/>
          <p:cNvSpPr/>
          <p:nvPr/>
        </p:nvSpPr>
        <p:spPr>
          <a:xfrm>
            <a:off x="2057400" y="5410201"/>
            <a:ext cx="5638800"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And finally... finish it off with lots of little details  …..</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AF75A6-5F95-4F97-BAC9-071945E72D40}">
  <ds:schemaRefs>
    <ds:schemaRef ds:uri="http://schemas.microsoft.com/sharepoint/v3/contenttype/forms"/>
  </ds:schemaRefs>
</ds:datastoreItem>
</file>

<file path=customXml/itemProps2.xml><?xml version="1.0" encoding="utf-8"?>
<ds:datastoreItem xmlns:ds="http://schemas.openxmlformats.org/officeDocument/2006/customXml" ds:itemID="{F58A3E05-3369-4CA1-908C-008DEAC9DE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109</TotalTime>
  <Words>304</Words>
  <Application>Microsoft Office PowerPoint</Application>
  <PresentationFormat>On-screen Show (4:3)</PresentationFormat>
  <Paragraphs>65</Paragraphs>
  <Slides>37</Slides>
  <Notes>24</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Cellular Landscapes Day 1, Session 1</dc:title>
  <dc:creator>Administrator</dc:creator>
  <cp:lastModifiedBy>Tim Herman</cp:lastModifiedBy>
  <cp:revision>6</cp:revision>
  <dcterms:created xsi:type="dcterms:W3CDTF">2012-10-20T03:38:25Z</dcterms:created>
  <dcterms:modified xsi:type="dcterms:W3CDTF">2023-11-08T23:08:06Z</dcterms:modified>
</cp:coreProperties>
</file>