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5" r:id="rId4"/>
    <p:sldMasterId id="2147483660" r:id="rId5"/>
    <p:sldMasterId id="2147483697" r:id="rId6"/>
    <p:sldMasterId id="2147483648" r:id="rId7"/>
  </p:sldMasterIdLst>
  <p:notesMasterIdLst>
    <p:notesMasterId r:id="rId48"/>
  </p:notesMasterIdLst>
  <p:sldIdLst>
    <p:sldId id="282" r:id="rId8"/>
    <p:sldId id="276" r:id="rId9"/>
    <p:sldId id="277" r:id="rId10"/>
    <p:sldId id="278" r:id="rId11"/>
    <p:sldId id="315" r:id="rId12"/>
    <p:sldId id="314" r:id="rId13"/>
    <p:sldId id="279" r:id="rId14"/>
    <p:sldId id="280" r:id="rId15"/>
    <p:sldId id="274" r:id="rId16"/>
    <p:sldId id="264" r:id="rId17"/>
    <p:sldId id="312" r:id="rId18"/>
    <p:sldId id="294" r:id="rId19"/>
    <p:sldId id="295" r:id="rId20"/>
    <p:sldId id="296" r:id="rId21"/>
    <p:sldId id="297" r:id="rId22"/>
    <p:sldId id="298" r:id="rId23"/>
    <p:sldId id="260" r:id="rId24"/>
    <p:sldId id="261" r:id="rId25"/>
    <p:sldId id="262" r:id="rId26"/>
    <p:sldId id="263" r:id="rId27"/>
    <p:sldId id="299" r:id="rId28"/>
    <p:sldId id="265" r:id="rId29"/>
    <p:sldId id="266" r:id="rId30"/>
    <p:sldId id="272" r:id="rId31"/>
    <p:sldId id="273" r:id="rId32"/>
    <p:sldId id="267" r:id="rId33"/>
    <p:sldId id="303" r:id="rId34"/>
    <p:sldId id="304" r:id="rId35"/>
    <p:sldId id="259" r:id="rId36"/>
    <p:sldId id="305" r:id="rId37"/>
    <p:sldId id="275" r:id="rId38"/>
    <p:sldId id="306" r:id="rId39"/>
    <p:sldId id="307" r:id="rId40"/>
    <p:sldId id="308" r:id="rId41"/>
    <p:sldId id="309" r:id="rId42"/>
    <p:sldId id="310" r:id="rId43"/>
    <p:sldId id="322" r:id="rId44"/>
    <p:sldId id="327" r:id="rId45"/>
    <p:sldId id="316" r:id="rId46"/>
    <p:sldId id="313"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2B77"/>
    <a:srgbClr val="6C2B77"/>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3222AE-F654-6BB6-A799-F413E1A08010}" v="6" dt="2023-03-24T22:45:49.274"/>
    <p1510:client id="{81F1B6D9-D17B-42DD-B873-38D6897DD747}" v="116" dt="2023-03-13T19:14:24.5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700" autoAdjust="0"/>
  </p:normalViewPr>
  <p:slideViewPr>
    <p:cSldViewPr snapToGrid="0">
      <p:cViewPr varScale="1">
        <p:scale>
          <a:sx n="95" d="100"/>
          <a:sy n="95" d="100"/>
        </p:scale>
        <p:origin x="1080" y="66"/>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8:notes"/>
          <p:cNvSpPr txBox="1">
            <a:spLocks noGrp="1"/>
          </p:cNvSpPr>
          <p:nvPr>
            <p:ph type="body" idx="1"/>
          </p:nvPr>
        </p:nvSpPr>
        <p:spPr>
          <a:xfrm>
            <a:off x="688175" y="4415775"/>
            <a:ext cx="5505425" cy="418337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53" name="Google Shape;153;p8:notes"/>
          <p:cNvSpPr>
            <a:spLocks noGrp="1" noRot="1" noChangeAspect="1"/>
          </p:cNvSpPr>
          <p:nvPr>
            <p:ph type="sldImg" idx="2"/>
          </p:nvPr>
        </p:nvSpPr>
        <p:spPr>
          <a:xfrm>
            <a:off x="3429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8175" y="4415775"/>
            <a:ext cx="5505425" cy="418337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62" name="Google Shape;162;p9:notes"/>
          <p:cNvSpPr>
            <a:spLocks noGrp="1" noRot="1" noChangeAspect="1"/>
          </p:cNvSpPr>
          <p:nvPr>
            <p:ph type="sldImg" idx="2"/>
          </p:nvPr>
        </p:nvSpPr>
        <p:spPr>
          <a:xfrm>
            <a:off x="3429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1155000069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11550000699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6" name="Google Shape;176;g11550000699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115500008a9_3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115500008a9_3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g115500008a9_3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0:notes"/>
          <p:cNvSpPr txBox="1">
            <a:spLocks noGrp="1"/>
          </p:cNvSpPr>
          <p:nvPr>
            <p:ph type="body" idx="1"/>
          </p:nvPr>
        </p:nvSpPr>
        <p:spPr>
          <a:xfrm>
            <a:off x="688175" y="4415775"/>
            <a:ext cx="5505425" cy="418337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02" name="Google Shape;202;p10:notes"/>
          <p:cNvSpPr>
            <a:spLocks noGrp="1" noRot="1" noChangeAspect="1"/>
          </p:cNvSpPr>
          <p:nvPr>
            <p:ph type="sldImg" idx="2"/>
          </p:nvPr>
        </p:nvSpPr>
        <p:spPr>
          <a:xfrm>
            <a:off x="3429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8: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61" name="Google Shape;261;p1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21:notes"/>
          <p:cNvSpPr txBox="1">
            <a:spLocks noGrp="1"/>
          </p:cNvSpPr>
          <p:nvPr>
            <p:ph type="body" idx="1"/>
          </p:nvPr>
        </p:nvSpPr>
        <p:spPr>
          <a:xfrm>
            <a:off x="701025" y="4415775"/>
            <a:ext cx="5608300" cy="418337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86" name="Google Shape;286;p2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 name="Google Shape;368;p27:notes"/>
          <p:cNvSpPr txBox="1">
            <a:spLocks noGrp="1"/>
          </p:cNvSpPr>
          <p:nvPr>
            <p:ph type="body" idx="1"/>
          </p:nvPr>
        </p:nvSpPr>
        <p:spPr>
          <a:xfrm>
            <a:off x="701025" y="4415775"/>
            <a:ext cx="5608200" cy="418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110fc2f4b5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110fc2f4b5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notes"/>
          <p:cNvSpPr>
            <a:spLocks noGrp="1" noRot="1" noChangeAspect="1"/>
          </p:cNvSpPr>
          <p:nvPr>
            <p:ph type="sldImg" idx="2"/>
          </p:nvPr>
        </p:nvSpPr>
        <p:spPr>
          <a:xfrm>
            <a:off x="3429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5:notes"/>
          <p:cNvSpPr txBox="1">
            <a:spLocks noGrp="1"/>
          </p:cNvSpPr>
          <p:nvPr>
            <p:ph type="body" idx="1"/>
          </p:nvPr>
        </p:nvSpPr>
        <p:spPr>
          <a:xfrm>
            <a:off x="688175" y="4415775"/>
            <a:ext cx="5505300" cy="418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6:notes"/>
          <p:cNvSpPr txBox="1">
            <a:spLocks noGrp="1"/>
          </p:cNvSpPr>
          <p:nvPr>
            <p:ph type="body" idx="1"/>
          </p:nvPr>
        </p:nvSpPr>
        <p:spPr>
          <a:xfrm>
            <a:off x="688175" y="4415775"/>
            <a:ext cx="5505425" cy="418337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27" name="Google Shape;127;p6:notes"/>
          <p:cNvSpPr>
            <a:spLocks noGrp="1" noRot="1" noChangeAspect="1"/>
          </p:cNvSpPr>
          <p:nvPr>
            <p:ph type="sldImg" idx="2"/>
          </p:nvPr>
        </p:nvSpPr>
        <p:spPr>
          <a:xfrm>
            <a:off x="3429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7:notes"/>
          <p:cNvSpPr txBox="1">
            <a:spLocks noGrp="1"/>
          </p:cNvSpPr>
          <p:nvPr>
            <p:ph type="body" idx="1"/>
          </p:nvPr>
        </p:nvSpPr>
        <p:spPr>
          <a:xfrm>
            <a:off x="688175" y="4415775"/>
            <a:ext cx="5505425" cy="418337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39" name="Google Shape;139;p7:notes"/>
          <p:cNvSpPr>
            <a:spLocks noGrp="1" noRot="1" noChangeAspect="1"/>
          </p:cNvSpPr>
          <p:nvPr>
            <p:ph type="sldImg" idx="2"/>
          </p:nvPr>
        </p:nvSpPr>
        <p:spPr>
          <a:xfrm>
            <a:off x="3429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r>
              <a:rPr lang="en-US"/>
              <a:t>Click icon to add picture</a:t>
            </a:r>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705639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27832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3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527692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5D95F-0815-1B13-758D-4D7D2CB8089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A21EE37-8D0A-9D23-466A-15952B594BF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7BBFB1D5-AAD0-C665-8D4B-C9F126C40B25}"/>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31510736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7"/>
          <p:cNvSpPr>
            <a:spLocks noGrp="1"/>
          </p:cNvSpPr>
          <p:nvPr>
            <p:ph type="pic" idx="2"/>
          </p:nvPr>
        </p:nvSpPr>
        <p:spPr>
          <a:xfrm>
            <a:off x="5183188" y="987425"/>
            <a:ext cx="6172200" cy="4873625"/>
          </a:xfrm>
          <a:prstGeom prst="rect">
            <a:avLst/>
          </a:prstGeom>
          <a:noFill/>
          <a:ln>
            <a:noFill/>
          </a:ln>
        </p:spPr>
      </p:sp>
      <p:sp>
        <p:nvSpPr>
          <p:cNvPr id="64" name="Google Shape;64;p2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35803717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ADD74-2CA4-9F8A-0741-EA5F6DACD9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078DF3-2108-63F3-2CB9-CC511851B8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1D47A1-9F67-AE14-3102-040680838216}"/>
              </a:ext>
            </a:extLst>
          </p:cNvPr>
          <p:cNvSpPr>
            <a:spLocks noGrp="1"/>
          </p:cNvSpPr>
          <p:nvPr>
            <p:ph type="dt" sz="half" idx="10"/>
          </p:nvPr>
        </p:nvSpPr>
        <p:spPr/>
        <p:txBody>
          <a:bodyPr/>
          <a:lstStyle/>
          <a:p>
            <a:fld id="{8BAF310C-E1C7-4421-BC42-C23A00F3644C}" type="datetimeFigureOut">
              <a:rPr lang="en-US" smtClean="0"/>
              <a:t>3/24/2023</a:t>
            </a:fld>
            <a:endParaRPr lang="en-US"/>
          </a:p>
        </p:txBody>
      </p:sp>
      <p:sp>
        <p:nvSpPr>
          <p:cNvPr id="5" name="Footer Placeholder 4">
            <a:extLst>
              <a:ext uri="{FF2B5EF4-FFF2-40B4-BE49-F238E27FC236}">
                <a16:creationId xmlns:a16="http://schemas.microsoft.com/office/drawing/2014/main" id="{EFFF9082-705D-DCF4-6099-C3BA0AA0C7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D478BB-AE36-9708-8C62-A482E69F287F}"/>
              </a:ext>
            </a:extLst>
          </p:cNvPr>
          <p:cNvSpPr>
            <a:spLocks noGrp="1"/>
          </p:cNvSpPr>
          <p:nvPr>
            <p:ph type="sldNum" sz="quarter" idx="12"/>
          </p:nvPr>
        </p:nvSpPr>
        <p:spPr/>
        <p:txBody>
          <a:bodyPr/>
          <a:lstStyle/>
          <a:p>
            <a:fld id="{C7395AC4-1522-4E92-827B-4E2399499CB6}" type="slidenum">
              <a:rPr lang="en-US" smtClean="0"/>
              <a:t>‹#›</a:t>
            </a:fld>
            <a:endParaRPr lang="en-US"/>
          </a:p>
        </p:txBody>
      </p:sp>
    </p:spTree>
    <p:extLst>
      <p:ext uri="{BB962C8B-B14F-4D97-AF65-F5344CB8AC3E}">
        <p14:creationId xmlns:p14="http://schemas.microsoft.com/office/powerpoint/2010/main" val="37697754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BEF27-8438-1861-8BDB-D22D164B36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41241A-44DC-CE7F-6666-B71365A6EC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CC0826-A563-7A05-2B16-4132A1A3C58B}"/>
              </a:ext>
            </a:extLst>
          </p:cNvPr>
          <p:cNvSpPr>
            <a:spLocks noGrp="1"/>
          </p:cNvSpPr>
          <p:nvPr>
            <p:ph type="dt" sz="half" idx="10"/>
          </p:nvPr>
        </p:nvSpPr>
        <p:spPr/>
        <p:txBody>
          <a:bodyPr/>
          <a:lstStyle/>
          <a:p>
            <a:fld id="{8BAF310C-E1C7-4421-BC42-C23A00F3644C}" type="datetimeFigureOut">
              <a:rPr lang="en-US" smtClean="0"/>
              <a:t>3/24/2023</a:t>
            </a:fld>
            <a:endParaRPr lang="en-US"/>
          </a:p>
        </p:txBody>
      </p:sp>
      <p:sp>
        <p:nvSpPr>
          <p:cNvPr id="5" name="Footer Placeholder 4">
            <a:extLst>
              <a:ext uri="{FF2B5EF4-FFF2-40B4-BE49-F238E27FC236}">
                <a16:creationId xmlns:a16="http://schemas.microsoft.com/office/drawing/2014/main" id="{48B96E31-6720-72E0-8873-F0657BD0F5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2AD199-6258-1241-9A05-D13FFF25E593}"/>
              </a:ext>
            </a:extLst>
          </p:cNvPr>
          <p:cNvSpPr>
            <a:spLocks noGrp="1"/>
          </p:cNvSpPr>
          <p:nvPr>
            <p:ph type="sldNum" sz="quarter" idx="12"/>
          </p:nvPr>
        </p:nvSpPr>
        <p:spPr/>
        <p:txBody>
          <a:bodyPr/>
          <a:lstStyle/>
          <a:p>
            <a:fld id="{C7395AC4-1522-4E92-827B-4E2399499CB6}" type="slidenum">
              <a:rPr lang="en-US" smtClean="0"/>
              <a:t>‹#›</a:t>
            </a:fld>
            <a:endParaRPr lang="en-US"/>
          </a:p>
        </p:txBody>
      </p:sp>
    </p:spTree>
    <p:extLst>
      <p:ext uri="{BB962C8B-B14F-4D97-AF65-F5344CB8AC3E}">
        <p14:creationId xmlns:p14="http://schemas.microsoft.com/office/powerpoint/2010/main" val="14265732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25539-1D40-F9FE-037B-E4E6A9B9E3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6C85F89-E4A0-F72C-DA6B-774D111D08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B6B620-1C84-F3AE-DEAA-CBEE20D09D7C}"/>
              </a:ext>
            </a:extLst>
          </p:cNvPr>
          <p:cNvSpPr>
            <a:spLocks noGrp="1"/>
          </p:cNvSpPr>
          <p:nvPr>
            <p:ph type="dt" sz="half" idx="10"/>
          </p:nvPr>
        </p:nvSpPr>
        <p:spPr/>
        <p:txBody>
          <a:bodyPr/>
          <a:lstStyle/>
          <a:p>
            <a:fld id="{8BAF310C-E1C7-4421-BC42-C23A00F3644C}" type="datetimeFigureOut">
              <a:rPr lang="en-US" smtClean="0"/>
              <a:t>3/24/2023</a:t>
            </a:fld>
            <a:endParaRPr lang="en-US"/>
          </a:p>
        </p:txBody>
      </p:sp>
      <p:sp>
        <p:nvSpPr>
          <p:cNvPr id="5" name="Footer Placeholder 4">
            <a:extLst>
              <a:ext uri="{FF2B5EF4-FFF2-40B4-BE49-F238E27FC236}">
                <a16:creationId xmlns:a16="http://schemas.microsoft.com/office/drawing/2014/main" id="{6A1B6EAB-CA5E-4A73-D7FF-60649B9E0D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A790DD-CB7B-E490-900A-85B72189EA22}"/>
              </a:ext>
            </a:extLst>
          </p:cNvPr>
          <p:cNvSpPr>
            <a:spLocks noGrp="1"/>
          </p:cNvSpPr>
          <p:nvPr>
            <p:ph type="sldNum" sz="quarter" idx="12"/>
          </p:nvPr>
        </p:nvSpPr>
        <p:spPr/>
        <p:txBody>
          <a:bodyPr/>
          <a:lstStyle/>
          <a:p>
            <a:fld id="{C7395AC4-1522-4E92-827B-4E2399499CB6}" type="slidenum">
              <a:rPr lang="en-US" smtClean="0"/>
              <a:t>‹#›</a:t>
            </a:fld>
            <a:endParaRPr lang="en-US"/>
          </a:p>
        </p:txBody>
      </p:sp>
    </p:spTree>
    <p:extLst>
      <p:ext uri="{BB962C8B-B14F-4D97-AF65-F5344CB8AC3E}">
        <p14:creationId xmlns:p14="http://schemas.microsoft.com/office/powerpoint/2010/main" val="19125755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62730-167B-9B1D-7106-1449FDDFEA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56E5CD-37DB-A03E-24A1-57B5117393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D9EEF08-115F-81FF-AF20-7F0B3EFAC3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C74B5A-80D9-09E4-2933-64610132AF52}"/>
              </a:ext>
            </a:extLst>
          </p:cNvPr>
          <p:cNvSpPr>
            <a:spLocks noGrp="1"/>
          </p:cNvSpPr>
          <p:nvPr>
            <p:ph type="dt" sz="half" idx="10"/>
          </p:nvPr>
        </p:nvSpPr>
        <p:spPr/>
        <p:txBody>
          <a:bodyPr/>
          <a:lstStyle/>
          <a:p>
            <a:fld id="{8BAF310C-E1C7-4421-BC42-C23A00F3644C}" type="datetimeFigureOut">
              <a:rPr lang="en-US" smtClean="0"/>
              <a:t>3/24/2023</a:t>
            </a:fld>
            <a:endParaRPr lang="en-US"/>
          </a:p>
        </p:txBody>
      </p:sp>
      <p:sp>
        <p:nvSpPr>
          <p:cNvPr id="6" name="Footer Placeholder 5">
            <a:extLst>
              <a:ext uri="{FF2B5EF4-FFF2-40B4-BE49-F238E27FC236}">
                <a16:creationId xmlns:a16="http://schemas.microsoft.com/office/drawing/2014/main" id="{64171931-AB83-2EF9-9FAF-8A54730B23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DFAA20-C917-82F6-C577-063A5C3FD2A7}"/>
              </a:ext>
            </a:extLst>
          </p:cNvPr>
          <p:cNvSpPr>
            <a:spLocks noGrp="1"/>
          </p:cNvSpPr>
          <p:nvPr>
            <p:ph type="sldNum" sz="quarter" idx="12"/>
          </p:nvPr>
        </p:nvSpPr>
        <p:spPr/>
        <p:txBody>
          <a:bodyPr/>
          <a:lstStyle/>
          <a:p>
            <a:fld id="{C7395AC4-1522-4E92-827B-4E2399499CB6}" type="slidenum">
              <a:rPr lang="en-US" smtClean="0"/>
              <a:t>‹#›</a:t>
            </a:fld>
            <a:endParaRPr lang="en-US"/>
          </a:p>
        </p:txBody>
      </p:sp>
    </p:spTree>
    <p:extLst>
      <p:ext uri="{BB962C8B-B14F-4D97-AF65-F5344CB8AC3E}">
        <p14:creationId xmlns:p14="http://schemas.microsoft.com/office/powerpoint/2010/main" val="3035188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6D337-0470-EE19-6597-D2727F580A5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569B13-A3E9-C31F-AED1-AD0DCB2CC3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EC234C-54F5-A78C-5A6D-050DAC1BA4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E62584A-1E28-F86D-BCB6-B187637E3D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0C7B33-E2A7-8BDD-A318-4A60E8C0196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4D9E4A-8B4F-5D67-9400-346C05595038}"/>
              </a:ext>
            </a:extLst>
          </p:cNvPr>
          <p:cNvSpPr>
            <a:spLocks noGrp="1"/>
          </p:cNvSpPr>
          <p:nvPr>
            <p:ph type="dt" sz="half" idx="10"/>
          </p:nvPr>
        </p:nvSpPr>
        <p:spPr/>
        <p:txBody>
          <a:bodyPr/>
          <a:lstStyle/>
          <a:p>
            <a:fld id="{8BAF310C-E1C7-4421-BC42-C23A00F3644C}" type="datetimeFigureOut">
              <a:rPr lang="en-US" smtClean="0"/>
              <a:t>3/24/2023</a:t>
            </a:fld>
            <a:endParaRPr lang="en-US"/>
          </a:p>
        </p:txBody>
      </p:sp>
      <p:sp>
        <p:nvSpPr>
          <p:cNvPr id="8" name="Footer Placeholder 7">
            <a:extLst>
              <a:ext uri="{FF2B5EF4-FFF2-40B4-BE49-F238E27FC236}">
                <a16:creationId xmlns:a16="http://schemas.microsoft.com/office/drawing/2014/main" id="{0CAC8263-F06D-3C9D-C9CA-9875D583F5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EF50C-8DCE-AB9E-743D-CD1378A1AE80}"/>
              </a:ext>
            </a:extLst>
          </p:cNvPr>
          <p:cNvSpPr>
            <a:spLocks noGrp="1"/>
          </p:cNvSpPr>
          <p:nvPr>
            <p:ph type="sldNum" sz="quarter" idx="12"/>
          </p:nvPr>
        </p:nvSpPr>
        <p:spPr/>
        <p:txBody>
          <a:bodyPr/>
          <a:lstStyle/>
          <a:p>
            <a:fld id="{C7395AC4-1522-4E92-827B-4E2399499CB6}" type="slidenum">
              <a:rPr lang="en-US" smtClean="0"/>
              <a:t>‹#›</a:t>
            </a:fld>
            <a:endParaRPr lang="en-US"/>
          </a:p>
        </p:txBody>
      </p:sp>
    </p:spTree>
    <p:extLst>
      <p:ext uri="{BB962C8B-B14F-4D97-AF65-F5344CB8AC3E}">
        <p14:creationId xmlns:p14="http://schemas.microsoft.com/office/powerpoint/2010/main" val="24350378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AF644-F563-6CD0-48EA-DFDEDEAF219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88197A-DB5C-0F18-0847-9A740B88B04C}"/>
              </a:ext>
            </a:extLst>
          </p:cNvPr>
          <p:cNvSpPr>
            <a:spLocks noGrp="1"/>
          </p:cNvSpPr>
          <p:nvPr>
            <p:ph type="dt" sz="half" idx="10"/>
          </p:nvPr>
        </p:nvSpPr>
        <p:spPr/>
        <p:txBody>
          <a:bodyPr/>
          <a:lstStyle/>
          <a:p>
            <a:fld id="{8BAF310C-E1C7-4421-BC42-C23A00F3644C}" type="datetimeFigureOut">
              <a:rPr lang="en-US" smtClean="0"/>
              <a:t>3/24/2023</a:t>
            </a:fld>
            <a:endParaRPr lang="en-US"/>
          </a:p>
        </p:txBody>
      </p:sp>
      <p:sp>
        <p:nvSpPr>
          <p:cNvPr id="4" name="Footer Placeholder 3">
            <a:extLst>
              <a:ext uri="{FF2B5EF4-FFF2-40B4-BE49-F238E27FC236}">
                <a16:creationId xmlns:a16="http://schemas.microsoft.com/office/drawing/2014/main" id="{1BA0FFC4-9321-2ED6-C549-5E2DEAA4315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BA6C5D9-B3F9-BE4D-322E-AFCE27F945DD}"/>
              </a:ext>
            </a:extLst>
          </p:cNvPr>
          <p:cNvSpPr>
            <a:spLocks noGrp="1"/>
          </p:cNvSpPr>
          <p:nvPr>
            <p:ph type="sldNum" sz="quarter" idx="12"/>
          </p:nvPr>
        </p:nvSpPr>
        <p:spPr/>
        <p:txBody>
          <a:bodyPr/>
          <a:lstStyle/>
          <a:p>
            <a:fld id="{C7395AC4-1522-4E92-827B-4E2399499CB6}" type="slidenum">
              <a:rPr lang="en-US" smtClean="0"/>
              <a:t>‹#›</a:t>
            </a:fld>
            <a:endParaRPr lang="en-US"/>
          </a:p>
        </p:txBody>
      </p:sp>
    </p:spTree>
    <p:extLst>
      <p:ext uri="{BB962C8B-B14F-4D97-AF65-F5344CB8AC3E}">
        <p14:creationId xmlns:p14="http://schemas.microsoft.com/office/powerpoint/2010/main" val="42561652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40615A-2088-E47A-5091-DF5134275227}"/>
              </a:ext>
            </a:extLst>
          </p:cNvPr>
          <p:cNvSpPr>
            <a:spLocks noGrp="1"/>
          </p:cNvSpPr>
          <p:nvPr>
            <p:ph type="dt" sz="half" idx="10"/>
          </p:nvPr>
        </p:nvSpPr>
        <p:spPr/>
        <p:txBody>
          <a:bodyPr/>
          <a:lstStyle/>
          <a:p>
            <a:fld id="{8BAF310C-E1C7-4421-BC42-C23A00F3644C}" type="datetimeFigureOut">
              <a:rPr lang="en-US" smtClean="0"/>
              <a:t>3/24/2023</a:t>
            </a:fld>
            <a:endParaRPr lang="en-US"/>
          </a:p>
        </p:txBody>
      </p:sp>
      <p:sp>
        <p:nvSpPr>
          <p:cNvPr id="3" name="Footer Placeholder 2">
            <a:extLst>
              <a:ext uri="{FF2B5EF4-FFF2-40B4-BE49-F238E27FC236}">
                <a16:creationId xmlns:a16="http://schemas.microsoft.com/office/drawing/2014/main" id="{36C2C738-1EC0-0209-879B-16CE6A83634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26BD2A-39EE-2E41-FD25-1509AB7A946B}"/>
              </a:ext>
            </a:extLst>
          </p:cNvPr>
          <p:cNvSpPr>
            <a:spLocks noGrp="1"/>
          </p:cNvSpPr>
          <p:nvPr>
            <p:ph type="sldNum" sz="quarter" idx="12"/>
          </p:nvPr>
        </p:nvSpPr>
        <p:spPr/>
        <p:txBody>
          <a:bodyPr/>
          <a:lstStyle/>
          <a:p>
            <a:fld id="{C7395AC4-1522-4E92-827B-4E2399499CB6}" type="slidenum">
              <a:rPr lang="en-US" smtClean="0"/>
              <a:t>‹#›</a:t>
            </a:fld>
            <a:endParaRPr lang="en-US"/>
          </a:p>
        </p:txBody>
      </p:sp>
    </p:spTree>
    <p:extLst>
      <p:ext uri="{BB962C8B-B14F-4D97-AF65-F5344CB8AC3E}">
        <p14:creationId xmlns:p14="http://schemas.microsoft.com/office/powerpoint/2010/main" val="5448236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C2218-6015-D150-23DC-8331974138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AD3D5EC-7068-1C1B-3C68-A8888C9E2F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1A1F43-ED93-220F-5253-5E8C01BE88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96224A-6B27-42C0-C53C-437DB9D5066B}"/>
              </a:ext>
            </a:extLst>
          </p:cNvPr>
          <p:cNvSpPr>
            <a:spLocks noGrp="1"/>
          </p:cNvSpPr>
          <p:nvPr>
            <p:ph type="dt" sz="half" idx="10"/>
          </p:nvPr>
        </p:nvSpPr>
        <p:spPr/>
        <p:txBody>
          <a:bodyPr/>
          <a:lstStyle/>
          <a:p>
            <a:fld id="{8BAF310C-E1C7-4421-BC42-C23A00F3644C}" type="datetimeFigureOut">
              <a:rPr lang="en-US" smtClean="0"/>
              <a:t>3/24/2023</a:t>
            </a:fld>
            <a:endParaRPr lang="en-US"/>
          </a:p>
        </p:txBody>
      </p:sp>
      <p:sp>
        <p:nvSpPr>
          <p:cNvPr id="6" name="Footer Placeholder 5">
            <a:extLst>
              <a:ext uri="{FF2B5EF4-FFF2-40B4-BE49-F238E27FC236}">
                <a16:creationId xmlns:a16="http://schemas.microsoft.com/office/drawing/2014/main" id="{518546B0-F06D-35A2-30EE-CDEC7C32D0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DC1809-3EC3-FA5B-EC8D-809D166D9344}"/>
              </a:ext>
            </a:extLst>
          </p:cNvPr>
          <p:cNvSpPr>
            <a:spLocks noGrp="1"/>
          </p:cNvSpPr>
          <p:nvPr>
            <p:ph type="sldNum" sz="quarter" idx="12"/>
          </p:nvPr>
        </p:nvSpPr>
        <p:spPr/>
        <p:txBody>
          <a:bodyPr/>
          <a:lstStyle/>
          <a:p>
            <a:fld id="{C7395AC4-1522-4E92-827B-4E2399499CB6}" type="slidenum">
              <a:rPr lang="en-US" smtClean="0"/>
              <a:t>‹#›</a:t>
            </a:fld>
            <a:endParaRPr lang="en-US"/>
          </a:p>
        </p:txBody>
      </p:sp>
    </p:spTree>
    <p:extLst>
      <p:ext uri="{BB962C8B-B14F-4D97-AF65-F5344CB8AC3E}">
        <p14:creationId xmlns:p14="http://schemas.microsoft.com/office/powerpoint/2010/main" val="2977155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20682882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6E9AE-4C0A-52A8-7130-CFEB8CCC5C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794E89D-1C1E-0B4E-6F20-B04D36C3F0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65EEF5-4499-9EAE-A7CA-6D82E17BEB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D5516C-F622-8681-0C96-7DAD92A3A591}"/>
              </a:ext>
            </a:extLst>
          </p:cNvPr>
          <p:cNvSpPr>
            <a:spLocks noGrp="1"/>
          </p:cNvSpPr>
          <p:nvPr>
            <p:ph type="dt" sz="half" idx="10"/>
          </p:nvPr>
        </p:nvSpPr>
        <p:spPr/>
        <p:txBody>
          <a:bodyPr/>
          <a:lstStyle/>
          <a:p>
            <a:fld id="{8BAF310C-E1C7-4421-BC42-C23A00F3644C}" type="datetimeFigureOut">
              <a:rPr lang="en-US" smtClean="0"/>
              <a:t>3/24/2023</a:t>
            </a:fld>
            <a:endParaRPr lang="en-US"/>
          </a:p>
        </p:txBody>
      </p:sp>
      <p:sp>
        <p:nvSpPr>
          <p:cNvPr id="6" name="Footer Placeholder 5">
            <a:extLst>
              <a:ext uri="{FF2B5EF4-FFF2-40B4-BE49-F238E27FC236}">
                <a16:creationId xmlns:a16="http://schemas.microsoft.com/office/drawing/2014/main" id="{074A8542-47F3-A9FE-8235-5675B1310B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7603D9-E766-DC76-7B74-B20063DCD133}"/>
              </a:ext>
            </a:extLst>
          </p:cNvPr>
          <p:cNvSpPr>
            <a:spLocks noGrp="1"/>
          </p:cNvSpPr>
          <p:nvPr>
            <p:ph type="sldNum" sz="quarter" idx="12"/>
          </p:nvPr>
        </p:nvSpPr>
        <p:spPr/>
        <p:txBody>
          <a:bodyPr/>
          <a:lstStyle/>
          <a:p>
            <a:fld id="{C7395AC4-1522-4E92-827B-4E2399499CB6}" type="slidenum">
              <a:rPr lang="en-US" smtClean="0"/>
              <a:t>‹#›</a:t>
            </a:fld>
            <a:endParaRPr lang="en-US"/>
          </a:p>
        </p:txBody>
      </p:sp>
    </p:spTree>
    <p:extLst>
      <p:ext uri="{BB962C8B-B14F-4D97-AF65-F5344CB8AC3E}">
        <p14:creationId xmlns:p14="http://schemas.microsoft.com/office/powerpoint/2010/main" val="29142581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B70FC-FEAE-61D1-8021-FA374BD60F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55095B6-2CAA-7C00-F07D-7C7BC1E674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A32E3D-44DB-B2BA-811C-889FB1004897}"/>
              </a:ext>
            </a:extLst>
          </p:cNvPr>
          <p:cNvSpPr>
            <a:spLocks noGrp="1"/>
          </p:cNvSpPr>
          <p:nvPr>
            <p:ph type="dt" sz="half" idx="10"/>
          </p:nvPr>
        </p:nvSpPr>
        <p:spPr/>
        <p:txBody>
          <a:bodyPr/>
          <a:lstStyle/>
          <a:p>
            <a:fld id="{8BAF310C-E1C7-4421-BC42-C23A00F3644C}" type="datetimeFigureOut">
              <a:rPr lang="en-US" smtClean="0"/>
              <a:t>3/24/2023</a:t>
            </a:fld>
            <a:endParaRPr lang="en-US"/>
          </a:p>
        </p:txBody>
      </p:sp>
      <p:sp>
        <p:nvSpPr>
          <p:cNvPr id="5" name="Footer Placeholder 4">
            <a:extLst>
              <a:ext uri="{FF2B5EF4-FFF2-40B4-BE49-F238E27FC236}">
                <a16:creationId xmlns:a16="http://schemas.microsoft.com/office/drawing/2014/main" id="{4DBB132E-BA4E-234B-24F5-C5F85C3FF4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C80631-1EFA-93B0-009C-985A26AD66CA}"/>
              </a:ext>
            </a:extLst>
          </p:cNvPr>
          <p:cNvSpPr>
            <a:spLocks noGrp="1"/>
          </p:cNvSpPr>
          <p:nvPr>
            <p:ph type="sldNum" sz="quarter" idx="12"/>
          </p:nvPr>
        </p:nvSpPr>
        <p:spPr/>
        <p:txBody>
          <a:bodyPr/>
          <a:lstStyle/>
          <a:p>
            <a:fld id="{C7395AC4-1522-4E92-827B-4E2399499CB6}" type="slidenum">
              <a:rPr lang="en-US" smtClean="0"/>
              <a:t>‹#›</a:t>
            </a:fld>
            <a:endParaRPr lang="en-US"/>
          </a:p>
        </p:txBody>
      </p:sp>
    </p:spTree>
    <p:extLst>
      <p:ext uri="{BB962C8B-B14F-4D97-AF65-F5344CB8AC3E}">
        <p14:creationId xmlns:p14="http://schemas.microsoft.com/office/powerpoint/2010/main" val="15278167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855B28-053E-84D3-8D11-8B5C9146234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0A2F2F6-50B2-95FF-CC39-C42E788BB0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373DF2-E189-B8D0-EA66-A5E52A126A27}"/>
              </a:ext>
            </a:extLst>
          </p:cNvPr>
          <p:cNvSpPr>
            <a:spLocks noGrp="1"/>
          </p:cNvSpPr>
          <p:nvPr>
            <p:ph type="dt" sz="half" idx="10"/>
          </p:nvPr>
        </p:nvSpPr>
        <p:spPr/>
        <p:txBody>
          <a:bodyPr/>
          <a:lstStyle/>
          <a:p>
            <a:fld id="{8BAF310C-E1C7-4421-BC42-C23A00F3644C}" type="datetimeFigureOut">
              <a:rPr lang="en-US" smtClean="0"/>
              <a:t>3/24/2023</a:t>
            </a:fld>
            <a:endParaRPr lang="en-US"/>
          </a:p>
        </p:txBody>
      </p:sp>
      <p:sp>
        <p:nvSpPr>
          <p:cNvPr id="5" name="Footer Placeholder 4">
            <a:extLst>
              <a:ext uri="{FF2B5EF4-FFF2-40B4-BE49-F238E27FC236}">
                <a16:creationId xmlns:a16="http://schemas.microsoft.com/office/drawing/2014/main" id="{07C489B2-3CCB-60B0-E984-7B226BB5E2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DFAC54-E065-59FA-0FB0-E10929EC5590}"/>
              </a:ext>
            </a:extLst>
          </p:cNvPr>
          <p:cNvSpPr>
            <a:spLocks noGrp="1"/>
          </p:cNvSpPr>
          <p:nvPr>
            <p:ph type="sldNum" sz="quarter" idx="12"/>
          </p:nvPr>
        </p:nvSpPr>
        <p:spPr/>
        <p:txBody>
          <a:bodyPr/>
          <a:lstStyle/>
          <a:p>
            <a:fld id="{C7395AC4-1522-4E92-827B-4E2399499CB6}" type="slidenum">
              <a:rPr lang="en-US" smtClean="0"/>
              <a:t>‹#›</a:t>
            </a:fld>
            <a:endParaRPr lang="en-US"/>
          </a:p>
        </p:txBody>
      </p:sp>
    </p:spTree>
    <p:extLst>
      <p:ext uri="{BB962C8B-B14F-4D97-AF65-F5344CB8AC3E}">
        <p14:creationId xmlns:p14="http://schemas.microsoft.com/office/powerpoint/2010/main" val="3660602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6"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 id="2147483691" r:id="rId18"/>
    <p:sldLayoutId id="2147483692" r:id="rId19"/>
    <p:sldLayoutId id="2147483693" r:id="rId2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130E77-E831-342F-0873-02F5C9EC1B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5459FC2-EBCC-09B0-ACB9-B184BF7AC7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3C0E53-DCF1-B355-82F7-8E4427CDB7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AF310C-E1C7-4421-BC42-C23A00F3644C}" type="datetimeFigureOut">
              <a:rPr lang="en-US" smtClean="0"/>
              <a:t>3/24/2023</a:t>
            </a:fld>
            <a:endParaRPr lang="en-US"/>
          </a:p>
        </p:txBody>
      </p:sp>
      <p:sp>
        <p:nvSpPr>
          <p:cNvPr id="5" name="Footer Placeholder 4">
            <a:extLst>
              <a:ext uri="{FF2B5EF4-FFF2-40B4-BE49-F238E27FC236}">
                <a16:creationId xmlns:a16="http://schemas.microsoft.com/office/drawing/2014/main" id="{C5692C3F-7143-92FD-8BA3-8C34D26F97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E29D78E-532D-9F5C-6399-37BB68F46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95AC4-1522-4E92-827B-4E2399499CB6}" type="slidenum">
              <a:rPr lang="en-US" smtClean="0"/>
              <a:t>‹#›</a:t>
            </a:fld>
            <a:endParaRPr lang="en-US"/>
          </a:p>
        </p:txBody>
      </p:sp>
    </p:spTree>
    <p:extLst>
      <p:ext uri="{BB962C8B-B14F-4D97-AF65-F5344CB8AC3E}">
        <p14:creationId xmlns:p14="http://schemas.microsoft.com/office/powerpoint/2010/main" val="3472297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0.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KNyFIXkszkM" TargetMode="External"/><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hyperlink" Target="https://www.3dmoleculardesigns.com/Teacher-Resources/Making-the-Cut-with-CRISPR-Cas9-Animations-and-Videos.htm"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hyperlink" Target="https://www.centerforbiomolecularmodeling.org/markMyweb/basicPrinciplesOfChemistry/timsCas9.html" TargetMode="External"/><Relationship Id="rId5" Type="http://schemas.openxmlformats.org/officeDocument/2006/relationships/hyperlink" Target="https://www.centerfrbiomolecularmodeling.org/markMyweb/basicPrinciplesOfChemistry/cas9.html" TargetMode="External"/><Relationship Id="rId4" Type="http://schemas.openxmlformats.org/officeDocument/2006/relationships/hyperlink" Target="http://www.centerforbiomolecularmodeling.or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hyperlink" Target="https://www.liebertpub.com/doi/full/10.1089/crispr.2020.0108" TargetMode="Externa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3dmoleculardesigns.com/Teacher-Resources.htm" TargetMode="External"/><Relationship Id="rId2" Type="http://schemas.openxmlformats.org/officeDocument/2006/relationships/image" Target="../media/image2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a:xfrm>
            <a:off x="4136466" y="1792176"/>
            <a:ext cx="8230128" cy="1636824"/>
          </a:xfrm>
        </p:spPr>
        <p:txBody>
          <a:bodyPr/>
          <a:lstStyle/>
          <a:p>
            <a:r>
              <a:rPr lang="en-US" dirty="0"/>
              <a:t>CRISPR: Isn’t it Time We Fixed Your Genome?</a:t>
            </a:r>
          </a:p>
        </p:txBody>
      </p:sp>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a:xfrm>
            <a:off x="1207363" y="5637925"/>
            <a:ext cx="5556381" cy="1410478"/>
          </a:xfrm>
        </p:spPr>
        <p:txBody>
          <a:bodyPr/>
          <a:lstStyle/>
          <a:p>
            <a:r>
              <a:rPr lang="en-US" dirty="0"/>
              <a:t>Tim Herman, PhD. </a:t>
            </a:r>
          </a:p>
          <a:p>
            <a:r>
              <a:rPr lang="en-US" dirty="0"/>
              <a:t>Founding Partner &amp; Science Officer</a:t>
            </a:r>
          </a:p>
        </p:txBody>
      </p:sp>
      <p:pic>
        <p:nvPicPr>
          <p:cNvPr id="10" name="Picture 9" descr="A screenshot of a video game&#10;&#10;Description automatically generated with medium confidence">
            <a:extLst>
              <a:ext uri="{FF2B5EF4-FFF2-40B4-BE49-F238E27FC236}">
                <a16:creationId xmlns:a16="http://schemas.microsoft.com/office/drawing/2014/main" id="{414BC680-ACB1-99F7-1BB2-272E04D107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5748" y="3364637"/>
            <a:ext cx="3409932" cy="2273288"/>
          </a:xfrm>
          <a:prstGeom prst="rect">
            <a:avLst/>
          </a:prstGeom>
        </p:spPr>
      </p:pic>
      <p:pic>
        <p:nvPicPr>
          <p:cNvPr id="12" name="Picture 11" descr="Diagram&#10;&#10;Description automatically generated">
            <a:extLst>
              <a:ext uri="{FF2B5EF4-FFF2-40B4-BE49-F238E27FC236}">
                <a16:creationId xmlns:a16="http://schemas.microsoft.com/office/drawing/2014/main" id="{20868E34-41FB-B4D4-0156-8E57FE27CF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1801" y="3764417"/>
            <a:ext cx="4650199" cy="2578747"/>
          </a:xfrm>
          <a:prstGeom prst="rect">
            <a:avLst/>
          </a:prstGeom>
        </p:spPr>
      </p:pic>
    </p:spTree>
    <p:extLst>
      <p:ext uri="{BB962C8B-B14F-4D97-AF65-F5344CB8AC3E}">
        <p14:creationId xmlns:p14="http://schemas.microsoft.com/office/powerpoint/2010/main" val="193098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338DC43-4CC0-55A2-FDD5-57855094C560}"/>
              </a:ext>
            </a:extLst>
          </p:cNvPr>
          <p:cNvSpPr>
            <a:spLocks noGrp="1"/>
          </p:cNvSpPr>
          <p:nvPr>
            <p:ph type="sldNum" sz="quarter" idx="12"/>
          </p:nvPr>
        </p:nvSpPr>
        <p:spPr/>
        <p:txBody>
          <a:bodyPr/>
          <a:lstStyle/>
          <a:p>
            <a:fld id="{195F50F5-0325-4E13-93B8-A048A96B03AB}" type="slidenum">
              <a:rPr lang="en-US" smtClean="0"/>
              <a:pPr/>
              <a:t>10</a:t>
            </a:fld>
            <a:endParaRPr lang="en-US" dirty="0"/>
          </a:p>
        </p:txBody>
      </p:sp>
      <p:sp>
        <p:nvSpPr>
          <p:cNvPr id="2" name="Title 1">
            <a:extLst>
              <a:ext uri="{FF2B5EF4-FFF2-40B4-BE49-F238E27FC236}">
                <a16:creationId xmlns:a16="http://schemas.microsoft.com/office/drawing/2014/main" id="{FE03ADFD-1617-C3AA-5825-F8E827CD3B54}"/>
              </a:ext>
            </a:extLst>
          </p:cNvPr>
          <p:cNvSpPr>
            <a:spLocks noGrp="1"/>
          </p:cNvSpPr>
          <p:nvPr>
            <p:ph type="title"/>
          </p:nvPr>
        </p:nvSpPr>
        <p:spPr>
          <a:xfrm>
            <a:off x="1606742" y="595109"/>
            <a:ext cx="2984308" cy="544574"/>
          </a:xfrm>
        </p:spPr>
        <p:txBody>
          <a:bodyPr>
            <a:noAutofit/>
          </a:bodyPr>
          <a:lstStyle/>
          <a:p>
            <a:r>
              <a:rPr lang="en-US" sz="4400" dirty="0"/>
              <a:t>Guiding Graphics</a:t>
            </a:r>
          </a:p>
        </p:txBody>
      </p:sp>
      <p:pic>
        <p:nvPicPr>
          <p:cNvPr id="4" name="Google Shape;277;p15" descr="A close up of a map&#10;&#10;Description automatically generated">
            <a:extLst>
              <a:ext uri="{FF2B5EF4-FFF2-40B4-BE49-F238E27FC236}">
                <a16:creationId xmlns:a16="http://schemas.microsoft.com/office/drawing/2014/main" id="{9D848220-67AF-8E67-A1C7-B755658D7C1F}"/>
              </a:ext>
            </a:extLst>
          </p:cNvPr>
          <p:cNvPicPr preferRelativeResize="0"/>
          <p:nvPr/>
        </p:nvPicPr>
        <p:blipFill rotWithShape="1">
          <a:blip r:embed="rId2">
            <a:alphaModFix/>
          </a:blip>
          <a:srcRect/>
          <a:stretch/>
        </p:blipFill>
        <p:spPr>
          <a:xfrm>
            <a:off x="5622067" y="133053"/>
            <a:ext cx="5102419" cy="6724947"/>
          </a:xfrm>
          <a:prstGeom prst="rect">
            <a:avLst/>
          </a:prstGeom>
          <a:noFill/>
          <a:ln>
            <a:noFill/>
          </a:ln>
        </p:spPr>
      </p:pic>
    </p:spTree>
    <p:extLst>
      <p:ext uri="{BB962C8B-B14F-4D97-AF65-F5344CB8AC3E}">
        <p14:creationId xmlns:p14="http://schemas.microsoft.com/office/powerpoint/2010/main" val="2440233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11</a:t>
            </a:fld>
            <a:endParaRPr lang="en-US" dirty="0"/>
          </a:p>
        </p:txBody>
      </p:sp>
      <p:pic>
        <p:nvPicPr>
          <p:cNvPr id="4" name="Google Shape;282;p16" descr="A close up of a map&#10;&#10;Description automatically generated">
            <a:extLst>
              <a:ext uri="{FF2B5EF4-FFF2-40B4-BE49-F238E27FC236}">
                <a16:creationId xmlns:a16="http://schemas.microsoft.com/office/drawing/2014/main" id="{DDA90F39-6A06-DB80-C184-4F81B8026069}"/>
              </a:ext>
            </a:extLst>
          </p:cNvPr>
          <p:cNvPicPr preferRelativeResize="0"/>
          <p:nvPr/>
        </p:nvPicPr>
        <p:blipFill rotWithShape="1">
          <a:blip r:embed="rId2">
            <a:alphaModFix/>
          </a:blip>
          <a:srcRect/>
          <a:stretch/>
        </p:blipFill>
        <p:spPr>
          <a:xfrm>
            <a:off x="5326111" y="32840"/>
            <a:ext cx="5066839" cy="6792319"/>
          </a:xfrm>
          <a:prstGeom prst="rect">
            <a:avLst/>
          </a:prstGeom>
          <a:noFill/>
          <a:ln>
            <a:noFill/>
          </a:ln>
        </p:spPr>
      </p:pic>
      <p:sp>
        <p:nvSpPr>
          <p:cNvPr id="5" name="Title 1">
            <a:extLst>
              <a:ext uri="{FF2B5EF4-FFF2-40B4-BE49-F238E27FC236}">
                <a16:creationId xmlns:a16="http://schemas.microsoft.com/office/drawing/2014/main" id="{0422A74A-16B2-5FDA-C6DB-C8EC966F6F84}"/>
              </a:ext>
            </a:extLst>
          </p:cNvPr>
          <p:cNvSpPr txBox="1">
            <a:spLocks/>
          </p:cNvSpPr>
          <p:nvPr/>
        </p:nvSpPr>
        <p:spPr>
          <a:xfrm>
            <a:off x="1120967" y="2385809"/>
            <a:ext cx="2984308" cy="54457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chemeClr val="tx1"/>
                </a:solidFill>
                <a:latin typeface="Verdana Pro SemiBold" panose="020B0604020202020204" pitchFamily="34" charset="0"/>
                <a:ea typeface="+mj-ea"/>
                <a:cs typeface="+mj-cs"/>
              </a:defRPr>
            </a:lvl1pPr>
          </a:lstStyle>
          <a:p>
            <a:r>
              <a:rPr lang="en-US" sz="4400" dirty="0"/>
              <a:t>Guiding Graphics</a:t>
            </a:r>
          </a:p>
        </p:txBody>
      </p:sp>
    </p:spTree>
    <p:extLst>
      <p:ext uri="{BB962C8B-B14F-4D97-AF65-F5344CB8AC3E}">
        <p14:creationId xmlns:p14="http://schemas.microsoft.com/office/powerpoint/2010/main" val="2468851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grpSp>
        <p:nvGrpSpPr>
          <p:cNvPr id="4" name="Group 3">
            <a:extLst>
              <a:ext uri="{FF2B5EF4-FFF2-40B4-BE49-F238E27FC236}">
                <a16:creationId xmlns:a16="http://schemas.microsoft.com/office/drawing/2014/main" id="{0FF1F5FC-C769-4F9F-1FA3-61536580D8B4}"/>
              </a:ext>
            </a:extLst>
          </p:cNvPr>
          <p:cNvGrpSpPr/>
          <p:nvPr/>
        </p:nvGrpSpPr>
        <p:grpSpPr>
          <a:xfrm>
            <a:off x="1748769" y="825622"/>
            <a:ext cx="8694462" cy="5490839"/>
            <a:chOff x="1044342" y="336289"/>
            <a:chExt cx="10103316" cy="6185422"/>
          </a:xfrm>
        </p:grpSpPr>
        <p:sp>
          <p:nvSpPr>
            <p:cNvPr id="217" name="Google Shape;217;p13"/>
            <p:cNvSpPr txBox="1"/>
            <p:nvPr/>
          </p:nvSpPr>
          <p:spPr>
            <a:xfrm>
              <a:off x="4794200" y="972164"/>
              <a:ext cx="332255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Cas9</a:t>
              </a:r>
              <a:endParaRPr/>
            </a:p>
          </p:txBody>
        </p:sp>
        <p:sp>
          <p:nvSpPr>
            <p:cNvPr id="218" name="Google Shape;218;p13"/>
            <p:cNvSpPr txBox="1"/>
            <p:nvPr/>
          </p:nvSpPr>
          <p:spPr>
            <a:xfrm>
              <a:off x="1568207" y="605617"/>
              <a:ext cx="332255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Cas9</a:t>
              </a:r>
              <a:endParaRPr/>
            </a:p>
          </p:txBody>
        </p:sp>
        <p:pic>
          <p:nvPicPr>
            <p:cNvPr id="219" name="Google Shape;219;p13" descr="CRISPR Cas9"/>
            <p:cNvPicPr preferRelativeResize="0"/>
            <p:nvPr/>
          </p:nvPicPr>
          <p:blipFill rotWithShape="1">
            <a:blip r:embed="rId3">
              <a:alphaModFix/>
            </a:blip>
            <a:srcRect/>
            <a:stretch/>
          </p:blipFill>
          <p:spPr>
            <a:xfrm>
              <a:off x="1044342" y="336289"/>
              <a:ext cx="9921477" cy="6185422"/>
            </a:xfrm>
            <a:prstGeom prst="rect">
              <a:avLst/>
            </a:prstGeom>
            <a:noFill/>
            <a:ln>
              <a:noFill/>
            </a:ln>
          </p:spPr>
        </p:pic>
        <p:sp>
          <p:nvSpPr>
            <p:cNvPr id="220" name="Google Shape;220;p13"/>
            <p:cNvSpPr txBox="1"/>
            <p:nvPr/>
          </p:nvSpPr>
          <p:spPr>
            <a:xfrm>
              <a:off x="2419983" y="5655003"/>
              <a:ext cx="332255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lt1"/>
                  </a:solidFill>
                  <a:latin typeface="Calibri"/>
                  <a:ea typeface="Calibri"/>
                  <a:cs typeface="Calibri"/>
                  <a:sym typeface="Calibri"/>
                </a:rPr>
                <a:t>Non-Target DNA strand</a:t>
              </a:r>
              <a:endParaRPr/>
            </a:p>
          </p:txBody>
        </p:sp>
        <p:sp>
          <p:nvSpPr>
            <p:cNvPr id="221" name="Google Shape;221;p13"/>
            <p:cNvSpPr txBox="1"/>
            <p:nvPr/>
          </p:nvSpPr>
          <p:spPr>
            <a:xfrm>
              <a:off x="3377250" y="744116"/>
              <a:ext cx="140801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chemeClr val="lt1"/>
                  </a:solidFill>
                  <a:latin typeface="Calibri"/>
                  <a:ea typeface="Calibri"/>
                  <a:cs typeface="Calibri"/>
                  <a:sym typeface="Calibri"/>
                </a:rPr>
                <a:t>Cas9</a:t>
              </a:r>
              <a:endParaRPr sz="2800" b="1">
                <a:solidFill>
                  <a:schemeClr val="lt1"/>
                </a:solidFill>
                <a:latin typeface="Calibri"/>
                <a:ea typeface="Calibri"/>
                <a:cs typeface="Calibri"/>
                <a:sym typeface="Calibri"/>
              </a:endParaRPr>
            </a:p>
          </p:txBody>
        </p:sp>
        <p:sp>
          <p:nvSpPr>
            <p:cNvPr id="222" name="Google Shape;222;p13"/>
            <p:cNvSpPr txBox="1"/>
            <p:nvPr/>
          </p:nvSpPr>
          <p:spPr>
            <a:xfrm>
              <a:off x="1462714" y="3446514"/>
              <a:ext cx="332255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lt1"/>
                  </a:solidFill>
                  <a:latin typeface="Calibri"/>
                  <a:ea typeface="Calibri"/>
                  <a:cs typeface="Calibri"/>
                  <a:sym typeface="Calibri"/>
                </a:rPr>
                <a:t>Target DNA strand</a:t>
              </a:r>
              <a:endParaRPr/>
            </a:p>
          </p:txBody>
        </p:sp>
        <p:sp>
          <p:nvSpPr>
            <p:cNvPr id="223" name="Google Shape;223;p13"/>
            <p:cNvSpPr txBox="1"/>
            <p:nvPr/>
          </p:nvSpPr>
          <p:spPr>
            <a:xfrm>
              <a:off x="7825105" y="5572107"/>
              <a:ext cx="332255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lt1"/>
                  </a:solidFill>
                  <a:latin typeface="Calibri"/>
                  <a:ea typeface="Calibri"/>
                  <a:cs typeface="Calibri"/>
                  <a:sym typeface="Calibri"/>
                </a:rPr>
                <a:t>PAM site</a:t>
              </a:r>
              <a:endParaRPr/>
            </a:p>
          </p:txBody>
        </p:sp>
        <p:sp>
          <p:nvSpPr>
            <p:cNvPr id="224" name="Google Shape;224;p13"/>
            <p:cNvSpPr txBox="1"/>
            <p:nvPr/>
          </p:nvSpPr>
          <p:spPr>
            <a:xfrm>
              <a:off x="9293446" y="741331"/>
              <a:ext cx="150354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lt1"/>
                  </a:solidFill>
                  <a:latin typeface="Calibri"/>
                  <a:ea typeface="Calibri"/>
                  <a:cs typeface="Calibri"/>
                  <a:sym typeface="Calibri"/>
                </a:rPr>
                <a:t>trac RNA</a:t>
              </a:r>
              <a:endParaRPr/>
            </a:p>
          </p:txBody>
        </p:sp>
        <p:sp>
          <p:nvSpPr>
            <p:cNvPr id="225" name="Google Shape;225;p13"/>
            <p:cNvSpPr txBox="1"/>
            <p:nvPr/>
          </p:nvSpPr>
          <p:spPr>
            <a:xfrm>
              <a:off x="2419983" y="1699692"/>
              <a:ext cx="332255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lt1"/>
                  </a:solidFill>
                  <a:latin typeface="Calibri"/>
                  <a:ea typeface="Calibri"/>
                  <a:cs typeface="Calibri"/>
                  <a:sym typeface="Calibri"/>
                </a:rPr>
                <a:t>Guide RNA</a:t>
              </a:r>
              <a:endParaRPr/>
            </a:p>
          </p:txBody>
        </p:sp>
        <p:sp>
          <p:nvSpPr>
            <p:cNvPr id="226" name="Google Shape;226;p13"/>
            <p:cNvSpPr/>
            <p:nvPr/>
          </p:nvSpPr>
          <p:spPr>
            <a:xfrm>
              <a:off x="2133600" y="3988526"/>
              <a:ext cx="470263" cy="418011"/>
            </a:xfrm>
            <a:custGeom>
              <a:avLst/>
              <a:gdLst/>
              <a:ahLst/>
              <a:cxnLst/>
              <a:rect l="l" t="t" r="r" b="b"/>
              <a:pathLst>
                <a:path w="470263" h="418011" extrusionOk="0">
                  <a:moveTo>
                    <a:pt x="0" y="0"/>
                  </a:moveTo>
                  <a:cubicBezTo>
                    <a:pt x="34834" y="82731"/>
                    <a:pt x="69669" y="165462"/>
                    <a:pt x="148046" y="235131"/>
                  </a:cubicBezTo>
                  <a:cubicBezTo>
                    <a:pt x="226423" y="304800"/>
                    <a:pt x="348343" y="361405"/>
                    <a:pt x="470263" y="418011"/>
                  </a:cubicBezTo>
                </a:path>
              </a:pathLst>
            </a:custGeom>
            <a:noFill/>
            <a:ln w="635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7" name="Google Shape;227;p13"/>
            <p:cNvSpPr/>
            <p:nvPr/>
          </p:nvSpPr>
          <p:spPr>
            <a:xfrm>
              <a:off x="4005943" y="1866706"/>
              <a:ext cx="1654628" cy="728448"/>
            </a:xfrm>
            <a:custGeom>
              <a:avLst/>
              <a:gdLst/>
              <a:ahLst/>
              <a:cxnLst/>
              <a:rect l="l" t="t" r="r" b="b"/>
              <a:pathLst>
                <a:path w="1654628" h="728448" extrusionOk="0">
                  <a:moveTo>
                    <a:pt x="0" y="57888"/>
                  </a:moveTo>
                  <a:cubicBezTo>
                    <a:pt x="240937" y="6362"/>
                    <a:pt x="481875" y="-45163"/>
                    <a:pt x="757646" y="66597"/>
                  </a:cubicBezTo>
                  <a:cubicBezTo>
                    <a:pt x="1033417" y="178357"/>
                    <a:pt x="1344022" y="453402"/>
                    <a:pt x="1654628" y="728448"/>
                  </a:cubicBezTo>
                </a:path>
              </a:pathLst>
            </a:custGeom>
            <a:noFill/>
            <a:ln w="635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8" name="Google Shape;228;p13"/>
            <p:cNvSpPr/>
            <p:nvPr/>
          </p:nvSpPr>
          <p:spPr>
            <a:xfrm>
              <a:off x="10110651" y="1271451"/>
              <a:ext cx="203580" cy="348343"/>
            </a:xfrm>
            <a:custGeom>
              <a:avLst/>
              <a:gdLst/>
              <a:ahLst/>
              <a:cxnLst/>
              <a:rect l="l" t="t" r="r" b="b"/>
              <a:pathLst>
                <a:path w="203580" h="348343" extrusionOk="0">
                  <a:moveTo>
                    <a:pt x="191589" y="0"/>
                  </a:moveTo>
                  <a:cubicBezTo>
                    <a:pt x="203200" y="40640"/>
                    <a:pt x="214811" y="81281"/>
                    <a:pt x="182880" y="139338"/>
                  </a:cubicBezTo>
                  <a:cubicBezTo>
                    <a:pt x="150949" y="197395"/>
                    <a:pt x="75474" y="272869"/>
                    <a:pt x="0" y="348343"/>
                  </a:cubicBezTo>
                </a:path>
              </a:pathLst>
            </a:custGeom>
            <a:noFill/>
            <a:ln w="635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9" name="Google Shape;229;p13"/>
            <p:cNvSpPr/>
            <p:nvPr/>
          </p:nvSpPr>
          <p:spPr>
            <a:xfrm>
              <a:off x="4380411" y="5286103"/>
              <a:ext cx="418012" cy="348343"/>
            </a:xfrm>
            <a:custGeom>
              <a:avLst/>
              <a:gdLst/>
              <a:ahLst/>
              <a:cxnLst/>
              <a:rect l="l" t="t" r="r" b="b"/>
              <a:pathLst>
                <a:path w="418012" h="348343" extrusionOk="0">
                  <a:moveTo>
                    <a:pt x="0" y="348343"/>
                  </a:moveTo>
                  <a:cubicBezTo>
                    <a:pt x="95794" y="325120"/>
                    <a:pt x="191589" y="301897"/>
                    <a:pt x="261258" y="243840"/>
                  </a:cubicBezTo>
                  <a:cubicBezTo>
                    <a:pt x="330927" y="185783"/>
                    <a:pt x="374469" y="92891"/>
                    <a:pt x="418012" y="0"/>
                  </a:cubicBezTo>
                </a:path>
              </a:pathLst>
            </a:custGeom>
            <a:noFill/>
            <a:ln w="635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0" name="Google Shape;230;p13"/>
            <p:cNvSpPr/>
            <p:nvPr/>
          </p:nvSpPr>
          <p:spPr>
            <a:xfrm>
              <a:off x="7895598" y="4188823"/>
              <a:ext cx="464631" cy="1367246"/>
            </a:xfrm>
            <a:custGeom>
              <a:avLst/>
              <a:gdLst/>
              <a:ahLst/>
              <a:cxnLst/>
              <a:rect l="l" t="t" r="r" b="b"/>
              <a:pathLst>
                <a:path w="464631" h="1367246" extrusionOk="0">
                  <a:moveTo>
                    <a:pt x="464631" y="1367246"/>
                  </a:moveTo>
                  <a:cubicBezTo>
                    <a:pt x="262156" y="1141548"/>
                    <a:pt x="59682" y="915851"/>
                    <a:pt x="11785" y="687977"/>
                  </a:cubicBezTo>
                  <a:cubicBezTo>
                    <a:pt x="-36112" y="460103"/>
                    <a:pt x="70568" y="230051"/>
                    <a:pt x="177248" y="0"/>
                  </a:cubicBezTo>
                </a:path>
              </a:pathLst>
            </a:custGeom>
            <a:noFill/>
            <a:ln w="635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4" name="TextBox 3">
            <a:extLst>
              <a:ext uri="{FF2B5EF4-FFF2-40B4-BE49-F238E27FC236}">
                <a16:creationId xmlns:a16="http://schemas.microsoft.com/office/drawing/2014/main" id="{CD865CB3-148A-7C70-267A-4A66DF487363}"/>
              </a:ext>
            </a:extLst>
          </p:cNvPr>
          <p:cNvSpPr txBox="1"/>
          <p:nvPr/>
        </p:nvSpPr>
        <p:spPr>
          <a:xfrm>
            <a:off x="1017696" y="6673334"/>
            <a:ext cx="6096000" cy="184666"/>
          </a:xfrm>
          <a:prstGeom prst="rect">
            <a:avLst/>
          </a:prstGeom>
          <a:noFill/>
        </p:spPr>
        <p:txBody>
          <a:bodyPr wrap="square">
            <a:spAutoFit/>
          </a:bodyPr>
          <a:lstStyle/>
          <a:p>
            <a:r>
              <a:rPr lang="en-US" sz="600" b="0" i="1" dirty="0">
                <a:effectLst/>
                <a:latin typeface="Verdana Pro" panose="020B0604030504040204" pitchFamily="34" charset="0"/>
              </a:rPr>
              <a:t>Image: Drew Kelly</a:t>
            </a:r>
            <a:endParaRPr lang="en-US" sz="600" dirty="0">
              <a:latin typeface="Verdana Pro" panose="020B0604030504040204" pitchFamily="34" charset="0"/>
            </a:endParaRPr>
          </a:p>
        </p:txBody>
      </p:sp>
      <p:pic>
        <p:nvPicPr>
          <p:cNvPr id="6" name="Picture 5" descr="Jennifer Doudna holding a 3D Printed model of CRISPR Cas9">
            <a:extLst>
              <a:ext uri="{FF2B5EF4-FFF2-40B4-BE49-F238E27FC236}">
                <a16:creationId xmlns:a16="http://schemas.microsoft.com/office/drawing/2014/main" id="{B519E5E0-2D20-2FDE-041E-E4E7985E9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696" y="47833"/>
            <a:ext cx="5486084" cy="6625501"/>
          </a:xfrm>
          <a:prstGeom prst="rect">
            <a:avLst/>
          </a:prstGeom>
        </p:spPr>
      </p:pic>
      <p:sp>
        <p:nvSpPr>
          <p:cNvPr id="7" name="Title 6">
            <a:extLst>
              <a:ext uri="{FF2B5EF4-FFF2-40B4-BE49-F238E27FC236}">
                <a16:creationId xmlns:a16="http://schemas.microsoft.com/office/drawing/2014/main" id="{4CF75FB0-88B0-F41D-FE1C-87F557B6509B}"/>
              </a:ext>
            </a:extLst>
          </p:cNvPr>
          <p:cNvSpPr>
            <a:spLocks noGrp="1"/>
          </p:cNvSpPr>
          <p:nvPr>
            <p:ph type="title"/>
          </p:nvPr>
        </p:nvSpPr>
        <p:spPr/>
        <p:txBody>
          <a:bodyPr/>
          <a:lstStyle/>
          <a:p>
            <a:pPr algn="r"/>
            <a:r>
              <a:rPr lang="en-US" dirty="0"/>
              <a:t>Jennifer </a:t>
            </a:r>
            <a:r>
              <a:rPr lang="en-US" dirty="0" err="1"/>
              <a:t>Doudna</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 name="Title 1">
            <a:extLst>
              <a:ext uri="{FF2B5EF4-FFF2-40B4-BE49-F238E27FC236}">
                <a16:creationId xmlns:a16="http://schemas.microsoft.com/office/drawing/2014/main" id="{09FA9C08-196B-FFC5-4CC1-1BDCAED699D5}"/>
              </a:ext>
            </a:extLst>
          </p:cNvPr>
          <p:cNvSpPr>
            <a:spLocks noGrp="1"/>
          </p:cNvSpPr>
          <p:nvPr>
            <p:ph type="title"/>
          </p:nvPr>
        </p:nvSpPr>
        <p:spPr/>
        <p:txBody>
          <a:bodyPr/>
          <a:lstStyle/>
          <a:p>
            <a:r>
              <a:rPr lang="en-US" dirty="0"/>
              <a:t>Martin </a:t>
            </a:r>
            <a:r>
              <a:rPr lang="en-US" dirty="0" err="1"/>
              <a:t>Jinek</a:t>
            </a:r>
            <a:endParaRPr lang="en-US" dirty="0"/>
          </a:p>
        </p:txBody>
      </p:sp>
      <p:grpSp>
        <p:nvGrpSpPr>
          <p:cNvPr id="6" name="Group 5">
            <a:extLst>
              <a:ext uri="{FF2B5EF4-FFF2-40B4-BE49-F238E27FC236}">
                <a16:creationId xmlns:a16="http://schemas.microsoft.com/office/drawing/2014/main" id="{C2066DEF-ED69-3450-FF1D-FB0EE894F494}"/>
              </a:ext>
            </a:extLst>
          </p:cNvPr>
          <p:cNvGrpSpPr/>
          <p:nvPr/>
        </p:nvGrpSpPr>
        <p:grpSpPr>
          <a:xfrm>
            <a:off x="2987518" y="1171545"/>
            <a:ext cx="6216963" cy="4614937"/>
            <a:chOff x="2987518" y="1171545"/>
            <a:chExt cx="6216963" cy="4614937"/>
          </a:xfrm>
        </p:grpSpPr>
        <p:pic>
          <p:nvPicPr>
            <p:cNvPr id="274" name="Google Shape;274;p19"/>
            <p:cNvPicPr preferRelativeResize="0"/>
            <p:nvPr/>
          </p:nvPicPr>
          <p:blipFill>
            <a:blip r:embed="rId3">
              <a:extLst>
                <a:ext uri="{28A0092B-C50C-407E-A947-70E740481C1C}">
                  <a14:useLocalDpi xmlns:a14="http://schemas.microsoft.com/office/drawing/2010/main" val="0"/>
                </a:ext>
              </a:extLst>
            </a:blip>
            <a:srcRect/>
            <a:stretch/>
          </p:blipFill>
          <p:spPr>
            <a:xfrm>
              <a:off x="2987518" y="1171545"/>
              <a:ext cx="6216963" cy="4339203"/>
            </a:xfrm>
            <a:prstGeom prst="rect">
              <a:avLst/>
            </a:prstGeom>
            <a:noFill/>
            <a:ln>
              <a:noFill/>
            </a:ln>
          </p:spPr>
        </p:pic>
        <p:sp>
          <p:nvSpPr>
            <p:cNvPr id="4" name="TextBox 3">
              <a:extLst>
                <a:ext uri="{FF2B5EF4-FFF2-40B4-BE49-F238E27FC236}">
                  <a16:creationId xmlns:a16="http://schemas.microsoft.com/office/drawing/2014/main" id="{B84C5832-E342-0702-1E12-6447F6941058}"/>
                </a:ext>
              </a:extLst>
            </p:cNvPr>
            <p:cNvSpPr txBox="1"/>
            <p:nvPr/>
          </p:nvSpPr>
          <p:spPr>
            <a:xfrm>
              <a:off x="2987518" y="5586427"/>
              <a:ext cx="1188146" cy="200055"/>
            </a:xfrm>
            <a:prstGeom prst="rect">
              <a:avLst/>
            </a:prstGeom>
            <a:solidFill>
              <a:schemeClr val="bg1"/>
            </a:solidFill>
          </p:spPr>
          <p:txBody>
            <a:bodyPr wrap="none" rtlCol="0">
              <a:spAutoFit/>
            </a:bodyPr>
            <a:lstStyle/>
            <a:p>
              <a:r>
                <a:rPr lang="en-US" sz="700" dirty="0">
                  <a:latin typeface="Verdana Pro" panose="020B0604030504040204" pitchFamily="34" charset="0"/>
                </a:rPr>
                <a:t>Credit: Michael Tomes</a:t>
              </a:r>
            </a:p>
          </p:txBody>
        </p:sp>
      </p:grpSp>
      <p:grpSp>
        <p:nvGrpSpPr>
          <p:cNvPr id="7" name="Group 6">
            <a:extLst>
              <a:ext uri="{FF2B5EF4-FFF2-40B4-BE49-F238E27FC236}">
                <a16:creationId xmlns:a16="http://schemas.microsoft.com/office/drawing/2014/main" id="{7948BB24-59AE-923F-9CAB-CD51FF6A3EDC}"/>
              </a:ext>
            </a:extLst>
          </p:cNvPr>
          <p:cNvGrpSpPr/>
          <p:nvPr/>
        </p:nvGrpSpPr>
        <p:grpSpPr>
          <a:xfrm>
            <a:off x="2900891" y="1171544"/>
            <a:ext cx="7600271" cy="4690616"/>
            <a:chOff x="2900891" y="1171544"/>
            <a:chExt cx="7600271" cy="4690616"/>
          </a:xfrm>
        </p:grpSpPr>
        <p:sp>
          <p:nvSpPr>
            <p:cNvPr id="5" name="TextBox 4">
              <a:extLst>
                <a:ext uri="{FF2B5EF4-FFF2-40B4-BE49-F238E27FC236}">
                  <a16:creationId xmlns:a16="http://schemas.microsoft.com/office/drawing/2014/main" id="{42441C7D-0BFD-871E-E125-F21C069AF782}"/>
                </a:ext>
              </a:extLst>
            </p:cNvPr>
            <p:cNvSpPr txBox="1"/>
            <p:nvPr/>
          </p:nvSpPr>
          <p:spPr>
            <a:xfrm>
              <a:off x="2987518" y="5662105"/>
              <a:ext cx="1192955" cy="200055"/>
            </a:xfrm>
            <a:prstGeom prst="rect">
              <a:avLst/>
            </a:prstGeom>
            <a:solidFill>
              <a:schemeClr val="bg1"/>
            </a:solidFill>
          </p:spPr>
          <p:txBody>
            <a:bodyPr wrap="none" rtlCol="0">
              <a:spAutoFit/>
            </a:bodyPr>
            <a:lstStyle/>
            <a:p>
              <a:r>
                <a:rPr lang="en-US" sz="700" b="0" i="0" dirty="0">
                  <a:solidFill>
                    <a:srgbClr val="000000"/>
                  </a:solidFill>
                  <a:effectLst/>
                  <a:latin typeface="Verdana Pro" panose="020B0604030504040204" pitchFamily="34" charset="0"/>
                </a:rPr>
                <a:t>Image: Philipp </a:t>
              </a:r>
              <a:r>
                <a:rPr lang="en-US" sz="700" b="0" i="0" dirty="0" err="1">
                  <a:solidFill>
                    <a:srgbClr val="000000"/>
                  </a:solidFill>
                  <a:effectLst/>
                  <a:latin typeface="Verdana Pro" panose="020B0604030504040204" pitchFamily="34" charset="0"/>
                </a:rPr>
                <a:t>Rohner</a:t>
              </a:r>
              <a:endParaRPr lang="en-US" sz="700" dirty="0">
                <a:latin typeface="Verdana Pro" panose="020B0604030504040204" pitchFamily="34" charset="0"/>
              </a:endParaRPr>
            </a:p>
          </p:txBody>
        </p:sp>
        <p:pic>
          <p:nvPicPr>
            <p:cNvPr id="276" name="Google Shape;276;p19" descr="Martin Jinek"/>
            <p:cNvPicPr preferRelativeResize="0"/>
            <p:nvPr/>
          </p:nvPicPr>
          <p:blipFill rotWithShape="1">
            <a:blip r:embed="rId4">
              <a:alphaModFix/>
            </a:blip>
            <a:srcRect/>
            <a:stretch/>
          </p:blipFill>
          <p:spPr>
            <a:xfrm>
              <a:off x="2900891" y="1171544"/>
              <a:ext cx="7600271" cy="4514910"/>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g110fc2f4b58_0_10"/>
          <p:cNvSpPr txBox="1"/>
          <p:nvPr/>
        </p:nvSpPr>
        <p:spPr>
          <a:xfrm>
            <a:off x="1000450" y="2155650"/>
            <a:ext cx="8356500" cy="1094115"/>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US" sz="3400" b="1" dirty="0">
                <a:solidFill>
                  <a:srgbClr val="FF0000"/>
                </a:solidFill>
                <a:latin typeface="Verdana Pro" panose="020B0604030504040204" pitchFamily="34" charset="0"/>
              </a:rPr>
              <a:t>Models make words meaningful!</a:t>
            </a:r>
            <a:endParaRPr sz="2800" b="1" dirty="0">
              <a:solidFill>
                <a:srgbClr val="FF0000"/>
              </a:solidFill>
              <a:latin typeface="Verdana Pro" panose="020B0604030504040204" pitchFamily="34" charset="0"/>
            </a:endParaRPr>
          </a:p>
        </p:txBody>
      </p:sp>
      <p:sp>
        <p:nvSpPr>
          <p:cNvPr id="174" name="Google Shape;174;g110fc2f4b58_0_10"/>
          <p:cNvSpPr txBox="1"/>
          <p:nvPr/>
        </p:nvSpPr>
        <p:spPr>
          <a:xfrm>
            <a:off x="1000450" y="1024331"/>
            <a:ext cx="8762100" cy="908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4700" b="1" i="1" dirty="0">
                <a:solidFill>
                  <a:schemeClr val="tx1"/>
                </a:solidFill>
                <a:latin typeface="Verdana Pro" panose="020B0604030504040204" pitchFamily="34" charset="0"/>
                <a:ea typeface="Calibri"/>
                <a:cs typeface="Calibri"/>
                <a:sym typeface="Calibri"/>
              </a:rPr>
              <a:t>The magic of models….</a:t>
            </a:r>
            <a:endParaRPr sz="4700" b="1" i="1" dirty="0">
              <a:solidFill>
                <a:schemeClr val="tx1"/>
              </a:solidFill>
              <a:latin typeface="Verdana Pro" panose="020B0604030504040204" pitchFamily="34" charset="0"/>
              <a:ea typeface="Calibri"/>
              <a:cs typeface="Calibri"/>
              <a:sym typeface="Calibri"/>
            </a:endParaRPr>
          </a:p>
        </p:txBody>
      </p:sp>
      <p:sp>
        <p:nvSpPr>
          <p:cNvPr id="175" name="Google Shape;175;g110fc2f4b58_0_10"/>
          <p:cNvSpPr txBox="1"/>
          <p:nvPr/>
        </p:nvSpPr>
        <p:spPr>
          <a:xfrm>
            <a:off x="1000450" y="3271675"/>
            <a:ext cx="9916800" cy="3127749"/>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2700" b="1" u="sng">
                <a:solidFill>
                  <a:srgbClr val="0000FF"/>
                </a:solidFill>
                <a:latin typeface="Verdana Pro" panose="020B0604030504040204" pitchFamily="34" charset="0"/>
              </a:rPr>
              <a:t>Interactive physical models</a:t>
            </a:r>
            <a:r>
              <a:rPr lang="en-US" sz="2700" b="1">
                <a:solidFill>
                  <a:srgbClr val="0000FF"/>
                </a:solidFill>
                <a:latin typeface="Verdana Pro" panose="020B0604030504040204" pitchFamily="34" charset="0"/>
              </a:rPr>
              <a:t> provide students with a way to understand a description (written or verbal) of a complex molecular process – such as how CRISPR functions as an adaptive immunity system in bacteria.</a:t>
            </a:r>
            <a:endParaRPr sz="2700" b="1">
              <a:solidFill>
                <a:srgbClr val="0000FF"/>
              </a:solidFill>
              <a:latin typeface="Verdana Pro" panose="020B0604030504040204" pitchFamily="34" charset="0"/>
            </a:endParaRPr>
          </a:p>
          <a:p>
            <a:pPr marL="0" lvl="0" indent="0" algn="l" rtl="0">
              <a:spcBef>
                <a:spcPts val="1200"/>
              </a:spcBef>
              <a:spcAft>
                <a:spcPts val="0"/>
              </a:spcAft>
              <a:buNone/>
            </a:pPr>
            <a:endParaRPr sz="1600">
              <a:solidFill>
                <a:srgbClr val="0000FF"/>
              </a:solidFill>
              <a:latin typeface="Verdana Pro" panose="020B0604030504040204" pitchFamily="34" charset="0"/>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2"/>
          <p:cNvSpPr txBox="1"/>
          <p:nvPr/>
        </p:nvSpPr>
        <p:spPr>
          <a:xfrm>
            <a:off x="1524918" y="876801"/>
            <a:ext cx="9567000" cy="13233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i="0" u="none" strike="noStrike" cap="none" dirty="0">
                <a:solidFill>
                  <a:schemeClr val="dk1"/>
                </a:solidFill>
                <a:latin typeface="Verdana Pro" panose="020B0604030504040204" pitchFamily="34" charset="0"/>
                <a:ea typeface="Calibri"/>
                <a:cs typeface="Calibri"/>
                <a:sym typeface="Calibri"/>
              </a:rPr>
              <a:t>A </a:t>
            </a:r>
            <a:r>
              <a:rPr lang="en-US" sz="4000" b="1" i="0" u="none" strike="noStrike" cap="none" dirty="0">
                <a:solidFill>
                  <a:srgbClr val="CC0000"/>
                </a:solidFill>
                <a:latin typeface="Verdana Pro" panose="020B0604030504040204" pitchFamily="34" charset="0"/>
                <a:ea typeface="Calibri"/>
                <a:cs typeface="Calibri"/>
                <a:sym typeface="Calibri"/>
              </a:rPr>
              <a:t>Framework</a:t>
            </a:r>
            <a:r>
              <a:rPr lang="en-US" sz="4000" b="1" i="0" u="none" strike="noStrike" cap="none" dirty="0">
                <a:solidFill>
                  <a:schemeClr val="dk1"/>
                </a:solidFill>
                <a:latin typeface="Verdana Pro" panose="020B0604030504040204" pitchFamily="34" charset="0"/>
                <a:ea typeface="Calibri"/>
                <a:cs typeface="Calibri"/>
                <a:sym typeface="Calibri"/>
              </a:rPr>
              <a:t> for thinking about CRISPR</a:t>
            </a:r>
            <a:endParaRPr sz="1600" dirty="0">
              <a:latin typeface="Verdana Pro" panose="020B0604030504040204" pitchFamily="34" charset="0"/>
            </a:endParaRPr>
          </a:p>
        </p:txBody>
      </p:sp>
      <p:sp>
        <p:nvSpPr>
          <p:cNvPr id="92" name="Google Shape;92;p2"/>
          <p:cNvSpPr txBox="1"/>
          <p:nvPr/>
        </p:nvSpPr>
        <p:spPr>
          <a:xfrm>
            <a:off x="1138804" y="2335931"/>
            <a:ext cx="9101468" cy="353939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800"/>
              <a:buFont typeface="Arial"/>
              <a:buChar char="•"/>
            </a:pPr>
            <a:r>
              <a:rPr lang="en-US" sz="3200" b="1" i="0" u="none" strike="noStrike" cap="none" dirty="0">
                <a:solidFill>
                  <a:schemeClr val="dk1"/>
                </a:solidFill>
                <a:latin typeface="Verdana Pro" panose="020B0604030504040204" pitchFamily="34" charset="0"/>
                <a:ea typeface="Calibri"/>
                <a:cs typeface="Calibri"/>
                <a:sym typeface="Calibri"/>
              </a:rPr>
              <a:t>CRISPR Biology … </a:t>
            </a:r>
            <a:r>
              <a:rPr lang="en-US" sz="3200" b="0" i="1" u="none" strike="noStrike" cap="none" dirty="0">
                <a:solidFill>
                  <a:srgbClr val="0070C0"/>
                </a:solidFill>
                <a:latin typeface="Verdana Pro" panose="020B0604030504040204" pitchFamily="34" charset="0"/>
                <a:ea typeface="Calibri"/>
                <a:cs typeface="Calibri"/>
                <a:sym typeface="Calibri"/>
              </a:rPr>
              <a:t>how does CRISPR function in bacteria as an adaptive immune system?</a:t>
            </a:r>
            <a:endParaRPr sz="1600" dirty="0">
              <a:latin typeface="Verdana Pro" panose="020B0604030504040204" pitchFamily="34" charset="0"/>
            </a:endParaRPr>
          </a:p>
          <a:p>
            <a:pPr marL="0" marR="0" lvl="0" indent="0" algn="l" rtl="0">
              <a:spcBef>
                <a:spcPts val="0"/>
              </a:spcBef>
              <a:spcAft>
                <a:spcPts val="0"/>
              </a:spcAft>
              <a:buNone/>
            </a:pPr>
            <a:endParaRPr sz="3200" b="1" dirty="0">
              <a:solidFill>
                <a:schemeClr val="dk1"/>
              </a:solidFill>
              <a:latin typeface="Verdana Pro" panose="020B0604030504040204" pitchFamily="34" charset="0"/>
              <a:ea typeface="Calibri"/>
              <a:cs typeface="Calibri"/>
              <a:sym typeface="Calibri"/>
            </a:endParaRPr>
          </a:p>
          <a:p>
            <a:pPr marL="285750" marR="0" lvl="0" indent="-285750" algn="l" rtl="0">
              <a:spcBef>
                <a:spcPts val="0"/>
              </a:spcBef>
              <a:spcAft>
                <a:spcPts val="0"/>
              </a:spcAft>
              <a:buClr>
                <a:schemeClr val="dk1"/>
              </a:buClr>
              <a:buSzPts val="2800"/>
              <a:buFont typeface="Arial"/>
              <a:buChar char="•"/>
            </a:pPr>
            <a:r>
              <a:rPr lang="en-US" sz="3200" b="1" dirty="0">
                <a:solidFill>
                  <a:schemeClr val="dk1"/>
                </a:solidFill>
                <a:latin typeface="Verdana Pro" panose="020B0604030504040204" pitchFamily="34" charset="0"/>
                <a:ea typeface="Calibri"/>
                <a:cs typeface="Calibri"/>
                <a:sym typeface="Calibri"/>
              </a:rPr>
              <a:t>CRISPR Biotechnology … </a:t>
            </a:r>
            <a:r>
              <a:rPr lang="en-US" sz="3200" i="1" dirty="0">
                <a:solidFill>
                  <a:srgbClr val="0070C0"/>
                </a:solidFill>
                <a:latin typeface="Verdana Pro" panose="020B0604030504040204" pitchFamily="34" charset="0"/>
                <a:ea typeface="Calibri"/>
                <a:cs typeface="Calibri"/>
                <a:sym typeface="Calibri"/>
              </a:rPr>
              <a:t>how are we using CRISPR tools to edit eukaryotic genomes?</a:t>
            </a:r>
            <a:endParaRPr sz="1600" dirty="0">
              <a:latin typeface="Verdana Pro" panose="020B060403050404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4"/>
          <p:cNvSpPr txBox="1"/>
          <p:nvPr/>
        </p:nvSpPr>
        <p:spPr>
          <a:xfrm>
            <a:off x="3048582" y="3246079"/>
            <a:ext cx="609716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116" name="Google Shape;116;p4"/>
          <p:cNvSpPr txBox="1"/>
          <p:nvPr/>
        </p:nvSpPr>
        <p:spPr>
          <a:xfrm>
            <a:off x="3048582" y="3246079"/>
            <a:ext cx="609716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117" name="Google Shape;117;p4"/>
          <p:cNvSpPr txBox="1"/>
          <p:nvPr/>
        </p:nvSpPr>
        <p:spPr>
          <a:xfrm>
            <a:off x="3048582" y="3246079"/>
            <a:ext cx="609716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118" name="Google Shape;118;p4"/>
          <p:cNvSpPr txBox="1"/>
          <p:nvPr/>
        </p:nvSpPr>
        <p:spPr>
          <a:xfrm>
            <a:off x="1151726" y="1262409"/>
            <a:ext cx="1011273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dirty="0">
                <a:solidFill>
                  <a:schemeClr val="dk1"/>
                </a:solidFill>
                <a:latin typeface="Verdana Pro" panose="020B0604030504040204" pitchFamily="34" charset="0"/>
                <a:ea typeface="Calibri"/>
                <a:cs typeface="Calibri"/>
                <a:sym typeface="Calibri"/>
              </a:rPr>
              <a:t>What makes Cas9 special?</a:t>
            </a:r>
            <a:endParaRPr dirty="0">
              <a:latin typeface="Verdana Pro" panose="020B0604030504040204" pitchFamily="34" charset="0"/>
            </a:endParaRPr>
          </a:p>
        </p:txBody>
      </p:sp>
      <p:sp>
        <p:nvSpPr>
          <p:cNvPr id="119" name="Google Shape;119;p4"/>
          <p:cNvSpPr txBox="1"/>
          <p:nvPr/>
        </p:nvSpPr>
        <p:spPr>
          <a:xfrm>
            <a:off x="928359" y="2631518"/>
            <a:ext cx="10814461" cy="230828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i="1" dirty="0">
                <a:solidFill>
                  <a:schemeClr val="dk1"/>
                </a:solidFill>
                <a:latin typeface="Verdana Pro" panose="020B0604030504040204" pitchFamily="34" charset="0"/>
                <a:ea typeface="Calibri"/>
                <a:cs typeface="Calibri"/>
                <a:sym typeface="Calibri"/>
              </a:rPr>
              <a:t>Cas9 can target a </a:t>
            </a:r>
            <a:r>
              <a:rPr lang="en-US" sz="3600" b="1" i="1" dirty="0">
                <a:solidFill>
                  <a:srgbClr val="FF0000"/>
                </a:solidFill>
                <a:latin typeface="Verdana Pro" panose="020B0604030504040204" pitchFamily="34" charset="0"/>
                <a:ea typeface="Calibri"/>
                <a:cs typeface="Calibri"/>
                <a:sym typeface="Calibri"/>
              </a:rPr>
              <a:t>statistically unique site </a:t>
            </a:r>
            <a:r>
              <a:rPr lang="en-US" sz="3600" i="1" dirty="0">
                <a:solidFill>
                  <a:schemeClr val="dk1"/>
                </a:solidFill>
                <a:latin typeface="Verdana Pro" panose="020B0604030504040204" pitchFamily="34" charset="0"/>
                <a:ea typeface="Calibri"/>
                <a:cs typeface="Calibri"/>
                <a:sym typeface="Calibri"/>
              </a:rPr>
              <a:t>in the 3.2 billion base-pair human genome,</a:t>
            </a:r>
            <a:endParaRPr dirty="0">
              <a:latin typeface="Verdana Pro" panose="020B0604030504040204" pitchFamily="34" charset="0"/>
            </a:endParaRPr>
          </a:p>
          <a:p>
            <a:pPr marL="0" marR="0" lvl="0" indent="0" algn="ctr" rtl="0">
              <a:spcBef>
                <a:spcPts val="0"/>
              </a:spcBef>
              <a:spcAft>
                <a:spcPts val="0"/>
              </a:spcAft>
              <a:buNone/>
            </a:pPr>
            <a:endParaRPr lang="en-US" sz="3600" i="1" dirty="0">
              <a:solidFill>
                <a:schemeClr val="dk1"/>
              </a:solidFill>
              <a:latin typeface="Verdana Pro" panose="020B0604030504040204" pitchFamily="34" charset="0"/>
              <a:ea typeface="Calibri"/>
              <a:cs typeface="Calibri"/>
              <a:sym typeface="Calibri"/>
            </a:endParaRPr>
          </a:p>
          <a:p>
            <a:pPr marL="0" marR="0" lvl="0" indent="0" algn="ctr" rtl="0">
              <a:spcBef>
                <a:spcPts val="0"/>
              </a:spcBef>
              <a:spcAft>
                <a:spcPts val="0"/>
              </a:spcAft>
              <a:buNone/>
            </a:pPr>
            <a:r>
              <a:rPr lang="en-US" sz="3600" i="1" dirty="0">
                <a:solidFill>
                  <a:schemeClr val="dk1"/>
                </a:solidFill>
                <a:latin typeface="Verdana Pro" panose="020B0604030504040204" pitchFamily="34" charset="0"/>
                <a:ea typeface="Calibri"/>
                <a:cs typeface="Calibri"/>
                <a:sym typeface="Calibri"/>
              </a:rPr>
              <a:t>…and make a double-stranded cut.</a:t>
            </a:r>
            <a:endParaRPr dirty="0">
              <a:latin typeface="Verdana Pro" panose="020B060403050404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p5"/>
          <p:cNvPicPr preferRelativeResize="0"/>
          <p:nvPr/>
        </p:nvPicPr>
        <p:blipFill rotWithShape="1">
          <a:blip r:embed="rId3">
            <a:alphaModFix/>
          </a:blip>
          <a:srcRect/>
          <a:stretch/>
        </p:blipFill>
        <p:spPr>
          <a:xfrm>
            <a:off x="1411010" y="-1"/>
            <a:ext cx="8917082" cy="685800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6"/>
          <p:cNvSpPr/>
          <p:nvPr/>
        </p:nvSpPr>
        <p:spPr>
          <a:xfrm>
            <a:off x="1380457" y="564313"/>
            <a:ext cx="9784845" cy="2284969"/>
          </a:xfrm>
          <a:prstGeom prst="roundRect">
            <a:avLst>
              <a:gd name="adj" fmla="val 16667"/>
            </a:avLst>
          </a:prstGeom>
          <a:solidFill>
            <a:srgbClr val="D8D8D8"/>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Verdana Pro" panose="020B0604030504040204" pitchFamily="34" charset="0"/>
              <a:ea typeface="Calibri"/>
              <a:cs typeface="Calibri"/>
              <a:sym typeface="Calibri"/>
            </a:endParaRPr>
          </a:p>
        </p:txBody>
      </p:sp>
      <p:sp>
        <p:nvSpPr>
          <p:cNvPr id="130" name="Google Shape;130;p6"/>
          <p:cNvSpPr txBox="1"/>
          <p:nvPr/>
        </p:nvSpPr>
        <p:spPr>
          <a:xfrm>
            <a:off x="1587401" y="1044855"/>
            <a:ext cx="9370959" cy="107717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FF0000"/>
              </a:buClr>
              <a:buSzPts val="4400"/>
              <a:buFont typeface="Calibri"/>
              <a:buNone/>
            </a:pPr>
            <a:r>
              <a:rPr lang="en-US" sz="3600" b="1" i="1" u="none" strike="noStrike" cap="none" dirty="0" err="1">
                <a:solidFill>
                  <a:srgbClr val="FF0000"/>
                </a:solidFill>
                <a:latin typeface="Verdana Pro" panose="020B0604030504040204" pitchFamily="34" charset="0"/>
                <a:ea typeface="Calibri"/>
                <a:cs typeface="Calibri"/>
                <a:sym typeface="Calibri"/>
              </a:rPr>
              <a:t>Eco</a:t>
            </a:r>
            <a:r>
              <a:rPr lang="en-US" sz="3600" b="1" i="0" u="none" strike="noStrike" cap="none" dirty="0" err="1">
                <a:solidFill>
                  <a:srgbClr val="FF0000"/>
                </a:solidFill>
                <a:latin typeface="Verdana Pro" panose="020B0604030504040204" pitchFamily="34" charset="0"/>
                <a:ea typeface="Calibri"/>
                <a:cs typeface="Calibri"/>
                <a:sym typeface="Calibri"/>
              </a:rPr>
              <a:t>RI</a:t>
            </a:r>
            <a:r>
              <a:rPr lang="en-US" sz="2800" b="1" i="0" u="none" strike="noStrike" cap="none" dirty="0">
                <a:solidFill>
                  <a:schemeClr val="dk1"/>
                </a:solidFill>
                <a:latin typeface="Verdana Pro" panose="020B0604030504040204" pitchFamily="34" charset="0"/>
                <a:ea typeface="Calibri"/>
                <a:cs typeface="Calibri"/>
                <a:sym typeface="Calibri"/>
              </a:rPr>
              <a:t>… a restriction enzyme that cuts DNA</a:t>
            </a:r>
            <a:br>
              <a:rPr lang="en-US" sz="2800" b="1" i="0" u="none" strike="noStrike" cap="none" dirty="0">
                <a:solidFill>
                  <a:schemeClr val="dk1"/>
                </a:solidFill>
                <a:latin typeface="Verdana Pro" panose="020B0604030504040204" pitchFamily="34" charset="0"/>
                <a:ea typeface="Calibri"/>
                <a:cs typeface="Calibri"/>
                <a:sym typeface="Calibri"/>
              </a:rPr>
            </a:br>
            <a:r>
              <a:rPr lang="en-US" sz="2800" b="1" i="0" u="none" strike="noStrike" cap="none" dirty="0">
                <a:solidFill>
                  <a:schemeClr val="dk1"/>
                </a:solidFill>
                <a:latin typeface="Verdana Pro" panose="020B0604030504040204" pitchFamily="34" charset="0"/>
                <a:ea typeface="Calibri"/>
                <a:cs typeface="Calibri"/>
                <a:sym typeface="Calibri"/>
              </a:rPr>
              <a:t> at a 6 base-pair palindromic site:  </a:t>
            </a:r>
            <a:endParaRPr sz="1400" dirty="0">
              <a:solidFill>
                <a:schemeClr val="dk1"/>
              </a:solidFill>
              <a:latin typeface="Verdana Pro" panose="020B0604030504040204" pitchFamily="34" charset="0"/>
              <a:ea typeface="Calibri"/>
              <a:cs typeface="Calibri"/>
              <a:sym typeface="Calibri"/>
            </a:endParaRPr>
          </a:p>
        </p:txBody>
      </p:sp>
      <p:sp>
        <p:nvSpPr>
          <p:cNvPr id="131" name="Google Shape;131;p6"/>
          <p:cNvSpPr txBox="1"/>
          <p:nvPr/>
        </p:nvSpPr>
        <p:spPr>
          <a:xfrm>
            <a:off x="1380460" y="5159245"/>
            <a:ext cx="9784845" cy="13849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3200"/>
              <a:buFont typeface="Calibri"/>
              <a:buNone/>
            </a:pPr>
            <a:r>
              <a:rPr lang="en-US" sz="2800" b="0" i="0" u="none" strike="noStrike" cap="none" dirty="0">
                <a:solidFill>
                  <a:schemeClr val="dk1"/>
                </a:solidFill>
                <a:latin typeface="Verdana Pro" panose="020B0604030504040204" pitchFamily="34" charset="0"/>
                <a:ea typeface="Calibri"/>
                <a:cs typeface="Calibri"/>
                <a:sym typeface="Calibri"/>
              </a:rPr>
              <a:t>In a random sequence of nucleotides, you would expect to find an </a:t>
            </a:r>
            <a:r>
              <a:rPr lang="en-US" sz="2800" b="0" i="1" u="none" strike="noStrike" cap="none" dirty="0" err="1">
                <a:solidFill>
                  <a:schemeClr val="dk1"/>
                </a:solidFill>
                <a:latin typeface="Verdana Pro" panose="020B0604030504040204" pitchFamily="34" charset="0"/>
                <a:ea typeface="Calibri"/>
                <a:cs typeface="Calibri"/>
                <a:sym typeface="Calibri"/>
              </a:rPr>
              <a:t>Eco</a:t>
            </a:r>
            <a:r>
              <a:rPr lang="en-US" sz="2800" b="0" i="0" u="none" strike="noStrike" cap="none" dirty="0" err="1">
                <a:solidFill>
                  <a:schemeClr val="dk1"/>
                </a:solidFill>
                <a:latin typeface="Verdana Pro" panose="020B0604030504040204" pitchFamily="34" charset="0"/>
                <a:ea typeface="Calibri"/>
                <a:cs typeface="Calibri"/>
                <a:sym typeface="Calibri"/>
              </a:rPr>
              <a:t>RI</a:t>
            </a:r>
            <a:r>
              <a:rPr lang="en-US" sz="2800" b="0" i="0" u="none" strike="noStrike" cap="none" dirty="0">
                <a:solidFill>
                  <a:schemeClr val="dk1"/>
                </a:solidFill>
                <a:latin typeface="Verdana Pro" panose="020B0604030504040204" pitchFamily="34" charset="0"/>
                <a:ea typeface="Calibri"/>
                <a:cs typeface="Calibri"/>
                <a:sym typeface="Calibri"/>
              </a:rPr>
              <a:t> restriction site </a:t>
            </a:r>
            <a:r>
              <a:rPr lang="en-US" sz="2800" b="0" i="0" u="sng" strike="noStrike" cap="none" dirty="0">
                <a:solidFill>
                  <a:schemeClr val="dk1"/>
                </a:solidFill>
                <a:latin typeface="Verdana Pro" panose="020B0604030504040204" pitchFamily="34" charset="0"/>
                <a:ea typeface="Calibri"/>
                <a:cs typeface="Calibri"/>
                <a:sym typeface="Calibri"/>
              </a:rPr>
              <a:t>every </a:t>
            </a:r>
            <a:r>
              <a:rPr lang="en-US" sz="2800" b="0" i="0" u="sng" strike="noStrike" cap="none" dirty="0">
                <a:solidFill>
                  <a:srgbClr val="FF0000"/>
                </a:solidFill>
                <a:latin typeface="Verdana Pro" panose="020B0604030504040204" pitchFamily="34" charset="0"/>
                <a:ea typeface="Calibri"/>
                <a:cs typeface="Calibri"/>
                <a:sym typeface="Calibri"/>
              </a:rPr>
              <a:t>4096</a:t>
            </a:r>
            <a:r>
              <a:rPr lang="en-US" sz="2800" b="0" i="0" u="sng" strike="noStrike" cap="none" dirty="0">
                <a:solidFill>
                  <a:schemeClr val="dk1"/>
                </a:solidFill>
                <a:latin typeface="Verdana Pro" panose="020B0604030504040204" pitchFamily="34" charset="0"/>
                <a:ea typeface="Calibri"/>
                <a:cs typeface="Calibri"/>
                <a:sym typeface="Calibri"/>
              </a:rPr>
              <a:t> nucleotides</a:t>
            </a:r>
            <a:r>
              <a:rPr lang="en-US" sz="2800" b="0" i="0" u="none" strike="noStrike" cap="none" dirty="0">
                <a:solidFill>
                  <a:schemeClr val="dk1"/>
                </a:solidFill>
                <a:latin typeface="Verdana Pro" panose="020B0604030504040204" pitchFamily="34" charset="0"/>
                <a:ea typeface="Calibri"/>
                <a:cs typeface="Calibri"/>
                <a:sym typeface="Calibri"/>
              </a:rPr>
              <a:t>.</a:t>
            </a:r>
            <a:endParaRPr sz="1600" dirty="0">
              <a:solidFill>
                <a:schemeClr val="dk1"/>
              </a:solidFill>
              <a:latin typeface="Verdana Pro" panose="020B0604030504040204" pitchFamily="34" charset="0"/>
              <a:ea typeface="Calibri"/>
              <a:cs typeface="Calibri"/>
              <a:sym typeface="Calibri"/>
            </a:endParaRPr>
          </a:p>
        </p:txBody>
      </p:sp>
      <p:grpSp>
        <p:nvGrpSpPr>
          <p:cNvPr id="4" name="Group 3">
            <a:extLst>
              <a:ext uri="{FF2B5EF4-FFF2-40B4-BE49-F238E27FC236}">
                <a16:creationId xmlns:a16="http://schemas.microsoft.com/office/drawing/2014/main" id="{859CDCD9-5180-3D20-A095-758B1DC1DB6C}"/>
              </a:ext>
            </a:extLst>
          </p:cNvPr>
          <p:cNvGrpSpPr/>
          <p:nvPr/>
        </p:nvGrpSpPr>
        <p:grpSpPr>
          <a:xfrm>
            <a:off x="4050804" y="2973886"/>
            <a:ext cx="5645890" cy="1925172"/>
            <a:chOff x="4050804" y="2973886"/>
            <a:chExt cx="5645890" cy="1925172"/>
          </a:xfrm>
        </p:grpSpPr>
        <p:sp>
          <p:nvSpPr>
            <p:cNvPr id="133" name="Google Shape;133;p6"/>
            <p:cNvSpPr txBox="1"/>
            <p:nvPr/>
          </p:nvSpPr>
          <p:spPr>
            <a:xfrm>
              <a:off x="4050804" y="3870495"/>
              <a:ext cx="5645889"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4000"/>
                <a:buFont typeface="Calibri"/>
                <a:buNone/>
              </a:pPr>
              <a:r>
                <a:rPr lang="en-US" sz="4000" dirty="0">
                  <a:solidFill>
                    <a:schemeClr val="dk1"/>
                  </a:solidFill>
                  <a:latin typeface="Verdana Pro" panose="020B0604030504040204" pitchFamily="34" charset="0"/>
                  <a:ea typeface="Calibri"/>
                  <a:cs typeface="Calibri"/>
                  <a:sym typeface="Calibri"/>
                </a:rPr>
                <a:t>5’-</a:t>
              </a:r>
              <a:r>
                <a:rPr lang="en-US" sz="4400" b="1" dirty="0">
                  <a:solidFill>
                    <a:schemeClr val="accent6"/>
                  </a:solidFill>
                  <a:latin typeface="Verdana Pro" panose="020B0604030504040204" pitchFamily="34" charset="0"/>
                  <a:ea typeface="Courier New"/>
                  <a:cs typeface="Courier New"/>
                  <a:sym typeface="Courier New"/>
                </a:rPr>
                <a:t>G</a:t>
              </a:r>
              <a:r>
                <a:rPr lang="en-US" sz="4400" b="1" dirty="0">
                  <a:solidFill>
                    <a:srgbClr val="FF0000"/>
                  </a:solidFill>
                  <a:latin typeface="Verdana Pro" panose="020B0604030504040204" pitchFamily="34" charset="0"/>
                  <a:ea typeface="Courier New"/>
                  <a:cs typeface="Courier New"/>
                  <a:sym typeface="Courier New"/>
                </a:rPr>
                <a:t>AA</a:t>
              </a:r>
              <a:r>
                <a:rPr lang="en-US" sz="4400" b="1" dirty="0">
                  <a:solidFill>
                    <a:schemeClr val="dk1"/>
                  </a:solidFill>
                  <a:latin typeface="Verdana Pro" panose="020B0604030504040204" pitchFamily="34" charset="0"/>
                  <a:ea typeface="Courier New"/>
                  <a:cs typeface="Courier New"/>
                  <a:sym typeface="Courier New"/>
                </a:rPr>
                <a:t>TT</a:t>
              </a:r>
              <a:r>
                <a:rPr lang="en-US" sz="4400" b="1" dirty="0">
                  <a:solidFill>
                    <a:srgbClr val="0070C0"/>
                  </a:solidFill>
                  <a:latin typeface="Verdana Pro" panose="020B0604030504040204" pitchFamily="34" charset="0"/>
                  <a:ea typeface="Courier New"/>
                  <a:cs typeface="Courier New"/>
                  <a:sym typeface="Courier New"/>
                </a:rPr>
                <a:t>C</a:t>
              </a:r>
              <a:r>
                <a:rPr lang="en-US" sz="4000" dirty="0">
                  <a:solidFill>
                    <a:schemeClr val="dk1"/>
                  </a:solidFill>
                  <a:latin typeface="Verdana Pro" panose="020B0604030504040204" pitchFamily="34" charset="0"/>
                  <a:ea typeface="Calibri"/>
                  <a:cs typeface="Calibri"/>
                  <a:sym typeface="Calibri"/>
                </a:rPr>
                <a:t>- 3’</a:t>
              </a:r>
              <a:endParaRPr sz="1800" dirty="0">
                <a:solidFill>
                  <a:schemeClr val="dk1"/>
                </a:solidFill>
                <a:latin typeface="Verdana Pro" panose="020B0604030504040204" pitchFamily="34" charset="0"/>
                <a:ea typeface="Calibri"/>
                <a:cs typeface="Calibri"/>
                <a:sym typeface="Calibri"/>
              </a:endParaRPr>
            </a:p>
          </p:txBody>
        </p:sp>
        <p:grpSp>
          <p:nvGrpSpPr>
            <p:cNvPr id="3" name="Group 2">
              <a:extLst>
                <a:ext uri="{FF2B5EF4-FFF2-40B4-BE49-F238E27FC236}">
                  <a16:creationId xmlns:a16="http://schemas.microsoft.com/office/drawing/2014/main" id="{F164AA5B-1F10-98BD-3778-D01082566E29}"/>
                </a:ext>
              </a:extLst>
            </p:cNvPr>
            <p:cNvGrpSpPr/>
            <p:nvPr/>
          </p:nvGrpSpPr>
          <p:grpSpPr>
            <a:xfrm>
              <a:off x="4050805" y="2973886"/>
              <a:ext cx="5645889" cy="1925172"/>
              <a:chOff x="4541694" y="2810256"/>
              <a:chExt cx="5645889" cy="1925172"/>
            </a:xfrm>
          </p:grpSpPr>
          <p:sp>
            <p:nvSpPr>
              <p:cNvPr id="134" name="Google Shape;134;p6"/>
              <p:cNvSpPr txBox="1"/>
              <p:nvPr/>
            </p:nvSpPr>
            <p:spPr>
              <a:xfrm>
                <a:off x="4541694" y="3118702"/>
                <a:ext cx="5645889"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4000"/>
                  <a:buFont typeface="Calibri"/>
                  <a:buNone/>
                </a:pPr>
                <a:r>
                  <a:rPr lang="en-US" sz="4000" dirty="0">
                    <a:solidFill>
                      <a:schemeClr val="dk1"/>
                    </a:solidFill>
                    <a:latin typeface="Verdana Pro" panose="020B0604030504040204" pitchFamily="34" charset="0"/>
                    <a:ea typeface="Calibri"/>
                    <a:cs typeface="Calibri"/>
                    <a:sym typeface="Calibri"/>
                  </a:rPr>
                  <a:t>3’-</a:t>
                </a:r>
                <a:r>
                  <a:rPr lang="en-US" sz="4400" b="1" dirty="0">
                    <a:solidFill>
                      <a:srgbClr val="0070C0"/>
                    </a:solidFill>
                    <a:latin typeface="Verdana Pro" panose="020B0604030504040204" pitchFamily="34" charset="0"/>
                    <a:ea typeface="Courier New"/>
                    <a:cs typeface="Courier New"/>
                    <a:sym typeface="Courier New"/>
                  </a:rPr>
                  <a:t>C</a:t>
                </a:r>
                <a:r>
                  <a:rPr lang="en-US" sz="4400" b="1" dirty="0">
                    <a:solidFill>
                      <a:schemeClr val="dk1"/>
                    </a:solidFill>
                    <a:latin typeface="Verdana Pro" panose="020B0604030504040204" pitchFamily="34" charset="0"/>
                    <a:ea typeface="Courier New"/>
                    <a:cs typeface="Courier New"/>
                    <a:sym typeface="Courier New"/>
                  </a:rPr>
                  <a:t>TT</a:t>
                </a:r>
                <a:r>
                  <a:rPr lang="en-US" sz="4400" b="1" dirty="0">
                    <a:solidFill>
                      <a:srgbClr val="FF0000"/>
                    </a:solidFill>
                    <a:latin typeface="Verdana Pro" panose="020B0604030504040204" pitchFamily="34" charset="0"/>
                    <a:ea typeface="Courier New"/>
                    <a:cs typeface="Courier New"/>
                    <a:sym typeface="Courier New"/>
                  </a:rPr>
                  <a:t>AA</a:t>
                </a:r>
                <a:r>
                  <a:rPr lang="en-US" sz="4400" b="1" dirty="0">
                    <a:solidFill>
                      <a:schemeClr val="accent6"/>
                    </a:solidFill>
                    <a:latin typeface="Verdana Pro" panose="020B0604030504040204" pitchFamily="34" charset="0"/>
                    <a:ea typeface="Courier New"/>
                    <a:cs typeface="Courier New"/>
                    <a:sym typeface="Courier New"/>
                  </a:rPr>
                  <a:t>G</a:t>
                </a:r>
                <a:r>
                  <a:rPr lang="en-US" sz="4000" dirty="0">
                    <a:solidFill>
                      <a:schemeClr val="dk1"/>
                    </a:solidFill>
                    <a:latin typeface="Verdana Pro" panose="020B0604030504040204" pitchFamily="34" charset="0"/>
                    <a:ea typeface="Calibri"/>
                    <a:cs typeface="Calibri"/>
                    <a:sym typeface="Calibri"/>
                  </a:rPr>
                  <a:t>- 5’</a:t>
                </a:r>
                <a:endParaRPr sz="1800" dirty="0">
                  <a:solidFill>
                    <a:schemeClr val="dk1"/>
                  </a:solidFill>
                  <a:latin typeface="Verdana Pro" panose="020B0604030504040204" pitchFamily="34" charset="0"/>
                  <a:ea typeface="Calibri"/>
                  <a:cs typeface="Calibri"/>
                  <a:sym typeface="Calibri"/>
                </a:endParaRPr>
              </a:p>
            </p:txBody>
          </p:sp>
          <p:sp>
            <p:nvSpPr>
              <p:cNvPr id="135" name="Google Shape;135;p6"/>
              <p:cNvSpPr/>
              <p:nvPr/>
            </p:nvSpPr>
            <p:spPr>
              <a:xfrm>
                <a:off x="5656214" y="2810256"/>
                <a:ext cx="170120" cy="409407"/>
              </a:xfrm>
              <a:prstGeom prst="downArrow">
                <a:avLst>
                  <a:gd name="adj1" fmla="val 50000"/>
                  <a:gd name="adj2" fmla="val 50000"/>
                </a:avLst>
              </a:prstGeom>
              <a:solidFill>
                <a:srgbClr val="595959"/>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Verdana Pro" panose="020B0604030504040204" pitchFamily="34" charset="0"/>
                  <a:ea typeface="Calibri"/>
                  <a:cs typeface="Calibri"/>
                  <a:sym typeface="Calibri"/>
                </a:endParaRPr>
              </a:p>
            </p:txBody>
          </p:sp>
          <p:sp>
            <p:nvSpPr>
              <p:cNvPr id="136" name="Google Shape;136;p6"/>
              <p:cNvSpPr/>
              <p:nvPr/>
            </p:nvSpPr>
            <p:spPr>
              <a:xfrm rot="10800000" flipH="1">
                <a:off x="6707004" y="4326021"/>
                <a:ext cx="163829" cy="409407"/>
              </a:xfrm>
              <a:prstGeom prst="downArrow">
                <a:avLst>
                  <a:gd name="adj1" fmla="val 50000"/>
                  <a:gd name="adj2" fmla="val 50000"/>
                </a:avLst>
              </a:prstGeom>
              <a:solidFill>
                <a:srgbClr val="595959"/>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Verdana Pro" panose="020B0604030504040204" pitchFamily="34" charset="0"/>
                  <a:ea typeface="Calibri"/>
                  <a:cs typeface="Calibri"/>
                  <a:sym typeface="Calibri"/>
                </a:endParaRPr>
              </a:p>
            </p:txBody>
          </p:sp>
        </p:gr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a:t>
            </a:fld>
            <a:endParaRPr lang="en-US" dirty="0"/>
          </a:p>
        </p:txBody>
      </p:sp>
      <p:pic>
        <p:nvPicPr>
          <p:cNvPr id="5" name="Picture 4">
            <a:extLst>
              <a:ext uri="{FF2B5EF4-FFF2-40B4-BE49-F238E27FC236}">
                <a16:creationId xmlns:a16="http://schemas.microsoft.com/office/drawing/2014/main" id="{185D8C36-C79F-93DF-6D47-2D0059D742E4}"/>
              </a:ext>
            </a:extLst>
          </p:cNvPr>
          <p:cNvPicPr>
            <a:picLocks noChangeAspect="1"/>
          </p:cNvPicPr>
          <p:nvPr/>
        </p:nvPicPr>
        <p:blipFill rotWithShape="1">
          <a:blip r:embed="rId2"/>
          <a:srcRect l="765" t="17829" r="32671" b="19224"/>
          <a:stretch/>
        </p:blipFill>
        <p:spPr>
          <a:xfrm>
            <a:off x="2583711" y="1499191"/>
            <a:ext cx="6847368" cy="4316819"/>
          </a:xfrm>
          <a:prstGeom prst="rect">
            <a:avLst/>
          </a:prstGeom>
        </p:spPr>
      </p:pic>
      <p:sp>
        <p:nvSpPr>
          <p:cNvPr id="6" name="TextBox 5">
            <a:extLst>
              <a:ext uri="{FF2B5EF4-FFF2-40B4-BE49-F238E27FC236}">
                <a16:creationId xmlns:a16="http://schemas.microsoft.com/office/drawing/2014/main" id="{3B13613C-247A-1967-EBFA-7B156E0CBC70}"/>
              </a:ext>
            </a:extLst>
          </p:cNvPr>
          <p:cNvSpPr txBox="1"/>
          <p:nvPr/>
        </p:nvSpPr>
        <p:spPr>
          <a:xfrm>
            <a:off x="1380460" y="5969331"/>
            <a:ext cx="9431079" cy="461665"/>
          </a:xfrm>
          <a:prstGeom prst="rect">
            <a:avLst/>
          </a:prstGeom>
          <a:noFill/>
        </p:spPr>
        <p:txBody>
          <a:bodyPr wrap="square" rtlCol="0">
            <a:spAutoFit/>
          </a:bodyPr>
          <a:lstStyle/>
          <a:p>
            <a:pPr algn="ctr"/>
            <a:r>
              <a:rPr lang="en-US" sz="2400" dirty="0">
                <a:latin typeface="Verdana Pro" panose="020B0604030504040204" pitchFamily="34" charset="0"/>
                <a:hlinkClick r:id="rId3"/>
              </a:rPr>
              <a:t>https://www.youtube.com/watch?v=KNyFIXkszkM</a:t>
            </a:r>
            <a:r>
              <a:rPr lang="en-US" sz="2400" dirty="0">
                <a:latin typeface="Verdana Pro" panose="020B0604030504040204" pitchFamily="34" charset="0"/>
              </a:rPr>
              <a:t> </a:t>
            </a:r>
          </a:p>
        </p:txBody>
      </p:sp>
      <p:sp>
        <p:nvSpPr>
          <p:cNvPr id="7" name="TextBox 6">
            <a:extLst>
              <a:ext uri="{FF2B5EF4-FFF2-40B4-BE49-F238E27FC236}">
                <a16:creationId xmlns:a16="http://schemas.microsoft.com/office/drawing/2014/main" id="{A498E3A3-1F22-35B6-AD60-9D0D754A5A9D}"/>
              </a:ext>
            </a:extLst>
          </p:cNvPr>
          <p:cNvSpPr txBox="1"/>
          <p:nvPr/>
        </p:nvSpPr>
        <p:spPr>
          <a:xfrm>
            <a:off x="951261" y="850981"/>
            <a:ext cx="10003251" cy="646331"/>
          </a:xfrm>
          <a:prstGeom prst="rect">
            <a:avLst/>
          </a:prstGeom>
          <a:noFill/>
        </p:spPr>
        <p:txBody>
          <a:bodyPr wrap="square" rtlCol="0">
            <a:spAutoFit/>
          </a:bodyPr>
          <a:lstStyle/>
          <a:p>
            <a:r>
              <a:rPr lang="en-US" sz="3600" b="1" dirty="0">
                <a:latin typeface="Verdana Pro" panose="020B0604030504040204" pitchFamily="34" charset="0"/>
              </a:rPr>
              <a:t>CRISPR</a:t>
            </a:r>
            <a:r>
              <a:rPr lang="en-US" sz="2800" b="1" dirty="0">
                <a:latin typeface="Verdana Pro" panose="020B0604030504040204" pitchFamily="34" charset="0"/>
              </a:rPr>
              <a:t> </a:t>
            </a:r>
            <a:r>
              <a:rPr lang="en-US" sz="2800" dirty="0">
                <a:latin typeface="Verdana Pro" panose="020B0604030504040204" pitchFamily="34" charset="0"/>
              </a:rPr>
              <a:t>……..   </a:t>
            </a:r>
            <a:r>
              <a:rPr lang="en-US" sz="2800" i="1" dirty="0">
                <a:latin typeface="Verdana Pro" panose="020B0604030504040204" pitchFamily="34" charset="0"/>
              </a:rPr>
              <a:t>as a story of the process of science</a:t>
            </a:r>
          </a:p>
        </p:txBody>
      </p:sp>
    </p:spTree>
    <p:extLst>
      <p:ext uri="{BB962C8B-B14F-4D97-AF65-F5344CB8AC3E}">
        <p14:creationId xmlns:p14="http://schemas.microsoft.com/office/powerpoint/2010/main" val="42591652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7"/>
          <p:cNvSpPr/>
          <p:nvPr/>
        </p:nvSpPr>
        <p:spPr>
          <a:xfrm>
            <a:off x="1210414" y="708660"/>
            <a:ext cx="9533786" cy="1279142"/>
          </a:xfrm>
          <a:prstGeom prst="roundRect">
            <a:avLst>
              <a:gd name="adj" fmla="val 16667"/>
            </a:avLst>
          </a:prstGeom>
          <a:solidFill>
            <a:srgbClr val="D8D8D8"/>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200">
              <a:solidFill>
                <a:schemeClr val="lt1"/>
              </a:solidFill>
              <a:latin typeface="Verdana Pro" panose="020B0604030504040204" pitchFamily="34" charset="0"/>
              <a:ea typeface="Calibri"/>
              <a:cs typeface="Calibri"/>
              <a:sym typeface="Calibri"/>
            </a:endParaRPr>
          </a:p>
        </p:txBody>
      </p:sp>
      <p:sp>
        <p:nvSpPr>
          <p:cNvPr id="142" name="Google Shape;142;p7"/>
          <p:cNvSpPr txBox="1"/>
          <p:nvPr/>
        </p:nvSpPr>
        <p:spPr>
          <a:xfrm>
            <a:off x="1027534" y="708660"/>
            <a:ext cx="9716666" cy="96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4000"/>
              <a:buFont typeface="Calibri"/>
              <a:buNone/>
            </a:pPr>
            <a:r>
              <a:rPr lang="en-US" sz="2800">
                <a:solidFill>
                  <a:schemeClr val="dk1"/>
                </a:solidFill>
                <a:latin typeface="Verdana Pro" panose="020B0604030504040204" pitchFamily="34" charset="0"/>
                <a:ea typeface="Calibri"/>
                <a:cs typeface="Calibri"/>
                <a:sym typeface="Calibri"/>
              </a:rPr>
              <a:t>The human genome is made up of </a:t>
            </a:r>
            <a:r>
              <a:rPr lang="en-US" sz="2800" b="1">
                <a:solidFill>
                  <a:schemeClr val="dk1"/>
                </a:solidFill>
                <a:latin typeface="Verdana Pro" panose="020B0604030504040204" pitchFamily="34" charset="0"/>
                <a:ea typeface="Calibri"/>
                <a:cs typeface="Calibri"/>
                <a:sym typeface="Calibri"/>
              </a:rPr>
              <a:t>3,200,000,000</a:t>
            </a:r>
            <a:r>
              <a:rPr lang="en-US" sz="2800">
                <a:solidFill>
                  <a:schemeClr val="dk1"/>
                </a:solidFill>
                <a:latin typeface="Verdana Pro" panose="020B0604030504040204" pitchFamily="34" charset="0"/>
                <a:ea typeface="Calibri"/>
                <a:cs typeface="Calibri"/>
                <a:sym typeface="Calibri"/>
              </a:rPr>
              <a:t> bp of DNA.</a:t>
            </a:r>
            <a:endParaRPr sz="1200">
              <a:solidFill>
                <a:schemeClr val="dk1"/>
              </a:solidFill>
              <a:latin typeface="Verdana Pro" panose="020B0604030504040204" pitchFamily="34" charset="0"/>
              <a:ea typeface="Calibri"/>
              <a:cs typeface="Calibri"/>
              <a:sym typeface="Calibri"/>
            </a:endParaRPr>
          </a:p>
        </p:txBody>
      </p:sp>
      <p:sp>
        <p:nvSpPr>
          <p:cNvPr id="143" name="Google Shape;143;p7"/>
          <p:cNvSpPr txBox="1"/>
          <p:nvPr/>
        </p:nvSpPr>
        <p:spPr>
          <a:xfrm>
            <a:off x="1411621" y="2509300"/>
            <a:ext cx="9716786" cy="8362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3600"/>
              <a:buFont typeface="Calibri"/>
              <a:buNone/>
            </a:pPr>
            <a:r>
              <a:rPr lang="en-US" sz="2400" dirty="0">
                <a:solidFill>
                  <a:schemeClr val="dk1"/>
                </a:solidFill>
                <a:latin typeface="Verdana Pro" panose="020B0604030504040204" pitchFamily="34" charset="0"/>
                <a:ea typeface="Calibri"/>
                <a:cs typeface="Calibri"/>
                <a:sym typeface="Calibri"/>
              </a:rPr>
              <a:t>Since </a:t>
            </a:r>
            <a:r>
              <a:rPr lang="en-US" sz="2400" dirty="0" err="1">
                <a:solidFill>
                  <a:schemeClr val="dk1"/>
                </a:solidFill>
                <a:latin typeface="Verdana Pro" panose="020B0604030504040204" pitchFamily="34" charset="0"/>
                <a:ea typeface="Calibri"/>
                <a:cs typeface="Calibri"/>
                <a:sym typeface="Calibri"/>
              </a:rPr>
              <a:t>EcoRI</a:t>
            </a:r>
            <a:r>
              <a:rPr lang="en-US" sz="2400" dirty="0">
                <a:solidFill>
                  <a:schemeClr val="dk1"/>
                </a:solidFill>
                <a:latin typeface="Verdana Pro" panose="020B0604030504040204" pitchFamily="34" charset="0"/>
                <a:ea typeface="Calibri"/>
                <a:cs typeface="Calibri"/>
                <a:sym typeface="Calibri"/>
              </a:rPr>
              <a:t> cuts every </a:t>
            </a:r>
            <a:r>
              <a:rPr lang="en-US" sz="2400" b="1" dirty="0">
                <a:solidFill>
                  <a:srgbClr val="0070C0"/>
                </a:solidFill>
                <a:latin typeface="Verdana Pro" panose="020B0604030504040204" pitchFamily="34" charset="0"/>
                <a:ea typeface="Calibri"/>
                <a:cs typeface="Calibri"/>
                <a:sym typeface="Calibri"/>
              </a:rPr>
              <a:t>4096</a:t>
            </a:r>
            <a:r>
              <a:rPr lang="en-US" sz="2400" dirty="0">
                <a:solidFill>
                  <a:schemeClr val="dk1"/>
                </a:solidFill>
                <a:latin typeface="Verdana Pro" panose="020B0604030504040204" pitchFamily="34" charset="0"/>
                <a:ea typeface="Calibri"/>
                <a:cs typeface="Calibri"/>
                <a:sym typeface="Calibri"/>
              </a:rPr>
              <a:t> bp… </a:t>
            </a:r>
            <a:r>
              <a:rPr lang="en-US" sz="2400" dirty="0" err="1">
                <a:solidFill>
                  <a:schemeClr val="dk1"/>
                </a:solidFill>
                <a:latin typeface="Verdana Pro" panose="020B0604030504040204" pitchFamily="34" charset="0"/>
                <a:ea typeface="Calibri"/>
                <a:cs typeface="Calibri"/>
                <a:sym typeface="Calibri"/>
              </a:rPr>
              <a:t>EcoRI</a:t>
            </a:r>
            <a:r>
              <a:rPr lang="en-US" sz="2400" dirty="0">
                <a:solidFill>
                  <a:schemeClr val="dk1"/>
                </a:solidFill>
                <a:latin typeface="Verdana Pro" panose="020B0604030504040204" pitchFamily="34" charset="0"/>
                <a:ea typeface="Calibri"/>
                <a:cs typeface="Calibri"/>
                <a:sym typeface="Calibri"/>
              </a:rPr>
              <a:t> would cut the human genome into:</a:t>
            </a:r>
            <a:endParaRPr sz="1200" dirty="0">
              <a:solidFill>
                <a:schemeClr val="dk1"/>
              </a:solidFill>
              <a:latin typeface="Verdana Pro" panose="020B0604030504040204" pitchFamily="34" charset="0"/>
              <a:ea typeface="Calibri"/>
              <a:cs typeface="Calibri"/>
              <a:sym typeface="Calibri"/>
            </a:endParaRPr>
          </a:p>
        </p:txBody>
      </p:sp>
      <p:grpSp>
        <p:nvGrpSpPr>
          <p:cNvPr id="144" name="Google Shape;144;p7"/>
          <p:cNvGrpSpPr/>
          <p:nvPr/>
        </p:nvGrpSpPr>
        <p:grpSpPr>
          <a:xfrm>
            <a:off x="2081662" y="3990646"/>
            <a:ext cx="9184510" cy="1198732"/>
            <a:chOff x="2331720" y="2721114"/>
            <a:chExt cx="9140192" cy="1191121"/>
          </a:xfrm>
        </p:grpSpPr>
        <p:sp>
          <p:nvSpPr>
            <p:cNvPr id="145" name="Google Shape;145;p7"/>
            <p:cNvSpPr txBox="1"/>
            <p:nvPr/>
          </p:nvSpPr>
          <p:spPr>
            <a:xfrm>
              <a:off x="2331720" y="2721114"/>
              <a:ext cx="3257550"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4000"/>
                <a:buFont typeface="Calibri"/>
                <a:buNone/>
              </a:pPr>
              <a:r>
                <a:rPr lang="en-US" sz="2800" b="1">
                  <a:solidFill>
                    <a:schemeClr val="dk1"/>
                  </a:solidFill>
                  <a:latin typeface="Verdana Pro" panose="020B0604030504040204" pitchFamily="34" charset="0"/>
                  <a:ea typeface="Calibri"/>
                  <a:cs typeface="Calibri"/>
                  <a:sym typeface="Calibri"/>
                </a:rPr>
                <a:t>3,200,000,000</a:t>
              </a:r>
              <a:endParaRPr sz="1200">
                <a:solidFill>
                  <a:schemeClr val="dk1"/>
                </a:solidFill>
                <a:latin typeface="Verdana Pro" panose="020B0604030504040204" pitchFamily="34" charset="0"/>
                <a:ea typeface="Calibri"/>
                <a:cs typeface="Calibri"/>
                <a:sym typeface="Calibri"/>
              </a:endParaRPr>
            </a:p>
          </p:txBody>
        </p:sp>
        <p:sp>
          <p:nvSpPr>
            <p:cNvPr id="146" name="Google Shape;146;p7"/>
            <p:cNvSpPr txBox="1"/>
            <p:nvPr/>
          </p:nvSpPr>
          <p:spPr>
            <a:xfrm>
              <a:off x="3345182" y="3389055"/>
              <a:ext cx="3257550"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70C0"/>
                </a:buClr>
                <a:buSzPts val="4000"/>
                <a:buFont typeface="Calibri"/>
                <a:buNone/>
              </a:pPr>
              <a:r>
                <a:rPr lang="en-US" sz="2800" b="1">
                  <a:solidFill>
                    <a:srgbClr val="0070C0"/>
                  </a:solidFill>
                  <a:latin typeface="Verdana Pro" panose="020B0604030504040204" pitchFamily="34" charset="0"/>
                  <a:ea typeface="Calibri"/>
                  <a:cs typeface="Calibri"/>
                  <a:sym typeface="Calibri"/>
                </a:rPr>
                <a:t>4,096</a:t>
              </a:r>
              <a:endParaRPr sz="1200">
                <a:solidFill>
                  <a:schemeClr val="dk1"/>
                </a:solidFill>
                <a:latin typeface="Verdana Pro" panose="020B0604030504040204" pitchFamily="34" charset="0"/>
                <a:ea typeface="Calibri"/>
                <a:cs typeface="Calibri"/>
                <a:sym typeface="Calibri"/>
              </a:endParaRPr>
            </a:p>
          </p:txBody>
        </p:sp>
        <p:sp>
          <p:nvSpPr>
            <p:cNvPr id="147" name="Google Shape;147;p7"/>
            <p:cNvSpPr txBox="1"/>
            <p:nvPr/>
          </p:nvSpPr>
          <p:spPr>
            <a:xfrm>
              <a:off x="6499862" y="3035112"/>
              <a:ext cx="4972050"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4000"/>
                <a:buFont typeface="Calibri"/>
                <a:buNone/>
              </a:pPr>
              <a:r>
                <a:rPr lang="en-US" sz="2800" b="1" u="sng">
                  <a:solidFill>
                    <a:srgbClr val="FF0000"/>
                  </a:solidFill>
                  <a:latin typeface="Verdana Pro" panose="020B0604030504040204" pitchFamily="34" charset="0"/>
                  <a:ea typeface="Calibri"/>
                  <a:cs typeface="Calibri"/>
                  <a:sym typeface="Calibri"/>
                </a:rPr>
                <a:t>781,250</a:t>
              </a:r>
              <a:r>
                <a:rPr lang="en-US" sz="2800" b="1" u="sng">
                  <a:solidFill>
                    <a:schemeClr val="dk1"/>
                  </a:solidFill>
                  <a:latin typeface="Verdana Pro" panose="020B0604030504040204" pitchFamily="34" charset="0"/>
                  <a:ea typeface="Calibri"/>
                  <a:cs typeface="Calibri"/>
                  <a:sym typeface="Calibri"/>
                </a:rPr>
                <a:t> fragments</a:t>
              </a:r>
              <a:endParaRPr sz="1200">
                <a:solidFill>
                  <a:schemeClr val="dk1"/>
                </a:solidFill>
                <a:latin typeface="Verdana Pro" panose="020B0604030504040204" pitchFamily="34" charset="0"/>
                <a:ea typeface="Calibri"/>
                <a:cs typeface="Calibri"/>
                <a:sym typeface="Calibri"/>
              </a:endParaRPr>
            </a:p>
          </p:txBody>
        </p:sp>
        <p:cxnSp>
          <p:nvCxnSpPr>
            <p:cNvPr id="148" name="Google Shape;148;p7"/>
            <p:cNvCxnSpPr/>
            <p:nvPr/>
          </p:nvCxnSpPr>
          <p:spPr>
            <a:xfrm>
              <a:off x="2434590" y="3429000"/>
              <a:ext cx="2880360" cy="0"/>
            </a:xfrm>
            <a:prstGeom prst="straightConnector1">
              <a:avLst/>
            </a:prstGeom>
            <a:noFill/>
            <a:ln w="47625" cap="flat" cmpd="sng">
              <a:solidFill>
                <a:schemeClr val="accent1"/>
              </a:solidFill>
              <a:prstDash val="solid"/>
              <a:miter lim="800000"/>
              <a:headEnd type="none" w="sm" len="sm"/>
              <a:tailEnd type="none" w="sm" len="sm"/>
            </a:ln>
          </p:spPr>
        </p:cxnSp>
        <p:sp>
          <p:nvSpPr>
            <p:cNvPr id="149" name="Google Shape;149;p7"/>
            <p:cNvSpPr txBox="1"/>
            <p:nvPr/>
          </p:nvSpPr>
          <p:spPr>
            <a:xfrm>
              <a:off x="5747385" y="3004334"/>
              <a:ext cx="914400"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4400"/>
                <a:buFont typeface="Calibri"/>
                <a:buNone/>
              </a:pPr>
              <a:r>
                <a:rPr lang="en-US" sz="3200" b="1">
                  <a:solidFill>
                    <a:schemeClr val="dk1"/>
                  </a:solidFill>
                  <a:latin typeface="Verdana Pro" panose="020B0604030504040204" pitchFamily="34" charset="0"/>
                  <a:ea typeface="Calibri"/>
                  <a:cs typeface="Calibri"/>
                  <a:sym typeface="Calibri"/>
                </a:rPr>
                <a:t>=</a:t>
              </a:r>
              <a:endParaRPr sz="1200">
                <a:solidFill>
                  <a:schemeClr val="dk1"/>
                </a:solidFill>
                <a:latin typeface="Verdana Pro" panose="020B0604030504040204" pitchFamily="34" charset="0"/>
                <a:ea typeface="Calibri"/>
                <a:cs typeface="Calibri"/>
                <a:sym typeface="Calibri"/>
              </a:endParaRPr>
            </a:p>
          </p:txBody>
        </p:sp>
      </p:grpSp>
      <p:sp>
        <p:nvSpPr>
          <p:cNvPr id="150" name="Google Shape;150;p7"/>
          <p:cNvSpPr txBox="1"/>
          <p:nvPr/>
        </p:nvSpPr>
        <p:spPr>
          <a:xfrm>
            <a:off x="5322195" y="5772804"/>
            <a:ext cx="5604945" cy="4026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FF0000"/>
              </a:buClr>
              <a:buSzPts val="3200"/>
              <a:buFont typeface="Calibri"/>
              <a:buNone/>
            </a:pPr>
            <a:r>
              <a:rPr lang="en-US" sz="2000" b="1" i="1" dirty="0">
                <a:solidFill>
                  <a:srgbClr val="FF0000"/>
                </a:solidFill>
                <a:latin typeface="Verdana Pro" panose="020B0604030504040204" pitchFamily="34" charset="0"/>
                <a:ea typeface="Calibri"/>
                <a:cs typeface="Calibri"/>
                <a:sym typeface="Calibri"/>
              </a:rPr>
              <a:t>in other words… a mess</a:t>
            </a:r>
            <a:endParaRPr sz="1200" dirty="0">
              <a:solidFill>
                <a:schemeClr val="dk1"/>
              </a:solidFill>
              <a:latin typeface="Verdana Pro" panose="020B0604030504040204" pitchFamily="34" charset="0"/>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8"/>
          <p:cNvSpPr/>
          <p:nvPr/>
        </p:nvSpPr>
        <p:spPr>
          <a:xfrm>
            <a:off x="1367960" y="2438936"/>
            <a:ext cx="10202779" cy="1980127"/>
          </a:xfrm>
          <a:prstGeom prst="roundRect">
            <a:avLst>
              <a:gd name="adj" fmla="val 16667"/>
            </a:avLst>
          </a:prstGeom>
          <a:solidFill>
            <a:srgbClr val="D8D8D8"/>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200">
              <a:solidFill>
                <a:schemeClr val="lt1"/>
              </a:solidFill>
              <a:latin typeface="Verdana Pro" panose="020B0604030504040204" pitchFamily="34" charset="0"/>
              <a:ea typeface="Calibri"/>
              <a:cs typeface="Calibri"/>
              <a:sym typeface="Calibri"/>
            </a:endParaRPr>
          </a:p>
        </p:txBody>
      </p:sp>
      <p:sp>
        <p:nvSpPr>
          <p:cNvPr id="156" name="Google Shape;156;p8"/>
          <p:cNvSpPr txBox="1"/>
          <p:nvPr/>
        </p:nvSpPr>
        <p:spPr>
          <a:xfrm>
            <a:off x="1200150" y="925830"/>
            <a:ext cx="10538400"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4000"/>
              <a:buFont typeface="Calibri"/>
              <a:buNone/>
            </a:pPr>
            <a:r>
              <a:rPr lang="en-US" sz="2800" b="1">
                <a:solidFill>
                  <a:schemeClr val="dk1"/>
                </a:solidFill>
                <a:latin typeface="Verdana Pro" panose="020B0604030504040204" pitchFamily="34" charset="0"/>
                <a:ea typeface="Calibri"/>
                <a:cs typeface="Calibri"/>
                <a:sym typeface="Calibri"/>
              </a:rPr>
              <a:t>CRISPR Cas9 cuts the human genome only once</a:t>
            </a:r>
            <a:endParaRPr sz="1200">
              <a:solidFill>
                <a:schemeClr val="dk1"/>
              </a:solidFill>
              <a:latin typeface="Verdana Pro" panose="020B0604030504040204" pitchFamily="34" charset="0"/>
              <a:ea typeface="Calibri"/>
              <a:cs typeface="Calibri"/>
              <a:sym typeface="Calibri"/>
            </a:endParaRPr>
          </a:p>
          <a:p>
            <a:pPr marL="0" marR="0" lvl="0" indent="0" algn="ctr" rtl="0">
              <a:spcBef>
                <a:spcPts val="0"/>
              </a:spcBef>
              <a:spcAft>
                <a:spcPts val="0"/>
              </a:spcAft>
              <a:buClr>
                <a:schemeClr val="dk1"/>
              </a:buClr>
              <a:buSzPts val="4000"/>
              <a:buFont typeface="Calibri"/>
              <a:buNone/>
            </a:pPr>
            <a:r>
              <a:rPr lang="en-US" sz="2800" b="1">
                <a:solidFill>
                  <a:schemeClr val="dk1"/>
                </a:solidFill>
                <a:latin typeface="Verdana Pro" panose="020B0604030504040204" pitchFamily="34" charset="0"/>
                <a:ea typeface="Calibri"/>
                <a:cs typeface="Calibri"/>
                <a:sym typeface="Calibri"/>
              </a:rPr>
              <a:t>… at a statistically unique site.</a:t>
            </a:r>
            <a:endParaRPr sz="1200">
              <a:solidFill>
                <a:schemeClr val="dk1"/>
              </a:solidFill>
              <a:latin typeface="Verdana Pro" panose="020B0604030504040204" pitchFamily="34" charset="0"/>
              <a:ea typeface="Calibri"/>
              <a:cs typeface="Calibri"/>
              <a:sym typeface="Calibri"/>
            </a:endParaRPr>
          </a:p>
        </p:txBody>
      </p:sp>
      <p:sp>
        <p:nvSpPr>
          <p:cNvPr id="157" name="Google Shape;157;p8"/>
          <p:cNvSpPr txBox="1"/>
          <p:nvPr/>
        </p:nvSpPr>
        <p:spPr>
          <a:xfrm>
            <a:off x="1200150" y="2697422"/>
            <a:ext cx="10538400" cy="13849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FF0000"/>
              </a:buClr>
              <a:buSzPts val="4000"/>
              <a:buFont typeface="Calibri"/>
              <a:buNone/>
            </a:pPr>
            <a:r>
              <a:rPr lang="en-US" sz="2800" i="1" dirty="0">
                <a:solidFill>
                  <a:srgbClr val="FF0000"/>
                </a:solidFill>
                <a:latin typeface="Verdana Pro" panose="020B0604030504040204" pitchFamily="34" charset="0"/>
                <a:ea typeface="Calibri"/>
                <a:cs typeface="Calibri"/>
                <a:sym typeface="Calibri"/>
              </a:rPr>
              <a:t>How many nucleotides must Cas9 be able to recognize…for it to be a statistically unique sequence in the human genome?</a:t>
            </a:r>
            <a:endParaRPr sz="1200" dirty="0">
              <a:solidFill>
                <a:schemeClr val="dk1"/>
              </a:solidFill>
              <a:latin typeface="Verdana Pro" panose="020B0604030504040204" pitchFamily="34" charset="0"/>
              <a:ea typeface="Calibri"/>
              <a:cs typeface="Calibri"/>
              <a:sym typeface="Calibri"/>
            </a:endParaRPr>
          </a:p>
        </p:txBody>
      </p:sp>
      <p:sp>
        <p:nvSpPr>
          <p:cNvPr id="158" name="Google Shape;158;p8"/>
          <p:cNvSpPr txBox="1"/>
          <p:nvPr/>
        </p:nvSpPr>
        <p:spPr>
          <a:xfrm>
            <a:off x="1876425" y="5248512"/>
            <a:ext cx="3962400"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0070C0"/>
              </a:buClr>
              <a:buSzPts val="4000"/>
              <a:buFont typeface="Calibri"/>
              <a:buNone/>
            </a:pPr>
            <a:r>
              <a:rPr lang="en-US" sz="2800" b="1">
                <a:solidFill>
                  <a:srgbClr val="0070C0"/>
                </a:solidFill>
                <a:latin typeface="Verdana Pro" panose="020B0604030504040204" pitchFamily="34" charset="0"/>
                <a:ea typeface="Calibri"/>
                <a:cs typeface="Calibri"/>
                <a:sym typeface="Calibri"/>
              </a:rPr>
              <a:t>The answer is… </a:t>
            </a:r>
            <a:endParaRPr sz="1200">
              <a:solidFill>
                <a:schemeClr val="dk1"/>
              </a:solidFill>
              <a:latin typeface="Verdana Pro" panose="020B0604030504040204" pitchFamily="34" charset="0"/>
              <a:ea typeface="Calibri"/>
              <a:cs typeface="Calibri"/>
              <a:sym typeface="Calibri"/>
            </a:endParaRPr>
          </a:p>
        </p:txBody>
      </p:sp>
      <p:sp>
        <p:nvSpPr>
          <p:cNvPr id="159" name="Google Shape;159;p8"/>
          <p:cNvSpPr txBox="1"/>
          <p:nvPr/>
        </p:nvSpPr>
        <p:spPr>
          <a:xfrm>
            <a:off x="5913249" y="5248500"/>
            <a:ext cx="5192400"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0070C0"/>
              </a:buClr>
              <a:buSzPts val="4000"/>
              <a:buFont typeface="Calibri"/>
              <a:buNone/>
            </a:pPr>
            <a:r>
              <a:rPr lang="en-US" sz="2800" b="1" dirty="0">
                <a:solidFill>
                  <a:srgbClr val="0070C0"/>
                </a:solidFill>
                <a:latin typeface="Verdana Pro" panose="020B0604030504040204" pitchFamily="34" charset="0"/>
                <a:ea typeface="Calibri"/>
                <a:cs typeface="Calibri"/>
                <a:sym typeface="Calibri"/>
              </a:rPr>
              <a:t>12    16    24   38    42   ?</a:t>
            </a:r>
            <a:endParaRPr sz="1200" dirty="0">
              <a:solidFill>
                <a:schemeClr val="dk1"/>
              </a:solidFill>
              <a:latin typeface="Verdana Pro" panose="020B0604030504040204" pitchFamily="34" charset="0"/>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9"/>
          <p:cNvSpPr/>
          <p:nvPr/>
        </p:nvSpPr>
        <p:spPr>
          <a:xfrm>
            <a:off x="1108710" y="578136"/>
            <a:ext cx="10104120" cy="769441"/>
          </a:xfrm>
          <a:prstGeom prst="roundRect">
            <a:avLst>
              <a:gd name="adj" fmla="val 16667"/>
            </a:avLst>
          </a:prstGeom>
          <a:solidFill>
            <a:srgbClr val="D8D8D8"/>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400">
              <a:solidFill>
                <a:schemeClr val="lt1"/>
              </a:solidFill>
              <a:latin typeface="Verdana Pro" panose="020B0604030504040204" pitchFamily="34" charset="0"/>
              <a:ea typeface="Calibri"/>
              <a:cs typeface="Calibri"/>
              <a:sym typeface="Calibri"/>
            </a:endParaRPr>
          </a:p>
        </p:txBody>
      </p:sp>
      <p:grpSp>
        <p:nvGrpSpPr>
          <p:cNvPr id="165" name="Google Shape;165;p9"/>
          <p:cNvGrpSpPr/>
          <p:nvPr/>
        </p:nvGrpSpPr>
        <p:grpSpPr>
          <a:xfrm>
            <a:off x="1541145" y="1977777"/>
            <a:ext cx="10481310" cy="4008377"/>
            <a:chOff x="1346835" y="994797"/>
            <a:chExt cx="10481310" cy="4008377"/>
          </a:xfrm>
        </p:grpSpPr>
        <p:sp>
          <p:nvSpPr>
            <p:cNvPr id="166" name="Google Shape;166;p9"/>
            <p:cNvSpPr txBox="1"/>
            <p:nvPr/>
          </p:nvSpPr>
          <p:spPr>
            <a:xfrm>
              <a:off x="3301365" y="994797"/>
              <a:ext cx="5979795"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6"/>
                </a:buClr>
                <a:buSzPts val="4400"/>
                <a:buFont typeface="Courier New"/>
                <a:buNone/>
              </a:pPr>
              <a:r>
                <a:rPr lang="en-US" sz="3600" b="1">
                  <a:solidFill>
                    <a:schemeClr val="accent6"/>
                  </a:solidFill>
                  <a:latin typeface="Verdana Pro" panose="020B0604030504040204" pitchFamily="34" charset="0"/>
                  <a:ea typeface="Courier New"/>
                  <a:cs typeface="Courier New"/>
                  <a:sym typeface="Courier New"/>
                </a:rPr>
                <a:t>G</a:t>
              </a:r>
              <a:r>
                <a:rPr lang="en-US" sz="3600" b="1">
                  <a:solidFill>
                    <a:srgbClr val="FF0000"/>
                  </a:solidFill>
                  <a:latin typeface="Verdana Pro" panose="020B0604030504040204" pitchFamily="34" charset="0"/>
                  <a:ea typeface="Courier New"/>
                  <a:cs typeface="Courier New"/>
                  <a:sym typeface="Courier New"/>
                </a:rPr>
                <a:t>AA</a:t>
              </a:r>
              <a:r>
                <a:rPr lang="en-US" sz="3600" b="1">
                  <a:solidFill>
                    <a:schemeClr val="dk1"/>
                  </a:solidFill>
                  <a:latin typeface="Verdana Pro" panose="020B0604030504040204" pitchFamily="34" charset="0"/>
                  <a:ea typeface="Courier New"/>
                  <a:cs typeface="Courier New"/>
                  <a:sym typeface="Courier New"/>
                </a:rPr>
                <a:t>TT</a:t>
              </a:r>
              <a:r>
                <a:rPr lang="en-US" sz="3600" b="1">
                  <a:solidFill>
                    <a:srgbClr val="0070C0"/>
                  </a:solidFill>
                  <a:latin typeface="Verdana Pro" panose="020B0604030504040204" pitchFamily="34" charset="0"/>
                  <a:ea typeface="Courier New"/>
                  <a:cs typeface="Courier New"/>
                  <a:sym typeface="Courier New"/>
                </a:rPr>
                <a:t>C</a:t>
              </a:r>
              <a:r>
                <a:rPr lang="en-US" sz="3600" b="1">
                  <a:solidFill>
                    <a:srgbClr val="00B050"/>
                  </a:solidFill>
                  <a:latin typeface="Verdana Pro" panose="020B0604030504040204" pitchFamily="34" charset="0"/>
                  <a:ea typeface="Courier New"/>
                  <a:cs typeface="Courier New"/>
                  <a:sym typeface="Courier New"/>
                </a:rPr>
                <a:t>G</a:t>
              </a:r>
              <a:r>
                <a:rPr lang="en-US" sz="3600" b="1">
                  <a:solidFill>
                    <a:schemeClr val="dk1"/>
                  </a:solidFill>
                  <a:latin typeface="Verdana Pro" panose="020B0604030504040204" pitchFamily="34" charset="0"/>
                  <a:ea typeface="Courier New"/>
                  <a:cs typeface="Courier New"/>
                  <a:sym typeface="Courier New"/>
                </a:rPr>
                <a:t>T</a:t>
              </a:r>
              <a:r>
                <a:rPr lang="en-US" sz="3600" b="1">
                  <a:solidFill>
                    <a:srgbClr val="0070C0"/>
                  </a:solidFill>
                  <a:latin typeface="Verdana Pro" panose="020B0604030504040204" pitchFamily="34" charset="0"/>
                  <a:ea typeface="Courier New"/>
                  <a:cs typeface="Courier New"/>
                  <a:sym typeface="Courier New"/>
                </a:rPr>
                <a:t>C</a:t>
              </a:r>
              <a:r>
                <a:rPr lang="en-US" sz="3600" b="1">
                  <a:solidFill>
                    <a:srgbClr val="00B050"/>
                  </a:solidFill>
                  <a:latin typeface="Verdana Pro" panose="020B0604030504040204" pitchFamily="34" charset="0"/>
                  <a:ea typeface="Courier New"/>
                  <a:cs typeface="Courier New"/>
                  <a:sym typeface="Courier New"/>
                </a:rPr>
                <a:t>G</a:t>
              </a:r>
              <a:r>
                <a:rPr lang="en-US" sz="3600" b="1">
                  <a:solidFill>
                    <a:srgbClr val="0070C0"/>
                  </a:solidFill>
                  <a:latin typeface="Verdana Pro" panose="020B0604030504040204" pitchFamily="34" charset="0"/>
                  <a:ea typeface="Courier New"/>
                  <a:cs typeface="Courier New"/>
                  <a:sym typeface="Courier New"/>
                </a:rPr>
                <a:t>C</a:t>
              </a:r>
              <a:r>
                <a:rPr lang="en-US" sz="3600" b="1">
                  <a:solidFill>
                    <a:schemeClr val="dk1"/>
                  </a:solidFill>
                  <a:latin typeface="Verdana Pro" panose="020B0604030504040204" pitchFamily="34" charset="0"/>
                  <a:ea typeface="Courier New"/>
                  <a:cs typeface="Courier New"/>
                  <a:sym typeface="Courier New"/>
                </a:rPr>
                <a:t>T</a:t>
              </a:r>
              <a:r>
                <a:rPr lang="en-US" sz="3600" b="1">
                  <a:solidFill>
                    <a:srgbClr val="FF0000"/>
                  </a:solidFill>
                  <a:latin typeface="Verdana Pro" panose="020B0604030504040204" pitchFamily="34" charset="0"/>
                  <a:ea typeface="Courier New"/>
                  <a:cs typeface="Courier New"/>
                  <a:sym typeface="Courier New"/>
                </a:rPr>
                <a:t>AA</a:t>
              </a:r>
              <a:r>
                <a:rPr lang="en-US" sz="3600" b="1">
                  <a:solidFill>
                    <a:schemeClr val="dk1"/>
                  </a:solidFill>
                  <a:latin typeface="Verdana Pro" panose="020B0604030504040204" pitchFamily="34" charset="0"/>
                  <a:ea typeface="Courier New"/>
                  <a:cs typeface="Courier New"/>
                  <a:sym typeface="Courier New"/>
                </a:rPr>
                <a:t>T</a:t>
              </a:r>
              <a:r>
                <a:rPr lang="en-US" sz="3600" b="1">
                  <a:solidFill>
                    <a:srgbClr val="00B050"/>
                  </a:solidFill>
                  <a:latin typeface="Verdana Pro" panose="020B0604030504040204" pitchFamily="34" charset="0"/>
                  <a:ea typeface="Courier New"/>
                  <a:cs typeface="Courier New"/>
                  <a:sym typeface="Courier New"/>
                </a:rPr>
                <a:t>G</a:t>
              </a:r>
              <a:endParaRPr sz="1400">
                <a:solidFill>
                  <a:schemeClr val="dk1"/>
                </a:solidFill>
                <a:latin typeface="Verdana Pro" panose="020B0604030504040204" pitchFamily="34" charset="0"/>
                <a:ea typeface="Calibri"/>
                <a:cs typeface="Calibri"/>
                <a:sym typeface="Calibri"/>
              </a:endParaRPr>
            </a:p>
          </p:txBody>
        </p:sp>
        <p:sp>
          <p:nvSpPr>
            <p:cNvPr id="167" name="Google Shape;167;p9"/>
            <p:cNvSpPr txBox="1"/>
            <p:nvPr/>
          </p:nvSpPr>
          <p:spPr>
            <a:xfrm>
              <a:off x="1346835" y="2997786"/>
              <a:ext cx="10481310"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800"/>
                <a:buFont typeface="Calibri"/>
                <a:buNone/>
              </a:pPr>
              <a:r>
                <a:rPr lang="en-US" sz="2000" b="1">
                  <a:solidFill>
                    <a:schemeClr val="dk1"/>
                  </a:solidFill>
                  <a:latin typeface="Verdana Pro" panose="020B0604030504040204" pitchFamily="34" charset="0"/>
                  <a:ea typeface="Calibri"/>
                  <a:cs typeface="Calibri"/>
                  <a:sym typeface="Calibri"/>
                </a:rPr>
                <a:t>4</a:t>
              </a:r>
              <a:r>
                <a:rPr lang="en-US" sz="2000">
                  <a:solidFill>
                    <a:schemeClr val="dk1"/>
                  </a:solidFill>
                  <a:latin typeface="Verdana Pro" panose="020B0604030504040204" pitchFamily="34" charset="0"/>
                  <a:ea typeface="Calibri"/>
                  <a:cs typeface="Calibri"/>
                  <a:sym typeface="Calibri"/>
                </a:rPr>
                <a:t> </a:t>
              </a:r>
              <a:r>
                <a:rPr lang="en-US" sz="1600">
                  <a:solidFill>
                    <a:schemeClr val="dk1"/>
                  </a:solidFill>
                  <a:latin typeface="Verdana Pro" panose="020B0604030504040204" pitchFamily="34" charset="0"/>
                  <a:ea typeface="Calibri"/>
                  <a:cs typeface="Calibri"/>
                  <a:sym typeface="Calibri"/>
                </a:rPr>
                <a:t>X</a:t>
              </a:r>
              <a:r>
                <a:rPr lang="en-US" sz="2000">
                  <a:solidFill>
                    <a:schemeClr val="dk1"/>
                  </a:solidFill>
                  <a:latin typeface="Verdana Pro" panose="020B0604030504040204" pitchFamily="34" charset="0"/>
                  <a:ea typeface="Calibri"/>
                  <a:cs typeface="Calibri"/>
                  <a:sym typeface="Calibri"/>
                </a:rPr>
                <a:t> </a:t>
              </a:r>
              <a:r>
                <a:rPr lang="en-US" sz="2000" b="1">
                  <a:solidFill>
                    <a:schemeClr val="dk1"/>
                  </a:solidFill>
                  <a:latin typeface="Verdana Pro" panose="020B0604030504040204" pitchFamily="34" charset="0"/>
                  <a:ea typeface="Calibri"/>
                  <a:cs typeface="Calibri"/>
                  <a:sym typeface="Calibri"/>
                </a:rPr>
                <a:t>4 </a:t>
              </a:r>
              <a:r>
                <a:rPr lang="en-US" sz="1600">
                  <a:solidFill>
                    <a:schemeClr val="dk1"/>
                  </a:solidFill>
                  <a:latin typeface="Verdana Pro" panose="020B0604030504040204" pitchFamily="34" charset="0"/>
                  <a:ea typeface="Calibri"/>
                  <a:cs typeface="Calibri"/>
                  <a:sym typeface="Calibri"/>
                </a:rPr>
                <a:t>X</a:t>
              </a:r>
              <a:r>
                <a:rPr lang="en-US" sz="2000">
                  <a:solidFill>
                    <a:schemeClr val="dk1"/>
                  </a:solidFill>
                  <a:latin typeface="Verdana Pro" panose="020B0604030504040204" pitchFamily="34" charset="0"/>
                  <a:ea typeface="Calibri"/>
                  <a:cs typeface="Calibri"/>
                  <a:sym typeface="Calibri"/>
                </a:rPr>
                <a:t> </a:t>
              </a:r>
              <a:r>
                <a:rPr lang="en-US" sz="2000" b="1">
                  <a:solidFill>
                    <a:schemeClr val="dk1"/>
                  </a:solidFill>
                  <a:latin typeface="Verdana Pro" panose="020B0604030504040204" pitchFamily="34" charset="0"/>
                  <a:ea typeface="Calibri"/>
                  <a:cs typeface="Calibri"/>
                  <a:sym typeface="Calibri"/>
                </a:rPr>
                <a:t>4</a:t>
              </a:r>
              <a:r>
                <a:rPr lang="en-US" sz="2000">
                  <a:solidFill>
                    <a:schemeClr val="dk1"/>
                  </a:solidFill>
                  <a:latin typeface="Verdana Pro" panose="020B0604030504040204" pitchFamily="34" charset="0"/>
                  <a:ea typeface="Calibri"/>
                  <a:cs typeface="Calibri"/>
                  <a:sym typeface="Calibri"/>
                </a:rPr>
                <a:t> </a:t>
              </a:r>
              <a:r>
                <a:rPr lang="en-US" sz="1600">
                  <a:solidFill>
                    <a:schemeClr val="dk1"/>
                  </a:solidFill>
                  <a:latin typeface="Verdana Pro" panose="020B0604030504040204" pitchFamily="34" charset="0"/>
                  <a:ea typeface="Calibri"/>
                  <a:cs typeface="Calibri"/>
                  <a:sym typeface="Calibri"/>
                </a:rPr>
                <a:t>X</a:t>
              </a:r>
              <a:r>
                <a:rPr lang="en-US" sz="2000">
                  <a:solidFill>
                    <a:schemeClr val="dk1"/>
                  </a:solidFill>
                  <a:latin typeface="Verdana Pro" panose="020B0604030504040204" pitchFamily="34" charset="0"/>
                  <a:ea typeface="Calibri"/>
                  <a:cs typeface="Calibri"/>
                  <a:sym typeface="Calibri"/>
                </a:rPr>
                <a:t> </a:t>
              </a:r>
              <a:r>
                <a:rPr lang="en-US" sz="2000" b="1">
                  <a:solidFill>
                    <a:schemeClr val="dk1"/>
                  </a:solidFill>
                  <a:latin typeface="Verdana Pro" panose="020B0604030504040204" pitchFamily="34" charset="0"/>
                  <a:ea typeface="Calibri"/>
                  <a:cs typeface="Calibri"/>
                  <a:sym typeface="Calibri"/>
                </a:rPr>
                <a:t>4</a:t>
              </a:r>
              <a:r>
                <a:rPr lang="en-US" sz="2000">
                  <a:solidFill>
                    <a:schemeClr val="dk1"/>
                  </a:solidFill>
                  <a:latin typeface="Verdana Pro" panose="020B0604030504040204" pitchFamily="34" charset="0"/>
                  <a:ea typeface="Calibri"/>
                  <a:cs typeface="Calibri"/>
                  <a:sym typeface="Calibri"/>
                </a:rPr>
                <a:t> </a:t>
              </a:r>
              <a:r>
                <a:rPr lang="en-US" sz="1600">
                  <a:solidFill>
                    <a:schemeClr val="dk1"/>
                  </a:solidFill>
                  <a:latin typeface="Verdana Pro" panose="020B0604030504040204" pitchFamily="34" charset="0"/>
                  <a:ea typeface="Calibri"/>
                  <a:cs typeface="Calibri"/>
                  <a:sym typeface="Calibri"/>
                </a:rPr>
                <a:t>X</a:t>
              </a:r>
              <a:r>
                <a:rPr lang="en-US" sz="2000">
                  <a:solidFill>
                    <a:schemeClr val="dk1"/>
                  </a:solidFill>
                  <a:latin typeface="Verdana Pro" panose="020B0604030504040204" pitchFamily="34" charset="0"/>
                  <a:ea typeface="Calibri"/>
                  <a:cs typeface="Calibri"/>
                  <a:sym typeface="Calibri"/>
                </a:rPr>
                <a:t> </a:t>
              </a:r>
              <a:r>
                <a:rPr lang="en-US" sz="2000" b="1">
                  <a:solidFill>
                    <a:schemeClr val="dk1"/>
                  </a:solidFill>
                  <a:latin typeface="Verdana Pro" panose="020B0604030504040204" pitchFamily="34" charset="0"/>
                  <a:ea typeface="Calibri"/>
                  <a:cs typeface="Calibri"/>
                  <a:sym typeface="Calibri"/>
                </a:rPr>
                <a:t>4</a:t>
              </a:r>
              <a:r>
                <a:rPr lang="en-US" sz="2000">
                  <a:solidFill>
                    <a:schemeClr val="dk1"/>
                  </a:solidFill>
                  <a:latin typeface="Verdana Pro" panose="020B0604030504040204" pitchFamily="34" charset="0"/>
                  <a:ea typeface="Calibri"/>
                  <a:cs typeface="Calibri"/>
                  <a:sym typeface="Calibri"/>
                </a:rPr>
                <a:t> </a:t>
              </a:r>
              <a:r>
                <a:rPr lang="en-US" sz="1600">
                  <a:solidFill>
                    <a:schemeClr val="dk1"/>
                  </a:solidFill>
                  <a:latin typeface="Verdana Pro" panose="020B0604030504040204" pitchFamily="34" charset="0"/>
                  <a:ea typeface="Calibri"/>
                  <a:cs typeface="Calibri"/>
                  <a:sym typeface="Calibri"/>
                </a:rPr>
                <a:t>X</a:t>
              </a:r>
              <a:r>
                <a:rPr lang="en-US" sz="2000">
                  <a:solidFill>
                    <a:schemeClr val="dk1"/>
                  </a:solidFill>
                  <a:latin typeface="Verdana Pro" panose="020B0604030504040204" pitchFamily="34" charset="0"/>
                  <a:ea typeface="Calibri"/>
                  <a:cs typeface="Calibri"/>
                  <a:sym typeface="Calibri"/>
                </a:rPr>
                <a:t> </a:t>
              </a:r>
              <a:r>
                <a:rPr lang="en-US" sz="2000" b="1">
                  <a:solidFill>
                    <a:schemeClr val="dk1"/>
                  </a:solidFill>
                  <a:latin typeface="Verdana Pro" panose="020B0604030504040204" pitchFamily="34" charset="0"/>
                  <a:ea typeface="Calibri"/>
                  <a:cs typeface="Calibri"/>
                  <a:sym typeface="Calibri"/>
                </a:rPr>
                <a:t>4</a:t>
              </a:r>
              <a:r>
                <a:rPr lang="en-US" sz="2000">
                  <a:solidFill>
                    <a:schemeClr val="dk1"/>
                  </a:solidFill>
                  <a:latin typeface="Verdana Pro" panose="020B0604030504040204" pitchFamily="34" charset="0"/>
                  <a:ea typeface="Calibri"/>
                  <a:cs typeface="Calibri"/>
                  <a:sym typeface="Calibri"/>
                </a:rPr>
                <a:t> </a:t>
              </a:r>
              <a:r>
                <a:rPr lang="en-US" sz="1600">
                  <a:solidFill>
                    <a:schemeClr val="dk1"/>
                  </a:solidFill>
                  <a:latin typeface="Verdana Pro" panose="020B0604030504040204" pitchFamily="34" charset="0"/>
                  <a:ea typeface="Calibri"/>
                  <a:cs typeface="Calibri"/>
                  <a:sym typeface="Calibri"/>
                </a:rPr>
                <a:t>X</a:t>
              </a:r>
              <a:r>
                <a:rPr lang="en-US" sz="2000">
                  <a:solidFill>
                    <a:schemeClr val="dk1"/>
                  </a:solidFill>
                  <a:latin typeface="Verdana Pro" panose="020B0604030504040204" pitchFamily="34" charset="0"/>
                  <a:ea typeface="Calibri"/>
                  <a:cs typeface="Calibri"/>
                  <a:sym typeface="Calibri"/>
                </a:rPr>
                <a:t> </a:t>
              </a:r>
              <a:r>
                <a:rPr lang="en-US" sz="2000" b="1">
                  <a:solidFill>
                    <a:schemeClr val="dk1"/>
                  </a:solidFill>
                  <a:latin typeface="Verdana Pro" panose="020B0604030504040204" pitchFamily="34" charset="0"/>
                  <a:ea typeface="Calibri"/>
                  <a:cs typeface="Calibri"/>
                  <a:sym typeface="Calibri"/>
                </a:rPr>
                <a:t>4</a:t>
              </a:r>
              <a:r>
                <a:rPr lang="en-US" sz="2000">
                  <a:solidFill>
                    <a:schemeClr val="dk1"/>
                  </a:solidFill>
                  <a:latin typeface="Verdana Pro" panose="020B0604030504040204" pitchFamily="34" charset="0"/>
                  <a:ea typeface="Calibri"/>
                  <a:cs typeface="Calibri"/>
                  <a:sym typeface="Calibri"/>
                </a:rPr>
                <a:t> </a:t>
              </a:r>
              <a:r>
                <a:rPr lang="en-US" sz="1600">
                  <a:solidFill>
                    <a:schemeClr val="dk1"/>
                  </a:solidFill>
                  <a:latin typeface="Verdana Pro" panose="020B0604030504040204" pitchFamily="34" charset="0"/>
                  <a:ea typeface="Calibri"/>
                  <a:cs typeface="Calibri"/>
                  <a:sym typeface="Calibri"/>
                </a:rPr>
                <a:t>X</a:t>
              </a:r>
              <a:r>
                <a:rPr lang="en-US" sz="2000">
                  <a:solidFill>
                    <a:schemeClr val="dk1"/>
                  </a:solidFill>
                  <a:latin typeface="Verdana Pro" panose="020B0604030504040204" pitchFamily="34" charset="0"/>
                  <a:ea typeface="Calibri"/>
                  <a:cs typeface="Calibri"/>
                  <a:sym typeface="Calibri"/>
                </a:rPr>
                <a:t> </a:t>
              </a:r>
              <a:r>
                <a:rPr lang="en-US" sz="2000" b="1">
                  <a:solidFill>
                    <a:schemeClr val="dk1"/>
                  </a:solidFill>
                  <a:latin typeface="Verdana Pro" panose="020B0604030504040204" pitchFamily="34" charset="0"/>
                  <a:ea typeface="Calibri"/>
                  <a:cs typeface="Calibri"/>
                  <a:sym typeface="Calibri"/>
                </a:rPr>
                <a:t>4</a:t>
              </a:r>
              <a:r>
                <a:rPr lang="en-US" sz="2000">
                  <a:solidFill>
                    <a:schemeClr val="dk1"/>
                  </a:solidFill>
                  <a:latin typeface="Verdana Pro" panose="020B0604030504040204" pitchFamily="34" charset="0"/>
                  <a:ea typeface="Calibri"/>
                  <a:cs typeface="Calibri"/>
                  <a:sym typeface="Calibri"/>
                </a:rPr>
                <a:t> </a:t>
              </a:r>
              <a:r>
                <a:rPr lang="en-US" sz="1600">
                  <a:solidFill>
                    <a:schemeClr val="dk1"/>
                  </a:solidFill>
                  <a:latin typeface="Verdana Pro" panose="020B0604030504040204" pitchFamily="34" charset="0"/>
                  <a:ea typeface="Calibri"/>
                  <a:cs typeface="Calibri"/>
                  <a:sym typeface="Calibri"/>
                </a:rPr>
                <a:t>X</a:t>
              </a:r>
              <a:r>
                <a:rPr lang="en-US" sz="2000">
                  <a:solidFill>
                    <a:schemeClr val="dk1"/>
                  </a:solidFill>
                  <a:latin typeface="Verdana Pro" panose="020B0604030504040204" pitchFamily="34" charset="0"/>
                  <a:ea typeface="Calibri"/>
                  <a:cs typeface="Calibri"/>
                  <a:sym typeface="Calibri"/>
                </a:rPr>
                <a:t> </a:t>
              </a:r>
              <a:r>
                <a:rPr lang="en-US" sz="2000" b="1">
                  <a:solidFill>
                    <a:schemeClr val="dk1"/>
                  </a:solidFill>
                  <a:latin typeface="Verdana Pro" panose="020B0604030504040204" pitchFamily="34" charset="0"/>
                  <a:ea typeface="Calibri"/>
                  <a:cs typeface="Calibri"/>
                  <a:sym typeface="Calibri"/>
                </a:rPr>
                <a:t>4</a:t>
              </a:r>
              <a:r>
                <a:rPr lang="en-US" sz="2000">
                  <a:solidFill>
                    <a:schemeClr val="dk1"/>
                  </a:solidFill>
                  <a:latin typeface="Verdana Pro" panose="020B0604030504040204" pitchFamily="34" charset="0"/>
                  <a:ea typeface="Calibri"/>
                  <a:cs typeface="Calibri"/>
                  <a:sym typeface="Calibri"/>
                </a:rPr>
                <a:t> </a:t>
              </a:r>
              <a:r>
                <a:rPr lang="en-US" sz="1600">
                  <a:solidFill>
                    <a:schemeClr val="dk1"/>
                  </a:solidFill>
                  <a:latin typeface="Verdana Pro" panose="020B0604030504040204" pitchFamily="34" charset="0"/>
                  <a:ea typeface="Calibri"/>
                  <a:cs typeface="Calibri"/>
                  <a:sym typeface="Calibri"/>
                </a:rPr>
                <a:t>X</a:t>
              </a:r>
              <a:r>
                <a:rPr lang="en-US" sz="2000">
                  <a:solidFill>
                    <a:schemeClr val="dk1"/>
                  </a:solidFill>
                  <a:latin typeface="Verdana Pro" panose="020B0604030504040204" pitchFamily="34" charset="0"/>
                  <a:ea typeface="Calibri"/>
                  <a:cs typeface="Calibri"/>
                  <a:sym typeface="Calibri"/>
                </a:rPr>
                <a:t> </a:t>
              </a:r>
              <a:r>
                <a:rPr lang="en-US" sz="2000" b="1">
                  <a:solidFill>
                    <a:schemeClr val="dk1"/>
                  </a:solidFill>
                  <a:latin typeface="Verdana Pro" panose="020B0604030504040204" pitchFamily="34" charset="0"/>
                  <a:ea typeface="Calibri"/>
                  <a:cs typeface="Calibri"/>
                  <a:sym typeface="Calibri"/>
                </a:rPr>
                <a:t>4</a:t>
              </a:r>
              <a:r>
                <a:rPr lang="en-US" sz="2000">
                  <a:solidFill>
                    <a:schemeClr val="dk1"/>
                  </a:solidFill>
                  <a:latin typeface="Verdana Pro" panose="020B0604030504040204" pitchFamily="34" charset="0"/>
                  <a:ea typeface="Calibri"/>
                  <a:cs typeface="Calibri"/>
                  <a:sym typeface="Calibri"/>
                </a:rPr>
                <a:t> </a:t>
              </a:r>
              <a:r>
                <a:rPr lang="en-US" sz="1600">
                  <a:solidFill>
                    <a:schemeClr val="dk1"/>
                  </a:solidFill>
                  <a:latin typeface="Verdana Pro" panose="020B0604030504040204" pitchFamily="34" charset="0"/>
                  <a:ea typeface="Calibri"/>
                  <a:cs typeface="Calibri"/>
                  <a:sym typeface="Calibri"/>
                </a:rPr>
                <a:t>X</a:t>
              </a:r>
              <a:r>
                <a:rPr lang="en-US" sz="2000">
                  <a:solidFill>
                    <a:schemeClr val="dk1"/>
                  </a:solidFill>
                  <a:latin typeface="Verdana Pro" panose="020B0604030504040204" pitchFamily="34" charset="0"/>
                  <a:ea typeface="Calibri"/>
                  <a:cs typeface="Calibri"/>
                  <a:sym typeface="Calibri"/>
                </a:rPr>
                <a:t> </a:t>
              </a:r>
              <a:r>
                <a:rPr lang="en-US" sz="2000" b="1">
                  <a:solidFill>
                    <a:schemeClr val="dk1"/>
                  </a:solidFill>
                  <a:latin typeface="Verdana Pro" panose="020B0604030504040204" pitchFamily="34" charset="0"/>
                  <a:ea typeface="Calibri"/>
                  <a:cs typeface="Calibri"/>
                  <a:sym typeface="Calibri"/>
                </a:rPr>
                <a:t>4</a:t>
              </a:r>
              <a:r>
                <a:rPr lang="en-US" sz="2000">
                  <a:solidFill>
                    <a:schemeClr val="dk1"/>
                  </a:solidFill>
                  <a:latin typeface="Verdana Pro" panose="020B0604030504040204" pitchFamily="34" charset="0"/>
                  <a:ea typeface="Calibri"/>
                  <a:cs typeface="Calibri"/>
                  <a:sym typeface="Calibri"/>
                </a:rPr>
                <a:t> </a:t>
              </a:r>
              <a:r>
                <a:rPr lang="en-US" sz="1600">
                  <a:solidFill>
                    <a:schemeClr val="dk1"/>
                  </a:solidFill>
                  <a:latin typeface="Verdana Pro" panose="020B0604030504040204" pitchFamily="34" charset="0"/>
                  <a:ea typeface="Calibri"/>
                  <a:cs typeface="Calibri"/>
                  <a:sym typeface="Calibri"/>
                </a:rPr>
                <a:t>X</a:t>
              </a:r>
              <a:r>
                <a:rPr lang="en-US" sz="2000">
                  <a:solidFill>
                    <a:schemeClr val="dk1"/>
                  </a:solidFill>
                  <a:latin typeface="Verdana Pro" panose="020B0604030504040204" pitchFamily="34" charset="0"/>
                  <a:ea typeface="Calibri"/>
                  <a:cs typeface="Calibri"/>
                  <a:sym typeface="Calibri"/>
                </a:rPr>
                <a:t> </a:t>
              </a:r>
              <a:r>
                <a:rPr lang="en-US" sz="2000" b="1">
                  <a:solidFill>
                    <a:schemeClr val="dk1"/>
                  </a:solidFill>
                  <a:latin typeface="Verdana Pro" panose="020B0604030504040204" pitchFamily="34" charset="0"/>
                  <a:ea typeface="Calibri"/>
                  <a:cs typeface="Calibri"/>
                  <a:sym typeface="Calibri"/>
                </a:rPr>
                <a:t>4</a:t>
              </a:r>
              <a:r>
                <a:rPr lang="en-US" sz="2000">
                  <a:solidFill>
                    <a:schemeClr val="dk1"/>
                  </a:solidFill>
                  <a:latin typeface="Verdana Pro" panose="020B0604030504040204" pitchFamily="34" charset="0"/>
                  <a:ea typeface="Calibri"/>
                  <a:cs typeface="Calibri"/>
                  <a:sym typeface="Calibri"/>
                </a:rPr>
                <a:t> </a:t>
              </a:r>
              <a:r>
                <a:rPr lang="en-US" sz="1600">
                  <a:solidFill>
                    <a:schemeClr val="dk1"/>
                  </a:solidFill>
                  <a:latin typeface="Verdana Pro" panose="020B0604030504040204" pitchFamily="34" charset="0"/>
                  <a:ea typeface="Calibri"/>
                  <a:cs typeface="Calibri"/>
                  <a:sym typeface="Calibri"/>
                </a:rPr>
                <a:t>X</a:t>
              </a:r>
              <a:r>
                <a:rPr lang="en-US" sz="2000">
                  <a:solidFill>
                    <a:schemeClr val="dk1"/>
                  </a:solidFill>
                  <a:latin typeface="Verdana Pro" panose="020B0604030504040204" pitchFamily="34" charset="0"/>
                  <a:ea typeface="Calibri"/>
                  <a:cs typeface="Calibri"/>
                  <a:sym typeface="Calibri"/>
                </a:rPr>
                <a:t> </a:t>
              </a:r>
              <a:r>
                <a:rPr lang="en-US" sz="2000" b="1">
                  <a:solidFill>
                    <a:schemeClr val="dk1"/>
                  </a:solidFill>
                  <a:latin typeface="Verdana Pro" panose="020B0604030504040204" pitchFamily="34" charset="0"/>
                  <a:ea typeface="Calibri"/>
                  <a:cs typeface="Calibri"/>
                  <a:sym typeface="Calibri"/>
                </a:rPr>
                <a:t>4</a:t>
              </a:r>
              <a:r>
                <a:rPr lang="en-US" sz="2000">
                  <a:solidFill>
                    <a:schemeClr val="dk1"/>
                  </a:solidFill>
                  <a:latin typeface="Verdana Pro" panose="020B0604030504040204" pitchFamily="34" charset="0"/>
                  <a:ea typeface="Calibri"/>
                  <a:cs typeface="Calibri"/>
                  <a:sym typeface="Calibri"/>
                </a:rPr>
                <a:t> </a:t>
              </a:r>
              <a:r>
                <a:rPr lang="en-US" sz="1600">
                  <a:solidFill>
                    <a:schemeClr val="dk1"/>
                  </a:solidFill>
                  <a:latin typeface="Verdana Pro" panose="020B0604030504040204" pitchFamily="34" charset="0"/>
                  <a:ea typeface="Calibri"/>
                  <a:cs typeface="Calibri"/>
                  <a:sym typeface="Calibri"/>
                </a:rPr>
                <a:t>X</a:t>
              </a:r>
              <a:r>
                <a:rPr lang="en-US" sz="2000">
                  <a:solidFill>
                    <a:schemeClr val="dk1"/>
                  </a:solidFill>
                  <a:latin typeface="Verdana Pro" panose="020B0604030504040204" pitchFamily="34" charset="0"/>
                  <a:ea typeface="Calibri"/>
                  <a:cs typeface="Calibri"/>
                  <a:sym typeface="Calibri"/>
                </a:rPr>
                <a:t> </a:t>
              </a:r>
              <a:r>
                <a:rPr lang="en-US" sz="2000" b="1">
                  <a:solidFill>
                    <a:schemeClr val="dk1"/>
                  </a:solidFill>
                  <a:latin typeface="Verdana Pro" panose="020B0604030504040204" pitchFamily="34" charset="0"/>
                  <a:ea typeface="Calibri"/>
                  <a:cs typeface="Calibri"/>
                  <a:sym typeface="Calibri"/>
                </a:rPr>
                <a:t>4</a:t>
              </a:r>
              <a:r>
                <a:rPr lang="en-US" sz="2000">
                  <a:solidFill>
                    <a:schemeClr val="dk1"/>
                  </a:solidFill>
                  <a:latin typeface="Verdana Pro" panose="020B0604030504040204" pitchFamily="34" charset="0"/>
                  <a:ea typeface="Calibri"/>
                  <a:cs typeface="Calibri"/>
                  <a:sym typeface="Calibri"/>
                </a:rPr>
                <a:t> </a:t>
              </a:r>
              <a:r>
                <a:rPr lang="en-US" sz="1600">
                  <a:solidFill>
                    <a:schemeClr val="dk1"/>
                  </a:solidFill>
                  <a:latin typeface="Verdana Pro" panose="020B0604030504040204" pitchFamily="34" charset="0"/>
                  <a:ea typeface="Calibri"/>
                  <a:cs typeface="Calibri"/>
                  <a:sym typeface="Calibri"/>
                </a:rPr>
                <a:t>X</a:t>
              </a:r>
              <a:r>
                <a:rPr lang="en-US" sz="2000">
                  <a:solidFill>
                    <a:schemeClr val="dk1"/>
                  </a:solidFill>
                  <a:latin typeface="Verdana Pro" panose="020B0604030504040204" pitchFamily="34" charset="0"/>
                  <a:ea typeface="Calibri"/>
                  <a:cs typeface="Calibri"/>
                  <a:sym typeface="Calibri"/>
                </a:rPr>
                <a:t> </a:t>
              </a:r>
              <a:r>
                <a:rPr lang="en-US" sz="2000" b="1">
                  <a:solidFill>
                    <a:schemeClr val="dk1"/>
                  </a:solidFill>
                  <a:latin typeface="Verdana Pro" panose="020B0604030504040204" pitchFamily="34" charset="0"/>
                  <a:ea typeface="Calibri"/>
                  <a:cs typeface="Calibri"/>
                  <a:sym typeface="Calibri"/>
                </a:rPr>
                <a:t>4</a:t>
              </a:r>
              <a:r>
                <a:rPr lang="en-US" sz="2000">
                  <a:solidFill>
                    <a:schemeClr val="dk1"/>
                  </a:solidFill>
                  <a:latin typeface="Verdana Pro" panose="020B0604030504040204" pitchFamily="34" charset="0"/>
                  <a:ea typeface="Calibri"/>
                  <a:cs typeface="Calibri"/>
                  <a:sym typeface="Calibri"/>
                </a:rPr>
                <a:t> </a:t>
              </a:r>
              <a:r>
                <a:rPr lang="en-US" sz="1600">
                  <a:solidFill>
                    <a:schemeClr val="dk1"/>
                  </a:solidFill>
                  <a:latin typeface="Verdana Pro" panose="020B0604030504040204" pitchFamily="34" charset="0"/>
                  <a:ea typeface="Calibri"/>
                  <a:cs typeface="Calibri"/>
                  <a:sym typeface="Calibri"/>
                </a:rPr>
                <a:t>X</a:t>
              </a:r>
              <a:r>
                <a:rPr lang="en-US" sz="2000">
                  <a:solidFill>
                    <a:schemeClr val="dk1"/>
                  </a:solidFill>
                  <a:latin typeface="Verdana Pro" panose="020B0604030504040204" pitchFamily="34" charset="0"/>
                  <a:ea typeface="Calibri"/>
                  <a:cs typeface="Calibri"/>
                  <a:sym typeface="Calibri"/>
                </a:rPr>
                <a:t> </a:t>
              </a:r>
              <a:r>
                <a:rPr lang="en-US" sz="2000" b="1">
                  <a:solidFill>
                    <a:schemeClr val="dk1"/>
                  </a:solidFill>
                  <a:latin typeface="Verdana Pro" panose="020B0604030504040204" pitchFamily="34" charset="0"/>
                  <a:ea typeface="Calibri"/>
                  <a:cs typeface="Calibri"/>
                  <a:sym typeface="Calibri"/>
                </a:rPr>
                <a:t>4</a:t>
              </a:r>
              <a:r>
                <a:rPr lang="en-US" sz="2000">
                  <a:solidFill>
                    <a:schemeClr val="dk1"/>
                  </a:solidFill>
                  <a:latin typeface="Verdana Pro" panose="020B0604030504040204" pitchFamily="34" charset="0"/>
                  <a:ea typeface="Calibri"/>
                  <a:cs typeface="Calibri"/>
                  <a:sym typeface="Calibri"/>
                </a:rPr>
                <a:t> </a:t>
              </a:r>
              <a:r>
                <a:rPr lang="en-US" sz="2000" b="1">
                  <a:solidFill>
                    <a:srgbClr val="FF0000"/>
                  </a:solidFill>
                  <a:latin typeface="Verdana Pro" panose="020B0604030504040204" pitchFamily="34" charset="0"/>
                  <a:ea typeface="Calibri"/>
                  <a:cs typeface="Calibri"/>
                  <a:sym typeface="Calibri"/>
                </a:rPr>
                <a:t>= </a:t>
              </a:r>
              <a:r>
                <a:rPr lang="en-US" sz="2000" b="1" u="sng">
                  <a:solidFill>
                    <a:srgbClr val="FF0000"/>
                  </a:solidFill>
                  <a:latin typeface="Verdana Pro" panose="020B0604030504040204" pitchFamily="34" charset="0"/>
                  <a:ea typeface="Calibri"/>
                  <a:cs typeface="Calibri"/>
                  <a:sym typeface="Calibri"/>
                </a:rPr>
                <a:t>4.3 X 10</a:t>
              </a:r>
              <a:r>
                <a:rPr lang="en-US" sz="2000" b="1" u="sng" baseline="30000">
                  <a:solidFill>
                    <a:srgbClr val="FF0000"/>
                  </a:solidFill>
                  <a:latin typeface="Verdana Pro" panose="020B0604030504040204" pitchFamily="34" charset="0"/>
                  <a:ea typeface="Calibri"/>
                  <a:cs typeface="Calibri"/>
                  <a:sym typeface="Calibri"/>
                </a:rPr>
                <a:t>9</a:t>
              </a:r>
              <a:r>
                <a:rPr lang="en-US" sz="2000" b="1" u="sng">
                  <a:solidFill>
                    <a:srgbClr val="FF0000"/>
                  </a:solidFill>
                  <a:latin typeface="Verdana Pro" panose="020B0604030504040204" pitchFamily="34" charset="0"/>
                  <a:ea typeface="Calibri"/>
                  <a:cs typeface="Calibri"/>
                  <a:sym typeface="Calibri"/>
                </a:rPr>
                <a:t> </a:t>
              </a:r>
              <a:endParaRPr sz="1400">
                <a:solidFill>
                  <a:schemeClr val="dk1"/>
                </a:solidFill>
                <a:latin typeface="Verdana Pro" panose="020B0604030504040204" pitchFamily="34" charset="0"/>
                <a:ea typeface="Calibri"/>
                <a:cs typeface="Calibri"/>
                <a:sym typeface="Calibri"/>
              </a:endParaRPr>
            </a:p>
          </p:txBody>
        </p:sp>
        <p:sp>
          <p:nvSpPr>
            <p:cNvPr id="168" name="Google Shape;168;p9"/>
            <p:cNvSpPr txBox="1"/>
            <p:nvPr/>
          </p:nvSpPr>
          <p:spPr>
            <a:xfrm>
              <a:off x="5284470" y="3738890"/>
              <a:ext cx="1623060"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800"/>
                <a:buFont typeface="Calibri"/>
                <a:buNone/>
              </a:pPr>
              <a:r>
                <a:rPr lang="en-US" sz="2000" b="1">
                  <a:solidFill>
                    <a:schemeClr val="dk1"/>
                  </a:solidFill>
                  <a:latin typeface="Verdana Pro" panose="020B0604030504040204" pitchFamily="34" charset="0"/>
                  <a:ea typeface="Calibri"/>
                  <a:cs typeface="Calibri"/>
                  <a:sym typeface="Calibri"/>
                </a:rPr>
                <a:t>…or…</a:t>
              </a:r>
              <a:endParaRPr sz="1400">
                <a:solidFill>
                  <a:schemeClr val="dk1"/>
                </a:solidFill>
                <a:latin typeface="Verdana Pro" panose="020B0604030504040204" pitchFamily="34" charset="0"/>
                <a:ea typeface="Calibri"/>
                <a:cs typeface="Calibri"/>
                <a:sym typeface="Calibri"/>
              </a:endParaRPr>
            </a:p>
          </p:txBody>
        </p:sp>
        <p:sp>
          <p:nvSpPr>
            <p:cNvPr id="169" name="Google Shape;169;p9"/>
            <p:cNvSpPr txBox="1"/>
            <p:nvPr/>
          </p:nvSpPr>
          <p:spPr>
            <a:xfrm>
              <a:off x="4229576" y="4479994"/>
              <a:ext cx="3732848"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3600"/>
                <a:buFont typeface="Calibri"/>
                <a:buNone/>
              </a:pPr>
              <a:r>
                <a:rPr lang="en-US" sz="2800" b="1">
                  <a:solidFill>
                    <a:schemeClr val="dk1"/>
                  </a:solidFill>
                  <a:latin typeface="Verdana Pro" panose="020B0604030504040204" pitchFamily="34" charset="0"/>
                  <a:ea typeface="Calibri"/>
                  <a:cs typeface="Calibri"/>
                  <a:sym typeface="Calibri"/>
                </a:rPr>
                <a:t>4</a:t>
              </a:r>
              <a:r>
                <a:rPr lang="en-US" sz="2800" baseline="30000">
                  <a:solidFill>
                    <a:schemeClr val="dk1"/>
                  </a:solidFill>
                  <a:latin typeface="Verdana Pro" panose="020B0604030504040204" pitchFamily="34" charset="0"/>
                  <a:ea typeface="Calibri"/>
                  <a:cs typeface="Calibri"/>
                  <a:sym typeface="Calibri"/>
                </a:rPr>
                <a:t>16</a:t>
              </a:r>
              <a:r>
                <a:rPr lang="en-US" sz="2800">
                  <a:solidFill>
                    <a:schemeClr val="dk1"/>
                  </a:solidFill>
                  <a:latin typeface="Verdana Pro" panose="020B0604030504040204" pitchFamily="34" charset="0"/>
                  <a:ea typeface="Calibri"/>
                  <a:cs typeface="Calibri"/>
                  <a:sym typeface="Calibri"/>
                </a:rPr>
                <a:t> = </a:t>
              </a:r>
              <a:r>
                <a:rPr lang="en-US" sz="2800" b="1" u="sng">
                  <a:solidFill>
                    <a:srgbClr val="FF0000"/>
                  </a:solidFill>
                  <a:latin typeface="Verdana Pro" panose="020B0604030504040204" pitchFamily="34" charset="0"/>
                  <a:ea typeface="Calibri"/>
                  <a:cs typeface="Calibri"/>
                  <a:sym typeface="Calibri"/>
                </a:rPr>
                <a:t>4.3 X 10</a:t>
              </a:r>
              <a:r>
                <a:rPr lang="en-US" sz="2800" b="1" u="sng" baseline="30000">
                  <a:solidFill>
                    <a:srgbClr val="FF0000"/>
                  </a:solidFill>
                  <a:latin typeface="Verdana Pro" panose="020B0604030504040204" pitchFamily="34" charset="0"/>
                  <a:ea typeface="Calibri"/>
                  <a:cs typeface="Calibri"/>
                  <a:sym typeface="Calibri"/>
                </a:rPr>
                <a:t>9</a:t>
              </a:r>
              <a:endParaRPr sz="1400">
                <a:solidFill>
                  <a:schemeClr val="dk1"/>
                </a:solidFill>
                <a:latin typeface="Verdana Pro" panose="020B0604030504040204" pitchFamily="34" charset="0"/>
                <a:ea typeface="Calibri"/>
                <a:cs typeface="Calibri"/>
                <a:sym typeface="Calibri"/>
              </a:endParaRPr>
            </a:p>
          </p:txBody>
        </p:sp>
        <p:sp>
          <p:nvSpPr>
            <p:cNvPr id="170" name="Google Shape;170;p9"/>
            <p:cNvSpPr/>
            <p:nvPr/>
          </p:nvSpPr>
          <p:spPr>
            <a:xfrm rot="5400000">
              <a:off x="5884547" y="-873046"/>
              <a:ext cx="422907" cy="5400780"/>
            </a:xfrm>
            <a:prstGeom prst="rightBrace">
              <a:avLst>
                <a:gd name="adj1" fmla="val 0"/>
                <a:gd name="adj2" fmla="val 50000"/>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400">
                <a:solidFill>
                  <a:schemeClr val="dk1"/>
                </a:solidFill>
                <a:latin typeface="Verdana Pro" panose="020B0604030504040204" pitchFamily="34" charset="0"/>
                <a:ea typeface="Calibri"/>
                <a:cs typeface="Calibri"/>
                <a:sym typeface="Calibri"/>
              </a:endParaRPr>
            </a:p>
          </p:txBody>
        </p:sp>
        <p:sp>
          <p:nvSpPr>
            <p:cNvPr id="171" name="Google Shape;171;p9"/>
            <p:cNvSpPr txBox="1"/>
            <p:nvPr/>
          </p:nvSpPr>
          <p:spPr>
            <a:xfrm>
              <a:off x="4153852" y="2092943"/>
              <a:ext cx="427482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3200"/>
                <a:buFont typeface="Calibri"/>
                <a:buNone/>
              </a:pPr>
              <a:r>
                <a:rPr lang="en-US" sz="2400" b="1">
                  <a:solidFill>
                    <a:schemeClr val="dk1"/>
                  </a:solidFill>
                  <a:latin typeface="Verdana Pro" panose="020B0604030504040204" pitchFamily="34" charset="0"/>
                  <a:ea typeface="Calibri"/>
                  <a:cs typeface="Calibri"/>
                  <a:sym typeface="Calibri"/>
                </a:rPr>
                <a:t>16 nucleotides</a:t>
              </a:r>
              <a:endParaRPr sz="1400">
                <a:solidFill>
                  <a:schemeClr val="dk1"/>
                </a:solidFill>
                <a:latin typeface="Verdana Pro" panose="020B0604030504040204" pitchFamily="34" charset="0"/>
                <a:ea typeface="Calibri"/>
                <a:cs typeface="Calibri"/>
                <a:sym typeface="Calibri"/>
              </a:endParaRPr>
            </a:p>
          </p:txBody>
        </p:sp>
      </p:grpSp>
      <p:sp>
        <p:nvSpPr>
          <p:cNvPr id="172" name="Google Shape;172;p9"/>
          <p:cNvSpPr txBox="1"/>
          <p:nvPr/>
        </p:nvSpPr>
        <p:spPr>
          <a:xfrm>
            <a:off x="765810" y="605790"/>
            <a:ext cx="10824210"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FF0000"/>
              </a:buClr>
              <a:buSzPts val="3600"/>
              <a:buFont typeface="Calibri"/>
              <a:buNone/>
            </a:pPr>
            <a:r>
              <a:rPr lang="en-US" sz="2800" b="1" i="1">
                <a:solidFill>
                  <a:srgbClr val="FF0000"/>
                </a:solidFill>
                <a:latin typeface="Verdana Pro" panose="020B0604030504040204" pitchFamily="34" charset="0"/>
                <a:ea typeface="Calibri"/>
                <a:cs typeface="Calibri"/>
                <a:sym typeface="Calibri"/>
              </a:rPr>
              <a:t>A statistically unique site in the human genome…</a:t>
            </a:r>
            <a:endParaRPr sz="1400">
              <a:solidFill>
                <a:schemeClr val="dk1"/>
              </a:solidFill>
              <a:latin typeface="Verdana Pro" panose="020B0604030504040204" pitchFamily="34" charset="0"/>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2" name="TextBox 1">
            <a:extLst>
              <a:ext uri="{FF2B5EF4-FFF2-40B4-BE49-F238E27FC236}">
                <a16:creationId xmlns:a16="http://schemas.microsoft.com/office/drawing/2014/main" id="{3C00F58B-BE18-4482-89CA-2D96C0724247}"/>
              </a:ext>
            </a:extLst>
          </p:cNvPr>
          <p:cNvSpPr txBox="1"/>
          <p:nvPr/>
        </p:nvSpPr>
        <p:spPr>
          <a:xfrm>
            <a:off x="1635296" y="5803340"/>
            <a:ext cx="9131300" cy="527050"/>
          </a:xfrm>
          <a:prstGeom prst="rect">
            <a:avLst/>
          </a:prstGeom>
          <a:noFill/>
        </p:spPr>
        <p:txBody>
          <a:bodyPr wrap="square" rtlCol="0">
            <a:spAutoFit/>
          </a:bodyPr>
          <a:lstStyle/>
          <a:p>
            <a:r>
              <a:rPr lang="en-US" dirty="0">
                <a:hlinkClick r:id="rId3"/>
              </a:rPr>
              <a:t>https://www.3dmoleculardesigns.com/Teacher-Resources/Making-the-Cut-with-CRISPR-Cas9-Animations-and-Videos.htm</a:t>
            </a:r>
            <a:r>
              <a:rPr lang="en-US" dirty="0"/>
              <a:t> </a:t>
            </a:r>
          </a:p>
        </p:txBody>
      </p:sp>
      <p:pic>
        <p:nvPicPr>
          <p:cNvPr id="6" name="Picture 5">
            <a:extLst>
              <a:ext uri="{FF2B5EF4-FFF2-40B4-BE49-F238E27FC236}">
                <a16:creationId xmlns:a16="http://schemas.microsoft.com/office/drawing/2014/main" id="{5A3D8AED-57F4-430D-9A8E-D12221287476}"/>
              </a:ext>
            </a:extLst>
          </p:cNvPr>
          <p:cNvPicPr>
            <a:picLocks noChangeAspect="1"/>
          </p:cNvPicPr>
          <p:nvPr/>
        </p:nvPicPr>
        <p:blipFill rotWithShape="1">
          <a:blip r:embed="rId4"/>
          <a:srcRect l="18651" t="24437" r="12126" b="17550"/>
          <a:stretch/>
        </p:blipFill>
        <p:spPr>
          <a:xfrm>
            <a:off x="2264392" y="1152625"/>
            <a:ext cx="8148822" cy="4552749"/>
          </a:xfrm>
          <a:prstGeom prst="rect">
            <a:avLst/>
          </a:prstGeom>
        </p:spPr>
      </p:pic>
      <p:sp>
        <p:nvSpPr>
          <p:cNvPr id="3" name="Title 2">
            <a:extLst>
              <a:ext uri="{FF2B5EF4-FFF2-40B4-BE49-F238E27FC236}">
                <a16:creationId xmlns:a16="http://schemas.microsoft.com/office/drawing/2014/main" id="{7C2FAD0C-EF0D-CFDA-A9BF-3F148A816D0B}"/>
              </a:ext>
            </a:extLst>
          </p:cNvPr>
          <p:cNvSpPr>
            <a:spLocks noGrp="1"/>
          </p:cNvSpPr>
          <p:nvPr>
            <p:ph type="title"/>
          </p:nvPr>
        </p:nvSpPr>
        <p:spPr>
          <a:xfrm>
            <a:off x="1048155" y="467451"/>
            <a:ext cx="10581297" cy="544574"/>
          </a:xfrm>
        </p:spPr>
        <p:txBody>
          <a:bodyPr>
            <a:noAutofit/>
          </a:bodyPr>
          <a:lstStyle/>
          <a:p>
            <a:r>
              <a:rPr lang="en-US" sz="2400" dirty="0"/>
              <a:t>CRISPR: Connecting New Science to What You Already Teach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24</a:t>
            </a:fld>
            <a:endParaRPr lang="en-US" dirty="0"/>
          </a:p>
        </p:txBody>
      </p:sp>
      <p:pic>
        <p:nvPicPr>
          <p:cNvPr id="4" name="Google Shape;282;p16" descr="A close up of a map&#10;&#10;Description automatically generated">
            <a:extLst>
              <a:ext uri="{FF2B5EF4-FFF2-40B4-BE49-F238E27FC236}">
                <a16:creationId xmlns:a16="http://schemas.microsoft.com/office/drawing/2014/main" id="{DDA90F39-6A06-DB80-C184-4F81B8026069}"/>
              </a:ext>
            </a:extLst>
          </p:cNvPr>
          <p:cNvPicPr preferRelativeResize="0"/>
          <p:nvPr/>
        </p:nvPicPr>
        <p:blipFill rotWithShape="1">
          <a:blip r:embed="rId2">
            <a:alphaModFix/>
          </a:blip>
          <a:srcRect/>
          <a:stretch/>
        </p:blipFill>
        <p:spPr>
          <a:xfrm>
            <a:off x="5326111" y="32840"/>
            <a:ext cx="5066839" cy="6792319"/>
          </a:xfrm>
          <a:prstGeom prst="rect">
            <a:avLst/>
          </a:prstGeom>
          <a:noFill/>
          <a:ln>
            <a:noFill/>
          </a:ln>
        </p:spPr>
      </p:pic>
      <p:sp>
        <p:nvSpPr>
          <p:cNvPr id="5" name="Title 1">
            <a:extLst>
              <a:ext uri="{FF2B5EF4-FFF2-40B4-BE49-F238E27FC236}">
                <a16:creationId xmlns:a16="http://schemas.microsoft.com/office/drawing/2014/main" id="{0422A74A-16B2-5FDA-C6DB-C8EC966F6F84}"/>
              </a:ext>
            </a:extLst>
          </p:cNvPr>
          <p:cNvSpPr txBox="1">
            <a:spLocks/>
          </p:cNvSpPr>
          <p:nvPr/>
        </p:nvSpPr>
        <p:spPr>
          <a:xfrm>
            <a:off x="1120967" y="2385809"/>
            <a:ext cx="2984308" cy="54457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chemeClr val="tx1"/>
                </a:solidFill>
                <a:latin typeface="Verdana Pro SemiBold" panose="020B0604020202020204" pitchFamily="34" charset="0"/>
                <a:ea typeface="+mj-ea"/>
                <a:cs typeface="+mj-cs"/>
              </a:defRPr>
            </a:lvl1pPr>
          </a:lstStyle>
          <a:p>
            <a:r>
              <a:rPr lang="en-US" sz="4400" dirty="0"/>
              <a:t>Guiding Graphics</a:t>
            </a:r>
          </a:p>
        </p:txBody>
      </p:sp>
    </p:spTree>
    <p:extLst>
      <p:ext uri="{BB962C8B-B14F-4D97-AF65-F5344CB8AC3E}">
        <p14:creationId xmlns:p14="http://schemas.microsoft.com/office/powerpoint/2010/main" val="18190181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00EC328-3208-032A-CA3E-C9FF79B4DCA5}"/>
              </a:ext>
            </a:extLst>
          </p:cNvPr>
          <p:cNvSpPr>
            <a:spLocks noGrp="1"/>
          </p:cNvSpPr>
          <p:nvPr>
            <p:ph type="sldNum" sz="quarter" idx="12"/>
          </p:nvPr>
        </p:nvSpPr>
        <p:spPr/>
        <p:txBody>
          <a:bodyPr/>
          <a:lstStyle/>
          <a:p>
            <a:fld id="{195F50F5-0325-4E13-93B8-A048A96B03AB}" type="slidenum">
              <a:rPr lang="en-US" smtClean="0"/>
              <a:pPr/>
              <a:t>25</a:t>
            </a:fld>
            <a:endParaRPr lang="en-US" dirty="0"/>
          </a:p>
        </p:txBody>
      </p:sp>
      <p:sp>
        <p:nvSpPr>
          <p:cNvPr id="4" name="Title 1">
            <a:extLst>
              <a:ext uri="{FF2B5EF4-FFF2-40B4-BE49-F238E27FC236}">
                <a16:creationId xmlns:a16="http://schemas.microsoft.com/office/drawing/2014/main" id="{FEC392ED-C8A1-3B30-B883-9CCE08344189}"/>
              </a:ext>
            </a:extLst>
          </p:cNvPr>
          <p:cNvSpPr>
            <a:spLocks noGrp="1"/>
          </p:cNvSpPr>
          <p:nvPr>
            <p:ph type="title"/>
          </p:nvPr>
        </p:nvSpPr>
        <p:spPr>
          <a:xfrm>
            <a:off x="654242" y="2614409"/>
            <a:ext cx="2984308" cy="544574"/>
          </a:xfrm>
        </p:spPr>
        <p:txBody>
          <a:bodyPr>
            <a:noAutofit/>
          </a:bodyPr>
          <a:lstStyle/>
          <a:p>
            <a:r>
              <a:rPr lang="en-US" sz="4400" dirty="0"/>
              <a:t>Guiding Graphics</a:t>
            </a:r>
          </a:p>
        </p:txBody>
      </p:sp>
      <p:pic>
        <p:nvPicPr>
          <p:cNvPr id="5" name="Google Shape;287;p17" descr="A picture containing text, map&#10;&#10;Description automatically generated">
            <a:extLst>
              <a:ext uri="{FF2B5EF4-FFF2-40B4-BE49-F238E27FC236}">
                <a16:creationId xmlns:a16="http://schemas.microsoft.com/office/drawing/2014/main" id="{C9EAECF8-B648-A6C2-7458-2C62C485ED9E}"/>
              </a:ext>
            </a:extLst>
          </p:cNvPr>
          <p:cNvPicPr preferRelativeResize="0"/>
          <p:nvPr/>
        </p:nvPicPr>
        <p:blipFill rotWithShape="1">
          <a:blip r:embed="rId2">
            <a:alphaModFix/>
          </a:blip>
          <a:srcRect/>
          <a:stretch/>
        </p:blipFill>
        <p:spPr>
          <a:xfrm>
            <a:off x="4711726" y="-38100"/>
            <a:ext cx="5511748" cy="6920558"/>
          </a:xfrm>
          <a:prstGeom prst="rect">
            <a:avLst/>
          </a:prstGeom>
          <a:noFill/>
          <a:ln>
            <a:noFill/>
          </a:ln>
        </p:spPr>
      </p:pic>
    </p:spTree>
    <p:extLst>
      <p:ext uri="{BB962C8B-B14F-4D97-AF65-F5344CB8AC3E}">
        <p14:creationId xmlns:p14="http://schemas.microsoft.com/office/powerpoint/2010/main" val="9931419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1"/>
          <p:cNvSpPr txBox="1">
            <a:spLocks noGrp="1"/>
          </p:cNvSpPr>
          <p:nvPr>
            <p:ph type="body" idx="1"/>
          </p:nvPr>
        </p:nvSpPr>
        <p:spPr>
          <a:xfrm>
            <a:off x="956863" y="483327"/>
            <a:ext cx="10515600" cy="65232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b="1" dirty="0">
                <a:latin typeface="Verdana Pro" panose="020B0604030504040204" pitchFamily="34" charset="0"/>
              </a:rPr>
              <a:t>The Making the Cut with the CRISPR-Cas9 Kit</a:t>
            </a:r>
            <a:endParaRPr dirty="0">
              <a:latin typeface="Verdana Pro" panose="020B0604030504040204" pitchFamily="34" charset="0"/>
            </a:endParaRPr>
          </a:p>
        </p:txBody>
      </p:sp>
      <p:pic>
        <p:nvPicPr>
          <p:cNvPr id="184" name="Google Shape;184;p11"/>
          <p:cNvPicPr preferRelativeResize="0"/>
          <p:nvPr/>
        </p:nvPicPr>
        <p:blipFill rotWithShape="1">
          <a:blip r:embed="rId3">
            <a:alphaModFix/>
          </a:blip>
          <a:srcRect/>
          <a:stretch/>
        </p:blipFill>
        <p:spPr>
          <a:xfrm>
            <a:off x="956863" y="900440"/>
            <a:ext cx="10133630" cy="538349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g115500008a9_3_6"/>
          <p:cNvSpPr txBox="1">
            <a:spLocks noGrp="1"/>
          </p:cNvSpPr>
          <p:nvPr>
            <p:ph type="title"/>
          </p:nvPr>
        </p:nvSpPr>
        <p:spPr>
          <a:xfrm>
            <a:off x="999459" y="703475"/>
            <a:ext cx="10193081" cy="544574"/>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200" b="1" dirty="0">
                <a:solidFill>
                  <a:srgbClr val="1155CC"/>
                </a:solidFill>
                <a:latin typeface="Verdana Pro" panose="020B0604030504040204" pitchFamily="34" charset="0"/>
              </a:rPr>
              <a:t>5 Steps in the </a:t>
            </a:r>
            <a:r>
              <a:rPr lang="en-US" sz="3200" b="1" i="1" dirty="0">
                <a:solidFill>
                  <a:srgbClr val="1155CC"/>
                </a:solidFill>
                <a:latin typeface="Verdana Pro" panose="020B0604030504040204" pitchFamily="34" charset="0"/>
              </a:rPr>
              <a:t>Making the Cut</a:t>
            </a:r>
            <a:r>
              <a:rPr lang="en-US" sz="3200" b="1" dirty="0">
                <a:solidFill>
                  <a:srgbClr val="1155CC"/>
                </a:solidFill>
                <a:latin typeface="Verdana Pro" panose="020B0604030504040204" pitchFamily="34" charset="0"/>
              </a:rPr>
              <a:t> </a:t>
            </a:r>
            <a:endParaRPr sz="3200" b="1" dirty="0">
              <a:solidFill>
                <a:srgbClr val="1155CC"/>
              </a:solidFill>
              <a:latin typeface="Verdana Pro" panose="020B0604030504040204" pitchFamily="34" charset="0"/>
            </a:endParaRPr>
          </a:p>
        </p:txBody>
      </p:sp>
      <p:sp>
        <p:nvSpPr>
          <p:cNvPr id="191" name="Google Shape;191;g115500008a9_3_6"/>
          <p:cNvSpPr txBox="1"/>
          <p:nvPr/>
        </p:nvSpPr>
        <p:spPr>
          <a:xfrm>
            <a:off x="800870" y="1899710"/>
            <a:ext cx="10590260" cy="350862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dirty="0">
                <a:latin typeface="Verdana Pro" panose="020B0604030504040204" pitchFamily="34" charset="0"/>
                <a:ea typeface="Calibri"/>
                <a:cs typeface="Calibri"/>
                <a:sym typeface="Calibri"/>
              </a:rPr>
              <a:t>Step 1… </a:t>
            </a:r>
            <a:r>
              <a:rPr lang="en-US" sz="2400" dirty="0">
                <a:latin typeface="Verdana Pro" panose="020B0604030504040204" pitchFamily="34" charset="0"/>
                <a:ea typeface="Calibri"/>
                <a:cs typeface="Calibri"/>
                <a:sym typeface="Calibri"/>
              </a:rPr>
              <a:t>Assembling the </a:t>
            </a:r>
            <a:r>
              <a:rPr lang="en-US" sz="2400" dirty="0" err="1">
                <a:latin typeface="Verdana Pro" panose="020B0604030504040204" pitchFamily="34" charset="0"/>
                <a:ea typeface="Calibri"/>
                <a:cs typeface="Calibri"/>
                <a:sym typeface="Calibri"/>
              </a:rPr>
              <a:t>tracrRNA</a:t>
            </a:r>
            <a:r>
              <a:rPr lang="en-US" sz="2400" dirty="0">
                <a:latin typeface="Verdana Pro" panose="020B0604030504040204" pitchFamily="34" charset="0"/>
                <a:ea typeface="Calibri"/>
                <a:cs typeface="Calibri"/>
                <a:sym typeface="Calibri"/>
              </a:rPr>
              <a:t>…on the Cas9 protein</a:t>
            </a:r>
            <a:endParaRPr sz="2400" dirty="0">
              <a:latin typeface="Verdana Pro" panose="020B0604030504040204" pitchFamily="34" charset="0"/>
              <a:ea typeface="Calibri"/>
              <a:cs typeface="Calibri"/>
              <a:sym typeface="Calibri"/>
            </a:endParaRPr>
          </a:p>
          <a:p>
            <a:pPr marL="0" lvl="0" indent="0" algn="l" rtl="0">
              <a:spcBef>
                <a:spcPts val="0"/>
              </a:spcBef>
              <a:spcAft>
                <a:spcPts val="0"/>
              </a:spcAft>
              <a:buNone/>
            </a:pPr>
            <a:endParaRPr sz="2400" dirty="0">
              <a:latin typeface="Verdana Pro" panose="020B0604030504040204" pitchFamily="34" charset="0"/>
              <a:ea typeface="Calibri"/>
              <a:cs typeface="Calibri"/>
              <a:sym typeface="Calibri"/>
            </a:endParaRPr>
          </a:p>
          <a:p>
            <a:pPr marL="0" lvl="0" indent="0" algn="l" rtl="0">
              <a:spcBef>
                <a:spcPts val="0"/>
              </a:spcBef>
              <a:spcAft>
                <a:spcPts val="0"/>
              </a:spcAft>
              <a:buNone/>
            </a:pPr>
            <a:r>
              <a:rPr lang="en-US" sz="2400" b="1" dirty="0">
                <a:latin typeface="Verdana Pro" panose="020B0604030504040204" pitchFamily="34" charset="0"/>
                <a:ea typeface="Calibri"/>
                <a:cs typeface="Calibri"/>
                <a:sym typeface="Calibri"/>
              </a:rPr>
              <a:t>Step 2…</a:t>
            </a:r>
            <a:r>
              <a:rPr lang="en-US" sz="2400" dirty="0">
                <a:latin typeface="Verdana Pro" panose="020B0604030504040204" pitchFamily="34" charset="0"/>
                <a:ea typeface="Calibri"/>
                <a:cs typeface="Calibri"/>
                <a:sym typeface="Calibri"/>
              </a:rPr>
              <a:t> Adding the crRNA to the </a:t>
            </a:r>
            <a:r>
              <a:rPr lang="en-US" sz="2400" dirty="0" err="1">
                <a:latin typeface="Verdana Pro" panose="020B0604030504040204" pitchFamily="34" charset="0"/>
                <a:ea typeface="Calibri"/>
                <a:cs typeface="Calibri"/>
                <a:sym typeface="Calibri"/>
              </a:rPr>
              <a:t>tracr</a:t>
            </a:r>
            <a:r>
              <a:rPr lang="en-US" sz="2400" dirty="0">
                <a:latin typeface="Verdana Pro" panose="020B0604030504040204" pitchFamily="34" charset="0"/>
                <a:ea typeface="Calibri"/>
                <a:cs typeface="Calibri"/>
                <a:sym typeface="Calibri"/>
              </a:rPr>
              <a:t> RNA</a:t>
            </a:r>
            <a:endParaRPr sz="2400" dirty="0">
              <a:latin typeface="Verdana Pro" panose="020B0604030504040204" pitchFamily="34" charset="0"/>
              <a:ea typeface="Calibri"/>
              <a:cs typeface="Calibri"/>
              <a:sym typeface="Calibri"/>
            </a:endParaRPr>
          </a:p>
          <a:p>
            <a:pPr marL="0" lvl="0" indent="0" algn="l" rtl="0">
              <a:spcBef>
                <a:spcPts val="0"/>
              </a:spcBef>
              <a:spcAft>
                <a:spcPts val="0"/>
              </a:spcAft>
              <a:buNone/>
            </a:pPr>
            <a:endParaRPr sz="2400" dirty="0">
              <a:latin typeface="Verdana Pro" panose="020B0604030504040204" pitchFamily="34" charset="0"/>
              <a:ea typeface="Calibri"/>
              <a:cs typeface="Calibri"/>
              <a:sym typeface="Calibri"/>
            </a:endParaRPr>
          </a:p>
          <a:p>
            <a:pPr marL="0" lvl="0" indent="0" algn="l" rtl="0">
              <a:spcBef>
                <a:spcPts val="0"/>
              </a:spcBef>
              <a:spcAft>
                <a:spcPts val="0"/>
              </a:spcAft>
              <a:buNone/>
            </a:pPr>
            <a:r>
              <a:rPr lang="en-US" sz="2400" b="1" dirty="0">
                <a:latin typeface="Verdana Pro" panose="020B0604030504040204" pitchFamily="34" charset="0"/>
                <a:ea typeface="Calibri"/>
                <a:cs typeface="Calibri"/>
                <a:sym typeface="Calibri"/>
              </a:rPr>
              <a:t>Step 3…</a:t>
            </a:r>
            <a:r>
              <a:rPr lang="en-US" sz="2400" dirty="0">
                <a:latin typeface="Verdana Pro" panose="020B0604030504040204" pitchFamily="34" charset="0"/>
                <a:ea typeface="Calibri"/>
                <a:cs typeface="Calibri"/>
                <a:sym typeface="Calibri"/>
              </a:rPr>
              <a:t> Binding the PAM site of double-stranded DNA to Cas9</a:t>
            </a:r>
            <a:endParaRPr sz="2400" dirty="0">
              <a:latin typeface="Verdana Pro" panose="020B0604030504040204" pitchFamily="34" charset="0"/>
              <a:ea typeface="Calibri"/>
              <a:cs typeface="Calibri"/>
              <a:sym typeface="Calibri"/>
            </a:endParaRPr>
          </a:p>
          <a:p>
            <a:pPr marL="0" lvl="0" indent="0" algn="l" rtl="0">
              <a:spcBef>
                <a:spcPts val="0"/>
              </a:spcBef>
              <a:spcAft>
                <a:spcPts val="0"/>
              </a:spcAft>
              <a:buNone/>
            </a:pPr>
            <a:endParaRPr sz="2400" dirty="0">
              <a:latin typeface="Verdana Pro" panose="020B0604030504040204" pitchFamily="34" charset="0"/>
              <a:ea typeface="Calibri"/>
              <a:cs typeface="Calibri"/>
              <a:sym typeface="Calibri"/>
            </a:endParaRPr>
          </a:p>
          <a:p>
            <a:pPr marL="0" lvl="0" indent="0" algn="l" rtl="0">
              <a:spcBef>
                <a:spcPts val="0"/>
              </a:spcBef>
              <a:spcAft>
                <a:spcPts val="0"/>
              </a:spcAft>
              <a:buNone/>
            </a:pPr>
            <a:r>
              <a:rPr lang="en-US" sz="2400" b="1" dirty="0">
                <a:latin typeface="Verdana Pro" panose="020B0604030504040204" pitchFamily="34" charset="0"/>
                <a:ea typeface="Calibri"/>
                <a:cs typeface="Calibri"/>
                <a:sym typeface="Calibri"/>
              </a:rPr>
              <a:t>Step 4…</a:t>
            </a:r>
            <a:r>
              <a:rPr lang="en-US" sz="2400" dirty="0">
                <a:latin typeface="Verdana Pro" panose="020B0604030504040204" pitchFamily="34" charset="0"/>
                <a:ea typeface="Calibri"/>
                <a:cs typeface="Calibri"/>
                <a:sym typeface="Calibri"/>
              </a:rPr>
              <a:t> Interrogating the Target DNA strand with the guide RNA</a:t>
            </a:r>
            <a:endParaRPr sz="2400" dirty="0">
              <a:latin typeface="Verdana Pro" panose="020B0604030504040204" pitchFamily="34" charset="0"/>
              <a:ea typeface="Calibri"/>
              <a:cs typeface="Calibri"/>
              <a:sym typeface="Calibri"/>
            </a:endParaRPr>
          </a:p>
          <a:p>
            <a:pPr marL="0" lvl="0" indent="0" algn="l" rtl="0">
              <a:spcBef>
                <a:spcPts val="0"/>
              </a:spcBef>
              <a:spcAft>
                <a:spcPts val="0"/>
              </a:spcAft>
              <a:buNone/>
            </a:pPr>
            <a:endParaRPr sz="2400" dirty="0">
              <a:latin typeface="Verdana Pro" panose="020B0604030504040204" pitchFamily="34" charset="0"/>
              <a:ea typeface="Calibri"/>
              <a:cs typeface="Calibri"/>
              <a:sym typeface="Calibri"/>
            </a:endParaRPr>
          </a:p>
          <a:p>
            <a:pPr marL="0" lvl="0" indent="0" algn="l" rtl="0">
              <a:spcBef>
                <a:spcPts val="0"/>
              </a:spcBef>
              <a:spcAft>
                <a:spcPts val="0"/>
              </a:spcAft>
              <a:buNone/>
            </a:pPr>
            <a:r>
              <a:rPr lang="en-US" sz="2400" b="1" dirty="0">
                <a:latin typeface="Verdana Pro" panose="020B0604030504040204" pitchFamily="34" charset="0"/>
                <a:ea typeface="Calibri"/>
                <a:cs typeface="Calibri"/>
                <a:sym typeface="Calibri"/>
              </a:rPr>
              <a:t>Step 5…</a:t>
            </a:r>
            <a:r>
              <a:rPr lang="en-US" sz="2400" dirty="0">
                <a:latin typeface="Verdana Pro" panose="020B0604030504040204" pitchFamily="34" charset="0"/>
                <a:ea typeface="Calibri"/>
                <a:cs typeface="Calibri"/>
                <a:sym typeface="Calibri"/>
              </a:rPr>
              <a:t> Cutting the Target and Non-Target DNA strands</a:t>
            </a:r>
            <a:endParaRPr sz="2400" dirty="0">
              <a:latin typeface="Verdana Pro" panose="020B0604030504040204" pitchFamily="34" charset="0"/>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pic>
        <p:nvPicPr>
          <p:cNvPr id="204" name="Google Shape;204;p10"/>
          <p:cNvPicPr preferRelativeResize="0"/>
          <p:nvPr/>
        </p:nvPicPr>
        <p:blipFill>
          <a:blip r:embed="rId3">
            <a:extLst>
              <a:ext uri="{28A0092B-C50C-407E-A947-70E740481C1C}">
                <a14:useLocalDpi xmlns:a14="http://schemas.microsoft.com/office/drawing/2010/main" val="0"/>
              </a:ext>
            </a:extLst>
          </a:blip>
          <a:srcRect l="1835" r="1835"/>
          <a:stretch/>
        </p:blipFill>
        <p:spPr>
          <a:xfrm>
            <a:off x="2757949" y="589935"/>
            <a:ext cx="7433188" cy="5456903"/>
          </a:xfrm>
          <a:prstGeom prst="rect">
            <a:avLst/>
          </a:prstGeom>
          <a:noFill/>
          <a:ln>
            <a:noFill/>
          </a:ln>
        </p:spPr>
      </p:pic>
      <p:sp>
        <p:nvSpPr>
          <p:cNvPr id="2" name="Title 1">
            <a:extLst>
              <a:ext uri="{FF2B5EF4-FFF2-40B4-BE49-F238E27FC236}">
                <a16:creationId xmlns:a16="http://schemas.microsoft.com/office/drawing/2014/main" id="{DE4C75D9-B53E-3ED7-1564-86138DFDB3FD}"/>
              </a:ext>
            </a:extLst>
          </p:cNvPr>
          <p:cNvSpPr>
            <a:spLocks noGrp="1"/>
          </p:cNvSpPr>
          <p:nvPr>
            <p:ph type="title"/>
          </p:nvPr>
        </p:nvSpPr>
        <p:spPr>
          <a:xfrm>
            <a:off x="929565" y="538875"/>
            <a:ext cx="9178566" cy="544574"/>
          </a:xfrm>
        </p:spPr>
        <p:txBody>
          <a:bodyPr/>
          <a:lstStyle/>
          <a:p>
            <a:r>
              <a:rPr lang="en-US" dirty="0">
                <a:solidFill>
                  <a:srgbClr val="6C2B77"/>
                </a:solidFill>
              </a:rPr>
              <a:t>CRISPR Cas9… for real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Google Shape;108;p3" descr="Book review of The Code Breaker: Jennifer Doudna, Gene Editing, and the  Future of the Human Race by Walter Isaacson - The Washington Post"/>
          <p:cNvPicPr preferRelativeResize="0"/>
          <p:nvPr/>
        </p:nvPicPr>
        <p:blipFill rotWithShape="1">
          <a:blip r:embed="rId3">
            <a:alphaModFix/>
          </a:blip>
          <a:srcRect/>
          <a:stretch/>
        </p:blipFill>
        <p:spPr>
          <a:xfrm>
            <a:off x="1699447" y="1131007"/>
            <a:ext cx="3209381" cy="4884607"/>
          </a:xfrm>
          <a:prstGeom prst="rect">
            <a:avLst/>
          </a:prstGeom>
          <a:noFill/>
          <a:ln>
            <a:noFill/>
          </a:ln>
        </p:spPr>
      </p:pic>
      <p:pic>
        <p:nvPicPr>
          <p:cNvPr id="109" name="Google Shape;109;p3"/>
          <p:cNvPicPr preferRelativeResize="0"/>
          <p:nvPr/>
        </p:nvPicPr>
        <p:blipFill>
          <a:blip r:embed="rId4">
            <a:alphaModFix/>
          </a:blip>
          <a:stretch>
            <a:fillRect/>
          </a:stretch>
        </p:blipFill>
        <p:spPr>
          <a:xfrm>
            <a:off x="5921103" y="2220584"/>
            <a:ext cx="5170725" cy="2895600"/>
          </a:xfrm>
          <a:prstGeom prst="rect">
            <a:avLst/>
          </a:prstGeom>
          <a:noFill/>
          <a:ln>
            <a:noFill/>
          </a:ln>
        </p:spPr>
      </p:pic>
      <p:sp>
        <p:nvSpPr>
          <p:cNvPr id="2" name="Title 1">
            <a:extLst>
              <a:ext uri="{FF2B5EF4-FFF2-40B4-BE49-F238E27FC236}">
                <a16:creationId xmlns:a16="http://schemas.microsoft.com/office/drawing/2014/main" id="{AA749A08-F7D9-DA85-8011-AB42EF5D8231}"/>
              </a:ext>
            </a:extLst>
          </p:cNvPr>
          <p:cNvSpPr>
            <a:spLocks noGrp="1"/>
          </p:cNvSpPr>
          <p:nvPr>
            <p:ph type="title"/>
          </p:nvPr>
        </p:nvSpPr>
        <p:spPr/>
        <p:txBody>
          <a:bodyPr>
            <a:normAutofit fontScale="90000"/>
          </a:bodyPr>
          <a:lstStyle/>
          <a:p>
            <a:r>
              <a:rPr lang="en-US" sz="3200" b="1" dirty="0">
                <a:latin typeface="Calibri"/>
                <a:ea typeface="Calibri"/>
                <a:cs typeface="Calibri"/>
                <a:sym typeface="Calibri"/>
              </a:rPr>
              <a:t>Two must see / read accounts of the CRISPR story.</a:t>
            </a:r>
            <a:br>
              <a:rPr lang="en-US" sz="3200" b="1" dirty="0">
                <a:latin typeface="Calibri"/>
                <a:ea typeface="Calibri"/>
                <a:cs typeface="Calibri"/>
                <a:sym typeface="Calibri"/>
              </a:rPr>
            </a:b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3</a:t>
            </a:fld>
            <a:endParaRPr lang="en-US" dirty="0"/>
          </a:p>
        </p:txBody>
      </p:sp>
      <p:sp>
        <p:nvSpPr>
          <p:cNvPr id="5" name="TextBox 4">
            <a:extLst>
              <a:ext uri="{FF2B5EF4-FFF2-40B4-BE49-F238E27FC236}">
                <a16:creationId xmlns:a16="http://schemas.microsoft.com/office/drawing/2014/main" id="{65DA2A67-2875-0CE4-FF72-33F95F8CCAFB}"/>
              </a:ext>
            </a:extLst>
          </p:cNvPr>
          <p:cNvSpPr txBox="1"/>
          <p:nvPr/>
        </p:nvSpPr>
        <p:spPr>
          <a:xfrm>
            <a:off x="806302" y="243829"/>
            <a:ext cx="10579396" cy="1200329"/>
          </a:xfrm>
          <a:prstGeom prst="rect">
            <a:avLst/>
          </a:prstGeom>
          <a:noFill/>
        </p:spPr>
        <p:txBody>
          <a:bodyPr wrap="square" rtlCol="0">
            <a:spAutoFit/>
          </a:bodyPr>
          <a:lstStyle/>
          <a:p>
            <a:r>
              <a:rPr lang="en-US" sz="3600" b="1" i="1" dirty="0">
                <a:solidFill>
                  <a:schemeClr val="accent1"/>
                </a:solidFill>
                <a:latin typeface="Verdana Pro" panose="020B0604030504040204" pitchFamily="34" charset="0"/>
                <a:cs typeface="Calibri" panose="020F0502020204030204" pitchFamily="34" charset="0"/>
              </a:rPr>
              <a:t>Should we introduce high school students to CRISPR?</a:t>
            </a:r>
          </a:p>
        </p:txBody>
      </p:sp>
      <p:sp>
        <p:nvSpPr>
          <p:cNvPr id="6" name="TextBox 5">
            <a:extLst>
              <a:ext uri="{FF2B5EF4-FFF2-40B4-BE49-F238E27FC236}">
                <a16:creationId xmlns:a16="http://schemas.microsoft.com/office/drawing/2014/main" id="{D95CBEFD-C107-7B86-25D9-C705B2E3FCE7}"/>
              </a:ext>
            </a:extLst>
          </p:cNvPr>
          <p:cNvSpPr txBox="1"/>
          <p:nvPr/>
        </p:nvSpPr>
        <p:spPr>
          <a:xfrm>
            <a:off x="806302" y="1634849"/>
            <a:ext cx="11015330" cy="4893647"/>
          </a:xfrm>
          <a:prstGeom prst="rect">
            <a:avLst/>
          </a:prstGeom>
          <a:noFill/>
        </p:spPr>
        <p:txBody>
          <a:bodyPr wrap="square" rtlCol="0">
            <a:spAutoFit/>
          </a:bodyPr>
          <a:lstStyle/>
          <a:p>
            <a:r>
              <a:rPr lang="en-US" sz="2400" b="1" dirty="0">
                <a:latin typeface="Verdana Pro" panose="020B0604030504040204" pitchFamily="34" charset="0"/>
                <a:cs typeface="Calibri" panose="020F0502020204030204" pitchFamily="34" charset="0"/>
              </a:rPr>
              <a:t>YES </a:t>
            </a:r>
            <a:r>
              <a:rPr lang="en-US" sz="2400" dirty="0">
                <a:latin typeface="Verdana Pro" panose="020B0604030504040204" pitchFamily="34" charset="0"/>
                <a:cs typeface="Calibri" panose="020F0502020204030204" pitchFamily="34" charset="0"/>
              </a:rPr>
              <a:t>…because….</a:t>
            </a:r>
          </a:p>
          <a:p>
            <a:endParaRPr lang="en-US" sz="2400" dirty="0">
              <a:latin typeface="Verdana Pro" panose="020B0604030504040204" pitchFamily="34" charset="0"/>
              <a:cs typeface="Calibri" panose="020F0502020204030204" pitchFamily="34" charset="0"/>
            </a:endParaRPr>
          </a:p>
          <a:p>
            <a:pPr marL="514350" indent="-514350">
              <a:buFont typeface="+mj-lt"/>
              <a:buAutoNum type="arabicPeriod"/>
            </a:pPr>
            <a:r>
              <a:rPr lang="en-US" sz="2400" dirty="0">
                <a:latin typeface="Verdana Pro" panose="020B0604030504040204" pitchFamily="34" charset="0"/>
                <a:cs typeface="Calibri" panose="020F0502020204030204" pitchFamily="34" charset="0"/>
              </a:rPr>
              <a:t>CRISPR has revolutionized how</a:t>
            </a:r>
            <a:br>
              <a:rPr lang="en-US" sz="2400" dirty="0">
                <a:latin typeface="Verdana Pro" panose="020B0604030504040204" pitchFamily="34" charset="0"/>
                <a:cs typeface="Calibri" panose="020F0502020204030204" pitchFamily="34" charset="0"/>
              </a:rPr>
            </a:br>
            <a:r>
              <a:rPr lang="en-US" sz="2400" dirty="0">
                <a:latin typeface="Verdana Pro" panose="020B0604030504040204" pitchFamily="34" charset="0"/>
                <a:cs typeface="Calibri" panose="020F0502020204030204" pitchFamily="34" charset="0"/>
              </a:rPr>
              <a:t> molecular science is done.</a:t>
            </a:r>
          </a:p>
          <a:p>
            <a:pPr marL="514350" indent="-514350">
              <a:buFont typeface="+mj-lt"/>
              <a:buAutoNum type="arabicPeriod"/>
            </a:pPr>
            <a:endParaRPr lang="en-US" sz="2400" dirty="0">
              <a:latin typeface="Verdana Pro" panose="020B0604030504040204" pitchFamily="34" charset="0"/>
              <a:cs typeface="Calibri" panose="020F0502020204030204" pitchFamily="34" charset="0"/>
            </a:endParaRPr>
          </a:p>
          <a:p>
            <a:pPr marL="514350" indent="-514350">
              <a:buFont typeface="+mj-lt"/>
              <a:buAutoNum type="arabicPeriod"/>
            </a:pPr>
            <a:r>
              <a:rPr lang="en-US" sz="2400" dirty="0">
                <a:latin typeface="Verdana Pro" panose="020B0604030504040204" pitchFamily="34" charset="0"/>
                <a:cs typeface="Calibri" panose="020F0502020204030204" pitchFamily="34" charset="0"/>
              </a:rPr>
              <a:t>CRISPR technology will be used </a:t>
            </a:r>
            <a:br>
              <a:rPr lang="en-US" sz="2400" dirty="0">
                <a:latin typeface="Verdana Pro" panose="020B0604030504040204" pitchFamily="34" charset="0"/>
                <a:cs typeface="Calibri" panose="020F0502020204030204" pitchFamily="34" charset="0"/>
              </a:rPr>
            </a:br>
            <a:r>
              <a:rPr lang="en-US" sz="2400" dirty="0">
                <a:latin typeface="Verdana Pro" panose="020B0604030504040204" pitchFamily="34" charset="0"/>
                <a:cs typeface="Calibri" panose="020F0502020204030204" pitchFamily="34" charset="0"/>
              </a:rPr>
              <a:t>to edit eukaryotic genomes.</a:t>
            </a:r>
          </a:p>
          <a:p>
            <a:pPr marL="514350" indent="-514350">
              <a:buFont typeface="+mj-lt"/>
              <a:buAutoNum type="arabicPeriod"/>
            </a:pPr>
            <a:endParaRPr lang="en-US" sz="2400" dirty="0">
              <a:latin typeface="Verdana Pro" panose="020B0604030504040204" pitchFamily="34" charset="0"/>
              <a:cs typeface="Calibri" panose="020F0502020204030204" pitchFamily="34" charset="0"/>
            </a:endParaRPr>
          </a:p>
          <a:p>
            <a:pPr marL="514350" indent="-514350">
              <a:buFont typeface="+mj-lt"/>
              <a:buAutoNum type="arabicPeriod"/>
            </a:pPr>
            <a:r>
              <a:rPr lang="en-US" sz="2400" dirty="0">
                <a:latin typeface="Verdana Pro" panose="020B0604030504040204" pitchFamily="34" charset="0"/>
                <a:cs typeface="Calibri" panose="020F0502020204030204" pitchFamily="34" charset="0"/>
              </a:rPr>
              <a:t>Important ethical issues related to the use of CRISPR technology exist</a:t>
            </a:r>
            <a:r>
              <a:rPr lang="en-US" sz="2400" dirty="0">
                <a:latin typeface="Verdana Pro" panose="020B0604030504040204" pitchFamily="34" charset="0"/>
              </a:rPr>
              <a:t>.</a:t>
            </a:r>
          </a:p>
          <a:p>
            <a:pPr marL="514350" indent="-514350">
              <a:buFont typeface="+mj-lt"/>
              <a:buAutoNum type="arabicPeriod"/>
            </a:pPr>
            <a:endParaRPr lang="en-US" sz="2400" dirty="0">
              <a:latin typeface="Verdana Pro" panose="020B0604030504040204" pitchFamily="34" charset="0"/>
            </a:endParaRPr>
          </a:p>
          <a:p>
            <a:pPr marL="514350" indent="-514350">
              <a:buFont typeface="+mj-lt"/>
              <a:buAutoNum type="arabicPeriod"/>
            </a:pPr>
            <a:r>
              <a:rPr lang="en-US" sz="2400" b="1" dirty="0">
                <a:latin typeface="Verdana Pro" panose="020B0604030504040204" pitchFamily="34" charset="0"/>
                <a:cs typeface="Calibri" panose="020F0502020204030204" pitchFamily="34" charset="0"/>
              </a:rPr>
              <a:t>CRISPR</a:t>
            </a:r>
            <a:r>
              <a:rPr lang="en-US" sz="2400" dirty="0">
                <a:latin typeface="Verdana Pro" panose="020B0604030504040204" pitchFamily="34" charset="0"/>
                <a:cs typeface="Calibri" panose="020F0502020204030204" pitchFamily="34" charset="0"/>
              </a:rPr>
              <a:t> is an incredible story of </a:t>
            </a:r>
            <a:r>
              <a:rPr lang="en-US" sz="2400" b="1" i="1" dirty="0">
                <a:solidFill>
                  <a:srgbClr val="FF0000"/>
                </a:solidFill>
                <a:latin typeface="Verdana Pro" panose="020B0604030504040204" pitchFamily="34" charset="0"/>
                <a:cs typeface="Calibri" panose="020F0502020204030204" pitchFamily="34" charset="0"/>
              </a:rPr>
              <a:t>the process of science</a:t>
            </a:r>
            <a:r>
              <a:rPr lang="en-US" sz="2400" dirty="0">
                <a:latin typeface="Verdana Pro" panose="020B0604030504040204" pitchFamily="34" charset="0"/>
                <a:cs typeface="Calibri" panose="020F0502020204030204" pitchFamily="34" charset="0"/>
              </a:rPr>
              <a:t>.</a:t>
            </a:r>
          </a:p>
          <a:p>
            <a:pPr marL="514350" indent="-514350">
              <a:buFont typeface="+mj-lt"/>
              <a:buAutoNum type="arabicPeriod"/>
            </a:pPr>
            <a:endParaRPr lang="en-US" sz="2400" dirty="0">
              <a:latin typeface="Verdana Pro" panose="020B0604030504040204" pitchFamily="34" charset="0"/>
            </a:endParaRPr>
          </a:p>
        </p:txBody>
      </p:sp>
      <p:pic>
        <p:nvPicPr>
          <p:cNvPr id="7" name="Picture 2" descr="figure pointing at a double helix">
            <a:extLst>
              <a:ext uri="{FF2B5EF4-FFF2-40B4-BE49-F238E27FC236}">
                <a16:creationId xmlns:a16="http://schemas.microsoft.com/office/drawing/2014/main" id="{2150BC99-A6D4-61CB-F74D-5B6C036FD5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742" r="19666"/>
          <a:stretch/>
        </p:blipFill>
        <p:spPr bwMode="auto">
          <a:xfrm>
            <a:off x="8207998" y="1308151"/>
            <a:ext cx="3304953" cy="3227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48507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4"/>
          <p:cNvSpPr txBox="1"/>
          <p:nvPr/>
        </p:nvSpPr>
        <p:spPr>
          <a:xfrm>
            <a:off x="1070561" y="731849"/>
            <a:ext cx="8847900"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rgbClr val="6B2B77"/>
                </a:solidFill>
                <a:latin typeface="Verdana Pro "/>
                <a:ea typeface="Calibri"/>
                <a:cs typeface="Calibri"/>
                <a:sym typeface="Calibri"/>
              </a:rPr>
              <a:t>Two Cas9 </a:t>
            </a:r>
            <a:r>
              <a:rPr lang="en-US" sz="2400" b="1" dirty="0" err="1">
                <a:solidFill>
                  <a:srgbClr val="6B2B77"/>
                </a:solidFill>
                <a:latin typeface="Verdana Pro "/>
                <a:ea typeface="Calibri"/>
                <a:cs typeface="Calibri"/>
                <a:sym typeface="Calibri"/>
              </a:rPr>
              <a:t>Jmol</a:t>
            </a:r>
            <a:r>
              <a:rPr lang="en-US" sz="2400" b="1" dirty="0">
                <a:solidFill>
                  <a:srgbClr val="6B2B77"/>
                </a:solidFill>
                <a:latin typeface="Verdana Pro "/>
                <a:ea typeface="Calibri"/>
                <a:cs typeface="Calibri"/>
                <a:sym typeface="Calibri"/>
              </a:rPr>
              <a:t> Explorations…</a:t>
            </a:r>
            <a:endParaRPr sz="2400" b="1" dirty="0">
              <a:solidFill>
                <a:srgbClr val="6B2B77"/>
              </a:solidFill>
              <a:latin typeface="Verdana Pro "/>
              <a:ea typeface="Calibri"/>
              <a:cs typeface="Calibri"/>
              <a:sym typeface="Calibri"/>
            </a:endParaRPr>
          </a:p>
          <a:p>
            <a:pPr marL="0" marR="0" lvl="0" indent="0" algn="l" rtl="0">
              <a:spcBef>
                <a:spcPts val="0"/>
              </a:spcBef>
              <a:spcAft>
                <a:spcPts val="0"/>
              </a:spcAft>
              <a:buNone/>
            </a:pPr>
            <a:r>
              <a:rPr lang="en-US" sz="2400" b="1" dirty="0">
                <a:solidFill>
                  <a:srgbClr val="0070C0"/>
                </a:solidFill>
                <a:latin typeface="Verdana Pro "/>
                <a:ea typeface="Calibri"/>
                <a:cs typeface="Calibri"/>
                <a:sym typeface="Calibri"/>
              </a:rPr>
              <a:t>	 </a:t>
            </a:r>
            <a:r>
              <a:rPr lang="en-US" b="1" i="1" dirty="0">
                <a:solidFill>
                  <a:schemeClr val="dk1"/>
                </a:solidFill>
                <a:latin typeface="Verdana Pro "/>
                <a:ea typeface="Calibri"/>
                <a:cs typeface="Calibri"/>
                <a:sym typeface="Calibri"/>
              </a:rPr>
              <a:t>computer-based explorations of the structure of Cas9</a:t>
            </a:r>
            <a:endParaRPr b="1" i="1" dirty="0">
              <a:solidFill>
                <a:schemeClr val="dk1"/>
              </a:solidFill>
              <a:latin typeface="Verdana Pro "/>
              <a:ea typeface="Calibri"/>
              <a:cs typeface="Calibri"/>
              <a:sym typeface="Calibri"/>
            </a:endParaRPr>
          </a:p>
        </p:txBody>
      </p:sp>
      <p:pic>
        <p:nvPicPr>
          <p:cNvPr id="236" name="Google Shape;236;p14"/>
          <p:cNvPicPr preferRelativeResize="0"/>
          <p:nvPr/>
        </p:nvPicPr>
        <p:blipFill rotWithShape="1">
          <a:blip r:embed="rId3">
            <a:alphaModFix/>
          </a:blip>
          <a:srcRect l="15035" t="19903" r="16494" b="7321"/>
          <a:stretch/>
        </p:blipFill>
        <p:spPr>
          <a:xfrm>
            <a:off x="5324700" y="2114938"/>
            <a:ext cx="5424200" cy="3842325"/>
          </a:xfrm>
          <a:prstGeom prst="rect">
            <a:avLst/>
          </a:prstGeom>
          <a:noFill/>
          <a:ln>
            <a:noFill/>
          </a:ln>
        </p:spPr>
      </p:pic>
      <p:sp>
        <p:nvSpPr>
          <p:cNvPr id="237" name="Google Shape;237;p14"/>
          <p:cNvSpPr txBox="1"/>
          <p:nvPr/>
        </p:nvSpPr>
        <p:spPr>
          <a:xfrm>
            <a:off x="691051" y="1980669"/>
            <a:ext cx="3968700" cy="4339619"/>
          </a:xfrm>
          <a:prstGeom prst="rect">
            <a:avLst/>
          </a:prstGeom>
          <a:noFill/>
          <a:ln>
            <a:noFill/>
          </a:ln>
        </p:spPr>
        <p:txBody>
          <a:bodyPr spcFirstLastPara="1" wrap="square" lIns="91425" tIns="91425" rIns="91425" bIns="91425" anchor="t" anchorCtr="0">
            <a:spAutoFit/>
          </a:bodyPr>
          <a:lstStyle/>
          <a:p>
            <a:pPr marL="457200" indent="-342900">
              <a:buSzPts val="1800"/>
              <a:buFont typeface="Calibri"/>
              <a:buAutoNum type="arabicPeriod"/>
            </a:pPr>
            <a:r>
              <a:rPr lang="en-US" sz="1800" b="1" dirty="0">
                <a:latin typeface="Verdana Pro "/>
                <a:ea typeface="Calibri"/>
                <a:cs typeface="Calibri"/>
                <a:sym typeface="Calibri"/>
              </a:rPr>
              <a:t>Making the Cut with CRISPR Cas9 </a:t>
            </a:r>
            <a:r>
              <a:rPr lang="en-US" sz="1800" u="sng" dirty="0">
                <a:solidFill>
                  <a:schemeClr val="dk1"/>
                </a:solidFill>
                <a:latin typeface="Verdana Pro "/>
                <a:ea typeface="Calibri"/>
                <a:cs typeface="Calibri"/>
                <a:sym typeface="Calibri"/>
              </a:rPr>
              <a:t>https:/</a:t>
            </a:r>
            <a:r>
              <a:rPr lang="en-US" sz="1800" u="sng" dirty="0">
                <a:solidFill>
                  <a:schemeClr val="hlink"/>
                </a:solidFill>
                <a:latin typeface="Verdana Pro "/>
                <a:ea typeface="Calibri"/>
                <a:cs typeface="Calibri"/>
                <a:sym typeface="Calibri"/>
                <a:hlinkClick r:id="rId4">
                  <a:extLst>
                    <a:ext uri="{A12FA001-AC4F-418D-AE19-62706E023703}">
                      <ahyp:hlinkClr xmlns:ahyp="http://schemas.microsoft.com/office/drawing/2018/hyperlinkcolor" val="tx"/>
                    </a:ext>
                  </a:extLst>
                </a:hlinkClick>
              </a:rPr>
              <a:t>www.centerforbiomolecularmodeling.org</a:t>
            </a:r>
            <a:r>
              <a:rPr lang="en-US" sz="1800" u="sng" dirty="0">
                <a:solidFill>
                  <a:schemeClr val="dk1"/>
                </a:solidFill>
                <a:latin typeface="Verdana Pro "/>
                <a:ea typeface="Calibri"/>
                <a:cs typeface="Calibri"/>
                <a:sym typeface="Calibri"/>
                <a:hlinkClick r:id="rId5">
                  <a:extLst>
                    <a:ext uri="{A12FA001-AC4F-418D-AE19-62706E023703}">
                      <ahyp:hlinkClr xmlns:ahyp="http://schemas.microsoft.com/office/drawing/2018/hyperlinkcolor" val="tx"/>
                    </a:ext>
                  </a:extLst>
                </a:hlinkClick>
              </a:rPr>
              <a:t>/markMyweb/basicPrinciplesOfChemistry/cas9.html</a:t>
            </a:r>
            <a:endParaRPr lang="en-US" sz="1800" u="sng" dirty="0">
              <a:solidFill>
                <a:schemeClr val="dk1"/>
              </a:solidFill>
              <a:latin typeface="Verdana Pro "/>
              <a:ea typeface="Calibri"/>
              <a:cs typeface="Calibri"/>
            </a:endParaRPr>
          </a:p>
          <a:p>
            <a:pPr marL="457200" lvl="0" indent="0" algn="l" rtl="0">
              <a:spcBef>
                <a:spcPts val="0"/>
              </a:spcBef>
              <a:spcAft>
                <a:spcPts val="0"/>
              </a:spcAft>
              <a:buNone/>
            </a:pPr>
            <a:endParaRPr lang="en-US" sz="1800" dirty="0">
              <a:solidFill>
                <a:schemeClr val="dk1"/>
              </a:solidFill>
              <a:latin typeface="Verdana Pro "/>
              <a:ea typeface="Calibri"/>
              <a:cs typeface="Calibri"/>
              <a:sym typeface="Calibri"/>
            </a:endParaRPr>
          </a:p>
          <a:p>
            <a:pPr marL="457200" lvl="0" indent="-342900" algn="l" rtl="0">
              <a:spcBef>
                <a:spcPts val="0"/>
              </a:spcBef>
              <a:spcAft>
                <a:spcPts val="0"/>
              </a:spcAft>
              <a:buSzPts val="1800"/>
              <a:buFont typeface="Calibri"/>
              <a:buAutoNum type="arabicPeriod"/>
            </a:pPr>
            <a:r>
              <a:rPr lang="en-US" sz="1800" b="1" dirty="0">
                <a:latin typeface="Verdana Pro "/>
                <a:ea typeface="Calibri"/>
                <a:cs typeface="Calibri"/>
                <a:sym typeface="Calibri"/>
              </a:rPr>
              <a:t>The Conformationally Dynamic Domains of Cas9  </a:t>
            </a:r>
            <a:r>
              <a:rPr lang="en-US" sz="1800" u="sng" dirty="0">
                <a:solidFill>
                  <a:schemeClr val="hlink"/>
                </a:solidFill>
                <a:latin typeface="Verdana Pro "/>
                <a:ea typeface="Calibri"/>
                <a:cs typeface="Calibri"/>
                <a:sym typeface="Calibri"/>
                <a:hlinkClick r:id="rId6"/>
              </a:rPr>
              <a:t>https://www.centerforbiomolecularmodeling.org/markMyweb/basicPrinciplesOfChemistry/timsCas9.html</a:t>
            </a:r>
            <a:r>
              <a:rPr lang="en-US" sz="1800" dirty="0">
                <a:solidFill>
                  <a:schemeClr val="dk1"/>
                </a:solidFill>
                <a:latin typeface="Verdana Pro "/>
                <a:ea typeface="Calibri"/>
                <a:cs typeface="Calibri"/>
                <a:sym typeface="Calibri"/>
              </a:rPr>
              <a:t> </a:t>
            </a:r>
            <a:endParaRPr sz="1800" dirty="0">
              <a:solidFill>
                <a:schemeClr val="dk1"/>
              </a:solidFill>
              <a:latin typeface="Verdana Pro "/>
              <a:ea typeface="Calibri"/>
              <a:cs typeface="Calibri"/>
              <a:sym typeface="Calibri"/>
            </a:endParaRPr>
          </a:p>
          <a:p>
            <a:pPr marL="457200" lvl="0" indent="0" algn="l" rtl="0">
              <a:spcBef>
                <a:spcPts val="0"/>
              </a:spcBef>
              <a:spcAft>
                <a:spcPts val="0"/>
              </a:spcAft>
              <a:buNone/>
            </a:pPr>
            <a:endParaRPr sz="1800" b="1" dirty="0">
              <a:latin typeface="Verdana Pro "/>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pic>
        <p:nvPicPr>
          <p:cNvPr id="263" name="Google Shape;263;p18"/>
          <p:cNvPicPr preferRelativeResize="0"/>
          <p:nvPr/>
        </p:nvPicPr>
        <p:blipFill rotWithShape="1">
          <a:blip r:embed="rId3">
            <a:alphaModFix/>
          </a:blip>
          <a:srcRect l="3469" t="17797" r="43401" b="14245"/>
          <a:stretch/>
        </p:blipFill>
        <p:spPr>
          <a:xfrm>
            <a:off x="2040555" y="462013"/>
            <a:ext cx="7623209" cy="5484822"/>
          </a:xfrm>
          <a:prstGeom prst="rect">
            <a:avLst/>
          </a:prstGeom>
          <a:noFill/>
          <a:ln>
            <a:noFill/>
          </a:ln>
        </p:spPr>
      </p:pic>
      <p:sp>
        <p:nvSpPr>
          <p:cNvPr id="264" name="Google Shape;264;p18"/>
          <p:cNvSpPr/>
          <p:nvPr/>
        </p:nvSpPr>
        <p:spPr>
          <a:xfrm>
            <a:off x="3958099" y="6199290"/>
            <a:ext cx="408329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Arial"/>
              <a:buNone/>
            </a:pPr>
            <a:r>
              <a:rPr lang="en-US" sz="1800">
                <a:solidFill>
                  <a:schemeClr val="dk1"/>
                </a:solidFill>
                <a:latin typeface="Arial"/>
                <a:ea typeface="Arial"/>
                <a:cs typeface="Arial"/>
                <a:sym typeface="Arial"/>
              </a:rPr>
              <a:t>17 AUGUST 2012 VOL 337 </a:t>
            </a:r>
            <a:r>
              <a:rPr lang="en-US" sz="1800" b="1">
                <a:solidFill>
                  <a:schemeClr val="dk1"/>
                </a:solidFill>
                <a:latin typeface="Arial"/>
                <a:ea typeface="Arial"/>
                <a:cs typeface="Arial"/>
                <a:sym typeface="Arial"/>
              </a:rPr>
              <a:t>SCIENCE</a:t>
            </a:r>
            <a:endParaRPr sz="1800">
              <a:solidFill>
                <a:schemeClr val="dk1"/>
              </a:solidFill>
              <a:latin typeface="Calibri"/>
              <a:ea typeface="Calibri"/>
              <a:cs typeface="Calibri"/>
              <a:sym typeface="Calibri"/>
            </a:endParaRPr>
          </a:p>
        </p:txBody>
      </p:sp>
      <p:sp>
        <p:nvSpPr>
          <p:cNvPr id="265" name="Google Shape;265;p18"/>
          <p:cNvSpPr txBox="1"/>
          <p:nvPr/>
        </p:nvSpPr>
        <p:spPr>
          <a:xfrm>
            <a:off x="2947350" y="3732350"/>
            <a:ext cx="6454500" cy="400200"/>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66" name="Google Shape;266;p18"/>
          <p:cNvSpPr/>
          <p:nvPr/>
        </p:nvSpPr>
        <p:spPr>
          <a:xfrm>
            <a:off x="4173750" y="3838800"/>
            <a:ext cx="5438400" cy="247200"/>
          </a:xfrm>
          <a:prstGeom prst="rect">
            <a:avLst/>
          </a:prstGeom>
          <a:solidFill>
            <a:srgbClr val="FF00DE">
              <a:alpha val="32941"/>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67" name="Google Shape;267;p18"/>
          <p:cNvSpPr/>
          <p:nvPr/>
        </p:nvSpPr>
        <p:spPr>
          <a:xfrm>
            <a:off x="2352375" y="4086000"/>
            <a:ext cx="7259700" cy="204000"/>
          </a:xfrm>
          <a:prstGeom prst="rect">
            <a:avLst/>
          </a:prstGeom>
          <a:solidFill>
            <a:srgbClr val="FF00DE">
              <a:alpha val="32941"/>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68" name="Google Shape;268;p18"/>
          <p:cNvSpPr/>
          <p:nvPr/>
        </p:nvSpPr>
        <p:spPr>
          <a:xfrm>
            <a:off x="2352375" y="4290000"/>
            <a:ext cx="3256500" cy="204000"/>
          </a:xfrm>
          <a:prstGeom prst="rect">
            <a:avLst/>
          </a:prstGeom>
          <a:solidFill>
            <a:srgbClr val="FF00DE">
              <a:alpha val="32941"/>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pic>
        <p:nvPicPr>
          <p:cNvPr id="288" name="Google Shape;288;p21"/>
          <p:cNvPicPr preferRelativeResize="0"/>
          <p:nvPr/>
        </p:nvPicPr>
        <p:blipFill rotWithShape="1">
          <a:blip r:embed="rId3">
            <a:alphaModFix/>
          </a:blip>
          <a:srcRect l="24201" t="26175" r="24228" b="15817"/>
          <a:stretch/>
        </p:blipFill>
        <p:spPr>
          <a:xfrm>
            <a:off x="2513625" y="1100153"/>
            <a:ext cx="7758802" cy="4908885"/>
          </a:xfrm>
          <a:prstGeom prst="rect">
            <a:avLst/>
          </a:prstGeom>
          <a:noFill/>
          <a:ln>
            <a:noFill/>
          </a:ln>
        </p:spPr>
      </p:pic>
      <p:sp>
        <p:nvSpPr>
          <p:cNvPr id="289" name="Google Shape;289;p21"/>
          <p:cNvSpPr txBox="1"/>
          <p:nvPr/>
        </p:nvSpPr>
        <p:spPr>
          <a:xfrm>
            <a:off x="962526" y="251641"/>
            <a:ext cx="10587789"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000"/>
              <a:buFont typeface="Calibri"/>
              <a:buNone/>
            </a:pPr>
            <a:r>
              <a:rPr lang="en-US" sz="2000" b="1" dirty="0">
                <a:solidFill>
                  <a:schemeClr val="dk1"/>
                </a:solidFill>
                <a:latin typeface="Verdana Pro "/>
                <a:ea typeface="Calibri"/>
                <a:cs typeface="Calibri"/>
                <a:sym typeface="Calibri"/>
              </a:rPr>
              <a:t>The “evidence” for much of what we know in the molecular biosciences </a:t>
            </a:r>
            <a:br>
              <a:rPr lang="en-US" sz="2000" b="1" dirty="0">
                <a:solidFill>
                  <a:schemeClr val="dk1"/>
                </a:solidFill>
                <a:latin typeface="Verdana Pro "/>
                <a:ea typeface="Calibri"/>
                <a:cs typeface="Calibri"/>
                <a:sym typeface="Calibri"/>
              </a:rPr>
            </a:br>
            <a:r>
              <a:rPr lang="en-US" sz="2000" b="1" dirty="0">
                <a:solidFill>
                  <a:schemeClr val="dk1"/>
                </a:solidFill>
                <a:latin typeface="Verdana Pro "/>
                <a:ea typeface="Calibri"/>
                <a:cs typeface="Calibri"/>
                <a:sym typeface="Calibri"/>
              </a:rPr>
              <a:t>is based on </a:t>
            </a:r>
            <a:r>
              <a:rPr lang="en-US" sz="2000" b="1" dirty="0">
                <a:solidFill>
                  <a:srgbClr val="FF0000"/>
                </a:solidFill>
                <a:latin typeface="Verdana Pro "/>
                <a:ea typeface="Calibri"/>
                <a:cs typeface="Calibri"/>
                <a:sym typeface="Calibri"/>
              </a:rPr>
              <a:t>shifts in bands on gels</a:t>
            </a:r>
            <a:r>
              <a:rPr lang="en-US" sz="2000" b="1" dirty="0">
                <a:solidFill>
                  <a:schemeClr val="dk1"/>
                </a:solidFill>
                <a:latin typeface="Verdana Pro "/>
                <a:ea typeface="Calibri"/>
                <a:cs typeface="Calibri"/>
                <a:sym typeface="Calibri"/>
              </a:rPr>
              <a:t>!</a:t>
            </a:r>
            <a:endParaRPr sz="1800" dirty="0">
              <a:solidFill>
                <a:schemeClr val="dk1"/>
              </a:solidFill>
              <a:latin typeface="Verdana Pro "/>
              <a:ea typeface="Calibri"/>
              <a:cs typeface="Calibri"/>
              <a:sym typeface="Calibri"/>
            </a:endParaRPr>
          </a:p>
        </p:txBody>
      </p:sp>
      <p:grpSp>
        <p:nvGrpSpPr>
          <p:cNvPr id="290" name="Google Shape;290;p21"/>
          <p:cNvGrpSpPr/>
          <p:nvPr/>
        </p:nvGrpSpPr>
        <p:grpSpPr>
          <a:xfrm>
            <a:off x="2513625" y="4215441"/>
            <a:ext cx="2838008" cy="1483100"/>
            <a:chOff x="2641290" y="4406509"/>
            <a:chExt cx="2838008" cy="1483100"/>
          </a:xfrm>
        </p:grpSpPr>
        <p:grpSp>
          <p:nvGrpSpPr>
            <p:cNvPr id="291" name="Google Shape;291;p21"/>
            <p:cNvGrpSpPr/>
            <p:nvPr/>
          </p:nvGrpSpPr>
          <p:grpSpPr>
            <a:xfrm>
              <a:off x="3108960" y="4770783"/>
              <a:ext cx="2370338" cy="659810"/>
              <a:chOff x="3108960" y="4770783"/>
              <a:chExt cx="2370338" cy="659810"/>
            </a:xfrm>
          </p:grpSpPr>
          <p:cxnSp>
            <p:nvCxnSpPr>
              <p:cNvPr id="292" name="Google Shape;292;p21"/>
              <p:cNvCxnSpPr/>
              <p:nvPr/>
            </p:nvCxnSpPr>
            <p:spPr>
              <a:xfrm>
                <a:off x="3317592" y="4870619"/>
                <a:ext cx="1146245" cy="0"/>
              </a:xfrm>
              <a:prstGeom prst="straightConnector1">
                <a:avLst/>
              </a:prstGeom>
              <a:noFill/>
              <a:ln w="31750" cap="flat" cmpd="sng">
                <a:solidFill>
                  <a:srgbClr val="FF0000"/>
                </a:solidFill>
                <a:prstDash val="solid"/>
                <a:miter lim="800000"/>
                <a:headEnd type="none" w="sm" len="sm"/>
                <a:tailEnd type="stealth" w="med" len="med"/>
              </a:ln>
            </p:spPr>
          </p:cxnSp>
          <p:cxnSp>
            <p:nvCxnSpPr>
              <p:cNvPr id="293" name="Google Shape;293;p21"/>
              <p:cNvCxnSpPr/>
              <p:nvPr/>
            </p:nvCxnSpPr>
            <p:spPr>
              <a:xfrm>
                <a:off x="3108960" y="5049078"/>
                <a:ext cx="2370338" cy="2052"/>
              </a:xfrm>
              <a:prstGeom prst="straightConnector1">
                <a:avLst/>
              </a:prstGeom>
              <a:noFill/>
              <a:ln w="31750" cap="flat" cmpd="sng">
                <a:solidFill>
                  <a:srgbClr val="FF0000"/>
                </a:solidFill>
                <a:prstDash val="solid"/>
                <a:miter lim="800000"/>
                <a:headEnd type="none" w="sm" len="sm"/>
                <a:tailEnd type="stealth" w="med" len="med"/>
              </a:ln>
            </p:spPr>
          </p:cxnSp>
          <p:cxnSp>
            <p:nvCxnSpPr>
              <p:cNvPr id="294" name="Google Shape;294;p21"/>
              <p:cNvCxnSpPr/>
              <p:nvPr/>
            </p:nvCxnSpPr>
            <p:spPr>
              <a:xfrm>
                <a:off x="3317593" y="5112960"/>
                <a:ext cx="1146245" cy="0"/>
              </a:xfrm>
              <a:prstGeom prst="straightConnector1">
                <a:avLst/>
              </a:prstGeom>
              <a:noFill/>
              <a:ln w="31750" cap="flat" cmpd="sng">
                <a:solidFill>
                  <a:srgbClr val="FF0000"/>
                </a:solidFill>
                <a:prstDash val="solid"/>
                <a:miter lim="800000"/>
                <a:headEnd type="none" w="sm" len="sm"/>
                <a:tailEnd type="stealth" w="med" len="med"/>
              </a:ln>
            </p:spPr>
          </p:cxnSp>
          <p:cxnSp>
            <p:nvCxnSpPr>
              <p:cNvPr id="295" name="Google Shape;295;p21"/>
              <p:cNvCxnSpPr/>
              <p:nvPr/>
            </p:nvCxnSpPr>
            <p:spPr>
              <a:xfrm rot="10800000">
                <a:off x="3172570" y="4770783"/>
                <a:ext cx="145022" cy="99836"/>
              </a:xfrm>
              <a:prstGeom prst="straightConnector1">
                <a:avLst/>
              </a:prstGeom>
              <a:noFill/>
              <a:ln w="28575" cap="flat" cmpd="sng">
                <a:solidFill>
                  <a:srgbClr val="FF0000"/>
                </a:solidFill>
                <a:prstDash val="solid"/>
                <a:miter lim="800000"/>
                <a:headEnd type="none" w="sm" len="sm"/>
                <a:tailEnd type="none" w="sm" len="sm"/>
              </a:ln>
            </p:spPr>
          </p:cxnSp>
          <p:cxnSp>
            <p:nvCxnSpPr>
              <p:cNvPr id="296" name="Google Shape;296;p21"/>
              <p:cNvCxnSpPr/>
              <p:nvPr/>
            </p:nvCxnSpPr>
            <p:spPr>
              <a:xfrm rot="10800000" flipH="1">
                <a:off x="3108960" y="5118973"/>
                <a:ext cx="216010" cy="311620"/>
              </a:xfrm>
              <a:prstGeom prst="straightConnector1">
                <a:avLst/>
              </a:prstGeom>
              <a:noFill/>
              <a:ln w="28575" cap="flat" cmpd="sng">
                <a:solidFill>
                  <a:srgbClr val="FF0000"/>
                </a:solidFill>
                <a:prstDash val="solid"/>
                <a:miter lim="800000"/>
                <a:headEnd type="none" w="sm" len="sm"/>
                <a:tailEnd type="none" w="sm" len="sm"/>
              </a:ln>
            </p:spPr>
          </p:cxnSp>
        </p:grpSp>
        <p:sp>
          <p:nvSpPr>
            <p:cNvPr id="297" name="Google Shape;297;p21"/>
            <p:cNvSpPr/>
            <p:nvPr/>
          </p:nvSpPr>
          <p:spPr>
            <a:xfrm>
              <a:off x="2847244" y="5331482"/>
              <a:ext cx="173317" cy="558127"/>
            </a:xfrm>
            <a:custGeom>
              <a:avLst/>
              <a:gdLst/>
              <a:ahLst/>
              <a:cxnLst/>
              <a:rect l="l" t="t" r="r" b="b"/>
              <a:pathLst>
                <a:path w="173317" h="558127" extrusionOk="0">
                  <a:moveTo>
                    <a:pt x="59764" y="2315"/>
                  </a:moveTo>
                  <a:cubicBezTo>
                    <a:pt x="79686" y="4307"/>
                    <a:pt x="107022" y="-7342"/>
                    <a:pt x="119529" y="8292"/>
                  </a:cubicBezTo>
                  <a:cubicBezTo>
                    <a:pt x="128503" y="19510"/>
                    <a:pt x="83670" y="32197"/>
                    <a:pt x="83670" y="32197"/>
                  </a:cubicBezTo>
                  <a:cubicBezTo>
                    <a:pt x="81678" y="38174"/>
                    <a:pt x="82149" y="45672"/>
                    <a:pt x="77694" y="50127"/>
                  </a:cubicBezTo>
                  <a:cubicBezTo>
                    <a:pt x="57144" y="70678"/>
                    <a:pt x="46452" y="72494"/>
                    <a:pt x="23906" y="80009"/>
                  </a:cubicBezTo>
                  <a:cubicBezTo>
                    <a:pt x="31874" y="91962"/>
                    <a:pt x="34183" y="111325"/>
                    <a:pt x="47811" y="115868"/>
                  </a:cubicBezTo>
                  <a:cubicBezTo>
                    <a:pt x="59764" y="119852"/>
                    <a:pt x="71315" y="125350"/>
                    <a:pt x="83670" y="127821"/>
                  </a:cubicBezTo>
                  <a:cubicBezTo>
                    <a:pt x="119730" y="135032"/>
                    <a:pt x="103916" y="130584"/>
                    <a:pt x="131482" y="139774"/>
                  </a:cubicBezTo>
                  <a:cubicBezTo>
                    <a:pt x="127498" y="153719"/>
                    <a:pt x="126015" y="168637"/>
                    <a:pt x="119529" y="181609"/>
                  </a:cubicBezTo>
                  <a:cubicBezTo>
                    <a:pt x="112343" y="195981"/>
                    <a:pt x="87600" y="197492"/>
                    <a:pt x="107576" y="217468"/>
                  </a:cubicBezTo>
                  <a:cubicBezTo>
                    <a:pt x="112031" y="221923"/>
                    <a:pt x="119715" y="220963"/>
                    <a:pt x="125506" y="223445"/>
                  </a:cubicBezTo>
                  <a:cubicBezTo>
                    <a:pt x="133694" y="226954"/>
                    <a:pt x="141443" y="231413"/>
                    <a:pt x="149411" y="235397"/>
                  </a:cubicBezTo>
                  <a:cubicBezTo>
                    <a:pt x="152753" y="245422"/>
                    <a:pt x="163739" y="267681"/>
                    <a:pt x="149411" y="277233"/>
                  </a:cubicBezTo>
                  <a:cubicBezTo>
                    <a:pt x="135743" y="286345"/>
                    <a:pt x="101600" y="289186"/>
                    <a:pt x="101600" y="289186"/>
                  </a:cubicBezTo>
                  <a:cubicBezTo>
                    <a:pt x="114638" y="328303"/>
                    <a:pt x="96529" y="289910"/>
                    <a:pt x="125506" y="313092"/>
                  </a:cubicBezTo>
                  <a:cubicBezTo>
                    <a:pt x="131115" y="317579"/>
                    <a:pt x="133474" y="325045"/>
                    <a:pt x="137458" y="331021"/>
                  </a:cubicBezTo>
                  <a:cubicBezTo>
                    <a:pt x="132745" y="354586"/>
                    <a:pt x="136234" y="365872"/>
                    <a:pt x="113553" y="378833"/>
                  </a:cubicBezTo>
                  <a:cubicBezTo>
                    <a:pt x="106421" y="382908"/>
                    <a:pt x="97616" y="382817"/>
                    <a:pt x="89647" y="384809"/>
                  </a:cubicBezTo>
                  <a:cubicBezTo>
                    <a:pt x="87635" y="387828"/>
                    <a:pt x="68183" y="413600"/>
                    <a:pt x="71717" y="420668"/>
                  </a:cubicBezTo>
                  <a:cubicBezTo>
                    <a:pt x="76172" y="429577"/>
                    <a:pt x="87654" y="432621"/>
                    <a:pt x="95623" y="438597"/>
                  </a:cubicBezTo>
                  <a:cubicBezTo>
                    <a:pt x="121479" y="477382"/>
                    <a:pt x="89920" y="438753"/>
                    <a:pt x="131482" y="462503"/>
                  </a:cubicBezTo>
                  <a:cubicBezTo>
                    <a:pt x="194153" y="498316"/>
                    <a:pt x="111364" y="467752"/>
                    <a:pt x="167341" y="486409"/>
                  </a:cubicBezTo>
                  <a:cubicBezTo>
                    <a:pt x="145692" y="518884"/>
                    <a:pt x="168175" y="494314"/>
                    <a:pt x="125506" y="510315"/>
                  </a:cubicBezTo>
                  <a:cubicBezTo>
                    <a:pt x="118780" y="512837"/>
                    <a:pt x="114001" y="519056"/>
                    <a:pt x="107576" y="522268"/>
                  </a:cubicBezTo>
                  <a:cubicBezTo>
                    <a:pt x="101941" y="525085"/>
                    <a:pt x="95623" y="526253"/>
                    <a:pt x="89647" y="528245"/>
                  </a:cubicBezTo>
                  <a:cubicBezTo>
                    <a:pt x="97616" y="532229"/>
                    <a:pt x="105364" y="536688"/>
                    <a:pt x="113553" y="540197"/>
                  </a:cubicBezTo>
                  <a:cubicBezTo>
                    <a:pt x="119343" y="542679"/>
                    <a:pt x="133474" y="540198"/>
                    <a:pt x="131482" y="546174"/>
                  </a:cubicBezTo>
                  <a:cubicBezTo>
                    <a:pt x="128665" y="554626"/>
                    <a:pt x="115545" y="554143"/>
                    <a:pt x="107576" y="558127"/>
                  </a:cubicBezTo>
                  <a:cubicBezTo>
                    <a:pt x="93631" y="556135"/>
                    <a:pt x="76741" y="560950"/>
                    <a:pt x="65741" y="552150"/>
                  </a:cubicBezTo>
                  <a:cubicBezTo>
                    <a:pt x="60132" y="547663"/>
                    <a:pt x="72240" y="538895"/>
                    <a:pt x="77694" y="534221"/>
                  </a:cubicBezTo>
                  <a:cubicBezTo>
                    <a:pt x="86514" y="526661"/>
                    <a:pt x="97683" y="522380"/>
                    <a:pt x="107576" y="516292"/>
                  </a:cubicBezTo>
                  <a:cubicBezTo>
                    <a:pt x="151368" y="489343"/>
                    <a:pt x="143615" y="494258"/>
                    <a:pt x="173317" y="474456"/>
                  </a:cubicBezTo>
                  <a:cubicBezTo>
                    <a:pt x="163356" y="470472"/>
                    <a:pt x="153480" y="466270"/>
                    <a:pt x="143435" y="462503"/>
                  </a:cubicBezTo>
                  <a:cubicBezTo>
                    <a:pt x="137537" y="460291"/>
                    <a:pt x="129441" y="461446"/>
                    <a:pt x="125506" y="456527"/>
                  </a:cubicBezTo>
                  <a:cubicBezTo>
                    <a:pt x="120375" y="450113"/>
                    <a:pt x="121521" y="440590"/>
                    <a:pt x="119529" y="432621"/>
                  </a:cubicBezTo>
                  <a:cubicBezTo>
                    <a:pt x="121521" y="412699"/>
                    <a:pt x="129087" y="392554"/>
                    <a:pt x="125506" y="372856"/>
                  </a:cubicBezTo>
                  <a:cubicBezTo>
                    <a:pt x="124379" y="366658"/>
                    <a:pt x="113754" y="368116"/>
                    <a:pt x="107576" y="366880"/>
                  </a:cubicBezTo>
                  <a:cubicBezTo>
                    <a:pt x="93763" y="364117"/>
                    <a:pt x="79686" y="362895"/>
                    <a:pt x="65741" y="360903"/>
                  </a:cubicBezTo>
                  <a:cubicBezTo>
                    <a:pt x="61757" y="354927"/>
                    <a:pt x="49301" y="348583"/>
                    <a:pt x="53788" y="342974"/>
                  </a:cubicBezTo>
                  <a:cubicBezTo>
                    <a:pt x="57998" y="337712"/>
                    <a:pt x="103136" y="328021"/>
                    <a:pt x="113553" y="325045"/>
                  </a:cubicBezTo>
                  <a:cubicBezTo>
                    <a:pt x="119610" y="323314"/>
                    <a:pt x="125425" y="320799"/>
                    <a:pt x="131482" y="319068"/>
                  </a:cubicBezTo>
                  <a:cubicBezTo>
                    <a:pt x="139380" y="316811"/>
                    <a:pt x="147174" y="313092"/>
                    <a:pt x="155388" y="313092"/>
                  </a:cubicBezTo>
                  <a:cubicBezTo>
                    <a:pt x="161688" y="313092"/>
                    <a:pt x="143435" y="317076"/>
                    <a:pt x="137458" y="319068"/>
                  </a:cubicBezTo>
                  <a:cubicBezTo>
                    <a:pt x="129490" y="317076"/>
                    <a:pt x="114714" y="321223"/>
                    <a:pt x="113553" y="313092"/>
                  </a:cubicBezTo>
                  <a:cubicBezTo>
                    <a:pt x="101664" y="229861"/>
                    <a:pt x="117806" y="256771"/>
                    <a:pt x="137458" y="217468"/>
                  </a:cubicBezTo>
                  <a:cubicBezTo>
                    <a:pt x="140275" y="211833"/>
                    <a:pt x="141443" y="205515"/>
                    <a:pt x="143435" y="199539"/>
                  </a:cubicBezTo>
                  <a:cubicBezTo>
                    <a:pt x="123513" y="197547"/>
                    <a:pt x="103515" y="196208"/>
                    <a:pt x="83670" y="193562"/>
                  </a:cubicBezTo>
                  <a:cubicBezTo>
                    <a:pt x="73601" y="192219"/>
                    <a:pt x="63704" y="189790"/>
                    <a:pt x="53788" y="187586"/>
                  </a:cubicBezTo>
                  <a:cubicBezTo>
                    <a:pt x="31281" y="182584"/>
                    <a:pt x="31914" y="182286"/>
                    <a:pt x="11953" y="175633"/>
                  </a:cubicBezTo>
                  <a:cubicBezTo>
                    <a:pt x="15937" y="169656"/>
                    <a:pt x="18160" y="162013"/>
                    <a:pt x="23906" y="157703"/>
                  </a:cubicBezTo>
                  <a:cubicBezTo>
                    <a:pt x="67178" y="125248"/>
                    <a:pt x="46248" y="149520"/>
                    <a:pt x="77694" y="133797"/>
                  </a:cubicBezTo>
                  <a:cubicBezTo>
                    <a:pt x="84118" y="130585"/>
                    <a:pt x="89647" y="125829"/>
                    <a:pt x="95623" y="121845"/>
                  </a:cubicBezTo>
                  <a:cubicBezTo>
                    <a:pt x="109291" y="80841"/>
                    <a:pt x="121138" y="84836"/>
                    <a:pt x="77694" y="80009"/>
                  </a:cubicBezTo>
                  <a:cubicBezTo>
                    <a:pt x="51878" y="77141"/>
                    <a:pt x="25898" y="76025"/>
                    <a:pt x="0" y="74033"/>
                  </a:cubicBezTo>
                  <a:cubicBezTo>
                    <a:pt x="1992" y="64072"/>
                    <a:pt x="341" y="52602"/>
                    <a:pt x="5976" y="44150"/>
                  </a:cubicBezTo>
                  <a:cubicBezTo>
                    <a:pt x="9471" y="38908"/>
                    <a:pt x="18399" y="41233"/>
                    <a:pt x="23906" y="38174"/>
                  </a:cubicBezTo>
                  <a:cubicBezTo>
                    <a:pt x="36464" y="31198"/>
                    <a:pt x="47811" y="22237"/>
                    <a:pt x="59764" y="14268"/>
                  </a:cubicBezTo>
                  <a:lnTo>
                    <a:pt x="59764" y="2315"/>
                  </a:lnTo>
                  <a:close/>
                </a:path>
              </a:pathLst>
            </a:custGeom>
            <a:no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cxnSp>
          <p:nvCxnSpPr>
            <p:cNvPr id="298" name="Google Shape;298;p21"/>
            <p:cNvCxnSpPr/>
            <p:nvPr/>
          </p:nvCxnSpPr>
          <p:spPr>
            <a:xfrm rot="10800000" flipH="1">
              <a:off x="2641290" y="4870620"/>
              <a:ext cx="467670" cy="293422"/>
            </a:xfrm>
            <a:prstGeom prst="straightConnector1">
              <a:avLst/>
            </a:prstGeom>
            <a:noFill/>
            <a:ln w="9525" cap="flat" cmpd="sng">
              <a:solidFill>
                <a:schemeClr val="accent1"/>
              </a:solidFill>
              <a:prstDash val="solid"/>
              <a:miter lim="800000"/>
              <a:headEnd type="none" w="sm" len="sm"/>
              <a:tailEnd type="none" w="sm" len="sm"/>
            </a:ln>
          </p:spPr>
        </p:cxnSp>
        <p:cxnSp>
          <p:nvCxnSpPr>
            <p:cNvPr id="299" name="Google Shape;299;p21"/>
            <p:cNvCxnSpPr/>
            <p:nvPr/>
          </p:nvCxnSpPr>
          <p:spPr>
            <a:xfrm rot="10800000" flipH="1">
              <a:off x="2641290" y="4917111"/>
              <a:ext cx="499474" cy="308087"/>
            </a:xfrm>
            <a:prstGeom prst="straightConnector1">
              <a:avLst/>
            </a:prstGeom>
            <a:noFill/>
            <a:ln w="9525" cap="flat" cmpd="sng">
              <a:solidFill>
                <a:schemeClr val="accent1"/>
              </a:solidFill>
              <a:prstDash val="solid"/>
              <a:miter lim="800000"/>
              <a:headEnd type="none" w="sm" len="sm"/>
              <a:tailEnd type="none" w="sm" len="sm"/>
            </a:ln>
          </p:spPr>
        </p:cxnSp>
        <p:sp>
          <p:nvSpPr>
            <p:cNvPr id="300" name="Google Shape;300;p21"/>
            <p:cNvSpPr/>
            <p:nvPr/>
          </p:nvSpPr>
          <p:spPr>
            <a:xfrm>
              <a:off x="2725271" y="4434541"/>
              <a:ext cx="383689" cy="383689"/>
            </a:xfrm>
            <a:prstGeom prst="ellipse">
              <a:avLst/>
            </a:prstGeom>
            <a:no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01" name="Google Shape;301;p21"/>
            <p:cNvSpPr/>
            <p:nvPr/>
          </p:nvSpPr>
          <p:spPr>
            <a:xfrm>
              <a:off x="2693465" y="4406509"/>
              <a:ext cx="447299" cy="447299"/>
            </a:xfrm>
            <a:prstGeom prst="ellipse">
              <a:avLst/>
            </a:prstGeom>
            <a:no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grpSp>
      <p:sp>
        <p:nvSpPr>
          <p:cNvPr id="302" name="Google Shape;302;p21"/>
          <p:cNvSpPr txBox="1"/>
          <p:nvPr/>
        </p:nvSpPr>
        <p:spPr>
          <a:xfrm>
            <a:off x="1937982" y="6237027"/>
            <a:ext cx="902117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800"/>
              <a:buFont typeface="Calibri"/>
              <a:buNone/>
            </a:pPr>
            <a:r>
              <a:rPr lang="en-US" sz="1800">
                <a:solidFill>
                  <a:schemeClr val="dk1"/>
                </a:solidFill>
                <a:latin typeface="Verdana Pro "/>
                <a:ea typeface="Calibri"/>
                <a:cs typeface="Calibri"/>
                <a:sym typeface="Calibri"/>
              </a:rPr>
              <a:t>Both tracrRNA and crRNA are necessary for Cas9 cleavage of DNA</a:t>
            </a:r>
            <a:endParaRPr sz="1800">
              <a:solidFill>
                <a:schemeClr val="dk1"/>
              </a:solidFill>
              <a:latin typeface="Verdana Pro "/>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grpSp>
        <p:nvGrpSpPr>
          <p:cNvPr id="307" name="Google Shape;307;p22"/>
          <p:cNvGrpSpPr/>
          <p:nvPr/>
        </p:nvGrpSpPr>
        <p:grpSpPr>
          <a:xfrm>
            <a:off x="1802912" y="1559625"/>
            <a:ext cx="8628179" cy="4569198"/>
            <a:chOff x="1802912" y="1559625"/>
            <a:chExt cx="8628179" cy="4569198"/>
          </a:xfrm>
        </p:grpSpPr>
        <p:sp>
          <p:nvSpPr>
            <p:cNvPr id="308" name="Google Shape;308;p22"/>
            <p:cNvSpPr txBox="1"/>
            <p:nvPr/>
          </p:nvSpPr>
          <p:spPr>
            <a:xfrm>
              <a:off x="3351022" y="1559625"/>
              <a:ext cx="7080069" cy="19389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Verdana Pro "/>
                  <a:ea typeface="Calibri"/>
                  <a:cs typeface="Calibri"/>
                  <a:sym typeface="Calibri"/>
                </a:rPr>
                <a:t>Plasmid         +           +            +           +</a:t>
              </a:r>
              <a:endParaRPr sz="1600">
                <a:latin typeface="Verdana Pro "/>
              </a:endParaRPr>
            </a:p>
            <a:p>
              <a:pPr marL="0" marR="0" lvl="0" indent="0" algn="l" rtl="0">
                <a:spcBef>
                  <a:spcPts val="0"/>
                </a:spcBef>
                <a:spcAft>
                  <a:spcPts val="0"/>
                </a:spcAft>
                <a:buNone/>
              </a:pPr>
              <a:r>
                <a:rPr lang="en-US" sz="2400">
                  <a:solidFill>
                    <a:schemeClr val="dk1"/>
                  </a:solidFill>
                  <a:latin typeface="Verdana Pro "/>
                  <a:ea typeface="Calibri"/>
                  <a:cs typeface="Calibri"/>
                  <a:sym typeface="Calibri"/>
                </a:rPr>
                <a:t>Cas9               +           +            +           -       </a:t>
              </a:r>
              <a:endParaRPr sz="1600">
                <a:latin typeface="Verdana Pro "/>
              </a:endParaRPr>
            </a:p>
            <a:p>
              <a:pPr marL="0" marR="0" lvl="0" indent="0" algn="l" rtl="0">
                <a:spcBef>
                  <a:spcPts val="0"/>
                </a:spcBef>
                <a:spcAft>
                  <a:spcPts val="0"/>
                </a:spcAft>
                <a:buNone/>
              </a:pPr>
              <a:r>
                <a:rPr lang="en-US" sz="2400">
                  <a:solidFill>
                    <a:schemeClr val="dk1"/>
                  </a:solidFill>
                  <a:latin typeface="Verdana Pro "/>
                  <a:ea typeface="Calibri"/>
                  <a:cs typeface="Calibri"/>
                  <a:sym typeface="Calibri"/>
                </a:rPr>
                <a:t>crRNA            +           +            -           +</a:t>
              </a:r>
              <a:endParaRPr sz="1600">
                <a:latin typeface="Verdana Pro "/>
              </a:endParaRPr>
            </a:p>
            <a:p>
              <a:pPr marL="0" marR="0" lvl="0" indent="0" algn="l" rtl="0">
                <a:spcBef>
                  <a:spcPts val="0"/>
                </a:spcBef>
                <a:spcAft>
                  <a:spcPts val="0"/>
                </a:spcAft>
                <a:buNone/>
              </a:pPr>
              <a:r>
                <a:rPr lang="en-US" sz="2400">
                  <a:solidFill>
                    <a:schemeClr val="dk1"/>
                  </a:solidFill>
                  <a:latin typeface="Verdana Pro "/>
                  <a:ea typeface="Calibri"/>
                  <a:cs typeface="Calibri"/>
                  <a:sym typeface="Calibri"/>
                </a:rPr>
                <a:t>tracRNA         -           +            +           +</a:t>
              </a:r>
              <a:endParaRPr sz="1600">
                <a:latin typeface="Verdana Pro "/>
              </a:endParaRPr>
            </a:p>
          </p:txBody>
        </p:sp>
        <p:grpSp>
          <p:nvGrpSpPr>
            <p:cNvPr id="309" name="Google Shape;309;p22"/>
            <p:cNvGrpSpPr/>
            <p:nvPr/>
          </p:nvGrpSpPr>
          <p:grpSpPr>
            <a:xfrm>
              <a:off x="1802912" y="3575304"/>
              <a:ext cx="7359376" cy="2553519"/>
              <a:chOff x="1766336" y="3429000"/>
              <a:chExt cx="7359376" cy="2553519"/>
            </a:xfrm>
          </p:grpSpPr>
          <p:pic>
            <p:nvPicPr>
              <p:cNvPr id="310" name="Google Shape;310;p22" descr="No image&#10;&#10;Description automatically generated"/>
              <p:cNvPicPr preferRelativeResize="0"/>
              <p:nvPr/>
            </p:nvPicPr>
            <p:blipFill rotWithShape="1">
              <a:blip r:embed="rId3">
                <a:alphaModFix/>
              </a:blip>
              <a:srcRect r="17712" b="32776"/>
              <a:stretch/>
            </p:blipFill>
            <p:spPr>
              <a:xfrm>
                <a:off x="4763809" y="3429000"/>
                <a:ext cx="4361903" cy="2370909"/>
              </a:xfrm>
              <a:prstGeom prst="rect">
                <a:avLst/>
              </a:prstGeom>
              <a:noFill/>
              <a:ln>
                <a:noFill/>
              </a:ln>
            </p:spPr>
          </p:pic>
          <p:grpSp>
            <p:nvGrpSpPr>
              <p:cNvPr id="311" name="Google Shape;311;p22"/>
              <p:cNvGrpSpPr/>
              <p:nvPr/>
            </p:nvGrpSpPr>
            <p:grpSpPr>
              <a:xfrm>
                <a:off x="1766336" y="3636700"/>
                <a:ext cx="774797" cy="755340"/>
                <a:chOff x="1226840" y="3723785"/>
                <a:chExt cx="774797" cy="755340"/>
              </a:xfrm>
            </p:grpSpPr>
            <p:sp>
              <p:nvSpPr>
                <p:cNvPr id="312" name="Google Shape;312;p22"/>
                <p:cNvSpPr/>
                <p:nvPr/>
              </p:nvSpPr>
              <p:spPr>
                <a:xfrm>
                  <a:off x="1226840" y="3723785"/>
                  <a:ext cx="774797" cy="755340"/>
                </a:xfrm>
                <a:prstGeom prst="ellipse">
                  <a:avLst/>
                </a:prstGeom>
                <a:noFill/>
                <a:ln w="254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Verdana Pro "/>
                    <a:ea typeface="Calibri"/>
                    <a:cs typeface="Calibri"/>
                    <a:sym typeface="Calibri"/>
                  </a:endParaRPr>
                </a:p>
              </p:txBody>
            </p:sp>
            <p:sp>
              <p:nvSpPr>
                <p:cNvPr id="313" name="Google Shape;313;p22"/>
                <p:cNvSpPr/>
                <p:nvPr/>
              </p:nvSpPr>
              <p:spPr>
                <a:xfrm>
                  <a:off x="1271628" y="3778463"/>
                  <a:ext cx="673317" cy="644821"/>
                </a:xfrm>
                <a:prstGeom prst="ellipse">
                  <a:avLst/>
                </a:prstGeom>
                <a:noFill/>
                <a:ln w="2222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Verdana Pro "/>
                    <a:ea typeface="Calibri"/>
                    <a:cs typeface="Calibri"/>
                    <a:sym typeface="Calibri"/>
                  </a:endParaRPr>
                </a:p>
              </p:txBody>
            </p:sp>
            <p:sp>
              <p:nvSpPr>
                <p:cNvPr id="314" name="Google Shape;314;p22"/>
                <p:cNvSpPr/>
                <p:nvPr/>
              </p:nvSpPr>
              <p:spPr>
                <a:xfrm rot="10800000" flipH="1">
                  <a:off x="1903851" y="3824353"/>
                  <a:ext cx="45719" cy="87468"/>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Verdana Pro "/>
                    <a:ea typeface="Calibri"/>
                    <a:cs typeface="Calibri"/>
                    <a:sym typeface="Calibri"/>
                  </a:endParaRPr>
                </a:p>
              </p:txBody>
            </p:sp>
          </p:grpSp>
          <p:grpSp>
            <p:nvGrpSpPr>
              <p:cNvPr id="315" name="Google Shape;315;p22"/>
              <p:cNvGrpSpPr/>
              <p:nvPr/>
            </p:nvGrpSpPr>
            <p:grpSpPr>
              <a:xfrm>
                <a:off x="2541133" y="4578397"/>
                <a:ext cx="1257738" cy="68911"/>
                <a:chOff x="805625" y="4257923"/>
                <a:chExt cx="1257738" cy="68911"/>
              </a:xfrm>
            </p:grpSpPr>
            <p:cxnSp>
              <p:nvCxnSpPr>
                <p:cNvPr id="316" name="Google Shape;316;p22"/>
                <p:cNvCxnSpPr/>
                <p:nvPr/>
              </p:nvCxnSpPr>
              <p:spPr>
                <a:xfrm>
                  <a:off x="805625" y="4257923"/>
                  <a:ext cx="1257738" cy="0"/>
                </a:xfrm>
                <a:prstGeom prst="straightConnector1">
                  <a:avLst/>
                </a:prstGeom>
                <a:noFill/>
                <a:ln w="25400" cap="flat" cmpd="sng">
                  <a:solidFill>
                    <a:schemeClr val="accent1"/>
                  </a:solidFill>
                  <a:prstDash val="solid"/>
                  <a:miter lim="800000"/>
                  <a:headEnd type="none" w="sm" len="sm"/>
                  <a:tailEnd type="none" w="sm" len="sm"/>
                </a:ln>
              </p:spPr>
            </p:cxnSp>
            <p:cxnSp>
              <p:nvCxnSpPr>
                <p:cNvPr id="317" name="Google Shape;317;p22"/>
                <p:cNvCxnSpPr/>
                <p:nvPr/>
              </p:nvCxnSpPr>
              <p:spPr>
                <a:xfrm>
                  <a:off x="805625" y="4326834"/>
                  <a:ext cx="1257738" cy="0"/>
                </a:xfrm>
                <a:prstGeom prst="straightConnector1">
                  <a:avLst/>
                </a:prstGeom>
                <a:noFill/>
                <a:ln w="25400" cap="flat" cmpd="sng">
                  <a:solidFill>
                    <a:schemeClr val="accent1"/>
                  </a:solidFill>
                  <a:prstDash val="solid"/>
                  <a:miter lim="800000"/>
                  <a:headEnd type="none" w="sm" len="sm"/>
                  <a:tailEnd type="none" w="sm" len="sm"/>
                </a:ln>
              </p:spPr>
            </p:cxnSp>
          </p:grpSp>
          <p:cxnSp>
            <p:nvCxnSpPr>
              <p:cNvPr id="318" name="Google Shape;318;p22"/>
              <p:cNvCxnSpPr/>
              <p:nvPr/>
            </p:nvCxnSpPr>
            <p:spPr>
              <a:xfrm>
                <a:off x="2743022" y="4102688"/>
                <a:ext cx="1943100" cy="0"/>
              </a:xfrm>
              <a:prstGeom prst="straightConnector1">
                <a:avLst/>
              </a:prstGeom>
              <a:noFill/>
              <a:ln w="25400" cap="flat" cmpd="sng">
                <a:solidFill>
                  <a:srgbClr val="FF0000"/>
                </a:solidFill>
                <a:prstDash val="solid"/>
                <a:miter lim="800000"/>
                <a:headEnd type="none" w="sm" len="sm"/>
                <a:tailEnd type="triangle" w="med" len="med"/>
              </a:ln>
            </p:spPr>
          </p:cxnSp>
          <p:cxnSp>
            <p:nvCxnSpPr>
              <p:cNvPr id="319" name="Google Shape;319;p22"/>
              <p:cNvCxnSpPr/>
              <p:nvPr/>
            </p:nvCxnSpPr>
            <p:spPr>
              <a:xfrm>
                <a:off x="4038346" y="4613227"/>
                <a:ext cx="603326" cy="0"/>
              </a:xfrm>
              <a:prstGeom prst="straightConnector1">
                <a:avLst/>
              </a:prstGeom>
              <a:noFill/>
              <a:ln w="25400" cap="flat" cmpd="sng">
                <a:solidFill>
                  <a:srgbClr val="FF0000"/>
                </a:solidFill>
                <a:prstDash val="solid"/>
                <a:miter lim="800000"/>
                <a:headEnd type="none" w="sm" len="sm"/>
                <a:tailEnd type="triangle" w="med" len="med"/>
              </a:ln>
            </p:spPr>
          </p:cxnSp>
          <p:sp>
            <p:nvSpPr>
              <p:cNvPr id="320" name="Google Shape;320;p22"/>
              <p:cNvSpPr/>
              <p:nvPr/>
            </p:nvSpPr>
            <p:spPr>
              <a:xfrm>
                <a:off x="3314446" y="4884965"/>
                <a:ext cx="1263650" cy="400050"/>
              </a:xfrm>
              <a:custGeom>
                <a:avLst/>
                <a:gdLst/>
                <a:ahLst/>
                <a:cxnLst/>
                <a:rect l="l" t="t" r="r" b="b"/>
                <a:pathLst>
                  <a:path w="1263650" h="400050" extrusionOk="0">
                    <a:moveTo>
                      <a:pt x="0" y="400050"/>
                    </a:moveTo>
                    <a:lnTo>
                      <a:pt x="222250" y="0"/>
                    </a:lnTo>
                    <a:lnTo>
                      <a:pt x="1263650" y="0"/>
                    </a:lnTo>
                  </a:path>
                </a:pathLst>
              </a:custGeom>
              <a:noFill/>
              <a:ln w="25400" cap="flat" cmpd="sng">
                <a:solidFill>
                  <a:srgbClr val="FF0000"/>
                </a:solidFill>
                <a:prstDash val="solid"/>
                <a:miter lim="800000"/>
                <a:headEnd type="none" w="sm" len="sm"/>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Verdana Pro "/>
                  <a:ea typeface="Calibri"/>
                  <a:cs typeface="Calibri"/>
                  <a:sym typeface="Calibri"/>
                </a:endParaRPr>
              </a:p>
            </p:txBody>
          </p:sp>
          <p:grpSp>
            <p:nvGrpSpPr>
              <p:cNvPr id="321" name="Google Shape;321;p22"/>
              <p:cNvGrpSpPr/>
              <p:nvPr/>
            </p:nvGrpSpPr>
            <p:grpSpPr>
              <a:xfrm>
                <a:off x="3022853" y="5183415"/>
                <a:ext cx="162372" cy="799104"/>
                <a:chOff x="3089363" y="5372100"/>
                <a:chExt cx="162372" cy="799104"/>
              </a:xfrm>
            </p:grpSpPr>
            <p:sp>
              <p:nvSpPr>
                <p:cNvPr id="322" name="Google Shape;322;p22"/>
                <p:cNvSpPr/>
                <p:nvPr/>
              </p:nvSpPr>
              <p:spPr>
                <a:xfrm>
                  <a:off x="3089364" y="5372100"/>
                  <a:ext cx="148553" cy="133252"/>
                </a:xfrm>
                <a:prstGeom prst="ellipse">
                  <a:avLst/>
                </a:prstGeom>
                <a:noFill/>
                <a:ln w="254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Verdana Pro "/>
                    <a:ea typeface="Calibri"/>
                    <a:cs typeface="Calibri"/>
                    <a:sym typeface="Calibri"/>
                  </a:endParaRPr>
                </a:p>
              </p:txBody>
            </p:sp>
            <p:sp>
              <p:nvSpPr>
                <p:cNvPr id="323" name="Google Shape;323;p22"/>
                <p:cNvSpPr/>
                <p:nvPr/>
              </p:nvSpPr>
              <p:spPr>
                <a:xfrm>
                  <a:off x="3089363" y="5505352"/>
                  <a:ext cx="148553" cy="133252"/>
                </a:xfrm>
                <a:prstGeom prst="ellipse">
                  <a:avLst/>
                </a:prstGeom>
                <a:noFill/>
                <a:ln w="254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Verdana Pro "/>
                    <a:ea typeface="Calibri"/>
                    <a:cs typeface="Calibri"/>
                    <a:sym typeface="Calibri"/>
                  </a:endParaRPr>
                </a:p>
              </p:txBody>
            </p:sp>
            <p:sp>
              <p:nvSpPr>
                <p:cNvPr id="324" name="Google Shape;324;p22"/>
                <p:cNvSpPr/>
                <p:nvPr/>
              </p:nvSpPr>
              <p:spPr>
                <a:xfrm>
                  <a:off x="3100799" y="5637253"/>
                  <a:ext cx="148553" cy="133252"/>
                </a:xfrm>
                <a:prstGeom prst="ellipse">
                  <a:avLst/>
                </a:prstGeom>
                <a:noFill/>
                <a:ln w="254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Verdana Pro "/>
                    <a:ea typeface="Calibri"/>
                    <a:cs typeface="Calibri"/>
                    <a:sym typeface="Calibri"/>
                  </a:endParaRPr>
                </a:p>
              </p:txBody>
            </p:sp>
            <p:sp>
              <p:nvSpPr>
                <p:cNvPr id="325" name="Google Shape;325;p22"/>
                <p:cNvSpPr/>
                <p:nvPr/>
              </p:nvSpPr>
              <p:spPr>
                <a:xfrm>
                  <a:off x="3103182" y="5766743"/>
                  <a:ext cx="148553" cy="133252"/>
                </a:xfrm>
                <a:prstGeom prst="ellipse">
                  <a:avLst/>
                </a:prstGeom>
                <a:noFill/>
                <a:ln w="254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Verdana Pro "/>
                    <a:ea typeface="Calibri"/>
                    <a:cs typeface="Calibri"/>
                    <a:sym typeface="Calibri"/>
                  </a:endParaRPr>
                </a:p>
              </p:txBody>
            </p:sp>
            <p:sp>
              <p:nvSpPr>
                <p:cNvPr id="326" name="Google Shape;326;p22"/>
                <p:cNvSpPr/>
                <p:nvPr/>
              </p:nvSpPr>
              <p:spPr>
                <a:xfrm>
                  <a:off x="3100798" y="5913331"/>
                  <a:ext cx="148553" cy="133252"/>
                </a:xfrm>
                <a:prstGeom prst="ellipse">
                  <a:avLst/>
                </a:prstGeom>
                <a:noFill/>
                <a:ln w="254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Verdana Pro "/>
                    <a:ea typeface="Calibri"/>
                    <a:cs typeface="Calibri"/>
                    <a:sym typeface="Calibri"/>
                  </a:endParaRPr>
                </a:p>
              </p:txBody>
            </p:sp>
            <p:sp>
              <p:nvSpPr>
                <p:cNvPr id="327" name="Google Shape;327;p22"/>
                <p:cNvSpPr/>
                <p:nvPr/>
              </p:nvSpPr>
              <p:spPr>
                <a:xfrm>
                  <a:off x="3100797" y="6037952"/>
                  <a:ext cx="148553" cy="133252"/>
                </a:xfrm>
                <a:prstGeom prst="ellipse">
                  <a:avLst/>
                </a:prstGeom>
                <a:noFill/>
                <a:ln w="254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Verdana Pro "/>
                    <a:ea typeface="Calibri"/>
                    <a:cs typeface="Calibri"/>
                    <a:sym typeface="Calibri"/>
                  </a:endParaRPr>
                </a:p>
              </p:txBody>
            </p:sp>
          </p:grpSp>
        </p:grpSp>
      </p:grpSp>
      <p:sp>
        <p:nvSpPr>
          <p:cNvPr id="328" name="Google Shape;328;p22"/>
          <p:cNvSpPr txBox="1"/>
          <p:nvPr/>
        </p:nvSpPr>
        <p:spPr>
          <a:xfrm>
            <a:off x="1009162" y="390876"/>
            <a:ext cx="10898205"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chemeClr val="dk1"/>
                </a:solidFill>
                <a:latin typeface="Verdana Pro "/>
                <a:ea typeface="Calibri"/>
                <a:cs typeface="Calibri"/>
                <a:sym typeface="Calibri"/>
              </a:rPr>
              <a:t>Experimental Evidence</a:t>
            </a:r>
            <a:r>
              <a:rPr lang="en-US" sz="2000" dirty="0">
                <a:solidFill>
                  <a:schemeClr val="dk1"/>
                </a:solidFill>
                <a:latin typeface="Verdana Pro "/>
                <a:ea typeface="Calibri"/>
                <a:cs typeface="Calibri"/>
                <a:sym typeface="Calibri"/>
              </a:rPr>
              <a:t>….</a:t>
            </a:r>
            <a:r>
              <a:rPr lang="en-US" sz="2000" i="1" dirty="0">
                <a:solidFill>
                  <a:schemeClr val="dk1"/>
                </a:solidFill>
                <a:latin typeface="Verdana Pro "/>
                <a:ea typeface="Calibri"/>
                <a:cs typeface="Calibri"/>
                <a:sym typeface="Calibri"/>
              </a:rPr>
              <a:t>that </a:t>
            </a:r>
            <a:r>
              <a:rPr lang="en-US" sz="2000" i="1" dirty="0" err="1">
                <a:solidFill>
                  <a:srgbClr val="FF0000"/>
                </a:solidFill>
                <a:latin typeface="Verdana Pro "/>
                <a:ea typeface="Calibri"/>
                <a:cs typeface="Calibri"/>
                <a:sym typeface="Calibri"/>
              </a:rPr>
              <a:t>tracRNA</a:t>
            </a:r>
            <a:r>
              <a:rPr lang="en-US" sz="2000" i="1" dirty="0">
                <a:solidFill>
                  <a:srgbClr val="FF0000"/>
                </a:solidFill>
                <a:latin typeface="Verdana Pro "/>
                <a:ea typeface="Calibri"/>
                <a:cs typeface="Calibri"/>
                <a:sym typeface="Calibri"/>
              </a:rPr>
              <a:t> </a:t>
            </a:r>
            <a:r>
              <a:rPr lang="en-US" sz="2000" i="1" dirty="0">
                <a:solidFill>
                  <a:schemeClr val="dk1"/>
                </a:solidFill>
                <a:latin typeface="Verdana Pro "/>
                <a:ea typeface="Calibri"/>
                <a:cs typeface="Calibri"/>
                <a:sym typeface="Calibri"/>
              </a:rPr>
              <a:t>was required for Cas9 endonuclease activity</a:t>
            </a:r>
            <a:endParaRPr sz="1600" dirty="0">
              <a:latin typeface="Verdana Pro "/>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grpSp>
        <p:nvGrpSpPr>
          <p:cNvPr id="333" name="Google Shape;333;p20"/>
          <p:cNvGrpSpPr/>
          <p:nvPr/>
        </p:nvGrpSpPr>
        <p:grpSpPr>
          <a:xfrm>
            <a:off x="3461702" y="945628"/>
            <a:ext cx="5268595" cy="5293995"/>
            <a:chOff x="0" y="0"/>
            <a:chExt cx="5268595" cy="5293995"/>
          </a:xfrm>
        </p:grpSpPr>
        <p:pic>
          <p:nvPicPr>
            <p:cNvPr id="334" name="Google Shape;334;p20" descr="20 Different Types of T-Shirts - Sew Guide"/>
            <p:cNvPicPr preferRelativeResize="0"/>
            <p:nvPr/>
          </p:nvPicPr>
          <p:blipFill rotWithShape="1">
            <a:blip r:embed="rId3">
              <a:alphaModFix/>
            </a:blip>
            <a:srcRect/>
            <a:stretch/>
          </p:blipFill>
          <p:spPr>
            <a:xfrm>
              <a:off x="0" y="0"/>
              <a:ext cx="5268595" cy="5293995"/>
            </a:xfrm>
            <a:prstGeom prst="rect">
              <a:avLst/>
            </a:prstGeom>
            <a:noFill/>
            <a:ln>
              <a:noFill/>
            </a:ln>
          </p:spPr>
        </p:pic>
        <p:grpSp>
          <p:nvGrpSpPr>
            <p:cNvPr id="335" name="Google Shape;335;p20"/>
            <p:cNvGrpSpPr/>
            <p:nvPr/>
          </p:nvGrpSpPr>
          <p:grpSpPr>
            <a:xfrm>
              <a:off x="1475715" y="1149790"/>
              <a:ext cx="2453489" cy="2828066"/>
              <a:chOff x="0" y="0"/>
              <a:chExt cx="2453489" cy="2828066"/>
            </a:xfrm>
          </p:grpSpPr>
          <p:sp>
            <p:nvSpPr>
              <p:cNvPr id="336" name="Google Shape;336;p20"/>
              <p:cNvSpPr txBox="1"/>
              <p:nvPr/>
            </p:nvSpPr>
            <p:spPr>
              <a:xfrm>
                <a:off x="0" y="0"/>
                <a:ext cx="2453489" cy="1023041"/>
              </a:xfrm>
              <a:prstGeom prst="rect">
                <a:avLst/>
              </a:prstGeom>
              <a:no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r>
                  <a:rPr lang="en-US" sz="2200" b="1" dirty="0">
                    <a:solidFill>
                      <a:schemeClr val="dk1"/>
                    </a:solidFill>
                    <a:latin typeface="Verdana Pro "/>
                    <a:ea typeface="Calibri"/>
                    <a:cs typeface="Calibri"/>
                    <a:sym typeface="Calibri"/>
                  </a:rPr>
                  <a:t>Its all about</a:t>
                </a:r>
                <a:endParaRPr sz="1100" dirty="0">
                  <a:solidFill>
                    <a:schemeClr val="dk1"/>
                  </a:solidFill>
                  <a:latin typeface="Verdana Pro "/>
                  <a:ea typeface="Calibri"/>
                  <a:cs typeface="Calibri"/>
                  <a:sym typeface="Calibri"/>
                </a:endParaRPr>
              </a:p>
              <a:p>
                <a:pPr marL="0" marR="0" lvl="0" indent="0" algn="ctr" rtl="0">
                  <a:lnSpc>
                    <a:spcPct val="107000"/>
                  </a:lnSpc>
                  <a:spcBef>
                    <a:spcPts val="800"/>
                  </a:spcBef>
                  <a:spcAft>
                    <a:spcPts val="0"/>
                  </a:spcAft>
                  <a:buNone/>
                </a:pPr>
                <a:r>
                  <a:rPr lang="en-US" sz="2200" b="1" dirty="0">
                    <a:solidFill>
                      <a:srgbClr val="FF0000"/>
                    </a:solidFill>
                    <a:latin typeface="Verdana Pro "/>
                    <a:ea typeface="Calibri"/>
                    <a:cs typeface="Calibri"/>
                    <a:sym typeface="Calibri"/>
                  </a:rPr>
                  <a:t>Shifting bands…</a:t>
                </a:r>
                <a:endParaRPr sz="1100" dirty="0">
                  <a:solidFill>
                    <a:schemeClr val="dk1"/>
                  </a:solidFill>
                  <a:latin typeface="Verdana Pro "/>
                  <a:ea typeface="Calibri"/>
                  <a:cs typeface="Calibri"/>
                  <a:sym typeface="Calibri"/>
                </a:endParaRPr>
              </a:p>
            </p:txBody>
          </p:sp>
          <p:grpSp>
            <p:nvGrpSpPr>
              <p:cNvPr id="337" name="Google Shape;337;p20"/>
              <p:cNvGrpSpPr/>
              <p:nvPr/>
            </p:nvGrpSpPr>
            <p:grpSpPr>
              <a:xfrm>
                <a:off x="227254" y="1354780"/>
                <a:ext cx="1998980" cy="1473286"/>
                <a:chOff x="73345" y="250257"/>
                <a:chExt cx="1998980" cy="1473286"/>
              </a:xfrm>
            </p:grpSpPr>
            <p:pic>
              <p:nvPicPr>
                <p:cNvPr id="338" name="Google Shape;338;p20" descr="No image&#10;&#10;Description automatically generated"/>
                <p:cNvPicPr preferRelativeResize="0"/>
                <p:nvPr/>
              </p:nvPicPr>
              <p:blipFill rotWithShape="1">
                <a:blip r:embed="rId4">
                  <a:alphaModFix/>
                </a:blip>
                <a:srcRect b="32776"/>
                <a:stretch/>
              </p:blipFill>
              <p:spPr>
                <a:xfrm>
                  <a:off x="73345" y="250257"/>
                  <a:ext cx="1998980" cy="894080"/>
                </a:xfrm>
                <a:prstGeom prst="rect">
                  <a:avLst/>
                </a:prstGeom>
                <a:noFill/>
                <a:ln>
                  <a:noFill/>
                </a:ln>
              </p:spPr>
            </p:pic>
            <p:sp>
              <p:nvSpPr>
                <p:cNvPr id="339" name="Google Shape;339;p20"/>
                <p:cNvSpPr txBox="1"/>
                <p:nvPr/>
              </p:nvSpPr>
              <p:spPr>
                <a:xfrm>
                  <a:off x="226336" y="1234656"/>
                  <a:ext cx="1692998" cy="488887"/>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r>
                    <a:rPr lang="en-US" sz="2200" b="1" dirty="0">
                      <a:solidFill>
                        <a:srgbClr val="FF0000"/>
                      </a:solidFill>
                      <a:latin typeface="Verdana Pro "/>
                      <a:ea typeface="Calibri"/>
                      <a:cs typeface="Calibri"/>
                      <a:sym typeface="Calibri"/>
                    </a:rPr>
                    <a:t>… on gels !</a:t>
                  </a:r>
                  <a:endParaRPr sz="1100" b="1" dirty="0">
                    <a:solidFill>
                      <a:schemeClr val="dk1"/>
                    </a:solidFill>
                    <a:latin typeface="Verdana Pro "/>
                    <a:ea typeface="Calibri"/>
                    <a:cs typeface="Calibri"/>
                    <a:sym typeface="Calibri"/>
                  </a:endParaRPr>
                </a:p>
              </p:txBody>
            </p:sp>
          </p:grpSp>
        </p:gr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27"/>
          <p:cNvSpPr txBox="1"/>
          <p:nvPr/>
        </p:nvSpPr>
        <p:spPr>
          <a:xfrm>
            <a:off x="1282775" y="2249800"/>
            <a:ext cx="9443400" cy="1846629"/>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chemeClr val="dk1"/>
              </a:buClr>
              <a:buSzPts val="2700"/>
              <a:buFont typeface="Calibri"/>
              <a:buNone/>
            </a:pPr>
            <a:r>
              <a:rPr lang="en-US" sz="2700" b="1">
                <a:solidFill>
                  <a:schemeClr val="dk1"/>
                </a:solidFill>
                <a:latin typeface="Verdana Pro "/>
                <a:ea typeface="Calibri"/>
                <a:cs typeface="Calibri"/>
                <a:sym typeface="Calibri"/>
              </a:rPr>
              <a:t>“</a:t>
            </a:r>
            <a:r>
              <a:rPr lang="en-US" sz="2700" b="1" i="1">
                <a:solidFill>
                  <a:schemeClr val="dk1"/>
                </a:solidFill>
                <a:latin typeface="Verdana Pro "/>
                <a:ea typeface="Calibri"/>
                <a:cs typeface="Calibri"/>
                <a:sym typeface="Calibri"/>
              </a:rPr>
              <a:t>We propose </a:t>
            </a:r>
            <a:r>
              <a:rPr lang="en-US" sz="2700" b="1" i="1">
                <a:solidFill>
                  <a:srgbClr val="FF0000"/>
                </a:solidFill>
                <a:latin typeface="Verdana Pro "/>
                <a:ea typeface="Calibri"/>
                <a:cs typeface="Calibri"/>
                <a:sym typeface="Calibri"/>
              </a:rPr>
              <a:t>an alternative methodology based on RNA-programmed Cas9 </a:t>
            </a:r>
            <a:r>
              <a:rPr lang="en-US" sz="2700" b="1" i="1">
                <a:solidFill>
                  <a:schemeClr val="dk1"/>
                </a:solidFill>
                <a:latin typeface="Verdana Pro "/>
                <a:ea typeface="Calibri"/>
                <a:cs typeface="Calibri"/>
                <a:sym typeface="Calibri"/>
              </a:rPr>
              <a:t>that could offer considerable potential for gene targeting and genome editing applications.”  </a:t>
            </a:r>
            <a:endParaRPr sz="2700" b="1" i="1">
              <a:solidFill>
                <a:schemeClr val="dk1"/>
              </a:solidFill>
              <a:latin typeface="Verdana Pro "/>
              <a:ea typeface="Calibri"/>
              <a:cs typeface="Calibri"/>
              <a:sym typeface="Calibri"/>
            </a:endParaRPr>
          </a:p>
        </p:txBody>
      </p:sp>
      <p:sp>
        <p:nvSpPr>
          <p:cNvPr id="371" name="Google Shape;371;p27"/>
          <p:cNvSpPr txBox="1"/>
          <p:nvPr/>
        </p:nvSpPr>
        <p:spPr>
          <a:xfrm>
            <a:off x="1420950" y="1154500"/>
            <a:ext cx="9344700" cy="585000"/>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chemeClr val="dk1"/>
              </a:buClr>
              <a:buSzPts val="2600"/>
              <a:buFont typeface="Calibri"/>
              <a:buNone/>
            </a:pPr>
            <a:r>
              <a:rPr lang="en-US" sz="2600" b="1">
                <a:solidFill>
                  <a:schemeClr val="dk1"/>
                </a:solidFill>
                <a:latin typeface="Verdana Pro "/>
                <a:ea typeface="Calibri"/>
                <a:cs typeface="Calibri"/>
                <a:sym typeface="Calibri"/>
              </a:rPr>
              <a:t>Concluding statement,</a:t>
            </a:r>
            <a:r>
              <a:rPr lang="en-US" sz="2600">
                <a:solidFill>
                  <a:schemeClr val="dk1"/>
                </a:solidFill>
                <a:latin typeface="Verdana Pro "/>
                <a:ea typeface="Calibri"/>
                <a:cs typeface="Calibri"/>
                <a:sym typeface="Calibri"/>
              </a:rPr>
              <a:t> 2012 Jinek paper</a:t>
            </a:r>
            <a:endParaRPr sz="2600">
              <a:solidFill>
                <a:schemeClr val="dk1"/>
              </a:solidFill>
              <a:latin typeface="Verdana Pro "/>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28"/>
          <p:cNvSpPr txBox="1"/>
          <p:nvPr/>
        </p:nvSpPr>
        <p:spPr>
          <a:xfrm>
            <a:off x="865539" y="2170828"/>
            <a:ext cx="9227700" cy="1677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dk1"/>
                </a:solidFill>
                <a:latin typeface="Calibri"/>
                <a:ea typeface="Calibri"/>
                <a:cs typeface="Calibri"/>
                <a:sym typeface="Calibri"/>
              </a:rPr>
              <a:t>What happens after the cut?</a:t>
            </a:r>
            <a:endParaRPr/>
          </a:p>
          <a:p>
            <a:pPr marL="0" marR="0" lvl="0" indent="0" algn="ctr" rtl="0">
              <a:spcBef>
                <a:spcPts val="0"/>
              </a:spcBef>
              <a:spcAft>
                <a:spcPts val="0"/>
              </a:spcAft>
              <a:buNone/>
            </a:pPr>
            <a:endParaRPr sz="1800">
              <a:solidFill>
                <a:schemeClr val="dk1"/>
              </a:solidFill>
              <a:latin typeface="Calibri"/>
              <a:ea typeface="Calibri"/>
              <a:cs typeface="Calibri"/>
              <a:sym typeface="Calibri"/>
            </a:endParaRPr>
          </a:p>
          <a:p>
            <a:pPr marL="0" marR="0" lvl="0" indent="0" algn="ctr" rtl="0">
              <a:spcBef>
                <a:spcPts val="0"/>
              </a:spcBef>
              <a:spcAft>
                <a:spcPts val="0"/>
              </a:spcAft>
              <a:buNone/>
            </a:pPr>
            <a:endParaRPr sz="1800">
              <a:solidFill>
                <a:schemeClr val="dk1"/>
              </a:solidFill>
              <a:latin typeface="Calibri"/>
              <a:ea typeface="Calibri"/>
              <a:cs typeface="Calibri"/>
              <a:sym typeface="Calibri"/>
            </a:endParaRPr>
          </a:p>
          <a:p>
            <a:pPr marL="0" marR="0" lvl="0" indent="0" algn="ctr" rtl="0">
              <a:spcBef>
                <a:spcPts val="0"/>
              </a:spcBef>
              <a:spcAft>
                <a:spcPts val="0"/>
              </a:spcAft>
              <a:buNone/>
            </a:pPr>
            <a:r>
              <a:rPr lang="en-US" sz="3100" b="1" i="1">
                <a:solidFill>
                  <a:srgbClr val="FF0000"/>
                </a:solidFill>
                <a:latin typeface="Calibri"/>
                <a:ea typeface="Calibri"/>
                <a:cs typeface="Calibri"/>
                <a:sym typeface="Calibri"/>
              </a:rPr>
              <a:t>Minding our metaphors….</a:t>
            </a:r>
            <a:endParaRPr sz="2100" b="1" i="1">
              <a:solidFill>
                <a:srgbClr val="FF0000"/>
              </a:solidFill>
              <a:latin typeface="Calibri"/>
              <a:ea typeface="Calibri"/>
              <a:cs typeface="Calibri"/>
              <a:sym typeface="Calibri"/>
            </a:endParaRPr>
          </a:p>
        </p:txBody>
      </p:sp>
      <p:sp>
        <p:nvSpPr>
          <p:cNvPr id="384" name="Google Shape;384;p28"/>
          <p:cNvSpPr txBox="1"/>
          <p:nvPr/>
        </p:nvSpPr>
        <p:spPr>
          <a:xfrm>
            <a:off x="6191395" y="5751646"/>
            <a:ext cx="4620900" cy="446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300" i="1" dirty="0">
                <a:solidFill>
                  <a:schemeClr val="dk1"/>
                </a:solidFill>
                <a:latin typeface="Calibri"/>
                <a:ea typeface="Calibri"/>
                <a:cs typeface="Calibri"/>
                <a:sym typeface="Calibri"/>
              </a:rPr>
              <a:t>Stay tuned…</a:t>
            </a:r>
            <a:endParaRPr sz="19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37</a:t>
            </a:fld>
            <a:endParaRPr lang="en-US" dirty="0"/>
          </a:p>
        </p:txBody>
      </p:sp>
      <p:sp>
        <p:nvSpPr>
          <p:cNvPr id="6" name="TextBox 5">
            <a:extLst>
              <a:ext uri="{FF2B5EF4-FFF2-40B4-BE49-F238E27FC236}">
                <a16:creationId xmlns:a16="http://schemas.microsoft.com/office/drawing/2014/main" id="{59D98C53-FBC8-24F5-E177-82150547D0B9}"/>
              </a:ext>
            </a:extLst>
          </p:cNvPr>
          <p:cNvSpPr txBox="1"/>
          <p:nvPr/>
        </p:nvSpPr>
        <p:spPr>
          <a:xfrm>
            <a:off x="792392" y="2685787"/>
            <a:ext cx="10965766" cy="3416320"/>
          </a:xfrm>
          <a:prstGeom prst="rect">
            <a:avLst/>
          </a:prstGeom>
          <a:noFill/>
        </p:spPr>
        <p:txBody>
          <a:bodyPr wrap="square">
            <a:spAutoFit/>
          </a:bodyPr>
          <a:lstStyle/>
          <a:p>
            <a:pPr algn="l"/>
            <a:r>
              <a:rPr lang="en-US" b="1" i="0" dirty="0">
                <a:solidFill>
                  <a:srgbClr val="292B2C"/>
                </a:solidFill>
                <a:effectLst/>
                <a:latin typeface="Roboto Condensed" panose="02000000000000000000" pitchFamily="2" charset="0"/>
              </a:rPr>
              <a:t>Abstract</a:t>
            </a:r>
          </a:p>
          <a:p>
            <a:pPr algn="l"/>
            <a:r>
              <a:rPr lang="en-US" b="0" i="0" dirty="0">
                <a:solidFill>
                  <a:srgbClr val="292B2C"/>
                </a:solidFill>
                <a:effectLst/>
                <a:latin typeface="Roboto" panose="02000000000000000000" pitchFamily="2" charset="0"/>
              </a:rPr>
              <a:t>In complex multicellular systems, gene expression is regulated at multiple stages through interconnected complex molecular pathways and regulatory networks. Transcription is the first step in gene expression and is subject to multiple layers of regulation in which epigenetic mechanisms such as DNA methylation, histone tail modifications, and chromosomal conformation play an essential role. In recent years, CRISPR-Cas9 systems have been employed to unearth this complexity and provide new insights on the contribution of chromatin dysregulation in the development of genetic diseases, as well as new tools to prevent or reverse this dysregulation. In this review, we outline the recent development of a variety of CRISPR-based epigenetic editors for targeted DNA methylation/demethylation, histone modification, and three-dimensional DNA conformational change, highlighting their relative performance and impact on gene regulation. Finally, we provide insights on the future developments aimed to accelerate our understanding of the causal relationship between epigenetic marks, genome organization, and gene regulation.</a:t>
            </a:r>
          </a:p>
        </p:txBody>
      </p:sp>
      <p:sp>
        <p:nvSpPr>
          <p:cNvPr id="8" name="TextBox 7">
            <a:extLst>
              <a:ext uri="{FF2B5EF4-FFF2-40B4-BE49-F238E27FC236}">
                <a16:creationId xmlns:a16="http://schemas.microsoft.com/office/drawing/2014/main" id="{E8CAEE6C-E151-D6CE-81E3-1211E4434127}"/>
              </a:ext>
            </a:extLst>
          </p:cNvPr>
          <p:cNvSpPr txBox="1"/>
          <p:nvPr/>
        </p:nvSpPr>
        <p:spPr>
          <a:xfrm>
            <a:off x="1018442" y="1370651"/>
            <a:ext cx="10155116" cy="830997"/>
          </a:xfrm>
          <a:prstGeom prst="rect">
            <a:avLst/>
          </a:prstGeom>
          <a:noFill/>
        </p:spPr>
        <p:txBody>
          <a:bodyPr wrap="square">
            <a:spAutoFit/>
          </a:bodyPr>
          <a:lstStyle/>
          <a:p>
            <a:pPr algn="l"/>
            <a:r>
              <a:rPr lang="en-US" sz="2400" b="1" i="0" u="none" strike="noStrike" dirty="0">
                <a:solidFill>
                  <a:srgbClr val="292B2C"/>
                </a:solidFill>
                <a:effectLst/>
                <a:latin typeface="Roboto Condensed" panose="020B0604020202020204" pitchFamily="2" charset="0"/>
                <a:hlinkClick r:id="rId2" tooltip="Regulation of Gene Expression and the Elucidative Role of CRISPR-Based Epigenetic Modifiers and CRISPR-Induced Chromosome Conformational Changes"/>
              </a:rPr>
              <a:t>Regulation of Gene Expression and the Elucidative Role of CRISPR-Based Epigenetic Modifiers and CRISPR-Induced Chromosome Conformational Changes</a:t>
            </a:r>
            <a:endParaRPr lang="en-US" sz="2400" b="1" i="0" dirty="0">
              <a:solidFill>
                <a:srgbClr val="292B2C"/>
              </a:solidFill>
              <a:effectLst/>
              <a:latin typeface="Roboto Condensed" panose="020B0604020202020204" pitchFamily="2" charset="0"/>
            </a:endParaRPr>
          </a:p>
        </p:txBody>
      </p:sp>
    </p:spTree>
    <p:extLst>
      <p:ext uri="{BB962C8B-B14F-4D97-AF65-F5344CB8AC3E}">
        <p14:creationId xmlns:p14="http://schemas.microsoft.com/office/powerpoint/2010/main" val="107092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38</a:t>
            </a:fld>
            <a:endParaRPr lang="en-US" dirty="0"/>
          </a:p>
        </p:txBody>
      </p:sp>
      <p:pic>
        <p:nvPicPr>
          <p:cNvPr id="4" name="Picture 3">
            <a:extLst>
              <a:ext uri="{FF2B5EF4-FFF2-40B4-BE49-F238E27FC236}">
                <a16:creationId xmlns:a16="http://schemas.microsoft.com/office/drawing/2014/main" id="{473172D4-C1EE-972A-9EEF-6AFB274C3AA4}"/>
              </a:ext>
            </a:extLst>
          </p:cNvPr>
          <p:cNvPicPr>
            <a:picLocks noChangeAspect="1"/>
          </p:cNvPicPr>
          <p:nvPr/>
        </p:nvPicPr>
        <p:blipFill rotWithShape="1">
          <a:blip r:embed="rId2"/>
          <a:srcRect l="16723" t="43692" r="19755" b="9229"/>
          <a:stretch/>
        </p:blipFill>
        <p:spPr>
          <a:xfrm>
            <a:off x="2039815" y="2282228"/>
            <a:ext cx="7723685" cy="3816116"/>
          </a:xfrm>
          <a:prstGeom prst="rect">
            <a:avLst/>
          </a:prstGeom>
        </p:spPr>
      </p:pic>
    </p:spTree>
    <p:extLst>
      <p:ext uri="{BB962C8B-B14F-4D97-AF65-F5344CB8AC3E}">
        <p14:creationId xmlns:p14="http://schemas.microsoft.com/office/powerpoint/2010/main" val="932596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36FC4DD2-B37B-9A79-2422-0C62488A2BE3}"/>
              </a:ext>
            </a:extLst>
          </p:cNvPr>
          <p:cNvSpPr/>
          <p:nvPr/>
        </p:nvSpPr>
        <p:spPr>
          <a:xfrm>
            <a:off x="1484141" y="5046950"/>
            <a:ext cx="8553157" cy="129225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336A82E-7C61-9E96-6783-D3BF807405EC}"/>
              </a:ext>
            </a:extLst>
          </p:cNvPr>
          <p:cNvSpPr txBox="1"/>
          <p:nvPr/>
        </p:nvSpPr>
        <p:spPr>
          <a:xfrm>
            <a:off x="668215" y="226669"/>
            <a:ext cx="9903655" cy="584775"/>
          </a:xfrm>
          <a:prstGeom prst="rect">
            <a:avLst/>
          </a:prstGeom>
          <a:noFill/>
        </p:spPr>
        <p:txBody>
          <a:bodyPr wrap="square" rtlCol="0">
            <a:spAutoFit/>
          </a:bodyPr>
          <a:lstStyle/>
          <a:p>
            <a:pPr algn="ctr"/>
            <a:r>
              <a:rPr lang="en-US" sz="3200" b="1" dirty="0"/>
              <a:t>Coming soon,… </a:t>
            </a:r>
            <a:r>
              <a:rPr lang="en-US" sz="2400" b="1" dirty="0"/>
              <a:t>to a workshop near you.</a:t>
            </a:r>
            <a:endParaRPr lang="en-US" sz="3200" b="1" dirty="0"/>
          </a:p>
        </p:txBody>
      </p:sp>
      <p:sp>
        <p:nvSpPr>
          <p:cNvPr id="5" name="TextBox 4">
            <a:extLst>
              <a:ext uri="{FF2B5EF4-FFF2-40B4-BE49-F238E27FC236}">
                <a16:creationId xmlns:a16="http://schemas.microsoft.com/office/drawing/2014/main" id="{D047B6C4-5DF6-DF60-A93C-C1B48605E563}"/>
              </a:ext>
            </a:extLst>
          </p:cNvPr>
          <p:cNvSpPr txBox="1"/>
          <p:nvPr/>
        </p:nvSpPr>
        <p:spPr>
          <a:xfrm>
            <a:off x="668215" y="943665"/>
            <a:ext cx="10564836" cy="954107"/>
          </a:xfrm>
          <a:prstGeom prst="rect">
            <a:avLst/>
          </a:prstGeom>
          <a:noFill/>
        </p:spPr>
        <p:txBody>
          <a:bodyPr wrap="square" rtlCol="0">
            <a:spAutoFit/>
          </a:bodyPr>
          <a:lstStyle/>
          <a:p>
            <a:pPr algn="ctr"/>
            <a:r>
              <a:rPr lang="en-US" sz="3200" b="1" dirty="0">
                <a:solidFill>
                  <a:srgbClr val="FF0000"/>
                </a:solidFill>
              </a:rPr>
              <a:t>Tomorrow’s Science Today</a:t>
            </a:r>
            <a:r>
              <a:rPr lang="en-US" sz="3200" b="1" i="1" dirty="0">
                <a:solidFill>
                  <a:srgbClr val="FF0000"/>
                </a:solidFill>
              </a:rPr>
              <a:t>:  </a:t>
            </a:r>
            <a:r>
              <a:rPr lang="en-US" sz="2800" b="1" i="1" dirty="0">
                <a:solidFill>
                  <a:srgbClr val="FF0000"/>
                </a:solidFill>
              </a:rPr>
              <a:t>preparing for the next pandemic.</a:t>
            </a:r>
          </a:p>
          <a:p>
            <a:pPr algn="ctr"/>
            <a:r>
              <a:rPr lang="en-US" sz="2400" i="1" dirty="0"/>
              <a:t>An NIH SEPA project.</a:t>
            </a:r>
          </a:p>
        </p:txBody>
      </p:sp>
      <p:grpSp>
        <p:nvGrpSpPr>
          <p:cNvPr id="12" name="Group 11">
            <a:extLst>
              <a:ext uri="{FF2B5EF4-FFF2-40B4-BE49-F238E27FC236}">
                <a16:creationId xmlns:a16="http://schemas.microsoft.com/office/drawing/2014/main" id="{53E16D5A-4C48-33CA-F6CD-9FAD28B90F0A}"/>
              </a:ext>
            </a:extLst>
          </p:cNvPr>
          <p:cNvGrpSpPr/>
          <p:nvPr/>
        </p:nvGrpSpPr>
        <p:grpSpPr>
          <a:xfrm>
            <a:off x="1005840" y="2188587"/>
            <a:ext cx="9896621" cy="2480825"/>
            <a:chOff x="998807" y="2507046"/>
            <a:chExt cx="9896621" cy="2480825"/>
          </a:xfrm>
        </p:grpSpPr>
        <p:grpSp>
          <p:nvGrpSpPr>
            <p:cNvPr id="11" name="Group 10">
              <a:extLst>
                <a:ext uri="{FF2B5EF4-FFF2-40B4-BE49-F238E27FC236}">
                  <a16:creationId xmlns:a16="http://schemas.microsoft.com/office/drawing/2014/main" id="{31C62985-4944-8A70-12F9-5E5EED5F0BA4}"/>
                </a:ext>
              </a:extLst>
            </p:cNvPr>
            <p:cNvGrpSpPr/>
            <p:nvPr/>
          </p:nvGrpSpPr>
          <p:grpSpPr>
            <a:xfrm>
              <a:off x="1477107" y="2507046"/>
              <a:ext cx="9418321" cy="2480825"/>
              <a:chOff x="1477107" y="2507046"/>
              <a:chExt cx="9418321" cy="2480825"/>
            </a:xfrm>
          </p:grpSpPr>
          <p:sp>
            <p:nvSpPr>
              <p:cNvPr id="6" name="TextBox 5">
                <a:extLst>
                  <a:ext uri="{FF2B5EF4-FFF2-40B4-BE49-F238E27FC236}">
                    <a16:creationId xmlns:a16="http://schemas.microsoft.com/office/drawing/2014/main" id="{49CFBEF8-B984-412F-1A08-0B6340E035C1}"/>
                  </a:ext>
                </a:extLst>
              </p:cNvPr>
              <p:cNvSpPr txBox="1"/>
              <p:nvPr/>
            </p:nvSpPr>
            <p:spPr>
              <a:xfrm>
                <a:off x="1477107" y="2507046"/>
                <a:ext cx="9418321" cy="1692771"/>
              </a:xfrm>
              <a:prstGeom prst="rect">
                <a:avLst/>
              </a:prstGeom>
              <a:noFill/>
            </p:spPr>
            <p:txBody>
              <a:bodyPr wrap="square" rtlCol="0">
                <a:spAutoFit/>
              </a:bodyPr>
              <a:lstStyle/>
              <a:p>
                <a:pPr marL="285750" indent="-285750">
                  <a:buFont typeface="Arial" panose="020B0604020202020204" pitchFamily="34" charset="0"/>
                  <a:buChar char="•"/>
                </a:pPr>
                <a:r>
                  <a:rPr lang="en-US" sz="2400" b="1" dirty="0"/>
                  <a:t>New Instructional Materials</a:t>
                </a:r>
              </a:p>
              <a:p>
                <a:pPr marL="742950" lvl="1" indent="-285750">
                  <a:buFont typeface="Arial" panose="020B0604020202020204" pitchFamily="34" charset="0"/>
                  <a:buChar char="•"/>
                </a:pPr>
                <a:r>
                  <a:rPr lang="en-US" sz="2000" dirty="0"/>
                  <a:t>Models, models and more models….</a:t>
                </a:r>
              </a:p>
              <a:p>
                <a:pPr lvl="2"/>
                <a:r>
                  <a:rPr lang="en-US" sz="2000" dirty="0"/>
                  <a:t>A Virus Collection,.. including CoV-2</a:t>
                </a:r>
              </a:p>
              <a:p>
                <a:pPr lvl="2"/>
                <a:r>
                  <a:rPr lang="en-US" sz="2000" dirty="0"/>
                  <a:t>Antibodies/vaccines /and your immune system</a:t>
                </a:r>
              </a:p>
              <a:p>
                <a:pPr lvl="2"/>
                <a:r>
                  <a:rPr lang="en-US" sz="2000" dirty="0"/>
                  <a:t>mRNA vaccines and multi-valent, ultra-potent vaccines…from synthetic biology.</a:t>
                </a:r>
              </a:p>
            </p:txBody>
          </p:sp>
          <p:sp>
            <p:nvSpPr>
              <p:cNvPr id="7" name="TextBox 6">
                <a:extLst>
                  <a:ext uri="{FF2B5EF4-FFF2-40B4-BE49-F238E27FC236}">
                    <a16:creationId xmlns:a16="http://schemas.microsoft.com/office/drawing/2014/main" id="{B69F628C-F1F5-328B-E33E-4DF82E6C45A3}"/>
                  </a:ext>
                </a:extLst>
              </p:cNvPr>
              <p:cNvSpPr txBox="1"/>
              <p:nvPr/>
            </p:nvSpPr>
            <p:spPr>
              <a:xfrm>
                <a:off x="1477108" y="4526206"/>
                <a:ext cx="9165101" cy="461665"/>
              </a:xfrm>
              <a:prstGeom prst="rect">
                <a:avLst/>
              </a:prstGeom>
              <a:noFill/>
            </p:spPr>
            <p:txBody>
              <a:bodyPr wrap="square" rtlCol="0">
                <a:spAutoFit/>
              </a:bodyPr>
              <a:lstStyle/>
              <a:p>
                <a:pPr marL="285750" indent="-285750">
                  <a:buFont typeface="Arial" panose="020B0604020202020204" pitchFamily="34" charset="0"/>
                  <a:buChar char="•"/>
                </a:pPr>
                <a:r>
                  <a:rPr lang="en-US" sz="2400" b="1" dirty="0"/>
                  <a:t>A Professional Learning Experience</a:t>
                </a:r>
                <a:r>
                  <a:rPr lang="en-US" dirty="0"/>
                  <a:t>…</a:t>
                </a:r>
                <a:r>
                  <a:rPr lang="en-US" sz="2000" dirty="0"/>
                  <a:t>beginning in the summer of 2024</a:t>
                </a:r>
                <a:endParaRPr lang="en-US" dirty="0"/>
              </a:p>
            </p:txBody>
          </p:sp>
        </p:grpSp>
        <p:sp>
          <p:nvSpPr>
            <p:cNvPr id="8" name="TextBox 7">
              <a:extLst>
                <a:ext uri="{FF2B5EF4-FFF2-40B4-BE49-F238E27FC236}">
                  <a16:creationId xmlns:a16="http://schemas.microsoft.com/office/drawing/2014/main" id="{ED2BCD79-69B8-A476-E4D8-CC30C9A25F83}"/>
                </a:ext>
              </a:extLst>
            </p:cNvPr>
            <p:cNvSpPr txBox="1"/>
            <p:nvPr/>
          </p:nvSpPr>
          <p:spPr>
            <a:xfrm>
              <a:off x="998807" y="4059237"/>
              <a:ext cx="8187397" cy="400110"/>
            </a:xfrm>
            <a:prstGeom prst="rect">
              <a:avLst/>
            </a:prstGeom>
            <a:noFill/>
          </p:spPr>
          <p:txBody>
            <a:bodyPr wrap="square" rtlCol="0">
              <a:spAutoFit/>
            </a:bodyPr>
            <a:lstStyle/>
            <a:p>
              <a:pPr marL="1200150" lvl="2" indent="-285750">
                <a:buFont typeface="Arial" panose="020B0604020202020204" pitchFamily="34" charset="0"/>
                <a:buChar char="•"/>
              </a:pPr>
              <a:r>
                <a:rPr lang="en-US" sz="2000" dirty="0"/>
                <a:t>Stories, stories and more stories….</a:t>
              </a:r>
            </a:p>
          </p:txBody>
        </p:sp>
      </p:grpSp>
      <p:sp>
        <p:nvSpPr>
          <p:cNvPr id="9" name="TextBox 8">
            <a:extLst>
              <a:ext uri="{FF2B5EF4-FFF2-40B4-BE49-F238E27FC236}">
                <a16:creationId xmlns:a16="http://schemas.microsoft.com/office/drawing/2014/main" id="{1E78E7DF-9D8E-92AE-1A17-090DABB9C0B2}"/>
              </a:ext>
            </a:extLst>
          </p:cNvPr>
          <p:cNvSpPr txBox="1"/>
          <p:nvPr/>
        </p:nvSpPr>
        <p:spPr>
          <a:xfrm>
            <a:off x="1828799" y="5154470"/>
            <a:ext cx="9988061" cy="1077218"/>
          </a:xfrm>
          <a:prstGeom prst="rect">
            <a:avLst/>
          </a:prstGeom>
          <a:noFill/>
        </p:spPr>
        <p:txBody>
          <a:bodyPr wrap="square" rtlCol="0">
            <a:spAutoFit/>
          </a:bodyPr>
          <a:lstStyle/>
          <a:p>
            <a:r>
              <a:rPr lang="en-US" sz="2400" dirty="0"/>
              <a:t>But first,…enroll now in </a:t>
            </a:r>
            <a:r>
              <a:rPr lang="en-US" sz="2400" b="1" dirty="0">
                <a:solidFill>
                  <a:srgbClr val="FF0000"/>
                </a:solidFill>
              </a:rPr>
              <a:t>Modeling the Molecular World</a:t>
            </a:r>
            <a:r>
              <a:rPr lang="en-US" sz="2400" b="1" dirty="0"/>
              <a:t>, </a:t>
            </a:r>
            <a:r>
              <a:rPr lang="en-US" sz="2400" dirty="0"/>
              <a:t>2023</a:t>
            </a:r>
          </a:p>
          <a:p>
            <a:r>
              <a:rPr lang="en-US" sz="2000" dirty="0">
                <a:solidFill>
                  <a:srgbClr val="000000"/>
                </a:solidFill>
                <a:effectLst/>
                <a:latin typeface="DM Sans" panose="020B0604020202020204" pitchFamily="2" charset="0"/>
              </a:rPr>
              <a:t>		Session 1 --  June 26-30, or</a:t>
            </a:r>
            <a:br>
              <a:rPr lang="en-US" sz="2000" dirty="0">
                <a:solidFill>
                  <a:srgbClr val="000000"/>
                </a:solidFill>
                <a:effectLst/>
                <a:latin typeface="DM Sans" panose="020B0604020202020204" pitchFamily="2" charset="0"/>
              </a:rPr>
            </a:br>
            <a:r>
              <a:rPr lang="en-US" sz="2000" dirty="0">
                <a:solidFill>
                  <a:srgbClr val="000000"/>
                </a:solidFill>
                <a:effectLst/>
                <a:latin typeface="DM Sans" panose="020B0604020202020204" pitchFamily="2" charset="0"/>
              </a:rPr>
              <a:t>		Session 2 -- July  17 - 21</a:t>
            </a:r>
            <a:endParaRPr lang="en-US" sz="2000" dirty="0"/>
          </a:p>
        </p:txBody>
      </p:sp>
    </p:spTree>
    <p:extLst>
      <p:ext uri="{BB962C8B-B14F-4D97-AF65-F5344CB8AC3E}">
        <p14:creationId xmlns:p14="http://schemas.microsoft.com/office/powerpoint/2010/main" val="191643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4</a:t>
            </a:fld>
            <a:endParaRPr lang="en-US" dirty="0"/>
          </a:p>
        </p:txBody>
      </p:sp>
      <p:sp>
        <p:nvSpPr>
          <p:cNvPr id="7" name="TextBox 6">
            <a:extLst>
              <a:ext uri="{FF2B5EF4-FFF2-40B4-BE49-F238E27FC236}">
                <a16:creationId xmlns:a16="http://schemas.microsoft.com/office/drawing/2014/main" id="{7722DF9C-FAE9-52B3-1074-22643581737E}"/>
              </a:ext>
            </a:extLst>
          </p:cNvPr>
          <p:cNvSpPr txBox="1"/>
          <p:nvPr/>
        </p:nvSpPr>
        <p:spPr>
          <a:xfrm>
            <a:off x="1095429" y="684405"/>
            <a:ext cx="11313042" cy="523220"/>
          </a:xfrm>
          <a:prstGeom prst="rect">
            <a:avLst/>
          </a:prstGeom>
          <a:noFill/>
        </p:spPr>
        <p:txBody>
          <a:bodyPr wrap="square" rtlCol="0">
            <a:spAutoFit/>
          </a:bodyPr>
          <a:lstStyle/>
          <a:p>
            <a:r>
              <a:rPr lang="en-US" sz="2800" b="1" dirty="0">
                <a:latin typeface=" verdana pro "/>
                <a:cs typeface="Calibri" panose="020F0502020204030204" pitchFamily="34" charset="0"/>
              </a:rPr>
              <a:t>So</a:t>
            </a:r>
            <a:r>
              <a:rPr lang="en-US" sz="2800" dirty="0">
                <a:latin typeface=" verdana pro "/>
                <a:cs typeface="Calibri" panose="020F0502020204030204" pitchFamily="34" charset="0"/>
              </a:rPr>
              <a:t>,… </a:t>
            </a:r>
            <a:r>
              <a:rPr lang="en-US" sz="2800" i="1" dirty="0">
                <a:latin typeface=" verdana pro "/>
                <a:cs typeface="Calibri" panose="020F0502020204030204" pitchFamily="34" charset="0"/>
              </a:rPr>
              <a:t>how should we introduce students to CRISPR?</a:t>
            </a:r>
          </a:p>
        </p:txBody>
      </p:sp>
      <p:sp>
        <p:nvSpPr>
          <p:cNvPr id="8" name="TextBox 7">
            <a:extLst>
              <a:ext uri="{FF2B5EF4-FFF2-40B4-BE49-F238E27FC236}">
                <a16:creationId xmlns:a16="http://schemas.microsoft.com/office/drawing/2014/main" id="{90283816-4E30-04B2-FDBA-23F45FBFF18A}"/>
              </a:ext>
            </a:extLst>
          </p:cNvPr>
          <p:cNvSpPr txBox="1"/>
          <p:nvPr/>
        </p:nvSpPr>
        <p:spPr>
          <a:xfrm>
            <a:off x="1559855" y="2074587"/>
            <a:ext cx="9548037" cy="2246769"/>
          </a:xfrm>
          <a:prstGeom prst="rect">
            <a:avLst/>
          </a:prstGeom>
          <a:noFill/>
        </p:spPr>
        <p:txBody>
          <a:bodyPr wrap="square" rtlCol="0">
            <a:spAutoFit/>
          </a:bodyPr>
          <a:lstStyle/>
          <a:p>
            <a:pPr marL="457200" lvl="8" indent="-457200">
              <a:buFont typeface="Arial" panose="020B0604020202020204" pitchFamily="34" charset="0"/>
              <a:buChar char="•"/>
            </a:pPr>
            <a:r>
              <a:rPr lang="en-US" sz="2800" i="1" dirty="0">
                <a:latin typeface="Verdana Pro" panose="020B0604030504040204" pitchFamily="34" charset="0"/>
                <a:cs typeface="Calibri" panose="020F0502020204030204" pitchFamily="34" charset="0"/>
              </a:rPr>
              <a:t>How can we capture students’ interest in CRISPR?</a:t>
            </a:r>
          </a:p>
          <a:p>
            <a:endParaRPr lang="en-US" sz="2800" i="1" dirty="0">
              <a:latin typeface="Verdana Pro" panose="020B0604030504040204" pitchFamily="34" charset="0"/>
              <a:cs typeface="Calibri" panose="020F0502020204030204" pitchFamily="34" charset="0"/>
            </a:endParaRPr>
          </a:p>
          <a:p>
            <a:pPr marL="457200" lvl="1" indent="-457200">
              <a:buFont typeface="Arial" panose="020B0604020202020204" pitchFamily="34" charset="0"/>
              <a:buChar char="•"/>
            </a:pPr>
            <a:r>
              <a:rPr lang="en-US" sz="2800" i="1" dirty="0">
                <a:latin typeface="Verdana Pro" panose="020B0604030504040204" pitchFamily="34" charset="0"/>
                <a:cs typeface="Calibri" panose="020F0502020204030204" pitchFamily="34" charset="0"/>
              </a:rPr>
              <a:t>How can we connect CRISPR to what we are already teaching?</a:t>
            </a:r>
          </a:p>
        </p:txBody>
      </p:sp>
    </p:spTree>
    <p:extLst>
      <p:ext uri="{BB962C8B-B14F-4D97-AF65-F5344CB8AC3E}">
        <p14:creationId xmlns:p14="http://schemas.microsoft.com/office/powerpoint/2010/main" val="1121276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Qr code&#10;&#10;Description automatically generated">
            <a:extLst>
              <a:ext uri="{FF2B5EF4-FFF2-40B4-BE49-F238E27FC236}">
                <a16:creationId xmlns:a16="http://schemas.microsoft.com/office/drawing/2014/main" id="{ED5CCF74-8E1B-DCCC-06FE-274FBE569DF9}"/>
              </a:ext>
            </a:extLst>
          </p:cNvPr>
          <p:cNvPicPr>
            <a:picLocks noChangeAspect="1"/>
          </p:cNvPicPr>
          <p:nvPr/>
        </p:nvPicPr>
        <p:blipFill>
          <a:blip r:embed="rId2"/>
          <a:stretch>
            <a:fillRect/>
          </a:stretch>
        </p:blipFill>
        <p:spPr>
          <a:xfrm>
            <a:off x="4278702" y="191601"/>
            <a:ext cx="3562708" cy="3584950"/>
          </a:xfrm>
          <a:prstGeom prst="rect">
            <a:avLst/>
          </a:prstGeom>
        </p:spPr>
      </p:pic>
    </p:spTree>
    <p:extLst>
      <p:ext uri="{BB962C8B-B14F-4D97-AF65-F5344CB8AC3E}">
        <p14:creationId xmlns:p14="http://schemas.microsoft.com/office/powerpoint/2010/main" val="1692880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84;p11">
            <a:extLst>
              <a:ext uri="{FF2B5EF4-FFF2-40B4-BE49-F238E27FC236}">
                <a16:creationId xmlns:a16="http://schemas.microsoft.com/office/drawing/2014/main" id="{619EC1B1-2E3D-4148-92F6-CA7CD2A1D515}"/>
              </a:ext>
            </a:extLst>
          </p:cNvPr>
          <p:cNvSpPr txBox="1"/>
          <p:nvPr/>
        </p:nvSpPr>
        <p:spPr>
          <a:xfrm>
            <a:off x="934223" y="1564714"/>
            <a:ext cx="9622500"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i="1" dirty="0">
                <a:solidFill>
                  <a:srgbClr val="0070C0"/>
                </a:solidFill>
                <a:latin typeface="Calibri"/>
                <a:ea typeface="Calibri"/>
                <a:cs typeface="Calibri"/>
                <a:sym typeface="Calibri"/>
              </a:rPr>
              <a:t>Could you have discovered CRISPR?</a:t>
            </a:r>
          </a:p>
        </p:txBody>
      </p:sp>
      <p:sp>
        <p:nvSpPr>
          <p:cNvPr id="5" name="Google Shape;185;p11">
            <a:extLst>
              <a:ext uri="{FF2B5EF4-FFF2-40B4-BE49-F238E27FC236}">
                <a16:creationId xmlns:a16="http://schemas.microsoft.com/office/drawing/2014/main" id="{FDA42373-6591-4593-A046-65C630B9413D}"/>
              </a:ext>
            </a:extLst>
          </p:cNvPr>
          <p:cNvSpPr/>
          <p:nvPr/>
        </p:nvSpPr>
        <p:spPr>
          <a:xfrm>
            <a:off x="584644" y="3558315"/>
            <a:ext cx="10502057" cy="2441397"/>
          </a:xfrm>
          <a:prstGeom prst="rect">
            <a:avLst/>
          </a:prstGeom>
          <a:noFill/>
          <a:ln>
            <a:noFill/>
          </a:ln>
        </p:spPr>
        <p:txBody>
          <a:bodyPr spcFirstLastPara="1" wrap="square" lIns="91425" tIns="45700" rIns="91425" bIns="45700" anchor="t" anchorCtr="0">
            <a:spAutoFit/>
          </a:bodyPr>
          <a:lstStyle/>
          <a:p>
            <a:pPr marL="0" marR="0" lvl="0" indent="0" algn="l" rtl="0">
              <a:lnSpc>
                <a:spcPct val="106000"/>
              </a:lnSpc>
              <a:spcBef>
                <a:spcPts val="0"/>
              </a:spcBef>
              <a:spcAft>
                <a:spcPts val="0"/>
              </a:spcAft>
              <a:buNone/>
            </a:pPr>
            <a:r>
              <a:rPr lang="en-US" sz="2400" b="1" dirty="0">
                <a:solidFill>
                  <a:schemeClr val="dk1"/>
                </a:solidFill>
                <a:latin typeface="Courier New"/>
                <a:ea typeface="Courier New"/>
                <a:cs typeface="Courier New"/>
                <a:sym typeface="Courier New"/>
              </a:rPr>
              <a:t>GGAGTTCTACCGCAGAGGCGGGGGAACTCCAAGTGATATCCATCATCGCATCCAGTGCGCCCGGTTTATCCCCGCTGATGCGGGGAACACCAGCGTCAGGCGTGAAATCTCACCGTCGTTGCCGGTTTATCCCTGCTGGCGCGGGGAACTCTCGGTTCAGGCGTTGCAAACCTGGCTACCGGGCGGTTTATCCCCGCTAACGCGGGGAACTCGTAGTCCATCATTCCACCTATGTCTGAACTCCCGGTTTATCCCCGCTGGCGCGGGGAACTCG</a:t>
            </a:r>
            <a:endParaRPr sz="2400" b="1" dirty="0">
              <a:solidFill>
                <a:schemeClr val="dk1"/>
              </a:solidFill>
              <a:latin typeface="Courier New"/>
              <a:ea typeface="Courier New"/>
              <a:cs typeface="Courier New"/>
              <a:sym typeface="Courier New"/>
            </a:endParaRPr>
          </a:p>
          <a:p>
            <a:pPr marL="0" marR="0" lvl="0" indent="0" algn="l" rtl="0">
              <a:lnSpc>
                <a:spcPct val="106000"/>
              </a:lnSpc>
              <a:spcBef>
                <a:spcPts val="0"/>
              </a:spcBef>
              <a:spcAft>
                <a:spcPts val="0"/>
              </a:spcAft>
              <a:buNone/>
            </a:pPr>
            <a:endParaRPr sz="2400" b="1" dirty="0">
              <a:solidFill>
                <a:schemeClr val="dk1"/>
              </a:solidFill>
            </a:endParaRPr>
          </a:p>
        </p:txBody>
      </p:sp>
      <p:sp>
        <p:nvSpPr>
          <p:cNvPr id="23" name="Google Shape;173;p9">
            <a:extLst>
              <a:ext uri="{FF2B5EF4-FFF2-40B4-BE49-F238E27FC236}">
                <a16:creationId xmlns:a16="http://schemas.microsoft.com/office/drawing/2014/main" id="{2A23056F-D266-40B2-B1E3-84B9FC059799}"/>
              </a:ext>
            </a:extLst>
          </p:cNvPr>
          <p:cNvSpPr txBox="1"/>
          <p:nvPr/>
        </p:nvSpPr>
        <p:spPr>
          <a:xfrm>
            <a:off x="494322" y="2324051"/>
            <a:ext cx="11097195"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chemeClr val="dk1"/>
                </a:solidFill>
                <a:latin typeface="Calibri"/>
                <a:ea typeface="Calibri"/>
                <a:cs typeface="Calibri"/>
                <a:sym typeface="Calibri"/>
              </a:rPr>
              <a:t>(If you had been working alongside </a:t>
            </a:r>
            <a:r>
              <a:rPr lang="en-US" sz="2400" dirty="0" err="1">
                <a:solidFill>
                  <a:schemeClr val="dk1"/>
                </a:solidFill>
                <a:latin typeface="Calibri"/>
                <a:ea typeface="Calibri"/>
                <a:cs typeface="Calibri"/>
                <a:sym typeface="Calibri"/>
              </a:rPr>
              <a:t>Yoshizumi</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Ishino</a:t>
            </a:r>
            <a:r>
              <a:rPr lang="en-US" sz="2400" dirty="0">
                <a:solidFill>
                  <a:schemeClr val="dk1"/>
                </a:solidFill>
                <a:latin typeface="Calibri"/>
                <a:ea typeface="Calibri"/>
                <a:cs typeface="Calibri"/>
                <a:sym typeface="Calibri"/>
              </a:rPr>
              <a:t> in 1987,… would you have noticed the unusual pattern in the nucleotide sequence downstream of the IAP gene?)</a:t>
            </a:r>
            <a:endParaRPr dirty="0"/>
          </a:p>
        </p:txBody>
      </p:sp>
      <p:sp>
        <p:nvSpPr>
          <p:cNvPr id="2" name="TextBox 1">
            <a:extLst>
              <a:ext uri="{FF2B5EF4-FFF2-40B4-BE49-F238E27FC236}">
                <a16:creationId xmlns:a16="http://schemas.microsoft.com/office/drawing/2014/main" id="{768B9381-1EA9-8EDB-256D-97A1587C9E7A}"/>
              </a:ext>
            </a:extLst>
          </p:cNvPr>
          <p:cNvSpPr txBox="1"/>
          <p:nvPr/>
        </p:nvSpPr>
        <p:spPr>
          <a:xfrm>
            <a:off x="161272" y="247076"/>
            <a:ext cx="1134993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dirty="0">
                <a:solidFill>
                  <a:srgbClr val="FF0000"/>
                </a:solidFill>
                <a:cs typeface="Arial"/>
              </a:rPr>
              <a:t>CRISPR.</a:t>
            </a:r>
            <a:r>
              <a:rPr lang="en-US" sz="2800" dirty="0">
                <a:cs typeface="Arial"/>
              </a:rPr>
              <a:t>..</a:t>
            </a:r>
            <a:r>
              <a:rPr lang="en-US" sz="2800" dirty="0">
                <a:solidFill>
                  <a:srgbClr val="000000"/>
                </a:solidFill>
                <a:cs typeface="Arial"/>
              </a:rPr>
              <a:t> </a:t>
            </a:r>
            <a:endParaRPr lang="en-US" dirty="0"/>
          </a:p>
          <a:p>
            <a:pPr algn="ctr"/>
            <a:r>
              <a:rPr lang="en-US" sz="2800" b="1" dirty="0">
                <a:solidFill>
                  <a:srgbClr val="FF0000"/>
                </a:solidFill>
                <a:cs typeface="Arial"/>
              </a:rPr>
              <a:t>C</a:t>
            </a:r>
            <a:r>
              <a:rPr lang="en-US" sz="2800" dirty="0">
                <a:cs typeface="Arial"/>
              </a:rPr>
              <a:t>lustered </a:t>
            </a:r>
            <a:r>
              <a:rPr lang="en-US" sz="2800" b="1" dirty="0">
                <a:solidFill>
                  <a:srgbClr val="FF0000"/>
                </a:solidFill>
                <a:cs typeface="Arial"/>
              </a:rPr>
              <a:t>R</a:t>
            </a:r>
            <a:r>
              <a:rPr lang="en-US" sz="2800" dirty="0">
                <a:cs typeface="Arial"/>
              </a:rPr>
              <a:t>egularly </a:t>
            </a:r>
            <a:r>
              <a:rPr lang="en-US" sz="2800" b="1" dirty="0">
                <a:solidFill>
                  <a:srgbClr val="FF0000"/>
                </a:solidFill>
                <a:cs typeface="Arial"/>
              </a:rPr>
              <a:t>I</a:t>
            </a:r>
            <a:r>
              <a:rPr lang="en-US" sz="2800" dirty="0">
                <a:cs typeface="Arial"/>
              </a:rPr>
              <a:t>nterspaced </a:t>
            </a:r>
            <a:r>
              <a:rPr lang="en-US" sz="2800" b="1" dirty="0">
                <a:solidFill>
                  <a:srgbClr val="FF0000"/>
                </a:solidFill>
                <a:cs typeface="Arial"/>
              </a:rPr>
              <a:t>S</a:t>
            </a:r>
            <a:r>
              <a:rPr lang="en-US" sz="2800" dirty="0">
                <a:cs typeface="Arial"/>
              </a:rPr>
              <a:t>hort </a:t>
            </a:r>
            <a:r>
              <a:rPr lang="en-US" sz="2800" b="1" dirty="0">
                <a:solidFill>
                  <a:srgbClr val="FF0000"/>
                </a:solidFill>
                <a:cs typeface="Arial"/>
              </a:rPr>
              <a:t>P</a:t>
            </a:r>
            <a:r>
              <a:rPr lang="en-US" sz="2800" dirty="0">
                <a:cs typeface="Arial"/>
              </a:rPr>
              <a:t>alindromic </a:t>
            </a:r>
            <a:r>
              <a:rPr lang="en-US" sz="2800" b="1" dirty="0">
                <a:solidFill>
                  <a:srgbClr val="FF0000"/>
                </a:solidFill>
                <a:cs typeface="Arial"/>
              </a:rPr>
              <a:t>R</a:t>
            </a:r>
            <a:r>
              <a:rPr lang="en-US" sz="2800" dirty="0">
                <a:cs typeface="Arial"/>
              </a:rPr>
              <a:t>epeats</a:t>
            </a:r>
            <a:endParaRPr lang="en-US"/>
          </a:p>
        </p:txBody>
      </p:sp>
    </p:spTree>
    <p:extLst>
      <p:ext uri="{BB962C8B-B14F-4D97-AF65-F5344CB8AC3E}">
        <p14:creationId xmlns:p14="http://schemas.microsoft.com/office/powerpoint/2010/main" val="860389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1;p12">
            <a:extLst>
              <a:ext uri="{FF2B5EF4-FFF2-40B4-BE49-F238E27FC236}">
                <a16:creationId xmlns:a16="http://schemas.microsoft.com/office/drawing/2014/main" id="{C8A12FF2-6959-42E5-A8D0-A999746E47E0}"/>
              </a:ext>
            </a:extLst>
          </p:cNvPr>
          <p:cNvSpPr/>
          <p:nvPr/>
        </p:nvSpPr>
        <p:spPr>
          <a:xfrm>
            <a:off x="459349" y="1416401"/>
            <a:ext cx="11385906" cy="2049880"/>
          </a:xfrm>
          <a:prstGeom prst="rect">
            <a:avLst/>
          </a:prstGeom>
          <a:noFill/>
          <a:ln>
            <a:noFill/>
          </a:ln>
        </p:spPr>
        <p:txBody>
          <a:bodyPr spcFirstLastPara="1" wrap="square" lIns="91425" tIns="45700" rIns="91425" bIns="45700" anchor="t" anchorCtr="0">
            <a:spAutoFit/>
          </a:bodyPr>
          <a:lstStyle/>
          <a:p>
            <a:pPr marL="0" marR="0" lvl="0" indent="0" algn="l" rtl="0">
              <a:lnSpc>
                <a:spcPct val="106000"/>
              </a:lnSpc>
              <a:spcBef>
                <a:spcPts val="0"/>
              </a:spcBef>
              <a:spcAft>
                <a:spcPts val="0"/>
              </a:spcAft>
              <a:buNone/>
            </a:pPr>
            <a:r>
              <a:rPr lang="en-US" sz="2400" b="1" dirty="0">
                <a:solidFill>
                  <a:srgbClr val="00B050"/>
                </a:solidFill>
                <a:latin typeface="Courier New"/>
                <a:ea typeface="Courier New"/>
                <a:cs typeface="Courier New"/>
                <a:sym typeface="Courier New"/>
              </a:rPr>
              <a:t>GG</a:t>
            </a:r>
            <a:r>
              <a:rPr lang="en-US" sz="2400" b="1" dirty="0">
                <a:solidFill>
                  <a:srgbClr val="000000"/>
                </a:solidFill>
                <a:latin typeface="Courier New"/>
                <a:ea typeface="Courier New"/>
                <a:cs typeface="Courier New"/>
                <a:sym typeface="Courier New"/>
              </a:rPr>
              <a:t>A</a:t>
            </a:r>
            <a:r>
              <a:rPr lang="en-US" sz="2400" b="1" dirty="0">
                <a:solidFill>
                  <a:srgbClr val="00B050"/>
                </a:solidFill>
                <a:latin typeface="Courier New"/>
                <a:ea typeface="Courier New"/>
                <a:cs typeface="Courier New"/>
                <a:sym typeface="Courier New"/>
              </a:rPr>
              <a:t>G</a:t>
            </a:r>
            <a:r>
              <a:rPr lang="en-US" sz="2400" b="1" dirty="0">
                <a:solidFill>
                  <a:srgbClr val="FF0000"/>
                </a:solidFill>
                <a:latin typeface="Courier New"/>
                <a:ea typeface="Courier New"/>
                <a:cs typeface="Courier New"/>
                <a:sym typeface="Courier New"/>
              </a:rPr>
              <a:t>TT</a:t>
            </a:r>
            <a:r>
              <a:rPr lang="en-US" sz="2400" b="1" dirty="0">
                <a:solidFill>
                  <a:srgbClr val="000000"/>
                </a:solidFill>
                <a:latin typeface="Courier New"/>
                <a:ea typeface="Courier New"/>
                <a:cs typeface="Courier New"/>
                <a:sym typeface="Courier New"/>
              </a:rPr>
              <a:t>C</a:t>
            </a:r>
            <a:r>
              <a:rPr lang="en-US" sz="2400" b="1" dirty="0">
                <a:solidFill>
                  <a:srgbClr val="FF0000"/>
                </a:solidFill>
                <a:latin typeface="Courier New"/>
                <a:ea typeface="Courier New"/>
                <a:cs typeface="Courier New"/>
                <a:sym typeface="Courier New"/>
              </a:rPr>
              <a:t>T</a:t>
            </a:r>
            <a:r>
              <a:rPr lang="en-US" sz="2400" b="1" dirty="0">
                <a:solidFill>
                  <a:srgbClr val="000000"/>
                </a:solidFill>
                <a:latin typeface="Courier New"/>
                <a:ea typeface="Courier New"/>
                <a:cs typeface="Courier New"/>
                <a:sym typeface="Courier New"/>
              </a:rPr>
              <a:t>A</a:t>
            </a:r>
            <a:r>
              <a:rPr lang="en-US" sz="2400" b="1" dirty="0">
                <a:solidFill>
                  <a:srgbClr val="0070C0"/>
                </a:solidFill>
                <a:latin typeface="Courier New"/>
                <a:ea typeface="Courier New"/>
                <a:cs typeface="Courier New"/>
                <a:sym typeface="Courier New"/>
              </a:rPr>
              <a:t>CC</a:t>
            </a:r>
            <a:r>
              <a:rPr lang="en-US" sz="2400" b="1" dirty="0">
                <a:solidFill>
                  <a:srgbClr val="00B050"/>
                </a:solidFill>
                <a:latin typeface="Courier New"/>
                <a:ea typeface="Courier New"/>
                <a:cs typeface="Courier New"/>
                <a:sym typeface="Courier New"/>
              </a:rPr>
              <a:t>G</a:t>
            </a:r>
            <a:r>
              <a:rPr lang="en-US" sz="2400" b="1" dirty="0">
                <a:solidFill>
                  <a:srgbClr val="0070C0"/>
                </a:solidFill>
                <a:latin typeface="Courier New"/>
                <a:ea typeface="Courier New"/>
                <a:cs typeface="Courier New"/>
                <a:sym typeface="Courier New"/>
              </a:rPr>
              <a:t>C</a:t>
            </a:r>
            <a:r>
              <a:rPr lang="en-US" sz="2400" b="1" dirty="0">
                <a:solidFill>
                  <a:srgbClr val="000000"/>
                </a:solidFill>
                <a:latin typeface="Courier New"/>
                <a:ea typeface="Courier New"/>
                <a:cs typeface="Courier New"/>
                <a:sym typeface="Courier New"/>
              </a:rPr>
              <a:t>A</a:t>
            </a:r>
            <a:r>
              <a:rPr lang="en-US" sz="2400" b="1" dirty="0">
                <a:solidFill>
                  <a:srgbClr val="00B050"/>
                </a:solidFill>
                <a:latin typeface="Courier New"/>
                <a:ea typeface="Courier New"/>
                <a:cs typeface="Courier New"/>
                <a:sym typeface="Courier New"/>
              </a:rPr>
              <a:t>G</a:t>
            </a:r>
            <a:r>
              <a:rPr lang="en-US" sz="2400" b="1" dirty="0">
                <a:solidFill>
                  <a:srgbClr val="000000"/>
                </a:solidFill>
                <a:latin typeface="Courier New"/>
                <a:ea typeface="Courier New"/>
                <a:cs typeface="Courier New"/>
                <a:sym typeface="Courier New"/>
              </a:rPr>
              <a:t>A</a:t>
            </a:r>
            <a:r>
              <a:rPr lang="en-US" sz="2400" b="1" dirty="0">
                <a:solidFill>
                  <a:srgbClr val="00B050"/>
                </a:solidFill>
                <a:latin typeface="Courier New"/>
                <a:ea typeface="Courier New"/>
                <a:cs typeface="Courier New"/>
                <a:sym typeface="Courier New"/>
              </a:rPr>
              <a:t>GG</a:t>
            </a:r>
            <a:r>
              <a:rPr lang="en-US" sz="2400" b="1" dirty="0">
                <a:solidFill>
                  <a:srgbClr val="0070C0"/>
                </a:solidFill>
                <a:latin typeface="Courier New"/>
                <a:ea typeface="Courier New"/>
                <a:cs typeface="Courier New"/>
                <a:sym typeface="Courier New"/>
              </a:rPr>
              <a:t>C</a:t>
            </a:r>
            <a:r>
              <a:rPr lang="en-US" sz="2400" b="1" dirty="0">
                <a:solidFill>
                  <a:srgbClr val="00B050"/>
                </a:solidFill>
                <a:latin typeface="Courier New"/>
                <a:ea typeface="Courier New"/>
                <a:cs typeface="Courier New"/>
                <a:sym typeface="Courier New"/>
              </a:rPr>
              <a:t>GGGGG</a:t>
            </a:r>
            <a:r>
              <a:rPr lang="en-US" sz="2400" b="1" dirty="0">
                <a:solidFill>
                  <a:srgbClr val="000000"/>
                </a:solidFill>
                <a:latin typeface="Courier New"/>
                <a:ea typeface="Courier New"/>
                <a:cs typeface="Courier New"/>
                <a:sym typeface="Courier New"/>
              </a:rPr>
              <a:t>AA</a:t>
            </a:r>
            <a:r>
              <a:rPr lang="en-US" sz="2400" b="1" dirty="0">
                <a:solidFill>
                  <a:srgbClr val="0070C0"/>
                </a:solidFill>
                <a:latin typeface="Courier New"/>
                <a:ea typeface="Courier New"/>
                <a:cs typeface="Courier New"/>
                <a:sym typeface="Courier New"/>
              </a:rPr>
              <a:t>C</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CC</a:t>
            </a:r>
            <a:r>
              <a:rPr lang="en-US" sz="2400" b="1" dirty="0">
                <a:solidFill>
                  <a:srgbClr val="000000"/>
                </a:solidFill>
                <a:latin typeface="Courier New"/>
                <a:ea typeface="Courier New"/>
                <a:cs typeface="Courier New"/>
                <a:sym typeface="Courier New"/>
              </a:rPr>
              <a:t>AA</a:t>
            </a:r>
            <a:r>
              <a:rPr lang="en-US" sz="2400" b="1" dirty="0">
                <a:solidFill>
                  <a:srgbClr val="00B050"/>
                </a:solidFill>
                <a:latin typeface="Courier New"/>
                <a:ea typeface="Courier New"/>
                <a:cs typeface="Courier New"/>
                <a:sym typeface="Courier New"/>
              </a:rPr>
              <a:t>G</a:t>
            </a:r>
            <a:r>
              <a:rPr lang="en-US" sz="2400" b="1" dirty="0">
                <a:solidFill>
                  <a:srgbClr val="FF0000"/>
                </a:solidFill>
                <a:latin typeface="Courier New"/>
                <a:ea typeface="Courier New"/>
                <a:cs typeface="Courier New"/>
                <a:sym typeface="Courier New"/>
              </a:rPr>
              <a:t>T</a:t>
            </a:r>
            <a:r>
              <a:rPr lang="en-US" sz="2400" b="1" dirty="0">
                <a:solidFill>
                  <a:srgbClr val="00B050"/>
                </a:solidFill>
                <a:latin typeface="Courier New"/>
                <a:ea typeface="Courier New"/>
                <a:cs typeface="Courier New"/>
                <a:sym typeface="Courier New"/>
              </a:rPr>
              <a:t>G</a:t>
            </a:r>
            <a:r>
              <a:rPr lang="en-US" sz="2400" b="1" dirty="0">
                <a:solidFill>
                  <a:srgbClr val="000000"/>
                </a:solidFill>
                <a:latin typeface="Courier New"/>
                <a:ea typeface="Courier New"/>
                <a:cs typeface="Courier New"/>
                <a:sym typeface="Courier New"/>
              </a:rPr>
              <a:t>A</a:t>
            </a:r>
            <a:r>
              <a:rPr lang="en-US" sz="2400" b="1" dirty="0">
                <a:solidFill>
                  <a:srgbClr val="FF0000"/>
                </a:solidFill>
                <a:latin typeface="Courier New"/>
                <a:ea typeface="Courier New"/>
                <a:cs typeface="Courier New"/>
                <a:sym typeface="Courier New"/>
              </a:rPr>
              <a:t>T</a:t>
            </a:r>
            <a:r>
              <a:rPr lang="en-US" sz="2400" b="1" dirty="0">
                <a:solidFill>
                  <a:srgbClr val="000000"/>
                </a:solidFill>
                <a:latin typeface="Courier New"/>
                <a:ea typeface="Courier New"/>
                <a:cs typeface="Courier New"/>
                <a:sym typeface="Courier New"/>
              </a:rPr>
              <a:t>A</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CC</a:t>
            </a:r>
            <a:r>
              <a:rPr lang="en-US" sz="2400" b="1" dirty="0">
                <a:solidFill>
                  <a:srgbClr val="000000"/>
                </a:solidFill>
                <a:latin typeface="Courier New"/>
                <a:ea typeface="Courier New"/>
                <a:cs typeface="Courier New"/>
                <a:sym typeface="Courier New"/>
              </a:rPr>
              <a:t>A</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a:t>
            </a:r>
            <a:r>
              <a:rPr lang="en-US" sz="2400" b="1" dirty="0">
                <a:solidFill>
                  <a:srgbClr val="000000"/>
                </a:solidFill>
                <a:latin typeface="Courier New"/>
                <a:ea typeface="Courier New"/>
                <a:cs typeface="Courier New"/>
                <a:sym typeface="Courier New"/>
              </a:rPr>
              <a:t>A</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a:t>
            </a:r>
            <a:r>
              <a:rPr lang="en-US" sz="2400" b="1" dirty="0">
                <a:solidFill>
                  <a:srgbClr val="00B050"/>
                </a:solidFill>
                <a:latin typeface="Courier New"/>
                <a:ea typeface="Courier New"/>
                <a:cs typeface="Courier New"/>
                <a:sym typeface="Courier New"/>
              </a:rPr>
              <a:t>G</a:t>
            </a:r>
            <a:r>
              <a:rPr lang="en-US" sz="2400" b="1" dirty="0">
                <a:solidFill>
                  <a:srgbClr val="0070C0"/>
                </a:solidFill>
                <a:latin typeface="Courier New"/>
                <a:ea typeface="Courier New"/>
                <a:cs typeface="Courier New"/>
                <a:sym typeface="Courier New"/>
              </a:rPr>
              <a:t>C</a:t>
            </a:r>
            <a:r>
              <a:rPr lang="en-US" sz="2400" b="1" dirty="0">
                <a:solidFill>
                  <a:srgbClr val="000000"/>
                </a:solidFill>
                <a:latin typeface="Courier New"/>
                <a:ea typeface="Courier New"/>
                <a:cs typeface="Courier New"/>
                <a:sym typeface="Courier New"/>
              </a:rPr>
              <a:t>A</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CC</a:t>
            </a:r>
            <a:r>
              <a:rPr lang="en-US" sz="2400" b="1" dirty="0">
                <a:solidFill>
                  <a:srgbClr val="000000"/>
                </a:solidFill>
                <a:latin typeface="Courier New"/>
                <a:ea typeface="Courier New"/>
                <a:cs typeface="Courier New"/>
                <a:sym typeface="Courier New"/>
              </a:rPr>
              <a:t>A</a:t>
            </a:r>
            <a:r>
              <a:rPr lang="en-US" sz="2400" b="1" dirty="0">
                <a:solidFill>
                  <a:srgbClr val="00B050"/>
                </a:solidFill>
                <a:latin typeface="Courier New"/>
                <a:ea typeface="Courier New"/>
                <a:cs typeface="Courier New"/>
                <a:sym typeface="Courier New"/>
              </a:rPr>
              <a:t>G</a:t>
            </a:r>
            <a:r>
              <a:rPr lang="en-US" sz="2400" b="1" dirty="0">
                <a:solidFill>
                  <a:srgbClr val="FF0000"/>
                </a:solidFill>
                <a:latin typeface="Courier New"/>
                <a:ea typeface="Courier New"/>
                <a:cs typeface="Courier New"/>
                <a:sym typeface="Courier New"/>
              </a:rPr>
              <a:t>T</a:t>
            </a:r>
            <a:r>
              <a:rPr lang="en-US" sz="2400" b="1" dirty="0">
                <a:solidFill>
                  <a:srgbClr val="00B050"/>
                </a:solidFill>
                <a:latin typeface="Courier New"/>
                <a:ea typeface="Courier New"/>
                <a:cs typeface="Courier New"/>
                <a:sym typeface="Courier New"/>
              </a:rPr>
              <a:t>G</a:t>
            </a:r>
            <a:r>
              <a:rPr lang="en-US" sz="2400" b="1" dirty="0">
                <a:solidFill>
                  <a:srgbClr val="0070C0"/>
                </a:solidFill>
                <a:latin typeface="Courier New"/>
                <a:ea typeface="Courier New"/>
                <a:cs typeface="Courier New"/>
                <a:sym typeface="Courier New"/>
              </a:rPr>
              <a:t>C</a:t>
            </a:r>
            <a:r>
              <a:rPr lang="en-US" sz="2400" b="1" dirty="0">
                <a:solidFill>
                  <a:srgbClr val="00B050"/>
                </a:solidFill>
                <a:latin typeface="Courier New"/>
                <a:ea typeface="Courier New"/>
                <a:cs typeface="Courier New"/>
                <a:sym typeface="Courier New"/>
              </a:rPr>
              <a:t>G</a:t>
            </a:r>
            <a:r>
              <a:rPr lang="en-US" sz="2400" b="1" dirty="0">
                <a:solidFill>
                  <a:srgbClr val="0070C0"/>
                </a:solidFill>
                <a:latin typeface="Courier New"/>
                <a:ea typeface="Courier New"/>
                <a:cs typeface="Courier New"/>
                <a:sym typeface="Courier New"/>
              </a:rPr>
              <a:t>CCC</a:t>
            </a:r>
            <a:r>
              <a:rPr lang="en-US" sz="2400" b="1" dirty="0">
                <a:solidFill>
                  <a:srgbClr val="00B050"/>
                </a:solidFill>
                <a:latin typeface="Courier New"/>
                <a:ea typeface="Courier New"/>
                <a:cs typeface="Courier New"/>
                <a:sym typeface="Courier New"/>
              </a:rPr>
              <a:t>GG</a:t>
            </a:r>
            <a:r>
              <a:rPr lang="en-US" sz="2400" b="1" dirty="0">
                <a:solidFill>
                  <a:srgbClr val="FF0000"/>
                </a:solidFill>
                <a:latin typeface="Courier New"/>
                <a:ea typeface="Courier New"/>
                <a:cs typeface="Courier New"/>
                <a:sym typeface="Courier New"/>
              </a:rPr>
              <a:t>TTT</a:t>
            </a:r>
            <a:r>
              <a:rPr lang="en-US" sz="2400" b="1" dirty="0">
                <a:solidFill>
                  <a:srgbClr val="000000"/>
                </a:solidFill>
                <a:latin typeface="Courier New"/>
                <a:ea typeface="Courier New"/>
                <a:cs typeface="Courier New"/>
                <a:sym typeface="Courier New"/>
              </a:rPr>
              <a:t>A</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CCCC</a:t>
            </a:r>
            <a:r>
              <a:rPr lang="en-US" sz="2400" b="1" dirty="0">
                <a:solidFill>
                  <a:srgbClr val="00B050"/>
                </a:solidFill>
                <a:latin typeface="Courier New"/>
                <a:ea typeface="Courier New"/>
                <a:cs typeface="Courier New"/>
                <a:sym typeface="Courier New"/>
              </a:rPr>
              <a:t>G</a:t>
            </a:r>
            <a:r>
              <a:rPr lang="en-US" sz="2400" b="1" dirty="0">
                <a:solidFill>
                  <a:srgbClr val="0070C0"/>
                </a:solidFill>
                <a:latin typeface="Courier New"/>
                <a:ea typeface="Courier New"/>
                <a:cs typeface="Courier New"/>
                <a:sym typeface="Courier New"/>
              </a:rPr>
              <a:t>C</a:t>
            </a:r>
            <a:r>
              <a:rPr lang="en-US" sz="2400" b="1" dirty="0">
                <a:solidFill>
                  <a:srgbClr val="FF0000"/>
                </a:solidFill>
                <a:latin typeface="Courier New"/>
                <a:ea typeface="Courier New"/>
                <a:cs typeface="Courier New"/>
                <a:sym typeface="Courier New"/>
              </a:rPr>
              <a:t>T</a:t>
            </a:r>
            <a:r>
              <a:rPr lang="en-US" sz="2400" b="1" dirty="0">
                <a:solidFill>
                  <a:srgbClr val="00B050"/>
                </a:solidFill>
                <a:latin typeface="Courier New"/>
                <a:ea typeface="Courier New"/>
                <a:cs typeface="Courier New"/>
                <a:sym typeface="Courier New"/>
              </a:rPr>
              <a:t>G</a:t>
            </a:r>
            <a:r>
              <a:rPr lang="en-US" sz="2400" b="1" dirty="0">
                <a:solidFill>
                  <a:srgbClr val="000000"/>
                </a:solidFill>
                <a:latin typeface="Courier New"/>
                <a:ea typeface="Courier New"/>
                <a:cs typeface="Courier New"/>
                <a:sym typeface="Courier New"/>
              </a:rPr>
              <a:t>A</a:t>
            </a:r>
            <a:r>
              <a:rPr lang="en-US" sz="2400" b="1" dirty="0">
                <a:solidFill>
                  <a:srgbClr val="FF0000"/>
                </a:solidFill>
                <a:latin typeface="Courier New"/>
                <a:ea typeface="Courier New"/>
                <a:cs typeface="Courier New"/>
                <a:sym typeface="Courier New"/>
              </a:rPr>
              <a:t>T</a:t>
            </a:r>
            <a:r>
              <a:rPr lang="en-US" sz="2400" b="1" dirty="0">
                <a:solidFill>
                  <a:srgbClr val="00B050"/>
                </a:solidFill>
                <a:latin typeface="Courier New"/>
                <a:ea typeface="Courier New"/>
                <a:cs typeface="Courier New"/>
                <a:sym typeface="Courier New"/>
              </a:rPr>
              <a:t>G</a:t>
            </a:r>
            <a:r>
              <a:rPr lang="en-US" sz="2400" b="1" dirty="0">
                <a:solidFill>
                  <a:srgbClr val="0070C0"/>
                </a:solidFill>
                <a:latin typeface="Courier New"/>
                <a:ea typeface="Courier New"/>
                <a:cs typeface="Courier New"/>
                <a:sym typeface="Courier New"/>
              </a:rPr>
              <a:t>C</a:t>
            </a:r>
            <a:r>
              <a:rPr lang="en-US" sz="2400" b="1" dirty="0">
                <a:solidFill>
                  <a:srgbClr val="00B050"/>
                </a:solidFill>
                <a:latin typeface="Courier New"/>
                <a:ea typeface="Courier New"/>
                <a:cs typeface="Courier New"/>
                <a:sym typeface="Courier New"/>
              </a:rPr>
              <a:t>GGGG</a:t>
            </a:r>
            <a:r>
              <a:rPr lang="en-US" sz="2400" b="1" dirty="0">
                <a:solidFill>
                  <a:srgbClr val="000000"/>
                </a:solidFill>
                <a:latin typeface="Courier New"/>
                <a:ea typeface="Courier New"/>
                <a:cs typeface="Courier New"/>
                <a:sym typeface="Courier New"/>
              </a:rPr>
              <a:t>AA</a:t>
            </a:r>
            <a:r>
              <a:rPr lang="en-US" sz="2400" b="1" dirty="0">
                <a:solidFill>
                  <a:srgbClr val="0070C0"/>
                </a:solidFill>
                <a:latin typeface="Courier New"/>
                <a:ea typeface="Courier New"/>
                <a:cs typeface="Courier New"/>
                <a:sym typeface="Courier New"/>
              </a:rPr>
              <a:t>C</a:t>
            </a:r>
            <a:r>
              <a:rPr lang="en-US" sz="2400" b="1" dirty="0">
                <a:solidFill>
                  <a:srgbClr val="000000"/>
                </a:solidFill>
                <a:latin typeface="Courier New"/>
                <a:ea typeface="Courier New"/>
                <a:cs typeface="Courier New"/>
                <a:sym typeface="Courier New"/>
              </a:rPr>
              <a:t>A</a:t>
            </a:r>
            <a:r>
              <a:rPr lang="en-US" sz="2400" b="1" dirty="0">
                <a:solidFill>
                  <a:srgbClr val="0070C0"/>
                </a:solidFill>
                <a:latin typeface="Courier New"/>
                <a:ea typeface="Courier New"/>
                <a:cs typeface="Courier New"/>
                <a:sym typeface="Courier New"/>
              </a:rPr>
              <a:t>CC</a:t>
            </a:r>
            <a:r>
              <a:rPr lang="en-US" sz="2400" b="1" dirty="0">
                <a:solidFill>
                  <a:srgbClr val="000000"/>
                </a:solidFill>
                <a:latin typeface="Courier New"/>
                <a:ea typeface="Courier New"/>
                <a:cs typeface="Courier New"/>
                <a:sym typeface="Courier New"/>
              </a:rPr>
              <a:t>A</a:t>
            </a:r>
            <a:r>
              <a:rPr lang="en-US" sz="2400" b="1" dirty="0">
                <a:solidFill>
                  <a:srgbClr val="00B050"/>
                </a:solidFill>
                <a:latin typeface="Courier New"/>
                <a:ea typeface="Courier New"/>
                <a:cs typeface="Courier New"/>
                <a:sym typeface="Courier New"/>
              </a:rPr>
              <a:t>G</a:t>
            </a:r>
            <a:r>
              <a:rPr lang="en-US" sz="2400" b="1" dirty="0">
                <a:solidFill>
                  <a:srgbClr val="0070C0"/>
                </a:solidFill>
                <a:latin typeface="Courier New"/>
                <a:ea typeface="Courier New"/>
                <a:cs typeface="Courier New"/>
                <a:sym typeface="Courier New"/>
              </a:rPr>
              <a:t>C</a:t>
            </a:r>
            <a:r>
              <a:rPr lang="en-US" sz="2400" b="1" dirty="0">
                <a:solidFill>
                  <a:srgbClr val="00B050"/>
                </a:solidFill>
                <a:latin typeface="Courier New"/>
                <a:ea typeface="Courier New"/>
                <a:cs typeface="Courier New"/>
                <a:sym typeface="Courier New"/>
              </a:rPr>
              <a:t>G</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a:t>
            </a:r>
            <a:r>
              <a:rPr lang="en-US" sz="2400" b="1" dirty="0">
                <a:solidFill>
                  <a:srgbClr val="000000"/>
                </a:solidFill>
                <a:latin typeface="Courier New"/>
                <a:ea typeface="Courier New"/>
                <a:cs typeface="Courier New"/>
                <a:sym typeface="Courier New"/>
              </a:rPr>
              <a:t>A</a:t>
            </a:r>
            <a:r>
              <a:rPr lang="en-US" sz="2400" b="1" dirty="0">
                <a:solidFill>
                  <a:srgbClr val="00B050"/>
                </a:solidFill>
                <a:latin typeface="Courier New"/>
                <a:ea typeface="Courier New"/>
                <a:cs typeface="Courier New"/>
                <a:sym typeface="Courier New"/>
              </a:rPr>
              <a:t>GG</a:t>
            </a:r>
            <a:r>
              <a:rPr lang="en-US" sz="2400" b="1" dirty="0">
                <a:solidFill>
                  <a:srgbClr val="0070C0"/>
                </a:solidFill>
                <a:latin typeface="Courier New"/>
                <a:ea typeface="Courier New"/>
                <a:cs typeface="Courier New"/>
                <a:sym typeface="Courier New"/>
              </a:rPr>
              <a:t>C</a:t>
            </a:r>
            <a:r>
              <a:rPr lang="en-US" sz="2400" b="1" dirty="0">
                <a:solidFill>
                  <a:srgbClr val="00B050"/>
                </a:solidFill>
                <a:latin typeface="Courier New"/>
                <a:ea typeface="Courier New"/>
                <a:cs typeface="Courier New"/>
                <a:sym typeface="Courier New"/>
              </a:rPr>
              <a:t>G</a:t>
            </a:r>
            <a:r>
              <a:rPr lang="en-US" sz="2400" b="1" dirty="0">
                <a:solidFill>
                  <a:srgbClr val="FF0000"/>
                </a:solidFill>
                <a:latin typeface="Courier New"/>
                <a:ea typeface="Courier New"/>
                <a:cs typeface="Courier New"/>
                <a:sym typeface="Courier New"/>
              </a:rPr>
              <a:t>T</a:t>
            </a:r>
            <a:r>
              <a:rPr lang="en-US" sz="2400" b="1" dirty="0">
                <a:solidFill>
                  <a:srgbClr val="00B050"/>
                </a:solidFill>
                <a:latin typeface="Courier New"/>
                <a:ea typeface="Courier New"/>
                <a:cs typeface="Courier New"/>
                <a:sym typeface="Courier New"/>
              </a:rPr>
              <a:t>G</a:t>
            </a:r>
            <a:r>
              <a:rPr lang="en-US" sz="2400" b="1" dirty="0">
                <a:solidFill>
                  <a:srgbClr val="000000"/>
                </a:solidFill>
                <a:latin typeface="Courier New"/>
                <a:ea typeface="Courier New"/>
                <a:cs typeface="Courier New"/>
                <a:sym typeface="Courier New"/>
              </a:rPr>
              <a:t>AAA</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a:t>
            </a:r>
            <a:r>
              <a:rPr lang="en-US" sz="2400" b="1" dirty="0">
                <a:solidFill>
                  <a:srgbClr val="000000"/>
                </a:solidFill>
                <a:latin typeface="Courier New"/>
                <a:ea typeface="Courier New"/>
                <a:cs typeface="Courier New"/>
                <a:sym typeface="Courier New"/>
              </a:rPr>
              <a:t>A</a:t>
            </a:r>
            <a:r>
              <a:rPr lang="en-US" sz="2400" b="1" dirty="0">
                <a:solidFill>
                  <a:srgbClr val="0070C0"/>
                </a:solidFill>
                <a:latin typeface="Courier New"/>
                <a:ea typeface="Courier New"/>
                <a:cs typeface="Courier New"/>
                <a:sym typeface="Courier New"/>
              </a:rPr>
              <a:t>CC</a:t>
            </a:r>
            <a:r>
              <a:rPr lang="en-US" sz="2400" b="1" dirty="0">
                <a:solidFill>
                  <a:srgbClr val="00B050"/>
                </a:solidFill>
                <a:latin typeface="Courier New"/>
                <a:ea typeface="Courier New"/>
                <a:cs typeface="Courier New"/>
                <a:sym typeface="Courier New"/>
              </a:rPr>
              <a:t>G</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a:t>
            </a:r>
            <a:r>
              <a:rPr lang="en-US" sz="2400" b="1" dirty="0">
                <a:solidFill>
                  <a:srgbClr val="00B050"/>
                </a:solidFill>
                <a:latin typeface="Courier New"/>
                <a:ea typeface="Courier New"/>
                <a:cs typeface="Courier New"/>
                <a:sym typeface="Courier New"/>
              </a:rPr>
              <a:t>G</a:t>
            </a:r>
            <a:r>
              <a:rPr lang="en-US" sz="2400" b="1" dirty="0">
                <a:solidFill>
                  <a:srgbClr val="FF0000"/>
                </a:solidFill>
                <a:latin typeface="Courier New"/>
                <a:ea typeface="Courier New"/>
                <a:cs typeface="Courier New"/>
                <a:sym typeface="Courier New"/>
              </a:rPr>
              <a:t>TT</a:t>
            </a:r>
            <a:r>
              <a:rPr lang="en-US" sz="2400" b="1" dirty="0">
                <a:solidFill>
                  <a:srgbClr val="00B050"/>
                </a:solidFill>
                <a:latin typeface="Courier New"/>
                <a:ea typeface="Courier New"/>
                <a:cs typeface="Courier New"/>
                <a:sym typeface="Courier New"/>
              </a:rPr>
              <a:t>G</a:t>
            </a:r>
            <a:r>
              <a:rPr lang="en-US" sz="2400" b="1" dirty="0">
                <a:solidFill>
                  <a:srgbClr val="0070C0"/>
                </a:solidFill>
                <a:latin typeface="Courier New"/>
                <a:ea typeface="Courier New"/>
                <a:cs typeface="Courier New"/>
                <a:sym typeface="Courier New"/>
              </a:rPr>
              <a:t>CC</a:t>
            </a:r>
            <a:r>
              <a:rPr lang="en-US" sz="2400" b="1" dirty="0">
                <a:solidFill>
                  <a:srgbClr val="00B050"/>
                </a:solidFill>
                <a:latin typeface="Courier New"/>
                <a:ea typeface="Courier New"/>
                <a:cs typeface="Courier New"/>
                <a:sym typeface="Courier New"/>
              </a:rPr>
              <a:t>GG</a:t>
            </a:r>
            <a:r>
              <a:rPr lang="en-US" sz="2400" b="1" dirty="0">
                <a:solidFill>
                  <a:srgbClr val="FF0000"/>
                </a:solidFill>
                <a:latin typeface="Courier New"/>
                <a:ea typeface="Courier New"/>
                <a:cs typeface="Courier New"/>
                <a:sym typeface="Courier New"/>
              </a:rPr>
              <a:t>TTT</a:t>
            </a:r>
            <a:r>
              <a:rPr lang="en-US" sz="2400" b="1" dirty="0">
                <a:solidFill>
                  <a:srgbClr val="000000"/>
                </a:solidFill>
                <a:latin typeface="Courier New"/>
                <a:ea typeface="Courier New"/>
                <a:cs typeface="Courier New"/>
                <a:sym typeface="Courier New"/>
              </a:rPr>
              <a:t>A</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CCC</a:t>
            </a:r>
            <a:r>
              <a:rPr lang="en-US" sz="2400" b="1" dirty="0">
                <a:solidFill>
                  <a:srgbClr val="FF0000"/>
                </a:solidFill>
                <a:latin typeface="Courier New"/>
                <a:ea typeface="Courier New"/>
                <a:cs typeface="Courier New"/>
                <a:sym typeface="Courier New"/>
              </a:rPr>
              <a:t>T</a:t>
            </a:r>
            <a:r>
              <a:rPr lang="en-US" sz="2400" b="1" dirty="0">
                <a:solidFill>
                  <a:srgbClr val="00B050"/>
                </a:solidFill>
                <a:latin typeface="Courier New"/>
                <a:ea typeface="Courier New"/>
                <a:cs typeface="Courier New"/>
                <a:sym typeface="Courier New"/>
              </a:rPr>
              <a:t>G</a:t>
            </a:r>
            <a:r>
              <a:rPr lang="en-US" sz="2400" b="1" dirty="0">
                <a:solidFill>
                  <a:srgbClr val="0070C0"/>
                </a:solidFill>
                <a:latin typeface="Courier New"/>
                <a:ea typeface="Courier New"/>
                <a:cs typeface="Courier New"/>
                <a:sym typeface="Courier New"/>
              </a:rPr>
              <a:t>C</a:t>
            </a:r>
            <a:r>
              <a:rPr lang="en-US" sz="2400" b="1" dirty="0">
                <a:solidFill>
                  <a:srgbClr val="FF0000"/>
                </a:solidFill>
                <a:latin typeface="Courier New"/>
                <a:ea typeface="Courier New"/>
                <a:cs typeface="Courier New"/>
                <a:sym typeface="Courier New"/>
              </a:rPr>
              <a:t>T</a:t>
            </a:r>
            <a:r>
              <a:rPr lang="en-US" sz="2400" b="1" dirty="0">
                <a:solidFill>
                  <a:srgbClr val="00B050"/>
                </a:solidFill>
                <a:latin typeface="Courier New"/>
                <a:ea typeface="Courier New"/>
                <a:cs typeface="Courier New"/>
                <a:sym typeface="Courier New"/>
              </a:rPr>
              <a:t>GG</a:t>
            </a:r>
            <a:r>
              <a:rPr lang="en-US" sz="2400" b="1" dirty="0">
                <a:solidFill>
                  <a:srgbClr val="0070C0"/>
                </a:solidFill>
                <a:latin typeface="Courier New"/>
                <a:ea typeface="Courier New"/>
                <a:cs typeface="Courier New"/>
                <a:sym typeface="Courier New"/>
              </a:rPr>
              <a:t>C</a:t>
            </a:r>
            <a:r>
              <a:rPr lang="en-US" sz="2400" b="1" dirty="0">
                <a:solidFill>
                  <a:srgbClr val="00B050"/>
                </a:solidFill>
                <a:latin typeface="Courier New"/>
                <a:ea typeface="Courier New"/>
                <a:cs typeface="Courier New"/>
                <a:sym typeface="Courier New"/>
              </a:rPr>
              <a:t>G</a:t>
            </a:r>
            <a:r>
              <a:rPr lang="en-US" sz="2400" b="1" dirty="0">
                <a:solidFill>
                  <a:srgbClr val="0070C0"/>
                </a:solidFill>
                <a:latin typeface="Courier New"/>
                <a:ea typeface="Courier New"/>
                <a:cs typeface="Courier New"/>
                <a:sym typeface="Courier New"/>
              </a:rPr>
              <a:t>C</a:t>
            </a:r>
            <a:r>
              <a:rPr lang="en-US" sz="2400" b="1" dirty="0">
                <a:solidFill>
                  <a:srgbClr val="00B050"/>
                </a:solidFill>
                <a:latin typeface="Courier New"/>
                <a:ea typeface="Courier New"/>
                <a:cs typeface="Courier New"/>
                <a:sym typeface="Courier New"/>
              </a:rPr>
              <a:t>GGGG</a:t>
            </a:r>
            <a:r>
              <a:rPr lang="en-US" sz="2400" b="1" dirty="0">
                <a:solidFill>
                  <a:srgbClr val="000000"/>
                </a:solidFill>
                <a:latin typeface="Courier New"/>
                <a:ea typeface="Courier New"/>
                <a:cs typeface="Courier New"/>
                <a:sym typeface="Courier New"/>
              </a:rPr>
              <a:t>AA</a:t>
            </a:r>
            <a:r>
              <a:rPr lang="en-US" sz="2400" b="1" dirty="0">
                <a:solidFill>
                  <a:srgbClr val="0070C0"/>
                </a:solidFill>
                <a:latin typeface="Courier New"/>
                <a:ea typeface="Courier New"/>
                <a:cs typeface="Courier New"/>
                <a:sym typeface="Courier New"/>
              </a:rPr>
              <a:t>C</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a:t>
            </a:r>
            <a:r>
              <a:rPr lang="en-US" sz="2400" b="1" dirty="0">
                <a:solidFill>
                  <a:srgbClr val="00B050"/>
                </a:solidFill>
                <a:latin typeface="Courier New"/>
                <a:ea typeface="Courier New"/>
                <a:cs typeface="Courier New"/>
                <a:sym typeface="Courier New"/>
              </a:rPr>
              <a:t>GG</a:t>
            </a:r>
            <a:r>
              <a:rPr lang="en-US" sz="2400" b="1" dirty="0">
                <a:solidFill>
                  <a:srgbClr val="FF0000"/>
                </a:solidFill>
                <a:latin typeface="Courier New"/>
                <a:ea typeface="Courier New"/>
                <a:cs typeface="Courier New"/>
                <a:sym typeface="Courier New"/>
              </a:rPr>
              <a:t>TT</a:t>
            </a:r>
            <a:r>
              <a:rPr lang="en-US" sz="2400" b="1" dirty="0">
                <a:solidFill>
                  <a:srgbClr val="0070C0"/>
                </a:solidFill>
                <a:latin typeface="Courier New"/>
                <a:ea typeface="Courier New"/>
                <a:cs typeface="Courier New"/>
                <a:sym typeface="Courier New"/>
              </a:rPr>
              <a:t>C</a:t>
            </a:r>
            <a:r>
              <a:rPr lang="en-US" sz="2400" b="1" dirty="0">
                <a:solidFill>
                  <a:srgbClr val="000000"/>
                </a:solidFill>
                <a:latin typeface="Courier New"/>
                <a:ea typeface="Courier New"/>
                <a:cs typeface="Courier New"/>
                <a:sym typeface="Courier New"/>
              </a:rPr>
              <a:t>A</a:t>
            </a:r>
            <a:r>
              <a:rPr lang="en-US" sz="2400" b="1" dirty="0">
                <a:solidFill>
                  <a:srgbClr val="00B050"/>
                </a:solidFill>
                <a:latin typeface="Courier New"/>
                <a:ea typeface="Courier New"/>
                <a:cs typeface="Courier New"/>
                <a:sym typeface="Courier New"/>
              </a:rPr>
              <a:t>GG</a:t>
            </a:r>
            <a:r>
              <a:rPr lang="en-US" sz="2400" b="1" dirty="0">
                <a:solidFill>
                  <a:srgbClr val="0070C0"/>
                </a:solidFill>
                <a:latin typeface="Courier New"/>
                <a:ea typeface="Courier New"/>
                <a:cs typeface="Courier New"/>
                <a:sym typeface="Courier New"/>
              </a:rPr>
              <a:t>C</a:t>
            </a:r>
            <a:r>
              <a:rPr lang="en-US" sz="2400" b="1" dirty="0">
                <a:solidFill>
                  <a:srgbClr val="00B050"/>
                </a:solidFill>
                <a:latin typeface="Courier New"/>
                <a:ea typeface="Courier New"/>
                <a:cs typeface="Courier New"/>
                <a:sym typeface="Courier New"/>
              </a:rPr>
              <a:t>G</a:t>
            </a:r>
            <a:r>
              <a:rPr lang="en-US" sz="2400" b="1" dirty="0">
                <a:solidFill>
                  <a:srgbClr val="FF0000"/>
                </a:solidFill>
                <a:latin typeface="Courier New"/>
                <a:ea typeface="Courier New"/>
                <a:cs typeface="Courier New"/>
                <a:sym typeface="Courier New"/>
              </a:rPr>
              <a:t>TT</a:t>
            </a:r>
            <a:r>
              <a:rPr lang="en-US" sz="2400" b="1" dirty="0">
                <a:solidFill>
                  <a:srgbClr val="00B050"/>
                </a:solidFill>
                <a:latin typeface="Courier New"/>
                <a:ea typeface="Courier New"/>
                <a:cs typeface="Courier New"/>
                <a:sym typeface="Courier New"/>
              </a:rPr>
              <a:t>G</a:t>
            </a:r>
            <a:r>
              <a:rPr lang="en-US" sz="2400" b="1" dirty="0">
                <a:solidFill>
                  <a:srgbClr val="0070C0"/>
                </a:solidFill>
                <a:latin typeface="Courier New"/>
                <a:ea typeface="Courier New"/>
                <a:cs typeface="Courier New"/>
                <a:sym typeface="Courier New"/>
              </a:rPr>
              <a:t>C</a:t>
            </a:r>
            <a:r>
              <a:rPr lang="en-US" sz="2400" b="1" dirty="0">
                <a:solidFill>
                  <a:srgbClr val="000000"/>
                </a:solidFill>
                <a:latin typeface="Courier New"/>
                <a:ea typeface="Courier New"/>
                <a:cs typeface="Courier New"/>
                <a:sym typeface="Courier New"/>
              </a:rPr>
              <a:t>AAA</a:t>
            </a:r>
            <a:r>
              <a:rPr lang="en-US" sz="2400" b="1" dirty="0">
                <a:solidFill>
                  <a:srgbClr val="0070C0"/>
                </a:solidFill>
                <a:latin typeface="Courier New"/>
                <a:ea typeface="Courier New"/>
                <a:cs typeface="Courier New"/>
                <a:sym typeface="Courier New"/>
              </a:rPr>
              <a:t>CC</a:t>
            </a:r>
            <a:r>
              <a:rPr lang="en-US" sz="2400" b="1" dirty="0">
                <a:solidFill>
                  <a:srgbClr val="FF0000"/>
                </a:solidFill>
                <a:latin typeface="Courier New"/>
                <a:ea typeface="Courier New"/>
                <a:cs typeface="Courier New"/>
                <a:sym typeface="Courier New"/>
              </a:rPr>
              <a:t>T</a:t>
            </a:r>
            <a:r>
              <a:rPr lang="en-US" sz="2400" b="1" dirty="0">
                <a:solidFill>
                  <a:srgbClr val="00B050"/>
                </a:solidFill>
                <a:latin typeface="Courier New"/>
                <a:ea typeface="Courier New"/>
                <a:cs typeface="Courier New"/>
                <a:sym typeface="Courier New"/>
              </a:rPr>
              <a:t>GG</a:t>
            </a:r>
            <a:r>
              <a:rPr lang="en-US" sz="2400" b="1" dirty="0">
                <a:solidFill>
                  <a:srgbClr val="0070C0"/>
                </a:solidFill>
                <a:latin typeface="Courier New"/>
                <a:ea typeface="Courier New"/>
                <a:cs typeface="Courier New"/>
                <a:sym typeface="Courier New"/>
              </a:rPr>
              <a:t>C</a:t>
            </a:r>
            <a:r>
              <a:rPr lang="en-US" sz="2400" b="1" dirty="0">
                <a:solidFill>
                  <a:srgbClr val="FF0000"/>
                </a:solidFill>
                <a:latin typeface="Courier New"/>
                <a:ea typeface="Courier New"/>
                <a:cs typeface="Courier New"/>
                <a:sym typeface="Courier New"/>
              </a:rPr>
              <a:t>T</a:t>
            </a:r>
            <a:r>
              <a:rPr lang="en-US" sz="2400" b="1" dirty="0">
                <a:solidFill>
                  <a:srgbClr val="000000"/>
                </a:solidFill>
                <a:latin typeface="Courier New"/>
                <a:ea typeface="Courier New"/>
                <a:cs typeface="Courier New"/>
                <a:sym typeface="Courier New"/>
              </a:rPr>
              <a:t>A</a:t>
            </a:r>
            <a:r>
              <a:rPr lang="en-US" sz="2400" b="1" dirty="0">
                <a:solidFill>
                  <a:srgbClr val="0070C0"/>
                </a:solidFill>
                <a:latin typeface="Courier New"/>
                <a:ea typeface="Courier New"/>
                <a:cs typeface="Courier New"/>
                <a:sym typeface="Courier New"/>
              </a:rPr>
              <a:t>CC</a:t>
            </a:r>
            <a:r>
              <a:rPr lang="en-US" sz="2400" b="1" dirty="0">
                <a:solidFill>
                  <a:srgbClr val="00B050"/>
                </a:solidFill>
                <a:latin typeface="Courier New"/>
                <a:ea typeface="Courier New"/>
                <a:cs typeface="Courier New"/>
                <a:sym typeface="Courier New"/>
              </a:rPr>
              <a:t>GGG</a:t>
            </a:r>
            <a:r>
              <a:rPr lang="en-US" sz="2400" b="1" dirty="0">
                <a:solidFill>
                  <a:srgbClr val="0070C0"/>
                </a:solidFill>
                <a:latin typeface="Courier New"/>
                <a:ea typeface="Courier New"/>
                <a:cs typeface="Courier New"/>
                <a:sym typeface="Courier New"/>
              </a:rPr>
              <a:t>C</a:t>
            </a:r>
            <a:r>
              <a:rPr lang="en-US" sz="2400" b="1" dirty="0">
                <a:solidFill>
                  <a:srgbClr val="00B050"/>
                </a:solidFill>
                <a:latin typeface="Courier New"/>
                <a:ea typeface="Courier New"/>
                <a:cs typeface="Courier New"/>
                <a:sym typeface="Courier New"/>
              </a:rPr>
              <a:t>GG</a:t>
            </a:r>
            <a:r>
              <a:rPr lang="en-US" sz="2400" b="1" dirty="0">
                <a:solidFill>
                  <a:srgbClr val="FF0000"/>
                </a:solidFill>
                <a:latin typeface="Courier New"/>
                <a:ea typeface="Courier New"/>
                <a:cs typeface="Courier New"/>
                <a:sym typeface="Courier New"/>
              </a:rPr>
              <a:t>TTT</a:t>
            </a:r>
            <a:r>
              <a:rPr lang="en-US" sz="2400" b="1" dirty="0">
                <a:solidFill>
                  <a:srgbClr val="000000"/>
                </a:solidFill>
                <a:latin typeface="Courier New"/>
                <a:ea typeface="Courier New"/>
                <a:cs typeface="Courier New"/>
                <a:sym typeface="Courier New"/>
              </a:rPr>
              <a:t>A</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CCCC</a:t>
            </a:r>
            <a:r>
              <a:rPr lang="en-US" sz="2400" b="1" dirty="0">
                <a:solidFill>
                  <a:srgbClr val="00B050"/>
                </a:solidFill>
                <a:latin typeface="Courier New"/>
                <a:ea typeface="Courier New"/>
                <a:cs typeface="Courier New"/>
                <a:sym typeface="Courier New"/>
              </a:rPr>
              <a:t>G</a:t>
            </a:r>
            <a:r>
              <a:rPr lang="en-US" sz="2400" b="1" dirty="0">
                <a:solidFill>
                  <a:srgbClr val="0070C0"/>
                </a:solidFill>
                <a:latin typeface="Courier New"/>
                <a:ea typeface="Courier New"/>
                <a:cs typeface="Courier New"/>
                <a:sym typeface="Courier New"/>
              </a:rPr>
              <a:t>C</a:t>
            </a:r>
            <a:r>
              <a:rPr lang="en-US" sz="2400" b="1" dirty="0">
                <a:solidFill>
                  <a:srgbClr val="FF0000"/>
                </a:solidFill>
                <a:latin typeface="Courier New"/>
                <a:ea typeface="Courier New"/>
                <a:cs typeface="Courier New"/>
                <a:sym typeface="Courier New"/>
              </a:rPr>
              <a:t>T</a:t>
            </a:r>
            <a:r>
              <a:rPr lang="en-US" sz="2400" b="1" dirty="0">
                <a:solidFill>
                  <a:srgbClr val="000000"/>
                </a:solidFill>
                <a:latin typeface="Courier New"/>
                <a:ea typeface="Courier New"/>
                <a:cs typeface="Courier New"/>
                <a:sym typeface="Courier New"/>
              </a:rPr>
              <a:t>AA</a:t>
            </a:r>
            <a:r>
              <a:rPr lang="en-US" sz="2400" b="1" dirty="0">
                <a:solidFill>
                  <a:srgbClr val="0070C0"/>
                </a:solidFill>
                <a:latin typeface="Courier New"/>
                <a:ea typeface="Courier New"/>
                <a:cs typeface="Courier New"/>
                <a:sym typeface="Courier New"/>
              </a:rPr>
              <a:t>C</a:t>
            </a:r>
            <a:r>
              <a:rPr lang="en-US" sz="2400" b="1" dirty="0">
                <a:solidFill>
                  <a:srgbClr val="00B050"/>
                </a:solidFill>
                <a:latin typeface="Courier New"/>
                <a:ea typeface="Courier New"/>
                <a:cs typeface="Courier New"/>
                <a:sym typeface="Courier New"/>
              </a:rPr>
              <a:t>G</a:t>
            </a:r>
            <a:r>
              <a:rPr lang="en-US" sz="2400" b="1" dirty="0">
                <a:solidFill>
                  <a:srgbClr val="0070C0"/>
                </a:solidFill>
                <a:latin typeface="Courier New"/>
                <a:ea typeface="Courier New"/>
                <a:cs typeface="Courier New"/>
                <a:sym typeface="Courier New"/>
              </a:rPr>
              <a:t>C</a:t>
            </a:r>
            <a:r>
              <a:rPr lang="en-US" sz="2400" b="1" dirty="0">
                <a:solidFill>
                  <a:srgbClr val="00B050"/>
                </a:solidFill>
                <a:latin typeface="Courier New"/>
                <a:ea typeface="Courier New"/>
                <a:cs typeface="Courier New"/>
                <a:sym typeface="Courier New"/>
              </a:rPr>
              <a:t>GGGG</a:t>
            </a:r>
            <a:r>
              <a:rPr lang="en-US" sz="2400" b="1" dirty="0">
                <a:solidFill>
                  <a:srgbClr val="000000"/>
                </a:solidFill>
                <a:latin typeface="Courier New"/>
                <a:ea typeface="Courier New"/>
                <a:cs typeface="Courier New"/>
                <a:sym typeface="Courier New"/>
              </a:rPr>
              <a:t>AA</a:t>
            </a:r>
            <a:r>
              <a:rPr lang="en-US" sz="2400" b="1" dirty="0">
                <a:solidFill>
                  <a:srgbClr val="0070C0"/>
                </a:solidFill>
                <a:latin typeface="Courier New"/>
                <a:ea typeface="Courier New"/>
                <a:cs typeface="Courier New"/>
                <a:sym typeface="Courier New"/>
              </a:rPr>
              <a:t>C</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a:t>
            </a:r>
            <a:r>
              <a:rPr lang="en-US" sz="2400" b="1" dirty="0">
                <a:solidFill>
                  <a:srgbClr val="00B050"/>
                </a:solidFill>
                <a:latin typeface="Courier New"/>
                <a:ea typeface="Courier New"/>
                <a:cs typeface="Courier New"/>
                <a:sym typeface="Courier New"/>
              </a:rPr>
              <a:t>G</a:t>
            </a:r>
            <a:r>
              <a:rPr lang="en-US" sz="2400" b="1" dirty="0">
                <a:solidFill>
                  <a:srgbClr val="FF0000"/>
                </a:solidFill>
                <a:latin typeface="Courier New"/>
                <a:ea typeface="Courier New"/>
                <a:cs typeface="Courier New"/>
                <a:sym typeface="Courier New"/>
              </a:rPr>
              <a:t>T</a:t>
            </a:r>
            <a:r>
              <a:rPr lang="en-US" sz="2400" b="1" dirty="0">
                <a:solidFill>
                  <a:srgbClr val="000000"/>
                </a:solidFill>
                <a:latin typeface="Courier New"/>
                <a:ea typeface="Courier New"/>
                <a:cs typeface="Courier New"/>
                <a:sym typeface="Courier New"/>
              </a:rPr>
              <a:t>A</a:t>
            </a:r>
            <a:r>
              <a:rPr lang="en-US" sz="2400" b="1" dirty="0">
                <a:solidFill>
                  <a:srgbClr val="00B050"/>
                </a:solidFill>
                <a:latin typeface="Courier New"/>
                <a:ea typeface="Courier New"/>
                <a:cs typeface="Courier New"/>
                <a:sym typeface="Courier New"/>
              </a:rPr>
              <a:t>G</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CC</a:t>
            </a:r>
            <a:r>
              <a:rPr lang="en-US" sz="2400" b="1" dirty="0">
                <a:solidFill>
                  <a:srgbClr val="000000"/>
                </a:solidFill>
                <a:latin typeface="Courier New"/>
                <a:ea typeface="Courier New"/>
                <a:cs typeface="Courier New"/>
                <a:sym typeface="Courier New"/>
              </a:rPr>
              <a:t>A</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a:t>
            </a:r>
            <a:r>
              <a:rPr lang="en-US" sz="2400" b="1" dirty="0">
                <a:solidFill>
                  <a:srgbClr val="000000"/>
                </a:solidFill>
                <a:latin typeface="Courier New"/>
                <a:ea typeface="Courier New"/>
                <a:cs typeface="Courier New"/>
                <a:sym typeface="Courier New"/>
              </a:rPr>
              <a:t>A</a:t>
            </a:r>
            <a:r>
              <a:rPr lang="en-US" sz="2400" b="1" dirty="0">
                <a:solidFill>
                  <a:srgbClr val="FF0000"/>
                </a:solidFill>
                <a:latin typeface="Courier New"/>
                <a:ea typeface="Courier New"/>
                <a:cs typeface="Courier New"/>
                <a:sym typeface="Courier New"/>
              </a:rPr>
              <a:t>TT</a:t>
            </a:r>
            <a:r>
              <a:rPr lang="en-US" sz="2400" b="1" dirty="0">
                <a:solidFill>
                  <a:srgbClr val="0070C0"/>
                </a:solidFill>
                <a:latin typeface="Courier New"/>
                <a:ea typeface="Courier New"/>
                <a:cs typeface="Courier New"/>
                <a:sym typeface="Courier New"/>
              </a:rPr>
              <a:t>CC</a:t>
            </a:r>
            <a:r>
              <a:rPr lang="en-US" sz="2400" b="1" dirty="0">
                <a:solidFill>
                  <a:srgbClr val="000000"/>
                </a:solidFill>
                <a:latin typeface="Courier New"/>
                <a:ea typeface="Courier New"/>
                <a:cs typeface="Courier New"/>
                <a:sym typeface="Courier New"/>
              </a:rPr>
              <a:t>A</a:t>
            </a:r>
            <a:r>
              <a:rPr lang="en-US" sz="2400" b="1" dirty="0">
                <a:solidFill>
                  <a:srgbClr val="0070C0"/>
                </a:solidFill>
                <a:latin typeface="Courier New"/>
                <a:ea typeface="Courier New"/>
                <a:cs typeface="Courier New"/>
                <a:sym typeface="Courier New"/>
              </a:rPr>
              <a:t>CC</a:t>
            </a:r>
            <a:r>
              <a:rPr lang="en-US" sz="2400" b="1" dirty="0">
                <a:solidFill>
                  <a:srgbClr val="FF0000"/>
                </a:solidFill>
                <a:latin typeface="Courier New"/>
                <a:ea typeface="Courier New"/>
                <a:cs typeface="Courier New"/>
                <a:sym typeface="Courier New"/>
              </a:rPr>
              <a:t>T</a:t>
            </a:r>
            <a:r>
              <a:rPr lang="en-US" sz="2400" b="1" dirty="0">
                <a:solidFill>
                  <a:srgbClr val="000000"/>
                </a:solidFill>
                <a:latin typeface="Courier New"/>
                <a:ea typeface="Courier New"/>
                <a:cs typeface="Courier New"/>
                <a:sym typeface="Courier New"/>
              </a:rPr>
              <a:t>A</a:t>
            </a:r>
            <a:r>
              <a:rPr lang="en-US" sz="2400" b="1" dirty="0">
                <a:solidFill>
                  <a:srgbClr val="FF0000"/>
                </a:solidFill>
                <a:latin typeface="Courier New"/>
                <a:ea typeface="Courier New"/>
                <a:cs typeface="Courier New"/>
                <a:sym typeface="Courier New"/>
              </a:rPr>
              <a:t>T</a:t>
            </a:r>
            <a:r>
              <a:rPr lang="en-US" sz="2400" b="1" dirty="0">
                <a:solidFill>
                  <a:srgbClr val="00B050"/>
                </a:solidFill>
                <a:latin typeface="Courier New"/>
                <a:ea typeface="Courier New"/>
                <a:cs typeface="Courier New"/>
                <a:sym typeface="Courier New"/>
              </a:rPr>
              <a:t>G</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a:t>
            </a:r>
            <a:r>
              <a:rPr lang="en-US" sz="2400" b="1" dirty="0">
                <a:solidFill>
                  <a:srgbClr val="FF0000"/>
                </a:solidFill>
                <a:latin typeface="Courier New"/>
                <a:ea typeface="Courier New"/>
                <a:cs typeface="Courier New"/>
                <a:sym typeface="Courier New"/>
              </a:rPr>
              <a:t>T</a:t>
            </a:r>
            <a:r>
              <a:rPr lang="en-US" sz="2400" b="1" dirty="0">
                <a:solidFill>
                  <a:srgbClr val="00B050"/>
                </a:solidFill>
                <a:latin typeface="Courier New"/>
                <a:ea typeface="Courier New"/>
                <a:cs typeface="Courier New"/>
                <a:sym typeface="Courier New"/>
              </a:rPr>
              <a:t>G</a:t>
            </a:r>
            <a:r>
              <a:rPr lang="en-US" sz="2400" b="1" dirty="0">
                <a:solidFill>
                  <a:srgbClr val="000000"/>
                </a:solidFill>
                <a:latin typeface="Courier New"/>
                <a:ea typeface="Courier New"/>
                <a:cs typeface="Courier New"/>
                <a:sym typeface="Courier New"/>
              </a:rPr>
              <a:t>AA</a:t>
            </a:r>
            <a:r>
              <a:rPr lang="en-US" sz="2400" b="1" dirty="0">
                <a:solidFill>
                  <a:srgbClr val="0070C0"/>
                </a:solidFill>
                <a:latin typeface="Courier New"/>
                <a:ea typeface="Courier New"/>
                <a:cs typeface="Courier New"/>
                <a:sym typeface="Courier New"/>
              </a:rPr>
              <a:t>C</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CCC</a:t>
            </a:r>
            <a:r>
              <a:rPr lang="en-US" sz="2400" b="1" dirty="0">
                <a:solidFill>
                  <a:srgbClr val="00B050"/>
                </a:solidFill>
                <a:latin typeface="Courier New"/>
                <a:ea typeface="Courier New"/>
                <a:cs typeface="Courier New"/>
                <a:sym typeface="Courier New"/>
              </a:rPr>
              <a:t>GG</a:t>
            </a:r>
            <a:r>
              <a:rPr lang="en-US" sz="2400" b="1" dirty="0">
                <a:solidFill>
                  <a:srgbClr val="FF0000"/>
                </a:solidFill>
                <a:latin typeface="Courier New"/>
                <a:ea typeface="Courier New"/>
                <a:cs typeface="Courier New"/>
                <a:sym typeface="Courier New"/>
              </a:rPr>
              <a:t>TTT</a:t>
            </a:r>
            <a:r>
              <a:rPr lang="en-US" sz="2400" b="1" dirty="0">
                <a:solidFill>
                  <a:srgbClr val="000000"/>
                </a:solidFill>
                <a:latin typeface="Courier New"/>
                <a:ea typeface="Courier New"/>
                <a:cs typeface="Courier New"/>
                <a:sym typeface="Courier New"/>
              </a:rPr>
              <a:t>A</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CCCC</a:t>
            </a:r>
            <a:r>
              <a:rPr lang="en-US" sz="2400" b="1" dirty="0">
                <a:solidFill>
                  <a:srgbClr val="00B050"/>
                </a:solidFill>
                <a:latin typeface="Courier New"/>
                <a:ea typeface="Courier New"/>
                <a:cs typeface="Courier New"/>
                <a:sym typeface="Courier New"/>
              </a:rPr>
              <a:t>G</a:t>
            </a:r>
            <a:r>
              <a:rPr lang="en-US" sz="2400" b="1" dirty="0">
                <a:solidFill>
                  <a:srgbClr val="0070C0"/>
                </a:solidFill>
                <a:latin typeface="Courier New"/>
                <a:ea typeface="Courier New"/>
                <a:cs typeface="Courier New"/>
                <a:sym typeface="Courier New"/>
              </a:rPr>
              <a:t>C</a:t>
            </a:r>
            <a:r>
              <a:rPr lang="en-US" sz="2400" b="1" dirty="0">
                <a:solidFill>
                  <a:srgbClr val="FF0000"/>
                </a:solidFill>
                <a:latin typeface="Courier New"/>
                <a:ea typeface="Courier New"/>
                <a:cs typeface="Courier New"/>
                <a:sym typeface="Courier New"/>
              </a:rPr>
              <a:t>T</a:t>
            </a:r>
            <a:r>
              <a:rPr lang="en-US" sz="2400" b="1" dirty="0">
                <a:solidFill>
                  <a:srgbClr val="00B050"/>
                </a:solidFill>
                <a:latin typeface="Courier New"/>
                <a:ea typeface="Courier New"/>
                <a:cs typeface="Courier New"/>
                <a:sym typeface="Courier New"/>
              </a:rPr>
              <a:t>GG</a:t>
            </a:r>
            <a:r>
              <a:rPr lang="en-US" sz="2400" b="1" dirty="0">
                <a:solidFill>
                  <a:srgbClr val="0070C0"/>
                </a:solidFill>
                <a:latin typeface="Courier New"/>
                <a:ea typeface="Courier New"/>
                <a:cs typeface="Courier New"/>
                <a:sym typeface="Courier New"/>
              </a:rPr>
              <a:t>C</a:t>
            </a:r>
            <a:r>
              <a:rPr lang="en-US" sz="2400" b="1" dirty="0">
                <a:solidFill>
                  <a:srgbClr val="00B050"/>
                </a:solidFill>
                <a:latin typeface="Courier New"/>
                <a:ea typeface="Courier New"/>
                <a:cs typeface="Courier New"/>
                <a:sym typeface="Courier New"/>
              </a:rPr>
              <a:t>G</a:t>
            </a:r>
            <a:r>
              <a:rPr lang="en-US" sz="2400" b="1" dirty="0">
                <a:solidFill>
                  <a:srgbClr val="0070C0"/>
                </a:solidFill>
                <a:latin typeface="Courier New"/>
                <a:ea typeface="Courier New"/>
                <a:cs typeface="Courier New"/>
                <a:sym typeface="Courier New"/>
              </a:rPr>
              <a:t>C</a:t>
            </a:r>
            <a:r>
              <a:rPr lang="en-US" sz="2400" b="1" dirty="0">
                <a:solidFill>
                  <a:srgbClr val="00B050"/>
                </a:solidFill>
                <a:latin typeface="Courier New"/>
                <a:ea typeface="Courier New"/>
                <a:cs typeface="Courier New"/>
                <a:sym typeface="Courier New"/>
              </a:rPr>
              <a:t>GGGG</a:t>
            </a:r>
            <a:r>
              <a:rPr lang="en-US" sz="2400" b="1" dirty="0">
                <a:solidFill>
                  <a:srgbClr val="000000"/>
                </a:solidFill>
                <a:latin typeface="Courier New"/>
                <a:ea typeface="Courier New"/>
                <a:cs typeface="Courier New"/>
                <a:sym typeface="Courier New"/>
              </a:rPr>
              <a:t>AA</a:t>
            </a:r>
            <a:r>
              <a:rPr lang="en-US" sz="2400" b="1" dirty="0">
                <a:solidFill>
                  <a:srgbClr val="0070C0"/>
                </a:solidFill>
                <a:latin typeface="Courier New"/>
                <a:ea typeface="Courier New"/>
                <a:cs typeface="Courier New"/>
                <a:sym typeface="Courier New"/>
              </a:rPr>
              <a:t>C</a:t>
            </a:r>
            <a:r>
              <a:rPr lang="en-US" sz="2400" b="1" dirty="0">
                <a:solidFill>
                  <a:srgbClr val="FF0000"/>
                </a:solidFill>
                <a:latin typeface="Courier New"/>
                <a:ea typeface="Courier New"/>
                <a:cs typeface="Courier New"/>
                <a:sym typeface="Courier New"/>
              </a:rPr>
              <a:t>T</a:t>
            </a:r>
            <a:r>
              <a:rPr lang="en-US" sz="2400" b="1" dirty="0">
                <a:solidFill>
                  <a:srgbClr val="0070C0"/>
                </a:solidFill>
                <a:latin typeface="Courier New"/>
                <a:ea typeface="Courier New"/>
                <a:cs typeface="Courier New"/>
                <a:sym typeface="Courier New"/>
              </a:rPr>
              <a:t>C</a:t>
            </a:r>
            <a:r>
              <a:rPr lang="en-US" sz="2400" b="1" dirty="0">
                <a:solidFill>
                  <a:srgbClr val="00B050"/>
                </a:solidFill>
                <a:latin typeface="Courier New"/>
                <a:ea typeface="Courier New"/>
                <a:cs typeface="Courier New"/>
                <a:sym typeface="Courier New"/>
              </a:rPr>
              <a:t>G</a:t>
            </a:r>
            <a:endParaRPr sz="2000" dirty="0">
              <a:solidFill>
                <a:schemeClr val="dk1"/>
              </a:solidFill>
              <a:latin typeface="Times New Roman"/>
              <a:ea typeface="Times New Roman"/>
              <a:cs typeface="Times New Roman"/>
              <a:sym typeface="Times New Roman"/>
            </a:endParaRPr>
          </a:p>
        </p:txBody>
      </p:sp>
      <p:sp>
        <p:nvSpPr>
          <p:cNvPr id="5" name="Google Shape;184;p11">
            <a:extLst>
              <a:ext uri="{FF2B5EF4-FFF2-40B4-BE49-F238E27FC236}">
                <a16:creationId xmlns:a16="http://schemas.microsoft.com/office/drawing/2014/main" id="{4329D478-4722-421D-B1AA-3C1C3B86DA45}"/>
              </a:ext>
            </a:extLst>
          </p:cNvPr>
          <p:cNvSpPr txBox="1"/>
          <p:nvPr/>
        </p:nvSpPr>
        <p:spPr>
          <a:xfrm>
            <a:off x="589757" y="406056"/>
            <a:ext cx="96225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i="1" dirty="0">
                <a:solidFill>
                  <a:srgbClr val="0070C0"/>
                </a:solidFill>
                <a:latin typeface="Calibri"/>
                <a:ea typeface="Calibri"/>
                <a:cs typeface="Calibri"/>
                <a:sym typeface="Calibri"/>
              </a:rPr>
              <a:t>Could you have discovered CRISPR?</a:t>
            </a:r>
            <a:endParaRPr dirty="0"/>
          </a:p>
        </p:txBody>
      </p:sp>
      <p:grpSp>
        <p:nvGrpSpPr>
          <p:cNvPr id="8" name="Group 7">
            <a:extLst>
              <a:ext uri="{FF2B5EF4-FFF2-40B4-BE49-F238E27FC236}">
                <a16:creationId xmlns:a16="http://schemas.microsoft.com/office/drawing/2014/main" id="{1D062401-3BA1-F98A-86BA-3FFC6D05CDC1}"/>
              </a:ext>
            </a:extLst>
          </p:cNvPr>
          <p:cNvGrpSpPr/>
          <p:nvPr/>
        </p:nvGrpSpPr>
        <p:grpSpPr>
          <a:xfrm>
            <a:off x="589757" y="3612076"/>
            <a:ext cx="5181869" cy="1071730"/>
            <a:chOff x="589757" y="3612076"/>
            <a:chExt cx="5181869" cy="1071730"/>
          </a:xfrm>
        </p:grpSpPr>
        <p:sp>
          <p:nvSpPr>
            <p:cNvPr id="2" name="TextBox 1">
              <a:extLst>
                <a:ext uri="{FF2B5EF4-FFF2-40B4-BE49-F238E27FC236}">
                  <a16:creationId xmlns:a16="http://schemas.microsoft.com/office/drawing/2014/main" id="{F872DD43-A632-9D23-1223-8E6A92088987}"/>
                </a:ext>
              </a:extLst>
            </p:cNvPr>
            <p:cNvSpPr txBox="1"/>
            <p:nvPr/>
          </p:nvSpPr>
          <p:spPr>
            <a:xfrm>
              <a:off x="1014267" y="3975920"/>
              <a:ext cx="4332849" cy="707886"/>
            </a:xfrm>
            <a:prstGeom prst="rect">
              <a:avLst/>
            </a:prstGeom>
            <a:noFill/>
          </p:spPr>
          <p:txBody>
            <a:bodyPr wrap="square" rtlCol="0">
              <a:spAutoFit/>
            </a:bodyPr>
            <a:lstStyle/>
            <a:p>
              <a:pPr algn="ctr"/>
              <a:r>
                <a:rPr lang="en-US" sz="2000" b="1" dirty="0"/>
                <a:t>Short Palindromic Repeats</a:t>
              </a:r>
            </a:p>
            <a:p>
              <a:pPr algn="ctr"/>
              <a:r>
                <a:rPr lang="en-US" sz="2000" dirty="0"/>
                <a:t>( 30 nucleotides )</a:t>
              </a:r>
            </a:p>
          </p:txBody>
        </p:sp>
        <p:sp>
          <p:nvSpPr>
            <p:cNvPr id="3" name="Left Brace 2">
              <a:extLst>
                <a:ext uri="{FF2B5EF4-FFF2-40B4-BE49-F238E27FC236}">
                  <a16:creationId xmlns:a16="http://schemas.microsoft.com/office/drawing/2014/main" id="{B003FB44-F183-BAB3-7DAE-8EFD0BB1DF3A}"/>
                </a:ext>
              </a:extLst>
            </p:cNvPr>
            <p:cNvSpPr/>
            <p:nvPr/>
          </p:nvSpPr>
          <p:spPr>
            <a:xfrm rot="16200000">
              <a:off x="3071667" y="1130166"/>
              <a:ext cx="218050" cy="5181869"/>
            </a:xfrm>
            <a:prstGeom prst="leftBrace">
              <a:avLst>
                <a:gd name="adj1" fmla="val 8333"/>
                <a:gd name="adj2" fmla="val 50160"/>
              </a:avLst>
            </a:prstGeom>
            <a:ln w="412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F0073256-D6BA-DAAB-7F3C-6D783A661505}"/>
              </a:ext>
            </a:extLst>
          </p:cNvPr>
          <p:cNvGrpSpPr/>
          <p:nvPr/>
        </p:nvGrpSpPr>
        <p:grpSpPr>
          <a:xfrm>
            <a:off x="5771628" y="3830127"/>
            <a:ext cx="5972962" cy="1371531"/>
            <a:chOff x="5771628" y="3830127"/>
            <a:chExt cx="5972962" cy="1371531"/>
          </a:xfrm>
        </p:grpSpPr>
        <p:sp>
          <p:nvSpPr>
            <p:cNvPr id="6" name="Left Brace 5">
              <a:extLst>
                <a:ext uri="{FF2B5EF4-FFF2-40B4-BE49-F238E27FC236}">
                  <a16:creationId xmlns:a16="http://schemas.microsoft.com/office/drawing/2014/main" id="{B7A02F0F-7DED-6B90-0223-763D90315FB9}"/>
                </a:ext>
              </a:extLst>
            </p:cNvPr>
            <p:cNvSpPr/>
            <p:nvPr/>
          </p:nvSpPr>
          <p:spPr>
            <a:xfrm rot="16200000">
              <a:off x="8649084" y="952671"/>
              <a:ext cx="218050" cy="5972962"/>
            </a:xfrm>
            <a:prstGeom prst="leftBrace">
              <a:avLst>
                <a:gd name="adj1" fmla="val 8333"/>
                <a:gd name="adj2" fmla="val 50160"/>
              </a:avLst>
            </a:prstGeom>
            <a:ln w="412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177CF502-3DA1-6F1A-069B-CE49A8DB5A00}"/>
                </a:ext>
              </a:extLst>
            </p:cNvPr>
            <p:cNvSpPr txBox="1"/>
            <p:nvPr/>
          </p:nvSpPr>
          <p:spPr>
            <a:xfrm>
              <a:off x="6776242" y="4185995"/>
              <a:ext cx="4332849" cy="1015663"/>
            </a:xfrm>
            <a:prstGeom prst="rect">
              <a:avLst/>
            </a:prstGeom>
            <a:noFill/>
          </p:spPr>
          <p:txBody>
            <a:bodyPr wrap="square" rtlCol="0">
              <a:spAutoFit/>
            </a:bodyPr>
            <a:lstStyle/>
            <a:p>
              <a:pPr algn="ctr"/>
              <a:r>
                <a:rPr lang="en-US" sz="2000" b="1" dirty="0"/>
                <a:t>Spacer Sequences</a:t>
              </a:r>
            </a:p>
            <a:p>
              <a:pPr algn="ctr"/>
              <a:r>
                <a:rPr lang="en-US" sz="2000" b="1" dirty="0"/>
                <a:t>(bacteriophage sequences)</a:t>
              </a:r>
            </a:p>
            <a:p>
              <a:pPr algn="ctr"/>
              <a:r>
                <a:rPr lang="en-US" sz="2000" dirty="0"/>
                <a:t>( 32 nucleotides )</a:t>
              </a:r>
            </a:p>
          </p:txBody>
        </p:sp>
      </p:grpSp>
    </p:spTree>
    <p:extLst>
      <p:ext uri="{BB962C8B-B14F-4D97-AF65-F5344CB8AC3E}">
        <p14:creationId xmlns:p14="http://schemas.microsoft.com/office/powerpoint/2010/main" val="2595993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987216-7B1A-D714-C504-68C3E40B3063}"/>
              </a:ext>
            </a:extLst>
          </p:cNvPr>
          <p:cNvSpPr>
            <a:spLocks noGrp="1"/>
          </p:cNvSpPr>
          <p:nvPr>
            <p:ph type="sldNum" sz="quarter" idx="12"/>
          </p:nvPr>
        </p:nvSpPr>
        <p:spPr/>
        <p:txBody>
          <a:bodyPr/>
          <a:lstStyle/>
          <a:p>
            <a:fld id="{195F50F5-0325-4E13-93B8-A048A96B03AB}" type="slidenum">
              <a:rPr lang="en-US" smtClean="0"/>
              <a:pPr/>
              <a:t>7</a:t>
            </a:fld>
            <a:endParaRPr lang="en-US" dirty="0"/>
          </a:p>
        </p:txBody>
      </p:sp>
      <p:sp>
        <p:nvSpPr>
          <p:cNvPr id="7" name="TextBox 6">
            <a:extLst>
              <a:ext uri="{FF2B5EF4-FFF2-40B4-BE49-F238E27FC236}">
                <a16:creationId xmlns:a16="http://schemas.microsoft.com/office/drawing/2014/main" id="{D1D4C840-11D7-2F03-0FD9-0BE5E361A928}"/>
              </a:ext>
            </a:extLst>
          </p:cNvPr>
          <p:cNvSpPr txBox="1"/>
          <p:nvPr/>
        </p:nvSpPr>
        <p:spPr>
          <a:xfrm>
            <a:off x="763603" y="302904"/>
            <a:ext cx="11057860" cy="1077218"/>
          </a:xfrm>
          <a:prstGeom prst="rect">
            <a:avLst/>
          </a:prstGeom>
          <a:noFill/>
        </p:spPr>
        <p:txBody>
          <a:bodyPr wrap="square" rtlCol="0">
            <a:spAutoFit/>
          </a:bodyPr>
          <a:lstStyle/>
          <a:p>
            <a:r>
              <a:rPr lang="en-US" sz="3200" dirty="0">
                <a:latin typeface="Verdana Pro" panose="020B0604030504040204" pitchFamily="34" charset="0"/>
                <a:cs typeface="Calibri" panose="020F0502020204030204" pitchFamily="34" charset="0"/>
              </a:rPr>
              <a:t>But first,…</a:t>
            </a:r>
            <a:r>
              <a:rPr lang="en-US" sz="3200" b="1" dirty="0">
                <a:latin typeface="Verdana Pro" panose="020B0604030504040204" pitchFamily="34" charset="0"/>
                <a:cs typeface="Calibri" panose="020F0502020204030204" pitchFamily="34" charset="0"/>
              </a:rPr>
              <a:t>CRISPR….</a:t>
            </a:r>
            <a:r>
              <a:rPr lang="en-US" sz="3200" dirty="0">
                <a:latin typeface="Verdana Pro" panose="020B0604030504040204" pitchFamily="34" charset="0"/>
                <a:cs typeface="Calibri" panose="020F0502020204030204" pitchFamily="34" charset="0"/>
              </a:rPr>
              <a:t> </a:t>
            </a:r>
            <a:r>
              <a:rPr lang="en-US" sz="3200" i="1" dirty="0">
                <a:latin typeface="Verdana Pro" panose="020B0604030504040204" pitchFamily="34" charset="0"/>
                <a:cs typeface="Calibri" panose="020F0502020204030204" pitchFamily="34" charset="0"/>
              </a:rPr>
              <a:t>as an adaptive immunity system in bacteria</a:t>
            </a:r>
            <a:r>
              <a:rPr lang="en-US" sz="3200" dirty="0">
                <a:latin typeface="Verdana Pro" panose="020B0604030504040204" pitchFamily="34" charset="0"/>
                <a:cs typeface="Calibri" panose="020F0502020204030204" pitchFamily="34" charset="0"/>
              </a:rPr>
              <a:t>.</a:t>
            </a:r>
          </a:p>
        </p:txBody>
      </p:sp>
      <p:pic>
        <p:nvPicPr>
          <p:cNvPr id="8" name="Picture 2">
            <a:extLst>
              <a:ext uri="{FF2B5EF4-FFF2-40B4-BE49-F238E27FC236}">
                <a16:creationId xmlns:a16="http://schemas.microsoft.com/office/drawing/2014/main" id="{6C99C491-7DCA-875B-FB0D-073BAD1AEC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8618" y="2053610"/>
            <a:ext cx="6029092" cy="468216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041CF81-6A99-9DCB-6D7B-49493E10017B}"/>
              </a:ext>
            </a:extLst>
          </p:cNvPr>
          <p:cNvSpPr txBox="1"/>
          <p:nvPr/>
        </p:nvSpPr>
        <p:spPr>
          <a:xfrm>
            <a:off x="1232959" y="2270104"/>
            <a:ext cx="5398655" cy="769441"/>
          </a:xfrm>
          <a:prstGeom prst="rect">
            <a:avLst/>
          </a:prstGeom>
          <a:noFill/>
        </p:spPr>
        <p:txBody>
          <a:bodyPr wrap="square" rtlCol="0">
            <a:spAutoFit/>
          </a:bodyPr>
          <a:lstStyle/>
          <a:p>
            <a:r>
              <a:rPr lang="en-US" sz="4400" b="1" dirty="0">
                <a:latin typeface="Verdana Pro" panose="020B0604030504040204" pitchFamily="34" charset="0"/>
                <a:cs typeface="Calibri" panose="020F0502020204030204" pitchFamily="34" charset="0"/>
              </a:rPr>
              <a:t>CRISPR Cas9</a:t>
            </a:r>
          </a:p>
        </p:txBody>
      </p:sp>
      <p:sp>
        <p:nvSpPr>
          <p:cNvPr id="10" name="Freeform: Shape 9">
            <a:extLst>
              <a:ext uri="{FF2B5EF4-FFF2-40B4-BE49-F238E27FC236}">
                <a16:creationId xmlns:a16="http://schemas.microsoft.com/office/drawing/2014/main" id="{2CD53DF9-7AE6-0EA8-5F0F-BC65EDF6ED36}"/>
              </a:ext>
            </a:extLst>
          </p:cNvPr>
          <p:cNvSpPr/>
          <p:nvPr/>
        </p:nvSpPr>
        <p:spPr>
          <a:xfrm>
            <a:off x="4188145" y="3041764"/>
            <a:ext cx="2030819" cy="467833"/>
          </a:xfrm>
          <a:custGeom>
            <a:avLst/>
            <a:gdLst>
              <a:gd name="connsiteX0" fmla="*/ 0 w 2030819"/>
              <a:gd name="connsiteY0" fmla="*/ 0 h 467833"/>
              <a:gd name="connsiteX1" fmla="*/ 382772 w 2030819"/>
              <a:gd name="connsiteY1" fmla="*/ 350875 h 467833"/>
              <a:gd name="connsiteX2" fmla="*/ 2030819 w 2030819"/>
              <a:gd name="connsiteY2" fmla="*/ 467833 h 467833"/>
            </a:gdLst>
            <a:ahLst/>
            <a:cxnLst>
              <a:cxn ang="0">
                <a:pos x="connsiteX0" y="connsiteY0"/>
              </a:cxn>
              <a:cxn ang="0">
                <a:pos x="connsiteX1" y="connsiteY1"/>
              </a:cxn>
              <a:cxn ang="0">
                <a:pos x="connsiteX2" y="connsiteY2"/>
              </a:cxn>
            </a:cxnLst>
            <a:rect l="l" t="t" r="r" b="b"/>
            <a:pathLst>
              <a:path w="2030819" h="467833">
                <a:moveTo>
                  <a:pt x="0" y="0"/>
                </a:moveTo>
                <a:cubicBezTo>
                  <a:pt x="22151" y="136451"/>
                  <a:pt x="44302" y="272903"/>
                  <a:pt x="382772" y="350875"/>
                </a:cubicBezTo>
                <a:cubicBezTo>
                  <a:pt x="721242" y="428847"/>
                  <a:pt x="1376030" y="448340"/>
                  <a:pt x="2030819" y="467833"/>
                </a:cubicBezTo>
              </a:path>
            </a:pathLst>
          </a:custGeom>
          <a:noFill/>
          <a:ln w="63500">
            <a:solidFill>
              <a:schemeClr val="tx1"/>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Verdana Pro" panose="020B0604030504040204" pitchFamily="34" charset="0"/>
            </a:endParaRPr>
          </a:p>
        </p:txBody>
      </p:sp>
    </p:spTree>
    <p:extLst>
      <p:ext uri="{BB962C8B-B14F-4D97-AF65-F5344CB8AC3E}">
        <p14:creationId xmlns:p14="http://schemas.microsoft.com/office/powerpoint/2010/main" val="3485682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718925AF-8821-55A1-DF35-77D7DD4D9963}"/>
              </a:ext>
            </a:extLst>
          </p:cNvPr>
          <p:cNvSpPr>
            <a:spLocks noGrp="1"/>
          </p:cNvSpPr>
          <p:nvPr>
            <p:ph type="sldNum" sz="quarter" idx="12"/>
          </p:nvPr>
        </p:nvSpPr>
        <p:spPr>
          <a:xfrm>
            <a:off x="11602610" y="6299373"/>
            <a:ext cx="437707" cy="365125"/>
          </a:xfrm>
        </p:spPr>
        <p:txBody>
          <a:bodyPr/>
          <a:lstStyle/>
          <a:p>
            <a:pPr>
              <a:spcAft>
                <a:spcPts val="600"/>
              </a:spcAft>
            </a:pPr>
            <a:fld id="{195F50F5-0325-4E13-93B8-A048A96B03AB}" type="slidenum">
              <a:rPr lang="en-US" smtClean="0"/>
              <a:pPr>
                <a:spcAft>
                  <a:spcPts val="600"/>
                </a:spcAft>
              </a:pPr>
              <a:t>8</a:t>
            </a:fld>
            <a:endParaRPr lang="en-US"/>
          </a:p>
        </p:txBody>
      </p:sp>
      <p:sp>
        <p:nvSpPr>
          <p:cNvPr id="6" name="Google Shape;129;p4">
            <a:extLst>
              <a:ext uri="{FF2B5EF4-FFF2-40B4-BE49-F238E27FC236}">
                <a16:creationId xmlns:a16="http://schemas.microsoft.com/office/drawing/2014/main" id="{6472F44D-3318-3CA0-D787-0C52BCAECB00}"/>
              </a:ext>
            </a:extLst>
          </p:cNvPr>
          <p:cNvSpPr txBox="1"/>
          <p:nvPr/>
        </p:nvSpPr>
        <p:spPr>
          <a:xfrm>
            <a:off x="534379" y="958302"/>
            <a:ext cx="11203246" cy="544574"/>
          </a:xfrm>
          <a:prstGeom prst="rect">
            <a:avLst/>
          </a:prstGeom>
        </p:spPr>
        <p:txBody>
          <a:bodyPr spcFirstLastPara="1" vert="horz" lIns="91440" tIns="45720" rIns="91440" bIns="45720" rtlCol="0" anchor="t" anchorCtr="0">
            <a:normAutofit/>
          </a:bodyPr>
          <a:lstStyle/>
          <a:p>
            <a:pPr marL="0" marR="0" lvl="0" indent="0">
              <a:lnSpc>
                <a:spcPct val="90000"/>
              </a:lnSpc>
              <a:spcBef>
                <a:spcPct val="0"/>
              </a:spcBef>
              <a:spcAft>
                <a:spcPts val="600"/>
              </a:spcAft>
            </a:pPr>
            <a:r>
              <a:rPr lang="en-US" sz="2200" b="1" kern="1200" dirty="0">
                <a:latin typeface="Verdana Pro SemiBold" panose="020B0604020202020204" pitchFamily="34" charset="0"/>
                <a:ea typeface="+mj-ea"/>
                <a:cs typeface="+mj-cs"/>
              </a:rPr>
              <a:t>CRISPR</a:t>
            </a:r>
            <a:r>
              <a:rPr lang="en-US" sz="2200" kern="1200" dirty="0">
                <a:latin typeface="Verdana Pro SemiBold" panose="020B0604020202020204" pitchFamily="34" charset="0"/>
                <a:ea typeface="+mj-ea"/>
                <a:cs typeface="+mj-cs"/>
              </a:rPr>
              <a:t> – </a:t>
            </a:r>
            <a:r>
              <a:rPr lang="en-US" sz="2200" b="1" kern="1200" dirty="0">
                <a:solidFill>
                  <a:srgbClr val="FF0000"/>
                </a:solidFill>
                <a:latin typeface="Verdana Pro SemiBold" panose="020B0604020202020204" pitchFamily="34" charset="0"/>
                <a:ea typeface="+mj-ea"/>
                <a:cs typeface="+mj-cs"/>
              </a:rPr>
              <a:t>C</a:t>
            </a:r>
            <a:r>
              <a:rPr lang="en-US" sz="2200" kern="1200" dirty="0">
                <a:latin typeface="Verdana Pro SemiBold" panose="020B0604020202020204" pitchFamily="34" charset="0"/>
                <a:ea typeface="+mj-ea"/>
                <a:cs typeface="+mj-cs"/>
              </a:rPr>
              <a:t>lustered </a:t>
            </a:r>
            <a:r>
              <a:rPr lang="en-US" sz="2200" b="1" kern="1200" dirty="0">
                <a:solidFill>
                  <a:srgbClr val="FF0000"/>
                </a:solidFill>
                <a:latin typeface="Verdana Pro SemiBold" panose="020B0604020202020204" pitchFamily="34" charset="0"/>
                <a:ea typeface="+mj-ea"/>
                <a:cs typeface="+mj-cs"/>
              </a:rPr>
              <a:t>R</a:t>
            </a:r>
            <a:r>
              <a:rPr lang="en-US" sz="2200" kern="1200" dirty="0">
                <a:latin typeface="Verdana Pro SemiBold" panose="020B0604020202020204" pitchFamily="34" charset="0"/>
                <a:ea typeface="+mj-ea"/>
                <a:cs typeface="+mj-cs"/>
              </a:rPr>
              <a:t>egularly </a:t>
            </a:r>
            <a:r>
              <a:rPr lang="en-US" sz="2200" b="1" kern="1200" dirty="0">
                <a:solidFill>
                  <a:srgbClr val="FF0000"/>
                </a:solidFill>
                <a:latin typeface="Verdana Pro SemiBold" panose="020B0604020202020204" pitchFamily="34" charset="0"/>
                <a:ea typeface="+mj-ea"/>
                <a:cs typeface="+mj-cs"/>
              </a:rPr>
              <a:t>I</a:t>
            </a:r>
            <a:r>
              <a:rPr lang="en-US" sz="2200" kern="1200" dirty="0">
                <a:latin typeface="Verdana Pro SemiBold" panose="020B0604020202020204" pitchFamily="34" charset="0"/>
                <a:ea typeface="+mj-ea"/>
                <a:cs typeface="+mj-cs"/>
              </a:rPr>
              <a:t>nterspaced </a:t>
            </a:r>
            <a:r>
              <a:rPr lang="en-US" sz="2200" b="1" kern="1200" dirty="0">
                <a:solidFill>
                  <a:srgbClr val="FF0000"/>
                </a:solidFill>
                <a:latin typeface="Verdana Pro SemiBold" panose="020B0604020202020204" pitchFamily="34" charset="0"/>
                <a:ea typeface="+mj-ea"/>
                <a:cs typeface="+mj-cs"/>
              </a:rPr>
              <a:t>S</a:t>
            </a:r>
            <a:r>
              <a:rPr lang="en-US" sz="2200" kern="1200" dirty="0">
                <a:latin typeface="Verdana Pro SemiBold" panose="020B0604020202020204" pitchFamily="34" charset="0"/>
                <a:ea typeface="+mj-ea"/>
                <a:cs typeface="+mj-cs"/>
              </a:rPr>
              <a:t>hort </a:t>
            </a:r>
            <a:r>
              <a:rPr lang="en-US" sz="2200" b="1" kern="1200" dirty="0">
                <a:solidFill>
                  <a:srgbClr val="FF0000"/>
                </a:solidFill>
                <a:latin typeface="Verdana Pro SemiBold" panose="020B0604020202020204" pitchFamily="34" charset="0"/>
                <a:ea typeface="+mj-ea"/>
                <a:cs typeface="+mj-cs"/>
              </a:rPr>
              <a:t>P</a:t>
            </a:r>
            <a:r>
              <a:rPr lang="en-US" sz="2200" kern="1200" dirty="0">
                <a:latin typeface="Verdana Pro SemiBold" panose="020B0604020202020204" pitchFamily="34" charset="0"/>
                <a:ea typeface="+mj-ea"/>
                <a:cs typeface="+mj-cs"/>
              </a:rPr>
              <a:t>alindromic </a:t>
            </a:r>
            <a:r>
              <a:rPr lang="en-US" sz="2200" b="1" kern="1200" dirty="0">
                <a:solidFill>
                  <a:srgbClr val="FF0000"/>
                </a:solidFill>
                <a:latin typeface="Verdana Pro SemiBold" panose="020B0604020202020204" pitchFamily="34" charset="0"/>
                <a:ea typeface="+mj-ea"/>
                <a:cs typeface="+mj-cs"/>
              </a:rPr>
              <a:t>R</a:t>
            </a:r>
            <a:r>
              <a:rPr lang="en-US" sz="2200" kern="1200" dirty="0">
                <a:latin typeface="Verdana Pro SemiBold" panose="020B0604020202020204" pitchFamily="34" charset="0"/>
                <a:ea typeface="+mj-ea"/>
                <a:cs typeface="+mj-cs"/>
              </a:rPr>
              <a:t>epeats</a:t>
            </a:r>
          </a:p>
        </p:txBody>
      </p:sp>
      <p:pic>
        <p:nvPicPr>
          <p:cNvPr id="5" name="Google Shape;128;p4">
            <a:extLst>
              <a:ext uri="{FF2B5EF4-FFF2-40B4-BE49-F238E27FC236}">
                <a16:creationId xmlns:a16="http://schemas.microsoft.com/office/drawing/2014/main" id="{64078B94-E69A-9FBE-032B-BB637B66C9B9}"/>
              </a:ext>
            </a:extLst>
          </p:cNvPr>
          <p:cNvPicPr preferRelativeResize="0"/>
          <p:nvPr/>
        </p:nvPicPr>
        <p:blipFill rotWithShape="1">
          <a:blip r:embed="rId2"/>
          <a:srcRect l="14189" t="18680" r="19451" b="30427"/>
          <a:stretch/>
        </p:blipFill>
        <p:spPr>
          <a:xfrm>
            <a:off x="744904" y="1768474"/>
            <a:ext cx="10782193" cy="4651375"/>
          </a:xfrm>
          <a:prstGeom prst="rect">
            <a:avLst/>
          </a:prstGeom>
          <a:noFill/>
          <a:ln>
            <a:noFill/>
          </a:ln>
        </p:spPr>
      </p:pic>
    </p:spTree>
    <p:extLst>
      <p:ext uri="{BB962C8B-B14F-4D97-AF65-F5344CB8AC3E}">
        <p14:creationId xmlns:p14="http://schemas.microsoft.com/office/powerpoint/2010/main" val="1340601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420F162-E0BD-FC64-B4B6-53875A23613A}"/>
              </a:ext>
            </a:extLst>
          </p:cNvPr>
          <p:cNvSpPr>
            <a:spLocks noGrp="1"/>
          </p:cNvSpPr>
          <p:nvPr>
            <p:ph type="sldNum" sz="quarter" idx="12"/>
          </p:nvPr>
        </p:nvSpPr>
        <p:spPr>
          <a:xfrm>
            <a:off x="11602610" y="6299373"/>
            <a:ext cx="437707" cy="365125"/>
          </a:xfrm>
        </p:spPr>
        <p:txBody>
          <a:bodyPr anchor="ctr">
            <a:normAutofit/>
          </a:bodyPr>
          <a:lstStyle/>
          <a:p>
            <a:pPr>
              <a:spcAft>
                <a:spcPts val="600"/>
              </a:spcAft>
            </a:pPr>
            <a:fld id="{195F50F5-0325-4E13-93B8-A048A96B03AB}" type="slidenum">
              <a:rPr lang="en-US" smtClean="0"/>
              <a:pPr>
                <a:spcAft>
                  <a:spcPts val="600"/>
                </a:spcAft>
              </a:pPr>
              <a:t>9</a:t>
            </a:fld>
            <a:endParaRPr lang="en-US"/>
          </a:p>
        </p:txBody>
      </p:sp>
      <p:pic>
        <p:nvPicPr>
          <p:cNvPr id="4" name="Google Shape;272;g10f10c2bb9c_0_0">
            <a:extLst>
              <a:ext uri="{FF2B5EF4-FFF2-40B4-BE49-F238E27FC236}">
                <a16:creationId xmlns:a16="http://schemas.microsoft.com/office/drawing/2014/main" id="{B0734443-EA89-8C77-ABE7-D9D54647966C}"/>
              </a:ext>
            </a:extLst>
          </p:cNvPr>
          <p:cNvPicPr preferRelativeResize="0"/>
          <p:nvPr/>
        </p:nvPicPr>
        <p:blipFill rotWithShape="1">
          <a:blip r:embed="rId2"/>
          <a:srcRect l="33195" t="26995" r="26703" b="29152"/>
          <a:stretch/>
        </p:blipFill>
        <p:spPr>
          <a:xfrm>
            <a:off x="1762325" y="489470"/>
            <a:ext cx="8667349" cy="5331413"/>
          </a:xfrm>
          <a:prstGeom prst="rect">
            <a:avLst/>
          </a:prstGeom>
          <a:noFill/>
          <a:ln>
            <a:noFill/>
          </a:ln>
        </p:spPr>
      </p:pic>
      <p:sp>
        <p:nvSpPr>
          <p:cNvPr id="7" name="TextBox 6">
            <a:extLst>
              <a:ext uri="{FF2B5EF4-FFF2-40B4-BE49-F238E27FC236}">
                <a16:creationId xmlns:a16="http://schemas.microsoft.com/office/drawing/2014/main" id="{825E5F49-89AD-AA83-0479-9667F6F138D6}"/>
              </a:ext>
            </a:extLst>
          </p:cNvPr>
          <p:cNvSpPr txBox="1"/>
          <p:nvPr/>
        </p:nvSpPr>
        <p:spPr>
          <a:xfrm>
            <a:off x="2879324" y="5999198"/>
            <a:ext cx="6096000" cy="369332"/>
          </a:xfrm>
          <a:prstGeom prst="rect">
            <a:avLst/>
          </a:prstGeom>
          <a:noFill/>
        </p:spPr>
        <p:txBody>
          <a:bodyPr wrap="square">
            <a:spAutoFit/>
          </a:bodyPr>
          <a:lstStyle/>
          <a:p>
            <a:r>
              <a:rPr lang="en-US" dirty="0">
                <a:hlinkClick r:id="rId3"/>
              </a:rPr>
              <a:t>Teacher Resources (3dmoleculardesigns.com)</a:t>
            </a:r>
            <a:endParaRPr lang="en-US" dirty="0"/>
          </a:p>
        </p:txBody>
      </p:sp>
    </p:spTree>
    <p:extLst>
      <p:ext uri="{BB962C8B-B14F-4D97-AF65-F5344CB8AC3E}">
        <p14:creationId xmlns:p14="http://schemas.microsoft.com/office/powerpoint/2010/main" val="18549744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PPT_Template_2022" id="{F2F3356D-F7F2-4FD8-8957-145750084241}" vid="{4A350038-1B81-47F4-9C66-D368B428D38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PPT_Template_2022" id="{F2F3356D-F7F2-4FD8-8957-145750084241}" vid="{F1804F64-563A-48BD-BB97-1AA4DE43C43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1" ma:contentTypeDescription="Create a new document." ma:contentTypeScope="" ma:versionID="50f1bd06b1c5b782c82d5bae311ccf5b">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3a2c19bcc5f9f103c0bc11c7ae6a0506"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lcf76f155ced4ddcb4097134ff3c332f xmlns="fccfdd5f-3cf6-48f3-9c58-398738ebd059">
      <Terms xmlns="http://schemas.microsoft.com/office/infopath/2007/PartnerControls"/>
    </lcf76f155ced4ddcb4097134ff3c332f>
    <_ip_UnifiedCompliancePolicyUIAction xmlns="http://schemas.microsoft.com/sharepoint/v3" xsi:nil="true"/>
    <Comments xmlns="fccfdd5f-3cf6-48f3-9c58-398738ebd059" xsi:nil="true"/>
    <SubmittedtoNSTA xmlns="fccfdd5f-3cf6-48f3-9c58-398738ebd059">false</SubmittedtoNSTA>
    <_ip_UnifiedCompliancePolicyProperties xmlns="http://schemas.microsoft.com/sharepoint/v3" xsi:nil="true"/>
    <SharedWithUsers xmlns="256d1f37-a5bf-40ea-9e3b-df9e783b5a8c">
      <UserInfo>
        <DisplayName>Tim Herman</DisplayName>
        <AccountId>37</AccountId>
        <AccountType/>
      </UserInfo>
    </SharedWithUsers>
  </documentManagement>
</p:properties>
</file>

<file path=customXml/itemProps1.xml><?xml version="1.0" encoding="utf-8"?>
<ds:datastoreItem xmlns:ds="http://schemas.openxmlformats.org/officeDocument/2006/customXml" ds:itemID="{91E16ABB-C338-49FE-BEFB-AD5EFBB9D155}">
  <ds:schemaRefs>
    <ds:schemaRef ds:uri="http://schemas.microsoft.com/sharepoint/v3/contenttype/forms"/>
  </ds:schemaRefs>
</ds:datastoreItem>
</file>

<file path=customXml/itemProps2.xml><?xml version="1.0" encoding="utf-8"?>
<ds:datastoreItem xmlns:ds="http://schemas.openxmlformats.org/officeDocument/2006/customXml" ds:itemID="{437BAC09-39EB-4116-84E3-BCCD5BD44C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937C8D3-1BFD-40B6-BC92-A17C86FCEACF}">
  <ds:schemaRefs>
    <ds:schemaRef ds:uri="http://purl.org/dc/dcmitype/"/>
    <ds:schemaRef ds:uri="http://schemas.microsoft.com/office/2006/documentManagement/types"/>
    <ds:schemaRef ds:uri="http://purl.org/dc/terms/"/>
    <ds:schemaRef ds:uri="http://schemas.microsoft.com/office/2006/metadata/properties"/>
    <ds:schemaRef ds:uri="cfebaabb-06ba-495d-9116-624c50a03998"/>
    <ds:schemaRef ds:uri="http://purl.org/dc/elements/1.1/"/>
    <ds:schemaRef ds:uri="http://schemas.microsoft.com/office/infopath/2007/PartnerControls"/>
    <ds:schemaRef ds:uri="http://schemas.openxmlformats.org/package/2006/metadata/core-properties"/>
    <ds:schemaRef ds:uri="256d1f37-a5bf-40ea-9e3b-df9e783b5a8c"/>
    <ds:schemaRef ds:uri="http://www.w3.org/XML/1998/namespace"/>
    <ds:schemaRef ds:uri="fccfdd5f-3cf6-48f3-9c58-398738ebd059"/>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3DMD_PPT_Template_2022</Template>
  <TotalTime>202</TotalTime>
  <Words>1171</Words>
  <Application>Microsoft Office PowerPoint</Application>
  <PresentationFormat>Widescreen</PresentationFormat>
  <Paragraphs>155</Paragraphs>
  <Slides>40</Slides>
  <Notes>23</Notes>
  <HiddenSlides>0</HiddenSlides>
  <MMClips>0</MMClips>
  <ScaleCrop>false</ScaleCrop>
  <HeadingPairs>
    <vt:vector size="4" baseType="variant">
      <vt:variant>
        <vt:lpstr>Theme</vt:lpstr>
      </vt:variant>
      <vt:variant>
        <vt:i4>4</vt:i4>
      </vt:variant>
      <vt:variant>
        <vt:lpstr>Slide Titles</vt:lpstr>
      </vt:variant>
      <vt:variant>
        <vt:i4>40</vt:i4>
      </vt:variant>
    </vt:vector>
  </HeadingPairs>
  <TitlesOfParts>
    <vt:vector size="44" baseType="lpstr">
      <vt:lpstr>Office Theme</vt:lpstr>
      <vt:lpstr>Custom Design</vt:lpstr>
      <vt:lpstr>Office Theme</vt:lpstr>
      <vt:lpstr>Office Theme</vt:lpstr>
      <vt:lpstr>CRISPR: Isn’t it Time We Fixed Your Genome?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Guiding Graphics</vt:lpstr>
      <vt:lpstr>PowerPoint Presentation</vt:lpstr>
      <vt:lpstr>PowerPoint Presentation</vt:lpstr>
      <vt:lpstr>Jennifer Doudna</vt:lpstr>
      <vt:lpstr>Martin Jinek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CRISPR: Connecting New Science to What You Already Teach</vt:lpstr>
      <vt:lpstr>PowerPoint Presentation</vt:lpstr>
      <vt:lpstr>Guiding Graphics</vt:lpstr>
      <vt:lpstr>PowerPoint Presentation</vt:lpstr>
      <vt:lpstr>5 Steps in the Making the Cut </vt:lpstr>
      <vt:lpstr>CRISPR Cas9… for real</vt:lpstr>
      <vt:lpstr>Two must see / read accounts of the CRISPR story.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CRISPR: Isn’t it Time We Fixed Your Genome?</dc:title>
  <dc:creator>Kris Herman</dc:creator>
  <cp:lastModifiedBy>Tim Herman</cp:lastModifiedBy>
  <cp:revision>52</cp:revision>
  <dcterms:created xsi:type="dcterms:W3CDTF">2022-10-13T15:27:33Z</dcterms:created>
  <dcterms:modified xsi:type="dcterms:W3CDTF">2023-03-24T22:49:59Z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