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comments/modernComment_112_FD99B43B.xml" ContentType="application/vnd.ms-powerpoint.comments+xml"/>
  <Override PartName="/ppt/tags/tag30.xml" ContentType="application/vnd.openxmlformats-officedocument.presentationml.tags+xml"/>
  <Override PartName="/ppt/notesSlides/notesSlide2.xml" ContentType="application/vnd.openxmlformats-officedocument.presentationml.notesSlide+xml"/>
  <Override PartName="/ppt/comments/modernComment_131_35FE71DF.xml" ContentType="application/vnd.ms-powerpoint.comments+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5.xml" ContentType="application/vnd.openxmlformats-officedocument.presentationml.notesSlide+xml"/>
  <Override PartName="/ppt/comments/modernComment_120_864F42FA.xml" ContentType="application/vnd.ms-powerpoint.comments+xml"/>
  <Override PartName="/ppt/tags/tag35.xml" ContentType="application/vnd.openxmlformats-officedocument.presentationml.tags+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theme/themeOverride2.xml" ContentType="application/vnd.openxmlformats-officedocument.themeOverride+xml"/>
  <Override PartName="/ppt/notesSlides/notesSlide8.xml" ContentType="application/vnd.openxmlformats-officedocument.presentationml.notesSlide+xml"/>
  <Override PartName="/ppt/tags/tag36.xml" ContentType="application/vnd.openxmlformats-officedocument.presentationml.tags+xml"/>
  <Override PartName="/ppt/notesSlides/notesSlide9.xml" ContentType="application/vnd.openxmlformats-officedocument.presentationml.notesSlide+xml"/>
  <Override PartName="/ppt/comments/modernComment_182_A5E6FF12.xml" ContentType="application/vnd.ms-powerpoint.comments+xml"/>
  <Override PartName="/ppt/tags/tag37.xml" ContentType="application/vnd.openxmlformats-officedocument.presentationml.tags+xml"/>
  <Override PartName="/ppt/notesSlides/notesSlide10.xml" ContentType="application/vnd.openxmlformats-officedocument.presentationml.notesSlide+xml"/>
  <Override PartName="/ppt/tags/tag38.xml" ContentType="application/vnd.openxmlformats-officedocument.presentationml.tags+xml"/>
  <Override PartName="/ppt/notesSlides/notesSlide11.xml" ContentType="application/vnd.openxmlformats-officedocument.presentationml.notesSlide+xml"/>
  <Override PartName="/ppt/tags/tag39.xml" ContentType="application/vnd.openxmlformats-officedocument.presentationml.tags+xml"/>
  <Override PartName="/ppt/notesSlides/notesSlide12.xml" ContentType="application/vnd.openxmlformats-officedocument.presentationml.notesSlide+xml"/>
  <Override PartName="/ppt/tags/tag40.xml" ContentType="application/vnd.openxmlformats-officedocument.presentationml.tags+xml"/>
  <Override PartName="/ppt/notesSlides/notesSlide13.xml" ContentType="application/vnd.openxmlformats-officedocument.presentationml.notesSlide+xml"/>
  <Override PartName="/ppt/tags/tag41.xml" ContentType="application/vnd.openxmlformats-officedocument.presentationml.tags+xml"/>
  <Override PartName="/ppt/notesSlides/notesSlide14.xml" ContentType="application/vnd.openxmlformats-officedocument.presentationml.notesSlide+xml"/>
  <Override PartName="/ppt/tags/tag42.xml" ContentType="application/vnd.openxmlformats-officedocument.presentationml.tags+xml"/>
  <Override PartName="/ppt/notesSlides/notesSlide15.xml" ContentType="application/vnd.openxmlformats-officedocument.presentationml.notesSlide+xml"/>
  <Override PartName="/ppt/tags/tag43.xml" ContentType="application/vnd.openxmlformats-officedocument.presentationml.tags+xml"/>
  <Override PartName="/ppt/notesSlides/notesSlide16.xml" ContentType="application/vnd.openxmlformats-officedocument.presentationml.notesSlide+xml"/>
  <Override PartName="/ppt/tags/tag44.xml" ContentType="application/vnd.openxmlformats-officedocument.presentationml.tags+xml"/>
  <Override PartName="/ppt/notesSlides/notesSlide17.xml" ContentType="application/vnd.openxmlformats-officedocument.presentationml.notesSlide+xml"/>
  <Override PartName="/ppt/tags/tag45.xml" ContentType="application/vnd.openxmlformats-officedocument.presentationml.tags+xml"/>
  <Override PartName="/ppt/notesSlides/notesSlide18.xml" ContentType="application/vnd.openxmlformats-officedocument.presentationml.notesSlide+xml"/>
  <Override PartName="/ppt/tags/tag46.xml" ContentType="application/vnd.openxmlformats-officedocument.presentationml.tags+xml"/>
  <Override PartName="/ppt/notesSlides/notesSlide19.xml" ContentType="application/vnd.openxmlformats-officedocument.presentationml.notesSlide+xml"/>
  <Override PartName="/ppt/comments/modernComment_184_8D64CAD9.xml" ContentType="application/vnd.ms-powerpoint.comments+xml"/>
  <Override PartName="/ppt/tags/tag47.xml" ContentType="application/vnd.openxmlformats-officedocument.presentationml.tags+xml"/>
  <Override PartName="/ppt/notesSlides/notesSlide20.xml" ContentType="application/vnd.openxmlformats-officedocument.presentationml.notesSlide+xml"/>
  <Override PartName="/ppt/tags/tag48.xml" ContentType="application/vnd.openxmlformats-officedocument.presentationml.tags+xml"/>
  <Override PartName="/ppt/notesSlides/notesSlide21.xml" ContentType="application/vnd.openxmlformats-officedocument.presentationml.notesSlide+xml"/>
  <Override PartName="/ppt/tags/tag49.xml" ContentType="application/vnd.openxmlformats-officedocument.presentationml.tags+xml"/>
  <Override PartName="/ppt/notesSlides/notesSlide22.xml" ContentType="application/vnd.openxmlformats-officedocument.presentationml.notesSlide+xml"/>
  <Override PartName="/ppt/tags/tag50.xml" ContentType="application/vnd.openxmlformats-officedocument.presentationml.tags+xml"/>
  <Override PartName="/ppt/notesSlides/notesSlide23.xml" ContentType="application/vnd.openxmlformats-officedocument.presentationml.notesSlide+xml"/>
  <Override PartName="/ppt/tags/tag51.xml" ContentType="application/vnd.openxmlformats-officedocument.presentationml.tags+xml"/>
  <Override PartName="/ppt/notesSlides/notesSlide24.xml" ContentType="application/vnd.openxmlformats-officedocument.presentationml.notesSlide+xml"/>
  <Override PartName="/ppt/comments/modernComment_185_25F61605.xml" ContentType="application/vnd.ms-powerpoint.comments+xml"/>
  <Override PartName="/ppt/tags/tag52.xml" ContentType="application/vnd.openxmlformats-officedocument.presentationml.tags+xml"/>
  <Override PartName="/ppt/notesSlides/notesSlide25.xml" ContentType="application/vnd.openxmlformats-officedocument.presentationml.notesSlide+xml"/>
  <Override PartName="/ppt/comments/modernComment_188_86A1A746.xml" ContentType="application/vnd.ms-powerpoint.comments+xml"/>
  <Override PartName="/ppt/tags/tag53.xml" ContentType="application/vnd.openxmlformats-officedocument.presentationml.tags+xml"/>
  <Override PartName="/ppt/notesSlides/notesSlide26.xml" ContentType="application/vnd.openxmlformats-officedocument.presentationml.notesSlide+xml"/>
  <Override PartName="/ppt/tags/tag54.xml" ContentType="application/vnd.openxmlformats-officedocument.presentationml.tags+xml"/>
  <Override PartName="/ppt/notesSlides/notesSlide27.xml" ContentType="application/vnd.openxmlformats-officedocument.presentationml.notesSlide+xml"/>
  <Override PartName="/ppt/tags/tag55.xml" ContentType="application/vnd.openxmlformats-officedocument.presentationml.tags+xml"/>
  <Override PartName="/ppt/notesSlides/notesSlide28.xml" ContentType="application/vnd.openxmlformats-officedocument.presentationml.notesSlide+xml"/>
  <Override PartName="/ppt/comments/modernComment_186_DDF6A498.xml" ContentType="application/vnd.ms-powerpoint.comments+xml"/>
  <Override PartName="/ppt/tags/tag56.xml" ContentType="application/vnd.openxmlformats-officedocument.presentationml.tags+xml"/>
  <Override PartName="/ppt/notesSlides/notesSlide29.xml" ContentType="application/vnd.openxmlformats-officedocument.presentationml.notesSlide+xml"/>
  <Override PartName="/ppt/tags/tag57.xml" ContentType="application/vnd.openxmlformats-officedocument.presentationml.tags+xml"/>
  <Override PartName="/ppt/notesSlides/notesSlide30.xml" ContentType="application/vnd.openxmlformats-officedocument.presentationml.notesSlide+xml"/>
  <Override PartName="/ppt/tags/tag58.xml" ContentType="application/vnd.openxmlformats-officedocument.presentationml.tags+xml"/>
  <Override PartName="/ppt/notesSlides/notesSlide31.xml" ContentType="application/vnd.openxmlformats-officedocument.presentationml.notesSlide+xml"/>
  <Override PartName="/ppt/tags/tag59.xml" ContentType="application/vnd.openxmlformats-officedocument.presentationml.tags+xml"/>
  <Override PartName="/ppt/notesSlides/notesSlide32.xml" ContentType="application/vnd.openxmlformats-officedocument.presentationml.notesSlide+xml"/>
  <Override PartName="/ppt/tags/tag60.xml" ContentType="application/vnd.openxmlformats-officedocument.presentationml.tags+xml"/>
  <Override PartName="/ppt/notesSlides/notesSlide33.xml" ContentType="application/vnd.openxmlformats-officedocument.presentationml.notesSlide+xml"/>
  <Override PartName="/ppt/tags/tag61.xml" ContentType="application/vnd.openxmlformats-officedocument.presentationml.tags+xml"/>
  <Override PartName="/ppt/notesSlides/notesSlide3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1" r:id="rId4"/>
    <p:sldMasterId id="2147483660" r:id="rId5"/>
    <p:sldMasterId id="2147483672" r:id="rId6"/>
    <p:sldMasterId id="2147483648" r:id="rId7"/>
  </p:sldMasterIdLst>
  <p:notesMasterIdLst>
    <p:notesMasterId r:id="rId44"/>
  </p:notesMasterIdLst>
  <p:sldIdLst>
    <p:sldId id="274" r:id="rId8"/>
    <p:sldId id="305" r:id="rId9"/>
    <p:sldId id="289" r:id="rId10"/>
    <p:sldId id="361" r:id="rId11"/>
    <p:sldId id="260" r:id="rId12"/>
    <p:sldId id="288" r:id="rId13"/>
    <p:sldId id="403" r:id="rId14"/>
    <p:sldId id="405" r:id="rId15"/>
    <p:sldId id="404" r:id="rId16"/>
    <p:sldId id="386" r:id="rId17"/>
    <p:sldId id="363" r:id="rId18"/>
    <p:sldId id="406" r:id="rId19"/>
    <p:sldId id="407" r:id="rId20"/>
    <p:sldId id="408" r:id="rId21"/>
    <p:sldId id="409" r:id="rId22"/>
    <p:sldId id="410" r:id="rId23"/>
    <p:sldId id="411" r:id="rId24"/>
    <p:sldId id="412" r:id="rId25"/>
    <p:sldId id="414" r:id="rId26"/>
    <p:sldId id="388" r:id="rId27"/>
    <p:sldId id="413" r:id="rId28"/>
    <p:sldId id="419" r:id="rId29"/>
    <p:sldId id="415" r:id="rId30"/>
    <p:sldId id="416" r:id="rId31"/>
    <p:sldId id="389" r:id="rId32"/>
    <p:sldId id="392" r:id="rId33"/>
    <p:sldId id="400" r:id="rId34"/>
    <p:sldId id="417" r:id="rId35"/>
    <p:sldId id="390" r:id="rId36"/>
    <p:sldId id="381" r:id="rId37"/>
    <p:sldId id="385" r:id="rId38"/>
    <p:sldId id="420" r:id="rId39"/>
    <p:sldId id="418" r:id="rId40"/>
    <p:sldId id="421" r:id="rId41"/>
    <p:sldId id="264" r:id="rId42"/>
    <p:sldId id="387" r:id="rId43"/>
  </p:sldIdLst>
  <p:sldSz cx="12192000" cy="6858000"/>
  <p:notesSz cx="6858000" cy="9144000"/>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EDFC38-6880-4735-4258-1E57024FD2C6}" name="Mark Arnholt" initials="MA" userId="S::mark.arnholt@3dmoleculardesigns.com::b7de0cc5-3486-4cd8-905c-b5e2c5e5ddca" providerId="AD"/>
  <p188:author id="{F6CE7366-A3CC-03E8-3F6E-FDED2B899CAC}" name="Heather Ryan" initials="" userId="S::Heather.Ryan@3dmoleculardesigns.com::89838025-48a8-4a20-8c26-74ae61e96ceb" providerId="AD"/>
  <p188:author id="{5DF8136E-96EE-49B3-05B1-CA45B916F0FC}" name="Mark Arnholt" initials="" userId="S::Mark.Arnholt@3dmoleculardesigns.com::b7de0cc5-3486-4cd8-905c-b5e2c5e5ddca" providerId="AD"/>
  <p188:author id="{DD0067E8-1D06-F072-A39A-41C102FBB7E9}" name="Ruth Hutson" initials="RH" userId="S::ruth.hutson@3dmoleculardesigns.com::b7a315b0-fa21-44f2-a340-f03b809ae5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A64A"/>
    <a:srgbClr val="FF7C80"/>
    <a:srgbClr val="D200B9"/>
    <a:srgbClr val="0070C0"/>
    <a:srgbClr val="FEFEFE"/>
    <a:srgbClr val="E6E6E6"/>
    <a:srgbClr val="FF0DE2"/>
    <a:srgbClr val="E0BBE7"/>
    <a:srgbClr val="E6CAEC"/>
    <a:srgbClr val="D3A3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5DDDB9-C76F-AE5F-6B2E-A4442D34DA41}" v="1" dt="2023-10-11T15:04:07.246"/>
    <p1510:client id="{29C5A440-DC4C-067B-F562-DF1882E33E9C}" v="72" dt="2023-10-05T16:43:58.024"/>
    <p1510:client id="{6F88F98B-7944-7A99-625C-6EFBF192416B}" v="2" dt="2023-10-07T00:35:58.737"/>
    <p1510:client id="{88E1EC99-9EC0-3735-F8B5-0601AB5B0AB2}" v="10" dt="2023-10-05T20:04:53.887"/>
    <p1510:client id="{92B49DC7-ADA2-1796-DDC4-7108E78FFB60}" v="138" dt="2023-10-05T18:17:25.558"/>
    <p1510:client id="{CDE0DB72-DF76-A591-5ED2-791230C2A00F}" v="183" dt="2023-10-05T16:39:17.382"/>
    <p1510:client id="{E3FAB46E-35B0-E1BC-1E90-D9138B5BF0F8}" v="22" dt="2023-10-06T19:34:03.329"/>
    <p1510:client id="{E6F15014-B3D9-4FFD-89FB-25CB86C0C00C}" v="535" dt="2023-10-04T15:49:51.987"/>
    <p1510:client id="{F4E70947-BCEF-43DF-F688-771F8806385C}" v="18" dt="2023-10-05T20:06:24.3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theme" Target="theme/theme1.xml"/><Relationship Id="rId8" Type="http://schemas.openxmlformats.org/officeDocument/2006/relationships/slide" Target="slides/slide1.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comments/modernComment_112_FD99B43B.xml><?xml version="1.0" encoding="utf-8"?>
<p188:cmLst xmlns:a="http://schemas.openxmlformats.org/drawingml/2006/main" xmlns:r="http://schemas.openxmlformats.org/officeDocument/2006/relationships" xmlns:p188="http://schemas.microsoft.com/office/powerpoint/2018/8/main">
  <p188:cm id="{DBB29517-5C7B-4CFC-A6E5-8B9614D6E027}" authorId="{DD0067E8-1D06-F072-A39A-41C102FBB7E9}" status="resolved" created="2023-09-29T19:42:21.715" complete="100000">
    <pc:sldMkLst xmlns:pc="http://schemas.microsoft.com/office/powerpoint/2013/main/command">
      <pc:docMk/>
      <pc:sldMk cId="4254708795" sldId="274"/>
    </pc:sldMkLst>
    <p188:txBody>
      <a:bodyPr/>
      <a:lstStyle/>
      <a:p>
        <a:r>
          <a:rPr lang="en-US"/>
          <a:t>[@Mark Hoelzer] please change the AR image to reflect the target for AASK. </a:t>
        </a:r>
      </a:p>
    </p188:txBody>
  </p188:cm>
</p188:cmLst>
</file>

<file path=ppt/comments/modernComment_120_864F42FA.xml><?xml version="1.0" encoding="utf-8"?>
<p188:cmLst xmlns:a="http://schemas.openxmlformats.org/drawingml/2006/main" xmlns:r="http://schemas.openxmlformats.org/officeDocument/2006/relationships" xmlns:p188="http://schemas.microsoft.com/office/powerpoint/2018/8/main">
  <p188:cm id="{9CF7AE17-984E-44F0-A196-FDFB9CA57AB9}" authorId="{DD0067E8-1D06-F072-A39A-41C102FBB7E9}" status="resolved" created="2023-10-02T02:58:54.631" complete="100000">
    <ac:deMkLst xmlns:ac="http://schemas.microsoft.com/office/drawing/2013/main/command">
      <pc:docMk xmlns:pc="http://schemas.microsoft.com/office/powerpoint/2013/main/command"/>
      <pc:sldMk xmlns:pc="http://schemas.microsoft.com/office/powerpoint/2013/main/command" cId="2253341434" sldId="288"/>
      <ac:picMk id="6" creationId="{835D5A5D-EE1B-F0BB-3713-BAC204D4FB3E}"/>
    </ac:deMkLst>
    <p188:txBody>
      <a:bodyPr/>
      <a:lstStyle/>
      <a:p>
        <a:r>
          <a:rPr lang="en-US"/>
          <a:t>[@Mark Hoelzer] Please change buttons icons to correct buttons for each scene.</a:t>
        </a:r>
      </a:p>
    </p188:txBody>
  </p188:cm>
</p188:cmLst>
</file>

<file path=ppt/comments/modernComment_131_35FE71DF.xml><?xml version="1.0" encoding="utf-8"?>
<p188:cmLst xmlns:a="http://schemas.openxmlformats.org/drawingml/2006/main" xmlns:r="http://schemas.openxmlformats.org/officeDocument/2006/relationships" xmlns:p188="http://schemas.microsoft.com/office/powerpoint/2018/8/main">
  <p188:cm id="{8C58ED55-F4B6-435C-9ABD-25A1B5276C31}" authorId="{DD0067E8-1D06-F072-A39A-41C102FBB7E9}" status="resolved" created="2023-09-29T20:12:09.856" complete="100000">
    <ac:deMkLst xmlns:ac="http://schemas.microsoft.com/office/drawing/2013/main/command">
      <pc:docMk xmlns:pc="http://schemas.microsoft.com/office/powerpoint/2013/main/command"/>
      <pc:sldMk xmlns:pc="http://schemas.microsoft.com/office/powerpoint/2013/main/command" cId="905867743" sldId="305"/>
      <ac:picMk id="17" creationId="{079CED2E-54F2-5B4F-D86F-E7436D3FC7A5}"/>
    </ac:deMkLst>
    <p188:txBody>
      <a:bodyPr/>
      <a:lstStyle/>
      <a:p>
        <a:r>
          <a:rPr lang="en-US"/>
          <a:t>[@Mark Hoelzer] wrong scene icons</a:t>
        </a:r>
      </a:p>
    </p188:txBody>
  </p188:cm>
</p188:cmLst>
</file>

<file path=ppt/comments/modernComment_182_A5E6FF12.xml><?xml version="1.0" encoding="utf-8"?>
<p188:cmLst xmlns:a="http://schemas.openxmlformats.org/drawingml/2006/main" xmlns:r="http://schemas.openxmlformats.org/officeDocument/2006/relationships" xmlns:p188="http://schemas.microsoft.com/office/powerpoint/2018/8/main">
  <p188:cm id="{A9E9A0F6-13E2-4E33-B510-84DE2774BDE4}" authorId="{DD0067E8-1D06-F072-A39A-41C102FBB7E9}" status="resolved" created="2023-10-02T03:48:38.462" complete="100000">
    <pc:sldMkLst xmlns:pc="http://schemas.microsoft.com/office/powerpoint/2013/main/command">
      <pc:docMk/>
      <pc:sldMk cId="2783379218" sldId="386"/>
    </pc:sldMkLst>
    <p188:txBody>
      <a:bodyPr/>
      <a:lstStyle/>
      <a:p>
        <a:r>
          <a:rPr lang="en-US"/>
          <a:t>[@Mark Hoelzer] wrong icons</a:t>
        </a:r>
      </a:p>
    </p188:txBody>
  </p188:cm>
</p188:cmLst>
</file>

<file path=ppt/comments/modernComment_184_8D64CAD9.xml><?xml version="1.0" encoding="utf-8"?>
<p188:cmLst xmlns:a="http://schemas.openxmlformats.org/drawingml/2006/main" xmlns:r="http://schemas.openxmlformats.org/officeDocument/2006/relationships" xmlns:p188="http://schemas.microsoft.com/office/powerpoint/2018/8/main">
  <p188:cm id="{594C6657-E37C-4399-B98F-9E5077AE5CDC}" authorId="{30EDFC38-6880-4735-4258-1E57024FD2C6}" status="resolved" created="2023-10-02T15:05:12.037" complete="100000">
    <ac:deMkLst xmlns:ac="http://schemas.microsoft.com/office/drawing/2013/main/command">
      <pc:docMk xmlns:pc="http://schemas.microsoft.com/office/powerpoint/2013/main/command"/>
      <pc:sldMk xmlns:pc="http://schemas.microsoft.com/office/powerpoint/2013/main/command" cId="2372192985" sldId="388"/>
      <ac:picMk id="6" creationId="{835D5A5D-EE1B-F0BB-3713-BAC204D4FB3E}"/>
    </ac:deMkLst>
    <p188:txBody>
      <a:bodyPr/>
      <a:lstStyle/>
      <a:p>
        <a:r>
          <a:rPr lang="en-US"/>
          <a:t>Different scene image</a:t>
        </a:r>
      </a:p>
    </p188:txBody>
  </p188:cm>
</p188:cmLst>
</file>

<file path=ppt/comments/modernComment_185_25F61605.xml><?xml version="1.0" encoding="utf-8"?>
<p188:cmLst xmlns:a="http://schemas.openxmlformats.org/drawingml/2006/main" xmlns:r="http://schemas.openxmlformats.org/officeDocument/2006/relationships" xmlns:p188="http://schemas.microsoft.com/office/powerpoint/2018/8/main">
  <p188:cm id="{39C3532B-7D8B-4B9B-9D70-75A7F93BD240}" authorId="{30EDFC38-6880-4735-4258-1E57024FD2C6}" status="resolved" created="2023-10-02T15:06:50.821" complete="100000">
    <ac:deMkLst xmlns:ac="http://schemas.microsoft.com/office/drawing/2013/main/command">
      <pc:docMk xmlns:pc="http://schemas.microsoft.com/office/powerpoint/2013/main/command"/>
      <pc:sldMk xmlns:pc="http://schemas.microsoft.com/office/powerpoint/2013/main/command" cId="636884485" sldId="389"/>
      <ac:picMk id="6" creationId="{835D5A5D-EE1B-F0BB-3713-BAC204D4FB3E}"/>
    </ac:deMkLst>
    <p188:txBody>
      <a:bodyPr/>
      <a:lstStyle/>
      <a:p>
        <a:r>
          <a:rPr lang="en-US"/>
          <a:t>New scene image</a:t>
        </a:r>
      </a:p>
    </p188:txBody>
  </p188:cm>
</p188:cmLst>
</file>

<file path=ppt/comments/modernComment_186_DDF6A498.xml><?xml version="1.0" encoding="utf-8"?>
<p188:cmLst xmlns:a="http://schemas.openxmlformats.org/drawingml/2006/main" xmlns:r="http://schemas.openxmlformats.org/officeDocument/2006/relationships" xmlns:p188="http://schemas.microsoft.com/office/powerpoint/2018/8/main">
  <p188:cm id="{BDD095DA-2193-44E6-A502-77DA0E88D045}" authorId="{30EDFC38-6880-4735-4258-1E57024FD2C6}" status="resolved" created="2023-10-02T15:06:18.695" complete="100000">
    <ac:deMkLst xmlns:ac="http://schemas.microsoft.com/office/drawing/2013/main/command">
      <pc:docMk xmlns:pc="http://schemas.microsoft.com/office/powerpoint/2013/main/command"/>
      <pc:sldMk xmlns:pc="http://schemas.microsoft.com/office/powerpoint/2013/main/command" cId="3723928728" sldId="390"/>
      <ac:picMk id="6" creationId="{835D5A5D-EE1B-F0BB-3713-BAC204D4FB3E}"/>
    </ac:deMkLst>
    <p188:txBody>
      <a:bodyPr/>
      <a:lstStyle/>
      <a:p>
        <a:r>
          <a:rPr lang="en-US"/>
          <a:t>New scene image</a:t>
        </a:r>
      </a:p>
    </p188:txBody>
  </p188:cm>
</p188:cmLst>
</file>

<file path=ppt/comments/modernComment_188_86A1A746.xml><?xml version="1.0" encoding="utf-8"?>
<p188:cmLst xmlns:a="http://schemas.openxmlformats.org/drawingml/2006/main" xmlns:r="http://schemas.openxmlformats.org/officeDocument/2006/relationships" xmlns:p188="http://schemas.microsoft.com/office/powerpoint/2018/8/main">
  <p188:cm id="{52251CC1-E706-4372-8697-C2B68D46936A}" authorId="{DD0067E8-1D06-F072-A39A-41C102FBB7E9}" status="resolved" created="2023-10-02T04:39:35.063" complete="100000">
    <pc:sldMkLst xmlns:pc="http://schemas.microsoft.com/office/powerpoint/2013/main/command">
      <pc:docMk/>
      <pc:sldMk cId="2258741062" sldId="392"/>
    </pc:sldMkLst>
    <p188:txBody>
      <a:bodyPr/>
      <a:lstStyle/>
      <a:p>
        <a:r>
          <a:rPr lang="en-US"/>
          <a:t>[@Mark Hoelzer] wrong icons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E9EC4-0951-4AF0-8B1F-BBA1D95E5052}" type="datetimeFigureOut">
              <a:rPr lang="en-US" smtClean="0"/>
              <a:t>10/11/2023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69A0E-3899-435C-BEDD-AB395C5FA4DA}" type="slidenum">
              <a:rPr lang="en-US" smtClean="0"/>
              <a:t>‹#›</a:t>
            </a:fld>
            <a:endParaRPr lang="en-US"/>
          </a:p>
        </p:txBody>
      </p:sp>
    </p:spTree>
    <p:extLst>
      <p:ext uri="{BB962C8B-B14F-4D97-AF65-F5344CB8AC3E}">
        <p14:creationId xmlns:p14="http://schemas.microsoft.com/office/powerpoint/2010/main" val="207040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a:t>
            </a:fld>
            <a:endParaRPr lang="en-US"/>
          </a:p>
        </p:txBody>
      </p:sp>
    </p:spTree>
    <p:extLst>
      <p:ext uri="{BB962C8B-B14F-4D97-AF65-F5344CB8AC3E}">
        <p14:creationId xmlns:p14="http://schemas.microsoft.com/office/powerpoint/2010/main" val="802180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Point out that all three formats are different interpretations of the same protein.  Do not correct your students’ initial ideas until after they have more information. </a:t>
            </a:r>
            <a:endParaRPr lang="en-US"/>
          </a:p>
          <a:p>
            <a:endParaRPr lang="en">
              <a:ea typeface="Calibri"/>
              <a:cs typeface="Calibri"/>
            </a:endParaRPr>
          </a:p>
          <a:p>
            <a:r>
              <a:rPr lang="en">
                <a:cs typeface="Calibri"/>
              </a:rPr>
              <a:t>Student: </a:t>
            </a:r>
            <a:r>
              <a:rPr lang="en"/>
              <a:t>Focus on model transference between the three representations of the same primary sequence. </a:t>
            </a:r>
            <a:endParaRPr lang="en">
              <a:ea typeface="Calibri"/>
              <a:cs typeface="Calibri"/>
            </a:endParaRPr>
          </a:p>
          <a:p>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1715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Students should lay the mini-</a:t>
            </a:r>
            <a:r>
              <a:rPr lang="en" err="1"/>
              <a:t>toober</a:t>
            </a:r>
            <a:r>
              <a:rPr lang="en"/>
              <a:t> (without caps) in their work area. </a:t>
            </a:r>
            <a:endParaRPr lang="en-US"/>
          </a:p>
          <a:p>
            <a:endParaRPr lang="en">
              <a:ea typeface="Calibri"/>
              <a:cs typeface="Calibri"/>
            </a:endParaRPr>
          </a:p>
          <a:p>
            <a:r>
              <a:rPr lang="en">
                <a:cs typeface="Calibri"/>
              </a:rPr>
              <a:t>Student: </a:t>
            </a:r>
            <a:r>
              <a:rPr lang="en"/>
              <a:t>Realize that the mini-</a:t>
            </a:r>
            <a:r>
              <a:rPr lang="en" err="1"/>
              <a:t>toober</a:t>
            </a:r>
            <a:r>
              <a:rPr lang="en"/>
              <a:t> is a representation of the backbone of a protein. </a:t>
            </a:r>
            <a:endParaRPr lang="en">
              <a:ea typeface="Calibri"/>
              <a:cs typeface="Calibri"/>
            </a:endParaRPr>
          </a:p>
          <a:p>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60451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Have students open the app and select the appropriate activity and scene. </a:t>
            </a:r>
            <a:r>
              <a:rPr lang="en"/>
              <a:t> Move around the room and assist students with their technology.</a:t>
            </a:r>
          </a:p>
          <a:p>
            <a:endParaRPr lang="en">
              <a:ea typeface="Calibri"/>
              <a:cs typeface="Calibri"/>
            </a:endParaRPr>
          </a:p>
          <a:p>
            <a:r>
              <a:rPr lang="en">
                <a:cs typeface="Calibri"/>
              </a:rPr>
              <a:t>Student: Open the app and select the appropriate activity and scene.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13</a:t>
            </a:fld>
            <a:endParaRPr lang="en-US"/>
          </a:p>
        </p:txBody>
      </p:sp>
    </p:spTree>
    <p:extLst>
      <p:ext uri="{BB962C8B-B14F-4D97-AF65-F5344CB8AC3E}">
        <p14:creationId xmlns:p14="http://schemas.microsoft.com/office/powerpoint/2010/main" val="4103450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a:t>
            </a:r>
            <a:r>
              <a:rPr lang="en" dirty="0"/>
              <a:t>This is a backbone trace (or gradient) and is commonly used in protein visualization software so that you can follow the backbone from the N-&gt;C terminus.</a:t>
            </a:r>
            <a:endParaRPr lang="en-US" dirty="0">
              <a:ea typeface="Calibri"/>
              <a:cs typeface="Calibri"/>
            </a:endParaRPr>
          </a:p>
          <a:p>
            <a:r>
              <a:rPr lang="en" dirty="0">
                <a:cs typeface="Calibri"/>
              </a:rPr>
              <a:t>Student: </a:t>
            </a:r>
            <a:r>
              <a:rPr lang="en" dirty="0"/>
              <a:t>Add the caps to mark the N terminus (Start) and C terminus (End) of your protein.</a:t>
            </a:r>
            <a:endParaRPr lang="en" dirty="0">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91746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Have students open the app and select the appropriate activity and scene. </a:t>
            </a:r>
            <a:r>
              <a:rPr lang="en"/>
              <a:t> Move around the room and assist students with their technology.</a:t>
            </a:r>
          </a:p>
          <a:p>
            <a:endParaRPr lang="en">
              <a:cs typeface="Calibri"/>
            </a:endParaRPr>
          </a:p>
          <a:p>
            <a:r>
              <a:rPr lang="en">
                <a:cs typeface="Calibri"/>
              </a:rPr>
              <a:t>Student: Open the app and select the appropriate activity and scene.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15</a:t>
            </a:fld>
            <a:endParaRPr lang="en-US"/>
          </a:p>
        </p:txBody>
      </p:sp>
    </p:spTree>
    <p:extLst>
      <p:ext uri="{BB962C8B-B14F-4D97-AF65-F5344CB8AC3E}">
        <p14:creationId xmlns:p14="http://schemas.microsoft.com/office/powerpoint/2010/main" val="4003485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Point out the shapes of a helix and a sheet. A helix looks like a corkscrew. The sheets look like a child was asked to draw a mountain range. These are imperative to the stability of a protein structure. Secondary structures are formed by interactions between amino and carboxyl groups located in the backbone of the protein. Remind students that sidechains can move around a flexible bond.</a:t>
            </a:r>
          </a:p>
          <a:p>
            <a:r>
              <a:rPr lang="en"/>
              <a:t> </a:t>
            </a:r>
            <a:endParaRPr lang="en-US">
              <a:ea typeface="Calibri"/>
              <a:cs typeface="Calibri"/>
            </a:endParaRPr>
          </a:p>
          <a:p>
            <a:r>
              <a:rPr lang="en">
                <a:cs typeface="Calibri"/>
              </a:rPr>
              <a:t>Student: </a:t>
            </a:r>
            <a:r>
              <a:rPr lang="en"/>
              <a:t>Note the shapes and colors of secondary structures in a protein. Students will need to add 6 clear clips to mark the sheets and helix on the mini-</a:t>
            </a:r>
            <a:r>
              <a:rPr lang="en" err="1"/>
              <a:t>toober</a:t>
            </a:r>
            <a:r>
              <a:rPr lang="en"/>
              <a:t>.</a:t>
            </a:r>
            <a:endParaRPr lang="en">
              <a:ea typeface="Calibri"/>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4747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Have students open the app and select the appropriate activity and scene. </a:t>
            </a:r>
            <a:r>
              <a:rPr lang="en"/>
              <a:t> Move around the room and assist students with their technology.</a:t>
            </a:r>
          </a:p>
          <a:p>
            <a:endParaRPr lang="en">
              <a:cs typeface="Calibri"/>
            </a:endParaRPr>
          </a:p>
          <a:p>
            <a:r>
              <a:rPr lang="en">
                <a:cs typeface="Calibri"/>
              </a:rPr>
              <a:t>Student: Open the app and select the appropriate activity and scene.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17</a:t>
            </a:fld>
            <a:endParaRPr lang="en-US"/>
          </a:p>
        </p:txBody>
      </p:sp>
    </p:spTree>
    <p:extLst>
      <p:ext uri="{BB962C8B-B14F-4D97-AF65-F5344CB8AC3E}">
        <p14:creationId xmlns:p14="http://schemas.microsoft.com/office/powerpoint/2010/main" val="39740657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Monitor and assist students in construction of the primary structure on the mini-</a:t>
            </a:r>
            <a:r>
              <a:rPr lang="en-US" dirty="0" err="1">
                <a:cs typeface="Calibri"/>
              </a:rPr>
              <a:t>toober</a:t>
            </a:r>
            <a:r>
              <a:rPr lang="en-US" dirty="0">
                <a:cs typeface="Calibri"/>
              </a:rPr>
              <a:t>.  The amino acid spacing is approximate and does not need to be exact.</a:t>
            </a:r>
            <a:endParaRPr lang="en-US" dirty="0"/>
          </a:p>
          <a:p>
            <a:endParaRPr lang="en"/>
          </a:p>
          <a:p>
            <a:r>
              <a:rPr lang="en" dirty="0">
                <a:cs typeface="Calibri"/>
              </a:rPr>
              <a:t>Student: Follow the instructions on the screen and think about the properties of the amino acids you are adding to the mini-</a:t>
            </a:r>
            <a:r>
              <a:rPr lang="en" dirty="0" err="1">
                <a:cs typeface="Calibri"/>
              </a:rPr>
              <a:t>toober</a:t>
            </a:r>
            <a:r>
              <a:rPr lang="en" dirty="0">
                <a:cs typeface="Calibri"/>
              </a:rPr>
              <a:t>.</a:t>
            </a:r>
            <a:endParaRPr lang="en" dirty="0"/>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03029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Check that your students have everything in the correct place on the mini-</a:t>
            </a:r>
            <a:r>
              <a:rPr lang="en" err="1"/>
              <a:t>toober</a:t>
            </a:r>
            <a:r>
              <a:rPr lang="en"/>
              <a:t>. </a:t>
            </a:r>
            <a:endParaRPr lang="en-US"/>
          </a:p>
          <a:p>
            <a:endParaRPr lang="en">
              <a:ea typeface="Calibri"/>
              <a:cs typeface="Calibri"/>
            </a:endParaRPr>
          </a:p>
          <a:p>
            <a:r>
              <a:rPr lang="en">
                <a:cs typeface="Calibri"/>
              </a:rPr>
              <a:t>Student: </a:t>
            </a:r>
            <a:r>
              <a:rPr lang="en"/>
              <a:t>Double-check your work to this point.</a:t>
            </a:r>
            <a:endParaRPr lang="en">
              <a:ea typeface="Calibri"/>
              <a:cs typeface="Calibri"/>
            </a:endParaRPr>
          </a:p>
          <a:p>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3268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20</a:t>
            </a:fld>
            <a:endParaRPr lang="en-US"/>
          </a:p>
        </p:txBody>
      </p:sp>
    </p:spTree>
    <p:extLst>
      <p:ext uri="{BB962C8B-B14F-4D97-AF65-F5344CB8AC3E}">
        <p14:creationId xmlns:p14="http://schemas.microsoft.com/office/powerpoint/2010/main" val="4205173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a:t>
            </a:fld>
            <a:endParaRPr lang="en-US"/>
          </a:p>
        </p:txBody>
      </p:sp>
    </p:spTree>
    <p:extLst>
      <p:ext uri="{BB962C8B-B14F-4D97-AF65-F5344CB8AC3E}">
        <p14:creationId xmlns:p14="http://schemas.microsoft.com/office/powerpoint/2010/main" val="3891524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a:t>
            </a:r>
            <a:r>
              <a:rPr lang="en" dirty="0"/>
              <a:t>Help students add secondary structures to the mini-</a:t>
            </a:r>
            <a:r>
              <a:rPr lang="en" dirty="0" err="1"/>
              <a:t>toober</a:t>
            </a:r>
            <a:r>
              <a:rPr lang="en" dirty="0"/>
              <a:t>. Coil the mini-</a:t>
            </a:r>
            <a:r>
              <a:rPr lang="en" dirty="0" err="1"/>
              <a:t>toober</a:t>
            </a:r>
            <a:r>
              <a:rPr lang="en" dirty="0"/>
              <a:t> around your right index finger to give it a right handed helix.  </a:t>
            </a:r>
            <a:endParaRPr lang="en-US" dirty="0"/>
          </a:p>
          <a:p>
            <a:endParaRPr lang="en-US">
              <a:ea typeface="Calibri"/>
              <a:cs typeface="Calibri"/>
            </a:endParaRPr>
          </a:p>
          <a:p>
            <a:r>
              <a:rPr lang="en" dirty="0"/>
              <a:t>Student: Follow the instructions on the slide. Add secondary structures to your mini-</a:t>
            </a:r>
            <a:r>
              <a:rPr lang="en" dirty="0" err="1"/>
              <a:t>toober</a:t>
            </a:r>
            <a:r>
              <a:rPr lang="en" dirty="0"/>
              <a:t> – 2 sheets and one helix. PLAY! </a:t>
            </a:r>
            <a:endParaRPr lang="en" dirty="0">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21</a:t>
            </a:fld>
            <a:endParaRPr lang="en-US"/>
          </a:p>
        </p:txBody>
      </p:sp>
    </p:spTree>
    <p:extLst>
      <p:ext uri="{BB962C8B-B14F-4D97-AF65-F5344CB8AC3E}">
        <p14:creationId xmlns:p14="http://schemas.microsoft.com/office/powerpoint/2010/main" val="14500223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a:t>
            </a:r>
            <a:r>
              <a:rPr lang="en" dirty="0"/>
              <a:t>Help students navigate to the correct overlay.  Assist students in navigation and technology.</a:t>
            </a:r>
            <a:endParaRPr lang="en-US" dirty="0"/>
          </a:p>
          <a:p>
            <a:endParaRPr lang="en-US">
              <a:ea typeface="Calibri"/>
              <a:cs typeface="Calibri"/>
            </a:endParaRPr>
          </a:p>
          <a:p>
            <a:r>
              <a:rPr lang="en" dirty="0"/>
              <a:t>Student: Follow the instructions on the slide. PLAY!  In their notebook, describe the scene that they see.</a:t>
            </a:r>
            <a:endParaRPr lang="en" dirty="0">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22</a:t>
            </a:fld>
            <a:endParaRPr lang="en-US"/>
          </a:p>
        </p:txBody>
      </p:sp>
    </p:spTree>
    <p:extLst>
      <p:ext uri="{BB962C8B-B14F-4D97-AF65-F5344CB8AC3E}">
        <p14:creationId xmlns:p14="http://schemas.microsoft.com/office/powerpoint/2010/main" val="317039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a:t>
            </a:r>
            <a:r>
              <a:rPr lang="en" dirty="0"/>
              <a:t>Help students navigate to the correct overlay.  Assist students in navigation and technology.</a:t>
            </a:r>
            <a:endParaRPr lang="en-US" dirty="0"/>
          </a:p>
          <a:p>
            <a:endParaRPr lang="en-US">
              <a:ea typeface="Calibri"/>
              <a:cs typeface="Calibri"/>
            </a:endParaRPr>
          </a:p>
          <a:p>
            <a:r>
              <a:rPr lang="en" dirty="0"/>
              <a:t>Student: Follow the instructions on the slide. Select the correct color for your physical mini-</a:t>
            </a:r>
            <a:r>
              <a:rPr lang="en" dirty="0" err="1"/>
              <a:t>toober</a:t>
            </a:r>
            <a:r>
              <a:rPr lang="en" dirty="0"/>
              <a:t>. Play with the slider bar to truncate or expand the protein. Use the button to color secondary structures in the AR environment.</a:t>
            </a:r>
            <a:endParaRPr lang="en" dirty="0">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23</a:t>
            </a:fld>
            <a:endParaRPr lang="en-US"/>
          </a:p>
        </p:txBody>
      </p:sp>
    </p:spTree>
    <p:extLst>
      <p:ext uri="{BB962C8B-B14F-4D97-AF65-F5344CB8AC3E}">
        <p14:creationId xmlns:p14="http://schemas.microsoft.com/office/powerpoint/2010/main" val="5974381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a:t>
            </a:r>
            <a:r>
              <a:rPr lang="en" dirty="0"/>
              <a:t>Help students identify where the hairpin needs to be made between the two beta sheets. This is an example of an anti-parallel beta sheet. Give them time to respond to the questions in their notebook or discuss them with a partner.</a:t>
            </a:r>
            <a:endParaRPr lang="en-US" dirty="0">
              <a:ea typeface="Calibri"/>
              <a:cs typeface="Calibri"/>
            </a:endParaRPr>
          </a:p>
          <a:p>
            <a:endParaRPr lang="en">
              <a:ea typeface="Calibri"/>
              <a:cs typeface="Calibri"/>
            </a:endParaRPr>
          </a:p>
          <a:p>
            <a:r>
              <a:rPr lang="en" dirty="0"/>
              <a:t>Student: Add a hairpin turn between the beta sheets to match the onscreen model.</a:t>
            </a:r>
            <a:endParaRPr lang="en" dirty="0">
              <a:ea typeface="Calibri"/>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24</a:t>
            </a:fld>
            <a:endParaRPr lang="en-US"/>
          </a:p>
        </p:txBody>
      </p:sp>
    </p:spTree>
    <p:extLst>
      <p:ext uri="{BB962C8B-B14F-4D97-AF65-F5344CB8AC3E}">
        <p14:creationId xmlns:p14="http://schemas.microsoft.com/office/powerpoint/2010/main" val="21353853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25</a:t>
            </a:fld>
            <a:endParaRPr lang="en-US"/>
          </a:p>
        </p:txBody>
      </p:sp>
    </p:spTree>
    <p:extLst>
      <p:ext uri="{BB962C8B-B14F-4D97-AF65-F5344CB8AC3E}">
        <p14:creationId xmlns:p14="http://schemas.microsoft.com/office/powerpoint/2010/main" val="24484806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Have students open the app and select the appropriate activity and scene. </a:t>
            </a:r>
            <a:r>
              <a:rPr lang="en"/>
              <a:t> Move around the room and assist students with their technology.</a:t>
            </a:r>
          </a:p>
          <a:p>
            <a:endParaRPr lang="en">
              <a:cs typeface="Calibri"/>
            </a:endParaRPr>
          </a:p>
          <a:p>
            <a:r>
              <a:rPr lang="en">
                <a:cs typeface="Calibri"/>
              </a:rPr>
              <a:t>Student: Open the app and select the appropriate activity and scene.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26</a:t>
            </a:fld>
            <a:endParaRPr lang="en-US"/>
          </a:p>
        </p:txBody>
      </p:sp>
    </p:spTree>
    <p:extLst>
      <p:ext uri="{BB962C8B-B14F-4D97-AF65-F5344CB8AC3E}">
        <p14:creationId xmlns:p14="http://schemas.microsoft.com/office/powerpoint/2010/main" val="30745961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Assist students with the final fold.</a:t>
            </a:r>
            <a:endParaRPr lang="en">
              <a:ea typeface="Calibri"/>
              <a:cs typeface="Calibri"/>
            </a:endParaRPr>
          </a:p>
          <a:p>
            <a:r>
              <a:rPr lang="en"/>
              <a:t>Remind students of the 4 rules of protein folding (Sidechain App)</a:t>
            </a:r>
            <a:endParaRPr lang="en-US"/>
          </a:p>
          <a:p>
            <a:pPr marL="228600" indent="-228600">
              <a:buAutoNum type="arabicParenR"/>
            </a:pPr>
            <a:r>
              <a:rPr lang="en"/>
              <a:t>Hydrophobic amino acids will cluster towards the center of your protein</a:t>
            </a:r>
            <a:endParaRPr lang="en-US"/>
          </a:p>
          <a:p>
            <a:pPr marL="228600" indent="-228600">
              <a:buAutoNum type="arabicParenR"/>
            </a:pPr>
            <a:r>
              <a:rPr lang="en"/>
              <a:t>Hydrophilic amino acids will reach out to interact with the surrounding water</a:t>
            </a:r>
            <a:endParaRPr lang="en">
              <a:ea typeface="Calibri"/>
              <a:cs typeface="Calibri"/>
            </a:endParaRPr>
          </a:p>
          <a:p>
            <a:pPr marL="228600" indent="-228600">
              <a:buAutoNum type="arabicParenR"/>
            </a:pPr>
            <a:r>
              <a:rPr lang="en"/>
              <a:t>Acids and bases will be attracted to one another and form a salt bridge</a:t>
            </a:r>
            <a:endParaRPr lang="en">
              <a:ea typeface="Calibri"/>
              <a:cs typeface="Calibri"/>
            </a:endParaRPr>
          </a:p>
          <a:p>
            <a:pPr marL="228600" indent="-228600">
              <a:buAutoNum type="arabicParenR"/>
            </a:pPr>
            <a:r>
              <a:rPr lang="en"/>
              <a:t>Cysteines usually interact with each other and form a disulfide bond (Covalent)</a:t>
            </a:r>
            <a:endParaRPr lang="en">
              <a:ea typeface="Calibri"/>
              <a:cs typeface="Calibri"/>
            </a:endParaRPr>
          </a:p>
          <a:p>
            <a:endParaRPr lang="en">
              <a:cs typeface="Calibri"/>
            </a:endParaRPr>
          </a:p>
          <a:p>
            <a:r>
              <a:rPr lang="en">
                <a:cs typeface="Calibri"/>
              </a:rPr>
              <a:t>Student:</a:t>
            </a:r>
            <a:r>
              <a:rPr lang="en"/>
              <a:t> Follow the instructions on the screen to fold the mini-</a:t>
            </a:r>
            <a:r>
              <a:rPr lang="en" err="1"/>
              <a:t>toober</a:t>
            </a:r>
            <a:r>
              <a:rPr lang="en"/>
              <a:t> ™ into the final configuration. </a:t>
            </a:r>
            <a:endParaRPr lang="en">
              <a:ea typeface="Calibri"/>
              <a:cs typeface="Calibri"/>
            </a:endParaRPr>
          </a:p>
          <a:p>
            <a:endParaRPr lang="en">
              <a:ea typeface="Calibri"/>
              <a:cs typeface="Calibri"/>
            </a:endParaRPr>
          </a:p>
          <a:p>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67908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Give students time to speculate about the role a zinc finger might have in nature.  </a:t>
            </a:r>
            <a:r>
              <a:rPr lang="en-US"/>
              <a:t>A motif is a region of a protein that is similar in its 3 dimensional shape without a direct evolutionary relationship. They are usually short in length and may have a shorthand such as sheet-turn-sheet-turn-helix.</a:t>
            </a:r>
            <a:endParaRPr lang="en"/>
          </a:p>
          <a:p>
            <a:endParaRPr lang="en">
              <a:ea typeface="Calibri"/>
              <a:cs typeface="Calibri"/>
            </a:endParaRPr>
          </a:p>
          <a:p>
            <a:r>
              <a:rPr lang="en">
                <a:cs typeface="Calibri"/>
              </a:rPr>
              <a:t>Student:</a:t>
            </a:r>
            <a:r>
              <a:rPr lang="en"/>
              <a:t> Discuss the on-screen questions with a partner and answer them in your notebook. </a:t>
            </a:r>
            <a:endParaRPr lang="en">
              <a:ea typeface="Calibri"/>
              <a:cs typeface="Calibri"/>
            </a:endParaRPr>
          </a:p>
          <a:p>
            <a:endParaRPr lang="en">
              <a:ea typeface="Calibri"/>
              <a:cs typeface="Calibri"/>
            </a:endParaRPr>
          </a:p>
          <a:p>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28416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29</a:t>
            </a:fld>
            <a:endParaRPr lang="en-US"/>
          </a:p>
        </p:txBody>
      </p:sp>
    </p:spTree>
    <p:extLst>
      <p:ext uri="{BB962C8B-B14F-4D97-AF65-F5344CB8AC3E}">
        <p14:creationId xmlns:p14="http://schemas.microsoft.com/office/powerpoint/2010/main" val="22605411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Have students open the app and select the appropriate activity and scene. </a:t>
            </a:r>
            <a:r>
              <a:rPr lang="en"/>
              <a:t> Move around the room and assist students with their technology.</a:t>
            </a:r>
            <a:endParaRPr lang="en-US"/>
          </a:p>
          <a:p>
            <a:endParaRPr lang="en"/>
          </a:p>
          <a:p>
            <a:r>
              <a:rPr lang="en"/>
              <a:t>Student: Open the app and select the appropriate activity and scene.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30</a:t>
            </a:fld>
            <a:endParaRPr lang="en-US"/>
          </a:p>
        </p:txBody>
      </p:sp>
    </p:spTree>
    <p:extLst>
      <p:ext uri="{BB962C8B-B14F-4D97-AF65-F5344CB8AC3E}">
        <p14:creationId xmlns:p14="http://schemas.microsoft.com/office/powerpoint/2010/main" val="1355081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a:t>
            </a:fld>
            <a:endParaRPr lang="en-US"/>
          </a:p>
        </p:txBody>
      </p:sp>
    </p:spTree>
    <p:extLst>
      <p:ext uri="{BB962C8B-B14F-4D97-AF65-F5344CB8AC3E}">
        <p14:creationId xmlns:p14="http://schemas.microsoft.com/office/powerpoint/2010/main" val="39520050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a:t>
            </a:r>
            <a:r>
              <a:rPr lang="en-US" dirty="0"/>
              <a:t>Represented here are three </a:t>
            </a:r>
            <a:r>
              <a:rPr lang="en" dirty="0"/>
              <a:t>zinc finger binding DNA. These structures help proteins interact with DNA. These motifs are attached to much larger proteins that regulate replication, transcription, and storage of DNA. Facilitate a discussion with students so that they can appreciate the role zinc fingers play in nature. </a:t>
            </a:r>
          </a:p>
          <a:p>
            <a:endParaRPr lang="en">
              <a:ea typeface="Calibri"/>
              <a:cs typeface="Calibri"/>
            </a:endParaRPr>
          </a:p>
          <a:p>
            <a:r>
              <a:rPr lang="en" dirty="0">
                <a:cs typeface="Calibri"/>
              </a:rPr>
              <a:t>Student: Turn and talk with your partner(s). Be prepared to share your ideas with class.</a:t>
            </a:r>
            <a:endParaRPr lang="en" dirty="0">
              <a:ea typeface="Calibri"/>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2715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a:t>
            </a:r>
            <a:r>
              <a:rPr lang="en" dirty="0"/>
              <a:t>Ask students to identify all three zinc fingers in the AR environment. Ask your students why Arg13 may play an important role in zinc fingers interacting with DNA. </a:t>
            </a:r>
            <a:endParaRPr lang="en" dirty="0">
              <a:cs typeface="Calibri"/>
            </a:endParaRPr>
          </a:p>
          <a:p>
            <a:endParaRPr lang="en">
              <a:cs typeface="Calibri"/>
            </a:endParaRPr>
          </a:p>
          <a:p>
            <a:r>
              <a:rPr lang="en" dirty="0">
                <a:cs typeface="Calibri"/>
              </a:rPr>
              <a:t>Student: Investigate the AR environment and locate all three motifs. Speculate how zinc fingers and DNA could interact. </a:t>
            </a:r>
            <a:endParaRPr lang="en" dirty="0">
              <a:ea typeface="Calibri"/>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53468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Going deeper – invite students to follow the link to the Protein Exploratorium. They should have a good idea of the color schemes presented. </a:t>
            </a:r>
            <a:endParaRPr lang="en-US"/>
          </a:p>
          <a:p>
            <a:endParaRPr lang="en">
              <a:cs typeface="Calibri"/>
            </a:endParaRPr>
          </a:p>
          <a:p>
            <a:r>
              <a:rPr lang="en">
                <a:cs typeface="Calibri"/>
              </a:rPr>
              <a:t>Student: PLAY! What else do you notice?</a:t>
            </a:r>
            <a:endParaRPr lang="en">
              <a:ea typeface="Calibri"/>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7426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Facilitate a discussion with students so that they can appreciate the variety of protein structures. This is what keeps a living system going! More folding activities coming soon!</a:t>
            </a:r>
            <a:endParaRPr lang="en-US"/>
          </a:p>
          <a:p>
            <a:endParaRPr lang="en">
              <a:cs typeface="Calibri"/>
            </a:endParaRPr>
          </a:p>
          <a:p>
            <a:r>
              <a:rPr lang="en">
                <a:cs typeface="Calibri"/>
              </a:rPr>
              <a:t>Student: Notice similarities and differences between these structures.</a:t>
            </a:r>
            <a:endParaRPr lang="en">
              <a:ea typeface="Calibri"/>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40597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Summary slide with learning objectives of this lesson.</a:t>
            </a:r>
          </a:p>
          <a:p>
            <a:endParaRPr lang="en-US">
              <a:cs typeface="Calibri"/>
            </a:endParaRPr>
          </a:p>
          <a:p>
            <a:r>
              <a:rPr lang="en-US">
                <a:cs typeface="Calibri"/>
              </a:rPr>
              <a:t>Student: Jot your thoughts and ideas in your notebook.</a:t>
            </a:r>
          </a:p>
        </p:txBody>
      </p:sp>
      <p:sp>
        <p:nvSpPr>
          <p:cNvPr id="4" name="Slide Number Placeholder 3"/>
          <p:cNvSpPr>
            <a:spLocks noGrp="1"/>
          </p:cNvSpPr>
          <p:nvPr>
            <p:ph type="sldNum" sz="quarter" idx="5"/>
          </p:nvPr>
        </p:nvSpPr>
        <p:spPr/>
        <p:txBody>
          <a:bodyPr/>
          <a:lstStyle/>
          <a:p>
            <a:fld id="{1D969A0E-3899-435C-BEDD-AB395C5FA4DA}" type="slidenum">
              <a:rPr lang="en-US" smtClean="0"/>
              <a:t>35</a:t>
            </a:fld>
            <a:endParaRPr lang="en-US"/>
          </a:p>
        </p:txBody>
      </p:sp>
    </p:spTree>
    <p:extLst>
      <p:ext uri="{BB962C8B-B14F-4D97-AF65-F5344CB8AC3E}">
        <p14:creationId xmlns:p14="http://schemas.microsoft.com/office/powerpoint/2010/main" val="3288526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6998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6</a:t>
            </a:fld>
            <a:endParaRPr lang="en-US"/>
          </a:p>
        </p:txBody>
      </p:sp>
    </p:spTree>
    <p:extLst>
      <p:ext uri="{BB962C8B-B14F-4D97-AF65-F5344CB8AC3E}">
        <p14:creationId xmlns:p14="http://schemas.microsoft.com/office/powerpoint/2010/main" val="4080289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7</a:t>
            </a:fld>
            <a:endParaRPr lang="en-US"/>
          </a:p>
        </p:txBody>
      </p:sp>
    </p:spTree>
    <p:extLst>
      <p:ext uri="{BB962C8B-B14F-4D97-AF65-F5344CB8AC3E}">
        <p14:creationId xmlns:p14="http://schemas.microsoft.com/office/powerpoint/2010/main" val="726508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t>
            </a:r>
            <a:r>
              <a:rPr lang="en"/>
              <a:t>Life is complicated. Take a moment to appreciate the complexity of some of the structures that make life possible.</a:t>
            </a:r>
          </a:p>
          <a:p>
            <a:endParaRPr lang="en"/>
          </a:p>
          <a:p>
            <a:r>
              <a:rPr lang="en"/>
              <a:t>Student: Notice that these proteins are made of many repeating motifs (purple, orange, and green).   </a:t>
            </a:r>
            <a:endParaRPr lang="en-US"/>
          </a:p>
        </p:txBody>
      </p:sp>
      <p:sp>
        <p:nvSpPr>
          <p:cNvPr id="4" name="Slide Number Placeholder 3"/>
          <p:cNvSpPr>
            <a:spLocks noGrp="1"/>
          </p:cNvSpPr>
          <p:nvPr>
            <p:ph type="sldNum" sz="quarter" idx="5"/>
          </p:nvPr>
        </p:nvSpPr>
        <p:spPr/>
        <p:txBody>
          <a:bodyPr/>
          <a:lstStyle/>
          <a:p>
            <a:fld id="{1D969A0E-3899-435C-BEDD-AB395C5FA4DA}" type="slidenum">
              <a:rPr lang="en-US" smtClean="0"/>
              <a:t>8</a:t>
            </a:fld>
            <a:endParaRPr lang="en-US"/>
          </a:p>
        </p:txBody>
      </p:sp>
    </p:spTree>
    <p:extLst>
      <p:ext uri="{BB962C8B-B14F-4D97-AF65-F5344CB8AC3E}">
        <p14:creationId xmlns:p14="http://schemas.microsoft.com/office/powerpoint/2010/main" val="2022153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t>
            </a:r>
            <a:r>
              <a:rPr lang="en"/>
              <a:t>Your students will be building part of this structure.</a:t>
            </a:r>
          </a:p>
          <a:p>
            <a:endParaRPr lang="en"/>
          </a:p>
          <a:p>
            <a:r>
              <a:rPr lang="en"/>
              <a:t>Student: Brainstorm how these structures might be formed. </a:t>
            </a:r>
            <a:endParaRPr lang="en-US"/>
          </a:p>
        </p:txBody>
      </p:sp>
      <p:sp>
        <p:nvSpPr>
          <p:cNvPr id="4" name="Slide Number Placeholder 3"/>
          <p:cNvSpPr>
            <a:spLocks noGrp="1"/>
          </p:cNvSpPr>
          <p:nvPr>
            <p:ph type="sldNum" sz="quarter" idx="5"/>
          </p:nvPr>
        </p:nvSpPr>
        <p:spPr/>
        <p:txBody>
          <a:bodyPr/>
          <a:lstStyle/>
          <a:p>
            <a:fld id="{1D969A0E-3899-435C-BEDD-AB395C5FA4DA}" type="slidenum">
              <a:rPr lang="en-US" smtClean="0"/>
              <a:t>9</a:t>
            </a:fld>
            <a:endParaRPr lang="en-US"/>
          </a:p>
        </p:txBody>
      </p:sp>
    </p:spTree>
    <p:extLst>
      <p:ext uri="{BB962C8B-B14F-4D97-AF65-F5344CB8AC3E}">
        <p14:creationId xmlns:p14="http://schemas.microsoft.com/office/powerpoint/2010/main" val="4278128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Have students open the app and select the appropriate activity and scene. </a:t>
            </a:r>
            <a:r>
              <a:rPr lang="en"/>
              <a:t> Move around the room and assist students with their technology.</a:t>
            </a:r>
          </a:p>
          <a:p>
            <a:endParaRPr lang="en">
              <a:cs typeface="Calibri"/>
            </a:endParaRPr>
          </a:p>
          <a:p>
            <a:r>
              <a:rPr lang="en">
                <a:cs typeface="Calibri"/>
              </a:rPr>
              <a:t>Student: Open the app and select the appropriate activity and scene.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10</a:t>
            </a:fld>
            <a:endParaRPr lang="en-US"/>
          </a:p>
        </p:txBody>
      </p:sp>
    </p:spTree>
    <p:extLst>
      <p:ext uri="{BB962C8B-B14F-4D97-AF65-F5344CB8AC3E}">
        <p14:creationId xmlns:p14="http://schemas.microsoft.com/office/powerpoint/2010/main" val="17685126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a:extLst>
              <a:ext uri="{FF2B5EF4-FFF2-40B4-BE49-F238E27FC236}">
                <a16:creationId xmlns:a16="http://schemas.microsoft.com/office/drawing/2014/main" id="{F118BCFA-0149-F94F-9FD9-B8B64BF01C99}"/>
              </a:ext>
            </a:extLst>
          </p:cNvPr>
          <p:cNvSpPr>
            <a:spLocks noGrp="1"/>
          </p:cNvSpPr>
          <p:nvPr>
            <p:ph type="dt" sz="half" idx="10"/>
          </p:nvPr>
        </p:nvSpPr>
        <p:spPr/>
        <p:txBody>
          <a:bodyPr/>
          <a:lstStyle/>
          <a:p>
            <a:fld id="{E0ECE73E-F797-419D-BB5C-D81F5D8922E4}" type="datetime1">
              <a:rPr lang="en-US" smtClean="0"/>
              <a:t>10/11/2023</a:t>
            </a:fld>
            <a:endParaRPr lang="en-US"/>
          </a:p>
        </p:txBody>
      </p:sp>
      <p:sp>
        <p:nvSpPr>
          <p:cNvPr id="8" name="Footer Placeholder 7">
            <a:extLst>
              <a:ext uri="{FF2B5EF4-FFF2-40B4-BE49-F238E27FC236}">
                <a16:creationId xmlns:a16="http://schemas.microsoft.com/office/drawing/2014/main" id="{7DD6E96D-9918-592A-C967-DC9DCDB5D511}"/>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949DD4DD-A43E-E1C0-A591-DE178AB6206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974094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EC0215DB-BB4B-4E85-8E7E-7208DC8DCF54}" type="datetime1">
              <a:rPr lang="en-US" smtClean="0"/>
              <a:t>10/11/2023</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8431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14B7788D-13A4-4239-BB90-0683A5F3DBCD}" type="datetime1">
              <a:rPr lang="en-US" smtClean="0"/>
              <a:t>10/11/2023</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285049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atin typeface="+mn-lt"/>
              </a:defRPr>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lvl1pPr>
              <a:defRPr>
                <a:latin typeface="+mn-lt"/>
              </a:defRPr>
            </a:lvl1pPr>
          </a:lstStyle>
          <a:p>
            <a:fld id="{C588DB2D-0779-4518-BE2E-5CBC1ED86FD8}" type="datetime1">
              <a:rPr lang="en-US" smtClean="0"/>
              <a:pPr/>
              <a:t>10/11/2023</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062197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lvl1pPr>
              <a:defRPr>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lvl1pPr>
              <a:defRPr>
                <a:latin typeface="+mn-lt"/>
              </a:defRPr>
            </a:lvl1pPr>
          </a:lstStyle>
          <a:p>
            <a:fld id="{F5DC348B-6889-4394-BB6C-8315A640885C}" type="datetime1">
              <a:rPr lang="en-US" smtClean="0"/>
              <a:pPr/>
              <a:t>10/11/2023</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1424505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lvl1pPr>
              <a:defRPr>
                <a:latin typeface="+mn-lt"/>
              </a:defRPr>
            </a:lvl1pPr>
          </a:lstStyle>
          <a:p>
            <a:fld id="{38AD357F-3E85-4D54-801A-5C387C87C963}" type="datetime1">
              <a:rPr lang="en-US" smtClean="0"/>
              <a:pPr/>
              <a:t>10/11/2023</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918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10/11/2023</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570025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10/11/2023</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46806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10/11/2023</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126448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10/11/2023</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373914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10/11/2023</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188309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E08541-8298-8A0B-4D4C-231100DAA4FA}"/>
              </a:ext>
            </a:extLst>
          </p:cNvPr>
          <p:cNvSpPr>
            <a:spLocks noGrp="1"/>
          </p:cNvSpPr>
          <p:nvPr>
            <p:ph type="dt" sz="half" idx="10"/>
          </p:nvPr>
        </p:nvSpPr>
        <p:spPr/>
        <p:txBody>
          <a:bodyPr/>
          <a:lstStyle/>
          <a:p>
            <a:fld id="{C5406591-0E2D-4B41-9E15-57F1BE56029F}" type="datetime1">
              <a:rPr lang="en-US" smtClean="0"/>
              <a:t>10/11/2023</a:t>
            </a:fld>
            <a:endParaRPr lang="en-US"/>
          </a:p>
        </p:txBody>
      </p:sp>
      <p:sp>
        <p:nvSpPr>
          <p:cNvPr id="8" name="Footer Placeholder 7">
            <a:extLst>
              <a:ext uri="{FF2B5EF4-FFF2-40B4-BE49-F238E27FC236}">
                <a16:creationId xmlns:a16="http://schemas.microsoft.com/office/drawing/2014/main" id="{1AC9A937-D50A-38E3-F929-BB1EF08139E4}"/>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015287DB-89B6-EFC3-88B6-2302AA9D107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43707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10/11/2023</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71309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10/11/2023</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003439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10/11/2023</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10566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p>
            <a:fld id="{C588DB2D-0779-4518-BE2E-5CBC1ED86FD8}" type="datetime1">
              <a:rPr lang="en-US" smtClean="0"/>
              <a:t>10/11/2023</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09484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p>
            <a:fld id="{F5DC348B-6889-4394-BB6C-8315A640885C}" type="datetime1">
              <a:rPr lang="en-US" smtClean="0"/>
              <a:t>10/11/2023</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634032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38AD357F-3E85-4D54-801A-5C387C87C963}" type="datetime1">
              <a:rPr lang="en-US" smtClean="0"/>
              <a:t>10/11/2023</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94741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10/11/2023</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460368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10/11/2023</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846246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10/11/2023</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110099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10/11/2023</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106635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D1729871-9451-46F9-8772-E94F048400FF}" type="datetime1">
              <a:rPr lang="en-US" smtClean="0"/>
              <a:t>10/11/2023</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8661927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10/11/2023</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776010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10/11/2023</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6197745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10/11/2023</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353174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10/11/2023</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309558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07B0F73B-7284-4766-9064-D3F607C21FB3}" type="datetime1">
              <a:rPr lang="en-US" smtClean="0"/>
              <a:t>10/11/2023</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4271886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290FD970-ACEE-F453-C2DC-443D1845FC23}"/>
              </a:ext>
            </a:extLst>
          </p:cNvPr>
          <p:cNvSpPr>
            <a:spLocks noGrp="1"/>
          </p:cNvSpPr>
          <p:nvPr>
            <p:ph type="dt" sz="half" idx="10"/>
          </p:nvPr>
        </p:nvSpPr>
        <p:spPr/>
        <p:txBody>
          <a:bodyPr/>
          <a:lstStyle/>
          <a:p>
            <a:fld id="{68A779A7-DAEB-4159-9505-A8B268D2CFCC}" type="datetime1">
              <a:rPr lang="en-US" smtClean="0"/>
              <a:t>10/11/2023</a:t>
            </a:fld>
            <a:endParaRPr lang="en-US"/>
          </a:p>
        </p:txBody>
      </p:sp>
      <p:sp>
        <p:nvSpPr>
          <p:cNvPr id="11" name="Footer Placeholder 10">
            <a:extLst>
              <a:ext uri="{FF2B5EF4-FFF2-40B4-BE49-F238E27FC236}">
                <a16:creationId xmlns:a16="http://schemas.microsoft.com/office/drawing/2014/main" id="{734F644D-C0C2-283F-574C-B21CF33CB0AB}"/>
              </a:ext>
            </a:extLst>
          </p:cNvPr>
          <p:cNvSpPr>
            <a:spLocks noGrp="1"/>
          </p:cNvSpPr>
          <p:nvPr>
            <p:ph type="ftr" sz="quarter" idx="11"/>
          </p:nvPr>
        </p:nvSpPr>
        <p:spPr/>
        <p:txBody>
          <a:bodyPr/>
          <a:lstStyle/>
          <a:p>
            <a:r>
              <a:rPr lang="en-US"/>
              <a:t>© 2023 3D Molecular Designs. All Rights Reserved. </a:t>
            </a:r>
          </a:p>
        </p:txBody>
      </p:sp>
      <p:sp>
        <p:nvSpPr>
          <p:cNvPr id="12" name="Slide Number Placeholder 11">
            <a:extLst>
              <a:ext uri="{FF2B5EF4-FFF2-40B4-BE49-F238E27FC236}">
                <a16:creationId xmlns:a16="http://schemas.microsoft.com/office/drawing/2014/main" id="{329763EF-41DB-9430-45F3-167914914D5A}"/>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627664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625A9389-6BF4-4D2B-8F0F-E0BB56033291}" type="datetime1">
              <a:rPr lang="en-US" smtClean="0"/>
              <a:t>10/11/2023</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555889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CCF01673-AC63-4351-AF3F-4BEABFCAAA01}" type="datetime1">
              <a:rPr lang="en-US" smtClean="0"/>
              <a:t>10/11/2023</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398026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37A83379-6F30-4571-BA11-EB4CC370160E}" type="datetime1">
              <a:rPr lang="en-US" smtClean="0"/>
              <a:t>10/11/2023</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95554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4681FF08-2C2A-41B5-A547-94FE3EF12528}" type="datetime1">
              <a:rPr lang="en-US" smtClean="0"/>
              <a:t>10/11/2023</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5051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2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2838F-48A9-4AFD-B789-B4BFF2251DD1}" type="datetime1">
              <a:rPr lang="en-US" smtClean="0"/>
              <a:t>10/11/2023</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bg1">
                    <a:lumMod val="85000"/>
                  </a:schemeClr>
                </a:solidFill>
                <a:latin typeface="Myriad Pro"/>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DCFF1B7-8306-6D44-C2FE-A30E82BBAA03}"/>
              </a:ext>
            </a:extLst>
          </p:cNvPr>
          <p:cNvSpPr>
            <a:spLocks noGrp="1"/>
          </p:cNvSpPr>
          <p:nvPr>
            <p:ph type="sldNum" sz="quarter" idx="4"/>
          </p:nvPr>
        </p:nvSpPr>
        <p:spPr>
          <a:xfrm>
            <a:off x="9157878" y="6363658"/>
            <a:ext cx="271206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391E0-A521-46DB-9F80-8F59B96C1CAA}" type="slidenum">
              <a:rPr lang="en-US" smtClean="0"/>
              <a:t>‹#›</a:t>
            </a:fld>
            <a:endParaRPr lang="en-US"/>
          </a:p>
        </p:txBody>
      </p:sp>
      <p:sp>
        <p:nvSpPr>
          <p:cNvPr id="14" name="Rectangle 13">
            <a:extLst>
              <a:ext uri="{FF2B5EF4-FFF2-40B4-BE49-F238E27FC236}">
                <a16:creationId xmlns:a16="http://schemas.microsoft.com/office/drawing/2014/main" id="{0A6FB93A-3595-8E16-ADEC-2F566355F1DC}"/>
              </a:ext>
            </a:extLst>
          </p:cNvPr>
          <p:cNvSpPr/>
          <p:nvPr userDrawn="1"/>
        </p:nvSpPr>
        <p:spPr>
          <a:xfrm>
            <a:off x="11377409" y="6363658"/>
            <a:ext cx="201634" cy="365125"/>
          </a:xfrm>
          <a:prstGeom prst="rect">
            <a:avLst/>
          </a:prstGeom>
          <a:blipFill>
            <a:blip r:embed="rId14"/>
            <a:stretch>
              <a:fillRect/>
            </a:stretch>
          </a:blip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t> </a:t>
            </a:r>
          </a:p>
        </p:txBody>
      </p:sp>
    </p:spTree>
    <p:custDataLst>
      <p:tags r:id="rId13"/>
    </p:custDataLst>
    <p:extLst>
      <p:ext uri="{BB962C8B-B14F-4D97-AF65-F5344CB8AC3E}">
        <p14:creationId xmlns:p14="http://schemas.microsoft.com/office/powerpoint/2010/main" val="2827968997"/>
      </p:ext>
    </p:extLst>
  </p:cSld>
  <p:clrMap bg1="lt1" tx1="dk1" bg2="lt2" tx2="dk2" accent1="accent1" accent2="accent2" accent3="accent3" accent4="accent4" accent5="accent5" accent6="accent6" hlink="hlink" folHlink="folHlink"/>
  <p:sldLayoutIdLst>
    <p:sldLayoutId id="2147483692"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b="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10/11/2023</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t>© 2023 3D Molecular Designs. All Rights Reserved. </a:t>
            </a:r>
          </a:p>
        </p:txBody>
      </p:sp>
    </p:spTree>
    <p:custDataLst>
      <p:tags r:id="rId13"/>
    </p:custDataLst>
    <p:extLst>
      <p:ext uri="{BB962C8B-B14F-4D97-AF65-F5344CB8AC3E}">
        <p14:creationId xmlns:p14="http://schemas.microsoft.com/office/powerpoint/2010/main" val="3998897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10/11/2023</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solidFill>
                  <a:srgbClr val="E0BBE7"/>
                </a:solidFill>
              </a:rPr>
              <a:t>© 2023 3D Molecular Designs. All Rights Reserved. </a:t>
            </a:r>
          </a:p>
        </p:txBody>
      </p:sp>
    </p:spTree>
    <p:custDataLst>
      <p:tags r:id="rId13"/>
    </p:custDataLst>
    <p:extLst>
      <p:ext uri="{BB962C8B-B14F-4D97-AF65-F5344CB8AC3E}">
        <p14:creationId xmlns:p14="http://schemas.microsoft.com/office/powerpoint/2010/main" val="206311622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6" r:id="rId3"/>
    <p:sldLayoutId id="2147483697" r:id="rId4"/>
    <p:sldLayoutId id="2147483699" r:id="rId5"/>
    <p:sldLayoutId id="2147483701" r:id="rId6"/>
    <p:sldLayoutId id="2147483700" r:id="rId7"/>
    <p:sldLayoutId id="2147483702" r:id="rId8"/>
    <p:sldLayoutId id="2147483703" r:id="rId9"/>
    <p:sldLayoutId id="2147483695"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1.xml"/><Relationship Id="rId7" Type="http://schemas.openxmlformats.org/officeDocument/2006/relationships/image" Target="../media/image21.png"/><Relationship Id="rId2" Type="http://schemas.openxmlformats.org/officeDocument/2006/relationships/slideLayout" Target="../slideLayouts/slideLayout12.xml"/><Relationship Id="rId1" Type="http://schemas.openxmlformats.org/officeDocument/2006/relationships/tags" Target="../tags/tag29.xml"/><Relationship Id="rId6" Type="http://schemas.openxmlformats.org/officeDocument/2006/relationships/image" Target="../media/image20.png"/><Relationship Id="rId5" Type="http://schemas.openxmlformats.org/officeDocument/2006/relationships/image" Target="../media/image19.png"/><Relationship Id="rId4" Type="http://schemas.microsoft.com/office/2018/10/relationships/comments" Target="../comments/modernComment_112_FD99B43B.xml"/></Relationships>
</file>

<file path=ppt/slides/_rels/slide1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9.xml"/><Relationship Id="rId7" Type="http://schemas.openxmlformats.org/officeDocument/2006/relationships/image" Target="../media/image44.jpeg"/><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image" Target="../media/image43.png"/><Relationship Id="rId5" Type="http://schemas.openxmlformats.org/officeDocument/2006/relationships/image" Target="../media/image39.png"/><Relationship Id="rId4" Type="http://schemas.microsoft.com/office/2018/10/relationships/comments" Target="../comments/modernComment_182_A5E6FF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47.png"/><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image" Target="../media/image45.png"/><Relationship Id="rId5" Type="http://schemas.openxmlformats.org/officeDocument/2006/relationships/image" Target="../media/image46.pn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11.xml"/><Relationship Id="rId7" Type="http://schemas.openxmlformats.org/officeDocument/2006/relationships/image" Target="../media/image49.png"/><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39.png"/><Relationship Id="rId9" Type="http://schemas.openxmlformats.org/officeDocument/2006/relationships/image" Target="../media/image51.sv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ags" Target="../tags/tag39.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notesSlide" Target="../notesSlides/notesSlide13.xml"/><Relationship Id="rId7" Type="http://schemas.openxmlformats.org/officeDocument/2006/relationships/image" Target="../media/image51.svg"/><Relationship Id="rId2" Type="http://schemas.openxmlformats.org/officeDocument/2006/relationships/slideLayout" Target="../slideLayouts/slideLayout2.xml"/><Relationship Id="rId1" Type="http://schemas.openxmlformats.org/officeDocument/2006/relationships/tags" Target="../tags/tag40.xml"/><Relationship Id="rId6" Type="http://schemas.openxmlformats.org/officeDocument/2006/relationships/image" Target="../media/image50.png"/><Relationship Id="rId5" Type="http://schemas.openxmlformats.org/officeDocument/2006/relationships/image" Target="../media/image54.png"/><Relationship Id="rId4" Type="http://schemas.openxmlformats.org/officeDocument/2006/relationships/image" Target="../media/image39.png"/><Relationship Id="rId9" Type="http://schemas.openxmlformats.org/officeDocument/2006/relationships/image" Target="../media/image5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ags" Target="../tags/tag41.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15.xml"/><Relationship Id="rId7"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tags" Target="../tags/tag42.xml"/><Relationship Id="rId6" Type="http://schemas.openxmlformats.org/officeDocument/2006/relationships/image" Target="../media/image55.png"/><Relationship Id="rId5" Type="http://schemas.openxmlformats.org/officeDocument/2006/relationships/image" Target="../media/image57.png"/><Relationship Id="rId10" Type="http://schemas.openxmlformats.org/officeDocument/2006/relationships/image" Target="../media/image58.png"/><Relationship Id="rId4" Type="http://schemas.openxmlformats.org/officeDocument/2006/relationships/image" Target="../media/image39.png"/><Relationship Id="rId9" Type="http://schemas.openxmlformats.org/officeDocument/2006/relationships/image" Target="../media/image51.sv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17.xml"/><Relationship Id="rId7"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tags" Target="../tags/tag44.xml"/><Relationship Id="rId6" Type="http://schemas.openxmlformats.org/officeDocument/2006/relationships/image" Target="../media/image59.png"/><Relationship Id="rId5" Type="http://schemas.openxmlformats.org/officeDocument/2006/relationships/image" Target="../media/image61.png"/><Relationship Id="rId4" Type="http://schemas.openxmlformats.org/officeDocument/2006/relationships/image" Target="../media/image39.png"/><Relationship Id="rId9" Type="http://schemas.openxmlformats.org/officeDocument/2006/relationships/image" Target="../media/image51.sv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45.xml"/><Relationship Id="rId6" Type="http://schemas.openxmlformats.org/officeDocument/2006/relationships/image" Target="../media/image62.png"/><Relationship Id="rId5" Type="http://schemas.openxmlformats.org/officeDocument/2006/relationships/image" Target="../media/image40.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2.xml"/><Relationship Id="rId7" Type="http://schemas.openxmlformats.org/officeDocument/2006/relationships/image" Target="../media/image25.png"/><Relationship Id="rId2" Type="http://schemas.openxmlformats.org/officeDocument/2006/relationships/slideLayout" Target="../slideLayouts/slideLayout18.xml"/><Relationship Id="rId1" Type="http://schemas.openxmlformats.org/officeDocument/2006/relationships/tags" Target="../tags/tag30.xml"/><Relationship Id="rId6" Type="http://schemas.openxmlformats.org/officeDocument/2006/relationships/image" Target="../media/image24.png"/><Relationship Id="rId5" Type="http://schemas.openxmlformats.org/officeDocument/2006/relationships/image" Target="../media/image23.png"/><Relationship Id="rId4" Type="http://schemas.microsoft.com/office/2018/10/relationships/comments" Target="../comments/modernComment_131_35FE71DF.xml"/><Relationship Id="rId9" Type="http://schemas.openxmlformats.org/officeDocument/2006/relationships/image" Target="../media/image27.png"/></Relationships>
</file>

<file path=ppt/slides/_rels/slide20.xml.rels><?xml version="1.0" encoding="UTF-8" standalone="yes"?>
<Relationships xmlns="http://schemas.openxmlformats.org/package/2006/relationships"><Relationship Id="rId8" Type="http://schemas.openxmlformats.org/officeDocument/2006/relationships/image" Target="../media/image63.wmf"/><Relationship Id="rId3" Type="http://schemas.openxmlformats.org/officeDocument/2006/relationships/notesSlide" Target="../notesSlides/notesSlide19.xml"/><Relationship Id="rId7" Type="http://schemas.openxmlformats.org/officeDocument/2006/relationships/oleObject" Target="../embeddings/oleObject4.bin"/><Relationship Id="rId2" Type="http://schemas.openxmlformats.org/officeDocument/2006/relationships/slideLayout" Target="../slideLayouts/slideLayout18.xml"/><Relationship Id="rId1" Type="http://schemas.openxmlformats.org/officeDocument/2006/relationships/tags" Target="../tags/tag46.xml"/><Relationship Id="rId6" Type="http://schemas.openxmlformats.org/officeDocument/2006/relationships/image" Target="../media/image26.png"/><Relationship Id="rId5" Type="http://schemas.openxmlformats.org/officeDocument/2006/relationships/image" Target="../media/image23.png"/><Relationship Id="rId10" Type="http://schemas.openxmlformats.org/officeDocument/2006/relationships/image" Target="../media/image65.png"/><Relationship Id="rId4" Type="http://schemas.microsoft.com/office/2018/10/relationships/comments" Target="../comments/modernComment_184_8D64CAD9.xml"/><Relationship Id="rId9" Type="http://schemas.openxmlformats.org/officeDocument/2006/relationships/image" Target="../media/image64.png"/></Relationships>
</file>

<file path=ppt/slides/_rels/slide2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20.xml"/><Relationship Id="rId7" Type="http://schemas.openxmlformats.org/officeDocument/2006/relationships/image" Target="../media/image67.png"/><Relationship Id="rId2" Type="http://schemas.openxmlformats.org/officeDocument/2006/relationships/slideLayout" Target="../slideLayouts/slideLayout2.xml"/><Relationship Id="rId1" Type="http://schemas.openxmlformats.org/officeDocument/2006/relationships/tags" Target="../tags/tag47.xml"/><Relationship Id="rId6" Type="http://schemas.openxmlformats.org/officeDocument/2006/relationships/image" Target="../media/image66.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5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44.jpeg"/><Relationship Id="rId2" Type="http://schemas.openxmlformats.org/officeDocument/2006/relationships/slideLayout" Target="../slideLayouts/slideLayout2.xml"/><Relationship Id="rId1" Type="http://schemas.openxmlformats.org/officeDocument/2006/relationships/tags" Target="../tags/tag48.xml"/><Relationship Id="rId6" Type="http://schemas.openxmlformats.org/officeDocument/2006/relationships/image" Target="../media/image43.png"/><Relationship Id="rId5" Type="http://schemas.openxmlformats.org/officeDocument/2006/relationships/image" Target="../media/image45.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69.png"/><Relationship Id="rId2" Type="http://schemas.openxmlformats.org/officeDocument/2006/relationships/slideLayout" Target="../slideLayouts/slideLayout2.xml"/><Relationship Id="rId1" Type="http://schemas.openxmlformats.org/officeDocument/2006/relationships/tags" Target="../tags/tag49.xml"/><Relationship Id="rId6" Type="http://schemas.openxmlformats.org/officeDocument/2006/relationships/image" Target="../media/image68.png"/><Relationship Id="rId5" Type="http://schemas.openxmlformats.org/officeDocument/2006/relationships/image" Target="../media/image45.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50.xml"/><Relationship Id="rId6" Type="http://schemas.openxmlformats.org/officeDocument/2006/relationships/image" Target="../media/image70.png"/><Relationship Id="rId5" Type="http://schemas.openxmlformats.org/officeDocument/2006/relationships/image" Target="../media/image48.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8" Type="http://schemas.openxmlformats.org/officeDocument/2006/relationships/image" Target="../media/image63.wmf"/><Relationship Id="rId3" Type="http://schemas.openxmlformats.org/officeDocument/2006/relationships/notesSlide" Target="../notesSlides/notesSlide24.xml"/><Relationship Id="rId7" Type="http://schemas.openxmlformats.org/officeDocument/2006/relationships/oleObject" Target="../embeddings/oleObject5.bin"/><Relationship Id="rId2" Type="http://schemas.openxmlformats.org/officeDocument/2006/relationships/slideLayout" Target="../slideLayouts/slideLayout18.xml"/><Relationship Id="rId1" Type="http://schemas.openxmlformats.org/officeDocument/2006/relationships/tags" Target="../tags/tag51.xml"/><Relationship Id="rId6" Type="http://schemas.openxmlformats.org/officeDocument/2006/relationships/image" Target="../media/image27.png"/><Relationship Id="rId5" Type="http://schemas.openxmlformats.org/officeDocument/2006/relationships/image" Target="../media/image23.png"/><Relationship Id="rId10" Type="http://schemas.openxmlformats.org/officeDocument/2006/relationships/image" Target="../media/image71.png"/><Relationship Id="rId4" Type="http://schemas.microsoft.com/office/2018/10/relationships/comments" Target="../comments/modernComment_185_25F61605.xml"/><Relationship Id="rId9" Type="http://schemas.openxmlformats.org/officeDocument/2006/relationships/image" Target="../media/image65.png"/></Relationships>
</file>

<file path=ppt/slides/_rels/slide26.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notesSlide" Target="../notesSlides/notesSlide25.xml"/><Relationship Id="rId7"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52.xml"/><Relationship Id="rId6" Type="http://schemas.openxmlformats.org/officeDocument/2006/relationships/image" Target="../media/image45.png"/><Relationship Id="rId5" Type="http://schemas.openxmlformats.org/officeDocument/2006/relationships/image" Target="../media/image39.png"/><Relationship Id="rId4" Type="http://schemas.microsoft.com/office/2018/10/relationships/comments" Target="../comments/modernComment_188_86A1A74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53.xml"/><Relationship Id="rId6" Type="http://schemas.openxmlformats.org/officeDocument/2006/relationships/image" Target="../media/image72.png"/><Relationship Id="rId5" Type="http://schemas.openxmlformats.org/officeDocument/2006/relationships/image" Target="../media/image48.png"/><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54.xml"/><Relationship Id="rId6" Type="http://schemas.openxmlformats.org/officeDocument/2006/relationships/image" Target="../media/image40.png"/><Relationship Id="rId5" Type="http://schemas.openxmlformats.org/officeDocument/2006/relationships/image" Target="../media/image72.png"/><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7" Type="http://schemas.openxmlformats.org/officeDocument/2006/relationships/image" Target="../media/image73.png"/><Relationship Id="rId2" Type="http://schemas.openxmlformats.org/officeDocument/2006/relationships/slideLayout" Target="../slideLayouts/slideLayout18.xml"/><Relationship Id="rId1" Type="http://schemas.openxmlformats.org/officeDocument/2006/relationships/tags" Target="../tags/tag55.xml"/><Relationship Id="rId6" Type="http://schemas.openxmlformats.org/officeDocument/2006/relationships/image" Target="../media/image24.png"/><Relationship Id="rId5" Type="http://schemas.openxmlformats.org/officeDocument/2006/relationships/image" Target="../media/image23.png"/><Relationship Id="rId4" Type="http://schemas.microsoft.com/office/2018/10/relationships/comments" Target="../comments/modernComment_186_DDF6A49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31.xml"/><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29.xml"/><Relationship Id="rId7" Type="http://schemas.openxmlformats.org/officeDocument/2006/relationships/image" Target="../media/image44.jpeg"/><Relationship Id="rId2" Type="http://schemas.openxmlformats.org/officeDocument/2006/relationships/slideLayout" Target="../slideLayouts/slideLayout2.xml"/><Relationship Id="rId1" Type="http://schemas.openxmlformats.org/officeDocument/2006/relationships/tags" Target="../tags/tag56.xml"/><Relationship Id="rId6" Type="http://schemas.openxmlformats.org/officeDocument/2006/relationships/image" Target="../media/image43.png"/><Relationship Id="rId5" Type="http://schemas.openxmlformats.org/officeDocument/2006/relationships/image" Target="../media/image74.png"/><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57.xml"/><Relationship Id="rId6" Type="http://schemas.openxmlformats.org/officeDocument/2006/relationships/image" Target="../media/image75.png"/><Relationship Id="rId5" Type="http://schemas.openxmlformats.org/officeDocument/2006/relationships/image" Target="../media/image40.png"/><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58.xml"/><Relationship Id="rId6" Type="http://schemas.openxmlformats.org/officeDocument/2006/relationships/image" Target="../media/image40.png"/><Relationship Id="rId5" Type="http://schemas.openxmlformats.org/officeDocument/2006/relationships/image" Target="../media/image76.png"/><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59.xml"/><Relationship Id="rId6" Type="http://schemas.openxmlformats.org/officeDocument/2006/relationships/image" Target="../media/image77.png"/><Relationship Id="rId5" Type="http://schemas.openxmlformats.org/officeDocument/2006/relationships/image" Target="../media/image45.png"/><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7.bin"/><Relationship Id="rId13" Type="http://schemas.openxmlformats.org/officeDocument/2006/relationships/image" Target="../media/image81.wmf"/><Relationship Id="rId3" Type="http://schemas.openxmlformats.org/officeDocument/2006/relationships/notesSlide" Target="../notesSlides/notesSlide33.xml"/><Relationship Id="rId7" Type="http://schemas.openxmlformats.org/officeDocument/2006/relationships/image" Target="../media/image78.wmf"/><Relationship Id="rId12"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tags" Target="../tags/tag60.xml"/><Relationship Id="rId6" Type="http://schemas.openxmlformats.org/officeDocument/2006/relationships/oleObject" Target="../embeddings/oleObject6.bin"/><Relationship Id="rId11" Type="http://schemas.openxmlformats.org/officeDocument/2006/relationships/image" Target="../media/image80.wmf"/><Relationship Id="rId5" Type="http://schemas.openxmlformats.org/officeDocument/2006/relationships/image" Target="../media/image40.png"/><Relationship Id="rId15" Type="http://schemas.openxmlformats.org/officeDocument/2006/relationships/image" Target="../media/image82.wmf"/><Relationship Id="rId10" Type="http://schemas.openxmlformats.org/officeDocument/2006/relationships/oleObject" Target="../embeddings/oleObject8.bin"/><Relationship Id="rId4" Type="http://schemas.openxmlformats.org/officeDocument/2006/relationships/image" Target="../media/image39.png"/><Relationship Id="rId9" Type="http://schemas.openxmlformats.org/officeDocument/2006/relationships/image" Target="../media/image79.wmf"/><Relationship Id="rId14" Type="http://schemas.openxmlformats.org/officeDocument/2006/relationships/oleObject" Target="../embeddings/oleObject10.bin"/></Relationships>
</file>

<file path=ppt/slides/_rels/slide35.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notesSlide" Target="../notesSlides/notesSlide34.xml"/><Relationship Id="rId7" Type="http://schemas.openxmlformats.org/officeDocument/2006/relationships/image" Target="../media/image84.png"/><Relationship Id="rId2" Type="http://schemas.openxmlformats.org/officeDocument/2006/relationships/slideLayout" Target="../slideLayouts/slideLayout2.xml"/><Relationship Id="rId1" Type="http://schemas.openxmlformats.org/officeDocument/2006/relationships/tags" Target="../tags/tag61.xml"/><Relationship Id="rId6" Type="http://schemas.openxmlformats.org/officeDocument/2006/relationships/image" Target="../media/image72.png"/><Relationship Id="rId5" Type="http://schemas.openxmlformats.org/officeDocument/2006/relationships/image" Target="../media/image70.png"/><Relationship Id="rId4" Type="http://schemas.openxmlformats.org/officeDocument/2006/relationships/image" Target="../media/image8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4.xml"/><Relationship Id="rId7" Type="http://schemas.openxmlformats.org/officeDocument/2006/relationships/image" Target="../media/image30.png"/><Relationship Id="rId2" Type="http://schemas.openxmlformats.org/officeDocument/2006/relationships/slideLayout" Target="../slideLayouts/slideLayout18.xml"/><Relationship Id="rId1" Type="http://schemas.openxmlformats.org/officeDocument/2006/relationships/tags" Target="../tags/tag32.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3.png"/><Relationship Id="rId9" Type="http://schemas.openxmlformats.org/officeDocument/2006/relationships/image" Target="../media/image32.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8.xml"/><Relationship Id="rId1" Type="http://schemas.openxmlformats.org/officeDocument/2006/relationships/tags" Target="../tags/tag3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34.png"/><Relationship Id="rId2" Type="http://schemas.openxmlformats.org/officeDocument/2006/relationships/slideLayout" Target="../slideLayouts/slideLayout18.xml"/><Relationship Id="rId1" Type="http://schemas.openxmlformats.org/officeDocument/2006/relationships/tags" Target="../tags/tag34.xml"/><Relationship Id="rId6" Type="http://schemas.openxmlformats.org/officeDocument/2006/relationships/image" Target="../media/image25.png"/><Relationship Id="rId5" Type="http://schemas.openxmlformats.org/officeDocument/2006/relationships/image" Target="../media/image23.png"/><Relationship Id="rId4" Type="http://schemas.microsoft.com/office/2018/10/relationships/comments" Target="../comments/modernComment_120_864F42FA.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notesSlide" Target="../notesSlides/notesSlide6.xml"/><Relationship Id="rId7" Type="http://schemas.openxmlformats.org/officeDocument/2006/relationships/image" Target="../media/image35.wmf"/><Relationship Id="rId12" Type="http://schemas.openxmlformats.org/officeDocument/2006/relationships/image" Target="../media/image38.png"/><Relationship Id="rId2" Type="http://schemas.openxmlformats.org/officeDocument/2006/relationships/slideLayout" Target="../slideLayouts/slideLayout18.xml"/><Relationship Id="rId1" Type="http://schemas.openxmlformats.org/officeDocument/2006/relationships/tags" Target="../tags/tag35.xml"/><Relationship Id="rId6" Type="http://schemas.openxmlformats.org/officeDocument/2006/relationships/oleObject" Target="../embeddings/oleObject1.bin"/><Relationship Id="rId11" Type="http://schemas.openxmlformats.org/officeDocument/2006/relationships/image" Target="../media/image37.wmf"/><Relationship Id="rId5" Type="http://schemas.openxmlformats.org/officeDocument/2006/relationships/image" Target="../media/image25.png"/><Relationship Id="rId10" Type="http://schemas.openxmlformats.org/officeDocument/2006/relationships/oleObject" Target="../embeddings/oleObject3.bin"/><Relationship Id="rId4" Type="http://schemas.openxmlformats.org/officeDocument/2006/relationships/image" Target="../media/image23.png"/><Relationship Id="rId9" Type="http://schemas.openxmlformats.org/officeDocument/2006/relationships/image" Target="../media/image36.w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41.png"/><Relationship Id="rId5" Type="http://schemas.openxmlformats.org/officeDocument/2006/relationships/image" Target="../media/image42.pn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27CA919-DD2E-C835-F187-CCEE0D2831FA}"/>
              </a:ext>
            </a:extLst>
          </p:cNvPr>
          <p:cNvPicPr>
            <a:picLocks noChangeAspect="1"/>
          </p:cNvPicPr>
          <p:nvPr/>
        </p:nvPicPr>
        <p:blipFill>
          <a:blip r:embed="rId6"/>
          <a:stretch>
            <a:fillRect/>
          </a:stretch>
        </p:blipFill>
        <p:spPr>
          <a:xfrm>
            <a:off x="7091268" y="1253253"/>
            <a:ext cx="4866061" cy="4024233"/>
          </a:xfrm>
          <a:prstGeom prst="rect">
            <a:avLst/>
          </a:prstGeom>
        </p:spPr>
      </p:pic>
      <p:sp>
        <p:nvSpPr>
          <p:cNvPr id="6" name="TextBox 5">
            <a:extLst>
              <a:ext uri="{FF2B5EF4-FFF2-40B4-BE49-F238E27FC236}">
                <a16:creationId xmlns:a16="http://schemas.microsoft.com/office/drawing/2014/main" id="{B6707C56-ABDD-BEE2-D353-53FB5BF0B1E8}"/>
              </a:ext>
            </a:extLst>
          </p:cNvPr>
          <p:cNvSpPr txBox="1"/>
          <p:nvPr/>
        </p:nvSpPr>
        <p:spPr>
          <a:xfrm>
            <a:off x="471481" y="1742128"/>
            <a:ext cx="5942876" cy="1686872"/>
          </a:xfrm>
          <a:prstGeom prst="rect">
            <a:avLst/>
          </a:prstGeom>
          <a:noFill/>
        </p:spPr>
        <p:txBody>
          <a:bodyPr wrap="square" lIns="91440" tIns="45720" rIns="91440" bIns="45720" rtlCol="0" anchor="t">
            <a:spAutoFit/>
          </a:bodyPr>
          <a:lstStyle/>
          <a:p>
            <a:pPr algn="ctr">
              <a:lnSpc>
                <a:spcPts val="6200"/>
              </a:lnSpc>
            </a:pPr>
            <a:r>
              <a:rPr lang="en-US" sz="3600" b="1">
                <a:solidFill>
                  <a:srgbClr val="006838"/>
                </a:solidFill>
                <a:cs typeface="Myanmar Text"/>
              </a:rPr>
              <a:t>Folding Real Proteins</a:t>
            </a:r>
          </a:p>
          <a:p>
            <a:pPr algn="ctr">
              <a:lnSpc>
                <a:spcPts val="6200"/>
              </a:lnSpc>
            </a:pPr>
            <a:r>
              <a:rPr lang="en-US" sz="6000" b="1">
                <a:solidFill>
                  <a:srgbClr val="006838"/>
                </a:solidFill>
                <a:cs typeface="Myanmar Text"/>
              </a:rPr>
              <a:t>Zinc Fingers </a:t>
            </a:r>
            <a:endParaRPr lang="en-US" sz="6000">
              <a:solidFill>
                <a:srgbClr val="000000"/>
              </a:solidFill>
              <a:ea typeface="Calibri"/>
              <a:cs typeface="Calibri"/>
            </a:endParaRPr>
          </a:p>
        </p:txBody>
      </p:sp>
      <p:sp>
        <p:nvSpPr>
          <p:cNvPr id="11" name="TextBox 10">
            <a:extLst>
              <a:ext uri="{FF2B5EF4-FFF2-40B4-BE49-F238E27FC236}">
                <a16:creationId xmlns:a16="http://schemas.microsoft.com/office/drawing/2014/main" id="{667D1994-F1BB-457F-FFBD-3C2F21C3B326}"/>
              </a:ext>
            </a:extLst>
          </p:cNvPr>
          <p:cNvSpPr txBox="1"/>
          <p:nvPr/>
        </p:nvSpPr>
        <p:spPr>
          <a:xfrm>
            <a:off x="914756" y="3547585"/>
            <a:ext cx="4865459" cy="1477328"/>
          </a:xfrm>
          <a:prstGeom prst="rect">
            <a:avLst/>
          </a:prstGeom>
          <a:noFill/>
        </p:spPr>
        <p:txBody>
          <a:bodyPr wrap="square" lIns="91440" tIns="45720" rIns="91440" bIns="45720" rtlCol="0" anchor="t">
            <a:spAutoFit/>
          </a:bodyPr>
          <a:lstStyle/>
          <a:p>
            <a:pPr algn="ctr">
              <a:spcAft>
                <a:spcPts val="1200"/>
              </a:spcAft>
            </a:pPr>
            <a:r>
              <a:rPr lang="en-US" sz="2000" i="1">
                <a:solidFill>
                  <a:srgbClr val="7030A0"/>
                </a:solidFill>
                <a:latin typeface="Calibri"/>
                <a:ea typeface="+mn-lt"/>
                <a:cs typeface="+mn-lt"/>
              </a:rPr>
              <a:t>“</a:t>
            </a:r>
            <a:r>
              <a:rPr lang="en-US" sz="2000" i="1">
                <a:solidFill>
                  <a:srgbClr val="7030A0"/>
                </a:solidFill>
                <a:ea typeface="+mn-lt"/>
                <a:cs typeface="+mn-lt"/>
              </a:rPr>
              <a:t>Mother Nature has been the best bioengineer in history. Why not harness the evolutionary process to design proteins?"</a:t>
            </a:r>
          </a:p>
          <a:p>
            <a:pPr algn="ctr">
              <a:spcAft>
                <a:spcPts val="1200"/>
              </a:spcAft>
            </a:pPr>
            <a:r>
              <a:rPr lang="en-US" sz="1800" b="0" i="1">
                <a:solidFill>
                  <a:srgbClr val="6D2C79"/>
                </a:solidFill>
                <a:effectLst/>
                <a:latin typeface="Calibri" panose="020F0502020204030204" pitchFamily="34" charset="0"/>
              </a:rPr>
              <a:t> </a:t>
            </a:r>
            <a:r>
              <a:rPr lang="en-US" sz="1600" b="0" i="1">
                <a:solidFill>
                  <a:srgbClr val="6D2C79"/>
                </a:solidFill>
                <a:effectLst/>
                <a:latin typeface="Calibri" panose="020F0502020204030204" pitchFamily="34" charset="0"/>
              </a:rPr>
              <a:t>–</a:t>
            </a:r>
            <a:r>
              <a:rPr lang="en-US" sz="1600" i="1">
                <a:solidFill>
                  <a:srgbClr val="7030A0"/>
                </a:solidFill>
                <a:latin typeface="Calibri"/>
                <a:ea typeface="Calibri" panose="020F0502020204030204"/>
                <a:cs typeface="Calibri"/>
              </a:rPr>
              <a:t> Frances Arnold</a:t>
            </a:r>
          </a:p>
        </p:txBody>
      </p:sp>
      <p:pic>
        <p:nvPicPr>
          <p:cNvPr id="5" name="Picture 4" descr="Logo&#10;&#10;Description automatically generated">
            <a:extLst>
              <a:ext uri="{FF2B5EF4-FFF2-40B4-BE49-F238E27FC236}">
                <a16:creationId xmlns:a16="http://schemas.microsoft.com/office/drawing/2014/main" id="{B9A5543A-AC98-3E56-E869-258F72132D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88443" y="5417328"/>
            <a:ext cx="3508951" cy="1260754"/>
          </a:xfrm>
          <a:prstGeom prst="rect">
            <a:avLst/>
          </a:prstGeom>
        </p:spPr>
      </p:pic>
      <p:sp>
        <p:nvSpPr>
          <p:cNvPr id="7" name="TextBox 6">
            <a:extLst>
              <a:ext uri="{FF2B5EF4-FFF2-40B4-BE49-F238E27FC236}">
                <a16:creationId xmlns:a16="http://schemas.microsoft.com/office/drawing/2014/main" id="{1C39A71D-4EF9-6CEC-5AD4-3367B9FBA4D8}"/>
              </a:ext>
            </a:extLst>
          </p:cNvPr>
          <p:cNvSpPr txBox="1"/>
          <p:nvPr/>
        </p:nvSpPr>
        <p:spPr>
          <a:xfrm>
            <a:off x="6440557" y="5586040"/>
            <a:ext cx="5448064" cy="923330"/>
          </a:xfrm>
          <a:prstGeom prst="rect">
            <a:avLst/>
          </a:prstGeom>
          <a:noFill/>
        </p:spPr>
        <p:txBody>
          <a:bodyPr wrap="square" lIns="91440" tIns="45720" rIns="91440" bIns="45720" rtlCol="0" anchor="t">
            <a:spAutoFit/>
          </a:bodyPr>
          <a:lstStyle/>
          <a:p>
            <a:r>
              <a:rPr lang="en-US" b="1"/>
              <a:t>Activity ID: </a:t>
            </a:r>
            <a:r>
              <a:rPr lang="en-US">
                <a:solidFill>
                  <a:srgbClr val="0070C0"/>
                </a:solidFill>
              </a:rPr>
              <a:t>AASK-AR2</a:t>
            </a:r>
          </a:p>
          <a:p>
            <a:r>
              <a:rPr lang="en-US" b="1"/>
              <a:t>Required Models: </a:t>
            </a:r>
            <a:r>
              <a:rPr lang="en-US">
                <a:solidFill>
                  <a:srgbClr val="0070C0"/>
                </a:solidFill>
              </a:rPr>
              <a:t>1 AASK</a:t>
            </a:r>
            <a:r>
              <a:rPr lang="en-US" baseline="30000">
                <a:solidFill>
                  <a:srgbClr val="0070C0"/>
                </a:solidFill>
              </a:rPr>
              <a:t>©</a:t>
            </a:r>
            <a:r>
              <a:rPr lang="en-US">
                <a:solidFill>
                  <a:srgbClr val="0070C0"/>
                </a:solidFill>
              </a:rPr>
              <a:t>/ Group</a:t>
            </a:r>
            <a:endParaRPr lang="en-US">
              <a:solidFill>
                <a:srgbClr val="0070C0"/>
              </a:solidFill>
              <a:ea typeface="Calibri"/>
              <a:cs typeface="Calibri"/>
            </a:endParaRPr>
          </a:p>
          <a:p>
            <a:r>
              <a:rPr lang="en-US" b="1"/>
              <a:t>Required Media: </a:t>
            </a:r>
            <a:r>
              <a:rPr lang="en-US">
                <a:solidFill>
                  <a:srgbClr val="0070C0"/>
                </a:solidFill>
              </a:rPr>
              <a:t>3DMD AR EDU App</a:t>
            </a:r>
          </a:p>
        </p:txBody>
      </p:sp>
      <p:pic>
        <p:nvPicPr>
          <p:cNvPr id="13" name="Picture 12" descr="A close-up of a dna model&#10;&#10;Description automatically generated">
            <a:extLst>
              <a:ext uri="{FF2B5EF4-FFF2-40B4-BE49-F238E27FC236}">
                <a16:creationId xmlns:a16="http://schemas.microsoft.com/office/drawing/2014/main" id="{44430104-BF7D-76CD-EC66-E746B4D703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54369" y="2032223"/>
            <a:ext cx="1884720" cy="1884720"/>
          </a:xfrm>
          <a:prstGeom prst="rect">
            <a:avLst/>
          </a:prstGeom>
        </p:spPr>
      </p:pic>
      <p:sp>
        <p:nvSpPr>
          <p:cNvPr id="3" name="Oval 2">
            <a:extLst>
              <a:ext uri="{FF2B5EF4-FFF2-40B4-BE49-F238E27FC236}">
                <a16:creationId xmlns:a16="http://schemas.microsoft.com/office/drawing/2014/main" id="{CE0C0C11-8AF7-A08F-5708-0676D1D2B1D5}"/>
              </a:ext>
            </a:extLst>
          </p:cNvPr>
          <p:cNvSpPr/>
          <p:nvPr/>
        </p:nvSpPr>
        <p:spPr>
          <a:xfrm>
            <a:off x="6106244" y="1988476"/>
            <a:ext cx="1970049" cy="1951464"/>
          </a:xfrm>
          <a:prstGeom prst="ellipse">
            <a:avLst/>
          </a:prstGeom>
          <a:noFill/>
          <a:ln w="101600">
            <a:solidFill>
              <a:srgbClr val="FF00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custDataLst>
      <p:tags r:id="rId1"/>
    </p:custDataLst>
    <p:extLst>
      <p:ext uri="{BB962C8B-B14F-4D97-AF65-F5344CB8AC3E}">
        <p14:creationId xmlns:p14="http://schemas.microsoft.com/office/powerpoint/2010/main" val="4254708795"/>
      </p:ext>
    </p:extLst>
  </p:cSld>
  <p:clrMapOvr>
    <a:masterClrMapping/>
  </p:clrMapOvr>
  <p:extLst>
    <p:ext uri="{6950BFC3-D8DA-4A85-94F7-54DA5524770B}">
      <p188:commentRel xmlns:p188="http://schemas.microsoft.com/office/powerpoint/2018/8/main" r:id="rId4"/>
    </p:ext>
  </p:extLs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58A7CD-1660-8545-4324-BF85F71CB97F}"/>
              </a:ext>
            </a:extLst>
          </p:cNvPr>
          <p:cNvPicPr>
            <a:picLocks noChangeAspect="1"/>
          </p:cNvPicPr>
          <p:nvPr/>
        </p:nvPicPr>
        <p:blipFill>
          <a:blip r:embed="rId6"/>
          <a:stretch>
            <a:fillRect/>
          </a:stretch>
        </p:blipFill>
        <p:spPr>
          <a:xfrm>
            <a:off x="8217801" y="2630858"/>
            <a:ext cx="2091299" cy="3597992"/>
          </a:xfrm>
          <a:prstGeom prst="rect">
            <a:avLst/>
          </a:prstGeom>
        </p:spPr>
      </p:pic>
      <p:sp>
        <p:nvSpPr>
          <p:cNvPr id="10" name="TextBox 1">
            <a:extLst>
              <a:ext uri="{FF2B5EF4-FFF2-40B4-BE49-F238E27FC236}">
                <a16:creationId xmlns:a16="http://schemas.microsoft.com/office/drawing/2014/main" id="{28150B13-3742-9398-850A-998DC1E134ED}"/>
              </a:ext>
            </a:extLst>
          </p:cNvPr>
          <p:cNvSpPr txBox="1"/>
          <p:nvPr/>
        </p:nvSpPr>
        <p:spPr>
          <a:xfrm>
            <a:off x="4445411" y="1745085"/>
            <a:ext cx="2912163"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a:cs typeface="Calibri"/>
              </a:rPr>
              <a:t>Select </a:t>
            </a:r>
            <a:r>
              <a:rPr lang="en-US" sz="2000" b="1">
                <a:solidFill>
                  <a:srgbClr val="D200B9"/>
                </a:solidFill>
                <a:cs typeface="Calibri"/>
              </a:rPr>
              <a:t>Primary</a:t>
            </a:r>
          </a:p>
          <a:p>
            <a:pPr algn="ctr"/>
            <a:r>
              <a:rPr lang="en-US" sz="2000" b="1">
                <a:solidFill>
                  <a:srgbClr val="D200B9"/>
                </a:solidFill>
                <a:cs typeface="Calibri"/>
              </a:rPr>
              <a:t>Structure</a:t>
            </a:r>
            <a:endParaRPr lang="en-US" sz="2000">
              <a:cs typeface="Calibri"/>
            </a:endParaRPr>
          </a:p>
        </p:txBody>
      </p:sp>
      <p:sp>
        <p:nvSpPr>
          <p:cNvPr id="11" name="TextBox 2">
            <a:extLst>
              <a:ext uri="{FF2B5EF4-FFF2-40B4-BE49-F238E27FC236}">
                <a16:creationId xmlns:a16="http://schemas.microsoft.com/office/drawing/2014/main" id="{B9F105CC-D9C3-ECD3-4BAB-46B2A144B2BC}"/>
              </a:ext>
            </a:extLst>
          </p:cNvPr>
          <p:cNvSpPr txBox="1"/>
          <p:nvPr/>
        </p:nvSpPr>
        <p:spPr>
          <a:xfrm>
            <a:off x="8058639" y="1710966"/>
            <a:ext cx="2383524"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1"/>
              </a:spcAft>
            </a:pPr>
            <a:r>
              <a:rPr lang="en-US" sz="2000">
                <a:cs typeface="Calibri"/>
              </a:rPr>
              <a:t>Scan the </a:t>
            </a:r>
            <a:r>
              <a:rPr lang="en-US" sz="2000" b="1">
                <a:cs typeface="Calibri"/>
              </a:rPr>
              <a:t>Amino Acid Side Chain Chart</a:t>
            </a:r>
            <a:r>
              <a:rPr lang="en-US" sz="1400" baseline="30000">
                <a:cs typeface="Calibri"/>
              </a:rPr>
              <a:t>©</a:t>
            </a:r>
            <a:endParaRPr lang="en-US" sz="1401" baseline="30000">
              <a:cs typeface="Calibri"/>
            </a:endParaRPr>
          </a:p>
        </p:txBody>
      </p:sp>
      <p:sp>
        <p:nvSpPr>
          <p:cNvPr id="2" name="Title 1">
            <a:extLst>
              <a:ext uri="{FF2B5EF4-FFF2-40B4-BE49-F238E27FC236}">
                <a16:creationId xmlns:a16="http://schemas.microsoft.com/office/drawing/2014/main" id="{A90A24A1-7CA4-13F3-22A0-75B46CB3E375}"/>
              </a:ext>
            </a:extLst>
          </p:cNvPr>
          <p:cNvSpPr txBox="1">
            <a:spLocks/>
          </p:cNvSpPr>
          <p:nvPr/>
        </p:nvSpPr>
        <p:spPr>
          <a:xfrm>
            <a:off x="760678" y="-244"/>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chemeClr val="bg1"/>
                </a:solidFill>
                <a:ea typeface="HGSoeiKakugothicUB"/>
                <a:cs typeface="Myanmar Text"/>
              </a:rPr>
              <a:t>Explore Primary Structure with the 3DMD AR </a:t>
            </a:r>
            <a:r>
              <a:rPr lang="en-US" sz="3200" b="1">
                <a:solidFill>
                  <a:schemeClr val="bg1"/>
                </a:solidFill>
                <a:ea typeface="HGSoeiKakugothicUB"/>
                <a:cs typeface="Calibri"/>
              </a:rPr>
              <a:t>EDU App</a:t>
            </a:r>
            <a:r>
              <a:rPr lang="en-US" sz="3200" b="1">
                <a:solidFill>
                  <a:schemeClr val="bg1"/>
                </a:solidFill>
                <a:ea typeface="HGSoeiKakugothicUB"/>
                <a:cs typeface="Myanmar Text"/>
              </a:rPr>
              <a:t> </a:t>
            </a:r>
            <a:endParaRPr lang="en-US" sz="1400">
              <a:solidFill>
                <a:schemeClr val="bg1"/>
              </a:solidFill>
            </a:endParaRPr>
          </a:p>
        </p:txBody>
      </p:sp>
      <p:pic>
        <p:nvPicPr>
          <p:cNvPr id="9" name="Picture 8" descr="A cell phone showing structure&#10;&#10;Description automatically generated">
            <a:extLst>
              <a:ext uri="{FF2B5EF4-FFF2-40B4-BE49-F238E27FC236}">
                <a16:creationId xmlns:a16="http://schemas.microsoft.com/office/drawing/2014/main" id="{33F41AA5-B7F3-D855-847A-91563F69635C}"/>
              </a:ext>
            </a:extLst>
          </p:cNvPr>
          <p:cNvPicPr>
            <a:picLocks noChangeAspect="1"/>
          </p:cNvPicPr>
          <p:nvPr/>
        </p:nvPicPr>
        <p:blipFill>
          <a:blip r:embed="rId7"/>
          <a:stretch>
            <a:fillRect/>
          </a:stretch>
        </p:blipFill>
        <p:spPr>
          <a:xfrm>
            <a:off x="4864846" y="2630858"/>
            <a:ext cx="2073293" cy="3572444"/>
          </a:xfrm>
          <a:prstGeom prst="rect">
            <a:avLst/>
          </a:prstGeom>
        </p:spPr>
      </p:pic>
      <p:sp>
        <p:nvSpPr>
          <p:cNvPr id="13" name="Oval 12">
            <a:extLst>
              <a:ext uri="{FF2B5EF4-FFF2-40B4-BE49-F238E27FC236}">
                <a16:creationId xmlns:a16="http://schemas.microsoft.com/office/drawing/2014/main" id="{79E9328C-DB9D-5494-8D0B-FF7C4AB00516}"/>
              </a:ext>
            </a:extLst>
          </p:cNvPr>
          <p:cNvSpPr/>
          <p:nvPr/>
        </p:nvSpPr>
        <p:spPr>
          <a:xfrm>
            <a:off x="5049560" y="3318033"/>
            <a:ext cx="1757584" cy="682255"/>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pic>
        <p:nvPicPr>
          <p:cNvPr id="22" name="Picture 21" descr="Icon&#10;&#10;Description automatically generated">
            <a:extLst>
              <a:ext uri="{FF2B5EF4-FFF2-40B4-BE49-F238E27FC236}">
                <a16:creationId xmlns:a16="http://schemas.microsoft.com/office/drawing/2014/main" id="{D09ACE9E-4D31-578F-29DE-5B4EB53CD2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5" name="TextBox 4">
            <a:extLst>
              <a:ext uri="{FF2B5EF4-FFF2-40B4-BE49-F238E27FC236}">
                <a16:creationId xmlns:a16="http://schemas.microsoft.com/office/drawing/2014/main" id="{F168F19D-C4E5-0D24-9489-D3B3CB120897}"/>
              </a:ext>
            </a:extLst>
          </p:cNvPr>
          <p:cNvSpPr txBox="1"/>
          <p:nvPr/>
        </p:nvSpPr>
        <p:spPr>
          <a:xfrm>
            <a:off x="760678" y="2723281"/>
            <a:ext cx="3332857" cy="2169825"/>
          </a:xfrm>
          <a:prstGeom prst="rect">
            <a:avLst/>
          </a:prstGeom>
          <a:noFill/>
        </p:spPr>
        <p:txBody>
          <a:bodyPr wrap="square" lIns="91440" tIns="45720" rIns="91440" bIns="45720" rtlCol="0" anchor="t">
            <a:spAutoFit/>
          </a:bodyPr>
          <a:lstStyle/>
          <a:p>
            <a:pPr>
              <a:spcAft>
                <a:spcPts val="1801"/>
              </a:spcAft>
            </a:pPr>
            <a:r>
              <a:rPr lang="en-US" sz="2000" b="1">
                <a:ea typeface="Calibri"/>
                <a:cs typeface="Calibri"/>
              </a:rPr>
              <a:t>Primary structure </a:t>
            </a:r>
            <a:r>
              <a:rPr lang="en-US" sz="2000">
                <a:ea typeface="Calibri"/>
                <a:cs typeface="Calibri"/>
              </a:rPr>
              <a:t>is the order of amino acids in a protein.</a:t>
            </a:r>
            <a:endParaRPr lang="en-US"/>
          </a:p>
          <a:p>
            <a:pPr>
              <a:spcAft>
                <a:spcPts val="1801"/>
              </a:spcAft>
            </a:pPr>
            <a:r>
              <a:rPr lang="en-US" sz="2000">
                <a:ea typeface="Calibri"/>
                <a:cs typeface="Calibri"/>
              </a:rPr>
              <a:t>In the first AR scene, </a:t>
            </a:r>
            <a:r>
              <a:rPr lang="en-US" sz="2000" b="1">
                <a:solidFill>
                  <a:srgbClr val="D200B9"/>
                </a:solidFill>
                <a:ea typeface="Calibri"/>
                <a:cs typeface="Calibri"/>
              </a:rPr>
              <a:t>Primary Structure</a:t>
            </a:r>
            <a:r>
              <a:rPr lang="en-US" sz="2000">
                <a:ea typeface="Calibri"/>
                <a:cs typeface="Calibri"/>
              </a:rPr>
              <a:t>, will shows the order of the amino acids in a zinc finger protein.</a:t>
            </a:r>
          </a:p>
        </p:txBody>
      </p:sp>
    </p:spTree>
    <p:custDataLst>
      <p:tags r:id="rId1"/>
    </p:custDataLst>
    <p:extLst>
      <p:ext uri="{BB962C8B-B14F-4D97-AF65-F5344CB8AC3E}">
        <p14:creationId xmlns:p14="http://schemas.microsoft.com/office/powerpoint/2010/main" val="2783379218"/>
      </p:ext>
    </p:extLst>
  </p:cSld>
  <p:clrMapOvr>
    <a:masterClrMapping/>
  </p:clrMapOvr>
  <p:extLst>
    <p:ext uri="{6950BFC3-D8DA-4A85-94F7-54DA5524770B}">
      <p188:commentRel xmlns:p188="http://schemas.microsoft.com/office/powerpoint/2018/8/main" r:id="rId4"/>
    </p:ext>
  </p:extLs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A6CCD32-CF97-961D-533F-72B6D75C4F1C}"/>
              </a:ext>
            </a:extLst>
          </p:cNvPr>
          <p:cNvPicPr>
            <a:picLocks noChangeAspect="1"/>
          </p:cNvPicPr>
          <p:nvPr/>
        </p:nvPicPr>
        <p:blipFill>
          <a:blip r:embed="rId5"/>
          <a:stretch>
            <a:fillRect/>
          </a:stretch>
        </p:blipFill>
        <p:spPr>
          <a:xfrm>
            <a:off x="3311427" y="3629925"/>
            <a:ext cx="8171004" cy="2042751"/>
          </a:xfrm>
          <a:prstGeom prst="rect">
            <a:avLst/>
          </a:prstGeom>
        </p:spPr>
      </p:pic>
      <p:pic>
        <p:nvPicPr>
          <p:cNvPr id="8" name="Picture 7" descr="Icon&#10;&#10;Description automatically generated">
            <a:extLst>
              <a:ext uri="{FF2B5EF4-FFF2-40B4-BE49-F238E27FC236}">
                <a16:creationId xmlns:a16="http://schemas.microsoft.com/office/drawing/2014/main" id="{0E9F8349-BB74-9A88-B171-550F8F0E31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1235" y="14002"/>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4000" b="1">
                <a:solidFill>
                  <a:prstClr val="white"/>
                </a:solidFill>
                <a:latin typeface="Calibri" panose="020F0502020204030204"/>
                <a:ea typeface="HGSoeiKakugothicUB"/>
                <a:cs typeface="Myanmar Text"/>
              </a:rPr>
              <a:t>What is a Protein's Primary Structure?</a:t>
            </a:r>
            <a:endParaRPr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954740" y="2483365"/>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srgbClr val="7030A0"/>
              </a:solidFill>
              <a:effectLst/>
              <a:uLnTx/>
              <a:uFillTx/>
              <a:latin typeface="Calibri" panose="020F0502020204030204"/>
              <a:ea typeface="+mn-ea"/>
              <a:cs typeface="Calibri"/>
            </a:endParaRPr>
          </a:p>
        </p:txBody>
      </p:sp>
      <p:sp>
        <p:nvSpPr>
          <p:cNvPr id="21" name="TextBox 20">
            <a:extLst>
              <a:ext uri="{FF2B5EF4-FFF2-40B4-BE49-F238E27FC236}">
                <a16:creationId xmlns:a16="http://schemas.microsoft.com/office/drawing/2014/main" id="{774C9EB4-12BE-C9B8-67E6-F14771960F86}"/>
              </a:ext>
            </a:extLst>
          </p:cNvPr>
          <p:cNvSpPr txBox="1"/>
          <p:nvPr/>
        </p:nvSpPr>
        <p:spPr>
          <a:xfrm>
            <a:off x="6106149" y="4850477"/>
            <a:ext cx="184731" cy="584775"/>
          </a:xfrm>
          <a:prstGeom prst="rect">
            <a:avLst/>
          </a:prstGeom>
          <a:noFill/>
        </p:spPr>
        <p:txBody>
          <a:bodyPr wrap="none" lIns="91440" tIns="45720" rIns="91440" bIns="45720" rtlCol="0" anchor="t">
            <a:spAutoFit/>
          </a:bodyPr>
          <a:lstStyle/>
          <a:p>
            <a:endParaRPr lang="en-US" sz="3200" b="1">
              <a:ea typeface="Calibri"/>
              <a:cs typeface="Calibri"/>
            </a:endParaRPr>
          </a:p>
        </p:txBody>
      </p:sp>
      <p:pic>
        <p:nvPicPr>
          <p:cNvPr id="10" name="Picture 9">
            <a:extLst>
              <a:ext uri="{FF2B5EF4-FFF2-40B4-BE49-F238E27FC236}">
                <a16:creationId xmlns:a16="http://schemas.microsoft.com/office/drawing/2014/main" id="{F2CB6B4A-F36B-7556-119C-FF464A509B4D}"/>
              </a:ext>
            </a:extLst>
          </p:cNvPr>
          <p:cNvPicPr>
            <a:picLocks noChangeAspect="1"/>
          </p:cNvPicPr>
          <p:nvPr/>
        </p:nvPicPr>
        <p:blipFill>
          <a:blip r:embed="rId7"/>
          <a:stretch>
            <a:fillRect/>
          </a:stretch>
        </p:blipFill>
        <p:spPr>
          <a:xfrm>
            <a:off x="709569" y="2630851"/>
            <a:ext cx="2091300" cy="3597993"/>
          </a:xfrm>
          <a:prstGeom prst="rect">
            <a:avLst/>
          </a:prstGeom>
        </p:spPr>
      </p:pic>
      <p:sp>
        <p:nvSpPr>
          <p:cNvPr id="11" name="TextBox 3">
            <a:extLst>
              <a:ext uri="{FF2B5EF4-FFF2-40B4-BE49-F238E27FC236}">
                <a16:creationId xmlns:a16="http://schemas.microsoft.com/office/drawing/2014/main" id="{F11BBFEB-EF81-5533-8BF2-FD6BFFF7945F}"/>
              </a:ext>
            </a:extLst>
          </p:cNvPr>
          <p:cNvSpPr txBox="1"/>
          <p:nvPr/>
        </p:nvSpPr>
        <p:spPr>
          <a:xfrm>
            <a:off x="786624" y="1715026"/>
            <a:ext cx="1892746"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a:cs typeface="Calibri"/>
              </a:rPr>
              <a:t>Explore the </a:t>
            </a:r>
          </a:p>
          <a:p>
            <a:pPr algn="ctr"/>
            <a:r>
              <a:rPr lang="en-US" sz="2000" b="1">
                <a:solidFill>
                  <a:srgbClr val="D200B9"/>
                </a:solidFill>
                <a:cs typeface="Calibri"/>
              </a:rPr>
              <a:t>first button</a:t>
            </a:r>
            <a:endParaRPr lang="en-US" sz="2000">
              <a:cs typeface="Calibri"/>
            </a:endParaRPr>
          </a:p>
        </p:txBody>
      </p:sp>
      <p:sp>
        <p:nvSpPr>
          <p:cNvPr id="13" name="TextBox 12">
            <a:extLst>
              <a:ext uri="{FF2B5EF4-FFF2-40B4-BE49-F238E27FC236}">
                <a16:creationId xmlns:a16="http://schemas.microsoft.com/office/drawing/2014/main" id="{02FD1498-21DC-EAD8-2087-8059D301D3FC}"/>
              </a:ext>
            </a:extLst>
          </p:cNvPr>
          <p:cNvSpPr txBox="1"/>
          <p:nvPr/>
        </p:nvSpPr>
        <p:spPr>
          <a:xfrm>
            <a:off x="3907182" y="2115739"/>
            <a:ext cx="6979494" cy="1477328"/>
          </a:xfrm>
          <a:prstGeom prst="rect">
            <a:avLst/>
          </a:prstGeom>
          <a:noFill/>
        </p:spPr>
        <p:txBody>
          <a:bodyPr wrap="square" lIns="91440" tIns="45720" rIns="91440" bIns="45720" anchor="t">
            <a:spAutoFit/>
          </a:bodyPr>
          <a:lstStyle/>
          <a:p>
            <a:pPr algn="ctr">
              <a:spcAft>
                <a:spcPts val="1801"/>
              </a:spcAft>
            </a:pPr>
            <a:r>
              <a:rPr lang="en-US" sz="2000" b="1">
                <a:solidFill>
                  <a:srgbClr val="1CA64A"/>
                </a:solidFill>
                <a:ea typeface="Calibri"/>
                <a:cs typeface="Calibri"/>
              </a:rPr>
              <a:t>What do you notice?</a:t>
            </a:r>
          </a:p>
          <a:p>
            <a:pPr algn="ctr">
              <a:spcAft>
                <a:spcPts val="1801"/>
              </a:spcAft>
            </a:pPr>
            <a:r>
              <a:rPr lang="en-US" sz="2000" b="1">
                <a:solidFill>
                  <a:srgbClr val="1CA64A"/>
                </a:solidFill>
                <a:ea typeface="Calibri"/>
                <a:cs typeface="Calibri"/>
              </a:rPr>
              <a:t>What is being shown in this AR overlay?</a:t>
            </a:r>
          </a:p>
          <a:p>
            <a:pPr algn="ctr">
              <a:spcAft>
                <a:spcPts val="1801"/>
              </a:spcAft>
            </a:pPr>
            <a:endParaRPr lang="en-US" sz="2000">
              <a:cs typeface="Calibri"/>
            </a:endParaRPr>
          </a:p>
        </p:txBody>
      </p:sp>
      <p:sp>
        <p:nvSpPr>
          <p:cNvPr id="15" name="Oval 14">
            <a:extLst>
              <a:ext uri="{FF2B5EF4-FFF2-40B4-BE49-F238E27FC236}">
                <a16:creationId xmlns:a16="http://schemas.microsoft.com/office/drawing/2014/main" id="{01E3F0E1-47BF-CD79-7A2D-1F14B883857D}"/>
              </a:ext>
            </a:extLst>
          </p:cNvPr>
          <p:cNvSpPr/>
          <p:nvPr/>
        </p:nvSpPr>
        <p:spPr>
          <a:xfrm>
            <a:off x="786624" y="5018566"/>
            <a:ext cx="680636" cy="654110"/>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spTree>
    <p:custDataLst>
      <p:tags r:id="rId1"/>
    </p:custDataLst>
    <p:extLst>
      <p:ext uri="{BB962C8B-B14F-4D97-AF65-F5344CB8AC3E}">
        <p14:creationId xmlns:p14="http://schemas.microsoft.com/office/powerpoint/2010/main" val="2174006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317863D-FB65-0B67-C0A2-482DA652278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442162" y="127177"/>
            <a:ext cx="1200329" cy="1200329"/>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846174" y="69886"/>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4000" b="1">
                <a:solidFill>
                  <a:prstClr val="white"/>
                </a:solidFill>
                <a:latin typeface="Calibri" panose="020F0502020204030204"/>
                <a:ea typeface="HGSoeiKakugothicUB"/>
                <a:cs typeface="Myanmar Text"/>
              </a:rPr>
              <a:t>The Zinc Finger Protein's Primary Structure</a:t>
            </a:r>
            <a:endParaRPr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endParaRPr>
          </a:p>
        </p:txBody>
      </p:sp>
      <p:sp>
        <p:nvSpPr>
          <p:cNvPr id="5" name="TextBox 4">
            <a:extLst>
              <a:ext uri="{FF2B5EF4-FFF2-40B4-BE49-F238E27FC236}">
                <a16:creationId xmlns:a16="http://schemas.microsoft.com/office/drawing/2014/main" id="{E085024E-ADAA-C586-E060-3C6C8B017C53}"/>
              </a:ext>
            </a:extLst>
          </p:cNvPr>
          <p:cNvSpPr txBox="1"/>
          <p:nvPr/>
        </p:nvSpPr>
        <p:spPr>
          <a:xfrm>
            <a:off x="841103" y="2208399"/>
            <a:ext cx="3007884" cy="4678204"/>
          </a:xfrm>
          <a:prstGeom prst="rect">
            <a:avLst/>
          </a:prstGeom>
          <a:noFill/>
        </p:spPr>
        <p:txBody>
          <a:bodyPr wrap="square" lIns="91440" tIns="45720" rIns="91440" bIns="45720" rtlCol="0" anchor="t">
            <a:spAutoFit/>
          </a:bodyPr>
          <a:lstStyle/>
          <a:p>
            <a:pPr>
              <a:spcAft>
                <a:spcPts val="1801"/>
              </a:spcAft>
            </a:pPr>
            <a:r>
              <a:rPr lang="en-US" sz="2000">
                <a:ea typeface="Calibri"/>
                <a:cs typeface="Calibri"/>
              </a:rPr>
              <a:t>The zinc finger protein is 25 amino acids long. </a:t>
            </a:r>
          </a:p>
          <a:p>
            <a:pPr>
              <a:spcAft>
                <a:spcPts val="1801"/>
              </a:spcAft>
            </a:pPr>
            <a:r>
              <a:rPr lang="en-US" sz="2000">
                <a:ea typeface="Calibri"/>
                <a:cs typeface="Calibri"/>
              </a:rPr>
              <a:t>A variety of different amino acids in a specific order make up the zinc finger protein.</a:t>
            </a:r>
          </a:p>
          <a:p>
            <a:pPr>
              <a:spcAft>
                <a:spcPts val="1801"/>
              </a:spcAft>
            </a:pPr>
            <a:endParaRPr lang="en-US" sz="2000" b="1">
              <a:ea typeface="Calibri"/>
              <a:cs typeface="Calibri"/>
            </a:endParaRPr>
          </a:p>
          <a:p>
            <a:pPr>
              <a:spcAft>
                <a:spcPts val="1801"/>
              </a:spcAft>
            </a:pPr>
            <a:r>
              <a:rPr lang="en-US" sz="2000" b="1">
                <a:ea typeface="Calibri"/>
                <a:cs typeface="Calibri"/>
              </a:rPr>
              <a:t>Lay out your 100 cm long mini-</a:t>
            </a:r>
            <a:r>
              <a:rPr lang="en-US" sz="2000" b="1" err="1">
                <a:ea typeface="Calibri"/>
                <a:cs typeface="Calibri"/>
              </a:rPr>
              <a:t>toober</a:t>
            </a:r>
            <a:r>
              <a:rPr lang="en-US" sz="2000" b="1">
                <a:ea typeface="Calibri"/>
                <a:cs typeface="Calibri"/>
              </a:rPr>
              <a:t>. The spacing between each amino acid will be 4 cm. </a:t>
            </a:r>
          </a:p>
          <a:p>
            <a:pPr>
              <a:spcAft>
                <a:spcPts val="1801"/>
              </a:spcAft>
            </a:pPr>
            <a:endParaRPr lang="en-US"/>
          </a:p>
        </p:txBody>
      </p:sp>
      <p:pic>
        <p:nvPicPr>
          <p:cNvPr id="4" name="Picture 3">
            <a:extLst>
              <a:ext uri="{FF2B5EF4-FFF2-40B4-BE49-F238E27FC236}">
                <a16:creationId xmlns:a16="http://schemas.microsoft.com/office/drawing/2014/main" id="{E54A04EB-39FE-DD93-33AD-5579442C4BC1}"/>
              </a:ext>
            </a:extLst>
          </p:cNvPr>
          <p:cNvPicPr>
            <a:picLocks noChangeAspect="1"/>
          </p:cNvPicPr>
          <p:nvPr/>
        </p:nvPicPr>
        <p:blipFill>
          <a:blip r:embed="rId6"/>
          <a:stretch>
            <a:fillRect/>
          </a:stretch>
        </p:blipFill>
        <p:spPr>
          <a:xfrm>
            <a:off x="4495150" y="2101118"/>
            <a:ext cx="7253671" cy="1813418"/>
          </a:xfrm>
          <a:prstGeom prst="rect">
            <a:avLst/>
          </a:prstGeom>
        </p:spPr>
      </p:pic>
      <p:pic>
        <p:nvPicPr>
          <p:cNvPr id="11" name="Picture 10">
            <a:extLst>
              <a:ext uri="{FF2B5EF4-FFF2-40B4-BE49-F238E27FC236}">
                <a16:creationId xmlns:a16="http://schemas.microsoft.com/office/drawing/2014/main" id="{AAE96C25-B8BE-BF22-B607-18B1BA0DFA54}"/>
              </a:ext>
            </a:extLst>
          </p:cNvPr>
          <p:cNvPicPr>
            <a:picLocks noChangeAspect="1"/>
          </p:cNvPicPr>
          <p:nvPr/>
        </p:nvPicPr>
        <p:blipFill>
          <a:blip r:embed="rId7"/>
          <a:stretch>
            <a:fillRect/>
          </a:stretch>
        </p:blipFill>
        <p:spPr>
          <a:xfrm>
            <a:off x="4642937" y="4569715"/>
            <a:ext cx="7127150" cy="310169"/>
          </a:xfrm>
          <a:prstGeom prst="rect">
            <a:avLst/>
          </a:prstGeom>
        </p:spPr>
      </p:pic>
      <p:pic>
        <p:nvPicPr>
          <p:cNvPr id="13" name="Graphic 12">
            <a:extLst>
              <a:ext uri="{FF2B5EF4-FFF2-40B4-BE49-F238E27FC236}">
                <a16:creationId xmlns:a16="http://schemas.microsoft.com/office/drawing/2014/main" id="{A810C6E4-0F51-BF03-D8F5-466467C4129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597957">
            <a:off x="3533153" y="5270967"/>
            <a:ext cx="1732606" cy="660891"/>
          </a:xfrm>
          <a:prstGeom prst="rect">
            <a:avLst/>
          </a:prstGeom>
        </p:spPr>
      </p:pic>
    </p:spTree>
    <p:custDataLst>
      <p:tags r:id="rId1"/>
    </p:custDataLst>
    <p:extLst>
      <p:ext uri="{BB962C8B-B14F-4D97-AF65-F5344CB8AC3E}">
        <p14:creationId xmlns:p14="http://schemas.microsoft.com/office/powerpoint/2010/main" val="4168949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86668A-F3BC-9979-FC58-E5FF2F83B63E}"/>
              </a:ext>
            </a:extLst>
          </p:cNvPr>
          <p:cNvPicPr>
            <a:picLocks noChangeAspect="1"/>
          </p:cNvPicPr>
          <p:nvPr/>
        </p:nvPicPr>
        <p:blipFill>
          <a:blip r:embed="rId5"/>
          <a:stretch>
            <a:fillRect/>
          </a:stretch>
        </p:blipFill>
        <p:spPr>
          <a:xfrm>
            <a:off x="3311427" y="3664064"/>
            <a:ext cx="8168424" cy="2031386"/>
          </a:xfrm>
          <a:prstGeom prst="rect">
            <a:avLst/>
          </a:prstGeom>
        </p:spPr>
      </p:pic>
      <p:pic>
        <p:nvPicPr>
          <p:cNvPr id="7" name="Picture 6">
            <a:extLst>
              <a:ext uri="{FF2B5EF4-FFF2-40B4-BE49-F238E27FC236}">
                <a16:creationId xmlns:a16="http://schemas.microsoft.com/office/drawing/2014/main" id="{AAFBD8E5-5BE9-4549-8CE0-53666C67C997}"/>
              </a:ext>
            </a:extLst>
          </p:cNvPr>
          <p:cNvPicPr>
            <a:picLocks noChangeAspect="1"/>
          </p:cNvPicPr>
          <p:nvPr/>
        </p:nvPicPr>
        <p:blipFill>
          <a:blip r:embed="rId6"/>
          <a:stretch>
            <a:fillRect/>
          </a:stretch>
        </p:blipFill>
        <p:spPr>
          <a:xfrm>
            <a:off x="712149" y="2630856"/>
            <a:ext cx="2091300" cy="3597993"/>
          </a:xfrm>
          <a:prstGeom prst="rect">
            <a:avLst/>
          </a:prstGeom>
        </p:spPr>
      </p:pic>
      <p:sp>
        <p:nvSpPr>
          <p:cNvPr id="12" name="TextBox 3">
            <a:extLst>
              <a:ext uri="{FF2B5EF4-FFF2-40B4-BE49-F238E27FC236}">
                <a16:creationId xmlns:a16="http://schemas.microsoft.com/office/drawing/2014/main" id="{777B272F-1247-7586-8F10-DAF29DA343A7}"/>
              </a:ext>
            </a:extLst>
          </p:cNvPr>
          <p:cNvSpPr txBox="1"/>
          <p:nvPr/>
        </p:nvSpPr>
        <p:spPr>
          <a:xfrm>
            <a:off x="789204" y="1715032"/>
            <a:ext cx="1892746"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a:cs typeface="Calibri"/>
              </a:rPr>
              <a:t>Explore the </a:t>
            </a:r>
            <a:r>
              <a:rPr lang="en-US" sz="2000" b="1">
                <a:solidFill>
                  <a:srgbClr val="D200B9"/>
                </a:solidFill>
                <a:cs typeface="Calibri"/>
              </a:rPr>
              <a:t>second button</a:t>
            </a:r>
            <a:endParaRPr lang="en-US" sz="2000">
              <a:cs typeface="Calibri"/>
            </a:endParaRPr>
          </a:p>
        </p:txBody>
      </p:sp>
      <p:sp>
        <p:nvSpPr>
          <p:cNvPr id="2" name="Title 1">
            <a:extLst>
              <a:ext uri="{FF2B5EF4-FFF2-40B4-BE49-F238E27FC236}">
                <a16:creationId xmlns:a16="http://schemas.microsoft.com/office/drawing/2014/main" id="{A90A24A1-7CA4-13F3-22A0-75B46CB3E375}"/>
              </a:ext>
            </a:extLst>
          </p:cNvPr>
          <p:cNvSpPr txBox="1">
            <a:spLocks/>
          </p:cNvSpPr>
          <p:nvPr/>
        </p:nvSpPr>
        <p:spPr>
          <a:xfrm>
            <a:off x="760678" y="-244"/>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What is Protein Structure Directionality?</a:t>
            </a:r>
            <a:endParaRPr lang="en-US" sz="4000">
              <a:solidFill>
                <a:schemeClr val="bg1"/>
              </a:solidFill>
            </a:endParaRPr>
          </a:p>
        </p:txBody>
      </p:sp>
      <p:sp>
        <p:nvSpPr>
          <p:cNvPr id="14" name="Oval 13">
            <a:extLst>
              <a:ext uri="{FF2B5EF4-FFF2-40B4-BE49-F238E27FC236}">
                <a16:creationId xmlns:a16="http://schemas.microsoft.com/office/drawing/2014/main" id="{3676DB4C-3F84-9AD9-1189-A6E9602C0A09}"/>
              </a:ext>
            </a:extLst>
          </p:cNvPr>
          <p:cNvSpPr/>
          <p:nvPr/>
        </p:nvSpPr>
        <p:spPr>
          <a:xfrm>
            <a:off x="1233226" y="5018566"/>
            <a:ext cx="680636" cy="654110"/>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pic>
        <p:nvPicPr>
          <p:cNvPr id="22" name="Picture 21" descr="Icon&#10;&#10;Description automatically generated">
            <a:extLst>
              <a:ext uri="{FF2B5EF4-FFF2-40B4-BE49-F238E27FC236}">
                <a16:creationId xmlns:a16="http://schemas.microsoft.com/office/drawing/2014/main" id="{D09ACE9E-4D31-578F-29DE-5B4EB53CD2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16" name="TextBox 15">
            <a:extLst>
              <a:ext uri="{FF2B5EF4-FFF2-40B4-BE49-F238E27FC236}">
                <a16:creationId xmlns:a16="http://schemas.microsoft.com/office/drawing/2014/main" id="{CE5406BF-4B63-9646-A690-8DBDB0857827}"/>
              </a:ext>
            </a:extLst>
          </p:cNvPr>
          <p:cNvSpPr txBox="1"/>
          <p:nvPr/>
        </p:nvSpPr>
        <p:spPr>
          <a:xfrm>
            <a:off x="3907182" y="2115739"/>
            <a:ext cx="6979494" cy="1477328"/>
          </a:xfrm>
          <a:prstGeom prst="rect">
            <a:avLst/>
          </a:prstGeom>
          <a:noFill/>
        </p:spPr>
        <p:txBody>
          <a:bodyPr wrap="square" lIns="91440" tIns="45720" rIns="91440" bIns="45720" anchor="t">
            <a:spAutoFit/>
          </a:bodyPr>
          <a:lstStyle/>
          <a:p>
            <a:pPr algn="ctr">
              <a:spcAft>
                <a:spcPts val="1801"/>
              </a:spcAft>
            </a:pPr>
            <a:r>
              <a:rPr lang="en-US" sz="2000" b="1">
                <a:solidFill>
                  <a:srgbClr val="1CA64A"/>
                </a:solidFill>
                <a:ea typeface="Calibri"/>
                <a:cs typeface="Calibri"/>
              </a:rPr>
              <a:t>What do you notice?</a:t>
            </a:r>
          </a:p>
          <a:p>
            <a:pPr algn="ctr">
              <a:spcAft>
                <a:spcPts val="1801"/>
              </a:spcAft>
            </a:pPr>
            <a:r>
              <a:rPr lang="en-US" sz="2000" b="1">
                <a:solidFill>
                  <a:srgbClr val="1CA64A"/>
                </a:solidFill>
                <a:ea typeface="Calibri"/>
                <a:cs typeface="Calibri"/>
              </a:rPr>
              <a:t>What is being shown in this AR overlay?</a:t>
            </a:r>
          </a:p>
          <a:p>
            <a:pPr algn="ctr">
              <a:spcAft>
                <a:spcPts val="1801"/>
              </a:spcAft>
            </a:pPr>
            <a:endParaRPr lang="en-US" sz="2000">
              <a:cs typeface="Calibri"/>
            </a:endParaRPr>
          </a:p>
        </p:txBody>
      </p:sp>
    </p:spTree>
    <p:custDataLst>
      <p:tags r:id="rId1"/>
    </p:custDataLst>
    <p:extLst>
      <p:ext uri="{BB962C8B-B14F-4D97-AF65-F5344CB8AC3E}">
        <p14:creationId xmlns:p14="http://schemas.microsoft.com/office/powerpoint/2010/main" val="2310115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47FC65A-4A0F-0EA0-59DD-72B103AAC1E0}"/>
              </a:ext>
            </a:extLst>
          </p:cNvPr>
          <p:cNvPicPr>
            <a:picLocks noChangeAspect="1"/>
          </p:cNvPicPr>
          <p:nvPr/>
        </p:nvPicPr>
        <p:blipFill>
          <a:blip r:embed="rId5"/>
          <a:stretch>
            <a:fillRect/>
          </a:stretch>
        </p:blipFill>
        <p:spPr>
          <a:xfrm>
            <a:off x="4589772" y="4623869"/>
            <a:ext cx="7190948" cy="162225"/>
          </a:xfrm>
          <a:prstGeom prst="rect">
            <a:avLst/>
          </a:prstGeom>
        </p:spPr>
      </p:pic>
      <p:pic>
        <p:nvPicPr>
          <p:cNvPr id="14" name="Graphic 13">
            <a:extLst>
              <a:ext uri="{FF2B5EF4-FFF2-40B4-BE49-F238E27FC236}">
                <a16:creationId xmlns:a16="http://schemas.microsoft.com/office/drawing/2014/main" id="{E02A4DA9-B0E8-6D4B-1938-222B92A2E92E}"/>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36932" t="-1" b="-35100"/>
          <a:stretch/>
        </p:blipFill>
        <p:spPr>
          <a:xfrm rot="21328909">
            <a:off x="3785986" y="4903061"/>
            <a:ext cx="831291" cy="712676"/>
          </a:xfrm>
          <a:prstGeom prst="rect">
            <a:avLst/>
          </a:prstGeom>
        </p:spPr>
      </p:pic>
      <p:pic>
        <p:nvPicPr>
          <p:cNvPr id="7" name="Picture 6">
            <a:extLst>
              <a:ext uri="{FF2B5EF4-FFF2-40B4-BE49-F238E27FC236}">
                <a16:creationId xmlns:a16="http://schemas.microsoft.com/office/drawing/2014/main" id="{F70784C6-EBB9-1CB2-CCE2-28FE6FA0141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0442162" y="127177"/>
            <a:ext cx="1200329" cy="1200329"/>
          </a:xfrm>
          <a:prstGeom prst="rect">
            <a:avLst/>
          </a:prstGeom>
        </p:spPr>
      </p:pic>
      <p:pic>
        <p:nvPicPr>
          <p:cNvPr id="6" name="Picture 5">
            <a:extLst>
              <a:ext uri="{FF2B5EF4-FFF2-40B4-BE49-F238E27FC236}">
                <a16:creationId xmlns:a16="http://schemas.microsoft.com/office/drawing/2014/main" id="{8FC5C7CB-6153-5465-934E-E5C8712D4567}"/>
              </a:ext>
            </a:extLst>
          </p:cNvPr>
          <p:cNvPicPr>
            <a:picLocks noChangeAspect="1"/>
          </p:cNvPicPr>
          <p:nvPr/>
        </p:nvPicPr>
        <p:blipFill>
          <a:blip r:embed="rId9"/>
          <a:stretch>
            <a:fillRect/>
          </a:stretch>
        </p:blipFill>
        <p:spPr>
          <a:xfrm>
            <a:off x="4464882" y="2120711"/>
            <a:ext cx="7291954" cy="1813418"/>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837092" y="0"/>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4000" b="1">
                <a:solidFill>
                  <a:prstClr val="white"/>
                </a:solidFill>
                <a:latin typeface="Calibri" panose="020F0502020204030204"/>
                <a:ea typeface="HGSoeiKakugothicUB"/>
                <a:cs typeface="Myanmar Text"/>
              </a:rPr>
              <a:t>The Zinc Finger Protein's Directionality</a:t>
            </a:r>
            <a:endParaRPr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endParaRPr>
          </a:p>
        </p:txBody>
      </p:sp>
      <p:sp>
        <p:nvSpPr>
          <p:cNvPr id="5" name="TextBox 4">
            <a:extLst>
              <a:ext uri="{FF2B5EF4-FFF2-40B4-BE49-F238E27FC236}">
                <a16:creationId xmlns:a16="http://schemas.microsoft.com/office/drawing/2014/main" id="{E085024E-ADAA-C586-E060-3C6C8B017C53}"/>
              </a:ext>
            </a:extLst>
          </p:cNvPr>
          <p:cNvSpPr txBox="1"/>
          <p:nvPr/>
        </p:nvSpPr>
        <p:spPr>
          <a:xfrm>
            <a:off x="832020" y="2126607"/>
            <a:ext cx="3272068" cy="4601260"/>
          </a:xfrm>
          <a:prstGeom prst="rect">
            <a:avLst/>
          </a:prstGeom>
          <a:noFill/>
        </p:spPr>
        <p:txBody>
          <a:bodyPr wrap="square" lIns="91440" tIns="45720" rIns="91440" bIns="45720" rtlCol="0" anchor="t">
            <a:spAutoFit/>
          </a:bodyPr>
          <a:lstStyle/>
          <a:p>
            <a:pPr>
              <a:spcAft>
                <a:spcPts val="1801"/>
              </a:spcAft>
            </a:pPr>
            <a:r>
              <a:rPr lang="en-US" sz="2000">
                <a:ea typeface="Calibri"/>
                <a:cs typeface="Calibri"/>
              </a:rPr>
              <a:t>Proteins have directionality. </a:t>
            </a:r>
          </a:p>
          <a:p>
            <a:pPr>
              <a:spcAft>
                <a:spcPts val="1801"/>
              </a:spcAft>
            </a:pPr>
            <a:r>
              <a:rPr lang="en-US" sz="2000">
                <a:ea typeface="Calibri"/>
                <a:cs typeface="Calibri"/>
              </a:rPr>
              <a:t>The beginning is called the Amino (N) Terminus.  </a:t>
            </a:r>
          </a:p>
          <a:p>
            <a:pPr>
              <a:spcAft>
                <a:spcPts val="1801"/>
              </a:spcAft>
            </a:pPr>
            <a:r>
              <a:rPr lang="en-US" sz="2000">
                <a:ea typeface="Calibri"/>
                <a:cs typeface="Calibri"/>
              </a:rPr>
              <a:t>The end is called the Carboxyl (C) Terminus.</a:t>
            </a:r>
            <a:endParaRPr lang="en-US">
              <a:ea typeface="Calibri"/>
              <a:cs typeface="Calibri"/>
            </a:endParaRPr>
          </a:p>
          <a:p>
            <a:pPr>
              <a:spcAft>
                <a:spcPts val="1801"/>
              </a:spcAft>
            </a:pPr>
            <a:endParaRPr lang="en-US" sz="2000">
              <a:ea typeface="Calibri"/>
              <a:cs typeface="Calibri"/>
            </a:endParaRPr>
          </a:p>
          <a:p>
            <a:pPr>
              <a:spcAft>
                <a:spcPts val="1801"/>
              </a:spcAft>
            </a:pPr>
            <a:r>
              <a:rPr lang="en-US" sz="2000" b="1">
                <a:ea typeface="Calibri"/>
                <a:cs typeface="Calibri"/>
              </a:rPr>
              <a:t>Add the </a:t>
            </a:r>
            <a:r>
              <a:rPr lang="en-US" sz="2000" b="1">
                <a:solidFill>
                  <a:srgbClr val="0070C0"/>
                </a:solidFill>
                <a:ea typeface="Calibri"/>
                <a:cs typeface="Calibri"/>
              </a:rPr>
              <a:t>blue</a:t>
            </a:r>
            <a:r>
              <a:rPr lang="en-US" sz="2000" b="1">
                <a:ea typeface="Calibri"/>
                <a:cs typeface="Calibri"/>
              </a:rPr>
              <a:t> and </a:t>
            </a:r>
            <a:r>
              <a:rPr lang="en-US" sz="2000" b="1">
                <a:solidFill>
                  <a:srgbClr val="C00000"/>
                </a:solidFill>
                <a:ea typeface="Calibri"/>
                <a:cs typeface="Calibri"/>
              </a:rPr>
              <a:t>red</a:t>
            </a:r>
            <a:r>
              <a:rPr lang="en-US" sz="2000" b="1">
                <a:ea typeface="Calibri"/>
                <a:cs typeface="Calibri"/>
              </a:rPr>
              <a:t> end caps to your mini-</a:t>
            </a:r>
            <a:r>
              <a:rPr lang="en-US" sz="2000" b="1" err="1">
                <a:ea typeface="Calibri"/>
                <a:cs typeface="Calibri"/>
              </a:rPr>
              <a:t>toober</a:t>
            </a:r>
            <a:r>
              <a:rPr lang="en-US" sz="2000" b="1">
                <a:ea typeface="Calibri"/>
                <a:cs typeface="Calibri"/>
              </a:rPr>
              <a:t> representing the N-terminus and C-terminus.</a:t>
            </a:r>
          </a:p>
          <a:p>
            <a:pPr>
              <a:spcAft>
                <a:spcPts val="1801"/>
              </a:spcAft>
            </a:pPr>
            <a:endParaRPr lang="en-US"/>
          </a:p>
        </p:txBody>
      </p:sp>
      <p:sp>
        <p:nvSpPr>
          <p:cNvPr id="21" name="TextBox 20">
            <a:extLst>
              <a:ext uri="{FF2B5EF4-FFF2-40B4-BE49-F238E27FC236}">
                <a16:creationId xmlns:a16="http://schemas.microsoft.com/office/drawing/2014/main" id="{774C9EB4-12BE-C9B8-67E6-F14771960F86}"/>
              </a:ext>
            </a:extLst>
          </p:cNvPr>
          <p:cNvSpPr txBox="1"/>
          <p:nvPr/>
        </p:nvSpPr>
        <p:spPr>
          <a:xfrm>
            <a:off x="6106149" y="4584652"/>
            <a:ext cx="184731" cy="584775"/>
          </a:xfrm>
          <a:prstGeom prst="rect">
            <a:avLst/>
          </a:prstGeom>
          <a:noFill/>
        </p:spPr>
        <p:txBody>
          <a:bodyPr wrap="none" lIns="91440" tIns="45720" rIns="91440" bIns="45720" rtlCol="0" anchor="t">
            <a:spAutoFit/>
          </a:bodyPr>
          <a:lstStyle/>
          <a:p>
            <a:endParaRPr lang="en-US" sz="3200" b="1">
              <a:ea typeface="Calibri"/>
              <a:cs typeface="Calibri"/>
            </a:endParaRPr>
          </a:p>
        </p:txBody>
      </p:sp>
    </p:spTree>
    <p:custDataLst>
      <p:tags r:id="rId1"/>
    </p:custDataLst>
    <p:extLst>
      <p:ext uri="{BB962C8B-B14F-4D97-AF65-F5344CB8AC3E}">
        <p14:creationId xmlns:p14="http://schemas.microsoft.com/office/powerpoint/2010/main" val="783610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64DFFF-1ECA-D903-9268-11CB153E4E66}"/>
              </a:ext>
            </a:extLst>
          </p:cNvPr>
          <p:cNvPicPr>
            <a:picLocks noChangeAspect="1"/>
          </p:cNvPicPr>
          <p:nvPr/>
        </p:nvPicPr>
        <p:blipFill>
          <a:blip r:embed="rId5"/>
          <a:stretch>
            <a:fillRect/>
          </a:stretch>
        </p:blipFill>
        <p:spPr>
          <a:xfrm>
            <a:off x="3311423" y="3664495"/>
            <a:ext cx="8168420" cy="2031386"/>
          </a:xfrm>
          <a:prstGeom prst="rect">
            <a:avLst/>
          </a:prstGeom>
        </p:spPr>
      </p:pic>
      <p:pic>
        <p:nvPicPr>
          <p:cNvPr id="3" name="Picture 2">
            <a:extLst>
              <a:ext uri="{FF2B5EF4-FFF2-40B4-BE49-F238E27FC236}">
                <a16:creationId xmlns:a16="http://schemas.microsoft.com/office/drawing/2014/main" id="{04049433-EF8F-B290-B0D9-16328C0E4694}"/>
              </a:ext>
            </a:extLst>
          </p:cNvPr>
          <p:cNvPicPr>
            <a:picLocks noChangeAspect="1"/>
          </p:cNvPicPr>
          <p:nvPr/>
        </p:nvPicPr>
        <p:blipFill>
          <a:blip r:embed="rId6"/>
          <a:stretch>
            <a:fillRect/>
          </a:stretch>
        </p:blipFill>
        <p:spPr>
          <a:xfrm>
            <a:off x="712149" y="2630856"/>
            <a:ext cx="2091300" cy="3597993"/>
          </a:xfrm>
          <a:prstGeom prst="rect">
            <a:avLst/>
          </a:prstGeom>
        </p:spPr>
      </p:pic>
      <p:sp>
        <p:nvSpPr>
          <p:cNvPr id="12" name="TextBox 3">
            <a:extLst>
              <a:ext uri="{FF2B5EF4-FFF2-40B4-BE49-F238E27FC236}">
                <a16:creationId xmlns:a16="http://schemas.microsoft.com/office/drawing/2014/main" id="{777B272F-1247-7586-8F10-DAF29DA343A7}"/>
              </a:ext>
            </a:extLst>
          </p:cNvPr>
          <p:cNvSpPr txBox="1"/>
          <p:nvPr/>
        </p:nvSpPr>
        <p:spPr>
          <a:xfrm>
            <a:off x="789204" y="1715032"/>
            <a:ext cx="1892746"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a:cs typeface="Calibri"/>
              </a:rPr>
              <a:t>Explore the </a:t>
            </a:r>
            <a:r>
              <a:rPr lang="en-US" sz="2000" b="1">
                <a:solidFill>
                  <a:srgbClr val="D200B9"/>
                </a:solidFill>
                <a:cs typeface="Calibri"/>
              </a:rPr>
              <a:t>third button</a:t>
            </a:r>
            <a:endParaRPr lang="en-US" sz="2000">
              <a:cs typeface="Calibri"/>
            </a:endParaRPr>
          </a:p>
        </p:txBody>
      </p:sp>
      <p:sp>
        <p:nvSpPr>
          <p:cNvPr id="2" name="Title 1">
            <a:extLst>
              <a:ext uri="{FF2B5EF4-FFF2-40B4-BE49-F238E27FC236}">
                <a16:creationId xmlns:a16="http://schemas.microsoft.com/office/drawing/2014/main" id="{A90A24A1-7CA4-13F3-22A0-75B46CB3E375}"/>
              </a:ext>
            </a:extLst>
          </p:cNvPr>
          <p:cNvSpPr txBox="1">
            <a:spLocks/>
          </p:cNvSpPr>
          <p:nvPr/>
        </p:nvSpPr>
        <p:spPr>
          <a:xfrm>
            <a:off x="760678" y="-244"/>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What are Protein Secondary Structures?</a:t>
            </a:r>
            <a:endParaRPr lang="en-US" sz="4000">
              <a:solidFill>
                <a:schemeClr val="bg1"/>
              </a:solidFill>
            </a:endParaRPr>
          </a:p>
        </p:txBody>
      </p:sp>
      <p:sp>
        <p:nvSpPr>
          <p:cNvPr id="14" name="Oval 13">
            <a:extLst>
              <a:ext uri="{FF2B5EF4-FFF2-40B4-BE49-F238E27FC236}">
                <a16:creationId xmlns:a16="http://schemas.microsoft.com/office/drawing/2014/main" id="{3676DB4C-3F84-9AD9-1189-A6E9602C0A09}"/>
              </a:ext>
            </a:extLst>
          </p:cNvPr>
          <p:cNvSpPr/>
          <p:nvPr/>
        </p:nvSpPr>
        <p:spPr>
          <a:xfrm>
            <a:off x="1646467" y="5018566"/>
            <a:ext cx="680636" cy="654110"/>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pic>
        <p:nvPicPr>
          <p:cNvPr id="22" name="Picture 21" descr="Icon&#10;&#10;Description automatically generated">
            <a:extLst>
              <a:ext uri="{FF2B5EF4-FFF2-40B4-BE49-F238E27FC236}">
                <a16:creationId xmlns:a16="http://schemas.microsoft.com/office/drawing/2014/main" id="{D09ACE9E-4D31-578F-29DE-5B4EB53CD2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9" name="TextBox 8">
            <a:extLst>
              <a:ext uri="{FF2B5EF4-FFF2-40B4-BE49-F238E27FC236}">
                <a16:creationId xmlns:a16="http://schemas.microsoft.com/office/drawing/2014/main" id="{4072F49D-3ECD-E5A1-2F34-8F071E32972F}"/>
              </a:ext>
            </a:extLst>
          </p:cNvPr>
          <p:cNvSpPr txBox="1"/>
          <p:nvPr/>
        </p:nvSpPr>
        <p:spPr>
          <a:xfrm>
            <a:off x="3907182" y="2115739"/>
            <a:ext cx="6979494" cy="1477328"/>
          </a:xfrm>
          <a:prstGeom prst="rect">
            <a:avLst/>
          </a:prstGeom>
          <a:noFill/>
        </p:spPr>
        <p:txBody>
          <a:bodyPr wrap="square" lIns="91440" tIns="45720" rIns="91440" bIns="45720" anchor="t">
            <a:spAutoFit/>
          </a:bodyPr>
          <a:lstStyle/>
          <a:p>
            <a:pPr algn="ctr">
              <a:spcAft>
                <a:spcPts val="1801"/>
              </a:spcAft>
            </a:pPr>
            <a:r>
              <a:rPr lang="en-US" sz="2000" b="1">
                <a:solidFill>
                  <a:srgbClr val="1CA64A"/>
                </a:solidFill>
                <a:ea typeface="Calibri"/>
                <a:cs typeface="Calibri"/>
              </a:rPr>
              <a:t>What do you notice?</a:t>
            </a:r>
          </a:p>
          <a:p>
            <a:pPr algn="ctr">
              <a:spcAft>
                <a:spcPts val="1801"/>
              </a:spcAft>
            </a:pPr>
            <a:r>
              <a:rPr lang="en-US" sz="2000" b="1">
                <a:solidFill>
                  <a:srgbClr val="1CA64A"/>
                </a:solidFill>
                <a:ea typeface="Calibri"/>
                <a:cs typeface="Calibri"/>
              </a:rPr>
              <a:t>What is being shown in this AR overlay?</a:t>
            </a:r>
          </a:p>
          <a:p>
            <a:pPr algn="ctr">
              <a:spcAft>
                <a:spcPts val="1801"/>
              </a:spcAft>
            </a:pPr>
            <a:endParaRPr lang="en-US" sz="2000">
              <a:cs typeface="Calibri"/>
            </a:endParaRPr>
          </a:p>
        </p:txBody>
      </p:sp>
    </p:spTree>
    <p:custDataLst>
      <p:tags r:id="rId1"/>
    </p:custDataLst>
    <p:extLst>
      <p:ext uri="{BB962C8B-B14F-4D97-AF65-F5344CB8AC3E}">
        <p14:creationId xmlns:p14="http://schemas.microsoft.com/office/powerpoint/2010/main" val="3122536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F976B5D-8B5B-F9B6-316C-38EF67C59C09}"/>
              </a:ext>
            </a:extLst>
          </p:cNvPr>
          <p:cNvPicPr>
            <a:picLocks noChangeAspect="1"/>
          </p:cNvPicPr>
          <p:nvPr/>
        </p:nvPicPr>
        <p:blipFill>
          <a:blip r:embed="rId5"/>
          <a:stretch>
            <a:fillRect/>
          </a:stretch>
        </p:blipFill>
        <p:spPr>
          <a:xfrm>
            <a:off x="4600405" y="4581897"/>
            <a:ext cx="7188324" cy="626161"/>
          </a:xfrm>
          <a:prstGeom prst="rect">
            <a:avLst/>
          </a:prstGeom>
        </p:spPr>
      </p:pic>
      <p:pic>
        <p:nvPicPr>
          <p:cNvPr id="3" name="Picture 2">
            <a:extLst>
              <a:ext uri="{FF2B5EF4-FFF2-40B4-BE49-F238E27FC236}">
                <a16:creationId xmlns:a16="http://schemas.microsoft.com/office/drawing/2014/main" id="{C16E2DE3-EED0-8C6C-4383-E44CEB2E5B0A}"/>
              </a:ext>
            </a:extLst>
          </p:cNvPr>
          <p:cNvPicPr>
            <a:picLocks noChangeAspect="1"/>
          </p:cNvPicPr>
          <p:nvPr/>
        </p:nvPicPr>
        <p:blipFill>
          <a:blip r:embed="rId6"/>
          <a:stretch>
            <a:fillRect/>
          </a:stretch>
        </p:blipFill>
        <p:spPr>
          <a:xfrm>
            <a:off x="4496781" y="2071475"/>
            <a:ext cx="7291948" cy="1813418"/>
          </a:xfrm>
          <a:prstGeom prst="rect">
            <a:avLst/>
          </a:prstGeom>
        </p:spPr>
      </p:pic>
      <p:pic>
        <p:nvPicPr>
          <p:cNvPr id="7" name="Picture 6">
            <a:extLst>
              <a:ext uri="{FF2B5EF4-FFF2-40B4-BE49-F238E27FC236}">
                <a16:creationId xmlns:a16="http://schemas.microsoft.com/office/drawing/2014/main" id="{F70784C6-EBB9-1CB2-CCE2-28FE6FA0141F}"/>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442162" y="127177"/>
            <a:ext cx="1200329" cy="1200329"/>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827611" y="14002"/>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3600" b="1">
                <a:solidFill>
                  <a:prstClr val="white"/>
                </a:solidFill>
                <a:latin typeface="Calibri" panose="020F0502020204030204"/>
                <a:ea typeface="HGSoeiKakugothicUB"/>
                <a:cs typeface="Myanmar Text"/>
              </a:rPr>
              <a:t>The Zinc Finger Protein's Secondary Structures</a:t>
            </a:r>
            <a:endParaRPr lang="en-US" sz="3600" b="1" i="0" u="none" strike="noStrike" kern="1200" cap="none" spc="0" normalizeH="0" baseline="0" noProof="0">
              <a:ln>
                <a:noFill/>
              </a:ln>
              <a:solidFill>
                <a:prstClr val="white"/>
              </a:solidFill>
              <a:effectLst/>
              <a:uLnTx/>
              <a:uFillTx/>
              <a:latin typeface="Calibri" panose="020F0502020204030204"/>
              <a:ea typeface="HGSoeiKakugothicUB"/>
              <a:cs typeface="Myanmar Text"/>
            </a:endParaRPr>
          </a:p>
        </p:txBody>
      </p:sp>
      <p:sp>
        <p:nvSpPr>
          <p:cNvPr id="5" name="TextBox 4">
            <a:extLst>
              <a:ext uri="{FF2B5EF4-FFF2-40B4-BE49-F238E27FC236}">
                <a16:creationId xmlns:a16="http://schemas.microsoft.com/office/drawing/2014/main" id="{E085024E-ADAA-C586-E060-3C6C8B017C53}"/>
              </a:ext>
            </a:extLst>
          </p:cNvPr>
          <p:cNvSpPr txBox="1"/>
          <p:nvPr/>
        </p:nvSpPr>
        <p:spPr>
          <a:xfrm>
            <a:off x="822538" y="2120616"/>
            <a:ext cx="3674243" cy="3708708"/>
          </a:xfrm>
          <a:prstGeom prst="rect">
            <a:avLst/>
          </a:prstGeom>
          <a:noFill/>
        </p:spPr>
        <p:txBody>
          <a:bodyPr wrap="square" lIns="91440" tIns="45720" rIns="91440" bIns="45720" rtlCol="0" anchor="t">
            <a:spAutoFit/>
          </a:bodyPr>
          <a:lstStyle/>
          <a:p>
            <a:pPr>
              <a:spcAft>
                <a:spcPts val="1801"/>
              </a:spcAft>
            </a:pPr>
            <a:r>
              <a:rPr lang="en-US" sz="2000" b="1" spc="-50">
                <a:ea typeface="Calibri"/>
                <a:cs typeface="Calibri"/>
              </a:rPr>
              <a:t>Secondary structure </a:t>
            </a:r>
            <a:r>
              <a:rPr lang="en-US" sz="2000" spc="-50">
                <a:ea typeface="Calibri"/>
                <a:cs typeface="Calibri"/>
              </a:rPr>
              <a:t>is the order and length of two common shapes found in folded proteins:</a:t>
            </a:r>
          </a:p>
          <a:p>
            <a:pPr>
              <a:spcAft>
                <a:spcPts val="1801"/>
              </a:spcAft>
            </a:pPr>
            <a:r>
              <a:rPr lang="en-US" sz="1100">
                <a:ea typeface="Calibri"/>
                <a:cs typeface="Calibri"/>
              </a:rPr>
              <a:t>  </a:t>
            </a:r>
          </a:p>
          <a:p>
            <a:pPr>
              <a:spcAft>
                <a:spcPts val="1801"/>
              </a:spcAft>
            </a:pPr>
            <a:r>
              <a:rPr lang="en-US" sz="1100">
                <a:ea typeface="Calibri"/>
                <a:cs typeface="Calibri"/>
              </a:rPr>
              <a:t> </a:t>
            </a:r>
          </a:p>
          <a:p>
            <a:pPr>
              <a:spcAft>
                <a:spcPts val="1801"/>
              </a:spcAft>
            </a:pPr>
            <a:r>
              <a:rPr lang="en-US" sz="2000" b="1">
                <a:solidFill>
                  <a:srgbClr val="C00000"/>
                </a:solidFill>
                <a:ea typeface="Calibri"/>
                <a:cs typeface="Calibri"/>
              </a:rPr>
              <a:t>alpha helices      </a:t>
            </a:r>
            <a:r>
              <a:rPr lang="en-US" sz="2000" b="1">
                <a:solidFill>
                  <a:schemeClr val="accent4">
                    <a:lumMod val="50000"/>
                  </a:schemeClr>
                </a:solidFill>
                <a:ea typeface="Calibri"/>
                <a:cs typeface="Calibri"/>
              </a:rPr>
              <a:t>beta sheets</a:t>
            </a:r>
            <a:r>
              <a:rPr lang="en-US" sz="2000">
                <a:ea typeface="Calibri"/>
                <a:cs typeface="Calibri"/>
              </a:rPr>
              <a:t>. </a:t>
            </a:r>
          </a:p>
          <a:p>
            <a:pPr>
              <a:spcAft>
                <a:spcPts val="1801"/>
              </a:spcAft>
            </a:pPr>
            <a:r>
              <a:rPr lang="en-US" sz="2000">
                <a:ea typeface="Calibri"/>
                <a:cs typeface="Calibri"/>
              </a:rPr>
              <a:t>Most proteins have a mixture of alpha helices and beta sheets.</a:t>
            </a:r>
          </a:p>
          <a:p>
            <a:pPr>
              <a:spcAft>
                <a:spcPts val="1801"/>
              </a:spcAft>
            </a:pPr>
            <a:endParaRPr lang="en-US"/>
          </a:p>
        </p:txBody>
      </p:sp>
      <p:sp>
        <p:nvSpPr>
          <p:cNvPr id="21" name="TextBox 20">
            <a:extLst>
              <a:ext uri="{FF2B5EF4-FFF2-40B4-BE49-F238E27FC236}">
                <a16:creationId xmlns:a16="http://schemas.microsoft.com/office/drawing/2014/main" id="{774C9EB4-12BE-C9B8-67E6-F14771960F86}"/>
              </a:ext>
            </a:extLst>
          </p:cNvPr>
          <p:cNvSpPr txBox="1"/>
          <p:nvPr/>
        </p:nvSpPr>
        <p:spPr>
          <a:xfrm>
            <a:off x="6106149" y="4552753"/>
            <a:ext cx="184731" cy="584775"/>
          </a:xfrm>
          <a:prstGeom prst="rect">
            <a:avLst/>
          </a:prstGeom>
          <a:noFill/>
        </p:spPr>
        <p:txBody>
          <a:bodyPr wrap="none" lIns="91440" tIns="45720" rIns="91440" bIns="45720" rtlCol="0" anchor="t">
            <a:spAutoFit/>
          </a:bodyPr>
          <a:lstStyle/>
          <a:p>
            <a:endParaRPr lang="en-US" sz="3200" b="1">
              <a:ea typeface="Calibri"/>
              <a:cs typeface="Calibri"/>
            </a:endParaRPr>
          </a:p>
        </p:txBody>
      </p:sp>
      <p:pic>
        <p:nvPicPr>
          <p:cNvPr id="4" name="Graphic 3">
            <a:extLst>
              <a:ext uri="{FF2B5EF4-FFF2-40B4-BE49-F238E27FC236}">
                <a16:creationId xmlns:a16="http://schemas.microsoft.com/office/drawing/2014/main" id="{7DB6521D-0E7F-444F-FF9C-10C168933EF0}"/>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36932" t="-1" b="-35100"/>
          <a:stretch/>
        </p:blipFill>
        <p:spPr>
          <a:xfrm rot="861269">
            <a:off x="6367611" y="5548724"/>
            <a:ext cx="743910" cy="712676"/>
          </a:xfrm>
          <a:prstGeom prst="rect">
            <a:avLst/>
          </a:prstGeom>
        </p:spPr>
      </p:pic>
      <p:pic>
        <p:nvPicPr>
          <p:cNvPr id="9" name="Picture 8">
            <a:extLst>
              <a:ext uri="{FF2B5EF4-FFF2-40B4-BE49-F238E27FC236}">
                <a16:creationId xmlns:a16="http://schemas.microsoft.com/office/drawing/2014/main" id="{765A3DBD-83E3-DCEF-B80B-64DDA562B2D1}"/>
              </a:ext>
            </a:extLst>
          </p:cNvPr>
          <p:cNvPicPr>
            <a:picLocks noChangeAspect="1"/>
          </p:cNvPicPr>
          <p:nvPr/>
        </p:nvPicPr>
        <p:blipFill>
          <a:blip r:embed="rId10"/>
          <a:stretch>
            <a:fillRect/>
          </a:stretch>
        </p:blipFill>
        <p:spPr>
          <a:xfrm>
            <a:off x="1000591" y="3536666"/>
            <a:ext cx="2837762" cy="509473"/>
          </a:xfrm>
          <a:prstGeom prst="rect">
            <a:avLst/>
          </a:prstGeom>
        </p:spPr>
      </p:pic>
      <p:sp>
        <p:nvSpPr>
          <p:cNvPr id="11" name="TextBox 10">
            <a:extLst>
              <a:ext uri="{FF2B5EF4-FFF2-40B4-BE49-F238E27FC236}">
                <a16:creationId xmlns:a16="http://schemas.microsoft.com/office/drawing/2014/main" id="{13191838-949D-4E3F-E18A-ACE7A67CEAC2}"/>
              </a:ext>
            </a:extLst>
          </p:cNvPr>
          <p:cNvSpPr txBox="1"/>
          <p:nvPr/>
        </p:nvSpPr>
        <p:spPr>
          <a:xfrm>
            <a:off x="822538" y="5662476"/>
            <a:ext cx="5790913" cy="707886"/>
          </a:xfrm>
          <a:prstGeom prst="rect">
            <a:avLst/>
          </a:prstGeom>
          <a:noFill/>
        </p:spPr>
        <p:txBody>
          <a:bodyPr wrap="square">
            <a:spAutoFit/>
          </a:bodyPr>
          <a:lstStyle/>
          <a:p>
            <a:pPr>
              <a:spcAft>
                <a:spcPts val="1801"/>
              </a:spcAft>
            </a:pPr>
            <a:r>
              <a:rPr lang="en-US" sz="2000" b="1">
                <a:ea typeface="Calibri"/>
                <a:cs typeface="Calibri"/>
              </a:rPr>
              <a:t>Add six clear clips to your mini-</a:t>
            </a:r>
            <a:r>
              <a:rPr lang="en-US" sz="2000" b="1" err="1">
                <a:ea typeface="Calibri"/>
                <a:cs typeface="Calibri"/>
              </a:rPr>
              <a:t>toober</a:t>
            </a:r>
            <a:r>
              <a:rPr lang="en-US" sz="2000" b="1">
                <a:ea typeface="Calibri"/>
                <a:cs typeface="Calibri"/>
              </a:rPr>
              <a:t> to mark the start and end of the secondary structures.</a:t>
            </a:r>
          </a:p>
        </p:txBody>
      </p:sp>
    </p:spTree>
    <p:custDataLst>
      <p:tags r:id="rId1"/>
    </p:custDataLst>
    <p:extLst>
      <p:ext uri="{BB962C8B-B14F-4D97-AF65-F5344CB8AC3E}">
        <p14:creationId xmlns:p14="http://schemas.microsoft.com/office/powerpoint/2010/main" val="3657102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03E4156-7AD5-B8FB-BDDE-B8D1EE1359EC}"/>
              </a:ext>
            </a:extLst>
          </p:cNvPr>
          <p:cNvPicPr>
            <a:picLocks noChangeAspect="1"/>
          </p:cNvPicPr>
          <p:nvPr/>
        </p:nvPicPr>
        <p:blipFill>
          <a:blip r:embed="rId5"/>
          <a:stretch>
            <a:fillRect/>
          </a:stretch>
        </p:blipFill>
        <p:spPr>
          <a:xfrm>
            <a:off x="3311423" y="3688354"/>
            <a:ext cx="8168420" cy="2047465"/>
          </a:xfrm>
          <a:prstGeom prst="rect">
            <a:avLst/>
          </a:prstGeom>
        </p:spPr>
      </p:pic>
      <p:pic>
        <p:nvPicPr>
          <p:cNvPr id="5" name="Picture 4">
            <a:extLst>
              <a:ext uri="{FF2B5EF4-FFF2-40B4-BE49-F238E27FC236}">
                <a16:creationId xmlns:a16="http://schemas.microsoft.com/office/drawing/2014/main" id="{C115FB63-3DC6-DB93-27E3-E8FDFC9C7169}"/>
              </a:ext>
            </a:extLst>
          </p:cNvPr>
          <p:cNvPicPr>
            <a:picLocks noChangeAspect="1"/>
          </p:cNvPicPr>
          <p:nvPr/>
        </p:nvPicPr>
        <p:blipFill>
          <a:blip r:embed="rId6"/>
          <a:stretch>
            <a:fillRect/>
          </a:stretch>
        </p:blipFill>
        <p:spPr>
          <a:xfrm>
            <a:off x="712149" y="2630855"/>
            <a:ext cx="2091300" cy="3597993"/>
          </a:xfrm>
          <a:prstGeom prst="rect">
            <a:avLst/>
          </a:prstGeom>
        </p:spPr>
      </p:pic>
      <p:sp>
        <p:nvSpPr>
          <p:cNvPr id="12" name="TextBox 3">
            <a:extLst>
              <a:ext uri="{FF2B5EF4-FFF2-40B4-BE49-F238E27FC236}">
                <a16:creationId xmlns:a16="http://schemas.microsoft.com/office/drawing/2014/main" id="{777B272F-1247-7586-8F10-DAF29DA343A7}"/>
              </a:ext>
            </a:extLst>
          </p:cNvPr>
          <p:cNvSpPr txBox="1"/>
          <p:nvPr/>
        </p:nvSpPr>
        <p:spPr>
          <a:xfrm>
            <a:off x="789204" y="1715032"/>
            <a:ext cx="1892746"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a:cs typeface="Calibri"/>
              </a:rPr>
              <a:t>Explore the </a:t>
            </a:r>
            <a:r>
              <a:rPr lang="en-US" sz="2000" b="1">
                <a:solidFill>
                  <a:srgbClr val="D200B9"/>
                </a:solidFill>
                <a:cs typeface="Calibri"/>
              </a:rPr>
              <a:t>fourth button</a:t>
            </a:r>
            <a:endParaRPr lang="en-US" sz="2000">
              <a:cs typeface="Calibri"/>
            </a:endParaRPr>
          </a:p>
        </p:txBody>
      </p:sp>
      <p:sp>
        <p:nvSpPr>
          <p:cNvPr id="2" name="Title 1">
            <a:extLst>
              <a:ext uri="{FF2B5EF4-FFF2-40B4-BE49-F238E27FC236}">
                <a16:creationId xmlns:a16="http://schemas.microsoft.com/office/drawing/2014/main" id="{A90A24A1-7CA4-13F3-22A0-75B46CB3E375}"/>
              </a:ext>
            </a:extLst>
          </p:cNvPr>
          <p:cNvSpPr txBox="1">
            <a:spLocks/>
          </p:cNvSpPr>
          <p:nvPr/>
        </p:nvSpPr>
        <p:spPr>
          <a:xfrm>
            <a:off x="760678" y="-244"/>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What Are Amino Acid Sidechains?</a:t>
            </a:r>
            <a:endParaRPr lang="en-US" sz="4000">
              <a:solidFill>
                <a:schemeClr val="bg1"/>
              </a:solidFill>
            </a:endParaRPr>
          </a:p>
        </p:txBody>
      </p:sp>
      <p:sp>
        <p:nvSpPr>
          <p:cNvPr id="14" name="Oval 13">
            <a:extLst>
              <a:ext uri="{FF2B5EF4-FFF2-40B4-BE49-F238E27FC236}">
                <a16:creationId xmlns:a16="http://schemas.microsoft.com/office/drawing/2014/main" id="{3676DB4C-3F84-9AD9-1189-A6E9602C0A09}"/>
              </a:ext>
            </a:extLst>
          </p:cNvPr>
          <p:cNvSpPr/>
          <p:nvPr/>
        </p:nvSpPr>
        <p:spPr>
          <a:xfrm>
            <a:off x="2043846" y="5041771"/>
            <a:ext cx="680636" cy="654110"/>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pic>
        <p:nvPicPr>
          <p:cNvPr id="22" name="Picture 21" descr="Icon&#10;&#10;Description automatically generated">
            <a:extLst>
              <a:ext uri="{FF2B5EF4-FFF2-40B4-BE49-F238E27FC236}">
                <a16:creationId xmlns:a16="http://schemas.microsoft.com/office/drawing/2014/main" id="{D09ACE9E-4D31-578F-29DE-5B4EB53CD2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9" name="TextBox 8">
            <a:extLst>
              <a:ext uri="{FF2B5EF4-FFF2-40B4-BE49-F238E27FC236}">
                <a16:creationId xmlns:a16="http://schemas.microsoft.com/office/drawing/2014/main" id="{4072F49D-3ECD-E5A1-2F34-8F071E32972F}"/>
              </a:ext>
            </a:extLst>
          </p:cNvPr>
          <p:cNvSpPr txBox="1"/>
          <p:nvPr/>
        </p:nvSpPr>
        <p:spPr>
          <a:xfrm>
            <a:off x="3907182" y="2115739"/>
            <a:ext cx="6979494" cy="1477328"/>
          </a:xfrm>
          <a:prstGeom prst="rect">
            <a:avLst/>
          </a:prstGeom>
          <a:noFill/>
        </p:spPr>
        <p:txBody>
          <a:bodyPr wrap="square" lIns="91440" tIns="45720" rIns="91440" bIns="45720" anchor="t">
            <a:spAutoFit/>
          </a:bodyPr>
          <a:lstStyle/>
          <a:p>
            <a:pPr algn="ctr">
              <a:spcAft>
                <a:spcPts val="1801"/>
              </a:spcAft>
            </a:pPr>
            <a:r>
              <a:rPr lang="en-US" sz="2000" b="1">
                <a:solidFill>
                  <a:srgbClr val="1CA64A"/>
                </a:solidFill>
                <a:ea typeface="Calibri"/>
                <a:cs typeface="Calibri"/>
              </a:rPr>
              <a:t>What do you notice?</a:t>
            </a:r>
          </a:p>
          <a:p>
            <a:pPr algn="ctr">
              <a:spcAft>
                <a:spcPts val="1801"/>
              </a:spcAft>
            </a:pPr>
            <a:r>
              <a:rPr lang="en-US" sz="2000" b="1">
                <a:solidFill>
                  <a:srgbClr val="1CA64A"/>
                </a:solidFill>
                <a:ea typeface="Calibri"/>
                <a:cs typeface="Calibri"/>
              </a:rPr>
              <a:t>What is being shown in this AR overlay?</a:t>
            </a:r>
          </a:p>
          <a:p>
            <a:pPr algn="ctr">
              <a:spcAft>
                <a:spcPts val="1801"/>
              </a:spcAft>
            </a:pPr>
            <a:endParaRPr lang="en-US" sz="2000">
              <a:cs typeface="Calibri"/>
            </a:endParaRPr>
          </a:p>
        </p:txBody>
      </p:sp>
    </p:spTree>
    <p:custDataLst>
      <p:tags r:id="rId1"/>
    </p:custDataLst>
    <p:extLst>
      <p:ext uri="{BB962C8B-B14F-4D97-AF65-F5344CB8AC3E}">
        <p14:creationId xmlns:p14="http://schemas.microsoft.com/office/powerpoint/2010/main" val="2997200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A6E1C46-E3AC-A40D-B219-478A93A07C04}"/>
              </a:ext>
            </a:extLst>
          </p:cNvPr>
          <p:cNvPicPr>
            <a:picLocks noChangeAspect="1"/>
          </p:cNvPicPr>
          <p:nvPr/>
        </p:nvPicPr>
        <p:blipFill>
          <a:blip r:embed="rId5"/>
          <a:stretch>
            <a:fillRect/>
          </a:stretch>
        </p:blipFill>
        <p:spPr>
          <a:xfrm>
            <a:off x="4597322" y="4186913"/>
            <a:ext cx="7188323" cy="570947"/>
          </a:xfrm>
          <a:prstGeom prst="rect">
            <a:avLst/>
          </a:prstGeom>
        </p:spPr>
      </p:pic>
      <p:pic>
        <p:nvPicPr>
          <p:cNvPr id="6" name="Picture 5">
            <a:extLst>
              <a:ext uri="{FF2B5EF4-FFF2-40B4-BE49-F238E27FC236}">
                <a16:creationId xmlns:a16="http://schemas.microsoft.com/office/drawing/2014/main" id="{7666EC09-CD86-C17E-EE02-2CE8BBA30731}"/>
              </a:ext>
            </a:extLst>
          </p:cNvPr>
          <p:cNvPicPr>
            <a:picLocks noChangeAspect="1"/>
          </p:cNvPicPr>
          <p:nvPr/>
        </p:nvPicPr>
        <p:blipFill>
          <a:blip r:embed="rId6"/>
          <a:stretch>
            <a:fillRect/>
          </a:stretch>
        </p:blipFill>
        <p:spPr>
          <a:xfrm>
            <a:off x="4496778" y="2064999"/>
            <a:ext cx="7291949" cy="1827772"/>
          </a:xfrm>
          <a:prstGeom prst="rect">
            <a:avLst/>
          </a:prstGeom>
        </p:spPr>
      </p:pic>
      <p:pic>
        <p:nvPicPr>
          <p:cNvPr id="7" name="Picture 6">
            <a:extLst>
              <a:ext uri="{FF2B5EF4-FFF2-40B4-BE49-F238E27FC236}">
                <a16:creationId xmlns:a16="http://schemas.microsoft.com/office/drawing/2014/main" id="{F70784C6-EBB9-1CB2-CCE2-28FE6FA0141F}"/>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442162" y="127177"/>
            <a:ext cx="1200329" cy="1200329"/>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765171" y="14002"/>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4000" b="1">
                <a:solidFill>
                  <a:prstClr val="white"/>
                </a:solidFill>
                <a:latin typeface="Calibri" panose="020F0502020204030204"/>
                <a:ea typeface="HGSoeiKakugothicUB"/>
                <a:cs typeface="Myanmar Text"/>
              </a:rPr>
              <a:t>The Zinc Finger Protein's Sidechains</a:t>
            </a:r>
            <a:endParaRPr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endParaRPr>
          </a:p>
        </p:txBody>
      </p:sp>
      <p:sp>
        <p:nvSpPr>
          <p:cNvPr id="5" name="TextBox 4">
            <a:extLst>
              <a:ext uri="{FF2B5EF4-FFF2-40B4-BE49-F238E27FC236}">
                <a16:creationId xmlns:a16="http://schemas.microsoft.com/office/drawing/2014/main" id="{E085024E-ADAA-C586-E060-3C6C8B017C53}"/>
              </a:ext>
            </a:extLst>
          </p:cNvPr>
          <p:cNvSpPr txBox="1"/>
          <p:nvPr/>
        </p:nvSpPr>
        <p:spPr>
          <a:xfrm>
            <a:off x="760098" y="2099350"/>
            <a:ext cx="3837224" cy="4524315"/>
          </a:xfrm>
          <a:prstGeom prst="rect">
            <a:avLst/>
          </a:prstGeom>
          <a:noFill/>
        </p:spPr>
        <p:txBody>
          <a:bodyPr wrap="square" lIns="91440" tIns="45720" rIns="91440" bIns="45720" rtlCol="0" anchor="t">
            <a:spAutoFit/>
          </a:bodyPr>
          <a:lstStyle/>
          <a:p>
            <a:pPr>
              <a:spcAft>
                <a:spcPts val="600"/>
              </a:spcAft>
            </a:pPr>
            <a:r>
              <a:rPr lang="en-US" sz="2000" spc="-50">
                <a:cs typeface="Calibri"/>
              </a:rPr>
              <a:t>Hydrophobic sidechains </a:t>
            </a:r>
            <a:r>
              <a:rPr lang="en-US" sz="2000" spc="-50">
                <a:ea typeface="Calibri"/>
                <a:cs typeface="Calibri"/>
              </a:rPr>
              <a:t>are </a:t>
            </a:r>
            <a:r>
              <a:rPr lang="en-US" sz="2000" b="1" spc="-50">
                <a:solidFill>
                  <a:schemeClr val="accent4">
                    <a:lumMod val="50000"/>
                  </a:schemeClr>
                </a:solidFill>
                <a:ea typeface="Calibri"/>
                <a:cs typeface="Calibri"/>
              </a:rPr>
              <a:t>yellow</a:t>
            </a:r>
            <a:r>
              <a:rPr lang="en-US" sz="2000" spc="-50">
                <a:ea typeface="Calibri"/>
                <a:cs typeface="Calibri"/>
              </a:rPr>
              <a:t>.</a:t>
            </a:r>
          </a:p>
          <a:p>
            <a:pPr>
              <a:spcAft>
                <a:spcPts val="600"/>
              </a:spcAft>
            </a:pPr>
            <a:r>
              <a:rPr lang="en-US" sz="2000" spc="-50">
                <a:ea typeface="Calibri"/>
                <a:cs typeface="Calibri"/>
              </a:rPr>
              <a:t>Hydrophilic sidechains are </a:t>
            </a:r>
            <a:r>
              <a:rPr lang="en-US" sz="2000" b="1" spc="-50">
                <a:solidFill>
                  <a:schemeClr val="tx1">
                    <a:lumMod val="50000"/>
                    <a:lumOff val="50000"/>
                  </a:schemeClr>
                </a:solidFill>
                <a:ea typeface="Calibri"/>
                <a:cs typeface="Calibri"/>
              </a:rPr>
              <a:t>white</a:t>
            </a:r>
            <a:r>
              <a:rPr lang="en-US" sz="2000">
                <a:ea typeface="Calibri"/>
                <a:cs typeface="Calibri"/>
              </a:rPr>
              <a:t>. </a:t>
            </a:r>
          </a:p>
          <a:p>
            <a:pPr>
              <a:spcAft>
                <a:spcPts val="600"/>
              </a:spcAft>
            </a:pPr>
            <a:r>
              <a:rPr lang="en-US" sz="2000">
                <a:ea typeface="Calibri"/>
                <a:cs typeface="Calibri"/>
              </a:rPr>
              <a:t>Basic sidechains are </a:t>
            </a:r>
            <a:r>
              <a:rPr lang="en-US" sz="2000" b="1">
                <a:solidFill>
                  <a:srgbClr val="0070C0"/>
                </a:solidFill>
                <a:ea typeface="Calibri"/>
                <a:cs typeface="Calibri"/>
              </a:rPr>
              <a:t>blue</a:t>
            </a:r>
            <a:r>
              <a:rPr lang="en-US" sz="2000">
                <a:ea typeface="Calibri"/>
                <a:cs typeface="Calibri"/>
              </a:rPr>
              <a:t>. </a:t>
            </a:r>
          </a:p>
          <a:p>
            <a:pPr>
              <a:spcAft>
                <a:spcPts val="600"/>
              </a:spcAft>
            </a:pPr>
            <a:r>
              <a:rPr lang="en-US" sz="2000">
                <a:ea typeface="Calibri"/>
                <a:cs typeface="Calibri"/>
              </a:rPr>
              <a:t>Acidic sidechains are </a:t>
            </a:r>
            <a:r>
              <a:rPr lang="en-US" sz="2000" b="1">
                <a:solidFill>
                  <a:srgbClr val="C00000"/>
                </a:solidFill>
                <a:ea typeface="Calibri"/>
                <a:cs typeface="Calibri"/>
              </a:rPr>
              <a:t>red</a:t>
            </a:r>
            <a:r>
              <a:rPr lang="en-US" sz="2000">
                <a:ea typeface="Calibri"/>
                <a:cs typeface="Calibri"/>
              </a:rPr>
              <a:t>. </a:t>
            </a:r>
          </a:p>
          <a:p>
            <a:pPr>
              <a:spcAft>
                <a:spcPts val="600"/>
              </a:spcAft>
            </a:pPr>
            <a:r>
              <a:rPr lang="en-US" sz="2000" spc="-50">
                <a:ea typeface="Calibri"/>
                <a:cs typeface="Calibri"/>
              </a:rPr>
              <a:t>Cysteine sidechains are </a:t>
            </a:r>
            <a:r>
              <a:rPr lang="en-US" sz="2000" b="1" spc="-50">
                <a:solidFill>
                  <a:srgbClr val="00B050"/>
                </a:solidFill>
                <a:ea typeface="Calibri"/>
                <a:cs typeface="Calibri"/>
              </a:rPr>
              <a:t>green</a:t>
            </a:r>
            <a:r>
              <a:rPr lang="en-US" sz="2000">
                <a:ea typeface="Calibri"/>
                <a:cs typeface="Calibri"/>
              </a:rPr>
              <a:t>. </a:t>
            </a:r>
          </a:p>
          <a:p>
            <a:pPr>
              <a:spcAft>
                <a:spcPts val="1801"/>
              </a:spcAft>
            </a:pPr>
            <a:endParaRPr lang="en-US" sz="2000">
              <a:ea typeface="Calibri"/>
              <a:cs typeface="Calibri"/>
            </a:endParaRPr>
          </a:p>
          <a:p>
            <a:pPr marL="3175"/>
            <a:r>
              <a:rPr lang="en-US" sz="2000" b="1">
                <a:solidFill>
                  <a:srgbClr val="000000"/>
                </a:solidFill>
                <a:ea typeface="Calibri"/>
                <a:cs typeface="Myanmar Text"/>
              </a:rPr>
              <a:t>Add seven important </a:t>
            </a:r>
          </a:p>
          <a:p>
            <a:pPr marL="3175"/>
            <a:r>
              <a:rPr lang="en-US" sz="2000" b="1">
                <a:solidFill>
                  <a:srgbClr val="000000"/>
                </a:solidFill>
                <a:ea typeface="Calibri"/>
                <a:cs typeface="Myanmar Text"/>
              </a:rPr>
              <a:t>amino acid sidechains to </a:t>
            </a:r>
          </a:p>
          <a:p>
            <a:pPr marL="3175">
              <a:spcAft>
                <a:spcPts val="1200"/>
              </a:spcAft>
            </a:pPr>
            <a:r>
              <a:rPr lang="en-US" sz="2000" b="1">
                <a:solidFill>
                  <a:srgbClr val="000000"/>
                </a:solidFill>
                <a:ea typeface="Calibri"/>
                <a:cs typeface="Myanmar Text"/>
              </a:rPr>
              <a:t>your mini-</a:t>
            </a:r>
            <a:r>
              <a:rPr lang="en-US" sz="2000" b="1" err="1">
                <a:solidFill>
                  <a:srgbClr val="000000"/>
                </a:solidFill>
                <a:ea typeface="Calibri"/>
                <a:cs typeface="Myanmar Text"/>
              </a:rPr>
              <a:t>toober</a:t>
            </a:r>
            <a:r>
              <a:rPr lang="en-US" sz="2000" b="1">
                <a:solidFill>
                  <a:srgbClr val="000000"/>
                </a:solidFill>
                <a:ea typeface="Calibri"/>
                <a:cs typeface="Myanmar Text"/>
              </a:rPr>
              <a:t>:</a:t>
            </a:r>
          </a:p>
          <a:p>
            <a:pPr marL="3175"/>
            <a:r>
              <a:rPr lang="en-US" sz="2000" b="1" err="1">
                <a:solidFill>
                  <a:srgbClr val="00B050"/>
                </a:solidFill>
                <a:ea typeface="Calibri"/>
                <a:cs typeface="Myanmar Text"/>
              </a:rPr>
              <a:t>Cys</a:t>
            </a:r>
            <a:r>
              <a:rPr lang="en-US" sz="2000" b="1">
                <a:solidFill>
                  <a:srgbClr val="00B050"/>
                </a:solidFill>
                <a:ea typeface="Calibri"/>
                <a:cs typeface="Myanmar Text"/>
              </a:rPr>
              <a:t> 4</a:t>
            </a:r>
            <a:r>
              <a:rPr lang="en-US" sz="2000" b="1">
                <a:solidFill>
                  <a:srgbClr val="000000"/>
                </a:solidFill>
                <a:ea typeface="Calibri"/>
                <a:cs typeface="Myanmar Text"/>
              </a:rPr>
              <a:t>     </a:t>
            </a:r>
            <a:r>
              <a:rPr lang="en-US" sz="2000" b="1" err="1">
                <a:solidFill>
                  <a:srgbClr val="00B050"/>
                </a:solidFill>
                <a:ea typeface="Calibri"/>
                <a:cs typeface="Myanmar Text"/>
              </a:rPr>
              <a:t>Cys</a:t>
            </a:r>
            <a:r>
              <a:rPr lang="en-US" sz="2000" b="1">
                <a:solidFill>
                  <a:srgbClr val="00B050"/>
                </a:solidFill>
                <a:ea typeface="Calibri"/>
                <a:cs typeface="Myanmar Text"/>
              </a:rPr>
              <a:t> 7</a:t>
            </a:r>
            <a:r>
              <a:rPr lang="en-US" sz="2000" b="1">
                <a:solidFill>
                  <a:srgbClr val="000000"/>
                </a:solidFill>
                <a:ea typeface="Calibri"/>
                <a:cs typeface="Myanmar Text"/>
              </a:rPr>
              <a:t>     </a:t>
            </a:r>
            <a:r>
              <a:rPr lang="en-US" sz="2000" b="1">
                <a:solidFill>
                  <a:schemeClr val="accent4">
                    <a:lumMod val="50000"/>
                  </a:schemeClr>
                </a:solidFill>
                <a:ea typeface="Calibri"/>
                <a:cs typeface="Myanmar Text"/>
              </a:rPr>
              <a:t>Phe11</a:t>
            </a:r>
            <a:r>
              <a:rPr lang="en-US" sz="2000" b="1">
                <a:solidFill>
                  <a:srgbClr val="000000"/>
                </a:solidFill>
                <a:ea typeface="Calibri"/>
                <a:cs typeface="Myanmar Text"/>
              </a:rPr>
              <a:t>     </a:t>
            </a:r>
            <a:r>
              <a:rPr lang="en-US" sz="2000" b="1">
                <a:solidFill>
                  <a:srgbClr val="0070C0"/>
                </a:solidFill>
                <a:ea typeface="Calibri"/>
                <a:cs typeface="Myanmar Text"/>
              </a:rPr>
              <a:t>Arg13</a:t>
            </a:r>
          </a:p>
          <a:p>
            <a:pPr marL="3175"/>
            <a:r>
              <a:rPr lang="en-US" sz="2000" b="1">
                <a:solidFill>
                  <a:schemeClr val="accent4">
                    <a:lumMod val="50000"/>
                  </a:schemeClr>
                </a:solidFill>
                <a:ea typeface="Calibri"/>
                <a:cs typeface="Myanmar Text"/>
              </a:rPr>
              <a:t>Leu17</a:t>
            </a:r>
            <a:r>
              <a:rPr lang="en-US" sz="2000" b="1">
                <a:solidFill>
                  <a:srgbClr val="000000"/>
                </a:solidFill>
                <a:ea typeface="Calibri"/>
                <a:cs typeface="Myanmar Text"/>
              </a:rPr>
              <a:t>    </a:t>
            </a:r>
            <a:r>
              <a:rPr lang="en-US" sz="2000" b="1">
                <a:solidFill>
                  <a:schemeClr val="tx1">
                    <a:lumMod val="50000"/>
                    <a:lumOff val="50000"/>
                  </a:schemeClr>
                </a:solidFill>
                <a:ea typeface="Calibri"/>
                <a:cs typeface="Myanmar Text"/>
              </a:rPr>
              <a:t>His20    His24</a:t>
            </a:r>
          </a:p>
          <a:p>
            <a:pPr>
              <a:spcAft>
                <a:spcPts val="1801"/>
              </a:spcAft>
            </a:pPr>
            <a:endParaRPr lang="en-US"/>
          </a:p>
        </p:txBody>
      </p:sp>
      <p:sp>
        <p:nvSpPr>
          <p:cNvPr id="21" name="TextBox 20">
            <a:extLst>
              <a:ext uri="{FF2B5EF4-FFF2-40B4-BE49-F238E27FC236}">
                <a16:creationId xmlns:a16="http://schemas.microsoft.com/office/drawing/2014/main" id="{774C9EB4-12BE-C9B8-67E6-F14771960F86}"/>
              </a:ext>
            </a:extLst>
          </p:cNvPr>
          <p:cNvSpPr txBox="1"/>
          <p:nvPr/>
        </p:nvSpPr>
        <p:spPr>
          <a:xfrm>
            <a:off x="6106149" y="4531487"/>
            <a:ext cx="184731" cy="584775"/>
          </a:xfrm>
          <a:prstGeom prst="rect">
            <a:avLst/>
          </a:prstGeom>
          <a:noFill/>
        </p:spPr>
        <p:txBody>
          <a:bodyPr wrap="none" lIns="91440" tIns="45720" rIns="91440" bIns="45720" rtlCol="0" anchor="t">
            <a:spAutoFit/>
          </a:bodyPr>
          <a:lstStyle/>
          <a:p>
            <a:endParaRPr lang="en-US" sz="3200" b="1">
              <a:ea typeface="Calibri"/>
              <a:cs typeface="Calibri"/>
            </a:endParaRPr>
          </a:p>
        </p:txBody>
      </p:sp>
      <p:pic>
        <p:nvPicPr>
          <p:cNvPr id="4" name="Graphic 3">
            <a:extLst>
              <a:ext uri="{FF2B5EF4-FFF2-40B4-BE49-F238E27FC236}">
                <a16:creationId xmlns:a16="http://schemas.microsoft.com/office/drawing/2014/main" id="{7DB6521D-0E7F-444F-FF9C-10C168933EF0}"/>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36932" t="-1" b="-35100"/>
          <a:stretch/>
        </p:blipFill>
        <p:spPr>
          <a:xfrm rot="1623735">
            <a:off x="3654225" y="4694172"/>
            <a:ext cx="929445" cy="890421"/>
          </a:xfrm>
          <a:prstGeom prst="rect">
            <a:avLst/>
          </a:prstGeom>
        </p:spPr>
      </p:pic>
    </p:spTree>
    <p:custDataLst>
      <p:tags r:id="rId1"/>
    </p:custDataLst>
    <p:extLst>
      <p:ext uri="{BB962C8B-B14F-4D97-AF65-F5344CB8AC3E}">
        <p14:creationId xmlns:p14="http://schemas.microsoft.com/office/powerpoint/2010/main" val="17964976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9" name="Picture 8" descr="Icon&#10;&#10;Description automatically generated">
            <a:extLst>
              <a:ext uri="{FF2B5EF4-FFF2-40B4-BE49-F238E27FC236}">
                <a16:creationId xmlns:a16="http://schemas.microsoft.com/office/drawing/2014/main" id="{C4EF6489-74CB-E295-2071-FCCCFECA7A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1235" y="14002"/>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rPr>
              <a:t>Review Your Annotated </a:t>
            </a:r>
            <a:r>
              <a:rPr lang="en-US" sz="4000" b="1">
                <a:solidFill>
                  <a:prstClr val="white"/>
                </a:solidFill>
                <a:latin typeface="Calibri" panose="020F0502020204030204"/>
                <a:ea typeface="HGSoeiKakugothicUB"/>
                <a:cs typeface="Myanmar Text"/>
              </a:rPr>
              <a:t>Mini-</a:t>
            </a:r>
            <a:r>
              <a:rPr lang="en-US" sz="4000" b="1" err="1">
                <a:solidFill>
                  <a:prstClr val="white"/>
                </a:solidFill>
                <a:latin typeface="Calibri" panose="020F0502020204030204"/>
                <a:ea typeface="HGSoeiKakugothicUB"/>
                <a:cs typeface="Myanmar Text"/>
              </a:rPr>
              <a:t>Toober</a:t>
            </a:r>
            <a:endParaRPr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endParaRPr>
          </a:p>
        </p:txBody>
      </p:sp>
      <p:sp>
        <p:nvSpPr>
          <p:cNvPr id="21" name="TextBox 20">
            <a:extLst>
              <a:ext uri="{FF2B5EF4-FFF2-40B4-BE49-F238E27FC236}">
                <a16:creationId xmlns:a16="http://schemas.microsoft.com/office/drawing/2014/main" id="{774C9EB4-12BE-C9B8-67E6-F14771960F86}"/>
              </a:ext>
            </a:extLst>
          </p:cNvPr>
          <p:cNvSpPr txBox="1"/>
          <p:nvPr/>
        </p:nvSpPr>
        <p:spPr>
          <a:xfrm>
            <a:off x="6106149" y="4659083"/>
            <a:ext cx="184731" cy="584775"/>
          </a:xfrm>
          <a:prstGeom prst="rect">
            <a:avLst/>
          </a:prstGeom>
          <a:noFill/>
        </p:spPr>
        <p:txBody>
          <a:bodyPr wrap="none" lIns="91440" tIns="45720" rIns="91440" bIns="45720" rtlCol="0" anchor="t">
            <a:spAutoFit/>
          </a:bodyPr>
          <a:lstStyle/>
          <a:p>
            <a:endParaRPr lang="en-US" sz="3200" b="1">
              <a:ea typeface="Calibri"/>
              <a:cs typeface="Calibri"/>
            </a:endParaRPr>
          </a:p>
        </p:txBody>
      </p:sp>
      <p:pic>
        <p:nvPicPr>
          <p:cNvPr id="3" name="Picture 2">
            <a:extLst>
              <a:ext uri="{FF2B5EF4-FFF2-40B4-BE49-F238E27FC236}">
                <a16:creationId xmlns:a16="http://schemas.microsoft.com/office/drawing/2014/main" id="{41503801-9896-21C5-B433-908F3B917C59}"/>
              </a:ext>
            </a:extLst>
          </p:cNvPr>
          <p:cNvPicPr>
            <a:picLocks noChangeAspect="1"/>
          </p:cNvPicPr>
          <p:nvPr/>
        </p:nvPicPr>
        <p:blipFill>
          <a:blip r:embed="rId6"/>
          <a:stretch>
            <a:fillRect/>
          </a:stretch>
        </p:blipFill>
        <p:spPr>
          <a:xfrm>
            <a:off x="497856" y="4435863"/>
            <a:ext cx="11216586" cy="1615989"/>
          </a:xfrm>
          <a:prstGeom prst="rect">
            <a:avLst/>
          </a:prstGeom>
        </p:spPr>
      </p:pic>
      <p:sp>
        <p:nvSpPr>
          <p:cNvPr id="8" name="TextBox 7">
            <a:extLst>
              <a:ext uri="{FF2B5EF4-FFF2-40B4-BE49-F238E27FC236}">
                <a16:creationId xmlns:a16="http://schemas.microsoft.com/office/drawing/2014/main" id="{AE739182-EF32-6DE9-0774-EA854D9B285B}"/>
              </a:ext>
            </a:extLst>
          </p:cNvPr>
          <p:cNvSpPr txBox="1"/>
          <p:nvPr/>
        </p:nvSpPr>
        <p:spPr>
          <a:xfrm>
            <a:off x="1031357" y="1919709"/>
            <a:ext cx="10834578" cy="1785104"/>
          </a:xfrm>
          <a:prstGeom prst="rect">
            <a:avLst/>
          </a:prstGeom>
          <a:noFill/>
        </p:spPr>
        <p:txBody>
          <a:bodyPr wrap="square" lIns="91440" tIns="45720" rIns="91440" bIns="45720" rtlCol="0" anchor="t">
            <a:spAutoFit/>
          </a:bodyPr>
          <a:lstStyle/>
          <a:p>
            <a:pPr>
              <a:spcAft>
                <a:spcPts val="2400"/>
              </a:spcAft>
            </a:pPr>
            <a:r>
              <a:rPr lang="en-US" sz="2000" b="1">
                <a:ea typeface="Calibri"/>
                <a:cs typeface="Calibri"/>
              </a:rPr>
              <a:t>Review your annotated mini-</a:t>
            </a:r>
            <a:r>
              <a:rPr lang="en-US" sz="2000" b="1" err="1">
                <a:ea typeface="Calibri"/>
                <a:cs typeface="Calibri"/>
              </a:rPr>
              <a:t>toober</a:t>
            </a:r>
            <a:r>
              <a:rPr lang="en-US" sz="2000" b="1">
                <a:ea typeface="Calibri"/>
                <a:cs typeface="Calibri"/>
              </a:rPr>
              <a:t> to confirm that it is ready to fold into a zinc finger protein. </a:t>
            </a:r>
          </a:p>
          <a:p>
            <a:pPr marL="173038" indent="-173038">
              <a:spcAft>
                <a:spcPts val="600"/>
              </a:spcAft>
              <a:buFont typeface="Arial" panose="020B0604020202020204" pitchFamily="34" charset="0"/>
              <a:buChar char="•"/>
            </a:pPr>
            <a:r>
              <a:rPr lang="en-US" sz="2000">
                <a:ea typeface="Calibri"/>
                <a:cs typeface="Calibri"/>
              </a:rPr>
              <a:t>Directionality of the protein (blue and red endcaps)</a:t>
            </a:r>
          </a:p>
          <a:p>
            <a:pPr marL="173038" indent="-173038">
              <a:spcAft>
                <a:spcPts val="600"/>
              </a:spcAft>
              <a:buFont typeface="Arial" panose="020B0604020202020204" pitchFamily="34" charset="0"/>
              <a:buChar char="•"/>
            </a:pPr>
            <a:r>
              <a:rPr lang="en-US" sz="2000">
                <a:ea typeface="Calibri"/>
                <a:cs typeface="Calibri"/>
              </a:rPr>
              <a:t>Location of secondary structures (clear clips at start and end of one alpha helix and two beta sheets)</a:t>
            </a:r>
          </a:p>
          <a:p>
            <a:pPr marL="173038" indent="-173038">
              <a:spcAft>
                <a:spcPts val="600"/>
              </a:spcAft>
              <a:buFont typeface="Arial" panose="020B0604020202020204" pitchFamily="34" charset="0"/>
              <a:buChar char="•"/>
            </a:pPr>
            <a:r>
              <a:rPr lang="en-US" sz="2000">
                <a:ea typeface="Calibri"/>
                <a:cs typeface="Calibri"/>
              </a:rPr>
              <a:t>Seven key sidechains (cys4, cys7, phe11, arg13, leu17, his20, his24)</a:t>
            </a:r>
          </a:p>
        </p:txBody>
      </p:sp>
    </p:spTree>
    <p:custDataLst>
      <p:tags r:id="rId1"/>
    </p:custDataLst>
    <p:extLst>
      <p:ext uri="{BB962C8B-B14F-4D97-AF65-F5344CB8AC3E}">
        <p14:creationId xmlns:p14="http://schemas.microsoft.com/office/powerpoint/2010/main" val="4056552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1871-7CE8-C415-7A8A-18D1557E26B7}"/>
              </a:ext>
            </a:extLst>
          </p:cNvPr>
          <p:cNvSpPr txBox="1"/>
          <p:nvPr/>
        </p:nvSpPr>
        <p:spPr>
          <a:xfrm>
            <a:off x="917757" y="1096611"/>
            <a:ext cx="10856025" cy="2348592"/>
          </a:xfrm>
          <a:prstGeom prst="rect">
            <a:avLst/>
          </a:prstGeom>
          <a:noFill/>
        </p:spPr>
        <p:txBody>
          <a:bodyPr wrap="square" lIns="91440" tIns="45720" rIns="91440" bIns="45720" rtlCol="0" anchor="t">
            <a:spAutoFit/>
          </a:bodyPr>
          <a:lstStyle/>
          <a:p>
            <a:pPr>
              <a:lnSpc>
                <a:spcPct val="150000"/>
              </a:lnSpc>
              <a:spcAft>
                <a:spcPts val="600"/>
              </a:spcAft>
            </a:pPr>
            <a:r>
              <a:rPr lang="en-US" b="1">
                <a:solidFill>
                  <a:srgbClr val="000000"/>
                </a:solidFill>
                <a:cs typeface="Myanmar Text"/>
              </a:rPr>
              <a:t>Activity Summary</a:t>
            </a:r>
            <a:endParaRPr lang="en-US"/>
          </a:p>
          <a:p>
            <a:pPr>
              <a:spcAft>
                <a:spcPts val="1200"/>
              </a:spcAft>
            </a:pPr>
            <a:r>
              <a:rPr lang="en-US" sz="1600">
                <a:solidFill>
                  <a:srgbClr val="000000"/>
                </a:solidFill>
                <a:latin typeface="Calibri"/>
                <a:cs typeface="Myanmar Text"/>
              </a:rPr>
              <a:t>This AR activity explores </a:t>
            </a:r>
            <a:r>
              <a:rPr lang="en" sz="1600">
                <a:latin typeface="Calibri"/>
                <a:ea typeface="Calibri"/>
                <a:cs typeface="Arial"/>
              </a:rPr>
              <a:t>the levels of protein structure and challenges students to fold a real protein called a zinc finger. </a:t>
            </a:r>
            <a:endParaRPr lang="en-US" sz="1100">
              <a:latin typeface="Arial"/>
              <a:cs typeface="Arial"/>
            </a:endParaRPr>
          </a:p>
          <a:p>
            <a:r>
              <a:rPr lang="en-US" sz="1600">
                <a:solidFill>
                  <a:srgbClr val="000000"/>
                </a:solidFill>
                <a:cs typeface="Calibri"/>
              </a:rPr>
              <a:t>This activity requires the </a:t>
            </a:r>
            <a:r>
              <a:rPr lang="en-US" sz="1600" b="1">
                <a:solidFill>
                  <a:srgbClr val="000000"/>
                </a:solidFill>
                <a:cs typeface="Calibri"/>
              </a:rPr>
              <a:t>3DMD AR EDU application</a:t>
            </a:r>
            <a:r>
              <a:rPr lang="en-US" sz="1600">
                <a:solidFill>
                  <a:srgbClr val="000000"/>
                </a:solidFill>
                <a:cs typeface="Calibri"/>
              </a:rPr>
              <a:t>, available for download from the Google Play and Apple App stores. The activity is split into </a:t>
            </a:r>
            <a:r>
              <a:rPr lang="en-US" sz="1600" b="1">
                <a:solidFill>
                  <a:srgbClr val="000000"/>
                </a:solidFill>
                <a:cs typeface="Calibri"/>
              </a:rPr>
              <a:t>four AR scenes</a:t>
            </a:r>
            <a:r>
              <a:rPr lang="en-US" sz="1600">
                <a:solidFill>
                  <a:srgbClr val="000000"/>
                </a:solidFill>
                <a:cs typeface="Calibri"/>
              </a:rPr>
              <a:t> designed to be explored in order.  Each AR scene is represented by a </a:t>
            </a:r>
            <a:r>
              <a:rPr lang="en-US" sz="1600" b="1">
                <a:solidFill>
                  <a:srgbClr val="000000"/>
                </a:solidFill>
                <a:cs typeface="Calibri"/>
              </a:rPr>
              <a:t>consistent icon </a:t>
            </a:r>
            <a:r>
              <a:rPr lang="en-US" sz="1600">
                <a:solidFill>
                  <a:srgbClr val="000000"/>
                </a:solidFill>
                <a:cs typeface="Calibri"/>
              </a:rPr>
              <a:t>in this slide deck and the 3DMD AR EDU app (see icon images below.)</a:t>
            </a:r>
            <a:endParaRPr lang="en-US" sz="1600" b="1">
              <a:solidFill>
                <a:srgbClr val="000000"/>
              </a:solidFill>
              <a:cs typeface="Calibri"/>
            </a:endParaRPr>
          </a:p>
          <a:p>
            <a:pPr lvl="1">
              <a:lnSpc>
                <a:spcPct val="107000"/>
              </a:lnSpc>
              <a:spcAft>
                <a:spcPts val="600"/>
              </a:spcAft>
            </a:pPr>
            <a:endParaRPr lang="en-US">
              <a:solidFill>
                <a:srgbClr val="000000"/>
              </a:solidFill>
              <a:cs typeface="Calibri" panose="020F0502020204030204"/>
            </a:endParaRPr>
          </a:p>
          <a:p>
            <a:pPr>
              <a:lnSpc>
                <a:spcPct val="107000"/>
              </a:lnSpc>
              <a:spcAft>
                <a:spcPts val="600"/>
              </a:spcAft>
            </a:pPr>
            <a:endParaRPr lang="en-US" sz="1600" b="1">
              <a:solidFill>
                <a:srgbClr val="000000"/>
              </a:solidFill>
              <a:cs typeface="Myanmar Text" panose="020B0502040204020203" pitchFamily="34" charset="0"/>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6432"/>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Summary</a:t>
            </a:r>
            <a:endParaRPr lang="en-US" sz="4000">
              <a:solidFill>
                <a:schemeClr val="bg1"/>
              </a:solidFill>
              <a:cs typeface="Myanmar Text"/>
            </a:endParaRPr>
          </a:p>
        </p:txBody>
      </p:sp>
      <p:sp>
        <p:nvSpPr>
          <p:cNvPr id="3" name="TextBox 1">
            <a:extLst>
              <a:ext uri="{FF2B5EF4-FFF2-40B4-BE49-F238E27FC236}">
                <a16:creationId xmlns:a16="http://schemas.microsoft.com/office/drawing/2014/main" id="{DB4044E3-9B8D-E489-3637-74F91440A195}"/>
              </a:ext>
            </a:extLst>
          </p:cNvPr>
          <p:cNvSpPr txBox="1"/>
          <p:nvPr/>
        </p:nvSpPr>
        <p:spPr>
          <a:xfrm>
            <a:off x="3260262" y="3166808"/>
            <a:ext cx="6287776"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t>Scene 1: </a:t>
            </a:r>
            <a:r>
              <a:rPr lang="en-US" sz="1600"/>
              <a:t>Scanning the Amino Acid Side Chain Chart</a:t>
            </a:r>
            <a:r>
              <a:rPr lang="en-US" sz="1600" baseline="30000"/>
              <a:t>©</a:t>
            </a:r>
            <a:r>
              <a:rPr lang="en-US" sz="1600"/>
              <a:t> will display the primary structure (amino acid sequence) of a zinc finger protein. </a:t>
            </a:r>
            <a:endParaRPr lang="en-US" sz="1600">
              <a:ea typeface="Calibri"/>
              <a:cs typeface="Calibri"/>
            </a:endParaRPr>
          </a:p>
        </p:txBody>
      </p:sp>
      <p:sp>
        <p:nvSpPr>
          <p:cNvPr id="6" name="TextBox 2">
            <a:extLst>
              <a:ext uri="{FF2B5EF4-FFF2-40B4-BE49-F238E27FC236}">
                <a16:creationId xmlns:a16="http://schemas.microsoft.com/office/drawing/2014/main" id="{33F54071-E39B-AD9C-71D1-824E1731688B}"/>
              </a:ext>
            </a:extLst>
          </p:cNvPr>
          <p:cNvSpPr txBox="1"/>
          <p:nvPr/>
        </p:nvSpPr>
        <p:spPr>
          <a:xfrm>
            <a:off x="3260263" y="4107483"/>
            <a:ext cx="5883738"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t>Scene 2: </a:t>
            </a:r>
            <a:r>
              <a:rPr lang="en-US" sz="1600"/>
              <a:t>Using the AR overlay as a guide, students fold the secondary structures of a zinc finger protein.</a:t>
            </a:r>
            <a:endParaRPr lang="en-US"/>
          </a:p>
        </p:txBody>
      </p:sp>
      <p:sp>
        <p:nvSpPr>
          <p:cNvPr id="7" name="TextBox 6">
            <a:extLst>
              <a:ext uri="{FF2B5EF4-FFF2-40B4-BE49-F238E27FC236}">
                <a16:creationId xmlns:a16="http://schemas.microsoft.com/office/drawing/2014/main" id="{5DE87FAD-F6C5-9D79-159D-BE3734CD8CCA}"/>
              </a:ext>
            </a:extLst>
          </p:cNvPr>
          <p:cNvSpPr txBox="1"/>
          <p:nvPr/>
        </p:nvSpPr>
        <p:spPr>
          <a:xfrm rot="-10800000" flipH="1" flipV="1">
            <a:off x="3260262" y="5984411"/>
            <a:ext cx="652169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t>Scene 4: </a:t>
            </a:r>
            <a:r>
              <a:rPr lang="en-US" sz="1600"/>
              <a:t>The AR overlay shows how three zinc fingers interact with double-stranded DNA to regulate replication, transcription, and storage of DNA. </a:t>
            </a:r>
            <a:endParaRPr lang="en-US" sz="1600">
              <a:ea typeface="Calibri"/>
              <a:cs typeface="Calibri"/>
            </a:endParaRPr>
          </a:p>
        </p:txBody>
      </p:sp>
      <p:sp>
        <p:nvSpPr>
          <p:cNvPr id="8" name="TextBox 7">
            <a:extLst>
              <a:ext uri="{FF2B5EF4-FFF2-40B4-BE49-F238E27FC236}">
                <a16:creationId xmlns:a16="http://schemas.microsoft.com/office/drawing/2014/main" id="{3C8613E6-4F75-6165-7DFC-2AE970144C26}"/>
              </a:ext>
            </a:extLst>
          </p:cNvPr>
          <p:cNvSpPr txBox="1"/>
          <p:nvPr/>
        </p:nvSpPr>
        <p:spPr>
          <a:xfrm rot="-10800000" flipV="1">
            <a:off x="3260260" y="5030538"/>
            <a:ext cx="588374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t>Scene 3: </a:t>
            </a:r>
            <a:r>
              <a:rPr lang="en-US" sz="1600"/>
              <a:t>Using the AR overlay as a guide, students fold the tertiary structure of a zinc finger protein. </a:t>
            </a:r>
          </a:p>
        </p:txBody>
      </p:sp>
      <p:pic>
        <p:nvPicPr>
          <p:cNvPr id="12" name="Picture 11" descr="A blue and orange dna&#10;&#10;Description automatically generated">
            <a:extLst>
              <a:ext uri="{FF2B5EF4-FFF2-40B4-BE49-F238E27FC236}">
                <a16:creationId xmlns:a16="http://schemas.microsoft.com/office/drawing/2014/main" id="{8F78BED8-D85A-05EB-E877-35893B3A8B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9146" y="5990988"/>
            <a:ext cx="1954310" cy="667977"/>
          </a:xfrm>
          <a:prstGeom prst="rect">
            <a:avLst/>
          </a:prstGeom>
          <a:ln w="12700">
            <a:solidFill>
              <a:schemeClr val="bg1">
                <a:lumMod val="50000"/>
              </a:schemeClr>
            </a:solidFill>
          </a:ln>
        </p:spPr>
      </p:pic>
      <p:pic>
        <p:nvPicPr>
          <p:cNvPr id="14" name="Picture 13" descr="A purple line with black text&#10;&#10;Description automatically generated">
            <a:extLst>
              <a:ext uri="{FF2B5EF4-FFF2-40B4-BE49-F238E27FC236}">
                <a16:creationId xmlns:a16="http://schemas.microsoft.com/office/drawing/2014/main" id="{5B2B5116-38E4-BE27-84D9-29507AF2525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0562" y="3158522"/>
            <a:ext cx="1954310" cy="667977"/>
          </a:xfrm>
          <a:prstGeom prst="rect">
            <a:avLst/>
          </a:prstGeom>
          <a:ln w="12700">
            <a:solidFill>
              <a:schemeClr val="bg1">
                <a:lumMod val="50000"/>
              </a:schemeClr>
            </a:solidFill>
          </a:ln>
        </p:spPr>
      </p:pic>
      <p:pic>
        <p:nvPicPr>
          <p:cNvPr id="16" name="Picture 15" descr="A purple tube with blue end and blue end&#10;&#10;Description automatically generated">
            <a:extLst>
              <a:ext uri="{FF2B5EF4-FFF2-40B4-BE49-F238E27FC236}">
                <a16:creationId xmlns:a16="http://schemas.microsoft.com/office/drawing/2014/main" id="{CFF524CA-048B-D9A2-FCC7-489FCCD5C5A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9146" y="4100162"/>
            <a:ext cx="1954310" cy="667977"/>
          </a:xfrm>
          <a:prstGeom prst="rect">
            <a:avLst/>
          </a:prstGeom>
          <a:ln w="12700">
            <a:solidFill>
              <a:schemeClr val="bg1">
                <a:lumMod val="50000"/>
              </a:schemeClr>
            </a:solidFill>
          </a:ln>
        </p:spPr>
      </p:pic>
      <p:pic>
        <p:nvPicPr>
          <p:cNvPr id="20" name="Picture 19" descr="A purple tube with a red square&#10;&#10;Description automatically generated">
            <a:extLst>
              <a:ext uri="{FF2B5EF4-FFF2-40B4-BE49-F238E27FC236}">
                <a16:creationId xmlns:a16="http://schemas.microsoft.com/office/drawing/2014/main" id="{10525082-ABB4-C18F-F326-787F4F981F9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39146" y="5022929"/>
            <a:ext cx="1954310" cy="667977"/>
          </a:xfrm>
          <a:prstGeom prst="rect">
            <a:avLst/>
          </a:prstGeom>
          <a:ln w="12700">
            <a:solidFill>
              <a:schemeClr val="bg1">
                <a:lumMod val="50000"/>
              </a:schemeClr>
            </a:solidFill>
          </a:ln>
        </p:spPr>
      </p:pic>
    </p:spTree>
    <p:custDataLst>
      <p:tags r:id="rId1"/>
    </p:custDataLst>
    <p:extLst>
      <p:ext uri="{BB962C8B-B14F-4D97-AF65-F5344CB8AC3E}">
        <p14:creationId xmlns:p14="http://schemas.microsoft.com/office/powerpoint/2010/main" val="905867743"/>
      </p:ext>
    </p:extLst>
  </p:cSld>
  <p:clrMapOvr>
    <a:masterClrMapping/>
  </p:clrMapOvr>
  <p:extLst>
    <p:ext uri="{6950BFC3-D8DA-4A85-94F7-54DA5524770B}">
      <p188:commentRel xmlns:p188="http://schemas.microsoft.com/office/powerpoint/2018/8/main" r:id="rId4"/>
    </p:ext>
  </p:extLst>
</p:sld>
</file>

<file path=ppt/slides/slide20.xml><?xml version="1.0" encoding="utf-8"?>
<p:sld xmlns:a="http://schemas.openxmlformats.org/drawingml/2006/main" xmlns:r="http://schemas.openxmlformats.org/officeDocument/2006/relationships" xmlns:p="http://schemas.openxmlformats.org/presentationml/2006/main" show="0">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2" name="TextBox 1">
            <a:extLst>
              <a:ext uri="{FF2B5EF4-FFF2-40B4-BE49-F238E27FC236}">
                <a16:creationId xmlns:a16="http://schemas.microsoft.com/office/drawing/2014/main" id="{54321871-7CE8-C415-7A8A-18D1557E26B7}"/>
              </a:ext>
            </a:extLst>
          </p:cNvPr>
          <p:cNvSpPr txBox="1"/>
          <p:nvPr/>
        </p:nvSpPr>
        <p:spPr>
          <a:xfrm>
            <a:off x="3753291" y="1069446"/>
            <a:ext cx="6847369" cy="1215717"/>
          </a:xfrm>
          <a:prstGeom prst="rect">
            <a:avLst/>
          </a:prstGeom>
          <a:noFill/>
        </p:spPr>
        <p:txBody>
          <a:bodyPr wrap="square" lIns="91440" tIns="45720" rIns="91440" bIns="45720" rtlCol="0" anchor="t">
            <a:spAutoFit/>
          </a:bodyPr>
          <a:lstStyle/>
          <a:p>
            <a:pPr>
              <a:lnSpc>
                <a:spcPct val="200000"/>
              </a:lnSpc>
              <a:spcAft>
                <a:spcPts val="600"/>
              </a:spcAft>
            </a:pPr>
            <a:r>
              <a:rPr lang="en-US" b="1">
                <a:solidFill>
                  <a:srgbClr val="000000"/>
                </a:solidFill>
                <a:cs typeface="Myanmar Text"/>
              </a:rPr>
              <a:t>Scene 2: Secondary Structure</a:t>
            </a:r>
            <a:endParaRPr lang="en-US"/>
          </a:p>
          <a:p>
            <a:pPr>
              <a:spcAft>
                <a:spcPts val="1800"/>
              </a:spcAft>
            </a:pPr>
            <a:r>
              <a:rPr lang="en-US" sz="1600">
                <a:solidFill>
                  <a:srgbClr val="000000"/>
                </a:solidFill>
                <a:cs typeface="Myanmar Text"/>
              </a:rPr>
              <a:t>Students will use the AR overlay as a guide to fold the secondary structures of the zinc finger protein. </a:t>
            </a: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Scene 2</a:t>
            </a:r>
            <a:endParaRPr lang="en-US" sz="4000">
              <a:solidFill>
                <a:schemeClr val="bg1"/>
              </a:solidFill>
              <a:cs typeface="Myanmar Text"/>
            </a:endParaRPr>
          </a:p>
        </p:txBody>
      </p:sp>
      <p:pic>
        <p:nvPicPr>
          <p:cNvPr id="3" name="Picture 2" descr="A purple tube with blue end and blue end&#10;&#10;Description automatically generated">
            <a:extLst>
              <a:ext uri="{FF2B5EF4-FFF2-40B4-BE49-F238E27FC236}">
                <a16:creationId xmlns:a16="http://schemas.microsoft.com/office/drawing/2014/main" id="{ACD257F1-0413-52BE-FED5-E8B1B499E1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6260" y="1366047"/>
            <a:ext cx="2497346" cy="853585"/>
          </a:xfrm>
          <a:prstGeom prst="rect">
            <a:avLst/>
          </a:prstGeom>
          <a:ln w="12700">
            <a:solidFill>
              <a:schemeClr val="bg1">
                <a:lumMod val="50000"/>
              </a:schemeClr>
            </a:solidFill>
          </a:ln>
        </p:spPr>
      </p:pic>
      <p:graphicFrame>
        <p:nvGraphicFramePr>
          <p:cNvPr id="7" name="Object 6">
            <a:extLst>
              <a:ext uri="{FF2B5EF4-FFF2-40B4-BE49-F238E27FC236}">
                <a16:creationId xmlns:a16="http://schemas.microsoft.com/office/drawing/2014/main" id="{60285201-B2ED-F7D3-39EF-B11BE494F761}"/>
              </a:ext>
            </a:extLst>
          </p:cNvPr>
          <p:cNvGraphicFramePr>
            <a:graphicFrameLocks noChangeAspect="1"/>
          </p:cNvGraphicFramePr>
          <p:nvPr>
            <p:extLst>
              <p:ext uri="{D42A27DB-BD31-4B8C-83A1-F6EECF244321}">
                <p14:modId xmlns:p14="http://schemas.microsoft.com/office/powerpoint/2010/main" val="1799127550"/>
              </p:ext>
            </p:extLst>
          </p:nvPr>
        </p:nvGraphicFramePr>
        <p:xfrm>
          <a:off x="6719388" y="3836701"/>
          <a:ext cx="2732957" cy="774415"/>
        </p:xfrm>
        <a:graphic>
          <a:graphicData uri="http://schemas.openxmlformats.org/presentationml/2006/ole">
            <mc:AlternateContent xmlns:mc="http://schemas.openxmlformats.org/markup-compatibility/2006">
              <mc:Choice xmlns:v="urn:schemas-microsoft-com:vml" Requires="v">
                <p:oleObj r:id="rId7" imgW="22349160" imgH="6336360" progId="">
                  <p:embed/>
                </p:oleObj>
              </mc:Choice>
              <mc:Fallback>
                <p:oleObj r:id="rId7" imgW="22349160" imgH="6336360" progId="">
                  <p:embed/>
                  <p:pic>
                    <p:nvPicPr>
                      <p:cNvPr id="7" name="Object 6">
                        <a:extLst>
                          <a:ext uri="{FF2B5EF4-FFF2-40B4-BE49-F238E27FC236}">
                            <a16:creationId xmlns:a16="http://schemas.microsoft.com/office/drawing/2014/main" id="{60285201-B2ED-F7D3-39EF-B11BE494F761}"/>
                          </a:ext>
                        </a:extLst>
                      </p:cNvPr>
                      <p:cNvPicPr/>
                      <p:nvPr/>
                    </p:nvPicPr>
                    <p:blipFill>
                      <a:blip r:embed="rId8"/>
                      <a:stretch>
                        <a:fillRect/>
                      </a:stretch>
                    </p:blipFill>
                    <p:spPr>
                      <a:xfrm>
                        <a:off x="6719388" y="3836701"/>
                        <a:ext cx="2732957" cy="774415"/>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39CA8FF1-84B7-8B5E-683E-1185AC88D4A5}"/>
              </a:ext>
            </a:extLst>
          </p:cNvPr>
          <p:cNvSpPr txBox="1"/>
          <p:nvPr/>
        </p:nvSpPr>
        <p:spPr>
          <a:xfrm>
            <a:off x="962462" y="2479163"/>
            <a:ext cx="10435640" cy="830997"/>
          </a:xfrm>
          <a:prstGeom prst="rect">
            <a:avLst/>
          </a:prstGeom>
          <a:noFill/>
        </p:spPr>
        <p:txBody>
          <a:bodyPr wrap="square" lIns="91440" tIns="45720" rIns="91440" bIns="45720" anchor="t">
            <a:spAutoFit/>
          </a:bodyPr>
          <a:lstStyle/>
          <a:p>
            <a:pPr>
              <a:spcAft>
                <a:spcPts val="1800"/>
              </a:spcAft>
            </a:pPr>
            <a:r>
              <a:rPr lang="en-US" sz="1600">
                <a:solidFill>
                  <a:srgbClr val="000000"/>
                </a:solidFill>
                <a:cs typeface="Myanmar Text"/>
              </a:rPr>
              <a:t>They will learn the importance of both </a:t>
            </a:r>
            <a:r>
              <a:rPr lang="en-US" sz="1600" b="1">
                <a:solidFill>
                  <a:srgbClr val="000000"/>
                </a:solidFill>
                <a:cs typeface="Myanmar Text"/>
              </a:rPr>
              <a:t>alpha helices </a:t>
            </a:r>
            <a:r>
              <a:rPr lang="en-US" sz="1600">
                <a:solidFill>
                  <a:srgbClr val="000000"/>
                </a:solidFill>
                <a:cs typeface="Myanmar Text"/>
              </a:rPr>
              <a:t>and </a:t>
            </a:r>
            <a:r>
              <a:rPr lang="en-US" sz="1600" b="1">
                <a:solidFill>
                  <a:srgbClr val="000000"/>
                </a:solidFill>
                <a:cs typeface="Myanmar Text"/>
              </a:rPr>
              <a:t>beta sheets </a:t>
            </a:r>
            <a:r>
              <a:rPr lang="en-US" sz="1600">
                <a:solidFill>
                  <a:srgbClr val="000000"/>
                </a:solidFill>
                <a:cs typeface="Myanmar Text"/>
              </a:rPr>
              <a:t>in providing stability to the protein.  Both secondary structures occur because of interactions of the amino and carboxyl groups on the backbone of the amino acid sequence and not the side chains. </a:t>
            </a:r>
            <a:endParaRPr lang="en-US" sz="1600">
              <a:solidFill>
                <a:srgbClr val="000000"/>
              </a:solidFill>
              <a:ea typeface="Calibri"/>
              <a:cs typeface="Myanmar Text"/>
            </a:endParaRPr>
          </a:p>
        </p:txBody>
      </p:sp>
      <p:pic>
        <p:nvPicPr>
          <p:cNvPr id="10" name="Picture 9">
            <a:extLst>
              <a:ext uri="{FF2B5EF4-FFF2-40B4-BE49-F238E27FC236}">
                <a16:creationId xmlns:a16="http://schemas.microsoft.com/office/drawing/2014/main" id="{AFCFA749-EBF0-3AF7-8E4D-0ECF67B4EBEC}"/>
              </a:ext>
            </a:extLst>
          </p:cNvPr>
          <p:cNvPicPr>
            <a:picLocks noChangeAspect="1"/>
          </p:cNvPicPr>
          <p:nvPr/>
        </p:nvPicPr>
        <p:blipFill>
          <a:blip r:embed="rId9"/>
          <a:stretch>
            <a:fillRect/>
          </a:stretch>
        </p:blipFill>
        <p:spPr>
          <a:xfrm>
            <a:off x="1248101" y="3528605"/>
            <a:ext cx="4993956" cy="2512956"/>
          </a:xfrm>
          <a:prstGeom prst="rect">
            <a:avLst/>
          </a:prstGeom>
        </p:spPr>
      </p:pic>
      <p:pic>
        <p:nvPicPr>
          <p:cNvPr id="11" name="Picture 10">
            <a:extLst>
              <a:ext uri="{FF2B5EF4-FFF2-40B4-BE49-F238E27FC236}">
                <a16:creationId xmlns:a16="http://schemas.microsoft.com/office/drawing/2014/main" id="{FF7F3781-CE98-6EEE-7607-8CC5E9EBF71C}"/>
              </a:ext>
            </a:extLst>
          </p:cNvPr>
          <p:cNvPicPr>
            <a:picLocks noChangeAspect="1"/>
          </p:cNvPicPr>
          <p:nvPr/>
        </p:nvPicPr>
        <p:blipFill>
          <a:blip r:embed="rId10"/>
          <a:stretch>
            <a:fillRect/>
          </a:stretch>
        </p:blipFill>
        <p:spPr>
          <a:xfrm>
            <a:off x="10401364" y="3679788"/>
            <a:ext cx="925812" cy="953379"/>
          </a:xfrm>
          <a:prstGeom prst="rect">
            <a:avLst/>
          </a:prstGeom>
        </p:spPr>
      </p:pic>
      <p:sp>
        <p:nvSpPr>
          <p:cNvPr id="12" name="TextBox 11">
            <a:extLst>
              <a:ext uri="{FF2B5EF4-FFF2-40B4-BE49-F238E27FC236}">
                <a16:creationId xmlns:a16="http://schemas.microsoft.com/office/drawing/2014/main" id="{34A1C14A-70FF-06FD-1DAE-FA6B899CC4EF}"/>
              </a:ext>
            </a:extLst>
          </p:cNvPr>
          <p:cNvSpPr txBox="1"/>
          <p:nvPr/>
        </p:nvSpPr>
        <p:spPr>
          <a:xfrm>
            <a:off x="6807854" y="4698581"/>
            <a:ext cx="2499706" cy="1077218"/>
          </a:xfrm>
          <a:prstGeom prst="rect">
            <a:avLst/>
          </a:prstGeom>
          <a:noFill/>
        </p:spPr>
        <p:txBody>
          <a:bodyPr wrap="square">
            <a:spAutoFit/>
          </a:bodyPr>
          <a:lstStyle/>
          <a:p>
            <a:pPr algn="ctr">
              <a:spcAft>
                <a:spcPts val="1800"/>
              </a:spcAft>
            </a:pPr>
            <a:r>
              <a:rPr lang="en-US" sz="1600">
                <a:solidFill>
                  <a:srgbClr val="000000"/>
                </a:solidFill>
                <a:cs typeface="Myanmar Text"/>
              </a:rPr>
              <a:t>The slider bar allows for regions of the 25 amino acid long zinc finger protein to be shown or hidden.</a:t>
            </a:r>
            <a:endParaRPr lang="en-US" sz="1600">
              <a:solidFill>
                <a:srgbClr val="000000"/>
              </a:solidFill>
              <a:ea typeface="Calibri"/>
              <a:cs typeface="Myanmar Text"/>
            </a:endParaRPr>
          </a:p>
        </p:txBody>
      </p:sp>
      <p:sp>
        <p:nvSpPr>
          <p:cNvPr id="13" name="TextBox 12">
            <a:extLst>
              <a:ext uri="{FF2B5EF4-FFF2-40B4-BE49-F238E27FC236}">
                <a16:creationId xmlns:a16="http://schemas.microsoft.com/office/drawing/2014/main" id="{662BDB4C-D700-623C-95B5-A7560CF2C602}"/>
              </a:ext>
            </a:extLst>
          </p:cNvPr>
          <p:cNvSpPr txBox="1"/>
          <p:nvPr/>
        </p:nvSpPr>
        <p:spPr>
          <a:xfrm>
            <a:off x="9784891" y="4711336"/>
            <a:ext cx="2099213" cy="1077218"/>
          </a:xfrm>
          <a:prstGeom prst="rect">
            <a:avLst/>
          </a:prstGeom>
          <a:noFill/>
        </p:spPr>
        <p:txBody>
          <a:bodyPr wrap="square">
            <a:spAutoFit/>
          </a:bodyPr>
          <a:lstStyle/>
          <a:p>
            <a:pPr algn="ctr">
              <a:spcAft>
                <a:spcPts val="1800"/>
              </a:spcAft>
            </a:pPr>
            <a:r>
              <a:rPr lang="en-US" sz="1600">
                <a:solidFill>
                  <a:srgbClr val="000000"/>
                </a:solidFill>
                <a:cs typeface="Myanmar Text"/>
              </a:rPr>
              <a:t>The color button changes the color scheme shown on the mini-</a:t>
            </a:r>
            <a:r>
              <a:rPr lang="en-US" sz="1600" err="1">
                <a:solidFill>
                  <a:srgbClr val="000000"/>
                </a:solidFill>
                <a:cs typeface="Myanmar Text"/>
              </a:rPr>
              <a:t>toober</a:t>
            </a:r>
            <a:r>
              <a:rPr lang="en-US" sz="1600">
                <a:solidFill>
                  <a:srgbClr val="000000"/>
                </a:solidFill>
                <a:cs typeface="Myanmar Text"/>
              </a:rPr>
              <a:t> model.</a:t>
            </a:r>
            <a:endParaRPr lang="en-US" sz="1600">
              <a:solidFill>
                <a:srgbClr val="000000"/>
              </a:solidFill>
              <a:ea typeface="Calibri"/>
              <a:cs typeface="Myanmar Text"/>
            </a:endParaRPr>
          </a:p>
        </p:txBody>
      </p:sp>
    </p:spTree>
    <p:custDataLst>
      <p:tags r:id="rId1"/>
    </p:custDataLst>
    <p:extLst>
      <p:ext uri="{BB962C8B-B14F-4D97-AF65-F5344CB8AC3E}">
        <p14:creationId xmlns:p14="http://schemas.microsoft.com/office/powerpoint/2010/main" val="2372192985"/>
      </p:ext>
    </p:extLst>
  </p:cSld>
  <p:clrMapOvr>
    <a:masterClrMapping/>
  </p:clrMapOvr>
  <p:extLst>
    <p:ext uri="{6950BFC3-D8DA-4A85-94F7-54DA5524770B}">
      <p188:commentRel xmlns:p188="http://schemas.microsoft.com/office/powerpoint/2018/8/main" r:id="rId4"/>
    </p:ext>
  </p:extLs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69B8C24-4ED2-A9EB-CBDB-1D407ED69476}"/>
              </a:ext>
            </a:extLst>
          </p:cNvPr>
          <p:cNvSpPr txBox="1"/>
          <p:nvPr/>
        </p:nvSpPr>
        <p:spPr>
          <a:xfrm>
            <a:off x="894198" y="2250030"/>
            <a:ext cx="2146714" cy="2785378"/>
          </a:xfrm>
          <a:prstGeom prst="rect">
            <a:avLst/>
          </a:prstGeom>
          <a:noFill/>
        </p:spPr>
        <p:txBody>
          <a:bodyPr wrap="square" lIns="91440" tIns="45720" rIns="91440" bIns="45720" rtlCol="0" anchor="t">
            <a:spAutoFit/>
          </a:bodyPr>
          <a:lstStyle/>
          <a:p>
            <a:pPr>
              <a:spcAft>
                <a:spcPts val="1801"/>
              </a:spcAft>
            </a:pPr>
            <a:r>
              <a:rPr lang="en-US" sz="2000">
                <a:ea typeface="Calibri"/>
                <a:cs typeface="Calibri"/>
              </a:rPr>
              <a:t>We start by folding the </a:t>
            </a:r>
            <a:r>
              <a:rPr lang="en-US" sz="2000" b="1">
                <a:ea typeface="Calibri"/>
                <a:cs typeface="Calibri"/>
              </a:rPr>
              <a:t>secondary structures</a:t>
            </a:r>
            <a:r>
              <a:rPr lang="en-US" sz="2000">
                <a:ea typeface="Calibri"/>
                <a:cs typeface="Calibri"/>
              </a:rPr>
              <a:t> of the zinc finger protein.</a:t>
            </a:r>
          </a:p>
          <a:p>
            <a:pPr>
              <a:spcAft>
                <a:spcPts val="1801"/>
              </a:spcAft>
            </a:pPr>
            <a:r>
              <a:rPr lang="en-US" sz="2000" b="1">
                <a:solidFill>
                  <a:srgbClr val="C00000"/>
                </a:solidFill>
                <a:ea typeface="Calibri"/>
                <a:cs typeface="Calibri"/>
              </a:rPr>
              <a:t>Alpha helices </a:t>
            </a:r>
            <a:r>
              <a:rPr lang="en-US" sz="2000">
                <a:ea typeface="Calibri"/>
                <a:cs typeface="Calibri"/>
              </a:rPr>
              <a:t>and </a:t>
            </a:r>
            <a:r>
              <a:rPr lang="en-US" sz="2000" b="1">
                <a:solidFill>
                  <a:schemeClr val="accent4">
                    <a:lumMod val="50000"/>
                  </a:schemeClr>
                </a:solidFill>
                <a:ea typeface="Calibri"/>
                <a:cs typeface="Calibri"/>
              </a:rPr>
              <a:t>beta sheets </a:t>
            </a:r>
            <a:r>
              <a:rPr lang="en-US" sz="2000">
                <a:ea typeface="Calibri"/>
                <a:cs typeface="Calibri"/>
              </a:rPr>
              <a:t>can be modeled with your mini-</a:t>
            </a:r>
            <a:r>
              <a:rPr lang="en-US" sz="2000" err="1">
                <a:ea typeface="Calibri"/>
                <a:cs typeface="Calibri"/>
              </a:rPr>
              <a:t>toober</a:t>
            </a:r>
            <a:r>
              <a:rPr lang="en-US" sz="2000">
                <a:ea typeface="Calibri"/>
                <a:cs typeface="Calibri"/>
              </a:rPr>
              <a:t>.</a:t>
            </a:r>
          </a:p>
        </p:txBody>
      </p:sp>
      <p:sp>
        <p:nvSpPr>
          <p:cNvPr id="24" name="Title 1">
            <a:extLst>
              <a:ext uri="{FF2B5EF4-FFF2-40B4-BE49-F238E27FC236}">
                <a16:creationId xmlns:a16="http://schemas.microsoft.com/office/drawing/2014/main" id="{7362ED11-3EA8-BA95-932B-40016F24674E}"/>
              </a:ext>
            </a:extLst>
          </p:cNvPr>
          <p:cNvSpPr txBox="1">
            <a:spLocks/>
          </p:cNvSpPr>
          <p:nvPr/>
        </p:nvSpPr>
        <p:spPr>
          <a:xfrm>
            <a:off x="760678" y="-244"/>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Alpha Helices and Beta Sheets</a:t>
            </a:r>
            <a:endParaRPr lang="en-US" sz="4000">
              <a:solidFill>
                <a:schemeClr val="bg1"/>
              </a:solidFill>
            </a:endParaRPr>
          </a:p>
        </p:txBody>
      </p:sp>
      <p:pic>
        <p:nvPicPr>
          <p:cNvPr id="31" name="Picture 30" descr="Icon&#10;&#10;Description automatically generated">
            <a:extLst>
              <a:ext uri="{FF2B5EF4-FFF2-40B4-BE49-F238E27FC236}">
                <a16:creationId xmlns:a16="http://schemas.microsoft.com/office/drawing/2014/main" id="{62917761-F5EC-C2B0-41F6-D6BB9CB1F0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pic>
        <p:nvPicPr>
          <p:cNvPr id="37" name="Picture 36">
            <a:extLst>
              <a:ext uri="{FF2B5EF4-FFF2-40B4-BE49-F238E27FC236}">
                <a16:creationId xmlns:a16="http://schemas.microsoft.com/office/drawing/2014/main" id="{096D8C96-D36F-D968-69B3-99ED3F2C1CF5}"/>
              </a:ext>
            </a:extLst>
          </p:cNvPr>
          <p:cNvPicPr>
            <a:picLocks noChangeAspect="1"/>
          </p:cNvPicPr>
          <p:nvPr/>
        </p:nvPicPr>
        <p:blipFill>
          <a:blip r:embed="rId6"/>
          <a:stretch>
            <a:fillRect/>
          </a:stretch>
        </p:blipFill>
        <p:spPr>
          <a:xfrm>
            <a:off x="7602279" y="3678193"/>
            <a:ext cx="4589721" cy="3179807"/>
          </a:xfrm>
          <a:prstGeom prst="rect">
            <a:avLst/>
          </a:prstGeom>
        </p:spPr>
      </p:pic>
      <p:pic>
        <p:nvPicPr>
          <p:cNvPr id="36" name="Picture 35">
            <a:extLst>
              <a:ext uri="{FF2B5EF4-FFF2-40B4-BE49-F238E27FC236}">
                <a16:creationId xmlns:a16="http://schemas.microsoft.com/office/drawing/2014/main" id="{ACB14615-94B8-6D6E-9A1C-29E387D17D79}"/>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930" b="96744" l="1609" r="97051">
                        <a14:foregroundMark x1="49330" y1="10233" x2="37265" y2="5116"/>
                        <a14:foregroundMark x1="37265" y1="5116" x2="45845" y2="14419"/>
                        <a14:foregroundMark x1="24665" y1="7442" x2="12601" y2="6977"/>
                        <a14:foregroundMark x1="12601" y1="6977" x2="12332" y2="7442"/>
                        <a14:foregroundMark x1="10188" y1="19070" x2="1609" y2="63256"/>
                        <a14:foregroundMark x1="1609" y1="63256" x2="14477" y2="55814"/>
                        <a14:foregroundMark x1="14477" y1="55814" x2="16622" y2="25581"/>
                        <a14:foregroundMark x1="16622" y1="25581" x2="16086" y2="20930"/>
                        <a14:foregroundMark x1="47185" y1="70233" x2="31367" y2="96744"/>
                        <a14:foregroundMark x1="31367" y1="96744" x2="54424" y2="99070"/>
                        <a14:foregroundMark x1="54424" y1="99070" x2="96247" y2="99070"/>
                        <a14:foregroundMark x1="96247" y1="99070" x2="97855" y2="75349"/>
                        <a14:foregroundMark x1="97855" y1="75349" x2="79893" y2="35814"/>
                        <a14:foregroundMark x1="79893" y1="35814" x2="61930" y2="45581"/>
                        <a14:foregroundMark x1="61930" y1="45581" x2="50402" y2="62791"/>
                        <a14:foregroundMark x1="73458" y1="40930" x2="86059" y2="80930"/>
                        <a14:foregroundMark x1="86059" y1="80930" x2="85523" y2="82791"/>
                        <a14:foregroundMark x1="83914" y1="53023" x2="93298" y2="90698"/>
                        <a14:foregroundMark x1="93298" y1="90698" x2="92761" y2="90698"/>
                        <a14:foregroundMark x1="91957" y1="86047" x2="55228" y2="97209"/>
                        <a14:foregroundMark x1="46381" y1="10233" x2="43700" y2="930"/>
                        <a14:foregroundMark x1="12869" y1="47907" x2="8579" y2="66977"/>
                        <a14:foregroundMark x1="8579" y1="66977" x2="8579" y2="67442"/>
                        <a14:foregroundMark x1="7775" y1="51163" x2="2413" y2="65116"/>
                      </a14:backgroundRemoval>
                    </a14:imgEffect>
                  </a14:imgLayer>
                </a14:imgProps>
              </a:ext>
            </a:extLst>
          </a:blip>
          <a:srcRect b="4071"/>
          <a:stretch/>
        </p:blipFill>
        <p:spPr>
          <a:xfrm>
            <a:off x="3697908" y="4387255"/>
            <a:ext cx="4468371" cy="2470745"/>
          </a:xfrm>
          <a:prstGeom prst="rect">
            <a:avLst/>
          </a:prstGeom>
        </p:spPr>
      </p:pic>
      <p:pic>
        <p:nvPicPr>
          <p:cNvPr id="27" name="Picture 26">
            <a:extLst>
              <a:ext uri="{FF2B5EF4-FFF2-40B4-BE49-F238E27FC236}">
                <a16:creationId xmlns:a16="http://schemas.microsoft.com/office/drawing/2014/main" id="{3F60F0BA-8F48-D37E-906D-EBC267D746B0}"/>
              </a:ext>
            </a:extLst>
          </p:cNvPr>
          <p:cNvPicPr>
            <a:picLocks noChangeAspect="1"/>
          </p:cNvPicPr>
          <p:nvPr/>
        </p:nvPicPr>
        <p:blipFill rotWithShape="1">
          <a:blip r:embed="rId9"/>
          <a:srcRect l="53208"/>
          <a:stretch/>
        </p:blipFill>
        <p:spPr>
          <a:xfrm>
            <a:off x="7817586" y="2585079"/>
            <a:ext cx="3636336" cy="1395216"/>
          </a:xfrm>
          <a:prstGeom prst="rect">
            <a:avLst/>
          </a:prstGeom>
        </p:spPr>
      </p:pic>
      <p:sp>
        <p:nvSpPr>
          <p:cNvPr id="28" name="TextBox 27">
            <a:extLst>
              <a:ext uri="{FF2B5EF4-FFF2-40B4-BE49-F238E27FC236}">
                <a16:creationId xmlns:a16="http://schemas.microsoft.com/office/drawing/2014/main" id="{C9FC2DD8-335D-3140-E9A9-04623B7A0DE5}"/>
              </a:ext>
            </a:extLst>
          </p:cNvPr>
          <p:cNvSpPr txBox="1"/>
          <p:nvPr/>
        </p:nvSpPr>
        <p:spPr>
          <a:xfrm>
            <a:off x="4141706" y="2175494"/>
            <a:ext cx="2271232" cy="400110"/>
          </a:xfrm>
          <a:prstGeom prst="rect">
            <a:avLst/>
          </a:prstGeom>
          <a:noFill/>
        </p:spPr>
        <p:txBody>
          <a:bodyPr wrap="square" lIns="91440" tIns="45720" rIns="91440" bIns="45720" rtlCol="0" anchor="t">
            <a:spAutoFit/>
          </a:bodyPr>
          <a:lstStyle/>
          <a:p>
            <a:pPr algn="ctr">
              <a:spcAft>
                <a:spcPts val="1801"/>
              </a:spcAft>
            </a:pPr>
            <a:r>
              <a:rPr lang="en-US" sz="2000" b="1">
                <a:solidFill>
                  <a:srgbClr val="C00000"/>
                </a:solidFill>
                <a:ea typeface="Calibri"/>
                <a:cs typeface="Calibri"/>
              </a:rPr>
              <a:t>Alpha Helices</a:t>
            </a:r>
            <a:endParaRPr lang="en-US" sz="2000">
              <a:ea typeface="Calibri"/>
              <a:cs typeface="Calibri"/>
            </a:endParaRPr>
          </a:p>
        </p:txBody>
      </p:sp>
      <p:sp>
        <p:nvSpPr>
          <p:cNvPr id="30" name="TextBox 29">
            <a:extLst>
              <a:ext uri="{FF2B5EF4-FFF2-40B4-BE49-F238E27FC236}">
                <a16:creationId xmlns:a16="http://schemas.microsoft.com/office/drawing/2014/main" id="{D538F02C-4ADD-8E3D-0784-3BF568B07D09}"/>
              </a:ext>
            </a:extLst>
          </p:cNvPr>
          <p:cNvSpPr txBox="1"/>
          <p:nvPr/>
        </p:nvSpPr>
        <p:spPr>
          <a:xfrm>
            <a:off x="8741290" y="2176906"/>
            <a:ext cx="1788927" cy="400110"/>
          </a:xfrm>
          <a:prstGeom prst="rect">
            <a:avLst/>
          </a:prstGeom>
          <a:noFill/>
        </p:spPr>
        <p:txBody>
          <a:bodyPr wrap="square">
            <a:spAutoFit/>
          </a:bodyPr>
          <a:lstStyle/>
          <a:p>
            <a:pPr algn="ctr"/>
            <a:r>
              <a:rPr lang="en-US" sz="2000" b="1">
                <a:solidFill>
                  <a:schemeClr val="accent4">
                    <a:lumMod val="50000"/>
                  </a:schemeClr>
                </a:solidFill>
                <a:ea typeface="Calibri"/>
                <a:cs typeface="Calibri"/>
              </a:rPr>
              <a:t>Beta Sheets</a:t>
            </a:r>
            <a:r>
              <a:rPr lang="en-US" sz="2000">
                <a:ea typeface="Calibri"/>
                <a:cs typeface="Calibri"/>
              </a:rPr>
              <a:t>. </a:t>
            </a:r>
            <a:endParaRPr lang="en-US" sz="2000"/>
          </a:p>
        </p:txBody>
      </p:sp>
      <p:pic>
        <p:nvPicPr>
          <p:cNvPr id="32" name="Picture 31">
            <a:extLst>
              <a:ext uri="{FF2B5EF4-FFF2-40B4-BE49-F238E27FC236}">
                <a16:creationId xmlns:a16="http://schemas.microsoft.com/office/drawing/2014/main" id="{908D3EF9-E5BA-602A-C5B8-83128BF30F6C}"/>
              </a:ext>
            </a:extLst>
          </p:cNvPr>
          <p:cNvPicPr>
            <a:picLocks noChangeAspect="1"/>
          </p:cNvPicPr>
          <p:nvPr/>
        </p:nvPicPr>
        <p:blipFill rotWithShape="1">
          <a:blip r:embed="rId9"/>
          <a:srcRect r="50000"/>
          <a:stretch/>
        </p:blipFill>
        <p:spPr>
          <a:xfrm>
            <a:off x="3775104" y="2744646"/>
            <a:ext cx="3004436" cy="1078793"/>
          </a:xfrm>
          <a:prstGeom prst="rect">
            <a:avLst/>
          </a:prstGeom>
        </p:spPr>
      </p:pic>
    </p:spTree>
    <p:custDataLst>
      <p:tags r:id="rId1"/>
    </p:custDataLst>
    <p:extLst>
      <p:ext uri="{BB962C8B-B14F-4D97-AF65-F5344CB8AC3E}">
        <p14:creationId xmlns:p14="http://schemas.microsoft.com/office/powerpoint/2010/main" val="3741129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FC9FEB9C-F067-BB6E-A663-BC2BCA3341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4" name="TextBox 3">
            <a:extLst>
              <a:ext uri="{FF2B5EF4-FFF2-40B4-BE49-F238E27FC236}">
                <a16:creationId xmlns:a16="http://schemas.microsoft.com/office/drawing/2014/main" id="{569B8C24-4ED2-A9EB-CBDB-1D407ED69476}"/>
              </a:ext>
            </a:extLst>
          </p:cNvPr>
          <p:cNvSpPr txBox="1"/>
          <p:nvPr/>
        </p:nvSpPr>
        <p:spPr>
          <a:xfrm>
            <a:off x="894197" y="2558375"/>
            <a:ext cx="3080003" cy="1631216"/>
          </a:xfrm>
          <a:prstGeom prst="rect">
            <a:avLst/>
          </a:prstGeom>
          <a:noFill/>
        </p:spPr>
        <p:txBody>
          <a:bodyPr wrap="square" lIns="91440" tIns="45720" rIns="91440" bIns="45720" rtlCol="0" anchor="t">
            <a:spAutoFit/>
          </a:bodyPr>
          <a:lstStyle/>
          <a:p>
            <a:pPr>
              <a:spcAft>
                <a:spcPts val="1801"/>
              </a:spcAft>
            </a:pPr>
            <a:r>
              <a:rPr lang="en-US" sz="2000">
                <a:ea typeface="Calibri"/>
                <a:cs typeface="Calibri"/>
              </a:rPr>
              <a:t>The AR overlay will act as a folding guide, showing the shape of the zinc finger protein's </a:t>
            </a:r>
            <a:r>
              <a:rPr lang="en-US" sz="2000" b="1">
                <a:solidFill>
                  <a:srgbClr val="C00000"/>
                </a:solidFill>
                <a:ea typeface="Calibri"/>
                <a:cs typeface="Calibri"/>
              </a:rPr>
              <a:t>one alpha helix </a:t>
            </a:r>
            <a:r>
              <a:rPr lang="en-US" sz="2000">
                <a:ea typeface="Calibri"/>
                <a:cs typeface="Calibri"/>
              </a:rPr>
              <a:t>and </a:t>
            </a:r>
            <a:r>
              <a:rPr lang="en-US" sz="2000" b="1">
                <a:solidFill>
                  <a:schemeClr val="accent4">
                    <a:lumMod val="50000"/>
                  </a:schemeClr>
                </a:solidFill>
                <a:ea typeface="Calibri"/>
                <a:cs typeface="Calibri"/>
              </a:rPr>
              <a:t>two beta sheets</a:t>
            </a:r>
            <a:r>
              <a:rPr lang="en-US" sz="2000">
                <a:ea typeface="Calibri"/>
                <a:cs typeface="Calibri"/>
              </a:rPr>
              <a:t>.</a:t>
            </a:r>
          </a:p>
        </p:txBody>
      </p:sp>
      <p:pic>
        <p:nvPicPr>
          <p:cNvPr id="9" name="Picture 8">
            <a:extLst>
              <a:ext uri="{FF2B5EF4-FFF2-40B4-BE49-F238E27FC236}">
                <a16:creationId xmlns:a16="http://schemas.microsoft.com/office/drawing/2014/main" id="{0536BA10-22F2-CA6C-F35B-71E034EEC49F}"/>
              </a:ext>
            </a:extLst>
          </p:cNvPr>
          <p:cNvPicPr>
            <a:picLocks noChangeAspect="1"/>
          </p:cNvPicPr>
          <p:nvPr/>
        </p:nvPicPr>
        <p:blipFill>
          <a:blip r:embed="rId6"/>
          <a:stretch>
            <a:fillRect/>
          </a:stretch>
        </p:blipFill>
        <p:spPr>
          <a:xfrm>
            <a:off x="8217801" y="2597775"/>
            <a:ext cx="2091299" cy="3597992"/>
          </a:xfrm>
          <a:prstGeom prst="rect">
            <a:avLst/>
          </a:prstGeom>
        </p:spPr>
      </p:pic>
      <p:sp>
        <p:nvSpPr>
          <p:cNvPr id="10" name="TextBox 1">
            <a:extLst>
              <a:ext uri="{FF2B5EF4-FFF2-40B4-BE49-F238E27FC236}">
                <a16:creationId xmlns:a16="http://schemas.microsoft.com/office/drawing/2014/main" id="{214343EE-F678-B7E1-D1B3-7CDF8326F26B}"/>
              </a:ext>
            </a:extLst>
          </p:cNvPr>
          <p:cNvSpPr txBox="1"/>
          <p:nvPr/>
        </p:nvSpPr>
        <p:spPr>
          <a:xfrm>
            <a:off x="4445411" y="1745085"/>
            <a:ext cx="2912163"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a:cs typeface="Calibri"/>
              </a:rPr>
              <a:t>Select </a:t>
            </a:r>
            <a:r>
              <a:rPr lang="en-US" sz="2000" b="1">
                <a:solidFill>
                  <a:srgbClr val="D200B9"/>
                </a:solidFill>
                <a:cs typeface="Calibri"/>
              </a:rPr>
              <a:t>Secondary</a:t>
            </a:r>
          </a:p>
          <a:p>
            <a:pPr algn="ctr"/>
            <a:r>
              <a:rPr lang="en-US" sz="2000" b="1">
                <a:solidFill>
                  <a:srgbClr val="D200B9"/>
                </a:solidFill>
                <a:cs typeface="Calibri"/>
              </a:rPr>
              <a:t>Structure</a:t>
            </a:r>
            <a:endParaRPr lang="en-US" sz="2000">
              <a:cs typeface="Calibri"/>
            </a:endParaRPr>
          </a:p>
        </p:txBody>
      </p:sp>
      <p:sp>
        <p:nvSpPr>
          <p:cNvPr id="13" name="TextBox 2">
            <a:extLst>
              <a:ext uri="{FF2B5EF4-FFF2-40B4-BE49-F238E27FC236}">
                <a16:creationId xmlns:a16="http://schemas.microsoft.com/office/drawing/2014/main" id="{D80C5746-DBA5-7B93-98ED-76CE7C9B89B0}"/>
              </a:ext>
            </a:extLst>
          </p:cNvPr>
          <p:cNvSpPr txBox="1"/>
          <p:nvPr/>
        </p:nvSpPr>
        <p:spPr>
          <a:xfrm>
            <a:off x="8073488" y="1677883"/>
            <a:ext cx="2383524"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1"/>
              </a:spcAft>
            </a:pPr>
            <a:r>
              <a:rPr lang="en-US" sz="2000">
                <a:cs typeface="Calibri"/>
              </a:rPr>
              <a:t>Scan the </a:t>
            </a:r>
            <a:r>
              <a:rPr lang="en-US" sz="2000" b="1">
                <a:cs typeface="Calibri"/>
              </a:rPr>
              <a:t>Amino Acid Side Chain Chart</a:t>
            </a:r>
            <a:r>
              <a:rPr lang="en-US" sz="1400" baseline="30000">
                <a:cs typeface="Calibri"/>
              </a:rPr>
              <a:t>©</a:t>
            </a:r>
            <a:endParaRPr lang="en-US" sz="1401" baseline="30000">
              <a:cs typeface="Calibri"/>
            </a:endParaRPr>
          </a:p>
        </p:txBody>
      </p:sp>
      <p:pic>
        <p:nvPicPr>
          <p:cNvPr id="14" name="Picture 13" descr="A cell phone showing structure&#10;&#10;Description automatically generated">
            <a:extLst>
              <a:ext uri="{FF2B5EF4-FFF2-40B4-BE49-F238E27FC236}">
                <a16:creationId xmlns:a16="http://schemas.microsoft.com/office/drawing/2014/main" id="{6F7125AC-6D75-0DF0-B11D-F9D07F682469}"/>
              </a:ext>
            </a:extLst>
          </p:cNvPr>
          <p:cNvPicPr>
            <a:picLocks noChangeAspect="1"/>
          </p:cNvPicPr>
          <p:nvPr/>
        </p:nvPicPr>
        <p:blipFill>
          <a:blip r:embed="rId7"/>
          <a:stretch>
            <a:fillRect/>
          </a:stretch>
        </p:blipFill>
        <p:spPr>
          <a:xfrm>
            <a:off x="4864846" y="2630858"/>
            <a:ext cx="2073293" cy="3572444"/>
          </a:xfrm>
          <a:prstGeom prst="rect">
            <a:avLst/>
          </a:prstGeom>
        </p:spPr>
      </p:pic>
      <p:sp>
        <p:nvSpPr>
          <p:cNvPr id="15" name="Oval 14">
            <a:extLst>
              <a:ext uri="{FF2B5EF4-FFF2-40B4-BE49-F238E27FC236}">
                <a16:creationId xmlns:a16="http://schemas.microsoft.com/office/drawing/2014/main" id="{BF009978-2078-8CDE-C2D2-95C4956393C4}"/>
              </a:ext>
            </a:extLst>
          </p:cNvPr>
          <p:cNvSpPr/>
          <p:nvPr/>
        </p:nvSpPr>
        <p:spPr>
          <a:xfrm>
            <a:off x="5049560" y="3951064"/>
            <a:ext cx="1757584" cy="682255"/>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sp>
        <p:nvSpPr>
          <p:cNvPr id="24" name="Title 1">
            <a:extLst>
              <a:ext uri="{FF2B5EF4-FFF2-40B4-BE49-F238E27FC236}">
                <a16:creationId xmlns:a16="http://schemas.microsoft.com/office/drawing/2014/main" id="{7362ED11-3EA8-BA95-932B-40016F24674E}"/>
              </a:ext>
            </a:extLst>
          </p:cNvPr>
          <p:cNvSpPr txBox="1">
            <a:spLocks/>
          </p:cNvSpPr>
          <p:nvPr/>
        </p:nvSpPr>
        <p:spPr>
          <a:xfrm>
            <a:off x="760678" y="-244"/>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000" b="1">
                <a:solidFill>
                  <a:schemeClr val="bg1"/>
                </a:solidFill>
                <a:ea typeface="HGSoeiKakugothicUB"/>
                <a:cs typeface="Myanmar Text"/>
              </a:rPr>
              <a:t>Explore Secondary Structure with the 3DMD AR </a:t>
            </a:r>
            <a:r>
              <a:rPr lang="en-US" sz="3000" b="1">
                <a:solidFill>
                  <a:schemeClr val="bg1"/>
                </a:solidFill>
                <a:ea typeface="HGSoeiKakugothicUB"/>
                <a:cs typeface="Calibri"/>
              </a:rPr>
              <a:t>EDU App</a:t>
            </a:r>
            <a:r>
              <a:rPr lang="en-US" sz="3000" b="1">
                <a:solidFill>
                  <a:schemeClr val="bg1"/>
                </a:solidFill>
                <a:ea typeface="HGSoeiKakugothicUB"/>
                <a:cs typeface="Myanmar Text"/>
              </a:rPr>
              <a:t> </a:t>
            </a:r>
            <a:endParaRPr lang="en-US" sz="3000">
              <a:solidFill>
                <a:schemeClr val="bg1"/>
              </a:solidFill>
            </a:endParaRPr>
          </a:p>
        </p:txBody>
      </p:sp>
    </p:spTree>
    <p:custDataLst>
      <p:tags r:id="rId1"/>
    </p:custDataLst>
    <p:extLst>
      <p:ext uri="{BB962C8B-B14F-4D97-AF65-F5344CB8AC3E}">
        <p14:creationId xmlns:p14="http://schemas.microsoft.com/office/powerpoint/2010/main" val="37441718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A24A1-7CA4-13F3-22A0-75B46CB3E375}"/>
              </a:ext>
            </a:extLst>
          </p:cNvPr>
          <p:cNvSpPr txBox="1">
            <a:spLocks/>
          </p:cNvSpPr>
          <p:nvPr/>
        </p:nvSpPr>
        <p:spPr>
          <a:xfrm>
            <a:off x="925240" y="0"/>
            <a:ext cx="965703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4000" b="1">
                <a:solidFill>
                  <a:prstClr val="white"/>
                </a:solidFill>
                <a:latin typeface="Calibri" panose="020F0502020204030204"/>
                <a:ea typeface="HGSoeiKakugothicUB"/>
                <a:cs typeface="Myanmar Text"/>
              </a:rPr>
              <a:t>Changing Color Schemes</a:t>
            </a:r>
            <a:endParaRPr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endParaRPr>
          </a:p>
        </p:txBody>
      </p:sp>
      <p:pic>
        <p:nvPicPr>
          <p:cNvPr id="5" name="Picture 4" descr="Icon&#10;&#10;Description automatically generated">
            <a:extLst>
              <a:ext uri="{FF2B5EF4-FFF2-40B4-BE49-F238E27FC236}">
                <a16:creationId xmlns:a16="http://schemas.microsoft.com/office/drawing/2014/main" id="{FC9FEB9C-F067-BB6E-A663-BC2BCA3341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4" name="TextBox 3">
            <a:extLst>
              <a:ext uri="{FF2B5EF4-FFF2-40B4-BE49-F238E27FC236}">
                <a16:creationId xmlns:a16="http://schemas.microsoft.com/office/drawing/2014/main" id="{569B8C24-4ED2-A9EB-CBDB-1D407ED69476}"/>
              </a:ext>
            </a:extLst>
          </p:cNvPr>
          <p:cNvSpPr txBox="1"/>
          <p:nvPr/>
        </p:nvSpPr>
        <p:spPr>
          <a:xfrm>
            <a:off x="926161" y="2226946"/>
            <a:ext cx="2444360" cy="2785378"/>
          </a:xfrm>
          <a:prstGeom prst="rect">
            <a:avLst/>
          </a:prstGeom>
          <a:noFill/>
        </p:spPr>
        <p:txBody>
          <a:bodyPr wrap="square" lIns="91440" tIns="45720" rIns="91440" bIns="45720" rtlCol="0" anchor="t">
            <a:spAutoFit/>
          </a:bodyPr>
          <a:lstStyle/>
          <a:p>
            <a:pPr>
              <a:spcAft>
                <a:spcPts val="1801"/>
              </a:spcAft>
            </a:pPr>
            <a:r>
              <a:rPr lang="en-US" sz="2000">
                <a:ea typeface="Calibri"/>
                <a:cs typeface="Calibri"/>
              </a:rPr>
              <a:t>The </a:t>
            </a:r>
            <a:r>
              <a:rPr lang="en-US" sz="2000" b="1">
                <a:solidFill>
                  <a:srgbClr val="D200B9"/>
                </a:solidFill>
                <a:ea typeface="Calibri"/>
                <a:cs typeface="Calibri"/>
              </a:rPr>
              <a:t>slider bar </a:t>
            </a:r>
            <a:r>
              <a:rPr lang="en-US" sz="2000">
                <a:ea typeface="Calibri"/>
                <a:cs typeface="Calibri"/>
              </a:rPr>
              <a:t>will show or hide sections of the protein.</a:t>
            </a:r>
          </a:p>
          <a:p>
            <a:pPr>
              <a:spcAft>
                <a:spcPts val="1801"/>
              </a:spcAft>
            </a:pPr>
            <a:r>
              <a:rPr lang="en-US" sz="2000">
                <a:ea typeface="Calibri"/>
                <a:cs typeface="Calibri"/>
              </a:rPr>
              <a:t>The </a:t>
            </a:r>
            <a:r>
              <a:rPr lang="en-US" sz="2000" b="1">
                <a:solidFill>
                  <a:srgbClr val="D200B9"/>
                </a:solidFill>
                <a:ea typeface="Calibri"/>
                <a:cs typeface="Calibri"/>
              </a:rPr>
              <a:t>color button </a:t>
            </a:r>
            <a:r>
              <a:rPr lang="en-US" sz="2000">
                <a:ea typeface="Calibri"/>
                <a:cs typeface="Calibri"/>
              </a:rPr>
              <a:t>will let you change the color of the mini-</a:t>
            </a:r>
            <a:r>
              <a:rPr lang="en-US" sz="2000" err="1">
                <a:ea typeface="Calibri"/>
                <a:cs typeface="Calibri"/>
              </a:rPr>
              <a:t>toober</a:t>
            </a:r>
            <a:r>
              <a:rPr lang="en-US" sz="2000">
                <a:ea typeface="Calibri"/>
                <a:cs typeface="Calibri"/>
              </a:rPr>
              <a:t> shown in the AR overlay.</a:t>
            </a:r>
          </a:p>
        </p:txBody>
      </p:sp>
      <p:pic>
        <p:nvPicPr>
          <p:cNvPr id="3" name="Picture 2">
            <a:extLst>
              <a:ext uri="{FF2B5EF4-FFF2-40B4-BE49-F238E27FC236}">
                <a16:creationId xmlns:a16="http://schemas.microsoft.com/office/drawing/2014/main" id="{C8540D78-0FA4-906E-420C-B79C02A36AD7}"/>
              </a:ext>
            </a:extLst>
          </p:cNvPr>
          <p:cNvPicPr>
            <a:picLocks noChangeAspect="1"/>
          </p:cNvPicPr>
          <p:nvPr/>
        </p:nvPicPr>
        <p:blipFill>
          <a:blip r:embed="rId6"/>
          <a:stretch>
            <a:fillRect/>
          </a:stretch>
        </p:blipFill>
        <p:spPr>
          <a:xfrm>
            <a:off x="3979817" y="2249565"/>
            <a:ext cx="2076119" cy="3571875"/>
          </a:xfrm>
          <a:prstGeom prst="rect">
            <a:avLst/>
          </a:prstGeom>
        </p:spPr>
      </p:pic>
      <p:sp>
        <p:nvSpPr>
          <p:cNvPr id="9" name="Oval 8">
            <a:extLst>
              <a:ext uri="{FF2B5EF4-FFF2-40B4-BE49-F238E27FC236}">
                <a16:creationId xmlns:a16="http://schemas.microsoft.com/office/drawing/2014/main" id="{CFCC1DEC-0894-EF5B-235B-9BD39F6117EF}"/>
              </a:ext>
            </a:extLst>
          </p:cNvPr>
          <p:cNvSpPr/>
          <p:nvPr/>
        </p:nvSpPr>
        <p:spPr>
          <a:xfrm>
            <a:off x="3943447" y="4615569"/>
            <a:ext cx="2144388" cy="686449"/>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pic>
        <p:nvPicPr>
          <p:cNvPr id="12" name="Picture 11">
            <a:extLst>
              <a:ext uri="{FF2B5EF4-FFF2-40B4-BE49-F238E27FC236}">
                <a16:creationId xmlns:a16="http://schemas.microsoft.com/office/drawing/2014/main" id="{DEB3223F-120D-87B9-69AB-96D371B8B79F}"/>
              </a:ext>
            </a:extLst>
          </p:cNvPr>
          <p:cNvPicPr>
            <a:picLocks noChangeAspect="1"/>
          </p:cNvPicPr>
          <p:nvPr/>
        </p:nvPicPr>
        <p:blipFill>
          <a:blip r:embed="rId7"/>
          <a:stretch>
            <a:fillRect/>
          </a:stretch>
        </p:blipFill>
        <p:spPr>
          <a:xfrm>
            <a:off x="6124205" y="2268846"/>
            <a:ext cx="3124284" cy="2785378"/>
          </a:xfrm>
          <a:prstGeom prst="rect">
            <a:avLst/>
          </a:prstGeom>
        </p:spPr>
      </p:pic>
      <p:sp>
        <p:nvSpPr>
          <p:cNvPr id="14" name="TextBox 13">
            <a:extLst>
              <a:ext uri="{FF2B5EF4-FFF2-40B4-BE49-F238E27FC236}">
                <a16:creationId xmlns:a16="http://schemas.microsoft.com/office/drawing/2014/main" id="{2DFC90FC-1E12-7E35-0999-E30174AC78BF}"/>
              </a:ext>
            </a:extLst>
          </p:cNvPr>
          <p:cNvSpPr txBox="1"/>
          <p:nvPr/>
        </p:nvSpPr>
        <p:spPr>
          <a:xfrm>
            <a:off x="9534335" y="3167253"/>
            <a:ext cx="1640483" cy="1754326"/>
          </a:xfrm>
          <a:prstGeom prst="rect">
            <a:avLst/>
          </a:prstGeom>
          <a:noFill/>
        </p:spPr>
        <p:txBody>
          <a:bodyPr wrap="square">
            <a:spAutoFit/>
          </a:bodyPr>
          <a:lstStyle/>
          <a:p>
            <a:pPr>
              <a:spcAft>
                <a:spcPts val="1801"/>
              </a:spcAft>
            </a:pPr>
            <a:r>
              <a:rPr lang="en-US" sz="1800" b="1">
                <a:solidFill>
                  <a:srgbClr val="D200B9"/>
                </a:solidFill>
                <a:ea typeface="Calibri"/>
                <a:cs typeface="Calibri"/>
              </a:rPr>
              <a:t>Color by secondary structure </a:t>
            </a:r>
            <a:r>
              <a:rPr lang="en-US" sz="1800">
                <a:ea typeface="Calibri"/>
                <a:cs typeface="Calibri"/>
              </a:rPr>
              <a:t>will highlight alpha helices and beta sheets.</a:t>
            </a:r>
          </a:p>
        </p:txBody>
      </p:sp>
      <p:sp>
        <p:nvSpPr>
          <p:cNvPr id="15" name="Oval 14">
            <a:extLst>
              <a:ext uri="{FF2B5EF4-FFF2-40B4-BE49-F238E27FC236}">
                <a16:creationId xmlns:a16="http://schemas.microsoft.com/office/drawing/2014/main" id="{D4120395-3330-4B29-1905-C334C1AA3362}"/>
              </a:ext>
            </a:extLst>
          </p:cNvPr>
          <p:cNvSpPr/>
          <p:nvPr/>
        </p:nvSpPr>
        <p:spPr>
          <a:xfrm>
            <a:off x="7912936" y="3639112"/>
            <a:ext cx="752600" cy="1239935"/>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spTree>
    <p:custDataLst>
      <p:tags r:id="rId1"/>
    </p:custDataLst>
    <p:extLst>
      <p:ext uri="{BB962C8B-B14F-4D97-AF65-F5344CB8AC3E}">
        <p14:creationId xmlns:p14="http://schemas.microsoft.com/office/powerpoint/2010/main" val="23010076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F206395-B080-9ACC-CFE0-14D48F07C3F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442162" y="127177"/>
            <a:ext cx="1200329" cy="1200329"/>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25240" y="0"/>
            <a:ext cx="965703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4000" b="1">
                <a:solidFill>
                  <a:prstClr val="white"/>
                </a:solidFill>
                <a:latin typeface="Calibri" panose="020F0502020204030204"/>
                <a:ea typeface="HGSoeiKakugothicUB"/>
                <a:cs typeface="Myanmar Text"/>
              </a:rPr>
              <a:t>What Do Secondary Structures Do?</a:t>
            </a:r>
            <a:endParaRPr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endParaRPr>
          </a:p>
        </p:txBody>
      </p:sp>
      <p:pic>
        <p:nvPicPr>
          <p:cNvPr id="13" name="Picture 12">
            <a:extLst>
              <a:ext uri="{FF2B5EF4-FFF2-40B4-BE49-F238E27FC236}">
                <a16:creationId xmlns:a16="http://schemas.microsoft.com/office/drawing/2014/main" id="{12A47506-CC59-1045-3414-629CB60424E7}"/>
              </a:ext>
            </a:extLst>
          </p:cNvPr>
          <p:cNvPicPr>
            <a:picLocks noChangeAspect="1"/>
          </p:cNvPicPr>
          <p:nvPr/>
        </p:nvPicPr>
        <p:blipFill>
          <a:blip r:embed="rId6"/>
          <a:stretch>
            <a:fillRect/>
          </a:stretch>
        </p:blipFill>
        <p:spPr>
          <a:xfrm rot="194268">
            <a:off x="4662906" y="2280696"/>
            <a:ext cx="6891549" cy="3312185"/>
          </a:xfrm>
          <a:prstGeom prst="rect">
            <a:avLst/>
          </a:prstGeom>
        </p:spPr>
      </p:pic>
      <p:sp>
        <p:nvSpPr>
          <p:cNvPr id="14" name="TextBox 13">
            <a:extLst>
              <a:ext uri="{FF2B5EF4-FFF2-40B4-BE49-F238E27FC236}">
                <a16:creationId xmlns:a16="http://schemas.microsoft.com/office/drawing/2014/main" id="{063FCB19-28F2-6465-0D36-22B1F97A1F86}"/>
              </a:ext>
            </a:extLst>
          </p:cNvPr>
          <p:cNvSpPr txBox="1"/>
          <p:nvPr/>
        </p:nvSpPr>
        <p:spPr>
          <a:xfrm>
            <a:off x="926160" y="2120621"/>
            <a:ext cx="3029151" cy="4793620"/>
          </a:xfrm>
          <a:prstGeom prst="rect">
            <a:avLst/>
          </a:prstGeom>
          <a:noFill/>
        </p:spPr>
        <p:txBody>
          <a:bodyPr wrap="square" lIns="91440" tIns="45720" rIns="91440" bIns="45720" rtlCol="0" anchor="t">
            <a:spAutoFit/>
          </a:bodyPr>
          <a:lstStyle/>
          <a:p>
            <a:pPr>
              <a:spcAft>
                <a:spcPts val="1801"/>
              </a:spcAft>
            </a:pPr>
            <a:r>
              <a:rPr lang="en-US" sz="2000">
                <a:cs typeface="Calibri"/>
              </a:rPr>
              <a:t>Make sure to model the hairpin turn between the two sections of beta sheet.</a:t>
            </a:r>
          </a:p>
          <a:p>
            <a:pPr>
              <a:spcAft>
                <a:spcPts val="1801"/>
              </a:spcAft>
            </a:pPr>
            <a:endParaRPr lang="en-US" sz="1050">
              <a:cs typeface="Calibri"/>
            </a:endParaRPr>
          </a:p>
          <a:p>
            <a:pPr>
              <a:spcAft>
                <a:spcPts val="1801"/>
              </a:spcAft>
            </a:pPr>
            <a:r>
              <a:rPr lang="en-US" sz="2000" b="1">
                <a:solidFill>
                  <a:srgbClr val="1CA64A"/>
                </a:solidFill>
                <a:cs typeface="Calibri"/>
              </a:rPr>
              <a:t>Do the two sections of beta sheet interact?</a:t>
            </a:r>
          </a:p>
          <a:p>
            <a:pPr>
              <a:spcAft>
                <a:spcPts val="1801"/>
              </a:spcAft>
            </a:pPr>
            <a:r>
              <a:rPr lang="en-US" sz="2000" b="1">
                <a:solidFill>
                  <a:srgbClr val="1CA64A"/>
                </a:solidFill>
                <a:cs typeface="Calibri"/>
              </a:rPr>
              <a:t>How might secondary structures like alpha helices and beta sheets stabilize a protein?</a:t>
            </a:r>
            <a:endParaRPr lang="en-US" sz="2000">
              <a:ea typeface="Calibri"/>
              <a:cs typeface="Calibri"/>
            </a:endParaRPr>
          </a:p>
          <a:p>
            <a:pPr>
              <a:spcAft>
                <a:spcPts val="1801"/>
              </a:spcAft>
            </a:pPr>
            <a:endParaRPr lang="en-US" sz="2000">
              <a:ea typeface="Calibri"/>
              <a:cs typeface="Calibri"/>
            </a:endParaRPr>
          </a:p>
          <a:p>
            <a:pPr>
              <a:spcAft>
                <a:spcPts val="1801"/>
              </a:spcAft>
            </a:pPr>
            <a:endParaRPr lang="en-US" sz="2000">
              <a:ea typeface="Calibri"/>
              <a:cs typeface="Calibri"/>
            </a:endParaRPr>
          </a:p>
        </p:txBody>
      </p:sp>
    </p:spTree>
    <p:custDataLst>
      <p:tags r:id="rId1"/>
    </p:custDataLst>
    <p:extLst>
      <p:ext uri="{BB962C8B-B14F-4D97-AF65-F5344CB8AC3E}">
        <p14:creationId xmlns:p14="http://schemas.microsoft.com/office/powerpoint/2010/main" val="9291259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1871-7CE8-C415-7A8A-18D1557E26B7}"/>
              </a:ext>
            </a:extLst>
          </p:cNvPr>
          <p:cNvSpPr txBox="1"/>
          <p:nvPr/>
        </p:nvSpPr>
        <p:spPr>
          <a:xfrm>
            <a:off x="3753294" y="1058813"/>
            <a:ext cx="7591646" cy="1944507"/>
          </a:xfrm>
          <a:prstGeom prst="rect">
            <a:avLst/>
          </a:prstGeom>
          <a:noFill/>
        </p:spPr>
        <p:txBody>
          <a:bodyPr wrap="square" lIns="91440" tIns="45720" rIns="91440" bIns="45720" rtlCol="0" anchor="t">
            <a:spAutoFit/>
          </a:bodyPr>
          <a:lstStyle/>
          <a:p>
            <a:pPr>
              <a:lnSpc>
                <a:spcPct val="200000"/>
              </a:lnSpc>
              <a:spcAft>
                <a:spcPts val="600"/>
              </a:spcAft>
            </a:pPr>
            <a:r>
              <a:rPr lang="en-US" b="1">
                <a:solidFill>
                  <a:srgbClr val="000000"/>
                </a:solidFill>
                <a:cs typeface="Myanmar Text"/>
              </a:rPr>
              <a:t>Scene 3: Tertiary Structure</a:t>
            </a:r>
            <a:endParaRPr lang="en-US"/>
          </a:p>
          <a:p>
            <a:pPr>
              <a:spcAft>
                <a:spcPts val="1800"/>
              </a:spcAft>
            </a:pPr>
            <a:r>
              <a:rPr lang="en-US" sz="1600">
                <a:solidFill>
                  <a:srgbClr val="000000"/>
                </a:solidFill>
                <a:cs typeface="Myanmar Text"/>
              </a:rPr>
              <a:t>Students will make the final folds to their zinc finger mini-</a:t>
            </a:r>
            <a:r>
              <a:rPr lang="en-US" sz="1600" err="1">
                <a:solidFill>
                  <a:srgbClr val="000000"/>
                </a:solidFill>
                <a:cs typeface="Myanmar Text"/>
              </a:rPr>
              <a:t>toober</a:t>
            </a:r>
            <a:r>
              <a:rPr lang="en-US" sz="1600">
                <a:solidFill>
                  <a:srgbClr val="000000"/>
                </a:solidFill>
                <a:cs typeface="Myanmar Text"/>
              </a:rPr>
              <a:t> model. They will explore how certain amino acids interact with a zinc ion to stabilize the tertiary structure. They will brainstorm with their partner about the role of zinc fingers in nature.  </a:t>
            </a:r>
            <a:endParaRPr lang="en-US" sz="1600">
              <a:solidFill>
                <a:srgbClr val="000000"/>
              </a:solidFill>
              <a:ea typeface="Calibri"/>
              <a:cs typeface="Myanmar Text"/>
            </a:endParaRPr>
          </a:p>
          <a:p>
            <a:pPr>
              <a:lnSpc>
                <a:spcPct val="107000"/>
              </a:lnSpc>
              <a:spcAft>
                <a:spcPts val="600"/>
              </a:spcAft>
            </a:pPr>
            <a:endParaRPr lang="en-US" sz="1600" b="1">
              <a:solidFill>
                <a:srgbClr val="000000"/>
              </a:solidFill>
              <a:cs typeface="Myanmar Text" panose="020B0502040204020203" pitchFamily="34" charset="0"/>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Scene 3</a:t>
            </a:r>
            <a:endParaRPr lang="en-US" sz="4000">
              <a:solidFill>
                <a:schemeClr val="bg1"/>
              </a:solidFill>
              <a:cs typeface="Myanmar Text"/>
            </a:endParaRPr>
          </a:p>
        </p:txBody>
      </p:sp>
      <p:pic>
        <p:nvPicPr>
          <p:cNvPr id="3" name="Picture 2" descr="A purple tube with a red square&#10;&#10;Description automatically generated">
            <a:extLst>
              <a:ext uri="{FF2B5EF4-FFF2-40B4-BE49-F238E27FC236}">
                <a16:creationId xmlns:a16="http://schemas.microsoft.com/office/drawing/2014/main" id="{C5101822-B71C-C25A-AD91-D98D136348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9146" y="1366046"/>
            <a:ext cx="2497346" cy="853585"/>
          </a:xfrm>
          <a:prstGeom prst="rect">
            <a:avLst/>
          </a:prstGeom>
          <a:ln w="12700">
            <a:solidFill>
              <a:schemeClr val="bg1">
                <a:lumMod val="50000"/>
              </a:schemeClr>
            </a:solidFill>
          </a:ln>
        </p:spPr>
      </p:pic>
      <p:graphicFrame>
        <p:nvGraphicFramePr>
          <p:cNvPr id="7" name="Object 6">
            <a:extLst>
              <a:ext uri="{FF2B5EF4-FFF2-40B4-BE49-F238E27FC236}">
                <a16:creationId xmlns:a16="http://schemas.microsoft.com/office/drawing/2014/main" id="{ECEAABD3-4885-F03B-2627-18408358273D}"/>
              </a:ext>
            </a:extLst>
          </p:cNvPr>
          <p:cNvGraphicFramePr>
            <a:graphicFrameLocks noChangeAspect="1"/>
          </p:cNvGraphicFramePr>
          <p:nvPr>
            <p:extLst>
              <p:ext uri="{D42A27DB-BD31-4B8C-83A1-F6EECF244321}">
                <p14:modId xmlns:p14="http://schemas.microsoft.com/office/powerpoint/2010/main" val="3307530834"/>
              </p:ext>
            </p:extLst>
          </p:nvPr>
        </p:nvGraphicFramePr>
        <p:xfrm>
          <a:off x="5481016" y="4000257"/>
          <a:ext cx="2732957" cy="774415"/>
        </p:xfrm>
        <a:graphic>
          <a:graphicData uri="http://schemas.openxmlformats.org/presentationml/2006/ole">
            <mc:AlternateContent xmlns:mc="http://schemas.openxmlformats.org/markup-compatibility/2006">
              <mc:Choice xmlns:v="urn:schemas-microsoft-com:vml" Requires="v">
                <p:oleObj r:id="rId7" imgW="22349160" imgH="6336360" progId="">
                  <p:embed/>
                </p:oleObj>
              </mc:Choice>
              <mc:Fallback>
                <p:oleObj r:id="rId7" imgW="22349160" imgH="6336360" progId="">
                  <p:embed/>
                  <p:pic>
                    <p:nvPicPr>
                      <p:cNvPr id="7" name="Object 6">
                        <a:extLst>
                          <a:ext uri="{FF2B5EF4-FFF2-40B4-BE49-F238E27FC236}">
                            <a16:creationId xmlns:a16="http://schemas.microsoft.com/office/drawing/2014/main" id="{ECEAABD3-4885-F03B-2627-18408358273D}"/>
                          </a:ext>
                        </a:extLst>
                      </p:cNvPr>
                      <p:cNvPicPr/>
                      <p:nvPr/>
                    </p:nvPicPr>
                    <p:blipFill>
                      <a:blip r:embed="rId8"/>
                      <a:stretch>
                        <a:fillRect/>
                      </a:stretch>
                    </p:blipFill>
                    <p:spPr>
                      <a:xfrm>
                        <a:off x="5481016" y="4000257"/>
                        <a:ext cx="2732957" cy="774415"/>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351D1F5B-C466-3F51-C4D6-CFDB8EA92C66}"/>
              </a:ext>
            </a:extLst>
          </p:cNvPr>
          <p:cNvPicPr>
            <a:picLocks noChangeAspect="1"/>
          </p:cNvPicPr>
          <p:nvPr/>
        </p:nvPicPr>
        <p:blipFill>
          <a:blip r:embed="rId9"/>
          <a:stretch>
            <a:fillRect/>
          </a:stretch>
        </p:blipFill>
        <p:spPr>
          <a:xfrm>
            <a:off x="9162992" y="3843344"/>
            <a:ext cx="925812" cy="953379"/>
          </a:xfrm>
          <a:prstGeom prst="rect">
            <a:avLst/>
          </a:prstGeom>
        </p:spPr>
      </p:pic>
      <p:sp>
        <p:nvSpPr>
          <p:cNvPr id="9" name="TextBox 8">
            <a:extLst>
              <a:ext uri="{FF2B5EF4-FFF2-40B4-BE49-F238E27FC236}">
                <a16:creationId xmlns:a16="http://schemas.microsoft.com/office/drawing/2014/main" id="{9C42A259-5CD1-D3AF-38D3-93E790628F49}"/>
              </a:ext>
            </a:extLst>
          </p:cNvPr>
          <p:cNvSpPr txBox="1"/>
          <p:nvPr/>
        </p:nvSpPr>
        <p:spPr>
          <a:xfrm>
            <a:off x="5569482" y="4862137"/>
            <a:ext cx="2499706" cy="1077218"/>
          </a:xfrm>
          <a:prstGeom prst="rect">
            <a:avLst/>
          </a:prstGeom>
          <a:noFill/>
        </p:spPr>
        <p:txBody>
          <a:bodyPr wrap="square">
            <a:spAutoFit/>
          </a:bodyPr>
          <a:lstStyle/>
          <a:p>
            <a:pPr algn="ctr">
              <a:spcAft>
                <a:spcPts val="1800"/>
              </a:spcAft>
            </a:pPr>
            <a:r>
              <a:rPr lang="en-US" sz="1600">
                <a:solidFill>
                  <a:srgbClr val="000000"/>
                </a:solidFill>
                <a:cs typeface="Myanmar Text"/>
              </a:rPr>
              <a:t>The slider bar allows for regions of the 25 amino acid long zinc finger protein to be shown or hidden.</a:t>
            </a:r>
            <a:endParaRPr lang="en-US" sz="1600">
              <a:solidFill>
                <a:srgbClr val="000000"/>
              </a:solidFill>
              <a:ea typeface="Calibri"/>
              <a:cs typeface="Myanmar Text"/>
            </a:endParaRPr>
          </a:p>
        </p:txBody>
      </p:sp>
      <p:sp>
        <p:nvSpPr>
          <p:cNvPr id="10" name="TextBox 9">
            <a:extLst>
              <a:ext uri="{FF2B5EF4-FFF2-40B4-BE49-F238E27FC236}">
                <a16:creationId xmlns:a16="http://schemas.microsoft.com/office/drawing/2014/main" id="{4390BCE9-F5EA-4964-63E1-DF10EFEDE7A4}"/>
              </a:ext>
            </a:extLst>
          </p:cNvPr>
          <p:cNvSpPr txBox="1"/>
          <p:nvPr/>
        </p:nvSpPr>
        <p:spPr>
          <a:xfrm>
            <a:off x="8546519" y="4874892"/>
            <a:ext cx="2099213" cy="1077218"/>
          </a:xfrm>
          <a:prstGeom prst="rect">
            <a:avLst/>
          </a:prstGeom>
          <a:noFill/>
        </p:spPr>
        <p:txBody>
          <a:bodyPr wrap="square">
            <a:spAutoFit/>
          </a:bodyPr>
          <a:lstStyle/>
          <a:p>
            <a:pPr algn="ctr">
              <a:spcAft>
                <a:spcPts val="1800"/>
              </a:spcAft>
            </a:pPr>
            <a:r>
              <a:rPr lang="en-US" sz="1600">
                <a:solidFill>
                  <a:srgbClr val="000000"/>
                </a:solidFill>
                <a:cs typeface="Myanmar Text"/>
              </a:rPr>
              <a:t>The color button changes the color scheme shown on the mini-</a:t>
            </a:r>
            <a:r>
              <a:rPr lang="en-US" sz="1600" err="1">
                <a:solidFill>
                  <a:srgbClr val="000000"/>
                </a:solidFill>
                <a:cs typeface="Myanmar Text"/>
              </a:rPr>
              <a:t>toober</a:t>
            </a:r>
            <a:r>
              <a:rPr lang="en-US" sz="1600">
                <a:solidFill>
                  <a:srgbClr val="000000"/>
                </a:solidFill>
                <a:cs typeface="Myanmar Text"/>
              </a:rPr>
              <a:t> model.</a:t>
            </a:r>
            <a:endParaRPr lang="en-US" sz="1600">
              <a:solidFill>
                <a:srgbClr val="000000"/>
              </a:solidFill>
              <a:ea typeface="Calibri"/>
              <a:cs typeface="Myanmar Text"/>
            </a:endParaRPr>
          </a:p>
        </p:txBody>
      </p:sp>
      <p:pic>
        <p:nvPicPr>
          <p:cNvPr id="11" name="Picture 10">
            <a:extLst>
              <a:ext uri="{FF2B5EF4-FFF2-40B4-BE49-F238E27FC236}">
                <a16:creationId xmlns:a16="http://schemas.microsoft.com/office/drawing/2014/main" id="{DFEA0FCE-5DFA-E0E0-A96D-361D528BDE3C}"/>
              </a:ext>
            </a:extLst>
          </p:cNvPr>
          <p:cNvPicPr>
            <a:picLocks noChangeAspect="1"/>
          </p:cNvPicPr>
          <p:nvPr/>
        </p:nvPicPr>
        <p:blipFill>
          <a:blip r:embed="rId10"/>
          <a:stretch>
            <a:fillRect/>
          </a:stretch>
        </p:blipFill>
        <p:spPr>
          <a:xfrm rot="313866">
            <a:off x="2231113" y="2591893"/>
            <a:ext cx="3099857" cy="4041737"/>
          </a:xfrm>
          <a:prstGeom prst="rect">
            <a:avLst/>
          </a:prstGeom>
        </p:spPr>
      </p:pic>
    </p:spTree>
    <p:custDataLst>
      <p:tags r:id="rId1"/>
    </p:custDataLst>
    <p:extLst>
      <p:ext uri="{BB962C8B-B14F-4D97-AF65-F5344CB8AC3E}">
        <p14:creationId xmlns:p14="http://schemas.microsoft.com/office/powerpoint/2010/main" val="636884485"/>
      </p:ext>
    </p:extLst>
  </p:cSld>
  <p:clrMapOvr>
    <a:masterClrMapping/>
  </p:clrMapOvr>
  <p:extLst>
    <p:ext uri="{6950BFC3-D8DA-4A85-94F7-54DA5524770B}">
      <p188:commentRel xmlns:p188="http://schemas.microsoft.com/office/powerpoint/2018/8/main" r:id="rId4"/>
    </p:ext>
  </p:extLs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FB8A900-7A4A-BC5D-8479-9039950E7F32}"/>
              </a:ext>
            </a:extLst>
          </p:cNvPr>
          <p:cNvSpPr txBox="1">
            <a:spLocks/>
          </p:cNvSpPr>
          <p:nvPr/>
        </p:nvSpPr>
        <p:spPr>
          <a:xfrm>
            <a:off x="760678" y="-244"/>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chemeClr val="bg1"/>
                </a:solidFill>
                <a:ea typeface="HGSoeiKakugothicUB"/>
                <a:cs typeface="Myanmar Text"/>
              </a:rPr>
              <a:t>Explore Tertiary Structure with the 3DMD AR </a:t>
            </a:r>
            <a:r>
              <a:rPr lang="en-US" sz="3200" b="1">
                <a:solidFill>
                  <a:schemeClr val="bg1"/>
                </a:solidFill>
                <a:ea typeface="HGSoeiKakugothicUB"/>
                <a:cs typeface="Calibri"/>
              </a:rPr>
              <a:t>EDU App</a:t>
            </a:r>
            <a:r>
              <a:rPr lang="en-US" sz="3200" b="1">
                <a:solidFill>
                  <a:schemeClr val="bg1"/>
                </a:solidFill>
                <a:ea typeface="HGSoeiKakugothicUB"/>
                <a:cs typeface="Myanmar Text"/>
              </a:rPr>
              <a:t> </a:t>
            </a:r>
            <a:endParaRPr lang="en-US" sz="1400">
              <a:solidFill>
                <a:schemeClr val="bg1"/>
              </a:solidFill>
            </a:endParaRPr>
          </a:p>
        </p:txBody>
      </p:sp>
      <p:pic>
        <p:nvPicPr>
          <p:cNvPr id="22" name="Picture 21" descr="Icon&#10;&#10;Description automatically generated">
            <a:extLst>
              <a:ext uri="{FF2B5EF4-FFF2-40B4-BE49-F238E27FC236}">
                <a16:creationId xmlns:a16="http://schemas.microsoft.com/office/drawing/2014/main" id="{D09ACE9E-4D31-578F-29DE-5B4EB53CD2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6" name="TextBox 5">
            <a:extLst>
              <a:ext uri="{FF2B5EF4-FFF2-40B4-BE49-F238E27FC236}">
                <a16:creationId xmlns:a16="http://schemas.microsoft.com/office/drawing/2014/main" id="{D9D10C68-6EE5-7154-2A54-3BCAAF878AAC}"/>
              </a:ext>
            </a:extLst>
          </p:cNvPr>
          <p:cNvSpPr txBox="1"/>
          <p:nvPr/>
        </p:nvSpPr>
        <p:spPr>
          <a:xfrm>
            <a:off x="894197" y="2597775"/>
            <a:ext cx="3231236" cy="2169825"/>
          </a:xfrm>
          <a:prstGeom prst="rect">
            <a:avLst/>
          </a:prstGeom>
          <a:noFill/>
        </p:spPr>
        <p:txBody>
          <a:bodyPr wrap="square" lIns="91440" tIns="45720" rIns="91440" bIns="45720" rtlCol="0" anchor="t">
            <a:spAutoFit/>
          </a:bodyPr>
          <a:lstStyle/>
          <a:p>
            <a:pPr>
              <a:spcAft>
                <a:spcPts val="1801"/>
              </a:spcAft>
            </a:pPr>
            <a:r>
              <a:rPr lang="en-US" sz="2000" b="1">
                <a:ea typeface="Calibri"/>
                <a:cs typeface="Calibri"/>
              </a:rPr>
              <a:t>Tertiary structure </a:t>
            </a:r>
            <a:r>
              <a:rPr lang="en-US" sz="2000">
                <a:ea typeface="Calibri"/>
                <a:cs typeface="Calibri"/>
              </a:rPr>
              <a:t>is the final folded shape of a protein. </a:t>
            </a:r>
          </a:p>
          <a:p>
            <a:pPr>
              <a:spcAft>
                <a:spcPts val="1801"/>
              </a:spcAft>
            </a:pPr>
            <a:r>
              <a:rPr lang="en-US" sz="2000">
                <a:ea typeface="Calibri"/>
                <a:cs typeface="Calibri"/>
              </a:rPr>
              <a:t>The AR overlay will act as a folding guide, showing the final overall shape of the zinc finger protein.</a:t>
            </a:r>
          </a:p>
        </p:txBody>
      </p:sp>
      <p:pic>
        <p:nvPicPr>
          <p:cNvPr id="7" name="Picture 6">
            <a:extLst>
              <a:ext uri="{FF2B5EF4-FFF2-40B4-BE49-F238E27FC236}">
                <a16:creationId xmlns:a16="http://schemas.microsoft.com/office/drawing/2014/main" id="{94151D6B-916D-02A7-60E7-563D612EA36A}"/>
              </a:ext>
            </a:extLst>
          </p:cNvPr>
          <p:cNvPicPr>
            <a:picLocks noChangeAspect="1"/>
          </p:cNvPicPr>
          <p:nvPr/>
        </p:nvPicPr>
        <p:blipFill>
          <a:blip r:embed="rId7"/>
          <a:stretch>
            <a:fillRect/>
          </a:stretch>
        </p:blipFill>
        <p:spPr>
          <a:xfrm>
            <a:off x="8217801" y="2597775"/>
            <a:ext cx="2091299" cy="3597992"/>
          </a:xfrm>
          <a:prstGeom prst="rect">
            <a:avLst/>
          </a:prstGeom>
        </p:spPr>
      </p:pic>
      <p:sp>
        <p:nvSpPr>
          <p:cNvPr id="8" name="TextBox 1">
            <a:extLst>
              <a:ext uri="{FF2B5EF4-FFF2-40B4-BE49-F238E27FC236}">
                <a16:creationId xmlns:a16="http://schemas.microsoft.com/office/drawing/2014/main" id="{9D6F620B-805E-7827-FFA9-35EDB3650D94}"/>
              </a:ext>
            </a:extLst>
          </p:cNvPr>
          <p:cNvSpPr txBox="1"/>
          <p:nvPr/>
        </p:nvSpPr>
        <p:spPr>
          <a:xfrm>
            <a:off x="4445411" y="1745085"/>
            <a:ext cx="2912163"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a:cs typeface="Calibri"/>
              </a:rPr>
              <a:t>Select </a:t>
            </a:r>
            <a:r>
              <a:rPr lang="en-US" sz="2000" b="1">
                <a:solidFill>
                  <a:srgbClr val="D200B9"/>
                </a:solidFill>
                <a:cs typeface="Calibri"/>
              </a:rPr>
              <a:t>Tertiary</a:t>
            </a:r>
          </a:p>
          <a:p>
            <a:pPr algn="ctr"/>
            <a:r>
              <a:rPr lang="en-US" sz="2000" b="1">
                <a:solidFill>
                  <a:srgbClr val="D200B9"/>
                </a:solidFill>
                <a:cs typeface="Calibri"/>
              </a:rPr>
              <a:t>Structure</a:t>
            </a:r>
            <a:endParaRPr lang="en-US" sz="2000">
              <a:cs typeface="Calibri"/>
            </a:endParaRPr>
          </a:p>
        </p:txBody>
      </p:sp>
      <p:sp>
        <p:nvSpPr>
          <p:cNvPr id="15" name="TextBox 2">
            <a:extLst>
              <a:ext uri="{FF2B5EF4-FFF2-40B4-BE49-F238E27FC236}">
                <a16:creationId xmlns:a16="http://schemas.microsoft.com/office/drawing/2014/main" id="{18CF1D7E-A4F4-5134-52D5-BFE95EB3228F}"/>
              </a:ext>
            </a:extLst>
          </p:cNvPr>
          <p:cNvSpPr txBox="1"/>
          <p:nvPr/>
        </p:nvSpPr>
        <p:spPr>
          <a:xfrm>
            <a:off x="8073488" y="1677883"/>
            <a:ext cx="2383524"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1"/>
              </a:spcAft>
            </a:pPr>
            <a:r>
              <a:rPr lang="en-US" sz="2000">
                <a:cs typeface="Calibri"/>
              </a:rPr>
              <a:t>Scan the </a:t>
            </a:r>
            <a:r>
              <a:rPr lang="en-US" sz="2000" b="1">
                <a:cs typeface="Calibri"/>
              </a:rPr>
              <a:t>Amino Acid Side Chain Chart</a:t>
            </a:r>
            <a:r>
              <a:rPr lang="en-US" sz="1400" baseline="30000">
                <a:cs typeface="Calibri"/>
              </a:rPr>
              <a:t>©</a:t>
            </a:r>
            <a:endParaRPr lang="en-US" sz="1401" baseline="30000">
              <a:cs typeface="Calibri"/>
            </a:endParaRPr>
          </a:p>
        </p:txBody>
      </p:sp>
      <p:pic>
        <p:nvPicPr>
          <p:cNvPr id="16" name="Picture 15" descr="A cell phone showing structure&#10;&#10;Description automatically generated">
            <a:extLst>
              <a:ext uri="{FF2B5EF4-FFF2-40B4-BE49-F238E27FC236}">
                <a16:creationId xmlns:a16="http://schemas.microsoft.com/office/drawing/2014/main" id="{312C94C2-D8D6-E474-D0FA-59195BBB2EBD}"/>
              </a:ext>
            </a:extLst>
          </p:cNvPr>
          <p:cNvPicPr>
            <a:picLocks noChangeAspect="1"/>
          </p:cNvPicPr>
          <p:nvPr/>
        </p:nvPicPr>
        <p:blipFill>
          <a:blip r:embed="rId8"/>
          <a:stretch>
            <a:fillRect/>
          </a:stretch>
        </p:blipFill>
        <p:spPr>
          <a:xfrm>
            <a:off x="4864846" y="2630858"/>
            <a:ext cx="2073293" cy="3572444"/>
          </a:xfrm>
          <a:prstGeom prst="rect">
            <a:avLst/>
          </a:prstGeom>
        </p:spPr>
      </p:pic>
      <p:sp>
        <p:nvSpPr>
          <p:cNvPr id="18" name="Oval 17">
            <a:extLst>
              <a:ext uri="{FF2B5EF4-FFF2-40B4-BE49-F238E27FC236}">
                <a16:creationId xmlns:a16="http://schemas.microsoft.com/office/drawing/2014/main" id="{3E7690D9-9012-E45B-882E-5DD324A8AEF3}"/>
              </a:ext>
            </a:extLst>
          </p:cNvPr>
          <p:cNvSpPr/>
          <p:nvPr/>
        </p:nvSpPr>
        <p:spPr>
          <a:xfrm>
            <a:off x="5049560" y="4599652"/>
            <a:ext cx="1757584" cy="682255"/>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spTree>
    <p:custDataLst>
      <p:tags r:id="rId1"/>
    </p:custDataLst>
    <p:extLst>
      <p:ext uri="{BB962C8B-B14F-4D97-AF65-F5344CB8AC3E}">
        <p14:creationId xmlns:p14="http://schemas.microsoft.com/office/powerpoint/2010/main" val="2258741062"/>
      </p:ext>
    </p:extLst>
  </p:cSld>
  <p:clrMapOvr>
    <a:masterClrMapping/>
  </p:clrMapOvr>
  <p:extLst>
    <p:ext uri="{6950BFC3-D8DA-4A85-94F7-54DA5524770B}">
      <p188:commentRel xmlns:p188="http://schemas.microsoft.com/office/powerpoint/2018/8/main" r:id="rId4"/>
    </p:ext>
  </p:extLs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A24A1-7CA4-13F3-22A0-75B46CB3E375}"/>
              </a:ext>
            </a:extLst>
          </p:cNvPr>
          <p:cNvSpPr txBox="1">
            <a:spLocks/>
          </p:cNvSpPr>
          <p:nvPr/>
        </p:nvSpPr>
        <p:spPr>
          <a:xfrm>
            <a:off x="931235" y="14002"/>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4000" b="1">
                <a:solidFill>
                  <a:prstClr val="white"/>
                </a:solidFill>
                <a:latin typeface="Calibri" panose="020F0502020204030204"/>
                <a:ea typeface="HGSoeiKakugothicUB"/>
                <a:cs typeface="Myanmar Text"/>
              </a:rPr>
              <a:t>Making the Final Fold</a:t>
            </a:r>
            <a:endParaRPr lang="en-US">
              <a:solidFill>
                <a:prstClr val="white"/>
              </a:solidFill>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954740" y="2483365"/>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srgbClr val="7030A0"/>
              </a:solidFill>
              <a:effectLst/>
              <a:uLnTx/>
              <a:uFillTx/>
              <a:latin typeface="Calibri" panose="020F0502020204030204"/>
              <a:ea typeface="+mn-ea"/>
              <a:cs typeface="Calibri"/>
            </a:endParaRPr>
          </a:p>
        </p:txBody>
      </p:sp>
      <p:pic>
        <p:nvPicPr>
          <p:cNvPr id="16" name="Picture 15">
            <a:extLst>
              <a:ext uri="{FF2B5EF4-FFF2-40B4-BE49-F238E27FC236}">
                <a16:creationId xmlns:a16="http://schemas.microsoft.com/office/drawing/2014/main" id="{9A29EF30-8567-5DEB-6770-2E2D10A0363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442162" y="127177"/>
            <a:ext cx="1200329" cy="1200329"/>
          </a:xfrm>
          <a:prstGeom prst="rect">
            <a:avLst/>
          </a:prstGeom>
        </p:spPr>
      </p:pic>
      <p:sp>
        <p:nvSpPr>
          <p:cNvPr id="20" name="TextBox 19">
            <a:extLst>
              <a:ext uri="{FF2B5EF4-FFF2-40B4-BE49-F238E27FC236}">
                <a16:creationId xmlns:a16="http://schemas.microsoft.com/office/drawing/2014/main" id="{D277F015-BB2A-84F7-6708-7B2AB1D20828}"/>
              </a:ext>
            </a:extLst>
          </p:cNvPr>
          <p:cNvSpPr txBox="1"/>
          <p:nvPr/>
        </p:nvSpPr>
        <p:spPr>
          <a:xfrm>
            <a:off x="531899" y="4845315"/>
            <a:ext cx="3308927" cy="938719"/>
          </a:xfrm>
          <a:prstGeom prst="rect">
            <a:avLst/>
          </a:prstGeom>
          <a:noFill/>
        </p:spPr>
        <p:txBody>
          <a:bodyPr wrap="square" lIns="91440" tIns="45720" rIns="91440" bIns="45720" anchor="t">
            <a:spAutoFit/>
          </a:bodyPr>
          <a:lstStyle/>
          <a:p>
            <a:pPr>
              <a:spcAft>
                <a:spcPts val="1801"/>
              </a:spcAft>
            </a:pPr>
            <a:endParaRPr lang="en-US" sz="2000">
              <a:ea typeface="Calibri"/>
              <a:cs typeface="Calibri"/>
            </a:endParaRPr>
          </a:p>
          <a:p>
            <a:pPr>
              <a:spcAft>
                <a:spcPts val="1801"/>
              </a:spcAft>
            </a:pPr>
            <a:endParaRPr lang="en-US" sz="2000">
              <a:cs typeface="Calibri"/>
            </a:endParaRPr>
          </a:p>
        </p:txBody>
      </p:sp>
      <p:sp>
        <p:nvSpPr>
          <p:cNvPr id="21" name="TextBox 20">
            <a:extLst>
              <a:ext uri="{FF2B5EF4-FFF2-40B4-BE49-F238E27FC236}">
                <a16:creationId xmlns:a16="http://schemas.microsoft.com/office/drawing/2014/main" id="{774C9EB4-12BE-C9B8-67E6-F14771960F86}"/>
              </a:ext>
            </a:extLst>
          </p:cNvPr>
          <p:cNvSpPr txBox="1"/>
          <p:nvPr/>
        </p:nvSpPr>
        <p:spPr>
          <a:xfrm>
            <a:off x="6191874" y="4850477"/>
            <a:ext cx="184731" cy="584775"/>
          </a:xfrm>
          <a:prstGeom prst="rect">
            <a:avLst/>
          </a:prstGeom>
          <a:noFill/>
        </p:spPr>
        <p:txBody>
          <a:bodyPr wrap="none" lIns="91440" tIns="45720" rIns="91440" bIns="45720" rtlCol="0" anchor="t">
            <a:spAutoFit/>
          </a:bodyPr>
          <a:lstStyle/>
          <a:p>
            <a:endParaRPr lang="en-US" sz="3200" b="1">
              <a:ea typeface="Calibri"/>
              <a:cs typeface="Calibri"/>
            </a:endParaRPr>
          </a:p>
        </p:txBody>
      </p:sp>
      <p:sp>
        <p:nvSpPr>
          <p:cNvPr id="3" name="TextBox 2">
            <a:extLst>
              <a:ext uri="{FF2B5EF4-FFF2-40B4-BE49-F238E27FC236}">
                <a16:creationId xmlns:a16="http://schemas.microsoft.com/office/drawing/2014/main" id="{5293582A-5004-08F0-AD3C-5A86724810AA}"/>
              </a:ext>
            </a:extLst>
          </p:cNvPr>
          <p:cNvSpPr txBox="1"/>
          <p:nvPr/>
        </p:nvSpPr>
        <p:spPr>
          <a:xfrm>
            <a:off x="6778388" y="1569492"/>
            <a:ext cx="328911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 sz="1100" b="1" i="1">
              <a:latin typeface="Arial"/>
              <a:cs typeface="Arial"/>
            </a:endParaRPr>
          </a:p>
        </p:txBody>
      </p:sp>
      <p:sp>
        <p:nvSpPr>
          <p:cNvPr id="8" name="TextBox 7">
            <a:extLst>
              <a:ext uri="{FF2B5EF4-FFF2-40B4-BE49-F238E27FC236}">
                <a16:creationId xmlns:a16="http://schemas.microsoft.com/office/drawing/2014/main" id="{94A64C14-6613-88AA-C611-6ED89EE85B8E}"/>
              </a:ext>
            </a:extLst>
          </p:cNvPr>
          <p:cNvSpPr txBox="1"/>
          <p:nvPr/>
        </p:nvSpPr>
        <p:spPr>
          <a:xfrm>
            <a:off x="926161" y="2120621"/>
            <a:ext cx="5073966" cy="5139869"/>
          </a:xfrm>
          <a:prstGeom prst="rect">
            <a:avLst/>
          </a:prstGeom>
          <a:noFill/>
        </p:spPr>
        <p:txBody>
          <a:bodyPr wrap="square" lIns="91440" tIns="45720" rIns="91440" bIns="45720" rtlCol="0" anchor="t">
            <a:spAutoFit/>
          </a:bodyPr>
          <a:lstStyle/>
          <a:p>
            <a:pPr>
              <a:spcAft>
                <a:spcPts val="1801"/>
              </a:spcAft>
            </a:pPr>
            <a:r>
              <a:rPr lang="en-US" sz="2000">
                <a:ea typeface="Calibri"/>
                <a:cs typeface="Calibri"/>
              </a:rPr>
              <a:t>Usually, a cysteine amino acid bonds with another cysteine to make a </a:t>
            </a:r>
            <a:r>
              <a:rPr lang="en-US" sz="2000" b="1">
                <a:ea typeface="Calibri"/>
                <a:cs typeface="Calibri"/>
              </a:rPr>
              <a:t>disulfide bond</a:t>
            </a:r>
            <a:r>
              <a:rPr lang="en-US" sz="2000">
                <a:ea typeface="Calibri"/>
                <a:cs typeface="Calibri"/>
              </a:rPr>
              <a:t>.  </a:t>
            </a:r>
          </a:p>
          <a:p>
            <a:pPr>
              <a:spcAft>
                <a:spcPts val="3600"/>
              </a:spcAft>
            </a:pPr>
            <a:r>
              <a:rPr lang="en-US" sz="2000">
                <a:ea typeface="Calibri"/>
                <a:cs typeface="Calibri"/>
              </a:rPr>
              <a:t>In this protein, the interesting amino acids are</a:t>
            </a:r>
          </a:p>
          <a:p>
            <a:pPr>
              <a:spcAft>
                <a:spcPts val="3600"/>
              </a:spcAft>
            </a:pPr>
            <a:r>
              <a:rPr lang="en-US" sz="2000" b="1">
                <a:ea typeface="Calibri"/>
                <a:cs typeface="Calibri"/>
              </a:rPr>
              <a:t>               </a:t>
            </a:r>
            <a:r>
              <a:rPr lang="en-US" sz="2800" b="1" err="1">
                <a:ea typeface="Calibri"/>
                <a:cs typeface="Calibri"/>
              </a:rPr>
              <a:t>cys</a:t>
            </a:r>
            <a:r>
              <a:rPr lang="en-US" sz="2800" b="1">
                <a:ea typeface="Calibri"/>
                <a:cs typeface="Calibri"/>
              </a:rPr>
              <a:t> – </a:t>
            </a:r>
            <a:r>
              <a:rPr lang="en-US" sz="2800" b="1" err="1">
                <a:ea typeface="Calibri"/>
                <a:cs typeface="Calibri"/>
              </a:rPr>
              <a:t>cys</a:t>
            </a:r>
            <a:r>
              <a:rPr lang="en-US" sz="2800" b="1">
                <a:ea typeface="Calibri"/>
                <a:cs typeface="Calibri"/>
              </a:rPr>
              <a:t> – his – his</a:t>
            </a:r>
            <a:endParaRPr lang="en-US" sz="2000">
              <a:ea typeface="Calibri"/>
              <a:cs typeface="Calibri"/>
            </a:endParaRPr>
          </a:p>
          <a:p>
            <a:pPr>
              <a:spcAft>
                <a:spcPts val="1801"/>
              </a:spcAft>
            </a:pPr>
            <a:r>
              <a:rPr lang="en-US" sz="2000">
                <a:ea typeface="Calibri"/>
                <a:cs typeface="Calibri"/>
              </a:rPr>
              <a:t>These amino acids interact with a </a:t>
            </a:r>
            <a:r>
              <a:rPr lang="en-US" sz="2000" b="1">
                <a:solidFill>
                  <a:srgbClr val="FF0000"/>
                </a:solidFill>
                <a:ea typeface="Calibri"/>
                <a:cs typeface="Calibri"/>
              </a:rPr>
              <a:t>zinc ion </a:t>
            </a:r>
            <a:r>
              <a:rPr lang="en-US" sz="2000">
                <a:ea typeface="Calibri"/>
                <a:cs typeface="Calibri"/>
              </a:rPr>
              <a:t>to  stabilize the tertiary structure. </a:t>
            </a:r>
          </a:p>
          <a:p>
            <a:pPr>
              <a:spcAft>
                <a:spcPts val="1801"/>
              </a:spcAft>
            </a:pPr>
            <a:r>
              <a:rPr lang="en-US" sz="2000">
                <a:ea typeface="Calibri"/>
                <a:cs typeface="Calibri"/>
              </a:rPr>
              <a:t>This shape is called a </a:t>
            </a:r>
            <a:r>
              <a:rPr lang="en-US" sz="2000" b="1">
                <a:ea typeface="Calibri"/>
                <a:cs typeface="Calibri"/>
              </a:rPr>
              <a:t>zinc finger motif</a:t>
            </a:r>
            <a:r>
              <a:rPr lang="en-US" sz="2000">
                <a:ea typeface="Calibri"/>
                <a:cs typeface="Calibri"/>
              </a:rPr>
              <a:t>. It is one of the most common protein motifs in nature.</a:t>
            </a:r>
          </a:p>
          <a:p>
            <a:pPr>
              <a:spcAft>
                <a:spcPts val="1801"/>
              </a:spcAft>
            </a:pPr>
            <a:endParaRPr lang="en-US" sz="2000">
              <a:ea typeface="Calibri"/>
              <a:cs typeface="Calibri"/>
            </a:endParaRPr>
          </a:p>
          <a:p>
            <a:pPr>
              <a:spcAft>
                <a:spcPts val="1801"/>
              </a:spcAft>
            </a:pPr>
            <a:endParaRPr lang="en-US" sz="2000">
              <a:ea typeface="Calibri"/>
              <a:cs typeface="Calibri"/>
            </a:endParaRPr>
          </a:p>
        </p:txBody>
      </p:sp>
      <p:grpSp>
        <p:nvGrpSpPr>
          <p:cNvPr id="11" name="Group 10">
            <a:extLst>
              <a:ext uri="{FF2B5EF4-FFF2-40B4-BE49-F238E27FC236}">
                <a16:creationId xmlns:a16="http://schemas.microsoft.com/office/drawing/2014/main" id="{ECA5BA9C-01EB-0406-68FC-B49DEFCA4238}"/>
              </a:ext>
            </a:extLst>
          </p:cNvPr>
          <p:cNvGrpSpPr/>
          <p:nvPr/>
        </p:nvGrpSpPr>
        <p:grpSpPr>
          <a:xfrm>
            <a:off x="6548020" y="1432747"/>
            <a:ext cx="3404988" cy="4851308"/>
            <a:chOff x="6548020" y="1432747"/>
            <a:chExt cx="3404988" cy="4851308"/>
          </a:xfrm>
        </p:grpSpPr>
        <p:pic>
          <p:nvPicPr>
            <p:cNvPr id="7" name="Picture 6">
              <a:extLst>
                <a:ext uri="{FF2B5EF4-FFF2-40B4-BE49-F238E27FC236}">
                  <a16:creationId xmlns:a16="http://schemas.microsoft.com/office/drawing/2014/main" id="{00988C4C-9A05-DEAD-5511-AD5444427E8E}"/>
                </a:ext>
              </a:extLst>
            </p:cNvPr>
            <p:cNvPicPr>
              <a:picLocks noChangeAspect="1"/>
            </p:cNvPicPr>
            <p:nvPr/>
          </p:nvPicPr>
          <p:blipFill>
            <a:blip r:embed="rId6"/>
            <a:stretch>
              <a:fillRect/>
            </a:stretch>
          </p:blipFill>
          <p:spPr>
            <a:xfrm rot="222962">
              <a:off x="6548020" y="1432747"/>
              <a:ext cx="3404988" cy="4851308"/>
            </a:xfrm>
            <a:prstGeom prst="rect">
              <a:avLst/>
            </a:prstGeom>
          </p:spPr>
        </p:pic>
        <p:sp>
          <p:nvSpPr>
            <p:cNvPr id="9" name="Oval 8">
              <a:extLst>
                <a:ext uri="{FF2B5EF4-FFF2-40B4-BE49-F238E27FC236}">
                  <a16:creationId xmlns:a16="http://schemas.microsoft.com/office/drawing/2014/main" id="{638103B5-D2D0-F2DC-B512-D621604FFA53}"/>
                </a:ext>
              </a:extLst>
            </p:cNvPr>
            <p:cNvSpPr/>
            <p:nvPr/>
          </p:nvSpPr>
          <p:spPr>
            <a:xfrm>
              <a:off x="7581014" y="4677213"/>
              <a:ext cx="552893" cy="552893"/>
            </a:xfrm>
            <a:prstGeom prst="ellipse">
              <a:avLst/>
            </a:prstGeom>
            <a:solidFill>
              <a:srgbClr val="FF7C80"/>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09782C5-F64C-38CF-3E61-39083EC47E34}"/>
                </a:ext>
              </a:extLst>
            </p:cNvPr>
            <p:cNvSpPr txBox="1"/>
            <p:nvPr/>
          </p:nvSpPr>
          <p:spPr>
            <a:xfrm>
              <a:off x="7581014" y="4758360"/>
              <a:ext cx="564578" cy="369332"/>
            </a:xfrm>
            <a:prstGeom prst="rect">
              <a:avLst/>
            </a:prstGeom>
            <a:noFill/>
          </p:spPr>
          <p:txBody>
            <a:bodyPr wrap="none" rtlCol="0">
              <a:spAutoFit/>
            </a:bodyPr>
            <a:lstStyle/>
            <a:p>
              <a:r>
                <a:rPr lang="en-US"/>
                <a:t>Zinc</a:t>
              </a:r>
            </a:p>
          </p:txBody>
        </p:sp>
      </p:grpSp>
    </p:spTree>
    <p:custDataLst>
      <p:tags r:id="rId1"/>
    </p:custDataLst>
    <p:extLst>
      <p:ext uri="{BB962C8B-B14F-4D97-AF65-F5344CB8AC3E}">
        <p14:creationId xmlns:p14="http://schemas.microsoft.com/office/powerpoint/2010/main" val="38789899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09D93D8-AE45-8827-EECA-14BB75F8BDEC}"/>
              </a:ext>
            </a:extLst>
          </p:cNvPr>
          <p:cNvGrpSpPr/>
          <p:nvPr/>
        </p:nvGrpSpPr>
        <p:grpSpPr>
          <a:xfrm>
            <a:off x="6548020" y="1432747"/>
            <a:ext cx="3404988" cy="4851308"/>
            <a:chOff x="6548020" y="1432747"/>
            <a:chExt cx="3404988" cy="4851308"/>
          </a:xfrm>
        </p:grpSpPr>
        <p:pic>
          <p:nvPicPr>
            <p:cNvPr id="10" name="Picture 9">
              <a:extLst>
                <a:ext uri="{FF2B5EF4-FFF2-40B4-BE49-F238E27FC236}">
                  <a16:creationId xmlns:a16="http://schemas.microsoft.com/office/drawing/2014/main" id="{E14CA3A8-04CD-1657-1B9D-25D89EDA4535}"/>
                </a:ext>
              </a:extLst>
            </p:cNvPr>
            <p:cNvPicPr>
              <a:picLocks noChangeAspect="1"/>
            </p:cNvPicPr>
            <p:nvPr/>
          </p:nvPicPr>
          <p:blipFill>
            <a:blip r:embed="rId5"/>
            <a:stretch>
              <a:fillRect/>
            </a:stretch>
          </p:blipFill>
          <p:spPr>
            <a:xfrm rot="222962">
              <a:off x="6548020" y="1432747"/>
              <a:ext cx="3404988" cy="4851308"/>
            </a:xfrm>
            <a:prstGeom prst="rect">
              <a:avLst/>
            </a:prstGeom>
          </p:spPr>
        </p:pic>
        <p:sp>
          <p:nvSpPr>
            <p:cNvPr id="11" name="Oval 10">
              <a:extLst>
                <a:ext uri="{FF2B5EF4-FFF2-40B4-BE49-F238E27FC236}">
                  <a16:creationId xmlns:a16="http://schemas.microsoft.com/office/drawing/2014/main" id="{39D1DA88-C75D-D041-E1F9-ADD83931076D}"/>
                </a:ext>
              </a:extLst>
            </p:cNvPr>
            <p:cNvSpPr/>
            <p:nvPr/>
          </p:nvSpPr>
          <p:spPr>
            <a:xfrm>
              <a:off x="7581014" y="4677213"/>
              <a:ext cx="552893" cy="552893"/>
            </a:xfrm>
            <a:prstGeom prst="ellipse">
              <a:avLst/>
            </a:prstGeom>
            <a:solidFill>
              <a:srgbClr val="FF7C80"/>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9F16B42C-AF69-22BF-ED12-55F78D7E16F1}"/>
                </a:ext>
              </a:extLst>
            </p:cNvPr>
            <p:cNvSpPr txBox="1"/>
            <p:nvPr/>
          </p:nvSpPr>
          <p:spPr>
            <a:xfrm>
              <a:off x="7581014" y="4758360"/>
              <a:ext cx="564578" cy="369332"/>
            </a:xfrm>
            <a:prstGeom prst="rect">
              <a:avLst/>
            </a:prstGeom>
            <a:noFill/>
          </p:spPr>
          <p:txBody>
            <a:bodyPr wrap="none" rtlCol="0">
              <a:spAutoFit/>
            </a:bodyPr>
            <a:lstStyle/>
            <a:p>
              <a:r>
                <a:rPr lang="en-US"/>
                <a:t>Zinc</a:t>
              </a:r>
            </a:p>
          </p:txBody>
        </p:sp>
      </p:grpSp>
      <p:pic>
        <p:nvPicPr>
          <p:cNvPr id="4" name="Picture 3" descr="Icon&#10;&#10;Description automatically generated">
            <a:extLst>
              <a:ext uri="{FF2B5EF4-FFF2-40B4-BE49-F238E27FC236}">
                <a16:creationId xmlns:a16="http://schemas.microsoft.com/office/drawing/2014/main" id="{29DA55E8-8B65-F508-8954-57391C19C5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1235" y="14002"/>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4000" b="1">
                <a:solidFill>
                  <a:prstClr val="white"/>
                </a:solidFill>
                <a:latin typeface="Calibri" panose="020F0502020204030204"/>
                <a:ea typeface="HGSoeiKakugothicUB"/>
                <a:cs typeface="Myanmar Text"/>
              </a:rPr>
              <a:t>Making the Final Fold</a:t>
            </a:r>
            <a:endParaRPr lang="en-US">
              <a:solidFill>
                <a:prstClr val="white"/>
              </a:solidFill>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954740" y="2483365"/>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srgbClr val="7030A0"/>
              </a:solidFill>
              <a:effectLst/>
              <a:uLnTx/>
              <a:uFillTx/>
              <a:latin typeface="Calibri" panose="020F0502020204030204"/>
              <a:ea typeface="+mn-ea"/>
              <a:cs typeface="Calibri"/>
            </a:endParaRPr>
          </a:p>
        </p:txBody>
      </p:sp>
      <p:sp>
        <p:nvSpPr>
          <p:cNvPr id="20" name="TextBox 19">
            <a:extLst>
              <a:ext uri="{FF2B5EF4-FFF2-40B4-BE49-F238E27FC236}">
                <a16:creationId xmlns:a16="http://schemas.microsoft.com/office/drawing/2014/main" id="{D277F015-BB2A-84F7-6708-7B2AB1D20828}"/>
              </a:ext>
            </a:extLst>
          </p:cNvPr>
          <p:cNvSpPr txBox="1"/>
          <p:nvPr/>
        </p:nvSpPr>
        <p:spPr>
          <a:xfrm>
            <a:off x="531899" y="4845315"/>
            <a:ext cx="3308927" cy="938719"/>
          </a:xfrm>
          <a:prstGeom prst="rect">
            <a:avLst/>
          </a:prstGeom>
          <a:noFill/>
        </p:spPr>
        <p:txBody>
          <a:bodyPr wrap="square" lIns="91440" tIns="45720" rIns="91440" bIns="45720" anchor="t">
            <a:spAutoFit/>
          </a:bodyPr>
          <a:lstStyle/>
          <a:p>
            <a:pPr>
              <a:spcAft>
                <a:spcPts val="1801"/>
              </a:spcAft>
            </a:pPr>
            <a:endParaRPr lang="en-US" sz="2000">
              <a:ea typeface="Calibri"/>
              <a:cs typeface="Calibri"/>
            </a:endParaRPr>
          </a:p>
          <a:p>
            <a:pPr>
              <a:spcAft>
                <a:spcPts val="1801"/>
              </a:spcAft>
            </a:pPr>
            <a:endParaRPr lang="en-US" sz="2000">
              <a:cs typeface="Calibri"/>
            </a:endParaRPr>
          </a:p>
        </p:txBody>
      </p:sp>
      <p:sp>
        <p:nvSpPr>
          <p:cNvPr id="21" name="TextBox 20">
            <a:extLst>
              <a:ext uri="{FF2B5EF4-FFF2-40B4-BE49-F238E27FC236}">
                <a16:creationId xmlns:a16="http://schemas.microsoft.com/office/drawing/2014/main" id="{774C9EB4-12BE-C9B8-67E6-F14771960F86}"/>
              </a:ext>
            </a:extLst>
          </p:cNvPr>
          <p:cNvSpPr txBox="1"/>
          <p:nvPr/>
        </p:nvSpPr>
        <p:spPr>
          <a:xfrm>
            <a:off x="6191874" y="4850477"/>
            <a:ext cx="184731" cy="584775"/>
          </a:xfrm>
          <a:prstGeom prst="rect">
            <a:avLst/>
          </a:prstGeom>
          <a:noFill/>
        </p:spPr>
        <p:txBody>
          <a:bodyPr wrap="none" lIns="91440" tIns="45720" rIns="91440" bIns="45720" rtlCol="0" anchor="t">
            <a:spAutoFit/>
          </a:bodyPr>
          <a:lstStyle/>
          <a:p>
            <a:endParaRPr lang="en-US" sz="3200" b="1">
              <a:ea typeface="Calibri"/>
              <a:cs typeface="Calibri"/>
            </a:endParaRPr>
          </a:p>
        </p:txBody>
      </p:sp>
      <p:sp>
        <p:nvSpPr>
          <p:cNvPr id="3" name="TextBox 2">
            <a:extLst>
              <a:ext uri="{FF2B5EF4-FFF2-40B4-BE49-F238E27FC236}">
                <a16:creationId xmlns:a16="http://schemas.microsoft.com/office/drawing/2014/main" id="{5293582A-5004-08F0-AD3C-5A86724810AA}"/>
              </a:ext>
            </a:extLst>
          </p:cNvPr>
          <p:cNvSpPr txBox="1"/>
          <p:nvPr/>
        </p:nvSpPr>
        <p:spPr>
          <a:xfrm>
            <a:off x="6778388" y="1569492"/>
            <a:ext cx="328911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 sz="1100" b="1" i="1">
              <a:latin typeface="Arial"/>
              <a:cs typeface="Arial"/>
            </a:endParaRPr>
          </a:p>
        </p:txBody>
      </p:sp>
      <p:sp>
        <p:nvSpPr>
          <p:cNvPr id="8" name="TextBox 7">
            <a:extLst>
              <a:ext uri="{FF2B5EF4-FFF2-40B4-BE49-F238E27FC236}">
                <a16:creationId xmlns:a16="http://schemas.microsoft.com/office/drawing/2014/main" id="{94A64C14-6613-88AA-C611-6ED89EE85B8E}"/>
              </a:ext>
            </a:extLst>
          </p:cNvPr>
          <p:cNvSpPr txBox="1"/>
          <p:nvPr/>
        </p:nvSpPr>
        <p:spPr>
          <a:xfrm>
            <a:off x="931234" y="2526701"/>
            <a:ext cx="4925117" cy="3862596"/>
          </a:xfrm>
          <a:prstGeom prst="rect">
            <a:avLst/>
          </a:prstGeom>
          <a:noFill/>
        </p:spPr>
        <p:txBody>
          <a:bodyPr wrap="square" lIns="91440" tIns="45720" rIns="91440" bIns="45720" rtlCol="0" anchor="t">
            <a:spAutoFit/>
          </a:bodyPr>
          <a:lstStyle/>
          <a:p>
            <a:pPr>
              <a:spcAft>
                <a:spcPts val="3600"/>
              </a:spcAft>
            </a:pPr>
            <a:r>
              <a:rPr lang="en-US" sz="2000" b="1">
                <a:solidFill>
                  <a:srgbClr val="1CA64A"/>
                </a:solidFill>
                <a:ea typeface="Calibri"/>
                <a:cs typeface="Calibri"/>
              </a:rPr>
              <a:t>Why do you think zinc finger motifs would be so common in nature?</a:t>
            </a:r>
          </a:p>
          <a:p>
            <a:pPr>
              <a:spcAft>
                <a:spcPts val="3600"/>
              </a:spcAft>
            </a:pPr>
            <a:r>
              <a:rPr lang="en-US" sz="2000" b="1">
                <a:solidFill>
                  <a:srgbClr val="1CA64A"/>
                </a:solidFill>
                <a:ea typeface="Calibri"/>
                <a:cs typeface="Calibri"/>
              </a:rPr>
              <a:t>What do you think they might do? </a:t>
            </a:r>
          </a:p>
          <a:p>
            <a:pPr>
              <a:spcAft>
                <a:spcPts val="3600"/>
              </a:spcAft>
            </a:pPr>
            <a:r>
              <a:rPr lang="en-US" sz="2000" b="1">
                <a:solidFill>
                  <a:srgbClr val="1CA64A"/>
                </a:solidFill>
                <a:ea typeface="Calibri"/>
                <a:cs typeface="Calibri"/>
              </a:rPr>
              <a:t>What might a zinc finger motif interact with? </a:t>
            </a:r>
            <a:r>
              <a:rPr lang="en-US" sz="2000">
                <a:solidFill>
                  <a:srgbClr val="1CA64A"/>
                </a:solidFill>
                <a:ea typeface="Calibri"/>
                <a:cs typeface="Calibri"/>
              </a:rPr>
              <a:t>(</a:t>
            </a:r>
            <a:r>
              <a:rPr lang="en-US" sz="2000" i="1">
                <a:solidFill>
                  <a:srgbClr val="1CA64A"/>
                </a:solidFill>
                <a:ea typeface="Calibri"/>
                <a:cs typeface="Calibri"/>
              </a:rPr>
              <a:t>Hint: it is something in all living things</a:t>
            </a:r>
            <a:r>
              <a:rPr lang="en-US" sz="2000">
                <a:solidFill>
                  <a:srgbClr val="1CA64A"/>
                </a:solidFill>
                <a:ea typeface="Calibri"/>
                <a:cs typeface="Calibri"/>
              </a:rPr>
              <a:t>) </a:t>
            </a:r>
          </a:p>
          <a:p>
            <a:pPr>
              <a:spcAft>
                <a:spcPts val="1801"/>
              </a:spcAft>
            </a:pPr>
            <a:endParaRPr lang="en-US" sz="2000">
              <a:ea typeface="Calibri"/>
              <a:cs typeface="Calibri"/>
            </a:endParaRPr>
          </a:p>
          <a:p>
            <a:pPr>
              <a:spcAft>
                <a:spcPts val="1801"/>
              </a:spcAft>
            </a:pPr>
            <a:endParaRPr lang="en-US" sz="2000">
              <a:ea typeface="Calibri"/>
              <a:cs typeface="Calibri"/>
            </a:endParaRPr>
          </a:p>
        </p:txBody>
      </p:sp>
    </p:spTree>
    <p:custDataLst>
      <p:tags r:id="rId1"/>
    </p:custDataLst>
    <p:extLst>
      <p:ext uri="{BB962C8B-B14F-4D97-AF65-F5344CB8AC3E}">
        <p14:creationId xmlns:p14="http://schemas.microsoft.com/office/powerpoint/2010/main" val="27745933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1871-7CE8-C415-7A8A-18D1557E26B7}"/>
              </a:ext>
            </a:extLst>
          </p:cNvPr>
          <p:cNvSpPr txBox="1"/>
          <p:nvPr/>
        </p:nvSpPr>
        <p:spPr>
          <a:xfrm>
            <a:off x="3774558" y="1080079"/>
            <a:ext cx="7943808" cy="2190728"/>
          </a:xfrm>
          <a:prstGeom prst="rect">
            <a:avLst/>
          </a:prstGeom>
          <a:noFill/>
        </p:spPr>
        <p:txBody>
          <a:bodyPr wrap="square" lIns="91440" tIns="45720" rIns="91440" bIns="45720" rtlCol="0" anchor="t">
            <a:spAutoFit/>
          </a:bodyPr>
          <a:lstStyle/>
          <a:p>
            <a:pPr>
              <a:lnSpc>
                <a:spcPct val="200000"/>
              </a:lnSpc>
              <a:spcAft>
                <a:spcPts val="600"/>
              </a:spcAft>
            </a:pPr>
            <a:r>
              <a:rPr lang="en-US" b="1">
                <a:solidFill>
                  <a:srgbClr val="000000"/>
                </a:solidFill>
                <a:cs typeface="Myanmar Text"/>
              </a:rPr>
              <a:t>Scene 4: DNA Binding</a:t>
            </a:r>
            <a:endParaRPr lang="en-US"/>
          </a:p>
          <a:p>
            <a:pPr>
              <a:spcAft>
                <a:spcPts val="1800"/>
              </a:spcAft>
            </a:pPr>
            <a:r>
              <a:rPr lang="en-US" sz="1600">
                <a:solidFill>
                  <a:srgbClr val="000000"/>
                </a:solidFill>
                <a:cs typeface="Myanmar Text"/>
              </a:rPr>
              <a:t>Students will view a 3-dimensional representation of three zinc finger motifs bound to DNA. Zinc finger proteins bind to DNA to regulate replication, transcription, and storage of DNA. Zinc fingers are common in all living things throughout the natural world because they all have DNA to regulate, store, transcribe, and replicate. </a:t>
            </a:r>
            <a:endParaRPr lang="en-US" sz="1600">
              <a:solidFill>
                <a:srgbClr val="000000"/>
              </a:solidFill>
              <a:ea typeface="Calibri"/>
              <a:cs typeface="Myanmar Text"/>
            </a:endParaRPr>
          </a:p>
          <a:p>
            <a:pPr>
              <a:lnSpc>
                <a:spcPct val="107000"/>
              </a:lnSpc>
              <a:spcAft>
                <a:spcPts val="600"/>
              </a:spcAft>
            </a:pPr>
            <a:endParaRPr lang="en-US" sz="1600" b="1">
              <a:solidFill>
                <a:srgbClr val="000000"/>
              </a:solidFill>
              <a:cs typeface="Myanmar Text" panose="020B0502040204020203" pitchFamily="34" charset="0"/>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Scene 4</a:t>
            </a:r>
            <a:endParaRPr lang="en-US" sz="4000">
              <a:solidFill>
                <a:schemeClr val="bg1"/>
              </a:solidFill>
              <a:cs typeface="Myanmar Text"/>
            </a:endParaRPr>
          </a:p>
        </p:txBody>
      </p:sp>
      <p:pic>
        <p:nvPicPr>
          <p:cNvPr id="7" name="Picture 6" descr="A blue and orange dna&#10;&#10;Description automatically generated">
            <a:extLst>
              <a:ext uri="{FF2B5EF4-FFF2-40B4-BE49-F238E27FC236}">
                <a16:creationId xmlns:a16="http://schemas.microsoft.com/office/drawing/2014/main" id="{E986CA20-B39B-D607-856E-3003A9F2DC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6260" y="1366047"/>
            <a:ext cx="2497346" cy="853585"/>
          </a:xfrm>
          <a:prstGeom prst="rect">
            <a:avLst/>
          </a:prstGeom>
          <a:ln w="12700">
            <a:solidFill>
              <a:schemeClr val="bg1">
                <a:lumMod val="50000"/>
              </a:schemeClr>
            </a:solidFill>
          </a:ln>
        </p:spPr>
      </p:pic>
      <p:pic>
        <p:nvPicPr>
          <p:cNvPr id="8" name="Picture 7">
            <a:extLst>
              <a:ext uri="{FF2B5EF4-FFF2-40B4-BE49-F238E27FC236}">
                <a16:creationId xmlns:a16="http://schemas.microsoft.com/office/drawing/2014/main" id="{C442E635-8D00-AD3C-B567-5A02031BEEFA}"/>
              </a:ext>
            </a:extLst>
          </p:cNvPr>
          <p:cNvPicPr>
            <a:picLocks noChangeAspect="1"/>
          </p:cNvPicPr>
          <p:nvPr/>
        </p:nvPicPr>
        <p:blipFill>
          <a:blip r:embed="rId7"/>
          <a:stretch>
            <a:fillRect/>
          </a:stretch>
        </p:blipFill>
        <p:spPr>
          <a:xfrm>
            <a:off x="2312790" y="2818217"/>
            <a:ext cx="7705843" cy="3794764"/>
          </a:xfrm>
          <a:prstGeom prst="rect">
            <a:avLst/>
          </a:prstGeom>
        </p:spPr>
      </p:pic>
    </p:spTree>
    <p:custDataLst>
      <p:tags r:id="rId1"/>
    </p:custDataLst>
    <p:extLst>
      <p:ext uri="{BB962C8B-B14F-4D97-AF65-F5344CB8AC3E}">
        <p14:creationId xmlns:p14="http://schemas.microsoft.com/office/powerpoint/2010/main" val="3723928728"/>
      </p:ext>
    </p:extLst>
  </p:cSld>
  <p:clrMapOvr>
    <a:masterClrMapping/>
  </p:clrMapOvr>
  <p:extLst>
    <p:ext uri="{6950BFC3-D8DA-4A85-94F7-54DA5524770B}">
      <p188:commentRel xmlns:p188="http://schemas.microsoft.com/office/powerpoint/2018/8/main" r:id="rId4"/>
    </p:ext>
  </p:extLst>
</p:sld>
</file>

<file path=ppt/slides/slide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3" name="TextBox 2">
            <a:extLst>
              <a:ext uri="{FF2B5EF4-FFF2-40B4-BE49-F238E27FC236}">
                <a16:creationId xmlns:a16="http://schemas.microsoft.com/office/drawing/2014/main" id="{E52A50D5-5887-A523-2601-19B4FD86CF1F}"/>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Overview</a:t>
            </a:r>
            <a:endParaRPr lang="en-US" sz="4000">
              <a:solidFill>
                <a:schemeClr val="bg1"/>
              </a:solidFill>
              <a:cs typeface="Myanmar Text"/>
            </a:endParaRPr>
          </a:p>
        </p:txBody>
      </p:sp>
      <p:sp>
        <p:nvSpPr>
          <p:cNvPr id="6" name="TextBox 1">
            <a:extLst>
              <a:ext uri="{FF2B5EF4-FFF2-40B4-BE49-F238E27FC236}">
                <a16:creationId xmlns:a16="http://schemas.microsoft.com/office/drawing/2014/main" id="{97769909-3E7C-0FCF-5875-43595F930516}"/>
              </a:ext>
            </a:extLst>
          </p:cNvPr>
          <p:cNvSpPr txBox="1"/>
          <p:nvPr/>
        </p:nvSpPr>
        <p:spPr>
          <a:xfrm>
            <a:off x="914427" y="1195193"/>
            <a:ext cx="5634183" cy="5447643"/>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b="1">
                <a:solidFill>
                  <a:srgbClr val="000000"/>
                </a:solidFill>
                <a:cs typeface="Calibri"/>
              </a:rPr>
              <a:t>Activity Objectives</a:t>
            </a:r>
            <a:endParaRPr lang="en-US">
              <a:solidFill>
                <a:srgbClr val="000000"/>
              </a:solidFill>
              <a:cs typeface="Calibri"/>
            </a:endParaRPr>
          </a:p>
          <a:p>
            <a:pPr marL="172720" lvl="1" indent="-172720">
              <a:buFont typeface="Courier New,monospace"/>
              <a:buChar char="o"/>
            </a:pPr>
            <a:r>
              <a:rPr lang="en-US" sz="1600">
                <a:solidFill>
                  <a:srgbClr val="000000"/>
                </a:solidFill>
                <a:cs typeface="Calibri"/>
              </a:rPr>
              <a:t>Fold a mini-</a:t>
            </a:r>
            <a:r>
              <a:rPr lang="en-US" sz="1600" err="1">
                <a:solidFill>
                  <a:srgbClr val="000000"/>
                </a:solidFill>
                <a:cs typeface="Calibri"/>
              </a:rPr>
              <a:t>toober</a:t>
            </a:r>
            <a:r>
              <a:rPr lang="en-US" sz="1600">
                <a:solidFill>
                  <a:srgbClr val="000000"/>
                </a:solidFill>
                <a:cs typeface="Calibri"/>
              </a:rPr>
              <a:t> into a complex 3D shape using the rules of protein folding.</a:t>
            </a:r>
            <a:endParaRPr lang="en-US" sz="1600">
              <a:solidFill>
                <a:srgbClr val="000000"/>
              </a:solidFill>
              <a:ea typeface="Calibri"/>
              <a:cs typeface="Calibri"/>
            </a:endParaRPr>
          </a:p>
          <a:p>
            <a:pPr marL="172720" lvl="1" indent="-172720">
              <a:buFont typeface="Courier New,monospace"/>
              <a:buChar char="o"/>
            </a:pPr>
            <a:r>
              <a:rPr lang="en-US" sz="1600">
                <a:solidFill>
                  <a:srgbClr val="000000"/>
                </a:solidFill>
                <a:cs typeface="Calibri"/>
              </a:rPr>
              <a:t>Evaluate the levels of protein folding to understand their contribution to structure of real-world proteins. </a:t>
            </a:r>
            <a:endParaRPr lang="en-US" sz="1600">
              <a:solidFill>
                <a:srgbClr val="000000"/>
              </a:solidFill>
              <a:ea typeface="Calibri"/>
              <a:cs typeface="Calibri"/>
            </a:endParaRPr>
          </a:p>
          <a:p>
            <a:pPr marL="172720" lvl="1" indent="-172720">
              <a:spcAft>
                <a:spcPts val="601"/>
              </a:spcAft>
              <a:buFont typeface="Courier New,monospace"/>
              <a:buChar char="o"/>
            </a:pPr>
            <a:endParaRPr lang="en-US" sz="1600" b="1">
              <a:solidFill>
                <a:srgbClr val="000000"/>
              </a:solidFill>
              <a:ea typeface="Calibri"/>
              <a:cs typeface="Calibri"/>
            </a:endParaRPr>
          </a:p>
          <a:p>
            <a:pPr marL="0" lvl="1">
              <a:spcAft>
                <a:spcPts val="601"/>
              </a:spcAft>
            </a:pPr>
            <a:r>
              <a:rPr lang="en-US" b="1">
                <a:solidFill>
                  <a:srgbClr val="000000"/>
                </a:solidFill>
                <a:cs typeface="Calibri"/>
              </a:rPr>
              <a:t>Estimated Class Time:</a:t>
            </a:r>
            <a:endParaRPr lang="en-US">
              <a:solidFill>
                <a:srgbClr val="000000"/>
              </a:solidFill>
              <a:cs typeface="Calibri"/>
            </a:endParaRPr>
          </a:p>
          <a:p>
            <a:r>
              <a:rPr lang="en-US" sz="1600">
                <a:solidFill>
                  <a:srgbClr val="000000"/>
                </a:solidFill>
                <a:cs typeface="Calibri"/>
              </a:rPr>
              <a:t>45 minutes</a:t>
            </a:r>
            <a:endParaRPr lang="en-US" sz="1600">
              <a:solidFill>
                <a:srgbClr val="000000"/>
              </a:solidFill>
              <a:ea typeface="Calibri"/>
              <a:cs typeface="Calibri"/>
            </a:endParaRPr>
          </a:p>
          <a:p>
            <a:endParaRPr lang="en-US" sz="1600">
              <a:solidFill>
                <a:srgbClr val="000000"/>
              </a:solidFill>
              <a:cs typeface="Calibri"/>
            </a:endParaRPr>
          </a:p>
          <a:p>
            <a:pPr>
              <a:spcAft>
                <a:spcPts val="601"/>
              </a:spcAft>
            </a:pPr>
            <a:r>
              <a:rPr lang="en-US" b="1">
                <a:solidFill>
                  <a:srgbClr val="000000"/>
                </a:solidFill>
                <a:cs typeface="Calibri"/>
              </a:rPr>
              <a:t>Required Models:</a:t>
            </a:r>
            <a:endParaRPr lang="en-US">
              <a:solidFill>
                <a:srgbClr val="000000"/>
              </a:solidFill>
              <a:cs typeface="Calibri"/>
            </a:endParaRPr>
          </a:p>
          <a:p>
            <a:r>
              <a:rPr lang="en-US" sz="1600">
                <a:solidFill>
                  <a:srgbClr val="000000"/>
                </a:solidFill>
                <a:cs typeface="Calibri"/>
              </a:rPr>
              <a:t>Amino Acid Starter Kit</a:t>
            </a:r>
            <a:r>
              <a:rPr lang="en-US" sz="1600" baseline="30000">
                <a:solidFill>
                  <a:srgbClr val="000000"/>
                </a:solidFill>
                <a:cs typeface="Calibri"/>
              </a:rPr>
              <a:t>©</a:t>
            </a:r>
            <a:endParaRPr lang="en-US" sz="2000" baseline="30000">
              <a:solidFill>
                <a:srgbClr val="000000"/>
              </a:solidFill>
              <a:cs typeface="Calibri" panose="020F0502020204030204"/>
            </a:endParaRPr>
          </a:p>
          <a:p>
            <a:pPr>
              <a:spcAft>
                <a:spcPts val="601"/>
              </a:spcAft>
            </a:pPr>
            <a:r>
              <a:rPr lang="en-US" sz="1600">
                <a:solidFill>
                  <a:srgbClr val="000000"/>
                </a:solidFill>
                <a:ea typeface="Calibri"/>
                <a:cs typeface="Calibri"/>
              </a:rPr>
              <a:t>Amino Acid Side Chain Chart</a:t>
            </a:r>
            <a:r>
              <a:rPr lang="en-US" sz="1600" baseline="30000">
                <a:solidFill>
                  <a:srgbClr val="000000"/>
                </a:solidFill>
                <a:ea typeface="Calibri"/>
                <a:cs typeface="Calibri"/>
              </a:rPr>
              <a:t>©</a:t>
            </a:r>
            <a:endParaRPr lang="en-US" sz="1600">
              <a:solidFill>
                <a:srgbClr val="000000"/>
              </a:solidFill>
              <a:ea typeface="Calibri"/>
              <a:cs typeface="Calibri"/>
            </a:endParaRPr>
          </a:p>
          <a:p>
            <a:pPr>
              <a:spcAft>
                <a:spcPts val="601"/>
              </a:spcAft>
            </a:pPr>
            <a:endParaRPr lang="en-US" b="1">
              <a:solidFill>
                <a:srgbClr val="000000"/>
              </a:solidFill>
              <a:cs typeface="Myanmar Text"/>
            </a:endParaRPr>
          </a:p>
          <a:p>
            <a:pPr>
              <a:spcAft>
                <a:spcPts val="601"/>
              </a:spcAft>
            </a:pPr>
            <a:r>
              <a:rPr lang="en-US" b="1">
                <a:solidFill>
                  <a:srgbClr val="000000"/>
                </a:solidFill>
                <a:cs typeface="Myanmar Text"/>
              </a:rPr>
              <a:t>Required Media:</a:t>
            </a:r>
            <a:endParaRPr lang="en-US" b="1">
              <a:solidFill>
                <a:srgbClr val="000000"/>
              </a:solidFill>
              <a:ea typeface="Calibri"/>
              <a:cs typeface="Myanmar Text"/>
            </a:endParaRPr>
          </a:p>
          <a:p>
            <a:pPr>
              <a:spcAft>
                <a:spcPts val="601"/>
              </a:spcAft>
            </a:pPr>
            <a:r>
              <a:rPr lang="en-US" sz="1600">
                <a:solidFill>
                  <a:srgbClr val="000000"/>
                </a:solidFill>
                <a:cs typeface="Myanmar Text"/>
              </a:rPr>
              <a:t>3DMD AR EDU App + subscription</a:t>
            </a:r>
            <a:endParaRPr lang="en-US" sz="1600">
              <a:solidFill>
                <a:srgbClr val="000000"/>
              </a:solidFill>
              <a:ea typeface="Calibri"/>
              <a:cs typeface="Myanmar Text"/>
            </a:endParaRPr>
          </a:p>
          <a:p>
            <a:pPr>
              <a:spcAft>
                <a:spcPts val="601"/>
              </a:spcAft>
            </a:pPr>
            <a:endParaRPr lang="en-US" sz="1600" b="1">
              <a:solidFill>
                <a:srgbClr val="000000"/>
              </a:solidFill>
              <a:cs typeface="Calibri"/>
            </a:endParaRPr>
          </a:p>
          <a:p>
            <a:pPr>
              <a:spcAft>
                <a:spcPts val="601"/>
              </a:spcAft>
            </a:pPr>
            <a:r>
              <a:rPr lang="en-US" sz="1600" b="1">
                <a:solidFill>
                  <a:srgbClr val="000000"/>
                </a:solidFill>
                <a:cs typeface="Calibri"/>
              </a:rPr>
              <a:t>Other Materials Needed:</a:t>
            </a:r>
            <a:endParaRPr lang="en-US" sz="1600">
              <a:solidFill>
                <a:srgbClr val="000000"/>
              </a:solidFill>
              <a:ea typeface="Calibri"/>
              <a:cs typeface="Calibri"/>
            </a:endParaRPr>
          </a:p>
          <a:p>
            <a:r>
              <a:rPr lang="en-US" sz="1600">
                <a:solidFill>
                  <a:srgbClr val="000000"/>
                </a:solidFill>
                <a:cs typeface="Calibri"/>
              </a:rPr>
              <a:t>None</a:t>
            </a:r>
            <a:endParaRPr lang="en-US" sz="1600"/>
          </a:p>
        </p:txBody>
      </p:sp>
      <p:sp>
        <p:nvSpPr>
          <p:cNvPr id="8" name="TextBox 1">
            <a:extLst>
              <a:ext uri="{FF2B5EF4-FFF2-40B4-BE49-F238E27FC236}">
                <a16:creationId xmlns:a16="http://schemas.microsoft.com/office/drawing/2014/main" id="{941A8659-48C6-DCB4-CF4A-88CD90BFEE08}"/>
              </a:ext>
            </a:extLst>
          </p:cNvPr>
          <p:cNvSpPr txBox="1"/>
          <p:nvPr/>
        </p:nvSpPr>
        <p:spPr>
          <a:xfrm>
            <a:off x="6993609" y="1204429"/>
            <a:ext cx="4487158" cy="3062631"/>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b="1">
                <a:solidFill>
                  <a:srgbClr val="000000"/>
                </a:solidFill>
                <a:cs typeface="Calibri"/>
              </a:rPr>
              <a:t>Grade, Class</a:t>
            </a:r>
            <a:endParaRPr lang="en-US">
              <a:solidFill>
                <a:srgbClr val="000000"/>
              </a:solidFill>
              <a:cs typeface="Calibri"/>
            </a:endParaRPr>
          </a:p>
          <a:p>
            <a:r>
              <a:rPr lang="en-US" sz="1600">
                <a:solidFill>
                  <a:srgbClr val="000000"/>
                </a:solidFill>
                <a:cs typeface="Calibri"/>
              </a:rPr>
              <a:t>9-12 Biology or Chemistry</a:t>
            </a:r>
            <a:endParaRPr lang="en-US" sz="1600">
              <a:solidFill>
                <a:srgbClr val="000000"/>
              </a:solidFill>
              <a:ea typeface="Calibri"/>
              <a:cs typeface="Calibri"/>
            </a:endParaRPr>
          </a:p>
          <a:p>
            <a:endParaRPr lang="en-US" sz="1401">
              <a:solidFill>
                <a:srgbClr val="000000"/>
              </a:solidFill>
              <a:cs typeface="Calibri"/>
            </a:endParaRPr>
          </a:p>
          <a:p>
            <a:pPr>
              <a:spcAft>
                <a:spcPts val="601"/>
              </a:spcAft>
            </a:pPr>
            <a:r>
              <a:rPr lang="en-US" b="1">
                <a:solidFill>
                  <a:srgbClr val="000000"/>
                </a:solidFill>
                <a:cs typeface="Calibri"/>
              </a:rPr>
              <a:t>Topics</a:t>
            </a:r>
            <a:endParaRPr lang="en-US">
              <a:solidFill>
                <a:srgbClr val="000000"/>
              </a:solidFill>
              <a:cs typeface="Calibri"/>
            </a:endParaRPr>
          </a:p>
          <a:p>
            <a:pPr marL="172085" indent="-172085">
              <a:buFont typeface="Arial" panose="020B0604020202020204" pitchFamily="34" charset="0"/>
              <a:buChar char="•"/>
            </a:pPr>
            <a:r>
              <a:rPr lang="en-US" sz="1600">
                <a:solidFill>
                  <a:srgbClr val="000000"/>
                </a:solidFill>
                <a:ea typeface="Calibri"/>
                <a:cs typeface="Calibri"/>
              </a:rPr>
              <a:t>Amino acid properties</a:t>
            </a:r>
          </a:p>
          <a:p>
            <a:pPr marL="172085" indent="-172085">
              <a:buFont typeface="Arial" panose="020B0604020202020204" pitchFamily="34" charset="0"/>
              <a:buChar char="•"/>
            </a:pPr>
            <a:r>
              <a:rPr lang="en-US" sz="1600">
                <a:solidFill>
                  <a:srgbClr val="000000"/>
                </a:solidFill>
                <a:ea typeface="Calibri"/>
                <a:cs typeface="Calibri"/>
              </a:rPr>
              <a:t>Protein folding – secondary structure</a:t>
            </a:r>
          </a:p>
          <a:p>
            <a:pPr marL="172085" indent="-172085">
              <a:buFont typeface="Arial" panose="020B0604020202020204" pitchFamily="34" charset="0"/>
              <a:buChar char="•"/>
            </a:pPr>
            <a:r>
              <a:rPr lang="en-US" sz="1600">
                <a:solidFill>
                  <a:srgbClr val="000000"/>
                </a:solidFill>
                <a:ea typeface="Calibri"/>
                <a:cs typeface="Calibri"/>
              </a:rPr>
              <a:t>Protein folding – tertiary structure</a:t>
            </a:r>
          </a:p>
          <a:p>
            <a:endParaRPr lang="en-US" sz="1401">
              <a:solidFill>
                <a:srgbClr val="000000"/>
              </a:solidFill>
              <a:cs typeface="Calibri"/>
            </a:endParaRPr>
          </a:p>
          <a:p>
            <a:pPr>
              <a:spcAft>
                <a:spcPts val="600"/>
              </a:spcAft>
            </a:pPr>
            <a:r>
              <a:rPr lang="en-US" b="1">
                <a:solidFill>
                  <a:srgbClr val="000000"/>
                </a:solidFill>
                <a:cs typeface="Calibri"/>
              </a:rPr>
              <a:t>Prerequisite Knowledge</a:t>
            </a:r>
            <a:endParaRPr lang="en-US" b="1">
              <a:solidFill>
                <a:srgbClr val="000000"/>
              </a:solidFill>
              <a:ea typeface="Calibri"/>
              <a:cs typeface="Calibri"/>
            </a:endParaRPr>
          </a:p>
          <a:p>
            <a:pPr marL="174625" indent="-174625">
              <a:buFont typeface="Arial" panose="020B0604020202020204" pitchFamily="34" charset="0"/>
              <a:buChar char="•"/>
            </a:pPr>
            <a:r>
              <a:rPr lang="en-US" sz="1600">
                <a:solidFill>
                  <a:srgbClr val="000000"/>
                </a:solidFill>
                <a:cs typeface="Calibri"/>
              </a:rPr>
              <a:t>Polarity</a:t>
            </a:r>
          </a:p>
          <a:p>
            <a:pPr marL="174625" indent="-174625">
              <a:buFont typeface="Arial" panose="020B0604020202020204" pitchFamily="34" charset="0"/>
              <a:buChar char="•"/>
            </a:pPr>
            <a:r>
              <a:rPr lang="en-US" sz="1600">
                <a:solidFill>
                  <a:srgbClr val="000000"/>
                </a:solidFill>
                <a:ea typeface="Calibri"/>
                <a:cs typeface="Calibri"/>
              </a:rPr>
              <a:t>Properties of water</a:t>
            </a:r>
          </a:p>
        </p:txBody>
      </p:sp>
    </p:spTree>
    <p:custDataLst>
      <p:tags r:id="rId1"/>
    </p:custDataLst>
    <p:extLst>
      <p:ext uri="{BB962C8B-B14F-4D97-AF65-F5344CB8AC3E}">
        <p14:creationId xmlns:p14="http://schemas.microsoft.com/office/powerpoint/2010/main" val="4428960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31814EF-438B-3911-DCBB-CA9472234E0D}"/>
              </a:ext>
            </a:extLst>
          </p:cNvPr>
          <p:cNvPicPr>
            <a:picLocks noChangeAspect="1"/>
          </p:cNvPicPr>
          <p:nvPr/>
        </p:nvPicPr>
        <p:blipFill>
          <a:blip r:embed="rId5"/>
          <a:stretch>
            <a:fillRect/>
          </a:stretch>
        </p:blipFill>
        <p:spPr>
          <a:xfrm>
            <a:off x="7609980" y="2675864"/>
            <a:ext cx="2152986" cy="3704120"/>
          </a:xfrm>
          <a:prstGeom prst="rect">
            <a:avLst/>
          </a:prstGeom>
        </p:spPr>
      </p:pic>
      <p:pic>
        <p:nvPicPr>
          <p:cNvPr id="4" name="Picture 3">
            <a:extLst>
              <a:ext uri="{FF2B5EF4-FFF2-40B4-BE49-F238E27FC236}">
                <a16:creationId xmlns:a16="http://schemas.microsoft.com/office/drawing/2014/main" id="{B67368A0-F906-1305-A9E6-11FDF2678C44}"/>
              </a:ext>
            </a:extLst>
          </p:cNvPr>
          <p:cNvPicPr>
            <a:picLocks noChangeAspect="1"/>
          </p:cNvPicPr>
          <p:nvPr/>
        </p:nvPicPr>
        <p:blipFill>
          <a:blip r:embed="rId6"/>
          <a:stretch>
            <a:fillRect/>
          </a:stretch>
        </p:blipFill>
        <p:spPr>
          <a:xfrm>
            <a:off x="4157014" y="2746374"/>
            <a:ext cx="2091299" cy="3597992"/>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883918" y="9525"/>
            <a:ext cx="11298557"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chemeClr val="bg1"/>
                </a:solidFill>
                <a:ea typeface="HGSoeiKakugothicUB"/>
                <a:cs typeface="Myanmar Text"/>
              </a:rPr>
              <a:t>Explore DNA Binding with the 3DMD AR EDU App</a:t>
            </a:r>
            <a:endParaRPr lang="en-US" sz="3200" b="1">
              <a:solidFill>
                <a:schemeClr val="bg1"/>
              </a:solidFill>
              <a:latin typeface="+mn-lt"/>
              <a:ea typeface="HGSoeiKakugothicUB"/>
              <a:cs typeface="Myanmar Text"/>
            </a:endParaRPr>
          </a:p>
        </p:txBody>
      </p:sp>
      <p:pic>
        <p:nvPicPr>
          <p:cNvPr id="9" name="Picture 8" descr="A cell phone showing structure&#10;&#10;Description automatically generated">
            <a:extLst>
              <a:ext uri="{FF2B5EF4-FFF2-40B4-BE49-F238E27FC236}">
                <a16:creationId xmlns:a16="http://schemas.microsoft.com/office/drawing/2014/main" id="{33F41AA5-B7F3-D855-847A-91563F69635C}"/>
              </a:ext>
            </a:extLst>
          </p:cNvPr>
          <p:cNvPicPr>
            <a:picLocks noChangeAspect="1"/>
          </p:cNvPicPr>
          <p:nvPr/>
        </p:nvPicPr>
        <p:blipFill>
          <a:blip r:embed="rId7"/>
          <a:stretch>
            <a:fillRect/>
          </a:stretch>
        </p:blipFill>
        <p:spPr>
          <a:xfrm>
            <a:off x="760678" y="2779713"/>
            <a:ext cx="2073293" cy="3572444"/>
          </a:xfrm>
          <a:prstGeom prst="rect">
            <a:avLst/>
          </a:prstGeom>
        </p:spPr>
      </p:pic>
      <p:sp>
        <p:nvSpPr>
          <p:cNvPr id="13" name="Oval 12">
            <a:extLst>
              <a:ext uri="{FF2B5EF4-FFF2-40B4-BE49-F238E27FC236}">
                <a16:creationId xmlns:a16="http://schemas.microsoft.com/office/drawing/2014/main" id="{79E9328C-DB9D-5494-8D0B-FF7C4AB00516}"/>
              </a:ext>
            </a:extLst>
          </p:cNvPr>
          <p:cNvSpPr/>
          <p:nvPr/>
        </p:nvSpPr>
        <p:spPr>
          <a:xfrm>
            <a:off x="987608" y="5390707"/>
            <a:ext cx="1677973" cy="759826"/>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pic>
        <p:nvPicPr>
          <p:cNvPr id="22" name="Picture 21" descr="Icon&#10;&#10;Description automatically generated">
            <a:extLst>
              <a:ext uri="{FF2B5EF4-FFF2-40B4-BE49-F238E27FC236}">
                <a16:creationId xmlns:a16="http://schemas.microsoft.com/office/drawing/2014/main" id="{D09ACE9E-4D31-578F-29DE-5B4EB53CD2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7" name="TextBox 3">
            <a:extLst>
              <a:ext uri="{FF2B5EF4-FFF2-40B4-BE49-F238E27FC236}">
                <a16:creationId xmlns:a16="http://schemas.microsoft.com/office/drawing/2014/main" id="{E415B9BF-00A7-693E-38B0-DE4BCD536050}"/>
              </a:ext>
            </a:extLst>
          </p:cNvPr>
          <p:cNvSpPr txBox="1"/>
          <p:nvPr/>
        </p:nvSpPr>
        <p:spPr>
          <a:xfrm>
            <a:off x="10060596" y="2631793"/>
            <a:ext cx="1890409" cy="2246767"/>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a:solidFill>
                  <a:srgbClr val="7030A0"/>
                </a:solidFill>
                <a:cs typeface="Calibri"/>
              </a:rPr>
              <a:t>Note</a:t>
            </a:r>
            <a:r>
              <a:rPr lang="en-US" sz="2000">
                <a:solidFill>
                  <a:srgbClr val="7030A0"/>
                </a:solidFill>
                <a:cs typeface="Calibri"/>
              </a:rPr>
              <a:t>, you may need to stand up and back away from your sidechain chart to see the full overlay!</a:t>
            </a:r>
          </a:p>
        </p:txBody>
      </p:sp>
      <p:sp>
        <p:nvSpPr>
          <p:cNvPr id="8" name="TextBox 1">
            <a:extLst>
              <a:ext uri="{FF2B5EF4-FFF2-40B4-BE49-F238E27FC236}">
                <a16:creationId xmlns:a16="http://schemas.microsoft.com/office/drawing/2014/main" id="{863B3759-54A9-DF7E-15CA-40F5CE0D034B}"/>
              </a:ext>
            </a:extLst>
          </p:cNvPr>
          <p:cNvSpPr txBox="1"/>
          <p:nvPr/>
        </p:nvSpPr>
        <p:spPr>
          <a:xfrm>
            <a:off x="341243" y="1893940"/>
            <a:ext cx="2912163"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a:cs typeface="Calibri"/>
              </a:rPr>
              <a:t>Select</a:t>
            </a:r>
          </a:p>
          <a:p>
            <a:pPr algn="ctr"/>
            <a:r>
              <a:rPr lang="en-US" sz="2000" b="1">
                <a:solidFill>
                  <a:srgbClr val="D200B9"/>
                </a:solidFill>
                <a:cs typeface="Calibri"/>
              </a:rPr>
              <a:t>DNA Binding</a:t>
            </a:r>
            <a:endParaRPr lang="en-US" sz="2000">
              <a:cs typeface="Calibri"/>
            </a:endParaRPr>
          </a:p>
        </p:txBody>
      </p:sp>
      <p:sp>
        <p:nvSpPr>
          <p:cNvPr id="15" name="TextBox 2">
            <a:extLst>
              <a:ext uri="{FF2B5EF4-FFF2-40B4-BE49-F238E27FC236}">
                <a16:creationId xmlns:a16="http://schemas.microsoft.com/office/drawing/2014/main" id="{98FB01AF-AFAD-068A-DA46-A9B58FBF7A11}"/>
              </a:ext>
            </a:extLst>
          </p:cNvPr>
          <p:cNvSpPr txBox="1"/>
          <p:nvPr/>
        </p:nvSpPr>
        <p:spPr>
          <a:xfrm>
            <a:off x="3900887" y="1859821"/>
            <a:ext cx="2531374"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1"/>
              </a:spcAft>
            </a:pPr>
            <a:r>
              <a:rPr lang="en-US" sz="2000">
                <a:cs typeface="Calibri"/>
              </a:rPr>
              <a:t>Scan the </a:t>
            </a:r>
            <a:r>
              <a:rPr lang="en-US" sz="2000" b="1">
                <a:cs typeface="Calibri"/>
              </a:rPr>
              <a:t>Amino Acid Side Chain Chart</a:t>
            </a:r>
            <a:r>
              <a:rPr lang="en-US" sz="900" baseline="30000">
                <a:cs typeface="Calibri"/>
              </a:rPr>
              <a:t>©</a:t>
            </a:r>
            <a:endParaRPr lang="en-US"/>
          </a:p>
        </p:txBody>
      </p:sp>
      <p:sp>
        <p:nvSpPr>
          <p:cNvPr id="16" name="TextBox 3">
            <a:extLst>
              <a:ext uri="{FF2B5EF4-FFF2-40B4-BE49-F238E27FC236}">
                <a16:creationId xmlns:a16="http://schemas.microsoft.com/office/drawing/2014/main" id="{C203889A-9FD2-423B-573F-BC97F1CA9EE2}"/>
              </a:ext>
            </a:extLst>
          </p:cNvPr>
          <p:cNvSpPr txBox="1"/>
          <p:nvPr/>
        </p:nvSpPr>
        <p:spPr>
          <a:xfrm>
            <a:off x="7782858" y="1863888"/>
            <a:ext cx="1798631"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a:cs typeface="Calibri"/>
              </a:rPr>
              <a:t>Explore the </a:t>
            </a:r>
          </a:p>
          <a:p>
            <a:pPr algn="ctr"/>
            <a:r>
              <a:rPr lang="en-US" sz="2000" b="1">
                <a:solidFill>
                  <a:srgbClr val="D200B9"/>
                </a:solidFill>
                <a:cs typeface="Calibri"/>
              </a:rPr>
              <a:t>AR overlay</a:t>
            </a:r>
            <a:endParaRPr lang="en-US" sz="2000">
              <a:cs typeface="Calibri"/>
            </a:endParaRPr>
          </a:p>
        </p:txBody>
      </p:sp>
    </p:spTree>
    <p:custDataLst>
      <p:tags r:id="rId1"/>
    </p:custDataLst>
    <p:extLst>
      <p:ext uri="{BB962C8B-B14F-4D97-AF65-F5344CB8AC3E}">
        <p14:creationId xmlns:p14="http://schemas.microsoft.com/office/powerpoint/2010/main" val="7914840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6D6EFD69-7058-DFCD-4251-9AACCEED7C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1235" y="14002"/>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rPr>
              <a:t>Why Would Proteins Interact with DNA?</a:t>
            </a:r>
          </a:p>
        </p:txBody>
      </p:sp>
      <p:sp>
        <p:nvSpPr>
          <p:cNvPr id="7" name="TextBox 6">
            <a:extLst>
              <a:ext uri="{FF2B5EF4-FFF2-40B4-BE49-F238E27FC236}">
                <a16:creationId xmlns:a16="http://schemas.microsoft.com/office/drawing/2014/main" id="{4EAA2A00-38FE-0DE8-E6C9-0E9F7B4856FB}"/>
              </a:ext>
            </a:extLst>
          </p:cNvPr>
          <p:cNvSpPr txBox="1"/>
          <p:nvPr/>
        </p:nvSpPr>
        <p:spPr>
          <a:xfrm>
            <a:off x="931233" y="2475294"/>
            <a:ext cx="3311157" cy="2862322"/>
          </a:xfrm>
          <a:prstGeom prst="rect">
            <a:avLst/>
          </a:prstGeom>
          <a:noFill/>
        </p:spPr>
        <p:txBody>
          <a:bodyPr wrap="square" lIns="91440" tIns="45720" rIns="91440" bIns="45720" rtlCol="0" anchor="t">
            <a:spAutoFit/>
          </a:bodyPr>
          <a:lstStyle/>
          <a:p>
            <a:r>
              <a:rPr lang="en-US" sz="2000" b="1">
                <a:solidFill>
                  <a:srgbClr val="1CA64A"/>
                </a:solidFill>
                <a:cs typeface="Arial"/>
              </a:rPr>
              <a:t>How many zinc finger motifs do you see in this structure? </a:t>
            </a:r>
            <a:endParaRPr lang="en-US">
              <a:solidFill>
                <a:srgbClr val="000000"/>
              </a:solidFill>
              <a:ea typeface="Calibri" panose="020F0502020204030204"/>
              <a:cs typeface="Calibri" panose="020F0502020204030204"/>
            </a:endParaRPr>
          </a:p>
          <a:p>
            <a:endParaRPr lang="en-US" sz="2000" b="1">
              <a:solidFill>
                <a:srgbClr val="1CA64A"/>
              </a:solidFill>
              <a:ea typeface="Calibri"/>
              <a:cs typeface="Arial"/>
            </a:endParaRPr>
          </a:p>
          <a:p>
            <a:r>
              <a:rPr lang="en-US" sz="2000" b="1">
                <a:solidFill>
                  <a:srgbClr val="1CA64A"/>
                </a:solidFill>
                <a:ea typeface="Calibri"/>
                <a:cs typeface="Arial"/>
              </a:rPr>
              <a:t>To what are the zinc fingers binding?</a:t>
            </a:r>
          </a:p>
          <a:p>
            <a:endParaRPr lang="en-US" sz="2000" b="1">
              <a:solidFill>
                <a:srgbClr val="1CA64A"/>
              </a:solidFill>
              <a:ea typeface="Calibri"/>
              <a:cs typeface="Arial"/>
            </a:endParaRPr>
          </a:p>
          <a:p>
            <a:r>
              <a:rPr lang="en-US" sz="2000" b="1">
                <a:solidFill>
                  <a:srgbClr val="1CA64A"/>
                </a:solidFill>
                <a:ea typeface="Calibri"/>
                <a:cs typeface="Arial"/>
              </a:rPr>
              <a:t>Why would a protein need to interact with DNA?</a:t>
            </a:r>
          </a:p>
          <a:p>
            <a:endParaRPr lang="en-US" sz="2000" b="1">
              <a:solidFill>
                <a:srgbClr val="1CA64A"/>
              </a:solidFill>
              <a:ea typeface="Calibri"/>
              <a:cs typeface="Arial"/>
            </a:endParaRPr>
          </a:p>
        </p:txBody>
      </p:sp>
      <p:pic>
        <p:nvPicPr>
          <p:cNvPr id="5" name="Picture 4">
            <a:extLst>
              <a:ext uri="{FF2B5EF4-FFF2-40B4-BE49-F238E27FC236}">
                <a16:creationId xmlns:a16="http://schemas.microsoft.com/office/drawing/2014/main" id="{D9262211-CFCD-A35E-B324-0D1A088FFFF3}"/>
              </a:ext>
            </a:extLst>
          </p:cNvPr>
          <p:cNvPicPr>
            <a:picLocks noChangeAspect="1"/>
          </p:cNvPicPr>
          <p:nvPr/>
        </p:nvPicPr>
        <p:blipFill>
          <a:blip r:embed="rId6"/>
          <a:stretch>
            <a:fillRect/>
          </a:stretch>
        </p:blipFill>
        <p:spPr>
          <a:xfrm>
            <a:off x="4119452" y="2163601"/>
            <a:ext cx="7818839" cy="3216547"/>
          </a:xfrm>
          <a:prstGeom prst="rect">
            <a:avLst/>
          </a:prstGeom>
        </p:spPr>
      </p:pic>
    </p:spTree>
    <p:custDataLst>
      <p:tags r:id="rId1"/>
    </p:custDataLst>
    <p:extLst>
      <p:ext uri="{BB962C8B-B14F-4D97-AF65-F5344CB8AC3E}">
        <p14:creationId xmlns:p14="http://schemas.microsoft.com/office/powerpoint/2010/main" val="23084048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E8F803-8B1D-052E-96CB-9F24707B5772}"/>
              </a:ext>
            </a:extLst>
          </p:cNvPr>
          <p:cNvPicPr>
            <a:picLocks noChangeAspect="1"/>
          </p:cNvPicPr>
          <p:nvPr/>
        </p:nvPicPr>
        <p:blipFill>
          <a:blip r:embed="rId5"/>
          <a:stretch>
            <a:fillRect/>
          </a:stretch>
        </p:blipFill>
        <p:spPr>
          <a:xfrm>
            <a:off x="4036108" y="2336611"/>
            <a:ext cx="7818839" cy="3489650"/>
          </a:xfrm>
          <a:prstGeom prst="rect">
            <a:avLst/>
          </a:prstGeom>
        </p:spPr>
      </p:pic>
      <p:pic>
        <p:nvPicPr>
          <p:cNvPr id="3" name="Picture 2" descr="Icon&#10;&#10;Description automatically generated">
            <a:extLst>
              <a:ext uri="{FF2B5EF4-FFF2-40B4-BE49-F238E27FC236}">
                <a16:creationId xmlns:a16="http://schemas.microsoft.com/office/drawing/2014/main" id="{6D6EFD69-7058-DFCD-4251-9AACCEED7C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1235" y="14002"/>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a:solidFill>
                  <a:prstClr val="white"/>
                </a:solidFill>
                <a:latin typeface="Calibri" panose="020F0502020204030204"/>
                <a:ea typeface="HGSoeiKakugothicUB"/>
                <a:cs typeface="Myanmar Text"/>
              </a:rPr>
              <a:t>Zinc Fingers Bind to and Regulate DNA</a:t>
            </a:r>
            <a:endPar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endParaRPr>
          </a:p>
        </p:txBody>
      </p:sp>
      <p:sp>
        <p:nvSpPr>
          <p:cNvPr id="7" name="TextBox 6">
            <a:extLst>
              <a:ext uri="{FF2B5EF4-FFF2-40B4-BE49-F238E27FC236}">
                <a16:creationId xmlns:a16="http://schemas.microsoft.com/office/drawing/2014/main" id="{4EAA2A00-38FE-0DE8-E6C9-0E9F7B4856FB}"/>
              </a:ext>
            </a:extLst>
          </p:cNvPr>
          <p:cNvSpPr txBox="1"/>
          <p:nvPr/>
        </p:nvSpPr>
        <p:spPr>
          <a:xfrm>
            <a:off x="931233" y="2783638"/>
            <a:ext cx="2875223" cy="2862322"/>
          </a:xfrm>
          <a:prstGeom prst="rect">
            <a:avLst/>
          </a:prstGeom>
          <a:noFill/>
        </p:spPr>
        <p:txBody>
          <a:bodyPr wrap="square" lIns="91440" tIns="45720" rIns="91440" bIns="45720" rtlCol="0" anchor="t">
            <a:spAutoFit/>
          </a:bodyPr>
          <a:lstStyle/>
          <a:p>
            <a:r>
              <a:rPr lang="en-US" sz="2000">
                <a:cs typeface="Arial"/>
              </a:rPr>
              <a:t>Three zinc finger motifs bind to double-stranded DNA to regulate gene expression.</a:t>
            </a:r>
          </a:p>
          <a:p>
            <a:endParaRPr lang="en-US" sz="2000">
              <a:ea typeface="Calibri"/>
              <a:cs typeface="Arial"/>
            </a:endParaRPr>
          </a:p>
          <a:p>
            <a:r>
              <a:rPr lang="en-US" sz="2000">
                <a:ea typeface="Calibri"/>
                <a:cs typeface="Arial"/>
              </a:rPr>
              <a:t>The 3D folded structure of the zinc finger allows it to perform its specific function.</a:t>
            </a:r>
          </a:p>
        </p:txBody>
      </p:sp>
    </p:spTree>
    <p:custDataLst>
      <p:tags r:id="rId1"/>
    </p:custDataLst>
    <p:extLst>
      <p:ext uri="{BB962C8B-B14F-4D97-AF65-F5344CB8AC3E}">
        <p14:creationId xmlns:p14="http://schemas.microsoft.com/office/powerpoint/2010/main" val="37964380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0F45B927-9522-4E1B-6D27-0501F4BB76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1235" y="14002"/>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HGSoeiKakugothicUB"/>
                <a:cs typeface="Myanmar Text"/>
              </a:rPr>
              <a:t>Further Exploration of the Zinc Finger</a:t>
            </a:r>
            <a:r>
              <a:rPr lang="en-US" sz="3600" b="1">
                <a:solidFill>
                  <a:prstClr val="white"/>
                </a:solidFill>
                <a:latin typeface="Calibri" panose="020F0502020204030204"/>
                <a:ea typeface="HGSoeiKakugothicUB"/>
                <a:cs typeface="Myanmar Text"/>
              </a:rPr>
              <a:t> Protein</a:t>
            </a:r>
            <a:endParaRPr kumimoji="0" lang="en-US" sz="3600" b="1" i="0" u="none" strike="noStrike" kern="1200" cap="none" spc="0" normalizeH="0" baseline="0" noProof="0">
              <a:ln>
                <a:noFill/>
              </a:ln>
              <a:solidFill>
                <a:prstClr val="white"/>
              </a:solidFill>
              <a:effectLst/>
              <a:uLnTx/>
              <a:uFillTx/>
              <a:latin typeface="Calibri" panose="020F0502020204030204"/>
              <a:ea typeface="HGSoeiKakugothicUB"/>
              <a:cs typeface="Myanmar Text"/>
            </a:endParaRPr>
          </a:p>
        </p:txBody>
      </p:sp>
      <p:sp>
        <p:nvSpPr>
          <p:cNvPr id="7" name="TextBox 6">
            <a:extLst>
              <a:ext uri="{FF2B5EF4-FFF2-40B4-BE49-F238E27FC236}">
                <a16:creationId xmlns:a16="http://schemas.microsoft.com/office/drawing/2014/main" id="{4EAA2A00-38FE-0DE8-E6C9-0E9F7B4856FB}"/>
              </a:ext>
            </a:extLst>
          </p:cNvPr>
          <p:cNvSpPr txBox="1"/>
          <p:nvPr/>
        </p:nvSpPr>
        <p:spPr>
          <a:xfrm>
            <a:off x="931234" y="2475294"/>
            <a:ext cx="3145686" cy="2169825"/>
          </a:xfrm>
          <a:prstGeom prst="rect">
            <a:avLst/>
          </a:prstGeom>
          <a:noFill/>
        </p:spPr>
        <p:txBody>
          <a:bodyPr wrap="square" lIns="91440" tIns="45720" rIns="91440" bIns="45720" rtlCol="0" anchor="t">
            <a:spAutoFit/>
          </a:bodyPr>
          <a:lstStyle/>
          <a:p>
            <a:pPr>
              <a:spcAft>
                <a:spcPts val="1800"/>
              </a:spcAft>
            </a:pPr>
            <a:r>
              <a:rPr lang="en-US" sz="2000">
                <a:cs typeface="Arial"/>
              </a:rPr>
              <a:t>The structure of three zinc finger motifs bound to DNA can be further explored at: </a:t>
            </a:r>
            <a:endParaRPr lang="en-US" sz="2000">
              <a:ea typeface="Calibri"/>
              <a:cs typeface="Arial"/>
            </a:endParaRPr>
          </a:p>
          <a:p>
            <a:r>
              <a:rPr lang="en-US" sz="2000" i="1">
                <a:solidFill>
                  <a:srgbClr val="0070C0"/>
                </a:solidFill>
                <a:ea typeface="Calibri"/>
                <a:cs typeface="Arial"/>
              </a:rPr>
              <a:t>https://www.centerforbiomolecularmodeling.org/markMyweb/1zaa/</a:t>
            </a:r>
          </a:p>
        </p:txBody>
      </p:sp>
      <p:pic>
        <p:nvPicPr>
          <p:cNvPr id="4" name="Picture 3">
            <a:extLst>
              <a:ext uri="{FF2B5EF4-FFF2-40B4-BE49-F238E27FC236}">
                <a16:creationId xmlns:a16="http://schemas.microsoft.com/office/drawing/2014/main" id="{58FB9CE8-CEE8-4F1C-6C64-F673266D964F}"/>
              </a:ext>
            </a:extLst>
          </p:cNvPr>
          <p:cNvPicPr>
            <a:picLocks noChangeAspect="1"/>
          </p:cNvPicPr>
          <p:nvPr/>
        </p:nvPicPr>
        <p:blipFill>
          <a:blip r:embed="rId6"/>
          <a:stretch>
            <a:fillRect/>
          </a:stretch>
        </p:blipFill>
        <p:spPr>
          <a:xfrm>
            <a:off x="4633937" y="1830671"/>
            <a:ext cx="5801519" cy="4240437"/>
          </a:xfrm>
          <a:prstGeom prst="rect">
            <a:avLst/>
          </a:prstGeom>
        </p:spPr>
      </p:pic>
    </p:spTree>
    <p:custDataLst>
      <p:tags r:id="rId1"/>
    </p:custDataLst>
    <p:extLst>
      <p:ext uri="{BB962C8B-B14F-4D97-AF65-F5344CB8AC3E}">
        <p14:creationId xmlns:p14="http://schemas.microsoft.com/office/powerpoint/2010/main" val="9087641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6D6EFD69-7058-DFCD-4251-9AACCEED7C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1235" y="14002"/>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a:solidFill>
                  <a:prstClr val="white"/>
                </a:solidFill>
                <a:latin typeface="Calibri" panose="020F0502020204030204"/>
                <a:ea typeface="HGSoeiKakugothicUB"/>
                <a:cs typeface="Myanmar Text"/>
              </a:rPr>
              <a:t>The Variety of Protein Shapes in Nature</a:t>
            </a:r>
            <a:endParaRPr kumimoji="0" lang="en-US" sz="3600" b="1" i="0" u="none" strike="noStrike" kern="1200" cap="none" spc="0" normalizeH="0" baseline="0" noProof="0">
              <a:ln>
                <a:noFill/>
              </a:ln>
              <a:solidFill>
                <a:prstClr val="white"/>
              </a:solidFill>
              <a:effectLst/>
              <a:uLnTx/>
              <a:uFillTx/>
              <a:latin typeface="Calibri" panose="020F0502020204030204"/>
              <a:ea typeface="HGSoeiKakugothicUB"/>
              <a:cs typeface="Myanmar Text"/>
            </a:endParaRPr>
          </a:p>
        </p:txBody>
      </p:sp>
      <p:sp>
        <p:nvSpPr>
          <p:cNvPr id="7" name="TextBox 6">
            <a:extLst>
              <a:ext uri="{FF2B5EF4-FFF2-40B4-BE49-F238E27FC236}">
                <a16:creationId xmlns:a16="http://schemas.microsoft.com/office/drawing/2014/main" id="{4EAA2A00-38FE-0DE8-E6C9-0E9F7B4856FB}"/>
              </a:ext>
            </a:extLst>
          </p:cNvPr>
          <p:cNvSpPr txBox="1"/>
          <p:nvPr/>
        </p:nvSpPr>
        <p:spPr>
          <a:xfrm>
            <a:off x="931235" y="2278362"/>
            <a:ext cx="3759670" cy="3631763"/>
          </a:xfrm>
          <a:prstGeom prst="rect">
            <a:avLst/>
          </a:prstGeom>
          <a:noFill/>
        </p:spPr>
        <p:txBody>
          <a:bodyPr wrap="square" lIns="91440" tIns="45720" rIns="91440" bIns="45720" rtlCol="0" anchor="t">
            <a:spAutoFit/>
          </a:bodyPr>
          <a:lstStyle/>
          <a:p>
            <a:pPr>
              <a:spcAft>
                <a:spcPts val="1800"/>
              </a:spcAft>
            </a:pPr>
            <a:r>
              <a:rPr lang="en-US" sz="2000">
                <a:cs typeface="Arial"/>
              </a:rPr>
              <a:t>Zinc finger motifs are just one example of a protein structure.</a:t>
            </a:r>
          </a:p>
          <a:p>
            <a:pPr>
              <a:spcAft>
                <a:spcPts val="1800"/>
              </a:spcAft>
            </a:pPr>
            <a:r>
              <a:rPr lang="en-US" sz="2000">
                <a:ea typeface="Calibri"/>
                <a:cs typeface="Arial"/>
              </a:rPr>
              <a:t>Each type of protein has a unique primary structure (sequence of amino acids) and folds into a unique 3D shape.</a:t>
            </a:r>
          </a:p>
          <a:p>
            <a:pPr>
              <a:spcAft>
                <a:spcPts val="1800"/>
              </a:spcAft>
            </a:pPr>
            <a:r>
              <a:rPr lang="en-US" sz="2000">
                <a:ea typeface="Calibri"/>
                <a:cs typeface="Arial"/>
              </a:rPr>
              <a:t>This wide variety of </a:t>
            </a:r>
            <a:r>
              <a:rPr lang="en-US" sz="2000" b="1">
                <a:ea typeface="Calibri"/>
                <a:cs typeface="Arial"/>
              </a:rPr>
              <a:t>structures</a:t>
            </a:r>
            <a:r>
              <a:rPr lang="en-US" sz="2000">
                <a:ea typeface="Calibri"/>
                <a:cs typeface="Arial"/>
              </a:rPr>
              <a:t> allows proteins to perform a wide  variety of </a:t>
            </a:r>
            <a:r>
              <a:rPr lang="en-US" sz="2000" b="1">
                <a:ea typeface="Calibri"/>
                <a:cs typeface="Arial"/>
              </a:rPr>
              <a:t>functions</a:t>
            </a:r>
            <a:r>
              <a:rPr lang="en-US" sz="2000">
                <a:ea typeface="Calibri"/>
                <a:cs typeface="Arial"/>
              </a:rPr>
              <a:t> in the body.</a:t>
            </a:r>
          </a:p>
        </p:txBody>
      </p:sp>
      <p:graphicFrame>
        <p:nvGraphicFramePr>
          <p:cNvPr id="8" name="Object 7">
            <a:extLst>
              <a:ext uri="{FF2B5EF4-FFF2-40B4-BE49-F238E27FC236}">
                <a16:creationId xmlns:a16="http://schemas.microsoft.com/office/drawing/2014/main" id="{8D83E16F-59EF-2963-AE7F-B4C21C174256}"/>
              </a:ext>
            </a:extLst>
          </p:cNvPr>
          <p:cNvGraphicFramePr>
            <a:graphicFrameLocks noChangeAspect="1"/>
          </p:cNvGraphicFramePr>
          <p:nvPr>
            <p:extLst>
              <p:ext uri="{D42A27DB-BD31-4B8C-83A1-F6EECF244321}">
                <p14:modId xmlns:p14="http://schemas.microsoft.com/office/powerpoint/2010/main" val="3901158229"/>
              </p:ext>
            </p:extLst>
          </p:nvPr>
        </p:nvGraphicFramePr>
        <p:xfrm>
          <a:off x="8952474" y="5368398"/>
          <a:ext cx="535385" cy="616756"/>
        </p:xfrm>
        <a:graphic>
          <a:graphicData uri="http://schemas.openxmlformats.org/presentationml/2006/ole">
            <mc:AlternateContent xmlns:mc="http://schemas.openxmlformats.org/markup-compatibility/2006">
              <mc:Choice xmlns:v="urn:schemas-microsoft-com:vml" Requires="v">
                <p:oleObj r:id="rId6" imgW="7352280" imgH="8469720" progId="">
                  <p:embed/>
                </p:oleObj>
              </mc:Choice>
              <mc:Fallback>
                <p:oleObj r:id="rId6" imgW="7352280" imgH="8469720" progId="">
                  <p:embed/>
                  <p:pic>
                    <p:nvPicPr>
                      <p:cNvPr id="8" name="Object 7">
                        <a:extLst>
                          <a:ext uri="{FF2B5EF4-FFF2-40B4-BE49-F238E27FC236}">
                            <a16:creationId xmlns:a16="http://schemas.microsoft.com/office/drawing/2014/main" id="{8D83E16F-59EF-2963-AE7F-B4C21C174256}"/>
                          </a:ext>
                        </a:extLst>
                      </p:cNvPr>
                      <p:cNvPicPr/>
                      <p:nvPr/>
                    </p:nvPicPr>
                    <p:blipFill>
                      <a:blip r:embed="rId7"/>
                      <a:stretch>
                        <a:fillRect/>
                      </a:stretch>
                    </p:blipFill>
                    <p:spPr>
                      <a:xfrm>
                        <a:off x="8952474" y="5368398"/>
                        <a:ext cx="535385" cy="616756"/>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6FF8908A-9514-C36D-C5F4-4FDA91A7D130}"/>
              </a:ext>
            </a:extLst>
          </p:cNvPr>
          <p:cNvGraphicFramePr>
            <a:graphicFrameLocks noChangeAspect="1"/>
          </p:cNvGraphicFramePr>
          <p:nvPr>
            <p:extLst>
              <p:ext uri="{D42A27DB-BD31-4B8C-83A1-F6EECF244321}">
                <p14:modId xmlns:p14="http://schemas.microsoft.com/office/powerpoint/2010/main" val="432938660"/>
              </p:ext>
            </p:extLst>
          </p:nvPr>
        </p:nvGraphicFramePr>
        <p:xfrm>
          <a:off x="5335033" y="4482281"/>
          <a:ext cx="1407978" cy="1194495"/>
        </p:xfrm>
        <a:graphic>
          <a:graphicData uri="http://schemas.openxmlformats.org/presentationml/2006/ole">
            <mc:AlternateContent xmlns:mc="http://schemas.openxmlformats.org/markup-compatibility/2006">
              <mc:Choice xmlns:v="urn:schemas-microsoft-com:vml" Requires="v">
                <p:oleObj r:id="rId8" imgW="10552320" imgH="8952120" progId="">
                  <p:embed/>
                </p:oleObj>
              </mc:Choice>
              <mc:Fallback>
                <p:oleObj r:id="rId8" imgW="10552320" imgH="8952120" progId="">
                  <p:embed/>
                  <p:pic>
                    <p:nvPicPr>
                      <p:cNvPr id="9" name="Object 8">
                        <a:extLst>
                          <a:ext uri="{FF2B5EF4-FFF2-40B4-BE49-F238E27FC236}">
                            <a16:creationId xmlns:a16="http://schemas.microsoft.com/office/drawing/2014/main" id="{6FF8908A-9514-C36D-C5F4-4FDA91A7D130}"/>
                          </a:ext>
                        </a:extLst>
                      </p:cNvPr>
                      <p:cNvPicPr/>
                      <p:nvPr/>
                    </p:nvPicPr>
                    <p:blipFill>
                      <a:blip r:embed="rId9"/>
                      <a:stretch>
                        <a:fillRect/>
                      </a:stretch>
                    </p:blipFill>
                    <p:spPr>
                      <a:xfrm>
                        <a:off x="5335033" y="4482281"/>
                        <a:ext cx="1407978" cy="1194495"/>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6239DAC3-1408-7E60-AD36-00F38E9A16BD}"/>
              </a:ext>
            </a:extLst>
          </p:cNvPr>
          <p:cNvGraphicFramePr>
            <a:graphicFrameLocks noChangeAspect="1"/>
          </p:cNvGraphicFramePr>
          <p:nvPr>
            <p:extLst>
              <p:ext uri="{D42A27DB-BD31-4B8C-83A1-F6EECF244321}">
                <p14:modId xmlns:p14="http://schemas.microsoft.com/office/powerpoint/2010/main" val="4098824324"/>
              </p:ext>
            </p:extLst>
          </p:nvPr>
        </p:nvGraphicFramePr>
        <p:xfrm>
          <a:off x="8361556" y="1508402"/>
          <a:ext cx="3270302" cy="3323987"/>
        </p:xfrm>
        <a:graphic>
          <a:graphicData uri="http://schemas.openxmlformats.org/presentationml/2006/ole">
            <mc:AlternateContent xmlns:mc="http://schemas.openxmlformats.org/markup-compatibility/2006">
              <mc:Choice xmlns:v="urn:schemas-microsoft-com:vml" Requires="v">
                <p:oleObj r:id="rId10" imgW="9282240" imgH="9434880" progId="">
                  <p:embed/>
                </p:oleObj>
              </mc:Choice>
              <mc:Fallback>
                <p:oleObj r:id="rId10" imgW="9282240" imgH="9434880" progId="">
                  <p:embed/>
                  <p:pic>
                    <p:nvPicPr>
                      <p:cNvPr id="10" name="Object 9">
                        <a:extLst>
                          <a:ext uri="{FF2B5EF4-FFF2-40B4-BE49-F238E27FC236}">
                            <a16:creationId xmlns:a16="http://schemas.microsoft.com/office/drawing/2014/main" id="{6239DAC3-1408-7E60-AD36-00F38E9A16BD}"/>
                          </a:ext>
                        </a:extLst>
                      </p:cNvPr>
                      <p:cNvPicPr/>
                      <p:nvPr/>
                    </p:nvPicPr>
                    <p:blipFill>
                      <a:blip r:embed="rId11"/>
                      <a:stretch>
                        <a:fillRect/>
                      </a:stretch>
                    </p:blipFill>
                    <p:spPr>
                      <a:xfrm>
                        <a:off x="8361556" y="1508402"/>
                        <a:ext cx="3270302" cy="3323987"/>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7E9E6429-F372-397D-BA67-763F0241E094}"/>
              </a:ext>
            </a:extLst>
          </p:cNvPr>
          <p:cNvGraphicFramePr>
            <a:graphicFrameLocks noChangeAspect="1"/>
          </p:cNvGraphicFramePr>
          <p:nvPr>
            <p:extLst>
              <p:ext uri="{D42A27DB-BD31-4B8C-83A1-F6EECF244321}">
                <p14:modId xmlns:p14="http://schemas.microsoft.com/office/powerpoint/2010/main" val="2592165496"/>
              </p:ext>
            </p:extLst>
          </p:nvPr>
        </p:nvGraphicFramePr>
        <p:xfrm>
          <a:off x="5253476" y="1669311"/>
          <a:ext cx="2405538" cy="2425446"/>
        </p:xfrm>
        <a:graphic>
          <a:graphicData uri="http://schemas.openxmlformats.org/presentationml/2006/ole">
            <mc:AlternateContent xmlns:mc="http://schemas.openxmlformats.org/markup-compatibility/2006">
              <mc:Choice xmlns:v="urn:schemas-microsoft-com:vml" Requires="v">
                <p:oleObj r:id="rId12" imgW="9206280" imgH="9282240" progId="">
                  <p:embed/>
                </p:oleObj>
              </mc:Choice>
              <mc:Fallback>
                <p:oleObj r:id="rId12" imgW="9206280" imgH="9282240" progId="">
                  <p:embed/>
                  <p:pic>
                    <p:nvPicPr>
                      <p:cNvPr id="11" name="Object 10">
                        <a:extLst>
                          <a:ext uri="{FF2B5EF4-FFF2-40B4-BE49-F238E27FC236}">
                            <a16:creationId xmlns:a16="http://schemas.microsoft.com/office/drawing/2014/main" id="{7E9E6429-F372-397D-BA67-763F0241E094}"/>
                          </a:ext>
                        </a:extLst>
                      </p:cNvPr>
                      <p:cNvPicPr/>
                      <p:nvPr/>
                    </p:nvPicPr>
                    <p:blipFill>
                      <a:blip r:embed="rId13"/>
                      <a:stretch>
                        <a:fillRect/>
                      </a:stretch>
                    </p:blipFill>
                    <p:spPr>
                      <a:xfrm>
                        <a:off x="5253476" y="1669311"/>
                        <a:ext cx="2405538" cy="2425446"/>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942B94D0-D039-0087-8B3E-A11F6CCE6B11}"/>
              </a:ext>
            </a:extLst>
          </p:cNvPr>
          <p:cNvGraphicFramePr>
            <a:graphicFrameLocks noChangeAspect="1"/>
          </p:cNvGraphicFramePr>
          <p:nvPr>
            <p:extLst>
              <p:ext uri="{D42A27DB-BD31-4B8C-83A1-F6EECF244321}">
                <p14:modId xmlns:p14="http://schemas.microsoft.com/office/powerpoint/2010/main" val="1088607838"/>
              </p:ext>
            </p:extLst>
          </p:nvPr>
        </p:nvGraphicFramePr>
        <p:xfrm>
          <a:off x="7435234" y="4038795"/>
          <a:ext cx="774729" cy="1134231"/>
        </p:xfrm>
        <a:graphic>
          <a:graphicData uri="http://schemas.openxmlformats.org/presentationml/2006/ole">
            <mc:AlternateContent xmlns:mc="http://schemas.openxmlformats.org/markup-compatibility/2006">
              <mc:Choice xmlns:v="urn:schemas-microsoft-com:vml" Requires="v">
                <p:oleObj r:id="rId14" imgW="5472720" imgH="8012520" progId="">
                  <p:embed/>
                </p:oleObj>
              </mc:Choice>
              <mc:Fallback>
                <p:oleObj r:id="rId14" imgW="5472720" imgH="8012520" progId="">
                  <p:embed/>
                  <p:pic>
                    <p:nvPicPr>
                      <p:cNvPr id="6" name="Object 5">
                        <a:extLst>
                          <a:ext uri="{FF2B5EF4-FFF2-40B4-BE49-F238E27FC236}">
                            <a16:creationId xmlns:a16="http://schemas.microsoft.com/office/drawing/2014/main" id="{942B94D0-D039-0087-8B3E-A11F6CCE6B11}"/>
                          </a:ext>
                        </a:extLst>
                      </p:cNvPr>
                      <p:cNvPicPr/>
                      <p:nvPr/>
                    </p:nvPicPr>
                    <p:blipFill>
                      <a:blip r:embed="rId15"/>
                      <a:stretch>
                        <a:fillRect/>
                      </a:stretch>
                    </p:blipFill>
                    <p:spPr>
                      <a:xfrm>
                        <a:off x="7435234" y="4038795"/>
                        <a:ext cx="774729" cy="1134231"/>
                      </a:xfrm>
                      <a:prstGeom prst="rect">
                        <a:avLst/>
                      </a:prstGeom>
                    </p:spPr>
                  </p:pic>
                </p:oleObj>
              </mc:Fallback>
            </mc:AlternateContent>
          </a:graphicData>
        </a:graphic>
      </p:graphicFrame>
      <p:sp>
        <p:nvSpPr>
          <p:cNvPr id="12" name="TextBox 11">
            <a:extLst>
              <a:ext uri="{FF2B5EF4-FFF2-40B4-BE49-F238E27FC236}">
                <a16:creationId xmlns:a16="http://schemas.microsoft.com/office/drawing/2014/main" id="{10A2D3BC-BE13-713D-96A3-C2CF7C596EDE}"/>
              </a:ext>
            </a:extLst>
          </p:cNvPr>
          <p:cNvSpPr txBox="1"/>
          <p:nvPr/>
        </p:nvSpPr>
        <p:spPr>
          <a:xfrm>
            <a:off x="6715498" y="2558868"/>
            <a:ext cx="1036951" cy="646331"/>
          </a:xfrm>
          <a:prstGeom prst="rect">
            <a:avLst/>
          </a:prstGeom>
          <a:noFill/>
        </p:spPr>
        <p:txBody>
          <a:bodyPr wrap="none" rtlCol="0">
            <a:spAutoFit/>
          </a:bodyPr>
          <a:lstStyle/>
          <a:p>
            <a:pPr algn="ctr"/>
            <a:r>
              <a:rPr lang="en-US"/>
              <a:t>Antibody</a:t>
            </a:r>
          </a:p>
          <a:p>
            <a:pPr algn="ctr"/>
            <a:r>
              <a:rPr lang="en-US"/>
              <a:t>Protein</a:t>
            </a:r>
          </a:p>
        </p:txBody>
      </p:sp>
      <p:sp>
        <p:nvSpPr>
          <p:cNvPr id="13" name="TextBox 12">
            <a:extLst>
              <a:ext uri="{FF2B5EF4-FFF2-40B4-BE49-F238E27FC236}">
                <a16:creationId xmlns:a16="http://schemas.microsoft.com/office/drawing/2014/main" id="{7430BDA5-7DD3-C45F-1B9B-47DB625793C8}"/>
              </a:ext>
            </a:extLst>
          </p:cNvPr>
          <p:cNvSpPr txBox="1"/>
          <p:nvPr/>
        </p:nvSpPr>
        <p:spPr>
          <a:xfrm>
            <a:off x="7115482" y="5208230"/>
            <a:ext cx="1279196" cy="923330"/>
          </a:xfrm>
          <a:prstGeom prst="rect">
            <a:avLst/>
          </a:prstGeom>
          <a:noFill/>
        </p:spPr>
        <p:txBody>
          <a:bodyPr wrap="none" rtlCol="0">
            <a:spAutoFit/>
          </a:bodyPr>
          <a:lstStyle/>
          <a:p>
            <a:pPr algn="ctr"/>
            <a:r>
              <a:rPr lang="en-US"/>
              <a:t>Green</a:t>
            </a:r>
          </a:p>
          <a:p>
            <a:pPr algn="ctr"/>
            <a:r>
              <a:rPr lang="en-US"/>
              <a:t>Fluorescent</a:t>
            </a:r>
          </a:p>
          <a:p>
            <a:pPr algn="ctr"/>
            <a:r>
              <a:rPr lang="en-US"/>
              <a:t>Protein</a:t>
            </a:r>
          </a:p>
        </p:txBody>
      </p:sp>
      <p:sp>
        <p:nvSpPr>
          <p:cNvPr id="14" name="TextBox 13">
            <a:extLst>
              <a:ext uri="{FF2B5EF4-FFF2-40B4-BE49-F238E27FC236}">
                <a16:creationId xmlns:a16="http://schemas.microsoft.com/office/drawing/2014/main" id="{E3C02474-77D8-AA3B-5763-6D862C2BF86A}"/>
              </a:ext>
            </a:extLst>
          </p:cNvPr>
          <p:cNvSpPr txBox="1"/>
          <p:nvPr/>
        </p:nvSpPr>
        <p:spPr>
          <a:xfrm>
            <a:off x="9439669" y="5302540"/>
            <a:ext cx="866136" cy="646331"/>
          </a:xfrm>
          <a:prstGeom prst="rect">
            <a:avLst/>
          </a:prstGeom>
          <a:noFill/>
        </p:spPr>
        <p:txBody>
          <a:bodyPr wrap="none" rtlCol="0">
            <a:spAutoFit/>
          </a:bodyPr>
          <a:lstStyle/>
          <a:p>
            <a:pPr algn="ctr"/>
            <a:r>
              <a:rPr lang="en-US"/>
              <a:t>Insulin</a:t>
            </a:r>
          </a:p>
          <a:p>
            <a:pPr algn="ctr"/>
            <a:r>
              <a:rPr lang="en-US"/>
              <a:t>Protein</a:t>
            </a:r>
          </a:p>
        </p:txBody>
      </p:sp>
      <p:sp>
        <p:nvSpPr>
          <p:cNvPr id="15" name="TextBox 14">
            <a:extLst>
              <a:ext uri="{FF2B5EF4-FFF2-40B4-BE49-F238E27FC236}">
                <a16:creationId xmlns:a16="http://schemas.microsoft.com/office/drawing/2014/main" id="{65A86FB8-790F-4B3E-C30D-A7374C51B49A}"/>
              </a:ext>
            </a:extLst>
          </p:cNvPr>
          <p:cNvSpPr txBox="1"/>
          <p:nvPr/>
        </p:nvSpPr>
        <p:spPr>
          <a:xfrm>
            <a:off x="9996707" y="4292527"/>
            <a:ext cx="1728614" cy="646331"/>
          </a:xfrm>
          <a:prstGeom prst="rect">
            <a:avLst/>
          </a:prstGeom>
          <a:noFill/>
        </p:spPr>
        <p:txBody>
          <a:bodyPr wrap="none" rtlCol="0">
            <a:spAutoFit/>
          </a:bodyPr>
          <a:lstStyle/>
          <a:p>
            <a:pPr algn="ctr"/>
            <a:r>
              <a:rPr lang="en-US"/>
              <a:t>RNA Polymerase</a:t>
            </a:r>
          </a:p>
          <a:p>
            <a:pPr algn="ctr"/>
            <a:r>
              <a:rPr lang="en-US"/>
              <a:t>Protein</a:t>
            </a:r>
          </a:p>
        </p:txBody>
      </p:sp>
      <p:sp>
        <p:nvSpPr>
          <p:cNvPr id="16" name="TextBox 15">
            <a:extLst>
              <a:ext uri="{FF2B5EF4-FFF2-40B4-BE49-F238E27FC236}">
                <a16:creationId xmlns:a16="http://schemas.microsoft.com/office/drawing/2014/main" id="{1C7A59F1-A841-FBB4-DCDA-15E600C5FD81}"/>
              </a:ext>
            </a:extLst>
          </p:cNvPr>
          <p:cNvSpPr txBox="1"/>
          <p:nvPr/>
        </p:nvSpPr>
        <p:spPr>
          <a:xfrm>
            <a:off x="5373615" y="5739300"/>
            <a:ext cx="1330814" cy="646331"/>
          </a:xfrm>
          <a:prstGeom prst="rect">
            <a:avLst/>
          </a:prstGeom>
          <a:noFill/>
        </p:spPr>
        <p:txBody>
          <a:bodyPr wrap="none" rtlCol="0">
            <a:spAutoFit/>
          </a:bodyPr>
          <a:lstStyle/>
          <a:p>
            <a:pPr algn="ctr"/>
            <a:r>
              <a:rPr lang="en-US"/>
              <a:t>Hemoglobin</a:t>
            </a:r>
          </a:p>
          <a:p>
            <a:pPr algn="ctr"/>
            <a:r>
              <a:rPr lang="en-US"/>
              <a:t>Protein</a:t>
            </a:r>
          </a:p>
        </p:txBody>
      </p:sp>
    </p:spTree>
    <p:custDataLst>
      <p:tags r:id="rId1"/>
    </p:custDataLst>
    <p:extLst>
      <p:ext uri="{BB962C8B-B14F-4D97-AF65-F5344CB8AC3E}">
        <p14:creationId xmlns:p14="http://schemas.microsoft.com/office/powerpoint/2010/main" val="12492561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81B8FC-E920-0AE5-0669-031C332FCE06}"/>
              </a:ext>
            </a:extLst>
          </p:cNvPr>
          <p:cNvSpPr>
            <a:spLocks noGrp="1"/>
          </p:cNvSpPr>
          <p:nvPr>
            <p:ph type="ftr" sz="quarter" idx="11"/>
          </p:nvPr>
        </p:nvSpPr>
        <p:spPr/>
        <p:txBody>
          <a:bodyPr/>
          <a:lstStyle/>
          <a:p>
            <a:r>
              <a:rPr lang="en-US">
                <a:latin typeface="+mn-lt"/>
              </a:rPr>
              <a:t>© 2023 3D Molecular Designs. All Rights Reserved. </a:t>
            </a:r>
          </a:p>
        </p:txBody>
      </p:sp>
      <p:sp>
        <p:nvSpPr>
          <p:cNvPr id="5" name="Slide Number Placeholder 4">
            <a:extLst>
              <a:ext uri="{FF2B5EF4-FFF2-40B4-BE49-F238E27FC236}">
                <a16:creationId xmlns:a16="http://schemas.microsoft.com/office/drawing/2014/main" id="{052525F5-CCEB-6774-9B2B-08840C296F25}"/>
              </a:ext>
            </a:extLst>
          </p:cNvPr>
          <p:cNvSpPr>
            <a:spLocks noGrp="1"/>
          </p:cNvSpPr>
          <p:nvPr>
            <p:ph type="sldNum" sz="quarter" idx="12"/>
          </p:nvPr>
        </p:nvSpPr>
        <p:spPr/>
        <p:txBody>
          <a:bodyPr/>
          <a:lstStyle/>
          <a:p>
            <a:fld id="{612391E0-A521-46DB-9F80-8F59B96C1CAA}" type="slidenum">
              <a:rPr lang="en-US" smtClean="0"/>
              <a:t>35</a:t>
            </a:fld>
            <a:endParaRPr lang="en-US"/>
          </a:p>
        </p:txBody>
      </p:sp>
      <p:sp>
        <p:nvSpPr>
          <p:cNvPr id="6" name="Title 1">
            <a:extLst>
              <a:ext uri="{FF2B5EF4-FFF2-40B4-BE49-F238E27FC236}">
                <a16:creationId xmlns:a16="http://schemas.microsoft.com/office/drawing/2014/main" id="{5AA13315-0607-7D59-9D45-8E253F481159}"/>
              </a:ext>
            </a:extLst>
          </p:cNvPr>
          <p:cNvSpPr txBox="1">
            <a:spLocks/>
          </p:cNvSpPr>
          <p:nvPr/>
        </p:nvSpPr>
        <p:spPr>
          <a:xfrm>
            <a:off x="507933" y="1807721"/>
            <a:ext cx="8491095" cy="997827"/>
          </a:xfrm>
          <a:prstGeom prst="rect">
            <a:avLst/>
          </a:prstGeom>
        </p:spPr>
        <p:txBody>
          <a:bodyPr vert="horz" lIns="91440" tIns="45719" rIns="91440" bIns="45719"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mn-lt"/>
                <a:cs typeface="Myanmar Text" panose="020B0502040204020203" pitchFamily="34" charset="0"/>
              </a:rPr>
              <a:t>Conclusions</a:t>
            </a:r>
          </a:p>
        </p:txBody>
      </p:sp>
      <p:sp>
        <p:nvSpPr>
          <p:cNvPr id="7" name="TextBox 6">
            <a:extLst>
              <a:ext uri="{FF2B5EF4-FFF2-40B4-BE49-F238E27FC236}">
                <a16:creationId xmlns:a16="http://schemas.microsoft.com/office/drawing/2014/main" id="{745F7E19-ACE4-80F3-66FF-3098D5DCDC6C}"/>
              </a:ext>
            </a:extLst>
          </p:cNvPr>
          <p:cNvSpPr txBox="1"/>
          <p:nvPr/>
        </p:nvSpPr>
        <p:spPr>
          <a:xfrm>
            <a:off x="157325" y="5032914"/>
            <a:ext cx="2551814" cy="1015661"/>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b="1">
                <a:cs typeface="Calibri"/>
              </a:rPr>
              <a:t>Primary Structure </a:t>
            </a:r>
            <a:r>
              <a:rPr lang="en-US" sz="2000">
                <a:cs typeface="Calibri"/>
              </a:rPr>
              <a:t>is the sequence of amino acids in a protein.</a:t>
            </a:r>
          </a:p>
        </p:txBody>
      </p:sp>
      <p:sp>
        <p:nvSpPr>
          <p:cNvPr id="8" name="TextBox 7">
            <a:extLst>
              <a:ext uri="{FF2B5EF4-FFF2-40B4-BE49-F238E27FC236}">
                <a16:creationId xmlns:a16="http://schemas.microsoft.com/office/drawing/2014/main" id="{9741CBCD-C85F-23EA-F546-0668331B7B72}"/>
              </a:ext>
            </a:extLst>
          </p:cNvPr>
          <p:cNvSpPr txBox="1"/>
          <p:nvPr/>
        </p:nvSpPr>
        <p:spPr>
          <a:xfrm>
            <a:off x="2921891" y="5032913"/>
            <a:ext cx="2948928"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b="1">
                <a:cs typeface="Calibri"/>
              </a:rPr>
              <a:t>Secondary Structure </a:t>
            </a:r>
            <a:r>
              <a:rPr lang="en-US" sz="2000">
                <a:cs typeface="Calibri"/>
              </a:rPr>
              <a:t>is </a:t>
            </a:r>
            <a:r>
              <a:rPr lang="en-US" sz="2000" spc="-50">
                <a:ea typeface="Calibri"/>
                <a:cs typeface="Calibri"/>
              </a:rPr>
              <a:t>the order and length of alpha helices and beta sheets.</a:t>
            </a:r>
          </a:p>
          <a:p>
            <a:pPr algn="ctr"/>
            <a:endParaRPr lang="en-US" sz="2000">
              <a:cs typeface="Calibri"/>
            </a:endParaRPr>
          </a:p>
        </p:txBody>
      </p:sp>
      <p:sp>
        <p:nvSpPr>
          <p:cNvPr id="9" name="TextBox 8">
            <a:extLst>
              <a:ext uri="{FF2B5EF4-FFF2-40B4-BE49-F238E27FC236}">
                <a16:creationId xmlns:a16="http://schemas.microsoft.com/office/drawing/2014/main" id="{19CFD822-C30F-C1F6-6BB2-1F2187A4F317}"/>
              </a:ext>
            </a:extLst>
          </p:cNvPr>
          <p:cNvSpPr txBox="1"/>
          <p:nvPr/>
        </p:nvSpPr>
        <p:spPr>
          <a:xfrm>
            <a:off x="6096000" y="5032912"/>
            <a:ext cx="2706319" cy="1015661"/>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b="1">
                <a:cs typeface="Calibri"/>
              </a:rPr>
              <a:t>Tertiary Structure </a:t>
            </a:r>
            <a:r>
              <a:rPr lang="en-US" sz="2000">
                <a:cs typeface="Calibri"/>
              </a:rPr>
              <a:t>is the final overall folded structure of a protein.</a:t>
            </a:r>
          </a:p>
        </p:txBody>
      </p:sp>
      <p:sp>
        <p:nvSpPr>
          <p:cNvPr id="12" name="TextBox 11">
            <a:extLst>
              <a:ext uri="{FF2B5EF4-FFF2-40B4-BE49-F238E27FC236}">
                <a16:creationId xmlns:a16="http://schemas.microsoft.com/office/drawing/2014/main" id="{A8F25726-33D5-F206-4BB8-6C5EB9A4B3AA}"/>
              </a:ext>
            </a:extLst>
          </p:cNvPr>
          <p:cNvSpPr txBox="1"/>
          <p:nvPr/>
        </p:nvSpPr>
        <p:spPr>
          <a:xfrm>
            <a:off x="8859084" y="5052527"/>
            <a:ext cx="3175591" cy="1015661"/>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The unique folded </a:t>
            </a:r>
            <a:r>
              <a:rPr lang="en-US" sz="2000" b="1">
                <a:cs typeface="Calibri"/>
              </a:rPr>
              <a:t>structure </a:t>
            </a:r>
            <a:r>
              <a:rPr lang="en-US" sz="2000">
                <a:cs typeface="Calibri"/>
              </a:rPr>
              <a:t>of a protein allows it to perform a unique </a:t>
            </a:r>
            <a:r>
              <a:rPr lang="en-US" sz="2000" b="1">
                <a:cs typeface="Calibri"/>
              </a:rPr>
              <a:t>function.</a:t>
            </a:r>
          </a:p>
        </p:txBody>
      </p:sp>
      <p:pic>
        <p:nvPicPr>
          <p:cNvPr id="2" name="Picture 1">
            <a:extLst>
              <a:ext uri="{FF2B5EF4-FFF2-40B4-BE49-F238E27FC236}">
                <a16:creationId xmlns:a16="http://schemas.microsoft.com/office/drawing/2014/main" id="{8EA6B193-DF5E-E74F-E638-204251AB7E4F}"/>
              </a:ext>
            </a:extLst>
          </p:cNvPr>
          <p:cNvPicPr>
            <a:picLocks noChangeAspect="1"/>
          </p:cNvPicPr>
          <p:nvPr/>
        </p:nvPicPr>
        <p:blipFill>
          <a:blip r:embed="rId5"/>
          <a:stretch>
            <a:fillRect/>
          </a:stretch>
        </p:blipFill>
        <p:spPr>
          <a:xfrm rot="194268">
            <a:off x="3084784" y="3417942"/>
            <a:ext cx="2958887" cy="1422087"/>
          </a:xfrm>
          <a:prstGeom prst="rect">
            <a:avLst/>
          </a:prstGeom>
        </p:spPr>
      </p:pic>
      <p:grpSp>
        <p:nvGrpSpPr>
          <p:cNvPr id="4" name="Group 3">
            <a:extLst>
              <a:ext uri="{FF2B5EF4-FFF2-40B4-BE49-F238E27FC236}">
                <a16:creationId xmlns:a16="http://schemas.microsoft.com/office/drawing/2014/main" id="{BE766200-75AE-BB25-3AF2-98AA081A02F8}"/>
              </a:ext>
            </a:extLst>
          </p:cNvPr>
          <p:cNvGrpSpPr/>
          <p:nvPr/>
        </p:nvGrpSpPr>
        <p:grpSpPr>
          <a:xfrm>
            <a:off x="6781111" y="2805548"/>
            <a:ext cx="1424330" cy="2029335"/>
            <a:chOff x="6548020" y="1432747"/>
            <a:chExt cx="3404988" cy="4851308"/>
          </a:xfrm>
        </p:grpSpPr>
        <p:pic>
          <p:nvPicPr>
            <p:cNvPr id="10" name="Picture 9">
              <a:extLst>
                <a:ext uri="{FF2B5EF4-FFF2-40B4-BE49-F238E27FC236}">
                  <a16:creationId xmlns:a16="http://schemas.microsoft.com/office/drawing/2014/main" id="{C1C18757-062E-5BAD-9EEF-31946D2F143E}"/>
                </a:ext>
              </a:extLst>
            </p:cNvPr>
            <p:cNvPicPr>
              <a:picLocks noChangeAspect="1"/>
            </p:cNvPicPr>
            <p:nvPr/>
          </p:nvPicPr>
          <p:blipFill>
            <a:blip r:embed="rId6"/>
            <a:stretch>
              <a:fillRect/>
            </a:stretch>
          </p:blipFill>
          <p:spPr>
            <a:xfrm rot="222962">
              <a:off x="6548020" y="1432747"/>
              <a:ext cx="3404988" cy="4851308"/>
            </a:xfrm>
            <a:prstGeom prst="rect">
              <a:avLst/>
            </a:prstGeom>
          </p:spPr>
        </p:pic>
        <p:sp>
          <p:nvSpPr>
            <p:cNvPr id="11" name="Oval 10">
              <a:extLst>
                <a:ext uri="{FF2B5EF4-FFF2-40B4-BE49-F238E27FC236}">
                  <a16:creationId xmlns:a16="http://schemas.microsoft.com/office/drawing/2014/main" id="{FCD54964-B3EC-C982-41A7-1EA1FEEF1769}"/>
                </a:ext>
              </a:extLst>
            </p:cNvPr>
            <p:cNvSpPr/>
            <p:nvPr/>
          </p:nvSpPr>
          <p:spPr>
            <a:xfrm>
              <a:off x="7581014" y="4677213"/>
              <a:ext cx="552893" cy="552893"/>
            </a:xfrm>
            <a:prstGeom prst="ellipse">
              <a:avLst/>
            </a:prstGeom>
            <a:solidFill>
              <a:srgbClr val="FF7C80"/>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1" name="Picture 20">
            <a:extLst>
              <a:ext uri="{FF2B5EF4-FFF2-40B4-BE49-F238E27FC236}">
                <a16:creationId xmlns:a16="http://schemas.microsoft.com/office/drawing/2014/main" id="{A0493323-5AC7-A1AA-D8E0-7BFCC18CC10D}"/>
              </a:ext>
            </a:extLst>
          </p:cNvPr>
          <p:cNvPicPr>
            <a:picLocks noChangeAspect="1"/>
          </p:cNvPicPr>
          <p:nvPr/>
        </p:nvPicPr>
        <p:blipFill>
          <a:blip r:embed="rId7"/>
          <a:stretch>
            <a:fillRect/>
          </a:stretch>
        </p:blipFill>
        <p:spPr>
          <a:xfrm>
            <a:off x="9353215" y="2952800"/>
            <a:ext cx="2187327" cy="2001640"/>
          </a:xfrm>
          <a:prstGeom prst="rect">
            <a:avLst/>
          </a:prstGeom>
        </p:spPr>
      </p:pic>
      <p:pic>
        <p:nvPicPr>
          <p:cNvPr id="24" name="Picture 23">
            <a:extLst>
              <a:ext uri="{FF2B5EF4-FFF2-40B4-BE49-F238E27FC236}">
                <a16:creationId xmlns:a16="http://schemas.microsoft.com/office/drawing/2014/main" id="{DE0B5F7B-D492-3DE6-7733-D4A3FBB10C22}"/>
              </a:ext>
            </a:extLst>
          </p:cNvPr>
          <p:cNvPicPr>
            <a:picLocks noChangeAspect="1"/>
          </p:cNvPicPr>
          <p:nvPr/>
        </p:nvPicPr>
        <p:blipFill>
          <a:blip r:embed="rId8"/>
          <a:stretch>
            <a:fillRect/>
          </a:stretch>
        </p:blipFill>
        <p:spPr>
          <a:xfrm>
            <a:off x="165302" y="3641747"/>
            <a:ext cx="2235673" cy="1222747"/>
          </a:xfrm>
          <a:prstGeom prst="rect">
            <a:avLst/>
          </a:prstGeom>
        </p:spPr>
      </p:pic>
    </p:spTree>
    <p:custDataLst>
      <p:tags r:id="rId1"/>
    </p:custDataLst>
    <p:extLst>
      <p:ext uri="{BB962C8B-B14F-4D97-AF65-F5344CB8AC3E}">
        <p14:creationId xmlns:p14="http://schemas.microsoft.com/office/powerpoint/2010/main" val="17090396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617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A2F14E-B841-5521-E697-F68DC2DA4C71}"/>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3" name="TextBox 2">
            <a:extLst>
              <a:ext uri="{FF2B5EF4-FFF2-40B4-BE49-F238E27FC236}">
                <a16:creationId xmlns:a16="http://schemas.microsoft.com/office/drawing/2014/main" id="{C4072848-315E-E238-7B37-0FDBB2076388}"/>
              </a:ext>
            </a:extLst>
          </p:cNvPr>
          <p:cNvSpPr txBox="1"/>
          <p:nvPr/>
        </p:nvSpPr>
        <p:spPr>
          <a:xfrm>
            <a:off x="923525" y="1204430"/>
            <a:ext cx="10151449" cy="238526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Student and Teacher Slide Deck Pages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Slides that are meant for student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viewing will feature a </a:t>
            </a: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green top</a:t>
            </a:r>
            <a:r>
              <a:rPr lang="en-US" sz="1600" b="1">
                <a:solidFill>
                  <a:srgbClr val="1CA64A"/>
                </a:solidFill>
                <a:latin typeface="Calibri" panose="020F0502020204030204"/>
                <a:cs typeface="Calibri"/>
              </a:rPr>
              <a:t> </a:t>
            </a:r>
            <a:endParaRPr lang="en-US" sz="1600" b="1" u="none" strike="noStrike" kern="1200" cap="none" spc="0" normalizeH="0" baseline="0" noProof="0">
              <a:ln>
                <a:noFill/>
              </a:ln>
              <a:solidFill>
                <a:srgbClr val="1CA64A"/>
              </a:solidFill>
              <a:effectLst/>
              <a:uLnTx/>
              <a:uFillTx/>
              <a:latin typeface="Calibri" panose="020F0502020204030204"/>
              <a:ea typeface="Calibri"/>
              <a:cs typeface="Calibri"/>
            </a:endParaRPr>
          </a:p>
          <a:p>
            <a:pPr marL="0" lvl="1">
              <a:defRPr/>
            </a:pP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banner</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t>
            </a:r>
            <a:r>
              <a:rPr lang="en-US" sz="1600">
                <a:solidFill>
                  <a:srgbClr val="000000"/>
                </a:solidFill>
                <a:latin typeface="Calibri" panose="020F0502020204030204"/>
                <a:cs typeface="Calibri"/>
              </a:rPr>
              <a: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Slides that are meant only for teacher viewing will feature a</a:t>
            </a:r>
            <a:r>
              <a:rPr lang="en-US" sz="1600">
                <a:solidFill>
                  <a:srgbClr val="000000"/>
                </a:solidFill>
                <a:latin typeface="Calibri" panose="020F0502020204030204"/>
                <a:cs typeface="Calibri"/>
              </a:rPr>
              <a:t> </a:t>
            </a:r>
            <a:endParaRPr lang="en-US" sz="1600" b="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a:ln>
                  <a:noFill/>
                </a:ln>
                <a:solidFill>
                  <a:srgbClr val="6D2C79"/>
                </a:solidFill>
                <a:effectLst/>
                <a:uLnTx/>
                <a:uFillTx/>
                <a:latin typeface="Calibri" panose="020F0502020204030204"/>
                <a:ea typeface="+mn-ea"/>
                <a:cs typeface="Calibri"/>
              </a:rPr>
              <a:t>purple top banner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and will appear hidden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when in "slide show" mode.</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Prompting Icons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Each student slide will include a prompting icon in the top right corner of the slide. These icons</a:t>
            </a:r>
            <a:r>
              <a:rPr lang="en-US" sz="1600">
                <a:solidFill>
                  <a:srgbClr val="000000"/>
                </a:solidFill>
                <a:latin typeface="Calibri" panose="020F0502020204030204"/>
                <a:cs typeface="Calibri"/>
              </a:rPr>
              <a:t> on each slide cue</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your students</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to the type of activity they will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be doing.</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D625AF32-1C6A-DD0A-6813-BC1079D6CC19}"/>
              </a:ext>
            </a:extLst>
          </p:cNvPr>
          <p:cNvSpPr txBox="1"/>
          <p:nvPr/>
        </p:nvSpPr>
        <p:spPr>
          <a:xfrm>
            <a:off x="671332" y="100711"/>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Teacher Guide - Using This Slide Deck</a:t>
            </a: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yanmar Text"/>
            </a:endParaRPr>
          </a:p>
        </p:txBody>
      </p:sp>
      <p:pic>
        <p:nvPicPr>
          <p:cNvPr id="5" name="Picture 4" descr="A close-up of a screen&#10;&#10;Description automatically generated">
            <a:extLst>
              <a:ext uri="{FF2B5EF4-FFF2-40B4-BE49-F238E27FC236}">
                <a16:creationId xmlns:a16="http://schemas.microsoft.com/office/drawing/2014/main" id="{8F00150D-F82A-0CD5-2228-F2487AA2C3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8107" y="1298214"/>
            <a:ext cx="4065273" cy="1086224"/>
          </a:xfrm>
          <a:prstGeom prst="rect">
            <a:avLst/>
          </a:prstGeom>
        </p:spPr>
      </p:pic>
      <p:pic>
        <p:nvPicPr>
          <p:cNvPr id="6" name="Picture 4" descr="Icon&#10;&#10;Description automatically generated">
            <a:extLst>
              <a:ext uri="{FF2B5EF4-FFF2-40B4-BE49-F238E27FC236}">
                <a16:creationId xmlns:a16="http://schemas.microsoft.com/office/drawing/2014/main" id="{75208178-7F76-6979-F571-9423ABA376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6021" y="3817736"/>
            <a:ext cx="100120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purple pencil in a white circle&#10;&#10;Description automatically generated">
            <a:extLst>
              <a:ext uri="{FF2B5EF4-FFF2-40B4-BE49-F238E27FC236}">
                <a16:creationId xmlns:a16="http://schemas.microsoft.com/office/drawing/2014/main" id="{7862C378-8E31-84DF-9FCF-33F7376C15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62559"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A purple and white head with a light bulb inside&#10;&#10;Description automatically generated">
            <a:extLst>
              <a:ext uri="{FF2B5EF4-FFF2-40B4-BE49-F238E27FC236}">
                <a16:creationId xmlns:a16="http://schemas.microsoft.com/office/drawing/2014/main" id="{284EE54F-3D9B-E542-CF5A-60F638E524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0749" y="3817736"/>
            <a:ext cx="101748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Icon&#10;&#10;Description automatically generated">
            <a:extLst>
              <a:ext uri="{FF2B5EF4-FFF2-40B4-BE49-F238E27FC236}">
                <a16:creationId xmlns:a16="http://schemas.microsoft.com/office/drawing/2014/main" id="{1B21B4C9-A626-2516-B104-24710AEDA3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6131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EE512517-1CDF-6860-2C6E-BF7A37D0BEF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6432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
            <a:extLst>
              <a:ext uri="{FF2B5EF4-FFF2-40B4-BE49-F238E27FC236}">
                <a16:creationId xmlns:a16="http://schemas.microsoft.com/office/drawing/2014/main" id="{4D7B9FDC-E68E-8BA1-473B-7F6BB8865C74}"/>
              </a:ext>
            </a:extLst>
          </p:cNvPr>
          <p:cNvSpPr txBox="1"/>
          <p:nvPr/>
        </p:nvSpPr>
        <p:spPr>
          <a:xfrm>
            <a:off x="2594352"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Write in your notebook</a:t>
            </a:r>
          </a:p>
        </p:txBody>
      </p:sp>
      <p:sp>
        <p:nvSpPr>
          <p:cNvPr id="12" name="TextBox 1">
            <a:extLst>
              <a:ext uri="{FF2B5EF4-FFF2-40B4-BE49-F238E27FC236}">
                <a16:creationId xmlns:a16="http://schemas.microsoft.com/office/drawing/2014/main" id="{EACE580B-3451-BF8B-7F22-324A847085FE}"/>
              </a:ext>
            </a:extLst>
          </p:cNvPr>
          <p:cNvSpPr txBox="1"/>
          <p:nvPr/>
        </p:nvSpPr>
        <p:spPr>
          <a:xfrm>
            <a:off x="440220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Quiet thinking time</a:t>
            </a:r>
          </a:p>
        </p:txBody>
      </p:sp>
      <p:sp>
        <p:nvSpPr>
          <p:cNvPr id="13" name="TextBox 1">
            <a:extLst>
              <a:ext uri="{FF2B5EF4-FFF2-40B4-BE49-F238E27FC236}">
                <a16:creationId xmlns:a16="http://schemas.microsoft.com/office/drawing/2014/main" id="{709772A2-BA2C-2473-BA35-65F567C1BC7D}"/>
              </a:ext>
            </a:extLst>
          </p:cNvPr>
          <p:cNvSpPr txBox="1"/>
          <p:nvPr/>
        </p:nvSpPr>
        <p:spPr>
          <a:xfrm>
            <a:off x="840401" y="4892805"/>
            <a:ext cx="1429692"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Turn and talk  discussion</a:t>
            </a:r>
          </a:p>
        </p:txBody>
      </p:sp>
      <p:sp>
        <p:nvSpPr>
          <p:cNvPr id="14" name="TextBox 1">
            <a:extLst>
              <a:ext uri="{FF2B5EF4-FFF2-40B4-BE49-F238E27FC236}">
                <a16:creationId xmlns:a16="http://schemas.microsoft.com/office/drawing/2014/main" id="{240E4726-2834-5029-0503-A8ED9C6ADED0}"/>
              </a:ext>
            </a:extLst>
          </p:cNvPr>
          <p:cNvSpPr txBox="1"/>
          <p:nvPr/>
        </p:nvSpPr>
        <p:spPr>
          <a:xfrm>
            <a:off x="781555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Physical modeling</a:t>
            </a:r>
          </a:p>
        </p:txBody>
      </p:sp>
      <p:sp>
        <p:nvSpPr>
          <p:cNvPr id="15" name="TextBox 1">
            <a:extLst>
              <a:ext uri="{FF2B5EF4-FFF2-40B4-BE49-F238E27FC236}">
                <a16:creationId xmlns:a16="http://schemas.microsoft.com/office/drawing/2014/main" id="{0147D30A-C5E4-B4CD-A84B-3DDAA34962D7}"/>
              </a:ext>
            </a:extLst>
          </p:cNvPr>
          <p:cNvSpPr txBox="1"/>
          <p:nvPr/>
        </p:nvSpPr>
        <p:spPr>
          <a:xfrm>
            <a:off x="6171322" y="4887589"/>
            <a:ext cx="105507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Digital modeling</a:t>
            </a:r>
          </a:p>
        </p:txBody>
      </p:sp>
      <p:sp>
        <p:nvSpPr>
          <p:cNvPr id="16" name="TextBox 15">
            <a:extLst>
              <a:ext uri="{FF2B5EF4-FFF2-40B4-BE49-F238E27FC236}">
                <a16:creationId xmlns:a16="http://schemas.microsoft.com/office/drawing/2014/main" id="{7A29AADB-E425-4770-8C51-2C39356942D3}"/>
              </a:ext>
            </a:extLst>
          </p:cNvPr>
          <p:cNvSpPr txBox="1"/>
          <p:nvPr/>
        </p:nvSpPr>
        <p:spPr>
          <a:xfrm>
            <a:off x="930104" y="5711063"/>
            <a:ext cx="10750187" cy="93871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Teacher Moves and Student Moves</a:t>
            </a:r>
          </a:p>
          <a:p>
            <a:pPr>
              <a:defRPr/>
            </a:pPr>
            <a:r>
              <a:rPr lang="en-US" sz="1600">
                <a:solidFill>
                  <a:prstClr val="black"/>
                </a:solidFill>
                <a:latin typeface="Calibri" panose="020F0502020204030204"/>
              </a:rPr>
              <a:t>Class</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slides </a:t>
            </a:r>
            <a:r>
              <a:rPr lang="en-US" sz="1600">
                <a:solidFill>
                  <a:prstClr val="black"/>
                </a:solidFill>
                <a:latin typeface="Calibri" panose="020F0502020204030204"/>
              </a:rPr>
              <a:t>provide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teacher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below</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the </a:t>
            </a:r>
            <a:r>
              <a:rPr lang="en-US" sz="1600">
                <a:solidFill>
                  <a:prstClr val="black"/>
                </a:solidFill>
                <a:latin typeface="Calibri" panose="020F0502020204030204"/>
              </a:rPr>
              <a:t>slide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with specific information to assist you in facilitating the activity</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using</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effective modeling and education practices.</a:t>
            </a:r>
            <a:r>
              <a:rPr lang="en-US" sz="1600">
                <a:solidFill>
                  <a:prstClr val="black"/>
                </a:solidFill>
                <a:latin typeface="Calibri" panose="020F0502020204030204"/>
              </a:rPr>
              <a:t> </a:t>
            </a:r>
            <a:endParaRPr lang="en-US" sz="1600" b="0" i="0" u="none" strike="noStrike" kern="1200" cap="none" spc="0" normalizeH="0" baseline="0" noProof="0">
              <a:ln>
                <a:noFill/>
              </a:ln>
              <a:solidFill>
                <a:prstClr val="black"/>
              </a:solidFill>
              <a:effectLst/>
              <a:uLnTx/>
              <a:uFillTx/>
              <a:latin typeface="Calibri" panose="020F0502020204030204"/>
              <a:cs typeface="Calibri"/>
            </a:endParaRPr>
          </a:p>
        </p:txBody>
      </p:sp>
    </p:spTree>
    <p:custDataLst>
      <p:tags r:id="rId1"/>
    </p:custDataLst>
    <p:extLst>
      <p:ext uri="{BB962C8B-B14F-4D97-AF65-F5344CB8AC3E}">
        <p14:creationId xmlns:p14="http://schemas.microsoft.com/office/powerpoint/2010/main" val="1970541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Footer Placeholder 1">
            <a:extLst>
              <a:ext uri="{FF2B5EF4-FFF2-40B4-BE49-F238E27FC236}">
                <a16:creationId xmlns:a16="http://schemas.microsoft.com/office/drawing/2014/main" id="{FAEAA82C-9530-6390-364C-2F18FB2A4824}"/>
              </a:ext>
            </a:extLst>
          </p:cNvPr>
          <p:cNvSpPr>
            <a:spLocks noGrp="1"/>
          </p:cNvSpPr>
          <p:nvPr>
            <p:ph type="ftr" sz="quarter" idx="11"/>
          </p:nvPr>
        </p:nvSpPr>
        <p:spPr>
          <a:xfrm>
            <a:off x="4038600" y="6356350"/>
            <a:ext cx="4114800" cy="365125"/>
          </a:xfrm>
        </p:spPr>
        <p:txBody>
          <a:bodyPr/>
          <a:lstStyle/>
          <a:p>
            <a:r>
              <a:rPr lang="en-US">
                <a:solidFill>
                  <a:srgbClr val="D3A3DD"/>
                </a:solidFill>
                <a:latin typeface="+mn-lt"/>
              </a:rPr>
              <a:t>© 2023 3D Molecular Designs. All Rights Reserved. </a:t>
            </a:r>
          </a:p>
        </p:txBody>
      </p:sp>
      <p:sp>
        <p:nvSpPr>
          <p:cNvPr id="6" name="TextBox 5">
            <a:extLst>
              <a:ext uri="{FF2B5EF4-FFF2-40B4-BE49-F238E27FC236}">
                <a16:creationId xmlns:a16="http://schemas.microsoft.com/office/drawing/2014/main" id="{3F1EB32B-9A87-2238-2899-E1FB65C206B5}"/>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Standards</a:t>
            </a:r>
            <a:endParaRPr lang="en-US" sz="4000">
              <a:solidFill>
                <a:schemeClr val="bg1"/>
              </a:solidFill>
              <a:cs typeface="Myanmar Text"/>
            </a:endParaRPr>
          </a:p>
        </p:txBody>
      </p:sp>
      <p:sp>
        <p:nvSpPr>
          <p:cNvPr id="5" name="TextBox 4">
            <a:extLst>
              <a:ext uri="{FF2B5EF4-FFF2-40B4-BE49-F238E27FC236}">
                <a16:creationId xmlns:a16="http://schemas.microsoft.com/office/drawing/2014/main" id="{2E5E1118-2214-5C72-5E2A-66B5EF3E76E2}"/>
              </a:ext>
            </a:extLst>
          </p:cNvPr>
          <p:cNvSpPr txBox="1"/>
          <p:nvPr/>
        </p:nvSpPr>
        <p:spPr>
          <a:xfrm>
            <a:off x="914291" y="1213667"/>
            <a:ext cx="10943104" cy="369458"/>
          </a:xfrm>
          <a:prstGeom prst="rect">
            <a:avLst/>
          </a:prstGeom>
          <a:noFill/>
        </p:spPr>
        <p:txBody>
          <a:bodyPr wrap="square" lIns="91440" tIns="45719" rIns="91440" bIns="45719" rtlCol="0" anchor="t">
            <a:spAutoFit/>
          </a:bodyPr>
          <a:lstStyle/>
          <a:p>
            <a:pPr>
              <a:spcAft>
                <a:spcPts val="601"/>
              </a:spcAft>
            </a:pPr>
            <a:r>
              <a:rPr lang="en-US" sz="1801" b="1">
                <a:solidFill>
                  <a:srgbClr val="000000"/>
                </a:solidFill>
                <a:cs typeface="Calibri"/>
              </a:rPr>
              <a:t>Next Generation Science Standards</a:t>
            </a:r>
            <a:endParaRPr lang="en-US" sz="1801">
              <a:solidFill>
                <a:srgbClr val="000000"/>
              </a:solidFill>
              <a:cs typeface="Calibri"/>
            </a:endParaRPr>
          </a:p>
        </p:txBody>
      </p:sp>
      <p:graphicFrame>
        <p:nvGraphicFramePr>
          <p:cNvPr id="7" name="Table 6">
            <a:extLst>
              <a:ext uri="{FF2B5EF4-FFF2-40B4-BE49-F238E27FC236}">
                <a16:creationId xmlns:a16="http://schemas.microsoft.com/office/drawing/2014/main" id="{E35354D7-C8DD-8318-F3E6-84C0118E22FD}"/>
              </a:ext>
            </a:extLst>
          </p:cNvPr>
          <p:cNvGraphicFramePr>
            <a:graphicFrameLocks noGrp="1"/>
          </p:cNvGraphicFramePr>
          <p:nvPr>
            <p:extLst>
              <p:ext uri="{D42A27DB-BD31-4B8C-83A1-F6EECF244321}">
                <p14:modId xmlns:p14="http://schemas.microsoft.com/office/powerpoint/2010/main" val="712877287"/>
              </p:ext>
            </p:extLst>
          </p:nvPr>
        </p:nvGraphicFramePr>
        <p:xfrm>
          <a:off x="1034473" y="1795203"/>
          <a:ext cx="10588321" cy="2999537"/>
        </p:xfrm>
        <a:graphic>
          <a:graphicData uri="http://schemas.openxmlformats.org/drawingml/2006/table">
            <a:tbl>
              <a:tblPr firstRow="1" firstCol="1" bandRow="1">
                <a:tableStyleId>{C4B1156A-380E-4F78-BDF5-A606A8083BF9}</a:tableStyleId>
              </a:tblPr>
              <a:tblGrid>
                <a:gridCol w="3408804">
                  <a:extLst>
                    <a:ext uri="{9D8B030D-6E8A-4147-A177-3AD203B41FA5}">
                      <a16:colId xmlns:a16="http://schemas.microsoft.com/office/drawing/2014/main" val="598079876"/>
                    </a:ext>
                  </a:extLst>
                </a:gridCol>
                <a:gridCol w="3721266">
                  <a:extLst>
                    <a:ext uri="{9D8B030D-6E8A-4147-A177-3AD203B41FA5}">
                      <a16:colId xmlns:a16="http://schemas.microsoft.com/office/drawing/2014/main" val="3881289360"/>
                    </a:ext>
                  </a:extLst>
                </a:gridCol>
                <a:gridCol w="3458251">
                  <a:extLst>
                    <a:ext uri="{9D8B030D-6E8A-4147-A177-3AD203B41FA5}">
                      <a16:colId xmlns:a16="http://schemas.microsoft.com/office/drawing/2014/main" val="2035052738"/>
                    </a:ext>
                  </a:extLst>
                </a:gridCol>
              </a:tblGrid>
              <a:tr h="755636">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Science and</a:t>
                      </a:r>
                    </a:p>
                    <a:p>
                      <a:pPr marL="0" marR="0" algn="ctr">
                        <a:lnSpc>
                          <a:spcPct val="100000"/>
                        </a:lnSpc>
                        <a:spcBef>
                          <a:spcPts val="0"/>
                        </a:spcBef>
                        <a:spcAft>
                          <a:spcPts val="0"/>
                        </a:spcAft>
                      </a:pPr>
                      <a:r>
                        <a:rPr lang="en-US" sz="1700" b="1">
                          <a:solidFill>
                            <a:schemeClr val="bg1"/>
                          </a:solidFill>
                          <a:effectLst/>
                          <a:latin typeface="+mn-lt"/>
                          <a:cs typeface="Myanmar Text"/>
                        </a:rPr>
                        <a:t>Engineering Practices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38ACF"/>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Cross Cutting</a:t>
                      </a:r>
                    </a:p>
                    <a:p>
                      <a:pPr marL="0" marR="0" algn="ctr">
                        <a:lnSpc>
                          <a:spcPct val="100000"/>
                        </a:lnSpc>
                        <a:spcBef>
                          <a:spcPts val="0"/>
                        </a:spcBef>
                        <a:spcAft>
                          <a:spcPts val="0"/>
                        </a:spcAft>
                      </a:pPr>
                      <a:r>
                        <a:rPr lang="en-US" sz="1700" b="1">
                          <a:solidFill>
                            <a:schemeClr val="bg1"/>
                          </a:solidFill>
                          <a:effectLst/>
                          <a:latin typeface="+mn-lt"/>
                          <a:cs typeface="Myanmar Text"/>
                        </a:rPr>
                        <a:t>Concepts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Disciplinary</a:t>
                      </a:r>
                    </a:p>
                    <a:p>
                      <a:pPr marL="0" marR="0" algn="ctr">
                        <a:lnSpc>
                          <a:spcPct val="100000"/>
                        </a:lnSpc>
                        <a:spcBef>
                          <a:spcPts val="0"/>
                        </a:spcBef>
                        <a:spcAft>
                          <a:spcPts val="0"/>
                        </a:spcAft>
                      </a:pPr>
                      <a:r>
                        <a:rPr lang="en-US" sz="1700" b="1">
                          <a:solidFill>
                            <a:schemeClr val="bg1"/>
                          </a:solidFill>
                          <a:effectLst/>
                          <a:latin typeface="+mn-lt"/>
                          <a:cs typeface="Myanmar Text"/>
                        </a:rPr>
                        <a:t>Core Ideas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031367682"/>
                  </a:ext>
                </a:extLst>
              </a:tr>
              <a:tr h="826797">
                <a:tc>
                  <a:txBody>
                    <a:bodyPr/>
                    <a:lstStyle/>
                    <a:p>
                      <a:pPr marL="0" marR="0" lvl="0" algn="ctr">
                        <a:lnSpc>
                          <a:spcPct val="100000"/>
                        </a:lnSpc>
                        <a:spcBef>
                          <a:spcPts val="0"/>
                        </a:spcBef>
                        <a:spcAft>
                          <a:spcPts val="0"/>
                        </a:spcAft>
                        <a:buNone/>
                      </a:pPr>
                      <a:r>
                        <a:rPr lang="en-US" sz="1600" b="0">
                          <a:latin typeface="+mn-lt"/>
                          <a:cs typeface="Myanmar Text"/>
                        </a:rPr>
                        <a:t>Asking Questions and Defining Problems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a:latin typeface="+mn-lt"/>
                          <a:cs typeface="Myanmar Text"/>
                        </a:rPr>
                        <a:t>Patterns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r>
                        <a:rPr lang="en-US" sz="1600" b="0">
                          <a:effectLst/>
                          <a:latin typeface="+mn-lt"/>
                          <a:ea typeface="Calibri"/>
                          <a:cs typeface="Myanmar Text"/>
                        </a:rPr>
                        <a:t>HS-LS1-1</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84955307"/>
                  </a:ext>
                </a:extLst>
              </a:tr>
              <a:tr h="653923">
                <a:tc>
                  <a:txBody>
                    <a:bodyPr/>
                    <a:lstStyle/>
                    <a:p>
                      <a:pPr marL="0" marR="0" lvl="0" algn="ctr">
                        <a:lnSpc>
                          <a:spcPct val="100000"/>
                        </a:lnSpc>
                        <a:spcBef>
                          <a:spcPts val="0"/>
                        </a:spcBef>
                        <a:spcAft>
                          <a:spcPts val="0"/>
                        </a:spcAft>
                        <a:buNone/>
                      </a:pPr>
                      <a:r>
                        <a:rPr lang="en-US" sz="1600" b="0">
                          <a:effectLst/>
                          <a:latin typeface="+mn-lt"/>
                          <a:cs typeface="Myanmar Text"/>
                        </a:rPr>
                        <a:t>Developing and Using Models</a:t>
                      </a:r>
                      <a:endParaRPr lang="en-US" sz="1600" b="0">
                        <a:latin typeface="+mn-lt"/>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a:latin typeface="+mn-lt"/>
                          <a:cs typeface="Myanmar Text"/>
                        </a:rPr>
                        <a:t>Structure and Function</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endParaRPr lang="en-US" sz="1600" b="0">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861642"/>
                  </a:ext>
                </a:extLst>
              </a:tr>
              <a:tr h="763181">
                <a:tc>
                  <a:txBody>
                    <a:bodyPr/>
                    <a:lstStyle/>
                    <a:p>
                      <a:pPr marL="0" marR="0" lvl="0" algn="ctr">
                        <a:lnSpc>
                          <a:spcPct val="100000"/>
                        </a:lnSpc>
                        <a:spcBef>
                          <a:spcPts val="0"/>
                        </a:spcBef>
                        <a:spcAft>
                          <a:spcPts val="0"/>
                        </a:spcAft>
                        <a:buNone/>
                      </a:pPr>
                      <a:r>
                        <a:rPr lang="en-US" sz="1600" b="0">
                          <a:latin typeface="+mn-lt"/>
                          <a:cs typeface="Myanmar Text"/>
                        </a:rPr>
                        <a:t>Constructing Explanations and Designing</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0000"/>
                        </a:lnSpc>
                        <a:spcBef>
                          <a:spcPts val="0"/>
                        </a:spcBef>
                        <a:spcAft>
                          <a:spcPts val="0"/>
                        </a:spcAft>
                        <a:buNone/>
                      </a:pPr>
                      <a:endParaRPr lang="en-US" sz="1600" b="0">
                        <a:effectLst/>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endParaRPr lang="en-US" sz="1600" b="0">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38437319"/>
                  </a:ext>
                </a:extLst>
              </a:tr>
            </a:tbl>
          </a:graphicData>
        </a:graphic>
      </p:graphicFrame>
    </p:spTree>
    <p:custDataLst>
      <p:tags r:id="rId1"/>
    </p:custDataLst>
    <p:extLst>
      <p:ext uri="{BB962C8B-B14F-4D97-AF65-F5344CB8AC3E}">
        <p14:creationId xmlns:p14="http://schemas.microsoft.com/office/powerpoint/2010/main" val="4130503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1871-7CE8-C415-7A8A-18D1557E26B7}"/>
              </a:ext>
            </a:extLst>
          </p:cNvPr>
          <p:cNvSpPr txBox="1"/>
          <p:nvPr/>
        </p:nvSpPr>
        <p:spPr>
          <a:xfrm>
            <a:off x="3718897" y="1062390"/>
            <a:ext cx="8450981" cy="1461939"/>
          </a:xfrm>
          <a:prstGeom prst="rect">
            <a:avLst/>
          </a:prstGeom>
          <a:noFill/>
        </p:spPr>
        <p:txBody>
          <a:bodyPr wrap="square" lIns="91440" tIns="45720" rIns="91440" bIns="45720" rtlCol="0" anchor="t">
            <a:spAutoFit/>
          </a:bodyPr>
          <a:lstStyle/>
          <a:p>
            <a:pPr>
              <a:lnSpc>
                <a:spcPct val="200000"/>
              </a:lnSpc>
              <a:spcAft>
                <a:spcPts val="600"/>
              </a:spcAft>
            </a:pPr>
            <a:r>
              <a:rPr lang="en-US" b="1">
                <a:solidFill>
                  <a:srgbClr val="000000"/>
                </a:solidFill>
                <a:cs typeface="Myanmar Text"/>
              </a:rPr>
              <a:t>Scene 1: Primary Structure</a:t>
            </a:r>
            <a:endParaRPr lang="en-US"/>
          </a:p>
          <a:p>
            <a:pPr>
              <a:spcAft>
                <a:spcPts val="1800"/>
              </a:spcAft>
            </a:pPr>
            <a:r>
              <a:rPr lang="en-US" sz="1600"/>
              <a:t>Scanning the Amino Acid Side Chain Chart</a:t>
            </a:r>
            <a:r>
              <a:rPr lang="en-US" sz="1600" baseline="30000"/>
              <a:t>©</a:t>
            </a:r>
            <a:r>
              <a:rPr lang="en-US" sz="1600"/>
              <a:t> will show the primary structure (amino acid sequence) of a zinc finger protein. S</a:t>
            </a:r>
            <a:r>
              <a:rPr lang="en-US" sz="1600">
                <a:solidFill>
                  <a:srgbClr val="000000"/>
                </a:solidFill>
                <a:cs typeface="Myanmar Text"/>
              </a:rPr>
              <a:t>tudents compare four different representation of the zinc finger protein's primary structure, including:</a:t>
            </a: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Scene 1</a:t>
            </a:r>
            <a:endParaRPr lang="en-US" sz="4000">
              <a:solidFill>
                <a:schemeClr val="bg1"/>
              </a:solidFill>
              <a:cs typeface="Myanmar Text"/>
            </a:endParaRPr>
          </a:p>
        </p:txBody>
      </p:sp>
      <p:pic>
        <p:nvPicPr>
          <p:cNvPr id="3" name="Picture 2" descr="A purple line with black text&#10;&#10;Description automatically generated">
            <a:extLst>
              <a:ext uri="{FF2B5EF4-FFF2-40B4-BE49-F238E27FC236}">
                <a16:creationId xmlns:a16="http://schemas.microsoft.com/office/drawing/2014/main" id="{83FBDD51-D95F-7C41-EA8F-BD20F7AC22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6260" y="1366047"/>
            <a:ext cx="2497347" cy="853585"/>
          </a:xfrm>
          <a:prstGeom prst="rect">
            <a:avLst/>
          </a:prstGeom>
          <a:ln w="12700">
            <a:solidFill>
              <a:schemeClr val="bg1">
                <a:lumMod val="50000"/>
              </a:schemeClr>
            </a:solidFill>
          </a:ln>
        </p:spPr>
      </p:pic>
      <p:sp>
        <p:nvSpPr>
          <p:cNvPr id="8" name="TextBox 7">
            <a:extLst>
              <a:ext uri="{FF2B5EF4-FFF2-40B4-BE49-F238E27FC236}">
                <a16:creationId xmlns:a16="http://schemas.microsoft.com/office/drawing/2014/main" id="{F3FB807C-A391-B3AE-28A8-4546F135688E}"/>
              </a:ext>
            </a:extLst>
          </p:cNvPr>
          <p:cNvSpPr txBox="1"/>
          <p:nvPr/>
        </p:nvSpPr>
        <p:spPr>
          <a:xfrm>
            <a:off x="980149" y="2726119"/>
            <a:ext cx="10300995" cy="2185214"/>
          </a:xfrm>
          <a:prstGeom prst="rect">
            <a:avLst/>
          </a:prstGeom>
          <a:noFill/>
        </p:spPr>
        <p:txBody>
          <a:bodyPr wrap="square" lIns="91440" tIns="45720" rIns="91440" bIns="45720" anchor="t">
            <a:spAutoFit/>
          </a:bodyPr>
          <a:lstStyle/>
          <a:p>
            <a:pPr marL="171450" indent="-171450">
              <a:spcAft>
                <a:spcPts val="1200"/>
              </a:spcAft>
              <a:buFont typeface="Arial" panose="020B0604020202020204" pitchFamily="34" charset="0"/>
              <a:buChar char="•"/>
            </a:pPr>
            <a:r>
              <a:rPr lang="en-US" sz="1600" b="1">
                <a:solidFill>
                  <a:srgbClr val="000000"/>
                </a:solidFill>
                <a:ea typeface="Calibri"/>
                <a:cs typeface="Myanmar Text"/>
              </a:rPr>
              <a:t>Ball and Stick - </a:t>
            </a:r>
            <a:r>
              <a:rPr lang="en-US" sz="1600">
                <a:solidFill>
                  <a:srgbClr val="000000"/>
                </a:solidFill>
                <a:ea typeface="Calibri"/>
                <a:cs typeface="Myanmar Text"/>
              </a:rPr>
              <a:t>Each atom is represented by a sphere or "ball" and each bond shown as a cylinder or "stick". </a:t>
            </a:r>
          </a:p>
          <a:p>
            <a:pPr marL="172720" indent="-169545">
              <a:spcAft>
                <a:spcPts val="1200"/>
              </a:spcAft>
              <a:buFont typeface="Arial" panose="020B0604020202020204" pitchFamily="34" charset="0"/>
              <a:buChar char="•"/>
            </a:pPr>
            <a:r>
              <a:rPr lang="en-US" sz="1600" b="1">
                <a:solidFill>
                  <a:srgbClr val="000000"/>
                </a:solidFill>
                <a:ea typeface="Calibri"/>
                <a:cs typeface="Myanmar Text"/>
              </a:rPr>
              <a:t>Chemical Structure - </a:t>
            </a:r>
            <a:r>
              <a:rPr lang="en-US" sz="1600">
                <a:solidFill>
                  <a:srgbClr val="000000"/>
                </a:solidFill>
                <a:ea typeface="Calibri"/>
                <a:cs typeface="Myanmar Text"/>
              </a:rPr>
              <a:t>Each atom is represented by its periodic table abbreviation and bonds are shown as lines.</a:t>
            </a:r>
          </a:p>
          <a:p>
            <a:pPr marL="172720" indent="-169545">
              <a:spcAft>
                <a:spcPts val="1200"/>
              </a:spcAft>
              <a:buFont typeface="Arial" panose="020B0604020202020204" pitchFamily="34" charset="0"/>
              <a:buChar char="•"/>
            </a:pPr>
            <a:r>
              <a:rPr lang="en-US" sz="1600" b="1">
                <a:solidFill>
                  <a:srgbClr val="000000"/>
                </a:solidFill>
                <a:ea typeface="Calibri"/>
                <a:cs typeface="Myanmar Text"/>
              </a:rPr>
              <a:t>Mini-</a:t>
            </a:r>
            <a:r>
              <a:rPr lang="en-US" sz="1600" b="1" err="1">
                <a:solidFill>
                  <a:srgbClr val="000000"/>
                </a:solidFill>
                <a:ea typeface="Calibri"/>
                <a:cs typeface="Myanmar Text"/>
              </a:rPr>
              <a:t>toober</a:t>
            </a:r>
            <a:r>
              <a:rPr lang="en-US" sz="1600" b="1">
                <a:solidFill>
                  <a:srgbClr val="000000"/>
                </a:solidFill>
                <a:ea typeface="Calibri"/>
                <a:cs typeface="Myanmar Text"/>
              </a:rPr>
              <a:t> - </a:t>
            </a:r>
            <a:r>
              <a:rPr lang="en-US" sz="1600">
                <a:solidFill>
                  <a:srgbClr val="000000"/>
                </a:solidFill>
                <a:ea typeface="Calibri"/>
                <a:cs typeface="Myanmar Text"/>
              </a:rPr>
              <a:t>The protein backbone is represented by a mini-</a:t>
            </a:r>
            <a:r>
              <a:rPr lang="en-US" sz="1600" err="1">
                <a:solidFill>
                  <a:srgbClr val="000000"/>
                </a:solidFill>
                <a:ea typeface="Calibri"/>
                <a:cs typeface="Myanmar Text"/>
              </a:rPr>
              <a:t>toober</a:t>
            </a:r>
            <a:r>
              <a:rPr lang="en-US" sz="1600">
                <a:solidFill>
                  <a:srgbClr val="000000"/>
                </a:solidFill>
                <a:ea typeface="Calibri"/>
                <a:cs typeface="Myanmar Text"/>
              </a:rPr>
              <a:t> and matches the length of the mini-</a:t>
            </a:r>
            <a:r>
              <a:rPr lang="en-US" sz="1600" err="1">
                <a:solidFill>
                  <a:srgbClr val="000000"/>
                </a:solidFill>
                <a:ea typeface="Calibri"/>
                <a:cs typeface="Myanmar Text"/>
              </a:rPr>
              <a:t>toober</a:t>
            </a:r>
            <a:r>
              <a:rPr lang="en-US" sz="1600">
                <a:solidFill>
                  <a:srgbClr val="000000"/>
                </a:solidFill>
                <a:ea typeface="Calibri"/>
                <a:cs typeface="Myanmar Text"/>
              </a:rPr>
              <a:t> included in the Amino Acid Starter Kit</a:t>
            </a:r>
            <a:r>
              <a:rPr lang="en-US" sz="1600" baseline="30000"/>
              <a:t>©</a:t>
            </a:r>
            <a:r>
              <a:rPr lang="en-US" sz="1600">
                <a:solidFill>
                  <a:srgbClr val="000000"/>
                </a:solidFill>
                <a:ea typeface="Calibri"/>
                <a:cs typeface="Myanmar Text"/>
              </a:rPr>
              <a:t>.</a:t>
            </a:r>
          </a:p>
          <a:p>
            <a:pPr marL="172720" indent="-169545">
              <a:spcAft>
                <a:spcPts val="1200"/>
              </a:spcAft>
              <a:buFont typeface="Arial" panose="020B0604020202020204" pitchFamily="34" charset="0"/>
              <a:buChar char="•"/>
            </a:pPr>
            <a:r>
              <a:rPr lang="en-US" sz="1600" b="1">
                <a:solidFill>
                  <a:srgbClr val="000000"/>
                </a:solidFill>
                <a:ea typeface="Calibri"/>
                <a:cs typeface="Myanmar Text"/>
              </a:rPr>
              <a:t>Amino Acid Sequence - </a:t>
            </a:r>
            <a:r>
              <a:rPr lang="en-US" sz="1600">
                <a:solidFill>
                  <a:srgbClr val="000000"/>
                </a:solidFill>
                <a:ea typeface="Calibri"/>
                <a:cs typeface="Myanmar Text"/>
              </a:rPr>
              <a:t>The 25 amino acid long protein sequence using the three-letter amino acid abbreviations.</a:t>
            </a:r>
          </a:p>
          <a:p>
            <a:pPr marL="172720" indent="-169545">
              <a:spcAft>
                <a:spcPts val="600"/>
              </a:spcAft>
              <a:buFont typeface="Arial" panose="020B0604020202020204" pitchFamily="34" charset="0"/>
              <a:buChar char="•"/>
            </a:pPr>
            <a:endParaRPr lang="en-US" sz="1600">
              <a:solidFill>
                <a:srgbClr val="000000"/>
              </a:solidFill>
              <a:ea typeface="Calibri"/>
              <a:cs typeface="Myanmar Text"/>
            </a:endParaRPr>
          </a:p>
        </p:txBody>
      </p:sp>
      <p:pic>
        <p:nvPicPr>
          <p:cNvPr id="9" name="Picture 8">
            <a:extLst>
              <a:ext uri="{FF2B5EF4-FFF2-40B4-BE49-F238E27FC236}">
                <a16:creationId xmlns:a16="http://schemas.microsoft.com/office/drawing/2014/main" id="{020F9B54-7874-A75B-CE15-67BE802B6F24}"/>
              </a:ext>
            </a:extLst>
          </p:cNvPr>
          <p:cNvPicPr>
            <a:picLocks noChangeAspect="1"/>
          </p:cNvPicPr>
          <p:nvPr/>
        </p:nvPicPr>
        <p:blipFill>
          <a:blip r:embed="rId7"/>
          <a:stretch>
            <a:fillRect/>
          </a:stretch>
        </p:blipFill>
        <p:spPr>
          <a:xfrm>
            <a:off x="724498" y="4683518"/>
            <a:ext cx="9514656" cy="1989145"/>
          </a:xfrm>
          <a:prstGeom prst="rect">
            <a:avLst/>
          </a:prstGeom>
        </p:spPr>
      </p:pic>
    </p:spTree>
    <p:custDataLst>
      <p:tags r:id="rId1"/>
    </p:custDataLst>
    <p:extLst>
      <p:ext uri="{BB962C8B-B14F-4D97-AF65-F5344CB8AC3E}">
        <p14:creationId xmlns:p14="http://schemas.microsoft.com/office/powerpoint/2010/main" val="2253341434"/>
      </p:ext>
    </p:extLst>
  </p:cSld>
  <p:clrMapOvr>
    <a:masterClrMapping/>
  </p:clrMapOvr>
  <p:extLst>
    <p:ext uri="{6950BFC3-D8DA-4A85-94F7-54DA5524770B}">
      <p188:commentRel xmlns:p188="http://schemas.microsoft.com/office/powerpoint/2018/8/main" r:id="rId4"/>
    </p:ext>
  </p:extLst>
</p:sld>
</file>

<file path=ppt/slides/slide7.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1871-7CE8-C415-7A8A-18D1557E26B7}"/>
              </a:ext>
            </a:extLst>
          </p:cNvPr>
          <p:cNvSpPr txBox="1"/>
          <p:nvPr/>
        </p:nvSpPr>
        <p:spPr>
          <a:xfrm>
            <a:off x="3718897" y="1062390"/>
            <a:ext cx="7987549" cy="1215717"/>
          </a:xfrm>
          <a:prstGeom prst="rect">
            <a:avLst/>
          </a:prstGeom>
          <a:noFill/>
        </p:spPr>
        <p:txBody>
          <a:bodyPr wrap="square" lIns="91440" tIns="45720" rIns="91440" bIns="45720" rtlCol="0" anchor="t">
            <a:spAutoFit/>
          </a:bodyPr>
          <a:lstStyle/>
          <a:p>
            <a:pPr>
              <a:lnSpc>
                <a:spcPct val="200000"/>
              </a:lnSpc>
              <a:spcAft>
                <a:spcPts val="600"/>
              </a:spcAft>
            </a:pPr>
            <a:r>
              <a:rPr lang="en-US" b="1">
                <a:solidFill>
                  <a:srgbClr val="000000"/>
                </a:solidFill>
                <a:cs typeface="Myanmar Text"/>
              </a:rPr>
              <a:t>Scene 1: Primary Structure (continued)</a:t>
            </a:r>
            <a:endParaRPr lang="en-US"/>
          </a:p>
          <a:p>
            <a:pPr>
              <a:spcAft>
                <a:spcPts val="1800"/>
              </a:spcAft>
            </a:pPr>
            <a:r>
              <a:rPr lang="en-US" sz="1600"/>
              <a:t>Four different color schemes can also be explored in scene 1.  Students will use the color schemes to annotate their physical mini-</a:t>
            </a:r>
            <a:r>
              <a:rPr lang="en-US" sz="1600" err="1"/>
              <a:t>toober</a:t>
            </a:r>
            <a:r>
              <a:rPr lang="en-US" sz="1600"/>
              <a:t> in preparation for folding a zinc finger protein.</a:t>
            </a:r>
            <a:endParaRPr lang="en-US" sz="1600">
              <a:solidFill>
                <a:srgbClr val="000000"/>
              </a:solidFill>
              <a:cs typeface="Myanmar Text"/>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Scene 1 (continued)</a:t>
            </a:r>
            <a:endParaRPr lang="en-US" sz="4000">
              <a:solidFill>
                <a:schemeClr val="bg1"/>
              </a:solidFill>
              <a:cs typeface="Myanmar Text"/>
            </a:endParaRPr>
          </a:p>
        </p:txBody>
      </p:sp>
      <p:pic>
        <p:nvPicPr>
          <p:cNvPr id="3" name="Picture 2" descr="A purple line with black text&#10;&#10;Description automatically generated">
            <a:extLst>
              <a:ext uri="{FF2B5EF4-FFF2-40B4-BE49-F238E27FC236}">
                <a16:creationId xmlns:a16="http://schemas.microsoft.com/office/drawing/2014/main" id="{83FBDD51-D95F-7C41-EA8F-BD20F7AC22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6260" y="1366047"/>
            <a:ext cx="2497347" cy="853585"/>
          </a:xfrm>
          <a:prstGeom prst="rect">
            <a:avLst/>
          </a:prstGeom>
          <a:ln w="12700">
            <a:solidFill>
              <a:schemeClr val="bg1">
                <a:lumMod val="50000"/>
              </a:schemeClr>
            </a:solidFill>
          </a:ln>
        </p:spPr>
      </p:pic>
      <p:sp>
        <p:nvSpPr>
          <p:cNvPr id="8" name="TextBox 7">
            <a:extLst>
              <a:ext uri="{FF2B5EF4-FFF2-40B4-BE49-F238E27FC236}">
                <a16:creationId xmlns:a16="http://schemas.microsoft.com/office/drawing/2014/main" id="{F3FB807C-A391-B3AE-28A8-4546F135688E}"/>
              </a:ext>
            </a:extLst>
          </p:cNvPr>
          <p:cNvSpPr txBox="1"/>
          <p:nvPr/>
        </p:nvSpPr>
        <p:spPr>
          <a:xfrm>
            <a:off x="2289796" y="2801315"/>
            <a:ext cx="3558111" cy="1477328"/>
          </a:xfrm>
          <a:prstGeom prst="rect">
            <a:avLst/>
          </a:prstGeom>
          <a:noFill/>
        </p:spPr>
        <p:txBody>
          <a:bodyPr wrap="square">
            <a:spAutoFit/>
          </a:bodyPr>
          <a:lstStyle/>
          <a:p>
            <a:pPr marL="3175">
              <a:spcAft>
                <a:spcPts val="1200"/>
              </a:spcAft>
            </a:pPr>
            <a:r>
              <a:rPr lang="en-US" sz="1600" b="1">
                <a:solidFill>
                  <a:srgbClr val="000000"/>
                </a:solidFill>
                <a:ea typeface="Calibri"/>
                <a:cs typeface="Myanmar Text"/>
              </a:rPr>
              <a:t>Colored By Element - </a:t>
            </a:r>
            <a:r>
              <a:rPr lang="en-US" sz="1600">
                <a:ea typeface="Calibri"/>
                <a:cs typeface="Myanmar Text"/>
              </a:rPr>
              <a:t>Oxygen is </a:t>
            </a:r>
            <a:r>
              <a:rPr lang="en-US" sz="1600" b="1">
                <a:solidFill>
                  <a:srgbClr val="C00000"/>
                </a:solidFill>
                <a:ea typeface="Calibri"/>
                <a:cs typeface="Myanmar Text"/>
              </a:rPr>
              <a:t>red</a:t>
            </a:r>
            <a:r>
              <a:rPr lang="en-US" sz="1600">
                <a:solidFill>
                  <a:srgbClr val="000000"/>
                </a:solidFill>
                <a:ea typeface="Calibri"/>
                <a:cs typeface="Myanmar Text"/>
              </a:rPr>
              <a:t>, </a:t>
            </a:r>
            <a:r>
              <a:rPr lang="en-US" sz="1600">
                <a:ea typeface="Calibri"/>
                <a:cs typeface="Myanmar Text"/>
              </a:rPr>
              <a:t>nitrogen is </a:t>
            </a:r>
            <a:r>
              <a:rPr lang="en-US" sz="1600" b="1">
                <a:solidFill>
                  <a:srgbClr val="0070C0"/>
                </a:solidFill>
                <a:ea typeface="Calibri"/>
                <a:cs typeface="Myanmar Text"/>
              </a:rPr>
              <a:t>blue</a:t>
            </a:r>
            <a:r>
              <a:rPr lang="en-US" sz="1600">
                <a:solidFill>
                  <a:srgbClr val="000000"/>
                </a:solidFill>
                <a:ea typeface="Calibri"/>
                <a:cs typeface="Myanmar Text"/>
              </a:rPr>
              <a:t>, </a:t>
            </a:r>
            <a:r>
              <a:rPr lang="en-US" sz="1600">
                <a:ea typeface="Calibri"/>
                <a:cs typeface="Myanmar Text"/>
              </a:rPr>
              <a:t>carbon is </a:t>
            </a:r>
            <a:r>
              <a:rPr lang="en-US" sz="1600" b="1">
                <a:solidFill>
                  <a:schemeClr val="tx1">
                    <a:lumMod val="65000"/>
                    <a:lumOff val="35000"/>
                  </a:schemeClr>
                </a:solidFill>
                <a:ea typeface="Calibri"/>
                <a:cs typeface="Myanmar Text"/>
              </a:rPr>
              <a:t>gray</a:t>
            </a:r>
            <a:r>
              <a:rPr lang="en-US" sz="1600">
                <a:solidFill>
                  <a:srgbClr val="000000"/>
                </a:solidFill>
                <a:ea typeface="Calibri"/>
                <a:cs typeface="Myanmar Text"/>
              </a:rPr>
              <a:t>, and </a:t>
            </a:r>
            <a:r>
              <a:rPr lang="en-US" sz="1600">
                <a:ea typeface="Calibri"/>
                <a:cs typeface="Myanmar Text"/>
              </a:rPr>
              <a:t>sulfur is </a:t>
            </a:r>
            <a:r>
              <a:rPr lang="en-US" sz="1600" b="1">
                <a:solidFill>
                  <a:schemeClr val="accent4">
                    <a:lumMod val="50000"/>
                  </a:schemeClr>
                </a:solidFill>
                <a:ea typeface="Calibri"/>
                <a:cs typeface="Myanmar Text"/>
              </a:rPr>
              <a:t>yellow</a:t>
            </a:r>
            <a:r>
              <a:rPr lang="en-US" sz="1600">
                <a:solidFill>
                  <a:srgbClr val="000000"/>
                </a:solidFill>
                <a:ea typeface="Calibri"/>
                <a:cs typeface="Myanmar Text"/>
              </a:rPr>
              <a:t>.</a:t>
            </a:r>
          </a:p>
          <a:p>
            <a:pPr marL="3175">
              <a:spcAft>
                <a:spcPts val="1200"/>
              </a:spcAft>
            </a:pPr>
            <a:r>
              <a:rPr lang="en-US" sz="1600">
                <a:solidFill>
                  <a:srgbClr val="000000"/>
                </a:solidFill>
                <a:ea typeface="Calibri"/>
                <a:cs typeface="Myanmar Text"/>
              </a:rPr>
              <a:t>Students learn that proteins are made from amino acids linked together.</a:t>
            </a:r>
          </a:p>
        </p:txBody>
      </p:sp>
      <p:graphicFrame>
        <p:nvGraphicFramePr>
          <p:cNvPr id="5" name="Object 4">
            <a:extLst>
              <a:ext uri="{FF2B5EF4-FFF2-40B4-BE49-F238E27FC236}">
                <a16:creationId xmlns:a16="http://schemas.microsoft.com/office/drawing/2014/main" id="{66B17EF6-D460-6267-B003-CA248A675AD2}"/>
              </a:ext>
            </a:extLst>
          </p:cNvPr>
          <p:cNvGraphicFramePr>
            <a:graphicFrameLocks noChangeAspect="1"/>
          </p:cNvGraphicFramePr>
          <p:nvPr>
            <p:extLst>
              <p:ext uri="{D42A27DB-BD31-4B8C-83A1-F6EECF244321}">
                <p14:modId xmlns:p14="http://schemas.microsoft.com/office/powerpoint/2010/main" val="2708555476"/>
              </p:ext>
            </p:extLst>
          </p:nvPr>
        </p:nvGraphicFramePr>
        <p:xfrm>
          <a:off x="949768" y="2743342"/>
          <a:ext cx="1229907" cy="1244636"/>
        </p:xfrm>
        <a:graphic>
          <a:graphicData uri="http://schemas.openxmlformats.org/presentationml/2006/ole">
            <mc:AlternateContent xmlns:mc="http://schemas.openxmlformats.org/markup-compatibility/2006">
              <mc:Choice xmlns:v="urn:schemas-microsoft-com:vml" Requires="v">
                <p:oleObj r:id="rId6" imgW="2120400" imgH="2145960" progId="">
                  <p:embed/>
                </p:oleObj>
              </mc:Choice>
              <mc:Fallback>
                <p:oleObj r:id="rId6" imgW="2120400" imgH="2145960" progId="">
                  <p:embed/>
                  <p:pic>
                    <p:nvPicPr>
                      <p:cNvPr id="5" name="Object 4">
                        <a:extLst>
                          <a:ext uri="{FF2B5EF4-FFF2-40B4-BE49-F238E27FC236}">
                            <a16:creationId xmlns:a16="http://schemas.microsoft.com/office/drawing/2014/main" id="{66B17EF6-D460-6267-B003-CA248A675AD2}"/>
                          </a:ext>
                        </a:extLst>
                      </p:cNvPr>
                      <p:cNvPicPr/>
                      <p:nvPr/>
                    </p:nvPicPr>
                    <p:blipFill>
                      <a:blip r:embed="rId7"/>
                      <a:stretch>
                        <a:fillRect/>
                      </a:stretch>
                    </p:blipFill>
                    <p:spPr>
                      <a:xfrm>
                        <a:off x="949768" y="2743342"/>
                        <a:ext cx="1229907" cy="1244636"/>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98E7DCC0-1C5B-0768-6951-298ABB8350F2}"/>
              </a:ext>
            </a:extLst>
          </p:cNvPr>
          <p:cNvGraphicFramePr>
            <a:graphicFrameLocks noChangeAspect="1"/>
          </p:cNvGraphicFramePr>
          <p:nvPr>
            <p:extLst>
              <p:ext uri="{D42A27DB-BD31-4B8C-83A1-F6EECF244321}">
                <p14:modId xmlns:p14="http://schemas.microsoft.com/office/powerpoint/2010/main" val="3999692492"/>
              </p:ext>
            </p:extLst>
          </p:nvPr>
        </p:nvGraphicFramePr>
        <p:xfrm>
          <a:off x="949767" y="4680127"/>
          <a:ext cx="1229907" cy="1244636"/>
        </p:xfrm>
        <a:graphic>
          <a:graphicData uri="http://schemas.openxmlformats.org/presentationml/2006/ole">
            <mc:AlternateContent xmlns:mc="http://schemas.openxmlformats.org/markup-compatibility/2006">
              <mc:Choice xmlns:v="urn:schemas-microsoft-com:vml" Requires="v">
                <p:oleObj r:id="rId8" imgW="2120400" imgH="2145960" progId="">
                  <p:embed/>
                </p:oleObj>
              </mc:Choice>
              <mc:Fallback>
                <p:oleObj r:id="rId8" imgW="2120400" imgH="2145960" progId="">
                  <p:embed/>
                  <p:pic>
                    <p:nvPicPr>
                      <p:cNvPr id="7" name="Object 6">
                        <a:extLst>
                          <a:ext uri="{FF2B5EF4-FFF2-40B4-BE49-F238E27FC236}">
                            <a16:creationId xmlns:a16="http://schemas.microsoft.com/office/drawing/2014/main" id="{98E7DCC0-1C5B-0768-6951-298ABB8350F2}"/>
                          </a:ext>
                        </a:extLst>
                      </p:cNvPr>
                      <p:cNvPicPr/>
                      <p:nvPr/>
                    </p:nvPicPr>
                    <p:blipFill>
                      <a:blip r:embed="rId9"/>
                      <a:stretch>
                        <a:fillRect/>
                      </a:stretch>
                    </p:blipFill>
                    <p:spPr>
                      <a:xfrm>
                        <a:off x="949767" y="4680127"/>
                        <a:ext cx="1229907" cy="1244636"/>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8A42674A-8CA1-F39E-432A-56CF127CC613}"/>
              </a:ext>
            </a:extLst>
          </p:cNvPr>
          <p:cNvGraphicFramePr>
            <a:graphicFrameLocks noChangeAspect="1"/>
          </p:cNvGraphicFramePr>
          <p:nvPr>
            <p:extLst>
              <p:ext uri="{D42A27DB-BD31-4B8C-83A1-F6EECF244321}">
                <p14:modId xmlns:p14="http://schemas.microsoft.com/office/powerpoint/2010/main" val="1560380990"/>
              </p:ext>
            </p:extLst>
          </p:nvPr>
        </p:nvGraphicFramePr>
        <p:xfrm>
          <a:off x="6096000" y="4718908"/>
          <a:ext cx="1229907" cy="1244636"/>
        </p:xfrm>
        <a:graphic>
          <a:graphicData uri="http://schemas.openxmlformats.org/presentationml/2006/ole">
            <mc:AlternateContent xmlns:mc="http://schemas.openxmlformats.org/markup-compatibility/2006">
              <mc:Choice xmlns:v="urn:schemas-microsoft-com:vml" Requires="v">
                <p:oleObj r:id="rId10" imgW="2120400" imgH="2145960" progId="">
                  <p:embed/>
                </p:oleObj>
              </mc:Choice>
              <mc:Fallback>
                <p:oleObj r:id="rId10" imgW="2120400" imgH="2145960" progId="">
                  <p:embed/>
                  <p:pic>
                    <p:nvPicPr>
                      <p:cNvPr id="10" name="Object 9">
                        <a:extLst>
                          <a:ext uri="{FF2B5EF4-FFF2-40B4-BE49-F238E27FC236}">
                            <a16:creationId xmlns:a16="http://schemas.microsoft.com/office/drawing/2014/main" id="{8A42674A-8CA1-F39E-432A-56CF127CC613}"/>
                          </a:ext>
                        </a:extLst>
                      </p:cNvPr>
                      <p:cNvPicPr/>
                      <p:nvPr/>
                    </p:nvPicPr>
                    <p:blipFill>
                      <a:blip r:embed="rId11"/>
                      <a:stretch>
                        <a:fillRect/>
                      </a:stretch>
                    </p:blipFill>
                    <p:spPr>
                      <a:xfrm>
                        <a:off x="6096000" y="4718908"/>
                        <a:ext cx="1229907" cy="1244636"/>
                      </a:xfrm>
                      <a:prstGeom prst="rect">
                        <a:avLst/>
                      </a:prstGeom>
                    </p:spPr>
                  </p:pic>
                </p:oleObj>
              </mc:Fallback>
            </mc:AlternateContent>
          </a:graphicData>
        </a:graphic>
      </p:graphicFrame>
      <p:sp>
        <p:nvSpPr>
          <p:cNvPr id="12" name="TextBox 11">
            <a:extLst>
              <a:ext uri="{FF2B5EF4-FFF2-40B4-BE49-F238E27FC236}">
                <a16:creationId xmlns:a16="http://schemas.microsoft.com/office/drawing/2014/main" id="{65EE7204-6F37-0E7A-23D4-E35F03993B20}"/>
              </a:ext>
            </a:extLst>
          </p:cNvPr>
          <p:cNvSpPr txBox="1"/>
          <p:nvPr/>
        </p:nvSpPr>
        <p:spPr>
          <a:xfrm>
            <a:off x="7410971" y="2807398"/>
            <a:ext cx="4082824" cy="1477328"/>
          </a:xfrm>
          <a:prstGeom prst="rect">
            <a:avLst/>
          </a:prstGeom>
          <a:noFill/>
        </p:spPr>
        <p:txBody>
          <a:bodyPr wrap="square">
            <a:spAutoFit/>
          </a:bodyPr>
          <a:lstStyle/>
          <a:p>
            <a:pPr marL="3175">
              <a:spcAft>
                <a:spcPts val="1200"/>
              </a:spcAft>
            </a:pPr>
            <a:r>
              <a:rPr lang="en-US" sz="1600" b="1">
                <a:solidFill>
                  <a:srgbClr val="000000"/>
                </a:solidFill>
                <a:ea typeface="Calibri"/>
                <a:cs typeface="Myanmar Text"/>
              </a:rPr>
              <a:t>Colored By Gradient - </a:t>
            </a:r>
            <a:r>
              <a:rPr lang="en-US" sz="1600">
                <a:solidFill>
                  <a:srgbClr val="000000"/>
                </a:solidFill>
                <a:ea typeface="Calibri"/>
                <a:cs typeface="Myanmar Text"/>
              </a:rPr>
              <a:t>The protein is colored by rainbow gradient, with </a:t>
            </a:r>
            <a:r>
              <a:rPr lang="en-US" sz="1600" b="1">
                <a:solidFill>
                  <a:srgbClr val="0070C0"/>
                </a:solidFill>
                <a:ea typeface="Calibri"/>
                <a:cs typeface="Myanmar Text"/>
              </a:rPr>
              <a:t>blue </a:t>
            </a:r>
            <a:r>
              <a:rPr lang="en-US" sz="1600">
                <a:ea typeface="Calibri"/>
                <a:cs typeface="Myanmar Text"/>
              </a:rPr>
              <a:t>at the beginning (N-terminus) </a:t>
            </a:r>
            <a:r>
              <a:rPr lang="en-US" sz="1600">
                <a:solidFill>
                  <a:srgbClr val="000000"/>
                </a:solidFill>
                <a:ea typeface="Calibri"/>
                <a:cs typeface="Myanmar Text"/>
              </a:rPr>
              <a:t>and </a:t>
            </a:r>
            <a:r>
              <a:rPr lang="en-US" sz="1600" b="1">
                <a:solidFill>
                  <a:srgbClr val="C00000"/>
                </a:solidFill>
                <a:ea typeface="Calibri"/>
                <a:cs typeface="Myanmar Text"/>
              </a:rPr>
              <a:t>red </a:t>
            </a:r>
            <a:r>
              <a:rPr lang="en-US" sz="1600">
                <a:ea typeface="Calibri"/>
                <a:cs typeface="Myanmar Text"/>
              </a:rPr>
              <a:t>at the end (C-terminus).</a:t>
            </a:r>
          </a:p>
          <a:p>
            <a:pPr marL="3175">
              <a:spcAft>
                <a:spcPts val="1200"/>
              </a:spcAft>
            </a:pPr>
            <a:r>
              <a:rPr lang="en-US" sz="1600">
                <a:solidFill>
                  <a:srgbClr val="000000"/>
                </a:solidFill>
                <a:ea typeface="Calibri"/>
                <a:cs typeface="Myanmar Text"/>
              </a:rPr>
              <a:t>Students add the blue and red endcaps to their mini-</a:t>
            </a:r>
            <a:r>
              <a:rPr lang="en-US" sz="1600" err="1">
                <a:solidFill>
                  <a:srgbClr val="000000"/>
                </a:solidFill>
                <a:ea typeface="Calibri"/>
                <a:cs typeface="Myanmar Text"/>
              </a:rPr>
              <a:t>toober</a:t>
            </a:r>
            <a:r>
              <a:rPr lang="en-US" sz="1600">
                <a:solidFill>
                  <a:srgbClr val="000000"/>
                </a:solidFill>
                <a:ea typeface="Calibri"/>
                <a:cs typeface="Myanmar Text"/>
              </a:rPr>
              <a:t> ends.</a:t>
            </a:r>
          </a:p>
        </p:txBody>
      </p:sp>
      <p:pic>
        <p:nvPicPr>
          <p:cNvPr id="13" name="Picture 12">
            <a:extLst>
              <a:ext uri="{FF2B5EF4-FFF2-40B4-BE49-F238E27FC236}">
                <a16:creationId xmlns:a16="http://schemas.microsoft.com/office/drawing/2014/main" id="{A6977458-82F7-1E9A-8AEA-0E3F15A756B6}"/>
              </a:ext>
            </a:extLst>
          </p:cNvPr>
          <p:cNvPicPr>
            <a:picLocks noChangeAspect="1"/>
          </p:cNvPicPr>
          <p:nvPr/>
        </p:nvPicPr>
        <p:blipFill>
          <a:blip r:embed="rId12"/>
          <a:stretch>
            <a:fillRect/>
          </a:stretch>
        </p:blipFill>
        <p:spPr>
          <a:xfrm rot="10800000">
            <a:off x="6103344" y="2801315"/>
            <a:ext cx="1234524" cy="1249309"/>
          </a:xfrm>
          <a:prstGeom prst="rect">
            <a:avLst/>
          </a:prstGeom>
        </p:spPr>
      </p:pic>
      <p:sp>
        <p:nvSpPr>
          <p:cNvPr id="14" name="TextBox 13">
            <a:extLst>
              <a:ext uri="{FF2B5EF4-FFF2-40B4-BE49-F238E27FC236}">
                <a16:creationId xmlns:a16="http://schemas.microsoft.com/office/drawing/2014/main" id="{0E697DC8-E548-94A8-F3ED-D669F5A7FFA6}"/>
              </a:ext>
            </a:extLst>
          </p:cNvPr>
          <p:cNvSpPr txBox="1"/>
          <p:nvPr/>
        </p:nvSpPr>
        <p:spPr>
          <a:xfrm>
            <a:off x="2289796" y="4799310"/>
            <a:ext cx="3558111" cy="1723549"/>
          </a:xfrm>
          <a:prstGeom prst="rect">
            <a:avLst/>
          </a:prstGeom>
          <a:noFill/>
        </p:spPr>
        <p:txBody>
          <a:bodyPr wrap="square">
            <a:spAutoFit/>
          </a:bodyPr>
          <a:lstStyle/>
          <a:p>
            <a:pPr marL="3175">
              <a:spcAft>
                <a:spcPts val="1200"/>
              </a:spcAft>
            </a:pPr>
            <a:r>
              <a:rPr lang="en-US" sz="1600" b="1">
                <a:solidFill>
                  <a:srgbClr val="000000"/>
                </a:solidFill>
                <a:ea typeface="Calibri"/>
                <a:cs typeface="Myanmar Text"/>
              </a:rPr>
              <a:t>Colored By Secondary Structure - </a:t>
            </a:r>
            <a:r>
              <a:rPr lang="en-US" sz="1600">
                <a:ea typeface="Calibri"/>
                <a:cs typeface="Myanmar Text"/>
              </a:rPr>
              <a:t>Alpha helices are </a:t>
            </a:r>
            <a:r>
              <a:rPr lang="en-US" sz="1600" b="1">
                <a:solidFill>
                  <a:srgbClr val="C00000"/>
                </a:solidFill>
                <a:ea typeface="Calibri"/>
                <a:cs typeface="Myanmar Text"/>
              </a:rPr>
              <a:t>red</a:t>
            </a:r>
            <a:r>
              <a:rPr lang="en-US" sz="1600">
                <a:solidFill>
                  <a:srgbClr val="000000"/>
                </a:solidFill>
                <a:ea typeface="Calibri"/>
                <a:cs typeface="Myanmar Text"/>
              </a:rPr>
              <a:t>, </a:t>
            </a:r>
            <a:r>
              <a:rPr lang="en-US" sz="1600">
                <a:ea typeface="Calibri"/>
                <a:cs typeface="Myanmar Text"/>
              </a:rPr>
              <a:t>beta sheets are </a:t>
            </a:r>
            <a:r>
              <a:rPr lang="en-US" sz="1600" b="1">
                <a:solidFill>
                  <a:schemeClr val="accent4">
                    <a:lumMod val="50000"/>
                  </a:schemeClr>
                </a:solidFill>
                <a:ea typeface="Calibri"/>
                <a:cs typeface="Myanmar Text"/>
              </a:rPr>
              <a:t>yellow </a:t>
            </a:r>
            <a:r>
              <a:rPr lang="en-US" sz="1600">
                <a:solidFill>
                  <a:srgbClr val="000000"/>
                </a:solidFill>
                <a:ea typeface="Calibri"/>
                <a:cs typeface="Myanmar Text"/>
              </a:rPr>
              <a:t>and </a:t>
            </a:r>
            <a:r>
              <a:rPr lang="en-US" sz="1600">
                <a:ea typeface="Calibri"/>
                <a:cs typeface="Myanmar Text"/>
              </a:rPr>
              <a:t>turns are </a:t>
            </a:r>
            <a:r>
              <a:rPr lang="en-US" sz="1600" b="1">
                <a:solidFill>
                  <a:schemeClr val="tx1">
                    <a:lumMod val="65000"/>
                    <a:lumOff val="35000"/>
                  </a:schemeClr>
                </a:solidFill>
                <a:ea typeface="Calibri"/>
                <a:cs typeface="Myanmar Text"/>
              </a:rPr>
              <a:t>white</a:t>
            </a:r>
            <a:r>
              <a:rPr lang="en-US" sz="1600">
                <a:solidFill>
                  <a:srgbClr val="000000"/>
                </a:solidFill>
                <a:ea typeface="Calibri"/>
                <a:cs typeface="Myanmar Text"/>
              </a:rPr>
              <a:t>.</a:t>
            </a:r>
          </a:p>
          <a:p>
            <a:pPr marL="3175">
              <a:spcAft>
                <a:spcPts val="1200"/>
              </a:spcAft>
            </a:pPr>
            <a:r>
              <a:rPr lang="en-US" sz="1600">
                <a:solidFill>
                  <a:srgbClr val="000000"/>
                </a:solidFill>
                <a:ea typeface="Calibri"/>
                <a:cs typeface="Myanmar Text"/>
              </a:rPr>
              <a:t>Students add clear clips to their mini-</a:t>
            </a:r>
            <a:r>
              <a:rPr lang="en-US" sz="1600" err="1">
                <a:solidFill>
                  <a:srgbClr val="000000"/>
                </a:solidFill>
                <a:ea typeface="Calibri"/>
                <a:cs typeface="Myanmar Text"/>
              </a:rPr>
              <a:t>toober</a:t>
            </a:r>
            <a:r>
              <a:rPr lang="en-US" sz="1600">
                <a:solidFill>
                  <a:srgbClr val="000000"/>
                </a:solidFill>
                <a:ea typeface="Calibri"/>
                <a:cs typeface="Myanmar Text"/>
              </a:rPr>
              <a:t> at the start and end of each secondary structure.</a:t>
            </a:r>
          </a:p>
        </p:txBody>
      </p:sp>
      <p:sp>
        <p:nvSpPr>
          <p:cNvPr id="15" name="TextBox 14">
            <a:extLst>
              <a:ext uri="{FF2B5EF4-FFF2-40B4-BE49-F238E27FC236}">
                <a16:creationId xmlns:a16="http://schemas.microsoft.com/office/drawing/2014/main" id="{FA53A8BC-D00F-986E-BC74-2E7344B3D520}"/>
              </a:ext>
            </a:extLst>
          </p:cNvPr>
          <p:cNvSpPr txBox="1"/>
          <p:nvPr/>
        </p:nvSpPr>
        <p:spPr>
          <a:xfrm>
            <a:off x="7410971" y="4805393"/>
            <a:ext cx="4082824" cy="1723549"/>
          </a:xfrm>
          <a:prstGeom prst="rect">
            <a:avLst/>
          </a:prstGeom>
          <a:noFill/>
        </p:spPr>
        <p:txBody>
          <a:bodyPr wrap="square">
            <a:spAutoFit/>
          </a:bodyPr>
          <a:lstStyle/>
          <a:p>
            <a:pPr marL="3175">
              <a:spcAft>
                <a:spcPts val="1200"/>
              </a:spcAft>
            </a:pPr>
            <a:r>
              <a:rPr lang="en-US" sz="1600" b="1">
                <a:solidFill>
                  <a:srgbClr val="000000"/>
                </a:solidFill>
                <a:ea typeface="Calibri"/>
                <a:cs typeface="Myanmar Text"/>
              </a:rPr>
              <a:t>Colored By Amino Acid Property - </a:t>
            </a:r>
            <a:r>
              <a:rPr lang="en-US" sz="1600">
                <a:solidFill>
                  <a:srgbClr val="000000"/>
                </a:solidFill>
                <a:ea typeface="Calibri"/>
                <a:cs typeface="Myanmar Text"/>
              </a:rPr>
              <a:t>Positive amino acids are </a:t>
            </a:r>
            <a:r>
              <a:rPr lang="en-US" sz="1600" b="1">
                <a:solidFill>
                  <a:srgbClr val="0070C0"/>
                </a:solidFill>
                <a:ea typeface="Calibri"/>
                <a:cs typeface="Myanmar Text"/>
              </a:rPr>
              <a:t>blue</a:t>
            </a:r>
            <a:r>
              <a:rPr lang="en-US" sz="1600">
                <a:solidFill>
                  <a:srgbClr val="000000"/>
                </a:solidFill>
                <a:ea typeface="Calibri"/>
                <a:cs typeface="Myanmar Text"/>
              </a:rPr>
              <a:t>, negative amino acids are </a:t>
            </a:r>
            <a:r>
              <a:rPr lang="en-US" sz="1600" b="1">
                <a:solidFill>
                  <a:srgbClr val="C00000"/>
                </a:solidFill>
                <a:ea typeface="Calibri"/>
                <a:cs typeface="Myanmar Text"/>
              </a:rPr>
              <a:t>red</a:t>
            </a:r>
            <a:r>
              <a:rPr lang="en-US" sz="1600">
                <a:solidFill>
                  <a:srgbClr val="000000"/>
                </a:solidFill>
                <a:ea typeface="Calibri"/>
                <a:cs typeface="Myanmar Text"/>
              </a:rPr>
              <a:t>, hydrophobic are </a:t>
            </a:r>
            <a:r>
              <a:rPr lang="en-US" sz="1600" b="1">
                <a:solidFill>
                  <a:schemeClr val="accent4">
                    <a:lumMod val="50000"/>
                  </a:schemeClr>
                </a:solidFill>
                <a:ea typeface="Calibri"/>
                <a:cs typeface="Myanmar Text"/>
              </a:rPr>
              <a:t>yellow</a:t>
            </a:r>
            <a:r>
              <a:rPr lang="en-US" sz="1600">
                <a:solidFill>
                  <a:srgbClr val="000000"/>
                </a:solidFill>
                <a:ea typeface="Calibri"/>
                <a:cs typeface="Myanmar Text"/>
              </a:rPr>
              <a:t>, hydrophilic are </a:t>
            </a:r>
            <a:r>
              <a:rPr lang="en-US" sz="1600" b="1">
                <a:solidFill>
                  <a:schemeClr val="tx1">
                    <a:lumMod val="65000"/>
                    <a:lumOff val="35000"/>
                  </a:schemeClr>
                </a:solidFill>
                <a:ea typeface="Calibri"/>
                <a:cs typeface="Myanmar Text"/>
              </a:rPr>
              <a:t>white </a:t>
            </a:r>
            <a:r>
              <a:rPr lang="en-US" sz="1600">
                <a:solidFill>
                  <a:srgbClr val="000000"/>
                </a:solidFill>
                <a:ea typeface="Calibri"/>
                <a:cs typeface="Myanmar Text"/>
              </a:rPr>
              <a:t>and cysteine is </a:t>
            </a:r>
            <a:r>
              <a:rPr lang="en-US" sz="1600" b="1">
                <a:solidFill>
                  <a:srgbClr val="1CA64A"/>
                </a:solidFill>
                <a:ea typeface="Calibri"/>
                <a:cs typeface="Myanmar Text"/>
              </a:rPr>
              <a:t>green</a:t>
            </a:r>
            <a:r>
              <a:rPr lang="en-US" sz="1600">
                <a:solidFill>
                  <a:srgbClr val="000000"/>
                </a:solidFill>
                <a:ea typeface="Calibri"/>
                <a:cs typeface="Myanmar Text"/>
              </a:rPr>
              <a:t>.</a:t>
            </a:r>
            <a:endParaRPr lang="en-US" sz="1600">
              <a:ea typeface="Calibri"/>
              <a:cs typeface="Myanmar Text"/>
            </a:endParaRPr>
          </a:p>
          <a:p>
            <a:pPr marL="3175">
              <a:spcAft>
                <a:spcPts val="1200"/>
              </a:spcAft>
            </a:pPr>
            <a:r>
              <a:rPr lang="en-US" sz="1600">
                <a:solidFill>
                  <a:srgbClr val="000000"/>
                </a:solidFill>
                <a:ea typeface="Calibri"/>
                <a:cs typeface="Myanmar Text"/>
              </a:rPr>
              <a:t>Students add seven important amino acids to their mini-</a:t>
            </a:r>
            <a:r>
              <a:rPr lang="en-US" sz="1600" err="1">
                <a:solidFill>
                  <a:srgbClr val="000000"/>
                </a:solidFill>
                <a:ea typeface="Calibri"/>
                <a:cs typeface="Myanmar Text"/>
              </a:rPr>
              <a:t>toober</a:t>
            </a:r>
            <a:r>
              <a:rPr lang="en-US" sz="1600">
                <a:solidFill>
                  <a:srgbClr val="000000"/>
                </a:solidFill>
                <a:ea typeface="Calibri"/>
                <a:cs typeface="Myanmar Text"/>
              </a:rPr>
              <a:t>.</a:t>
            </a:r>
          </a:p>
        </p:txBody>
      </p:sp>
    </p:spTree>
    <p:custDataLst>
      <p:tags r:id="rId1"/>
    </p:custDataLst>
    <p:extLst>
      <p:ext uri="{BB962C8B-B14F-4D97-AF65-F5344CB8AC3E}">
        <p14:creationId xmlns:p14="http://schemas.microsoft.com/office/powerpoint/2010/main" val="2014445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87E0E9AE-EBCD-99BD-3D89-E5E67C680D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pic>
        <p:nvPicPr>
          <p:cNvPr id="4" name="Picture 3">
            <a:extLst>
              <a:ext uri="{FF2B5EF4-FFF2-40B4-BE49-F238E27FC236}">
                <a16:creationId xmlns:a16="http://schemas.microsoft.com/office/drawing/2014/main" id="{1502EBE7-B060-2C43-5E52-5138B7E6FE33}"/>
              </a:ext>
            </a:extLst>
          </p:cNvPr>
          <p:cNvPicPr>
            <a:picLocks noChangeAspect="1"/>
          </p:cNvPicPr>
          <p:nvPr/>
        </p:nvPicPr>
        <p:blipFill>
          <a:blip r:embed="rId6"/>
          <a:stretch>
            <a:fillRect/>
          </a:stretch>
        </p:blipFill>
        <p:spPr>
          <a:xfrm>
            <a:off x="5131940" y="1542456"/>
            <a:ext cx="5826738" cy="4378426"/>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1" y="2165369"/>
            <a:ext cx="3841678"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Arial"/>
              </a:rPr>
              <a:t>This is a protein!</a:t>
            </a:r>
            <a:r>
              <a:rPr lang="en" sz="2000" b="1">
                <a:latin typeface="Calibri"/>
                <a:ea typeface="Calibri"/>
                <a:cs typeface="Arial"/>
              </a:rPr>
              <a:t>  </a:t>
            </a:r>
          </a:p>
          <a:p>
            <a:endParaRPr lang="en" sz="2000" b="1">
              <a:latin typeface="Calibri"/>
              <a:ea typeface="Calibri"/>
              <a:cs typeface="Arial"/>
            </a:endParaRPr>
          </a:p>
          <a:p>
            <a:r>
              <a:rPr lang="en-US" sz="2000">
                <a:ea typeface="Calibri"/>
                <a:cs typeface="Calibri"/>
              </a:rPr>
              <a:t>Proteins are large molecules made of </a:t>
            </a:r>
            <a:r>
              <a:rPr lang="en-US" sz="2000" b="1">
                <a:ea typeface="Calibri"/>
                <a:cs typeface="Calibri"/>
              </a:rPr>
              <a:t>amino acids </a:t>
            </a:r>
            <a:r>
              <a:rPr lang="en-US" sz="2000">
                <a:ea typeface="Calibri"/>
                <a:cs typeface="Calibri"/>
              </a:rPr>
              <a:t>linked together. </a:t>
            </a:r>
          </a:p>
          <a:p>
            <a:endParaRPr lang="en-US" sz="2000" b="1">
              <a:ea typeface="Calibri"/>
              <a:cs typeface="Calibri"/>
            </a:endParaRPr>
          </a:p>
          <a:p>
            <a:r>
              <a:rPr lang="en-US" sz="2000">
                <a:ea typeface="Calibri"/>
                <a:cs typeface="Calibri"/>
              </a:rPr>
              <a:t>These linked amino acids fold into complex 3-dimensional shapes. </a:t>
            </a:r>
          </a:p>
          <a:p>
            <a:endParaRPr lang="en-US" sz="2000">
              <a:ea typeface="Calibri"/>
              <a:cs typeface="Calibri"/>
            </a:endParaRPr>
          </a:p>
          <a:p>
            <a:r>
              <a:rPr lang="en-US" sz="2000">
                <a:ea typeface="Calibri"/>
                <a:cs typeface="Calibri"/>
              </a:rPr>
              <a:t>In this activity, you will create a physical model of a real protein called a </a:t>
            </a:r>
            <a:r>
              <a:rPr lang="en-US" sz="2000" b="1">
                <a:ea typeface="Calibri"/>
                <a:cs typeface="Calibri"/>
              </a:rPr>
              <a:t>zinc finger</a:t>
            </a:r>
            <a:r>
              <a:rPr lang="en-US" sz="2000">
                <a:ea typeface="Calibri"/>
                <a:cs typeface="Calibri"/>
              </a:rPr>
              <a:t>.</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Proteins Fold into Complex 3D Shapes</a:t>
            </a:r>
            <a:endParaRPr lang="en-US" sz="4000" b="1">
              <a:solidFill>
                <a:schemeClr val="bg1"/>
              </a:solidFill>
              <a:latin typeface="+mn-lt"/>
              <a:ea typeface="HGSoeiKakugothicUB"/>
              <a:cs typeface="Myanmar Text"/>
            </a:endParaRPr>
          </a:p>
        </p:txBody>
      </p:sp>
    </p:spTree>
    <p:extLst>
      <p:ext uri="{BB962C8B-B14F-4D97-AF65-F5344CB8AC3E}">
        <p14:creationId xmlns:p14="http://schemas.microsoft.com/office/powerpoint/2010/main" val="2514217810"/>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2" descr="A purple and white head with a light bulb inside&#10;&#10;Description automatically generated">
            <a:extLst>
              <a:ext uri="{FF2B5EF4-FFF2-40B4-BE49-F238E27FC236}">
                <a16:creationId xmlns:a16="http://schemas.microsoft.com/office/drawing/2014/main" id="{D0C858C4-4CE2-3538-8D28-FBAB3D6EB6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09321" y="99675"/>
            <a:ext cx="1247775" cy="12382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22FCD45-8CFD-844F-A2C5-CF10527504F8}"/>
              </a:ext>
            </a:extLst>
          </p:cNvPr>
          <p:cNvSpPr txBox="1"/>
          <p:nvPr/>
        </p:nvSpPr>
        <p:spPr>
          <a:xfrm>
            <a:off x="932342" y="2165369"/>
            <a:ext cx="3448272"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 sz="2000">
                <a:latin typeface="Calibri"/>
                <a:ea typeface="Calibri"/>
                <a:cs typeface="Arial"/>
              </a:rPr>
              <a:t>Life makes some </a:t>
            </a:r>
            <a:r>
              <a:rPr lang="en" sz="2000" b="1">
                <a:latin typeface="Calibri"/>
                <a:ea typeface="Calibri"/>
                <a:cs typeface="Arial"/>
              </a:rPr>
              <a:t>very</a:t>
            </a:r>
            <a:r>
              <a:rPr lang="en" sz="2000">
                <a:latin typeface="Calibri"/>
                <a:ea typeface="Calibri"/>
                <a:cs typeface="Arial"/>
              </a:rPr>
              <a:t> </a:t>
            </a:r>
          </a:p>
          <a:p>
            <a:r>
              <a:rPr lang="en" sz="2000">
                <a:latin typeface="Calibri"/>
                <a:ea typeface="Calibri"/>
                <a:cs typeface="Arial"/>
              </a:rPr>
              <a:t>complex structures. </a:t>
            </a:r>
            <a:endParaRPr lang="en-US" sz="2000">
              <a:latin typeface="Calibri"/>
              <a:ea typeface="Calibri"/>
              <a:cs typeface="Arial"/>
            </a:endParaRPr>
          </a:p>
          <a:p>
            <a:endParaRPr lang="en-US" sz="2000">
              <a:latin typeface="Calibri"/>
              <a:ea typeface="Calibri"/>
              <a:cs typeface="Arial"/>
            </a:endParaRPr>
          </a:p>
          <a:p>
            <a:r>
              <a:rPr lang="en" sz="2000">
                <a:latin typeface="Calibri"/>
                <a:ea typeface="Calibri"/>
                <a:cs typeface="Arial"/>
              </a:rPr>
              <a:t>Explore the image shown to the right. Record some observations in your notebook.</a:t>
            </a:r>
          </a:p>
          <a:p>
            <a:endParaRPr lang="en" sz="2000">
              <a:latin typeface="Calibri"/>
              <a:ea typeface="Calibri"/>
              <a:cs typeface="Arial"/>
            </a:endParaRPr>
          </a:p>
          <a:p>
            <a:endParaRPr lang="en-US" sz="2000">
              <a:ea typeface="Calibri"/>
              <a:cs typeface="Calibri"/>
            </a:endParaRPr>
          </a:p>
          <a:p>
            <a:pPr algn="l" rtl="0" fontAlgn="base">
              <a:spcAft>
                <a:spcPts val="1200"/>
              </a:spcAft>
            </a:pPr>
            <a:r>
              <a:rPr lang="en-US" sz="2000" b="1" i="0" u="none" strike="noStrike">
                <a:solidFill>
                  <a:srgbClr val="1CA64A"/>
                </a:solidFill>
                <a:effectLst/>
                <a:latin typeface="Calibri"/>
                <a:cs typeface="Calibri"/>
              </a:rPr>
              <a:t>What do you notice?</a:t>
            </a:r>
            <a:r>
              <a:rPr lang="en-US" sz="2000" b="0" i="0">
                <a:solidFill>
                  <a:srgbClr val="1CA64A"/>
                </a:solidFill>
                <a:effectLst/>
                <a:latin typeface="Calibri"/>
                <a:cs typeface="Calibri"/>
              </a:rPr>
              <a:t>​</a:t>
            </a:r>
            <a:endParaRPr lang="en-US" sz="2000" b="0" i="0">
              <a:solidFill>
                <a:srgbClr val="000000"/>
              </a:solidFill>
              <a:effectLst/>
              <a:latin typeface="Calibri"/>
              <a:cs typeface="Calibri"/>
            </a:endParaRPr>
          </a:p>
          <a:p>
            <a:pPr algn="l" rtl="0" fontAlgn="base"/>
            <a:r>
              <a:rPr lang="en-US" sz="2000" b="1" i="0" u="none" strike="noStrike">
                <a:solidFill>
                  <a:srgbClr val="1CA64A"/>
                </a:solidFill>
                <a:effectLst/>
                <a:latin typeface="Calibri"/>
                <a:cs typeface="Calibri"/>
              </a:rPr>
              <a:t>What do you wonder?</a:t>
            </a:r>
            <a:endParaRPr lang="en-US" sz="2000" b="0" i="0">
              <a:solidFill>
                <a:srgbClr val="000000"/>
              </a:solidFill>
              <a:effectLst/>
              <a:latin typeface="Calibri"/>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How Do Proteins Form Complex Structures?</a:t>
            </a:r>
            <a:endParaRPr lang="en-US" sz="4000" b="1">
              <a:solidFill>
                <a:schemeClr val="bg1"/>
              </a:solidFill>
              <a:latin typeface="+mn-lt"/>
              <a:ea typeface="HGSoeiKakugothicUB"/>
              <a:cs typeface="Myanmar Text"/>
            </a:endParaRPr>
          </a:p>
        </p:txBody>
      </p:sp>
      <p:pic>
        <p:nvPicPr>
          <p:cNvPr id="3" name="Picture 2">
            <a:extLst>
              <a:ext uri="{FF2B5EF4-FFF2-40B4-BE49-F238E27FC236}">
                <a16:creationId xmlns:a16="http://schemas.microsoft.com/office/drawing/2014/main" id="{31C6825C-4D1B-044E-02E8-DCA8EDCD0A72}"/>
              </a:ext>
            </a:extLst>
          </p:cNvPr>
          <p:cNvPicPr>
            <a:picLocks noChangeAspect="1"/>
          </p:cNvPicPr>
          <p:nvPr/>
        </p:nvPicPr>
        <p:blipFill>
          <a:blip r:embed="rId6"/>
          <a:stretch>
            <a:fillRect/>
          </a:stretch>
        </p:blipFill>
        <p:spPr>
          <a:xfrm>
            <a:off x="5131940" y="1542456"/>
            <a:ext cx="5826738" cy="4378426"/>
          </a:xfrm>
          <a:prstGeom prst="rect">
            <a:avLst/>
          </a:prstGeom>
        </p:spPr>
      </p:pic>
    </p:spTree>
    <p:extLst>
      <p:ext uri="{BB962C8B-B14F-4D97-AF65-F5344CB8AC3E}">
        <p14:creationId xmlns:p14="http://schemas.microsoft.com/office/powerpoint/2010/main" val="4276134916"/>
      </p:ext>
    </p:extLst>
  </p:cSld>
  <p:clrMapOvr>
    <a:overrideClrMapping bg1="lt1" tx1="dk1" bg2="lt2" tx2="dk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gzbbjs5x"/>
  <p:tag name="ARTICULATE_DESIGN_ID_1_OFFICE THEME" val="7VXFSlAN"/>
  <p:tag name="ARTICULATE_DESIGN_ID_1_NO_NUMB" val="svFKetjs"/>
  <p:tag name="ARTICULATE_DESIGN_ID_TEACHER_NO_NUMB" val="BZ7mW2XK"/>
  <p:tag name="ARTICULATE_DESIGN_ID_NO_NUMB" val="TPwoSc1c"/>
  <p:tag name="ARTICULATE_DESIGN_ID_MAIN_THEME" val="KBAyya7v"/>
  <p:tag name="TAG_BACKING_FORM_KEY" val="790602-c:\krisf_workfolder\graphic design\powerpoint_template\education_slidedeck_template_v1.0.pptx"/>
  <p:tag name="ARTICULATE_PRESENTER_VERSION" val="8"/>
  <p:tag name="ARTICULATE_SLIDE_THUMBNAIL_REFRESH" val="1"/>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in_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acher_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16" ma:contentTypeDescription="Create a new document." ma:contentTypeScope="" ma:versionID="8cc81d5895fc50ad88f7b4737c6c9ffb">
  <xsd:schema xmlns:xsd="http://www.w3.org/2001/XMLSchema" xmlns:xs="http://www.w3.org/2001/XMLSchema" xmlns:p="http://schemas.microsoft.com/office/2006/metadata/properties" xmlns:ns2="fccfdd5f-3cf6-48f3-9c58-398738ebd059" xmlns:ns3="256d1f37-a5bf-40ea-9e3b-df9e783b5a8c" targetNamespace="http://schemas.microsoft.com/office/2006/metadata/properties" ma:root="true" ma:fieldsID="0c452478d52e95d240eb9374400f2398" ns2:_="" ns3:_="">
    <xsd:import namespace="fccfdd5f-3cf6-48f3-9c58-398738ebd059"/>
    <xsd:import namespace="256d1f37-a5bf-40ea-9e3b-df9e783b5a8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AutoKeyPoints" minOccurs="0"/>
                <xsd:element ref="ns2:MediaServiceKeyPoint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64b09a19-6bde-49ec-92dc-cfa1a5bba25d}"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SharedWithUsers xmlns="256d1f37-a5bf-40ea-9e3b-df9e783b5a8c">
      <UserInfo>
        <DisplayName>Tim Herman</DisplayName>
        <AccountId>34</AccountId>
        <AccountType/>
      </UserInfo>
      <UserInfo>
        <DisplayName>Mark Hoelzer</DisplayName>
        <AccountId>91</AccountId>
        <AccountType/>
      </UserInfo>
      <UserInfo>
        <DisplayName>Kristopher Fournier</DisplayName>
        <AccountId>95</AccountId>
        <AccountType/>
      </UserInfo>
    </SharedWithUsers>
    <lcf76f155ced4ddcb4097134ff3c332f xmlns="fccfdd5f-3cf6-48f3-9c58-398738ebd05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C4933E7-9E28-4D1D-9A2B-5E742B2C4112}">
  <ds:schemaRefs>
    <ds:schemaRef ds:uri="256d1f37-a5bf-40ea-9e3b-df9e783b5a8c"/>
    <ds:schemaRef ds:uri="fccfdd5f-3cf6-48f3-9c58-398738ebd0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92FCC4D-41CD-402B-AE5C-900FD772F1F5}">
  <ds:schemaRefs>
    <ds:schemaRef ds:uri="http://schemas.microsoft.com/sharepoint/v3/contenttype/forms"/>
  </ds:schemaRefs>
</ds:datastoreItem>
</file>

<file path=customXml/itemProps3.xml><?xml version="1.0" encoding="utf-8"?>
<ds:datastoreItem xmlns:ds="http://schemas.openxmlformats.org/officeDocument/2006/customXml" ds:itemID="{EC156103-A01A-4A2D-B7C0-DD22F955C052}">
  <ds:schemaRefs>
    <ds:schemaRef ds:uri="256d1f37-a5bf-40ea-9e3b-df9e783b5a8c"/>
    <ds:schemaRef ds:uri="fccfdd5f-3cf6-48f3-9c58-398738ebd05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36</Slides>
  <Notes>34</Notes>
  <HiddenSlides>9</HiddenSlides>
  <ScaleCrop>false</ScaleCrop>
  <HeadingPairs>
    <vt:vector size="4" baseType="variant">
      <vt:variant>
        <vt:lpstr>Theme</vt:lpstr>
      </vt:variant>
      <vt:variant>
        <vt:i4>4</vt:i4>
      </vt:variant>
      <vt:variant>
        <vt:lpstr>Slide Titles</vt:lpstr>
      </vt:variant>
      <vt:variant>
        <vt:i4>36</vt:i4>
      </vt:variant>
    </vt:vector>
  </HeadingPairs>
  <TitlesOfParts>
    <vt:vector size="40" baseType="lpstr">
      <vt:lpstr>Main_Theme</vt:lpstr>
      <vt:lpstr>No_Numb</vt:lpstr>
      <vt:lpstr>Teacher_No_Numb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Hoelzer</dc:creator>
  <cp:revision>19</cp:revision>
  <dcterms:created xsi:type="dcterms:W3CDTF">2023-03-12T04:10:58Z</dcterms:created>
  <dcterms:modified xsi:type="dcterms:W3CDTF">2023-10-11T15:20:39Z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y fmtid="{D5CDD505-2E9C-101B-9397-08002B2CF9AE}" pid="4" name="ArticulateGUID">
    <vt:lpwstr>5072417B-48E2-46BA-8EFD-6E3B28D2A771</vt:lpwstr>
  </property>
  <property fmtid="{D5CDD505-2E9C-101B-9397-08002B2CF9AE}" pid="5" name="ArticulatePath">
    <vt:lpwstr>https://3dmd.sharepoint.com/sites/MaterialDevelopmentTeam/Shared Documents/Templates/studentSlideDeck/documentStyles3</vt:lpwstr>
  </property>
  <property fmtid="{D5CDD505-2E9C-101B-9397-08002B2CF9AE}" pid="6" name="ArticulateUseProject">
    <vt:lpwstr>1</vt:lpwstr>
  </property>
  <property fmtid="{D5CDD505-2E9C-101B-9397-08002B2CF9AE}" pid="7" name="ArticulateProjectFull">
    <vt:lpwstr>C:\KrisF_Workfolder\Graphic Design\Powerpoint_Template\Education_Slidedeck_Template_V1.0.ppta</vt:lpwstr>
  </property>
  <property fmtid="{D5CDD505-2E9C-101B-9397-08002B2CF9AE}" pid="8" name="ArticulateProjectVersion">
    <vt:lpwstr>8</vt:lpwstr>
  </property>
</Properties>
</file>