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9.xml" ContentType="application/vnd.openxmlformats-officedocument.presentationml.tags+xml"/>
  <Override PartName="/ppt/notesSlides/notesSlide1.xml" ContentType="application/vnd.openxmlformats-officedocument.presentationml.notesSlide+xml"/>
  <Override PartName="/ppt/comments/modernComment_112_FD99B43B.xml" ContentType="application/vnd.ms-powerpoint.comments+xml"/>
  <Override PartName="/ppt/tags/tag30.xml" ContentType="application/vnd.openxmlformats-officedocument.presentationml.tags+xml"/>
  <Override PartName="/ppt/notesSlides/notesSlide2.xml" ContentType="application/vnd.openxmlformats-officedocument.presentationml.notesSlide+xml"/>
  <Override PartName="/ppt/comments/modernComment_131_35FE71DF.xml" ContentType="application/vnd.ms-powerpoint.comments+xml"/>
  <Override PartName="/ppt/tags/tag31.xml" ContentType="application/vnd.openxmlformats-officedocument.presentationml.tags+xml"/>
  <Override PartName="/ppt/notesSlides/notesSlide3.xml" ContentType="application/vnd.openxmlformats-officedocument.presentationml.notesSlide+xml"/>
  <Override PartName="/ppt/tags/tag32.xml" ContentType="application/vnd.openxmlformats-officedocument.presentationml.tags+xml"/>
  <Override PartName="/ppt/notesSlides/notesSlide4.xml" ContentType="application/vnd.openxmlformats-officedocument.presentationml.notesSlide+xml"/>
  <Override PartName="/ppt/tags/tag33.xml" ContentType="application/vnd.openxmlformats-officedocument.presentationml.tags+xml"/>
  <Override PartName="/ppt/notesSlides/notesSlide5.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6.xml" ContentType="application/vnd.openxmlformats-officedocument.presentationml.notesSlide+xml"/>
  <Override PartName="/ppt/theme/themeOverride1.xml" ContentType="application/vnd.openxmlformats-officedocument.themeOverride+xml"/>
  <Override PartName="/ppt/notesSlides/notesSlide7.xml" ContentType="application/vnd.openxmlformats-officedocument.presentationml.notesSlide+xml"/>
  <Override PartName="/ppt/theme/themeOverride2.xml" ContentType="application/vnd.openxmlformats-officedocument.themeOverride+xml"/>
  <Override PartName="/ppt/notesSlides/notesSlide8.xml" ContentType="application/vnd.openxmlformats-officedocument.presentationml.notesSlide+xml"/>
  <Override PartName="/ppt/tags/tag36.xml" ContentType="application/vnd.openxmlformats-officedocument.presentationml.tags+xml"/>
  <Override PartName="/ppt/notesSlides/notesSlide9.xml" ContentType="application/vnd.openxmlformats-officedocument.presentationml.notesSlide+xml"/>
  <Override PartName="/ppt/comments/modernComment_182_A5E6FF12.xml" ContentType="application/vnd.ms-powerpoint.comments+xml"/>
  <Override PartName="/ppt/tags/tag37.xml" ContentType="application/vnd.openxmlformats-officedocument.presentationml.tags+xml"/>
  <Override PartName="/ppt/notesSlides/notesSlide10.xml" ContentType="application/vnd.openxmlformats-officedocument.presentationml.notesSlide+xml"/>
  <Override PartName="/ppt/tags/tag38.xml" ContentType="application/vnd.openxmlformats-officedocument.presentationml.tags+xml"/>
  <Override PartName="/ppt/notesSlides/notesSlide11.xml" ContentType="application/vnd.openxmlformats-officedocument.presentationml.notesSlide+xml"/>
  <Override PartName="/ppt/tags/tag39.xml" ContentType="application/vnd.openxmlformats-officedocument.presentationml.tags+xml"/>
  <Override PartName="/ppt/notesSlides/notesSlide12.xml" ContentType="application/vnd.openxmlformats-officedocument.presentationml.notesSlide+xml"/>
  <Override PartName="/ppt/tags/tag40.xml" ContentType="application/vnd.openxmlformats-officedocument.presentationml.tags+xml"/>
  <Override PartName="/ppt/notesSlides/notesSlide13.xml" ContentType="application/vnd.openxmlformats-officedocument.presentationml.notesSlide+xml"/>
  <Override PartName="/ppt/tags/tag41.xml" ContentType="application/vnd.openxmlformats-officedocument.presentationml.tags+xml"/>
  <Override PartName="/ppt/notesSlides/notesSlide14.xml" ContentType="application/vnd.openxmlformats-officedocument.presentationml.notesSlide+xml"/>
  <Override PartName="/ppt/tags/tag42.xml" ContentType="application/vnd.openxmlformats-officedocument.presentationml.tags+xml"/>
  <Override PartName="/ppt/notesSlides/notesSlide15.xml" ContentType="application/vnd.openxmlformats-officedocument.presentationml.notesSlide+xml"/>
  <Override PartName="/ppt/tags/tag43.xml" ContentType="application/vnd.openxmlformats-officedocument.presentationml.tags+xml"/>
  <Override PartName="/ppt/notesSlides/notesSlide16.xml" ContentType="application/vnd.openxmlformats-officedocument.presentationml.notesSlide+xml"/>
  <Override PartName="/ppt/comments/modernComment_17A_FE4DDA41.xml" ContentType="application/vnd.ms-powerpoint.comments+xml"/>
  <Override PartName="/ppt/tags/tag44.xml" ContentType="application/vnd.openxmlformats-officedocument.presentationml.tags+xml"/>
  <Override PartName="/ppt/notesSlides/notesSlide17.xml" ContentType="application/vnd.openxmlformats-officedocument.presentationml.notesSlide+xml"/>
  <Override PartName="/ppt/comments/modernComment_128_1D4B5739.xml" ContentType="application/vnd.ms-powerpoint.comments+xml"/>
  <Override PartName="/ppt/tags/tag45.xml" ContentType="application/vnd.openxmlformats-officedocument.presentationml.tags+xml"/>
  <Override PartName="/ppt/notesSlides/notesSlide18.xml" ContentType="application/vnd.openxmlformats-officedocument.presentationml.notesSlide+xml"/>
  <Override PartName="/ppt/tags/tag46.xml" ContentType="application/vnd.openxmlformats-officedocument.presentationml.tags+xml"/>
  <Override PartName="/ppt/notesSlides/notesSlide19.xml" ContentType="application/vnd.openxmlformats-officedocument.presentationml.notesSlide+xml"/>
  <Override PartName="/ppt/tags/tag47.xml" ContentType="application/vnd.openxmlformats-officedocument.presentationml.tags+xml"/>
  <Override PartName="/ppt/notesSlides/notesSlide20.xml" ContentType="application/vnd.openxmlformats-officedocument.presentationml.notesSlide+xml"/>
  <Override PartName="/ppt/tags/tag48.xml" ContentType="application/vnd.openxmlformats-officedocument.presentationml.tags+xml"/>
  <Override PartName="/ppt/notesSlides/notesSlide21.xml" ContentType="application/vnd.openxmlformats-officedocument.presentationml.notesSlide+xml"/>
  <Override PartName="/ppt/tags/tag49.xml" ContentType="application/vnd.openxmlformats-officedocument.presentationml.tags+xml"/>
  <Override PartName="/ppt/notesSlides/notesSlide22.xml" ContentType="application/vnd.openxmlformats-officedocument.presentationml.notesSlide+xml"/>
  <Override PartName="/ppt/tags/tag50.xml" ContentType="application/vnd.openxmlformats-officedocument.presentationml.tags+xml"/>
  <Override PartName="/ppt/notesSlides/notesSlide23.xml" ContentType="application/vnd.openxmlformats-officedocument.presentationml.notesSlide+xml"/>
  <Override PartName="/ppt/tags/tag51.xml" ContentType="application/vnd.openxmlformats-officedocument.presentationml.tags+xml"/>
  <Override PartName="/ppt/notesSlides/notesSlide24.xml" ContentType="application/vnd.openxmlformats-officedocument.presentationml.notesSlide+xml"/>
  <Override PartName="/ppt/comments/modernComment_18A_87796D8.xml" ContentType="application/vnd.ms-powerpoint.comments+xml"/>
  <Override PartName="/ppt/tags/tag52.xml" ContentType="application/vnd.openxmlformats-officedocument.presentationml.tags+xml"/>
  <Override PartName="/ppt/notesSlides/notesSlide25.xml" ContentType="application/vnd.openxmlformats-officedocument.presentationml.notesSlide+xml"/>
  <Override PartName="/ppt/tags/tag53.xml" ContentType="application/vnd.openxmlformats-officedocument.presentationml.tags+xml"/>
  <Override PartName="/ppt/notesSlides/notesSlide26.xml" ContentType="application/vnd.openxmlformats-officedocument.presentationml.notesSlide+xml"/>
  <Override PartName="/ppt/tags/tag54.xml" ContentType="application/vnd.openxmlformats-officedocument.presentationml.tags+xml"/>
  <Override PartName="/ppt/notesSlides/notesSlide27.xml" ContentType="application/vnd.openxmlformats-officedocument.presentationml.notesSlide+xml"/>
  <Override PartName="/ppt/tags/tag55.xml" ContentType="application/vnd.openxmlformats-officedocument.presentationml.tags+xml"/>
  <Override PartName="/ppt/notesSlides/notesSlide28.xml" ContentType="application/vnd.openxmlformats-officedocument.presentationml.notesSlide+xml"/>
  <Override PartName="/ppt/tags/tag56.xml" ContentType="application/vnd.openxmlformats-officedocument.presentationml.tags+xml"/>
  <Override PartName="/ppt/notesSlides/notesSlide29.xml" ContentType="application/vnd.openxmlformats-officedocument.presentationml.notesSlide+xml"/>
  <Override PartName="/ppt/tags/tag57.xml" ContentType="application/vnd.openxmlformats-officedocument.presentationml.tags+xml"/>
  <Override PartName="/ppt/notesSlides/notesSlide30.xml" ContentType="application/vnd.openxmlformats-officedocument.presentationml.notesSlide+xml"/>
  <Override PartName="/ppt/tags/tag58.xml" ContentType="application/vnd.openxmlformats-officedocument.presentationml.tags+xml"/>
  <Override PartName="/ppt/notesSlides/notesSlide31.xml" ContentType="application/vnd.openxmlformats-officedocument.presentationml.notesSlide+xml"/>
  <Override PartName="/ppt/tags/tag59.xml" ContentType="application/vnd.openxmlformats-officedocument.presentationml.tags+xml"/>
  <Override PartName="/ppt/notesSlides/notesSlide32.xml" ContentType="application/vnd.openxmlformats-officedocument.presentationml.notesSlide+xml"/>
  <Override PartName="/ppt/comments/modernComment_108_65DDE002.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1" r:id="rId4"/>
    <p:sldMasterId id="2147483660" r:id="rId5"/>
    <p:sldMasterId id="2147483672" r:id="rId6"/>
    <p:sldMasterId id="2147483648" r:id="rId7"/>
  </p:sldMasterIdLst>
  <p:notesMasterIdLst>
    <p:notesMasterId r:id="rId42"/>
  </p:notesMasterIdLst>
  <p:sldIdLst>
    <p:sldId id="274" r:id="rId8"/>
    <p:sldId id="305" r:id="rId9"/>
    <p:sldId id="397" r:id="rId10"/>
    <p:sldId id="289" r:id="rId11"/>
    <p:sldId id="361" r:id="rId12"/>
    <p:sldId id="260" r:id="rId13"/>
    <p:sldId id="288" r:id="rId14"/>
    <p:sldId id="362" r:id="rId15"/>
    <p:sldId id="398" r:id="rId16"/>
    <p:sldId id="386" r:id="rId17"/>
    <p:sldId id="399" r:id="rId18"/>
    <p:sldId id="401" r:id="rId19"/>
    <p:sldId id="400" r:id="rId20"/>
    <p:sldId id="402" r:id="rId21"/>
    <p:sldId id="403" r:id="rId22"/>
    <p:sldId id="404" r:id="rId23"/>
    <p:sldId id="378" r:id="rId24"/>
    <p:sldId id="296" r:id="rId25"/>
    <p:sldId id="406" r:id="rId26"/>
    <p:sldId id="407" r:id="rId27"/>
    <p:sldId id="405" r:id="rId28"/>
    <p:sldId id="408" r:id="rId29"/>
    <p:sldId id="409" r:id="rId30"/>
    <p:sldId id="410" r:id="rId31"/>
    <p:sldId id="394" r:id="rId32"/>
    <p:sldId id="411" r:id="rId33"/>
    <p:sldId id="412" r:id="rId34"/>
    <p:sldId id="413" r:id="rId35"/>
    <p:sldId id="415" r:id="rId36"/>
    <p:sldId id="414" r:id="rId37"/>
    <p:sldId id="374" r:id="rId38"/>
    <p:sldId id="372" r:id="rId39"/>
    <p:sldId id="264" r:id="rId40"/>
    <p:sldId id="387" r:id="rId41"/>
  </p:sldIdLst>
  <p:sldSz cx="12192000" cy="6858000"/>
  <p:notesSz cx="6858000" cy="9144000"/>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1702200-472A-45FC-F5F1-27894B1A47E4}" name="Mark Hoelzer" initials="" userId="S::Mark.Hoelzer@3dmoleculardesigns.com::c1aeea86-90bb-4741-b180-fb5c104fbae7" providerId="AD"/>
  <p188:author id="{30EDFC38-6880-4735-4258-1E57024FD2C6}" name="Mark Arnholt" initials="MA" userId="S::mark.arnholt@3dmoleculardesigns.com::b7de0cc5-3486-4cd8-905c-b5e2c5e5ddca" providerId="AD"/>
  <p188:author id="{F6CE7366-A3CC-03E8-3F6E-FDED2B899CAC}" name="Heather Ryan" initials="" userId="S::Heather.Ryan@3dmoleculardesigns.com::89838025-48a8-4a20-8c26-74ae61e96ceb" providerId="AD"/>
  <p188:author id="{5DF8136E-96EE-49B3-05B1-CA45B916F0FC}" name="Mark Arnholt" initials="" userId="S::Mark.Arnholt@3dmoleculardesigns.com::b7de0cc5-3486-4cd8-905c-b5e2c5e5ddca" providerId="AD"/>
  <p188:author id="{DD0067E8-1D06-F072-A39A-41C102FBB7E9}" name="Ruth Hutson" initials="RH" userId="S::ruth.hutson@3dmoleculardesigns.com::b7a315b0-fa21-44f2-a340-f03b809ae5a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A64A"/>
    <a:srgbClr val="D200B9"/>
    <a:srgbClr val="FFB9B9"/>
    <a:srgbClr val="FFFFFF"/>
    <a:srgbClr val="FFD9D9"/>
    <a:srgbClr val="E8DCEA"/>
    <a:srgbClr val="FF0DE2"/>
    <a:srgbClr val="FEFEFE"/>
    <a:srgbClr val="E6E6E6"/>
    <a:srgbClr val="E0BB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5B2D15-7D11-763B-000B-7B89EEFF264C}" v="435" dt="2023-10-12T01:22:56.250"/>
    <p1510:client id="{5AD6AE87-24C1-4503-B5E7-74EAB06FE77A}" v="148" dt="2023-10-11T20:47:49.849"/>
    <p1510:client id="{F81A09C4-1A1A-2DC6-CB60-67B2FCB406E5}" v="283" dt="2023-10-11T21:21:44.9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microsoft.com/office/2018/10/relationships/authors" Target="author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ags" Target="tags/tag1.xml"/><Relationship Id="rId48" Type="http://schemas.microsoft.com/office/2015/10/relationships/revisionInfo" Target="revisionInfo.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s>
</file>

<file path=ppt/comments/modernComment_108_65DDE002.xml><?xml version="1.0" encoding="utf-8"?>
<p188:cmLst xmlns:a="http://schemas.openxmlformats.org/drawingml/2006/main" xmlns:r="http://schemas.openxmlformats.org/officeDocument/2006/relationships" xmlns:p188="http://schemas.microsoft.com/office/powerpoint/2018/8/main">
  <p188:cm id="{00EEB1E5-E191-45A0-A145-D742440C002A}" authorId="{DD0067E8-1D06-F072-A39A-41C102FBB7E9}" created="2023-09-29T19:00:41.746">
    <pc:sldMkLst xmlns:pc="http://schemas.microsoft.com/office/powerpoint/2013/main/command">
      <pc:docMk/>
      <pc:sldMk cId="1709039618" sldId="264"/>
    </pc:sldMkLst>
    <p188:txBody>
      <a:bodyPr/>
      <a:lstStyle/>
      <a:p>
        <a:r>
          <a:rPr lang="en-US"/>
          <a:t>[@Mark Hoelzer] Perhaps slide 27 and 28 could be merged into a beautiful conclusion slide. Thoughts?</a:t>
        </a:r>
      </a:p>
    </p188:txBody>
  </p188:cm>
</p188:cmLst>
</file>

<file path=ppt/comments/modernComment_112_FD99B43B.xml><?xml version="1.0" encoding="utf-8"?>
<p188:cmLst xmlns:a="http://schemas.openxmlformats.org/drawingml/2006/main" xmlns:r="http://schemas.openxmlformats.org/officeDocument/2006/relationships" xmlns:p188="http://schemas.microsoft.com/office/powerpoint/2018/8/main">
  <p188:cm id="{60A2C642-E02D-4C9B-BF37-CED9EEA18623}" authorId="{F6CE7366-A3CC-03E8-3F6E-FDED2B899CAC}" status="resolved" created="2023-09-14T18:19:18.322" complete="100000">
    <ac:deMkLst xmlns:ac="http://schemas.microsoft.com/office/drawing/2013/main/command">
      <pc:docMk xmlns:pc="http://schemas.microsoft.com/office/powerpoint/2013/main/command"/>
      <pc:sldMk xmlns:pc="http://schemas.microsoft.com/office/powerpoint/2013/main/command" cId="4254708795" sldId="274"/>
      <ac:spMk id="7" creationId="{1C39A71D-4EF9-6CEC-5AD4-3367B9FBA4D8}"/>
    </ac:deMkLst>
    <p188:txBody>
      <a:bodyPr/>
      <a:lstStyle/>
      <a:p>
        <a:r>
          <a:rPr lang="en-US"/>
          <a:t>Need AR Circle</a:t>
        </a:r>
      </a:p>
    </p188:txBody>
  </p188:cm>
  <p188:cm id="{E15ED8F9-ED67-4699-B206-35E412F1D3F2}" authorId="{30EDFC38-6880-4735-4258-1E57024FD2C6}" status="resolved" created="2023-09-29T16:04:55.505" complete="100000">
    <ac:deMkLst xmlns:ac="http://schemas.microsoft.com/office/drawing/2013/main/command">
      <pc:docMk xmlns:pc="http://schemas.microsoft.com/office/powerpoint/2013/main/command"/>
      <pc:sldMk xmlns:pc="http://schemas.microsoft.com/office/powerpoint/2013/main/command" cId="4254708795" sldId="274"/>
      <ac:picMk id="12" creationId="{6010CF29-1C52-FDF0-1689-53580380D788}"/>
    </ac:deMkLst>
    <p188:txBody>
      <a:bodyPr/>
      <a:lstStyle/>
      <a:p>
        <a:r>
          <a:rPr lang="en-US"/>
          <a:t>AR Image here</a:t>
        </a:r>
      </a:p>
    </p188:txBody>
  </p188:cm>
</p188:cmLst>
</file>

<file path=ppt/comments/modernComment_128_1D4B5739.xml><?xml version="1.0" encoding="utf-8"?>
<p188:cmLst xmlns:a="http://schemas.openxmlformats.org/drawingml/2006/main" xmlns:r="http://schemas.openxmlformats.org/officeDocument/2006/relationships" xmlns:p188="http://schemas.microsoft.com/office/powerpoint/2018/8/main">
  <p188:cm id="{A29FA7EE-06A2-4A84-85B7-45F981B1F698}" authorId="{30EDFC38-6880-4735-4258-1E57024FD2C6}" created="2023-09-29T17:32:02.070">
    <ac:deMkLst xmlns:ac="http://schemas.microsoft.com/office/drawing/2013/main/command">
      <pc:docMk xmlns:pc="http://schemas.microsoft.com/office/powerpoint/2013/main/command"/>
      <pc:sldMk xmlns:pc="http://schemas.microsoft.com/office/powerpoint/2013/main/command" cId="491476793" sldId="296"/>
      <ac:picMk id="3" creationId="{2799CF31-76CD-5B53-4A8E-1858F1AF68A8}"/>
    </ac:deMkLst>
    <p188:txBody>
      <a:bodyPr/>
      <a:lstStyle/>
      <a:p>
        <a:r>
          <a:rPr lang="en-US"/>
          <a:t>higher resolution image</a:t>
        </a:r>
      </a:p>
    </p188:txBody>
  </p188:cm>
</p188:cmLst>
</file>

<file path=ppt/comments/modernComment_131_35FE71DF.xml><?xml version="1.0" encoding="utf-8"?>
<p188:cmLst xmlns:a="http://schemas.openxmlformats.org/drawingml/2006/main" xmlns:r="http://schemas.openxmlformats.org/officeDocument/2006/relationships" xmlns:p188="http://schemas.microsoft.com/office/powerpoint/2018/8/main">
  <p188:cm id="{CFC5AFFC-5658-4B11-8B0D-A0BAC609CD10}" authorId="{F6CE7366-A3CC-03E8-3F6E-FDED2B899CAC}" status="resolved" created="2023-09-14T18:23:37.368" complete="100000">
    <ac:txMkLst xmlns:ac="http://schemas.microsoft.com/office/drawing/2013/main/command">
      <pc:docMk xmlns:pc="http://schemas.microsoft.com/office/powerpoint/2013/main/command"/>
      <pc:sldMk xmlns:pc="http://schemas.microsoft.com/office/powerpoint/2013/main/command" cId="905867743" sldId="305"/>
      <ac:spMk id="2" creationId="{54321871-7CE8-C415-7A8A-18D1557E26B7}"/>
      <ac:txMk cp="699">
        <ac:context len="702" hash="3629992393"/>
      </ac:txMk>
    </ac:txMkLst>
    <p188:pos x="3912863" y="2604568"/>
    <p188:txBody>
      <a:bodyPr/>
      <a:lstStyle/>
      <a:p>
        <a:r>
          <a:rPr lang="en-US"/>
          <a:t>Add scene icons</a:t>
        </a:r>
      </a:p>
    </p188:txBody>
  </p188:cm>
  <p188:cm id="{734F01E4-1906-4920-A81A-02F751B34CAF}" authorId="{30EDFC38-6880-4735-4258-1E57024FD2C6}" created="2023-09-29T16:16:18.147">
    <ac:deMkLst xmlns:ac="http://schemas.microsoft.com/office/drawing/2013/main/command">
      <pc:docMk xmlns:pc="http://schemas.microsoft.com/office/powerpoint/2013/main/command"/>
      <pc:sldMk xmlns:pc="http://schemas.microsoft.com/office/powerpoint/2013/main/command" cId="905867743" sldId="305"/>
      <ac:picMk id="19" creationId="{AB401108-3393-1817-0B5D-54E905A759B5}"/>
    </ac:deMkLst>
    <p188:txBody>
      <a:bodyPr/>
      <a:lstStyle/>
      <a:p>
        <a:r>
          <a:rPr lang="en-US"/>
          <a:t>Change image to App Scene selector.</a:t>
        </a:r>
      </a:p>
    </p188:txBody>
  </p188:cm>
  <p188:cm id="{BEBD5D21-6F94-4B6A-A00B-3C84583A8345}" authorId="{30EDFC38-6880-4735-4258-1E57024FD2C6}" created="2023-09-29T18:25:57.499">
    <ac:deMkLst xmlns:ac="http://schemas.microsoft.com/office/drawing/2013/main/command">
      <pc:docMk xmlns:pc="http://schemas.microsoft.com/office/powerpoint/2013/main/command"/>
      <pc:sldMk xmlns:pc="http://schemas.microsoft.com/office/powerpoint/2013/main/command" cId="905867743" sldId="305"/>
      <ac:picMk id="7" creationId="{BDB67C55-2359-CDEB-80A1-CA2D80220C38}"/>
    </ac:deMkLst>
    <p188:txBody>
      <a:bodyPr/>
      <a:lstStyle/>
      <a:p>
        <a:r>
          <a:rPr lang="en-US"/>
          <a:t>Wrong buttons</a:t>
        </a:r>
      </a:p>
    </p188:txBody>
  </p188:cm>
</p188:cmLst>
</file>

<file path=ppt/comments/modernComment_17A_FE4DDA41.xml><?xml version="1.0" encoding="utf-8"?>
<p188:cmLst xmlns:a="http://schemas.openxmlformats.org/drawingml/2006/main" xmlns:r="http://schemas.openxmlformats.org/officeDocument/2006/relationships" xmlns:p188="http://schemas.microsoft.com/office/powerpoint/2018/8/main">
  <p188:cm id="{E839F2CD-5D65-4FCE-9592-6884C5DCCE3E}" authorId="{30EDFC38-6880-4735-4258-1E57024FD2C6}" created="2023-09-29T17:50:27.147">
    <ac:deMkLst xmlns:ac="http://schemas.microsoft.com/office/drawing/2013/main/command">
      <pc:docMk xmlns:pc="http://schemas.microsoft.com/office/powerpoint/2013/main/command"/>
      <pc:sldMk xmlns:pc="http://schemas.microsoft.com/office/powerpoint/2013/main/command" cId="4266515009" sldId="378"/>
      <ac:picMk id="3" creationId="{909CF57A-D649-AB87-412B-C0591B89C117}"/>
    </ac:deMkLst>
    <p188:txBody>
      <a:bodyPr/>
      <a:lstStyle/>
      <a:p>
        <a:r>
          <a:rPr lang="en-US"/>
          <a:t>Nope... Scene image here</a:t>
        </a:r>
      </a:p>
    </p188:txBody>
  </p188:cm>
  <p188:cm id="{D76F8691-D9F1-40A0-B5A1-D3D5DB763995}" authorId="{30EDFC38-6880-4735-4258-1E57024FD2C6}" created="2023-09-29T18:25:34.873">
    <ac:deMkLst xmlns:ac="http://schemas.microsoft.com/office/drawing/2013/main/command">
      <pc:docMk xmlns:pc="http://schemas.microsoft.com/office/powerpoint/2013/main/command"/>
      <pc:sldMk xmlns:pc="http://schemas.microsoft.com/office/powerpoint/2013/main/command" cId="4266515009" sldId="378"/>
      <ac:picMk id="6" creationId="{1C323F79-8D3A-B965-F765-D514BB62A947}"/>
    </ac:deMkLst>
    <p188:txBody>
      <a:bodyPr/>
      <a:lstStyle/>
      <a:p>
        <a:r>
          <a:rPr lang="en-US"/>
          <a:t>Wrong buttons</a:t>
        </a:r>
      </a:p>
    </p188:txBody>
  </p188:cm>
</p188:cmLst>
</file>

<file path=ppt/comments/modernComment_182_A5E6FF12.xml><?xml version="1.0" encoding="utf-8"?>
<p188:cmLst xmlns:a="http://schemas.openxmlformats.org/drawingml/2006/main" xmlns:r="http://schemas.openxmlformats.org/officeDocument/2006/relationships" xmlns:p188="http://schemas.microsoft.com/office/powerpoint/2018/8/main">
  <p188:cm id="{DD7EA910-9506-4DB6-B1C1-1FE8B033E4BB}" authorId="{DD0067E8-1D06-F072-A39A-41C102FBB7E9}" created="2023-09-29T16:36:02.387">
    <ac:deMkLst xmlns:ac="http://schemas.microsoft.com/office/drawing/2013/main/command">
      <pc:docMk xmlns:pc="http://schemas.microsoft.com/office/powerpoint/2013/main/command"/>
      <pc:sldMk xmlns:pc="http://schemas.microsoft.com/office/powerpoint/2013/main/command" cId="2783379218" sldId="386"/>
      <ac:picMk id="9" creationId="{33F41AA5-B7F3-D855-847A-91563F69635C}"/>
    </ac:deMkLst>
    <p188:txBody>
      <a:bodyPr/>
      <a:lstStyle/>
      <a:p>
        <a:r>
          <a:rPr lang="en-US"/>
          <a:t>[@Mark Hoelzer]  please replace the images with the correct ones for AASK. </a:t>
        </a:r>
      </a:p>
    </p188:txBody>
  </p188:cm>
</p188:cmLst>
</file>

<file path=ppt/comments/modernComment_18A_87796D8.xml><?xml version="1.0" encoding="utf-8"?>
<p188:cmLst xmlns:a="http://schemas.openxmlformats.org/drawingml/2006/main" xmlns:r="http://schemas.openxmlformats.org/officeDocument/2006/relationships" xmlns:p188="http://schemas.microsoft.com/office/powerpoint/2018/8/main">
  <p188:cm id="{E2DCD665-9127-4F59-9326-A745E116EE97}" authorId="{30EDFC38-6880-4735-4258-1E57024FD2C6}" created="2023-09-29T18:25:09.638">
    <ac:deMkLst xmlns:ac="http://schemas.microsoft.com/office/drawing/2013/main/command">
      <pc:docMk xmlns:pc="http://schemas.microsoft.com/office/powerpoint/2013/main/command"/>
      <pc:sldMk xmlns:pc="http://schemas.microsoft.com/office/powerpoint/2013/main/command" cId="142055128" sldId="394"/>
      <ac:picMk id="6" creationId="{1C323F79-8D3A-B965-F765-D514BB62A947}"/>
    </ac:deMkLst>
    <p188:txBody>
      <a:bodyPr/>
      <a:lstStyle/>
      <a:p>
        <a:r>
          <a:rPr lang="en-US"/>
          <a:t>Wrong buttons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FE9EC4-0951-4AF0-8B1F-BBA1D95E5052}" type="datetimeFigureOut">
              <a:rPr lang="en-US" smtClean="0"/>
              <a:t>10/12/2023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969A0E-3899-435C-BEDD-AB395C5FA4DA}" type="slidenum">
              <a:rPr lang="en-US" smtClean="0"/>
              <a:t>‹#›</a:t>
            </a:fld>
            <a:endParaRPr lang="en-US"/>
          </a:p>
        </p:txBody>
      </p:sp>
    </p:spTree>
    <p:extLst>
      <p:ext uri="{BB962C8B-B14F-4D97-AF65-F5344CB8AC3E}">
        <p14:creationId xmlns:p14="http://schemas.microsoft.com/office/powerpoint/2010/main" val="2070405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a:t>
            </a:fld>
            <a:endParaRPr lang="en-US"/>
          </a:p>
        </p:txBody>
      </p:sp>
    </p:spTree>
    <p:extLst>
      <p:ext uri="{BB962C8B-B14F-4D97-AF65-F5344CB8AC3E}">
        <p14:creationId xmlns:p14="http://schemas.microsoft.com/office/powerpoint/2010/main" val="802180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 </a:t>
            </a:r>
            <a:r>
              <a:rPr lang="en-US" dirty="0"/>
              <a:t>Guide them in noticing the similarities and differences between the three models. Discuss the N-terminus and C-terminus and what that means to the polypeptide sequence.  </a:t>
            </a:r>
            <a:endParaRPr lang="en">
              <a:ea typeface="Calibri"/>
              <a:cs typeface="Calibri"/>
            </a:endParaRPr>
          </a:p>
          <a:p>
            <a:endParaRPr lang="en-US" dirty="0">
              <a:cs typeface="Calibri"/>
            </a:endParaRPr>
          </a:p>
          <a:p>
            <a:r>
              <a:rPr lang="en" dirty="0">
                <a:cs typeface="Calibri"/>
              </a:rPr>
              <a:t>Student: </a:t>
            </a:r>
            <a:r>
              <a:rPr lang="en" dirty="0"/>
              <a:t>Sketch and label Met in their favorite representation. </a:t>
            </a:r>
            <a:endParaRPr lang="en" dirty="0">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11</a:t>
            </a:fld>
            <a:endParaRPr lang="en-US"/>
          </a:p>
        </p:txBody>
      </p:sp>
    </p:spTree>
    <p:extLst>
      <p:ext uri="{BB962C8B-B14F-4D97-AF65-F5344CB8AC3E}">
        <p14:creationId xmlns:p14="http://schemas.microsoft.com/office/powerpoint/2010/main" val="9188796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 Ask students to share what they determined. </a:t>
            </a:r>
            <a:endParaRPr lang="en" dirty="0">
              <a:ea typeface="Calibri"/>
              <a:cs typeface="Calibri"/>
            </a:endParaRPr>
          </a:p>
          <a:p>
            <a:r>
              <a:rPr lang="en" dirty="0">
                <a:cs typeface="Calibri"/>
              </a:rPr>
              <a:t>Student: Explain why using several different representations of methionine is important. What are the benefits of each model?  </a:t>
            </a:r>
            <a:endParaRPr lang="en" dirty="0">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12</a:t>
            </a:fld>
            <a:endParaRPr lang="en-US"/>
          </a:p>
        </p:txBody>
      </p:sp>
    </p:spTree>
    <p:extLst>
      <p:ext uri="{BB962C8B-B14F-4D97-AF65-F5344CB8AC3E}">
        <p14:creationId xmlns:p14="http://schemas.microsoft.com/office/powerpoint/2010/main" val="34638384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
              <a:t>Move around the room and provide tech support. </a:t>
            </a:r>
            <a:endParaRPr lang="en-US">
              <a:ea typeface="Calibri"/>
              <a:cs typeface="Calibri"/>
            </a:endParaRPr>
          </a:p>
          <a:p>
            <a:endParaRPr lang="en-US"/>
          </a:p>
          <a:p>
            <a:r>
              <a:rPr lang="en">
                <a:cs typeface="Calibri"/>
              </a:rPr>
              <a:t>Student: Open the app and select the appropriate activity and scene. </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13</a:t>
            </a:fld>
            <a:endParaRPr lang="en-US"/>
          </a:p>
        </p:txBody>
      </p:sp>
    </p:spTree>
    <p:extLst>
      <p:ext uri="{BB962C8B-B14F-4D97-AF65-F5344CB8AC3E}">
        <p14:creationId xmlns:p14="http://schemas.microsoft.com/office/powerpoint/2010/main" val="21171227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 </a:t>
            </a:r>
            <a:r>
              <a:rPr lang="en" dirty="0"/>
              <a:t>Move around the room and provide tech support. </a:t>
            </a:r>
            <a:r>
              <a:rPr lang="en-US" dirty="0"/>
              <a:t>Walk students through the first amino acid. Help students identify the amine group, carboxyl group, side chain, and alpha carbon. </a:t>
            </a:r>
            <a:endParaRPr lang="en-US" dirty="0">
              <a:ea typeface="Calibri"/>
              <a:cs typeface="Calibri"/>
            </a:endParaRPr>
          </a:p>
          <a:p>
            <a:endParaRPr lang="en-US"/>
          </a:p>
          <a:p>
            <a:r>
              <a:rPr lang="en" dirty="0">
                <a:cs typeface="Calibri"/>
              </a:rPr>
              <a:t>Student: Continue to label their sketch of met in their notebook. </a:t>
            </a:r>
            <a:endParaRPr lang="en" dirty="0">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14</a:t>
            </a:fld>
            <a:endParaRPr lang="en-US"/>
          </a:p>
        </p:txBody>
      </p:sp>
    </p:spTree>
    <p:extLst>
      <p:ext uri="{BB962C8B-B14F-4D97-AF65-F5344CB8AC3E}">
        <p14:creationId xmlns:p14="http://schemas.microsoft.com/office/powerpoint/2010/main" val="32651159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 </a:t>
            </a:r>
            <a:r>
              <a:rPr lang="en" dirty="0"/>
              <a:t>Move around the room and provide tech support. </a:t>
            </a:r>
            <a:endParaRPr lang="en-US" dirty="0">
              <a:ea typeface="Calibri"/>
              <a:cs typeface="Calibri"/>
            </a:endParaRPr>
          </a:p>
          <a:p>
            <a:endParaRPr lang="en-US"/>
          </a:p>
          <a:p>
            <a:r>
              <a:rPr lang="en" dirty="0">
                <a:cs typeface="Calibri"/>
              </a:rPr>
              <a:t>Student: Open the app and select the appropriate activity and scene. As they complete the activity, consider the prompts on the screen. </a:t>
            </a:r>
            <a:endParaRPr lang="en" dirty="0">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15</a:t>
            </a:fld>
            <a:endParaRPr lang="en-US"/>
          </a:p>
        </p:txBody>
      </p:sp>
    </p:spTree>
    <p:extLst>
      <p:ext uri="{BB962C8B-B14F-4D97-AF65-F5344CB8AC3E}">
        <p14:creationId xmlns:p14="http://schemas.microsoft.com/office/powerpoint/2010/main" val="29059424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 Point out to students where the backbone ends and the side chain begins.</a:t>
            </a:r>
            <a:endParaRPr lang="en" dirty="0">
              <a:ea typeface="Calibri"/>
              <a:cs typeface="Calibri"/>
            </a:endParaRPr>
          </a:p>
          <a:p>
            <a:endParaRPr lang="en-US"/>
          </a:p>
          <a:p>
            <a:r>
              <a:rPr lang="en" dirty="0">
                <a:cs typeface="Calibri"/>
              </a:rPr>
              <a:t>Student: Follow the prompts on the screen. </a:t>
            </a:r>
            <a:endParaRPr lang="en" dirty="0">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16</a:t>
            </a:fld>
            <a:endParaRPr lang="en-US"/>
          </a:p>
        </p:txBody>
      </p:sp>
    </p:spTree>
    <p:extLst>
      <p:ext uri="{BB962C8B-B14F-4D97-AF65-F5344CB8AC3E}">
        <p14:creationId xmlns:p14="http://schemas.microsoft.com/office/powerpoint/2010/main" val="17727172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17</a:t>
            </a:fld>
            <a:endParaRPr lang="en-US"/>
          </a:p>
        </p:txBody>
      </p:sp>
    </p:spTree>
    <p:extLst>
      <p:ext uri="{BB962C8B-B14F-4D97-AF65-F5344CB8AC3E}">
        <p14:creationId xmlns:p14="http://schemas.microsoft.com/office/powerpoint/2010/main" val="26895778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 </a:t>
            </a:r>
            <a:r>
              <a:rPr lang="en" dirty="0"/>
              <a:t>Assign your student groups four additional amino acids: hydrophobic, hydrophilic, basic, and acidic. An example might include hydrophobic (Phe), hydrophilic (Gln), basic (Arg), acidic (Glu), and cysteine (</a:t>
            </a:r>
            <a:r>
              <a:rPr lang="en" dirty="0" err="1"/>
              <a:t>Cys</a:t>
            </a:r>
            <a:r>
              <a:rPr lang="en" dirty="0"/>
              <a:t>).</a:t>
            </a:r>
            <a:endParaRPr lang="en-US" dirty="0"/>
          </a:p>
          <a:p>
            <a:r>
              <a:rPr lang="en" dirty="0"/>
              <a:t> </a:t>
            </a:r>
            <a:endParaRPr lang="en-US" dirty="0">
              <a:ea typeface="Calibri"/>
              <a:cs typeface="Calibri"/>
            </a:endParaRPr>
          </a:p>
          <a:p>
            <a:endParaRPr lang="en">
              <a:cs typeface="Calibri"/>
            </a:endParaRPr>
          </a:p>
          <a:p>
            <a:r>
              <a:rPr lang="en" dirty="0">
                <a:cs typeface="Calibri"/>
              </a:rPr>
              <a:t>Student: </a:t>
            </a:r>
            <a:r>
              <a:rPr lang="en" dirty="0"/>
              <a:t> Sketch and annotate their five assigned amino acids in their notebook</a:t>
            </a:r>
            <a:endParaRPr lang="en" dirty="0">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18</a:t>
            </a:fld>
            <a:endParaRPr lang="en-US"/>
          </a:p>
        </p:txBody>
      </p:sp>
    </p:spTree>
    <p:extLst>
      <p:ext uri="{BB962C8B-B14F-4D97-AF65-F5344CB8AC3E}">
        <p14:creationId xmlns:p14="http://schemas.microsoft.com/office/powerpoint/2010/main" val="32135668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 </a:t>
            </a:r>
            <a:r>
              <a:rPr lang="en" dirty="0"/>
              <a:t>Give your students time to create the table in their lab notebook or make a copy of this slide and give it to them.</a:t>
            </a:r>
            <a:endParaRPr lang="en-US" dirty="0"/>
          </a:p>
          <a:p>
            <a:r>
              <a:rPr lang="en" dirty="0"/>
              <a:t> </a:t>
            </a:r>
            <a:endParaRPr lang="en-US" dirty="0">
              <a:ea typeface="Calibri"/>
              <a:cs typeface="Calibri"/>
            </a:endParaRPr>
          </a:p>
          <a:p>
            <a:r>
              <a:rPr lang="en" dirty="0">
                <a:cs typeface="Calibri"/>
              </a:rPr>
              <a:t>Student: </a:t>
            </a:r>
            <a:r>
              <a:rPr lang="en" dirty="0"/>
              <a:t> Create the following table in their lab notebook.  Complete it as they finish the AR activity.</a:t>
            </a:r>
            <a:endParaRPr lang="en" dirty="0">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19</a:t>
            </a:fld>
            <a:endParaRPr lang="en-US"/>
          </a:p>
        </p:txBody>
      </p:sp>
    </p:spTree>
    <p:extLst>
      <p:ext uri="{BB962C8B-B14F-4D97-AF65-F5344CB8AC3E}">
        <p14:creationId xmlns:p14="http://schemas.microsoft.com/office/powerpoint/2010/main" val="8706474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 </a:t>
            </a:r>
            <a:r>
              <a:rPr lang="en" dirty="0"/>
              <a:t>Have your students share the trends that they found when looking at the different classification of side chains. </a:t>
            </a:r>
            <a:endParaRPr lang="en-US" dirty="0"/>
          </a:p>
          <a:p>
            <a:r>
              <a:rPr lang="en" dirty="0"/>
              <a:t> </a:t>
            </a:r>
            <a:endParaRPr lang="en-US" dirty="0">
              <a:ea typeface="Calibri"/>
              <a:cs typeface="Calibri"/>
            </a:endParaRPr>
          </a:p>
          <a:p>
            <a:r>
              <a:rPr lang="en" dirty="0">
                <a:cs typeface="Calibri"/>
              </a:rPr>
              <a:t>Student: </a:t>
            </a:r>
            <a:r>
              <a:rPr lang="en" dirty="0"/>
              <a:t> Share out their findings.  </a:t>
            </a:r>
            <a:endParaRPr lang="en" dirty="0">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20</a:t>
            </a:fld>
            <a:endParaRPr lang="en-US"/>
          </a:p>
        </p:txBody>
      </p:sp>
    </p:spTree>
    <p:extLst>
      <p:ext uri="{BB962C8B-B14F-4D97-AF65-F5344CB8AC3E}">
        <p14:creationId xmlns:p14="http://schemas.microsoft.com/office/powerpoint/2010/main" val="1858946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a:t>
            </a:fld>
            <a:endParaRPr lang="en-US"/>
          </a:p>
        </p:txBody>
      </p:sp>
    </p:spTree>
    <p:extLst>
      <p:ext uri="{BB962C8B-B14F-4D97-AF65-F5344CB8AC3E}">
        <p14:creationId xmlns:p14="http://schemas.microsoft.com/office/powerpoint/2010/main" val="3891524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 </a:t>
            </a:r>
            <a:r>
              <a:rPr lang="en" dirty="0"/>
              <a:t>Ask students to explore how water interacts with the different classifications of side chains. Remind students about polarity.  Remember, if you see the atoms SNO-H, it's polar. </a:t>
            </a:r>
            <a:endParaRPr lang="en-US" dirty="0"/>
          </a:p>
          <a:p>
            <a:r>
              <a:rPr lang="en" dirty="0"/>
              <a:t> </a:t>
            </a:r>
            <a:endParaRPr lang="en-US" dirty="0">
              <a:ea typeface="Calibri"/>
              <a:cs typeface="Calibri"/>
            </a:endParaRPr>
          </a:p>
          <a:p>
            <a:endParaRPr lang="en">
              <a:cs typeface="Calibri"/>
            </a:endParaRPr>
          </a:p>
          <a:p>
            <a:r>
              <a:rPr lang="en" dirty="0">
                <a:cs typeface="Calibri"/>
              </a:rPr>
              <a:t>Student: </a:t>
            </a:r>
            <a:r>
              <a:rPr lang="en" dirty="0"/>
              <a:t> Before viewing the AR, predict how the water molecules will interact with the side chain. Using the green prompts as a guide, explore how water interacts with the different side chains.   </a:t>
            </a:r>
            <a:endParaRPr lang="en" dirty="0">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21</a:t>
            </a:fld>
            <a:endParaRPr lang="en-US"/>
          </a:p>
        </p:txBody>
      </p:sp>
    </p:spTree>
    <p:extLst>
      <p:ext uri="{BB962C8B-B14F-4D97-AF65-F5344CB8AC3E}">
        <p14:creationId xmlns:p14="http://schemas.microsoft.com/office/powerpoint/2010/main" val="13590178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 </a:t>
            </a:r>
            <a:r>
              <a:rPr lang="en" dirty="0"/>
              <a:t>Move around the room and assist students as they observe the water interactions.  Facilitate a discussion and have students share what they discovered.</a:t>
            </a:r>
            <a:endParaRPr lang="en-US" dirty="0"/>
          </a:p>
          <a:p>
            <a:r>
              <a:rPr lang="en" dirty="0"/>
              <a:t> </a:t>
            </a:r>
            <a:endParaRPr lang="en-US" dirty="0">
              <a:ea typeface="Calibri"/>
              <a:cs typeface="Calibri"/>
            </a:endParaRPr>
          </a:p>
          <a:p>
            <a:r>
              <a:rPr lang="en" dirty="0">
                <a:cs typeface="Calibri"/>
              </a:rPr>
              <a:t>Student: </a:t>
            </a:r>
            <a:r>
              <a:rPr lang="en" dirty="0"/>
              <a:t> Record their findings in their data table. Confirm or revise models and sketches in their notebook. Be prepared to share with the class.  </a:t>
            </a:r>
            <a:endParaRPr lang="en" dirty="0">
              <a:ea typeface="Calibri"/>
              <a:cs typeface="Calibri"/>
            </a:endParaRPr>
          </a:p>
          <a:p>
            <a:endParaRPr lang="en" dirty="0">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22</a:t>
            </a:fld>
            <a:endParaRPr lang="en-US"/>
          </a:p>
        </p:txBody>
      </p:sp>
    </p:spTree>
    <p:extLst>
      <p:ext uri="{BB962C8B-B14F-4D97-AF65-F5344CB8AC3E}">
        <p14:creationId xmlns:p14="http://schemas.microsoft.com/office/powerpoint/2010/main" val="21779291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 </a:t>
            </a:r>
            <a:r>
              <a:rPr lang="en-US" dirty="0"/>
              <a:t>Summarize what students determined after viewing the activity. </a:t>
            </a:r>
            <a:r>
              <a:rPr lang="en" dirty="0"/>
              <a:t> </a:t>
            </a:r>
            <a:endParaRPr lang="en-US" dirty="0">
              <a:ea typeface="Calibri"/>
              <a:cs typeface="Calibri"/>
            </a:endParaRPr>
          </a:p>
          <a:p>
            <a:endParaRPr lang="en">
              <a:cs typeface="Calibri"/>
            </a:endParaRPr>
          </a:p>
          <a:p>
            <a:r>
              <a:rPr lang="en" dirty="0">
                <a:cs typeface="Calibri"/>
              </a:rPr>
              <a:t>Student: </a:t>
            </a:r>
            <a:r>
              <a:rPr lang="en" dirty="0"/>
              <a:t> Revise the information in their notebook as needed. </a:t>
            </a:r>
            <a:endParaRPr lang="en" dirty="0">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23</a:t>
            </a:fld>
            <a:endParaRPr lang="en-US"/>
          </a:p>
        </p:txBody>
      </p:sp>
    </p:spTree>
    <p:extLst>
      <p:ext uri="{BB962C8B-B14F-4D97-AF65-F5344CB8AC3E}">
        <p14:creationId xmlns:p14="http://schemas.microsoft.com/office/powerpoint/2010/main" val="36811594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 </a:t>
            </a:r>
            <a:r>
              <a:rPr lang="en" dirty="0"/>
              <a:t>Summarize the differences between hydrophilic and hydrophobic amino acids. </a:t>
            </a:r>
            <a:endParaRPr lang="en-US" dirty="0">
              <a:ea typeface="Calibri"/>
              <a:cs typeface="Calibri"/>
            </a:endParaRPr>
          </a:p>
          <a:p>
            <a:endParaRPr lang="en-US"/>
          </a:p>
          <a:p>
            <a:r>
              <a:rPr lang="en" dirty="0">
                <a:cs typeface="Calibri"/>
              </a:rPr>
              <a:t>Student: Confirm or revise models and sketches in their notebook. </a:t>
            </a:r>
            <a:endParaRPr lang="en" dirty="0">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24</a:t>
            </a:fld>
            <a:endParaRPr lang="en-US"/>
          </a:p>
        </p:txBody>
      </p:sp>
    </p:spTree>
    <p:extLst>
      <p:ext uri="{BB962C8B-B14F-4D97-AF65-F5344CB8AC3E}">
        <p14:creationId xmlns:p14="http://schemas.microsoft.com/office/powerpoint/2010/main" val="28890785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25</a:t>
            </a:fld>
            <a:endParaRPr lang="en-US"/>
          </a:p>
        </p:txBody>
      </p:sp>
    </p:spTree>
    <p:extLst>
      <p:ext uri="{BB962C8B-B14F-4D97-AF65-F5344CB8AC3E}">
        <p14:creationId xmlns:p14="http://schemas.microsoft.com/office/powerpoint/2010/main" val="30828764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 Give some background explaining that polypeptide (primary structure) will rotate into a protein (tertiary structure). Explain to students that this next activity will help them determine how side chains interact with each other to form a 3-d shape. </a:t>
            </a:r>
            <a:endParaRPr lang="en" dirty="0">
              <a:ea typeface="Calibri"/>
              <a:cs typeface="Calibri"/>
            </a:endParaRPr>
          </a:p>
          <a:p>
            <a:r>
              <a:rPr lang="en" dirty="0"/>
              <a:t> </a:t>
            </a:r>
            <a:endParaRPr lang="en-US" dirty="0">
              <a:ea typeface="Calibri"/>
              <a:cs typeface="Calibri"/>
            </a:endParaRPr>
          </a:p>
          <a:p>
            <a:r>
              <a:rPr lang="en" dirty="0">
                <a:cs typeface="Calibri"/>
              </a:rPr>
              <a:t>Student: </a:t>
            </a:r>
            <a:r>
              <a:rPr lang="en" dirty="0"/>
              <a:t> Think about how amino acids interact with each other while completing the next activity. </a:t>
            </a:r>
            <a:endParaRPr lang="en" dirty="0">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26</a:t>
            </a:fld>
            <a:endParaRPr lang="en-US"/>
          </a:p>
        </p:txBody>
      </p:sp>
    </p:spTree>
    <p:extLst>
      <p:ext uri="{BB962C8B-B14F-4D97-AF65-F5344CB8AC3E}">
        <p14:creationId xmlns:p14="http://schemas.microsoft.com/office/powerpoint/2010/main" val="6694340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 As students investigate the overlays support their technology needs.  Remind them that they are trying to identify the four rules of protein folding so they will need to view the animations carefully.  Typically proteins fold, but do not immediately unfold. Remind your students of this fact. </a:t>
            </a:r>
          </a:p>
          <a:p>
            <a:endParaRPr lang="en-US" dirty="0">
              <a:ea typeface="Calibri"/>
              <a:cs typeface="Calibri"/>
            </a:endParaRPr>
          </a:p>
          <a:p>
            <a:r>
              <a:rPr lang="en-US" dirty="0">
                <a:ea typeface="Calibri"/>
                <a:cs typeface="Calibri"/>
              </a:rPr>
              <a:t>Student: As they watch the animations, consider the green prompts on the screen. </a:t>
            </a:r>
          </a:p>
        </p:txBody>
      </p:sp>
      <p:sp>
        <p:nvSpPr>
          <p:cNvPr id="4" name="Slide Number Placeholder 3"/>
          <p:cNvSpPr>
            <a:spLocks noGrp="1"/>
          </p:cNvSpPr>
          <p:nvPr>
            <p:ph type="sldNum" sz="quarter" idx="5"/>
          </p:nvPr>
        </p:nvSpPr>
        <p:spPr/>
        <p:txBody>
          <a:bodyPr/>
          <a:lstStyle/>
          <a:p>
            <a:fld id="{1D969A0E-3899-435C-BEDD-AB395C5FA4DA}" type="slidenum">
              <a:rPr lang="en-US" smtClean="0"/>
              <a:t>27</a:t>
            </a:fld>
            <a:endParaRPr lang="en-US"/>
          </a:p>
        </p:txBody>
      </p:sp>
    </p:spTree>
    <p:extLst>
      <p:ext uri="{BB962C8B-B14F-4D97-AF65-F5344CB8AC3E}">
        <p14:creationId xmlns:p14="http://schemas.microsoft.com/office/powerpoint/2010/main" val="34668110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 Walk around the room and assist with technology.  Help individual student groups notice the different amino acid interactions if they are struggling.  Facilitate a discussion where students share their findings. </a:t>
            </a:r>
            <a:endParaRPr lang="en-US">
              <a:ea typeface="Calibri"/>
              <a:cs typeface="Calibri"/>
            </a:endParaRPr>
          </a:p>
          <a:p>
            <a:r>
              <a:rPr lang="en" dirty="0"/>
              <a:t> </a:t>
            </a:r>
            <a:endParaRPr lang="en-US" dirty="0">
              <a:ea typeface="Calibri"/>
              <a:cs typeface="Calibri"/>
            </a:endParaRPr>
          </a:p>
          <a:p>
            <a:r>
              <a:rPr lang="en" dirty="0">
                <a:cs typeface="Calibri"/>
              </a:rPr>
              <a:t>Student: </a:t>
            </a:r>
            <a:r>
              <a:rPr lang="en" dirty="0"/>
              <a:t> Investigate how amino acids interact for each category and determine how they interact.  Record findings in the data table. Students should be prepared to share their findings with the class. </a:t>
            </a:r>
            <a:endParaRPr lang="en" dirty="0">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28</a:t>
            </a:fld>
            <a:endParaRPr lang="en-US"/>
          </a:p>
        </p:txBody>
      </p:sp>
    </p:spTree>
    <p:extLst>
      <p:ext uri="{BB962C8B-B14F-4D97-AF65-F5344CB8AC3E}">
        <p14:creationId xmlns:p14="http://schemas.microsoft.com/office/powerpoint/2010/main" val="2056084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 </a:t>
            </a:r>
            <a:r>
              <a:rPr lang="en-US" dirty="0"/>
              <a:t>Help students create a class consensus model.  Facilitate discussion to determine the four rules of protein folding. </a:t>
            </a:r>
            <a:endParaRPr lang="en" dirty="0">
              <a:ea typeface="Calibri"/>
              <a:cs typeface="Calibri"/>
            </a:endParaRPr>
          </a:p>
          <a:p>
            <a:endParaRPr lang="en">
              <a:cs typeface="Calibri"/>
            </a:endParaRPr>
          </a:p>
          <a:p>
            <a:r>
              <a:rPr lang="en" dirty="0">
                <a:cs typeface="Calibri"/>
              </a:rPr>
              <a:t>Student: </a:t>
            </a:r>
            <a:r>
              <a:rPr lang="en" dirty="0"/>
              <a:t> Revise the table in their notebook to match the class consensus model. </a:t>
            </a:r>
            <a:endParaRPr lang="en" dirty="0">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29</a:t>
            </a:fld>
            <a:endParaRPr lang="en-US"/>
          </a:p>
        </p:txBody>
      </p:sp>
    </p:spTree>
    <p:extLst>
      <p:ext uri="{BB962C8B-B14F-4D97-AF65-F5344CB8AC3E}">
        <p14:creationId xmlns:p14="http://schemas.microsoft.com/office/powerpoint/2010/main" val="42260429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a:t>
            </a:r>
            <a:r>
              <a:rPr lang="en-US" dirty="0"/>
              <a:t>  Give students time to write the four rules of protein folding in their notebook.  </a:t>
            </a:r>
            <a:r>
              <a:rPr lang="en-US" b="1" dirty="0"/>
              <a:t>Stress that these interactions all occur simultaneously! </a:t>
            </a:r>
            <a:endParaRPr lang="en" b="1" dirty="0">
              <a:ea typeface="Calibri"/>
              <a:cs typeface="Calibri"/>
            </a:endParaRPr>
          </a:p>
          <a:p>
            <a:endParaRPr lang="en">
              <a:cs typeface="Calibri"/>
            </a:endParaRPr>
          </a:p>
          <a:p>
            <a:r>
              <a:rPr lang="en" dirty="0">
                <a:cs typeface="Calibri"/>
              </a:rPr>
              <a:t>Student: </a:t>
            </a:r>
            <a:r>
              <a:rPr lang="en" dirty="0"/>
              <a:t> Revise the table in their notebook to match the class consensus model. </a:t>
            </a:r>
            <a:endParaRPr lang="en" dirty="0">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30</a:t>
            </a:fld>
            <a:endParaRPr lang="en-US"/>
          </a:p>
        </p:txBody>
      </p:sp>
    </p:spTree>
    <p:extLst>
      <p:ext uri="{BB962C8B-B14F-4D97-AF65-F5344CB8AC3E}">
        <p14:creationId xmlns:p14="http://schemas.microsoft.com/office/powerpoint/2010/main" val="1189212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a:t>
            </a:fld>
            <a:endParaRPr lang="en-US"/>
          </a:p>
        </p:txBody>
      </p:sp>
    </p:spTree>
    <p:extLst>
      <p:ext uri="{BB962C8B-B14F-4D97-AF65-F5344CB8AC3E}">
        <p14:creationId xmlns:p14="http://schemas.microsoft.com/office/powerpoint/2010/main" val="15065716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  Review the four rules of protein folding. </a:t>
            </a:r>
            <a:r>
              <a:rPr lang="en-US" b="1" dirty="0"/>
              <a:t>Stress that these interactions all occur simultaneously! </a:t>
            </a:r>
            <a:endParaRPr lang="en-US" dirty="0"/>
          </a:p>
          <a:p>
            <a:r>
              <a:rPr lang="en-US" dirty="0">
                <a:cs typeface="Calibri"/>
              </a:rPr>
              <a:t> </a:t>
            </a:r>
            <a:r>
              <a:rPr lang="en" dirty="0">
                <a:cs typeface="Calibri"/>
              </a:rPr>
              <a:t>Student: Jot their thoughts and ideas in their notebook. </a:t>
            </a:r>
            <a:endParaRPr lang="en" dirty="0">
              <a:ea typeface="Calibri"/>
              <a:cs typeface="Calibri" panose="020F0502020204030204"/>
            </a:endParaRPr>
          </a:p>
          <a:p>
            <a:endParaRPr lang="en">
              <a:cs typeface="Calibri" panose="020F0502020204030204"/>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31</a:t>
            </a:fld>
            <a:endParaRPr lang="en-US"/>
          </a:p>
        </p:txBody>
      </p:sp>
    </p:spTree>
    <p:extLst>
      <p:ext uri="{BB962C8B-B14F-4D97-AF65-F5344CB8AC3E}">
        <p14:creationId xmlns:p14="http://schemas.microsoft.com/office/powerpoint/2010/main" val="40369718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 </a:t>
            </a:r>
            <a:r>
              <a:rPr lang="en-US" dirty="0"/>
              <a:t>Allow students to talk about the prompts with their partner. </a:t>
            </a:r>
            <a:r>
              <a:rPr lang="en" dirty="0"/>
              <a:t>Facilitate a class discussion and have students share their thoughts. </a:t>
            </a:r>
            <a:endParaRPr lang="en-US" dirty="0">
              <a:cs typeface="Calibri"/>
            </a:endParaRPr>
          </a:p>
          <a:p>
            <a:endParaRPr lang="en">
              <a:cs typeface="Calibri"/>
            </a:endParaRPr>
          </a:p>
          <a:p>
            <a:r>
              <a:rPr lang="en" dirty="0">
                <a:cs typeface="Calibri"/>
              </a:rPr>
              <a:t>Student: </a:t>
            </a:r>
            <a:r>
              <a:rPr lang="en" dirty="0"/>
              <a:t> Discuss the green prompts with their partners. Be prepared to share their ideas with the class. </a:t>
            </a:r>
            <a:endParaRPr lang="en" dirty="0">
              <a:cs typeface="Calibri" panose="020F0502020204030204"/>
            </a:endParaRPr>
          </a:p>
          <a:p>
            <a:endParaRPr lang="en">
              <a:cs typeface="Calibri" panose="020F0502020204030204"/>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32</a:t>
            </a:fld>
            <a:endParaRPr lang="en-US"/>
          </a:p>
        </p:txBody>
      </p:sp>
    </p:spTree>
    <p:extLst>
      <p:ext uri="{BB962C8B-B14F-4D97-AF65-F5344CB8AC3E}">
        <p14:creationId xmlns:p14="http://schemas.microsoft.com/office/powerpoint/2010/main" val="15566713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 Summary slide with learning objectives of this lesson.</a:t>
            </a:r>
          </a:p>
          <a:p>
            <a:endParaRPr lang="en-US">
              <a:cs typeface="Calibri"/>
            </a:endParaRPr>
          </a:p>
          <a:p>
            <a:r>
              <a:rPr lang="en-US" dirty="0">
                <a:cs typeface="Calibri"/>
              </a:rPr>
              <a:t>Student: Jot their thoughts and ideas in their notebook.</a:t>
            </a:r>
          </a:p>
        </p:txBody>
      </p:sp>
      <p:sp>
        <p:nvSpPr>
          <p:cNvPr id="4" name="Slide Number Placeholder 3"/>
          <p:cNvSpPr>
            <a:spLocks noGrp="1"/>
          </p:cNvSpPr>
          <p:nvPr>
            <p:ph type="sldNum" sz="quarter" idx="5"/>
          </p:nvPr>
        </p:nvSpPr>
        <p:spPr/>
        <p:txBody>
          <a:bodyPr/>
          <a:lstStyle/>
          <a:p>
            <a:fld id="{1D969A0E-3899-435C-BEDD-AB395C5FA4DA}" type="slidenum">
              <a:rPr lang="en-US" smtClean="0"/>
              <a:t>33</a:t>
            </a:fld>
            <a:endParaRPr lang="en-US"/>
          </a:p>
        </p:txBody>
      </p:sp>
    </p:spTree>
    <p:extLst>
      <p:ext uri="{BB962C8B-B14F-4D97-AF65-F5344CB8AC3E}">
        <p14:creationId xmlns:p14="http://schemas.microsoft.com/office/powerpoint/2010/main" val="3288526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4</a:t>
            </a:fld>
            <a:endParaRPr lang="en-US"/>
          </a:p>
        </p:txBody>
      </p:sp>
    </p:spTree>
    <p:extLst>
      <p:ext uri="{BB962C8B-B14F-4D97-AF65-F5344CB8AC3E}">
        <p14:creationId xmlns:p14="http://schemas.microsoft.com/office/powerpoint/2010/main" val="39520050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6998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7</a:t>
            </a:fld>
            <a:endParaRPr lang="en-US"/>
          </a:p>
        </p:txBody>
      </p:sp>
    </p:spTree>
    <p:extLst>
      <p:ext uri="{BB962C8B-B14F-4D97-AF65-F5344CB8AC3E}">
        <p14:creationId xmlns:p14="http://schemas.microsoft.com/office/powerpoint/2010/main" val="40802894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a:t>
            </a:r>
            <a:r>
              <a:rPr lang="en" dirty="0"/>
              <a:t>Facilitate a discussion with students by asking them: What is a protein? Expand on why proteins are so important in living systems. Organisms are nothing more than a well-organized series of chemical reactions that are regulated by tiny machines we call proteins. Note: Most students will answer with the information they learned in Nutrition class—protein is steak, eggs, burgers, chicken, etc. </a:t>
            </a:r>
            <a:endParaRPr lang="en" dirty="0">
              <a:ea typeface="Calibri"/>
              <a:cs typeface="Calibri"/>
            </a:endParaRPr>
          </a:p>
          <a:p>
            <a:endParaRPr lang="en-US">
              <a:ea typeface="Calibri"/>
              <a:cs typeface="Calibri"/>
            </a:endParaRPr>
          </a:p>
          <a:p>
            <a:r>
              <a:rPr lang="en" dirty="0"/>
              <a:t>Student: Brainstorm a list about what they already know about protein. </a:t>
            </a:r>
            <a:endParaRPr lang="en-US" dirty="0"/>
          </a:p>
        </p:txBody>
      </p:sp>
      <p:sp>
        <p:nvSpPr>
          <p:cNvPr id="4" name="Slide Number Placeholder 3"/>
          <p:cNvSpPr>
            <a:spLocks noGrp="1"/>
          </p:cNvSpPr>
          <p:nvPr>
            <p:ph type="sldNum" sz="quarter" idx="5"/>
          </p:nvPr>
        </p:nvSpPr>
        <p:spPr/>
        <p:txBody>
          <a:bodyPr/>
          <a:lstStyle/>
          <a:p>
            <a:fld id="{1D969A0E-3899-435C-BEDD-AB395C5FA4DA}" type="slidenum">
              <a:rPr lang="en-US" smtClean="0"/>
              <a:t>8</a:t>
            </a:fld>
            <a:endParaRPr lang="en-US"/>
          </a:p>
        </p:txBody>
      </p:sp>
    </p:spTree>
    <p:extLst>
      <p:ext uri="{BB962C8B-B14F-4D97-AF65-F5344CB8AC3E}">
        <p14:creationId xmlns:p14="http://schemas.microsoft.com/office/powerpoint/2010/main" val="1433658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Facilitate a discussion to determine what students already now about proteins. </a:t>
            </a:r>
            <a:r>
              <a:rPr lang="en" dirty="0"/>
              <a:t>Explain to students that proteins are made of subunits called amino acids. </a:t>
            </a:r>
            <a:endParaRPr lang="en" dirty="0">
              <a:ea typeface="Calibri"/>
              <a:cs typeface="Calibri"/>
            </a:endParaRPr>
          </a:p>
          <a:p>
            <a:endParaRPr lang="en-US">
              <a:ea typeface="Calibri"/>
              <a:cs typeface="Calibri"/>
            </a:endParaRPr>
          </a:p>
          <a:p>
            <a:r>
              <a:rPr lang="en" dirty="0"/>
              <a:t>Student: Share what is on their list and add other classmates' responses to their list. </a:t>
            </a:r>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9</a:t>
            </a:fld>
            <a:endParaRPr lang="en-US"/>
          </a:p>
        </p:txBody>
      </p:sp>
    </p:spTree>
    <p:extLst>
      <p:ext uri="{BB962C8B-B14F-4D97-AF65-F5344CB8AC3E}">
        <p14:creationId xmlns:p14="http://schemas.microsoft.com/office/powerpoint/2010/main" val="1951670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
              <a:t>Move around the room and provide tech support. </a:t>
            </a:r>
            <a:endParaRPr lang="en-US">
              <a:ea typeface="Calibri"/>
              <a:cs typeface="Calibri"/>
            </a:endParaRPr>
          </a:p>
          <a:p>
            <a:endParaRPr lang="en-US"/>
          </a:p>
          <a:p>
            <a:r>
              <a:rPr lang="en">
                <a:cs typeface="Calibri"/>
              </a:rPr>
              <a:t>Student: Open the app and select the appropriate activity and scene. </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10</a:t>
            </a:fld>
            <a:endParaRPr lang="en-US"/>
          </a:p>
        </p:txBody>
      </p:sp>
    </p:spTree>
    <p:extLst>
      <p:ext uri="{BB962C8B-B14F-4D97-AF65-F5344CB8AC3E}">
        <p14:creationId xmlns:p14="http://schemas.microsoft.com/office/powerpoint/2010/main" val="17685126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a:extLst>
              <a:ext uri="{FF2B5EF4-FFF2-40B4-BE49-F238E27FC236}">
                <a16:creationId xmlns:a16="http://schemas.microsoft.com/office/drawing/2014/main" id="{F118BCFA-0149-F94F-9FD9-B8B64BF01C99}"/>
              </a:ext>
            </a:extLst>
          </p:cNvPr>
          <p:cNvSpPr>
            <a:spLocks noGrp="1"/>
          </p:cNvSpPr>
          <p:nvPr>
            <p:ph type="dt" sz="half" idx="10"/>
          </p:nvPr>
        </p:nvSpPr>
        <p:spPr/>
        <p:txBody>
          <a:bodyPr/>
          <a:lstStyle/>
          <a:p>
            <a:fld id="{E0ECE73E-F797-419D-BB5C-D81F5D8922E4}" type="datetime1">
              <a:rPr lang="en-US" smtClean="0"/>
              <a:t>10/12/2023</a:t>
            </a:fld>
            <a:endParaRPr lang="en-US"/>
          </a:p>
        </p:txBody>
      </p:sp>
      <p:sp>
        <p:nvSpPr>
          <p:cNvPr id="8" name="Footer Placeholder 7">
            <a:extLst>
              <a:ext uri="{FF2B5EF4-FFF2-40B4-BE49-F238E27FC236}">
                <a16:creationId xmlns:a16="http://schemas.microsoft.com/office/drawing/2014/main" id="{7DD6E96D-9918-592A-C967-DC9DCDB5D511}"/>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949DD4DD-A43E-E1C0-A591-DE178AB6206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974094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EC0215DB-BB4B-4E85-8E7E-7208DC8DCF54}" type="datetime1">
              <a:rPr lang="en-US" smtClean="0"/>
              <a:t>10/12/2023</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8431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14B7788D-13A4-4239-BB90-0683A5F3DBCD}" type="datetime1">
              <a:rPr lang="en-US" smtClean="0"/>
              <a:t>10/12/2023</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285049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atin typeface="+mn-lt"/>
              </a:defRPr>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lvl1pPr>
              <a:defRPr>
                <a:latin typeface="+mn-lt"/>
              </a:defRPr>
            </a:lvl1pPr>
          </a:lstStyle>
          <a:p>
            <a:fld id="{C588DB2D-0779-4518-BE2E-5CBC1ED86FD8}" type="datetime1">
              <a:rPr lang="en-US" smtClean="0"/>
              <a:pPr/>
              <a:t>10/12/2023</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062197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lvl1pPr>
              <a:defRPr>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lvl1pPr>
              <a:defRPr>
                <a:latin typeface="+mn-lt"/>
              </a:defRPr>
            </a:lvl1pPr>
          </a:lstStyle>
          <a:p>
            <a:fld id="{F5DC348B-6889-4394-BB6C-8315A640885C}" type="datetime1">
              <a:rPr lang="en-US" smtClean="0"/>
              <a:pPr/>
              <a:t>10/12/2023</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1424505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atin typeface="+mn-lt"/>
              </a:defRPr>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lvl1pPr>
              <a:defRPr>
                <a:latin typeface="+mn-lt"/>
              </a:defRPr>
            </a:lvl1pPr>
          </a:lstStyle>
          <a:p>
            <a:fld id="{38AD357F-3E85-4D54-801A-5C387C87C963}" type="datetime1">
              <a:rPr lang="en-US" smtClean="0"/>
              <a:pPr/>
              <a:t>10/12/2023</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918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10/12/2023</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570025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10/12/2023</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468061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10/12/2023</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126448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10/12/2023</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373914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10/12/2023</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188309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E08541-8298-8A0B-4D4C-231100DAA4FA}"/>
              </a:ext>
            </a:extLst>
          </p:cNvPr>
          <p:cNvSpPr>
            <a:spLocks noGrp="1"/>
          </p:cNvSpPr>
          <p:nvPr>
            <p:ph type="dt" sz="half" idx="10"/>
          </p:nvPr>
        </p:nvSpPr>
        <p:spPr/>
        <p:txBody>
          <a:bodyPr/>
          <a:lstStyle/>
          <a:p>
            <a:fld id="{C5406591-0E2D-4B41-9E15-57F1BE56029F}" type="datetime1">
              <a:rPr lang="en-US" smtClean="0"/>
              <a:t>10/12/2023</a:t>
            </a:fld>
            <a:endParaRPr lang="en-US"/>
          </a:p>
        </p:txBody>
      </p:sp>
      <p:sp>
        <p:nvSpPr>
          <p:cNvPr id="8" name="Footer Placeholder 7">
            <a:extLst>
              <a:ext uri="{FF2B5EF4-FFF2-40B4-BE49-F238E27FC236}">
                <a16:creationId xmlns:a16="http://schemas.microsoft.com/office/drawing/2014/main" id="{1AC9A937-D50A-38E3-F929-BB1EF08139E4}"/>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015287DB-89B6-EFC3-88B6-2302AA9D107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43707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10/12/2023</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71309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10/12/2023</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003439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10/12/2023</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10566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p>
            <a:fld id="{C588DB2D-0779-4518-BE2E-5CBC1ED86FD8}" type="datetime1">
              <a:rPr lang="en-US" smtClean="0"/>
              <a:t>10/12/2023</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094849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p>
            <a:fld id="{F5DC348B-6889-4394-BB6C-8315A640885C}" type="datetime1">
              <a:rPr lang="en-US" smtClean="0"/>
              <a:t>10/12/2023</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6340328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38AD357F-3E85-4D54-801A-5C387C87C963}" type="datetime1">
              <a:rPr lang="en-US" smtClean="0"/>
              <a:t>10/12/2023</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947416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10/12/2023</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460368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10/12/2023</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846246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10/12/2023</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110099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10/12/2023</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106635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D1729871-9451-46F9-8772-E94F048400FF}" type="datetime1">
              <a:rPr lang="en-US" smtClean="0"/>
              <a:t>10/12/2023</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8661927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10/12/2023</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7760103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10/12/2023</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6197745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10/12/2023</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3531746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10/12/2023</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309558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07B0F73B-7284-4766-9064-D3F607C21FB3}" type="datetime1">
              <a:rPr lang="en-US" smtClean="0"/>
              <a:t>10/12/2023</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42718868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290FD970-ACEE-F453-C2DC-443D1845FC23}"/>
              </a:ext>
            </a:extLst>
          </p:cNvPr>
          <p:cNvSpPr>
            <a:spLocks noGrp="1"/>
          </p:cNvSpPr>
          <p:nvPr>
            <p:ph type="dt" sz="half" idx="10"/>
          </p:nvPr>
        </p:nvSpPr>
        <p:spPr/>
        <p:txBody>
          <a:bodyPr/>
          <a:lstStyle/>
          <a:p>
            <a:fld id="{68A779A7-DAEB-4159-9505-A8B268D2CFCC}" type="datetime1">
              <a:rPr lang="en-US" smtClean="0"/>
              <a:t>10/12/2023</a:t>
            </a:fld>
            <a:endParaRPr lang="en-US"/>
          </a:p>
        </p:txBody>
      </p:sp>
      <p:sp>
        <p:nvSpPr>
          <p:cNvPr id="11" name="Footer Placeholder 10">
            <a:extLst>
              <a:ext uri="{FF2B5EF4-FFF2-40B4-BE49-F238E27FC236}">
                <a16:creationId xmlns:a16="http://schemas.microsoft.com/office/drawing/2014/main" id="{734F644D-C0C2-283F-574C-B21CF33CB0AB}"/>
              </a:ext>
            </a:extLst>
          </p:cNvPr>
          <p:cNvSpPr>
            <a:spLocks noGrp="1"/>
          </p:cNvSpPr>
          <p:nvPr>
            <p:ph type="ftr" sz="quarter" idx="11"/>
          </p:nvPr>
        </p:nvSpPr>
        <p:spPr/>
        <p:txBody>
          <a:bodyPr/>
          <a:lstStyle/>
          <a:p>
            <a:r>
              <a:rPr lang="en-US"/>
              <a:t>© 2023 3D Molecular Designs. All Rights Reserved. </a:t>
            </a:r>
          </a:p>
        </p:txBody>
      </p:sp>
      <p:sp>
        <p:nvSpPr>
          <p:cNvPr id="12" name="Slide Number Placeholder 11">
            <a:extLst>
              <a:ext uri="{FF2B5EF4-FFF2-40B4-BE49-F238E27FC236}">
                <a16:creationId xmlns:a16="http://schemas.microsoft.com/office/drawing/2014/main" id="{329763EF-41DB-9430-45F3-167914914D5A}"/>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627664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625A9389-6BF4-4D2B-8F0F-E0BB56033291}" type="datetime1">
              <a:rPr lang="en-US" smtClean="0"/>
              <a:t>10/12/2023</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555889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CCF01673-AC63-4351-AF3F-4BEABFCAAA01}" type="datetime1">
              <a:rPr lang="en-US" smtClean="0"/>
              <a:t>10/12/2023</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398026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37A83379-6F30-4571-BA11-EB4CC370160E}" type="datetime1">
              <a:rPr lang="en-US" smtClean="0"/>
              <a:t>10/12/2023</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95554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4681FF08-2C2A-41B5-A547-94FE3EF12528}" type="datetime1">
              <a:rPr lang="en-US" smtClean="0"/>
              <a:t>10/12/2023</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5051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1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2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22838F-48A9-4AFD-B789-B4BFF2251DD1}" type="datetime1">
              <a:rPr lang="en-US" smtClean="0"/>
              <a:t>10/12/2023</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bg1">
                    <a:lumMod val="85000"/>
                  </a:schemeClr>
                </a:solidFill>
                <a:latin typeface="Myriad Pro"/>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DCFF1B7-8306-6D44-C2FE-A30E82BBAA03}"/>
              </a:ext>
            </a:extLst>
          </p:cNvPr>
          <p:cNvSpPr>
            <a:spLocks noGrp="1"/>
          </p:cNvSpPr>
          <p:nvPr>
            <p:ph type="sldNum" sz="quarter" idx="4"/>
          </p:nvPr>
        </p:nvSpPr>
        <p:spPr>
          <a:xfrm>
            <a:off x="9157878" y="6363658"/>
            <a:ext cx="271206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2391E0-A521-46DB-9F80-8F59B96C1CAA}" type="slidenum">
              <a:rPr lang="en-US" smtClean="0"/>
              <a:t>‹#›</a:t>
            </a:fld>
            <a:endParaRPr lang="en-US"/>
          </a:p>
        </p:txBody>
      </p:sp>
      <p:sp>
        <p:nvSpPr>
          <p:cNvPr id="14" name="Rectangle 13">
            <a:extLst>
              <a:ext uri="{FF2B5EF4-FFF2-40B4-BE49-F238E27FC236}">
                <a16:creationId xmlns:a16="http://schemas.microsoft.com/office/drawing/2014/main" id="{0A6FB93A-3595-8E16-ADEC-2F566355F1DC}"/>
              </a:ext>
            </a:extLst>
          </p:cNvPr>
          <p:cNvSpPr/>
          <p:nvPr userDrawn="1"/>
        </p:nvSpPr>
        <p:spPr>
          <a:xfrm>
            <a:off x="11377409" y="6363658"/>
            <a:ext cx="201634" cy="365125"/>
          </a:xfrm>
          <a:prstGeom prst="rect">
            <a:avLst/>
          </a:prstGeom>
          <a:blipFill>
            <a:blip r:embed="rId14"/>
            <a:stretch>
              <a:fillRect/>
            </a:stretch>
          </a:blip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a:t> </a:t>
            </a:r>
          </a:p>
        </p:txBody>
      </p:sp>
    </p:spTree>
    <p:custDataLst>
      <p:tags r:id="rId13"/>
    </p:custDataLst>
    <p:extLst>
      <p:ext uri="{BB962C8B-B14F-4D97-AF65-F5344CB8AC3E}">
        <p14:creationId xmlns:p14="http://schemas.microsoft.com/office/powerpoint/2010/main" val="2827968997"/>
      </p:ext>
    </p:extLst>
  </p:cSld>
  <p:clrMap bg1="lt1" tx1="dk1" bg2="lt2" tx2="dk2" accent1="accent1" accent2="accent2" accent3="accent3" accent4="accent4" accent5="accent5" accent6="accent6" hlink="hlink" folHlink="folHlink"/>
  <p:sldLayoutIdLst>
    <p:sldLayoutId id="2147483692"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b="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10/12/2023</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t>© 2023 3D Molecular Designs. All Rights Reserved. </a:t>
            </a:r>
          </a:p>
        </p:txBody>
      </p:sp>
    </p:spTree>
    <p:custDataLst>
      <p:tags r:id="rId13"/>
    </p:custDataLst>
    <p:extLst>
      <p:ext uri="{BB962C8B-B14F-4D97-AF65-F5344CB8AC3E}">
        <p14:creationId xmlns:p14="http://schemas.microsoft.com/office/powerpoint/2010/main" val="39988971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10/12/2023</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solidFill>
                  <a:srgbClr val="E0BBE7"/>
                </a:solidFill>
              </a:rPr>
              <a:t>© 2023 3D Molecular Designs. All Rights Reserved. </a:t>
            </a:r>
          </a:p>
        </p:txBody>
      </p:sp>
    </p:spTree>
    <p:custDataLst>
      <p:tags r:id="rId13"/>
    </p:custDataLst>
    <p:extLst>
      <p:ext uri="{BB962C8B-B14F-4D97-AF65-F5344CB8AC3E}">
        <p14:creationId xmlns:p14="http://schemas.microsoft.com/office/powerpoint/2010/main" val="206311622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6" r:id="rId3"/>
    <p:sldLayoutId id="2147483697" r:id="rId4"/>
    <p:sldLayoutId id="2147483699" r:id="rId5"/>
    <p:sldLayoutId id="2147483701" r:id="rId6"/>
    <p:sldLayoutId id="2147483700" r:id="rId7"/>
    <p:sldLayoutId id="2147483702" r:id="rId8"/>
    <p:sldLayoutId id="2147483703" r:id="rId9"/>
    <p:sldLayoutId id="2147483695" r:id="rId10"/>
    <p:sldLayoutId id="214748369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1.xml"/><Relationship Id="rId7" Type="http://schemas.openxmlformats.org/officeDocument/2006/relationships/image" Target="../media/image21.png"/><Relationship Id="rId2" Type="http://schemas.openxmlformats.org/officeDocument/2006/relationships/slideLayout" Target="../slideLayouts/slideLayout12.xml"/><Relationship Id="rId1" Type="http://schemas.openxmlformats.org/officeDocument/2006/relationships/tags" Target="../tags/tag29.xml"/><Relationship Id="rId6" Type="http://schemas.openxmlformats.org/officeDocument/2006/relationships/image" Target="../media/image20.png"/><Relationship Id="rId5" Type="http://schemas.openxmlformats.org/officeDocument/2006/relationships/image" Target="../media/image19.png"/><Relationship Id="rId4" Type="http://schemas.microsoft.com/office/2018/10/relationships/comments" Target="../comments/modernComment_112_FD99B43B.xml"/></Relationships>
</file>

<file path=ppt/slides/_rels/slide1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9.xml"/><Relationship Id="rId7"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tags" Target="../tags/tag36.xml"/><Relationship Id="rId6" Type="http://schemas.openxmlformats.org/officeDocument/2006/relationships/image" Target="../media/image45.png"/><Relationship Id="rId5" Type="http://schemas.openxmlformats.org/officeDocument/2006/relationships/image" Target="../media/image37.png"/><Relationship Id="rId4" Type="http://schemas.microsoft.com/office/2018/10/relationships/comments" Target="../comments/modernComment_182_A5E6FF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37.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image" Target="../media/image48.png"/><Relationship Id="rId5" Type="http://schemas.openxmlformats.org/officeDocument/2006/relationships/image" Target="../media/image44.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tags" Target="../tags/tag39.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40.xml"/><Relationship Id="rId6" Type="http://schemas.openxmlformats.org/officeDocument/2006/relationships/image" Target="../media/image51.png"/><Relationship Id="rId5" Type="http://schemas.openxmlformats.org/officeDocument/2006/relationships/image" Target="../media/image44.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47.png"/><Relationship Id="rId2" Type="http://schemas.openxmlformats.org/officeDocument/2006/relationships/slideLayout" Target="../slideLayouts/slideLayout2.xml"/><Relationship Id="rId1" Type="http://schemas.openxmlformats.org/officeDocument/2006/relationships/tags" Target="../tags/tag4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4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notesSlide" Target="../notesSlides/notesSlide16.xml"/><Relationship Id="rId7" Type="http://schemas.openxmlformats.org/officeDocument/2006/relationships/image" Target="../media/image55.png"/><Relationship Id="rId2" Type="http://schemas.openxmlformats.org/officeDocument/2006/relationships/slideLayout" Target="../slideLayouts/slideLayout18.xml"/><Relationship Id="rId1" Type="http://schemas.openxmlformats.org/officeDocument/2006/relationships/tags" Target="../tags/tag43.xml"/><Relationship Id="rId6" Type="http://schemas.openxmlformats.org/officeDocument/2006/relationships/image" Target="../media/image54.png"/><Relationship Id="rId5" Type="http://schemas.openxmlformats.org/officeDocument/2006/relationships/image" Target="../media/image23.png"/><Relationship Id="rId4" Type="http://schemas.microsoft.com/office/2018/10/relationships/comments" Target="../comments/modernComment_17A_FE4DDA4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57.png"/><Relationship Id="rId2" Type="http://schemas.openxmlformats.org/officeDocument/2006/relationships/slideLayout" Target="../slideLayouts/slideLayout2.xml"/><Relationship Id="rId1" Type="http://schemas.openxmlformats.org/officeDocument/2006/relationships/tags" Target="../tags/tag44.xml"/><Relationship Id="rId6" Type="http://schemas.openxmlformats.org/officeDocument/2006/relationships/image" Target="../media/image44.png"/><Relationship Id="rId5" Type="http://schemas.openxmlformats.org/officeDocument/2006/relationships/image" Target="../media/image37.png"/><Relationship Id="rId4" Type="http://schemas.microsoft.com/office/2018/10/relationships/comments" Target="../comments/modernComment_128_1D4B573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45.xml"/><Relationship Id="rId5" Type="http://schemas.openxmlformats.org/officeDocument/2006/relationships/image" Target="../media/image52.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25.png"/><Relationship Id="rId2" Type="http://schemas.openxmlformats.org/officeDocument/2006/relationships/slideLayout" Target="../slideLayouts/slideLayout18.xml"/><Relationship Id="rId1" Type="http://schemas.openxmlformats.org/officeDocument/2006/relationships/tags" Target="../tags/tag30.xml"/><Relationship Id="rId6" Type="http://schemas.openxmlformats.org/officeDocument/2006/relationships/image" Target="../media/image24.png"/><Relationship Id="rId5" Type="http://schemas.openxmlformats.org/officeDocument/2006/relationships/image" Target="../media/image23.png"/><Relationship Id="rId4" Type="http://schemas.microsoft.com/office/2018/10/relationships/comments" Target="../comments/modernComment_131_35FE71DF.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46.xml"/><Relationship Id="rId5" Type="http://schemas.openxmlformats.org/officeDocument/2006/relationships/image" Target="../media/image44.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59.jpeg"/><Relationship Id="rId2" Type="http://schemas.openxmlformats.org/officeDocument/2006/relationships/slideLayout" Target="../slideLayouts/slideLayout2.xml"/><Relationship Id="rId1" Type="http://schemas.openxmlformats.org/officeDocument/2006/relationships/tags" Target="../tags/tag47.xml"/><Relationship Id="rId6" Type="http://schemas.openxmlformats.org/officeDocument/2006/relationships/image" Target="../media/image46.png"/><Relationship Id="rId5" Type="http://schemas.openxmlformats.org/officeDocument/2006/relationships/image" Target="../media/image58.pn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48.xml"/><Relationship Id="rId5" Type="http://schemas.openxmlformats.org/officeDocument/2006/relationships/image" Target="../media/image52.pn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49.xml"/><Relationship Id="rId5" Type="http://schemas.openxmlformats.org/officeDocument/2006/relationships/image" Target="../media/image44.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50.xml"/><Relationship Id="rId6" Type="http://schemas.openxmlformats.org/officeDocument/2006/relationships/image" Target="../media/image60.png"/><Relationship Id="rId5" Type="http://schemas.openxmlformats.org/officeDocument/2006/relationships/image" Target="../media/image44.png"/><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24.xml"/><Relationship Id="rId7" Type="http://schemas.openxmlformats.org/officeDocument/2006/relationships/image" Target="../media/image61.wmf"/><Relationship Id="rId2" Type="http://schemas.openxmlformats.org/officeDocument/2006/relationships/slideLayout" Target="../slideLayouts/slideLayout18.xml"/><Relationship Id="rId1" Type="http://schemas.openxmlformats.org/officeDocument/2006/relationships/tags" Target="../tags/tag51.xml"/><Relationship Id="rId6" Type="http://schemas.openxmlformats.org/officeDocument/2006/relationships/oleObject" Target="../embeddings/oleObject11.bin"/><Relationship Id="rId5" Type="http://schemas.openxmlformats.org/officeDocument/2006/relationships/image" Target="../media/image23.png"/><Relationship Id="rId4" Type="http://schemas.microsoft.com/office/2018/10/relationships/comments" Target="../comments/modernComment_18A_87796D8.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63.png"/><Relationship Id="rId2" Type="http://schemas.openxmlformats.org/officeDocument/2006/relationships/slideLayout" Target="../slideLayouts/slideLayout2.xml"/><Relationship Id="rId1" Type="http://schemas.openxmlformats.org/officeDocument/2006/relationships/tags" Target="../tags/tag52.xml"/><Relationship Id="rId6" Type="http://schemas.openxmlformats.org/officeDocument/2006/relationships/image" Target="../media/image62.png"/><Relationship Id="rId5" Type="http://schemas.openxmlformats.org/officeDocument/2006/relationships/image" Target="../media/image44.png"/><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53.xml"/><Relationship Id="rId6" Type="http://schemas.openxmlformats.org/officeDocument/2006/relationships/image" Target="../media/image46.png"/><Relationship Id="rId5" Type="http://schemas.openxmlformats.org/officeDocument/2006/relationships/image" Target="../media/image64.png"/><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54.xml"/><Relationship Id="rId5" Type="http://schemas.openxmlformats.org/officeDocument/2006/relationships/image" Target="../media/image52.png"/><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55.xml"/><Relationship Id="rId5" Type="http://schemas.openxmlformats.org/officeDocument/2006/relationships/image" Target="../media/image44.png"/><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3.xml"/><Relationship Id="rId7" Type="http://schemas.openxmlformats.org/officeDocument/2006/relationships/image" Target="../media/image28.png"/><Relationship Id="rId2" Type="http://schemas.openxmlformats.org/officeDocument/2006/relationships/slideLayout" Target="../slideLayouts/slideLayout18.xml"/><Relationship Id="rId1" Type="http://schemas.openxmlformats.org/officeDocument/2006/relationships/tags" Target="../tags/tag3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56.xml"/><Relationship Id="rId5" Type="http://schemas.openxmlformats.org/officeDocument/2006/relationships/image" Target="../media/image44.png"/><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57.xml"/><Relationship Id="rId6" Type="http://schemas.openxmlformats.org/officeDocument/2006/relationships/image" Target="../media/image44.png"/><Relationship Id="rId5" Type="http://schemas.openxmlformats.org/officeDocument/2006/relationships/image" Target="../media/image62.png"/><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58.xml"/><Relationship Id="rId6" Type="http://schemas.openxmlformats.org/officeDocument/2006/relationships/image" Target="../media/image65.jpeg"/><Relationship Id="rId5" Type="http://schemas.openxmlformats.org/officeDocument/2006/relationships/image" Target="../media/image44.png"/><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7" Type="http://schemas.openxmlformats.org/officeDocument/2006/relationships/image" Target="../media/image62.png"/><Relationship Id="rId2" Type="http://schemas.openxmlformats.org/officeDocument/2006/relationships/slideLayout" Target="../slideLayouts/slideLayout2.xml"/><Relationship Id="rId1" Type="http://schemas.openxmlformats.org/officeDocument/2006/relationships/tags" Target="../tags/tag59.xml"/><Relationship Id="rId6" Type="http://schemas.openxmlformats.org/officeDocument/2006/relationships/image" Target="../media/image53.png"/><Relationship Id="rId5" Type="http://schemas.openxmlformats.org/officeDocument/2006/relationships/image" Target="../media/image66.png"/><Relationship Id="rId4" Type="http://schemas.microsoft.com/office/2018/10/relationships/comments" Target="../comments/modernComment_108_65DDE00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8.xml"/><Relationship Id="rId1" Type="http://schemas.openxmlformats.org/officeDocument/2006/relationships/tags" Target="../tags/tag32.xml"/><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notesSlide" Target="../notesSlides/notesSlide5.xml"/><Relationship Id="rId7" Type="http://schemas.openxmlformats.org/officeDocument/2006/relationships/image" Target="../media/image32.png"/><Relationship Id="rId2" Type="http://schemas.openxmlformats.org/officeDocument/2006/relationships/slideLayout" Target="../slideLayouts/slideLayout18.xml"/><Relationship Id="rId1" Type="http://schemas.openxmlformats.org/officeDocument/2006/relationships/tags" Target="../tags/tag33.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3.png"/><Relationship Id="rId9" Type="http://schemas.openxmlformats.org/officeDocument/2006/relationships/image" Target="../media/image34.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8.xml"/><Relationship Id="rId1" Type="http://schemas.openxmlformats.org/officeDocument/2006/relationships/tags" Target="../tags/tag3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36.png"/><Relationship Id="rId2" Type="http://schemas.openxmlformats.org/officeDocument/2006/relationships/slideLayout" Target="../slideLayouts/slideLayout18.xml"/><Relationship Id="rId1" Type="http://schemas.openxmlformats.org/officeDocument/2006/relationships/tags" Target="../tags/tag35.xml"/><Relationship Id="rId6" Type="http://schemas.openxmlformats.org/officeDocument/2006/relationships/image" Target="../media/image28.png"/><Relationship Id="rId5" Type="http://schemas.openxmlformats.org/officeDocument/2006/relationships/image" Target="../media/image26.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39.wmf"/><Relationship Id="rId13" Type="http://schemas.openxmlformats.org/officeDocument/2006/relationships/oleObject" Target="../embeddings/oleObject5.bin"/><Relationship Id="rId3" Type="http://schemas.openxmlformats.org/officeDocument/2006/relationships/notesSlide" Target="../notesSlides/notesSlide7.xml"/><Relationship Id="rId7" Type="http://schemas.openxmlformats.org/officeDocument/2006/relationships/oleObject" Target="../embeddings/oleObject2.bin"/><Relationship Id="rId12" Type="http://schemas.openxmlformats.org/officeDocument/2006/relationships/image" Target="../media/image41.wmf"/><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38.wmf"/><Relationship Id="rId11" Type="http://schemas.openxmlformats.org/officeDocument/2006/relationships/oleObject" Target="../embeddings/oleObject4.bin"/><Relationship Id="rId5" Type="http://schemas.openxmlformats.org/officeDocument/2006/relationships/oleObject" Target="../embeddings/oleObject1.bin"/><Relationship Id="rId15" Type="http://schemas.openxmlformats.org/officeDocument/2006/relationships/image" Target="../media/image43.png"/><Relationship Id="rId10" Type="http://schemas.openxmlformats.org/officeDocument/2006/relationships/image" Target="../media/image40.wmf"/><Relationship Id="rId4" Type="http://schemas.openxmlformats.org/officeDocument/2006/relationships/image" Target="../media/image37.png"/><Relationship Id="rId9" Type="http://schemas.openxmlformats.org/officeDocument/2006/relationships/oleObject" Target="../embeddings/oleObject3.bin"/><Relationship Id="rId14" Type="http://schemas.openxmlformats.org/officeDocument/2006/relationships/image" Target="../media/image42.wmf"/></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7.bin"/><Relationship Id="rId13" Type="http://schemas.openxmlformats.org/officeDocument/2006/relationships/image" Target="../media/image41.wmf"/><Relationship Id="rId3" Type="http://schemas.openxmlformats.org/officeDocument/2006/relationships/notesSlide" Target="../notesSlides/notesSlide8.xml"/><Relationship Id="rId7" Type="http://schemas.openxmlformats.org/officeDocument/2006/relationships/image" Target="../media/image38.wmf"/><Relationship Id="rId12"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oleObject" Target="../embeddings/oleObject6.bin"/><Relationship Id="rId11" Type="http://schemas.openxmlformats.org/officeDocument/2006/relationships/image" Target="../media/image40.wmf"/><Relationship Id="rId5" Type="http://schemas.openxmlformats.org/officeDocument/2006/relationships/image" Target="../media/image44.png"/><Relationship Id="rId15" Type="http://schemas.openxmlformats.org/officeDocument/2006/relationships/image" Target="../media/image42.wmf"/><Relationship Id="rId10" Type="http://schemas.openxmlformats.org/officeDocument/2006/relationships/oleObject" Target="../embeddings/oleObject8.bin"/><Relationship Id="rId4" Type="http://schemas.openxmlformats.org/officeDocument/2006/relationships/image" Target="../media/image37.png"/><Relationship Id="rId9" Type="http://schemas.openxmlformats.org/officeDocument/2006/relationships/image" Target="../media/image39.wmf"/><Relationship Id="rId14" Type="http://schemas.openxmlformats.org/officeDocument/2006/relationships/oleObject" Target="../embeddings/oleObject10.bin"/></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3D5A393-BE88-3A50-53B6-C715A1E190A0}"/>
              </a:ext>
            </a:extLst>
          </p:cNvPr>
          <p:cNvPicPr>
            <a:picLocks noChangeAspect="1"/>
          </p:cNvPicPr>
          <p:nvPr/>
        </p:nvPicPr>
        <p:blipFill>
          <a:blip r:embed="rId6"/>
          <a:stretch>
            <a:fillRect/>
          </a:stretch>
        </p:blipFill>
        <p:spPr>
          <a:xfrm>
            <a:off x="5461842" y="1726270"/>
            <a:ext cx="6258677" cy="3623782"/>
          </a:xfrm>
          <a:prstGeom prst="rect">
            <a:avLst/>
          </a:prstGeom>
        </p:spPr>
      </p:pic>
      <p:sp>
        <p:nvSpPr>
          <p:cNvPr id="6" name="TextBox 5">
            <a:extLst>
              <a:ext uri="{FF2B5EF4-FFF2-40B4-BE49-F238E27FC236}">
                <a16:creationId xmlns:a16="http://schemas.microsoft.com/office/drawing/2014/main" id="{B6707C56-ABDD-BEE2-D353-53FB5BF0B1E8}"/>
              </a:ext>
            </a:extLst>
          </p:cNvPr>
          <p:cNvSpPr txBox="1"/>
          <p:nvPr/>
        </p:nvSpPr>
        <p:spPr>
          <a:xfrm>
            <a:off x="471481" y="1742128"/>
            <a:ext cx="5942876" cy="1686872"/>
          </a:xfrm>
          <a:prstGeom prst="rect">
            <a:avLst/>
          </a:prstGeom>
          <a:noFill/>
        </p:spPr>
        <p:txBody>
          <a:bodyPr wrap="square" lIns="91440" tIns="45720" rIns="91440" bIns="45720" rtlCol="0" anchor="t">
            <a:spAutoFit/>
          </a:bodyPr>
          <a:lstStyle/>
          <a:p>
            <a:pPr algn="ctr">
              <a:lnSpc>
                <a:spcPts val="6200"/>
              </a:lnSpc>
            </a:pPr>
            <a:r>
              <a:rPr lang="en-US" sz="6000" b="1" dirty="0">
                <a:solidFill>
                  <a:srgbClr val="006838"/>
                </a:solidFill>
                <a:cs typeface="Myanmar Text"/>
              </a:rPr>
              <a:t>Side Chain Explorer </a:t>
            </a:r>
            <a:endParaRPr lang="en-US" sz="6000" dirty="0">
              <a:solidFill>
                <a:srgbClr val="000000"/>
              </a:solidFill>
              <a:ea typeface="Calibri"/>
              <a:cs typeface="Calibri"/>
            </a:endParaRPr>
          </a:p>
        </p:txBody>
      </p:sp>
      <p:sp>
        <p:nvSpPr>
          <p:cNvPr id="11" name="TextBox 10">
            <a:extLst>
              <a:ext uri="{FF2B5EF4-FFF2-40B4-BE49-F238E27FC236}">
                <a16:creationId xmlns:a16="http://schemas.microsoft.com/office/drawing/2014/main" id="{667D1994-F1BB-457F-FFBD-3C2F21C3B326}"/>
              </a:ext>
            </a:extLst>
          </p:cNvPr>
          <p:cNvSpPr txBox="1"/>
          <p:nvPr/>
        </p:nvSpPr>
        <p:spPr>
          <a:xfrm>
            <a:off x="171300" y="3547585"/>
            <a:ext cx="6188125" cy="800219"/>
          </a:xfrm>
          <a:prstGeom prst="rect">
            <a:avLst/>
          </a:prstGeom>
          <a:noFill/>
        </p:spPr>
        <p:txBody>
          <a:bodyPr wrap="square" lIns="91440" tIns="45720" rIns="91440" bIns="45720" rtlCol="0" anchor="t">
            <a:spAutoFit/>
          </a:bodyPr>
          <a:lstStyle/>
          <a:p>
            <a:pPr algn="ctr">
              <a:spcAft>
                <a:spcPts val="1200"/>
              </a:spcAft>
            </a:pPr>
            <a:r>
              <a:rPr lang="en-US" sz="2000" i="1">
                <a:solidFill>
                  <a:srgbClr val="6D2C79"/>
                </a:solidFill>
                <a:latin typeface="Calibri"/>
                <a:ea typeface="+mn-lt"/>
                <a:cs typeface="+mn-lt"/>
              </a:rPr>
              <a:t>“One amino acid does not a protein make.”</a:t>
            </a:r>
            <a:endParaRPr lang="en-US" sz="2000" i="1">
              <a:solidFill>
                <a:srgbClr val="000000"/>
              </a:solidFill>
              <a:latin typeface="Calibri"/>
              <a:ea typeface="+mn-lt"/>
              <a:cs typeface="+mn-lt"/>
            </a:endParaRPr>
          </a:p>
          <a:p>
            <a:pPr algn="ctr"/>
            <a:r>
              <a:rPr lang="en-US" sz="1600" i="1">
                <a:solidFill>
                  <a:srgbClr val="6D2C79"/>
                </a:solidFill>
                <a:latin typeface="Calibri"/>
                <a:ea typeface="+mn-lt"/>
                <a:cs typeface="+mn-lt"/>
              </a:rPr>
              <a:t> – Preston Cloud Jr.</a:t>
            </a:r>
            <a:endParaRPr lang="en-US" sz="1050" b="1">
              <a:solidFill>
                <a:srgbClr val="0000AA"/>
              </a:solidFill>
              <a:latin typeface="Calibri"/>
              <a:cs typeface="Calibri"/>
            </a:endParaRPr>
          </a:p>
        </p:txBody>
      </p:sp>
      <p:pic>
        <p:nvPicPr>
          <p:cNvPr id="5" name="Picture 4" descr="Logo&#10;&#10;Description automatically generated">
            <a:extLst>
              <a:ext uri="{FF2B5EF4-FFF2-40B4-BE49-F238E27FC236}">
                <a16:creationId xmlns:a16="http://schemas.microsoft.com/office/drawing/2014/main" id="{B9A5543A-AC98-3E56-E869-258F72132D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88443" y="5368483"/>
            <a:ext cx="3508951" cy="1260754"/>
          </a:xfrm>
          <a:prstGeom prst="rect">
            <a:avLst/>
          </a:prstGeom>
        </p:spPr>
      </p:pic>
      <p:sp>
        <p:nvSpPr>
          <p:cNvPr id="7" name="TextBox 6">
            <a:extLst>
              <a:ext uri="{FF2B5EF4-FFF2-40B4-BE49-F238E27FC236}">
                <a16:creationId xmlns:a16="http://schemas.microsoft.com/office/drawing/2014/main" id="{1C39A71D-4EF9-6CEC-5AD4-3367B9FBA4D8}"/>
              </a:ext>
            </a:extLst>
          </p:cNvPr>
          <p:cNvSpPr txBox="1"/>
          <p:nvPr/>
        </p:nvSpPr>
        <p:spPr>
          <a:xfrm>
            <a:off x="6440557" y="5605290"/>
            <a:ext cx="5448064" cy="923330"/>
          </a:xfrm>
          <a:prstGeom prst="rect">
            <a:avLst/>
          </a:prstGeom>
          <a:noFill/>
        </p:spPr>
        <p:txBody>
          <a:bodyPr wrap="square" lIns="91440" tIns="45720" rIns="91440" bIns="45720" rtlCol="0" anchor="t">
            <a:spAutoFit/>
          </a:bodyPr>
          <a:lstStyle/>
          <a:p>
            <a:r>
              <a:rPr lang="en-US" b="1" dirty="0"/>
              <a:t>Activity ID: </a:t>
            </a:r>
            <a:r>
              <a:rPr lang="en-US" b="1" dirty="0">
                <a:solidFill>
                  <a:schemeClr val="accent1"/>
                </a:solidFill>
              </a:rPr>
              <a:t>AASK-AR1</a:t>
            </a:r>
            <a:endParaRPr lang="en-US" dirty="0">
              <a:solidFill>
                <a:schemeClr val="accent1"/>
              </a:solidFill>
              <a:ea typeface="Calibri"/>
              <a:cs typeface="Calibri"/>
            </a:endParaRPr>
          </a:p>
          <a:p>
            <a:r>
              <a:rPr lang="en-US" b="1" dirty="0"/>
              <a:t>Required Models:</a:t>
            </a:r>
            <a:r>
              <a:rPr lang="en-US" b="1" dirty="0">
                <a:solidFill>
                  <a:schemeClr val="accent1"/>
                </a:solidFill>
              </a:rPr>
              <a:t> AASK Side Chain Chart</a:t>
            </a:r>
            <a:endParaRPr lang="en-US" dirty="0">
              <a:solidFill>
                <a:schemeClr val="accent1"/>
              </a:solidFill>
            </a:endParaRPr>
          </a:p>
          <a:p>
            <a:r>
              <a:rPr lang="en-US" b="1" dirty="0"/>
              <a:t>Required Media: </a:t>
            </a:r>
            <a:r>
              <a:rPr lang="en-US" dirty="0">
                <a:solidFill>
                  <a:schemeClr val="accent1"/>
                </a:solidFill>
              </a:rPr>
              <a:t>3DMD AR EDU App</a:t>
            </a:r>
            <a:endParaRPr lang="en-US" dirty="0">
              <a:solidFill>
                <a:schemeClr val="accent1"/>
              </a:solidFill>
              <a:ea typeface="Calibri"/>
              <a:cs typeface="Calibri"/>
            </a:endParaRPr>
          </a:p>
        </p:txBody>
      </p:sp>
      <p:pic>
        <p:nvPicPr>
          <p:cNvPr id="13" name="Picture 12" descr="A blue red and white molecule&#10;&#10;Description automatically generated">
            <a:extLst>
              <a:ext uri="{FF2B5EF4-FFF2-40B4-BE49-F238E27FC236}">
                <a16:creationId xmlns:a16="http://schemas.microsoft.com/office/drawing/2014/main" id="{B520507B-F746-315F-B1C3-F2201E0519D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72955" y="1203158"/>
            <a:ext cx="2231763" cy="2097224"/>
          </a:xfrm>
          <a:prstGeom prst="rect">
            <a:avLst/>
          </a:prstGeom>
        </p:spPr>
      </p:pic>
      <p:sp>
        <p:nvSpPr>
          <p:cNvPr id="3" name="Oval 2">
            <a:extLst>
              <a:ext uri="{FF2B5EF4-FFF2-40B4-BE49-F238E27FC236}">
                <a16:creationId xmlns:a16="http://schemas.microsoft.com/office/drawing/2014/main" id="{CE0C0C11-8AF7-A08F-5708-0676D1D2B1D5}"/>
              </a:ext>
            </a:extLst>
          </p:cNvPr>
          <p:cNvSpPr/>
          <p:nvPr/>
        </p:nvSpPr>
        <p:spPr>
          <a:xfrm>
            <a:off x="9282070" y="1325068"/>
            <a:ext cx="1970049" cy="1951464"/>
          </a:xfrm>
          <a:prstGeom prst="ellipse">
            <a:avLst/>
          </a:prstGeom>
          <a:noFill/>
          <a:ln w="101600">
            <a:solidFill>
              <a:srgbClr val="FF00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custDataLst>
      <p:tags r:id="rId1"/>
    </p:custDataLst>
    <p:extLst>
      <p:ext uri="{BB962C8B-B14F-4D97-AF65-F5344CB8AC3E}">
        <p14:creationId xmlns:p14="http://schemas.microsoft.com/office/powerpoint/2010/main" val="4254708795"/>
      </p:ext>
    </p:extLst>
  </p:cSld>
  <p:clrMapOvr>
    <a:masterClrMapping/>
  </p:clrMapOvr>
  <p:extLst>
    <p:ext uri="{6950BFC3-D8DA-4A85-94F7-54DA5524770B}">
      <p188:commentRel xmlns:p188="http://schemas.microsoft.com/office/powerpoint/2018/8/main" r:id="rId4"/>
    </p:ext>
  </p:extLs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FD5D99D-E61D-8165-4D4A-6AE6333EBFD8}"/>
              </a:ext>
            </a:extLst>
          </p:cNvPr>
          <p:cNvPicPr>
            <a:picLocks noChangeAspect="1"/>
          </p:cNvPicPr>
          <p:nvPr/>
        </p:nvPicPr>
        <p:blipFill>
          <a:blip r:embed="rId6"/>
          <a:stretch>
            <a:fillRect/>
          </a:stretch>
        </p:blipFill>
        <p:spPr>
          <a:xfrm>
            <a:off x="5286753" y="2597775"/>
            <a:ext cx="2091299" cy="3597992"/>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894196" y="-244"/>
            <a:ext cx="11298047"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a:solidFill>
                  <a:schemeClr val="bg1"/>
                </a:solidFill>
                <a:ea typeface="HGSoeiKakugothicUB"/>
                <a:cs typeface="Myanmar Text"/>
              </a:rPr>
              <a:t>Explore Side Chains with the 3DMD AR </a:t>
            </a:r>
            <a:r>
              <a:rPr lang="en-US" sz="3600" b="1" dirty="0">
                <a:solidFill>
                  <a:schemeClr val="bg1"/>
                </a:solidFill>
                <a:ea typeface="HGSoeiKakugothicUB"/>
                <a:cs typeface="Calibri"/>
              </a:rPr>
              <a:t>EDU App</a:t>
            </a:r>
            <a:r>
              <a:rPr lang="en-US" sz="3600" b="1" dirty="0">
                <a:solidFill>
                  <a:schemeClr val="bg1"/>
                </a:solidFill>
                <a:ea typeface="HGSoeiKakugothicUB"/>
                <a:cs typeface="Myanmar Text"/>
              </a:rPr>
              <a:t> </a:t>
            </a:r>
            <a:endParaRPr lang="en-US" sz="1600" dirty="0">
              <a:solidFill>
                <a:schemeClr val="bg1"/>
              </a:solidFill>
            </a:endParaRPr>
          </a:p>
        </p:txBody>
      </p:sp>
      <p:pic>
        <p:nvPicPr>
          <p:cNvPr id="22" name="Picture 21" descr="Icon&#10;&#10;Description automatically generated">
            <a:extLst>
              <a:ext uri="{FF2B5EF4-FFF2-40B4-BE49-F238E27FC236}">
                <a16:creationId xmlns:a16="http://schemas.microsoft.com/office/drawing/2014/main" id="{D09ACE9E-4D31-578F-29DE-5B4EB53CD2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42163" y="127177"/>
            <a:ext cx="1200329" cy="1200329"/>
          </a:xfrm>
          <a:prstGeom prst="rect">
            <a:avLst/>
          </a:prstGeom>
        </p:spPr>
      </p:pic>
      <p:sp>
        <p:nvSpPr>
          <p:cNvPr id="3" name="TextBox 2">
            <a:extLst>
              <a:ext uri="{FF2B5EF4-FFF2-40B4-BE49-F238E27FC236}">
                <a16:creationId xmlns:a16="http://schemas.microsoft.com/office/drawing/2014/main" id="{FBA9252D-8239-4217-59A5-6ECD685F213E}"/>
              </a:ext>
            </a:extLst>
          </p:cNvPr>
          <p:cNvSpPr txBox="1"/>
          <p:nvPr/>
        </p:nvSpPr>
        <p:spPr>
          <a:xfrm>
            <a:off x="894196" y="2558375"/>
            <a:ext cx="3802931" cy="2631490"/>
          </a:xfrm>
          <a:prstGeom prst="rect">
            <a:avLst/>
          </a:prstGeom>
          <a:noFill/>
        </p:spPr>
        <p:txBody>
          <a:bodyPr wrap="square" lIns="91440" tIns="45720" rIns="91440" bIns="45720" rtlCol="0" anchor="t">
            <a:spAutoFit/>
          </a:bodyPr>
          <a:lstStyle/>
          <a:p>
            <a:pPr>
              <a:spcAft>
                <a:spcPts val="1801"/>
              </a:spcAft>
            </a:pPr>
            <a:r>
              <a:rPr lang="en-US" sz="2000">
                <a:ea typeface="Calibri"/>
                <a:cs typeface="Calibri"/>
              </a:rPr>
              <a:t>There are </a:t>
            </a:r>
            <a:r>
              <a:rPr lang="en-US" sz="2000" b="1">
                <a:ea typeface="Calibri"/>
                <a:cs typeface="Calibri"/>
              </a:rPr>
              <a:t>twenty types of amino acids</a:t>
            </a:r>
            <a:r>
              <a:rPr lang="en-US" sz="2000">
                <a:ea typeface="Calibri"/>
                <a:cs typeface="Calibri"/>
              </a:rPr>
              <a:t> that can be part of a protein.</a:t>
            </a:r>
          </a:p>
          <a:p>
            <a:pPr>
              <a:spcAft>
                <a:spcPts val="1801"/>
              </a:spcAft>
            </a:pPr>
            <a:r>
              <a:rPr lang="en-US" sz="2000">
                <a:ea typeface="Calibri"/>
                <a:cs typeface="Calibri"/>
              </a:rPr>
              <a:t>Let's start by looking at just one. </a:t>
            </a:r>
          </a:p>
          <a:p>
            <a:pPr>
              <a:spcAft>
                <a:spcPts val="1801"/>
              </a:spcAft>
            </a:pPr>
            <a:r>
              <a:rPr lang="en-US" sz="2000">
                <a:ea typeface="Calibri"/>
                <a:cs typeface="Calibri"/>
              </a:rPr>
              <a:t>Select the </a:t>
            </a:r>
            <a:r>
              <a:rPr lang="en-US" sz="2000" b="1">
                <a:ea typeface="Calibri"/>
                <a:cs typeface="Calibri"/>
              </a:rPr>
              <a:t>Methionine </a:t>
            </a:r>
            <a:r>
              <a:rPr lang="en-US" sz="2000">
                <a:ea typeface="Calibri"/>
                <a:cs typeface="Calibri"/>
              </a:rPr>
              <a:t>amino acid, abbreviated </a:t>
            </a:r>
            <a:r>
              <a:rPr lang="en-US" sz="2000" b="1">
                <a:ea typeface="Calibri"/>
                <a:cs typeface="Calibri"/>
              </a:rPr>
              <a:t>Met</a:t>
            </a:r>
            <a:r>
              <a:rPr lang="en-US" sz="2000">
                <a:ea typeface="Calibri"/>
                <a:cs typeface="Calibri"/>
              </a:rPr>
              <a:t>.</a:t>
            </a:r>
          </a:p>
          <a:p>
            <a:pPr>
              <a:spcAft>
                <a:spcPts val="1801"/>
              </a:spcAft>
            </a:pPr>
            <a:endParaRPr lang="en-US" sz="2000">
              <a:ea typeface="Calibri"/>
              <a:cs typeface="Calibri"/>
            </a:endParaRPr>
          </a:p>
        </p:txBody>
      </p:sp>
      <p:pic>
        <p:nvPicPr>
          <p:cNvPr id="4" name="Picture 3">
            <a:extLst>
              <a:ext uri="{FF2B5EF4-FFF2-40B4-BE49-F238E27FC236}">
                <a16:creationId xmlns:a16="http://schemas.microsoft.com/office/drawing/2014/main" id="{33194288-04A2-FEE7-2A3F-29ECD0073303}"/>
              </a:ext>
            </a:extLst>
          </p:cNvPr>
          <p:cNvPicPr>
            <a:picLocks noChangeAspect="1"/>
          </p:cNvPicPr>
          <p:nvPr/>
        </p:nvPicPr>
        <p:blipFill>
          <a:blip r:embed="rId8"/>
          <a:stretch>
            <a:fillRect/>
          </a:stretch>
        </p:blipFill>
        <p:spPr>
          <a:xfrm>
            <a:off x="8496934" y="2597775"/>
            <a:ext cx="2091299" cy="3597992"/>
          </a:xfrm>
          <a:prstGeom prst="rect">
            <a:avLst/>
          </a:prstGeom>
        </p:spPr>
      </p:pic>
      <p:sp>
        <p:nvSpPr>
          <p:cNvPr id="5" name="TextBox 1">
            <a:extLst>
              <a:ext uri="{FF2B5EF4-FFF2-40B4-BE49-F238E27FC236}">
                <a16:creationId xmlns:a16="http://schemas.microsoft.com/office/drawing/2014/main" id="{0D31CA96-F2CE-5FF2-8A01-FA43A15DDBEA}"/>
              </a:ext>
            </a:extLst>
          </p:cNvPr>
          <p:cNvSpPr txBox="1"/>
          <p:nvPr/>
        </p:nvSpPr>
        <p:spPr>
          <a:xfrm>
            <a:off x="5286752" y="1745085"/>
            <a:ext cx="2091300" cy="707884"/>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a:cs typeface="Calibri"/>
              </a:rPr>
              <a:t>Select </a:t>
            </a:r>
            <a:r>
              <a:rPr lang="en-US" sz="2000" b="1">
                <a:solidFill>
                  <a:srgbClr val="D200B9"/>
                </a:solidFill>
                <a:cs typeface="Calibri"/>
              </a:rPr>
              <a:t>Met </a:t>
            </a:r>
            <a:r>
              <a:rPr lang="en-US" sz="2000">
                <a:cs typeface="Calibri"/>
              </a:rPr>
              <a:t>from the scene menu</a:t>
            </a:r>
          </a:p>
        </p:txBody>
      </p:sp>
      <p:sp>
        <p:nvSpPr>
          <p:cNvPr id="6" name="TextBox 2">
            <a:extLst>
              <a:ext uri="{FF2B5EF4-FFF2-40B4-BE49-F238E27FC236}">
                <a16:creationId xmlns:a16="http://schemas.microsoft.com/office/drawing/2014/main" id="{741B5EE0-C082-CDE1-4083-B9FB9E7CCFFE}"/>
              </a:ext>
            </a:extLst>
          </p:cNvPr>
          <p:cNvSpPr txBox="1"/>
          <p:nvPr/>
        </p:nvSpPr>
        <p:spPr>
          <a:xfrm>
            <a:off x="8352621" y="1677883"/>
            <a:ext cx="2383524" cy="707884"/>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1"/>
              </a:spcAft>
            </a:pPr>
            <a:r>
              <a:rPr lang="en-US" sz="2000">
                <a:cs typeface="Calibri"/>
              </a:rPr>
              <a:t>Scan the </a:t>
            </a:r>
            <a:r>
              <a:rPr lang="en-US" sz="2000" b="1">
                <a:cs typeface="Calibri"/>
              </a:rPr>
              <a:t>Amino Acid Side Chain Chart</a:t>
            </a:r>
            <a:r>
              <a:rPr lang="en-US" sz="1400" baseline="30000">
                <a:cs typeface="Calibri"/>
              </a:rPr>
              <a:t>©</a:t>
            </a:r>
            <a:endParaRPr lang="en-US" sz="1401" baseline="30000">
              <a:cs typeface="Calibri"/>
            </a:endParaRPr>
          </a:p>
        </p:txBody>
      </p:sp>
      <p:sp>
        <p:nvSpPr>
          <p:cNvPr id="16" name="Oval 15">
            <a:extLst>
              <a:ext uri="{FF2B5EF4-FFF2-40B4-BE49-F238E27FC236}">
                <a16:creationId xmlns:a16="http://schemas.microsoft.com/office/drawing/2014/main" id="{AC9BF4B8-DA15-7F77-F860-1E8A059BDB88}"/>
              </a:ext>
            </a:extLst>
          </p:cNvPr>
          <p:cNvSpPr/>
          <p:nvPr/>
        </p:nvSpPr>
        <p:spPr>
          <a:xfrm>
            <a:off x="6216615" y="4178912"/>
            <a:ext cx="633958" cy="573996"/>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spTree>
    <p:custDataLst>
      <p:tags r:id="rId1"/>
    </p:custDataLst>
    <p:extLst>
      <p:ext uri="{BB962C8B-B14F-4D97-AF65-F5344CB8AC3E}">
        <p14:creationId xmlns:p14="http://schemas.microsoft.com/office/powerpoint/2010/main" val="2783379218"/>
      </p:ext>
    </p:extLst>
  </p:cSld>
  <p:clrMapOvr>
    <a:masterClrMapping/>
  </p:clrMapOvr>
  <p:extLst>
    <p:ext uri="{6950BFC3-D8DA-4A85-94F7-54DA5524770B}">
      <p188:commentRel xmlns:p188="http://schemas.microsoft.com/office/powerpoint/2018/8/main" r:id="rId4"/>
    </p:ext>
  </p:extLs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BBAEAC-0726-4143-E24D-534D0EADE1C6}"/>
              </a:ext>
            </a:extLst>
          </p:cNvPr>
          <p:cNvPicPr>
            <a:picLocks noChangeAspect="1"/>
          </p:cNvPicPr>
          <p:nvPr/>
        </p:nvPicPr>
        <p:blipFill>
          <a:blip r:embed="rId5"/>
          <a:stretch>
            <a:fillRect/>
          </a:stretch>
        </p:blipFill>
        <p:spPr>
          <a:xfrm>
            <a:off x="3935076" y="1884614"/>
            <a:ext cx="6971926" cy="3152454"/>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894196" y="-244"/>
            <a:ext cx="11298047"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Multiple Representations of Amino Acids</a:t>
            </a:r>
            <a:endParaRPr lang="en-US">
              <a:solidFill>
                <a:schemeClr val="bg1"/>
              </a:solidFill>
            </a:endParaRPr>
          </a:p>
        </p:txBody>
      </p:sp>
      <p:pic>
        <p:nvPicPr>
          <p:cNvPr id="22" name="Picture 21" descr="Icon&#10;&#10;Description automatically generated">
            <a:extLst>
              <a:ext uri="{FF2B5EF4-FFF2-40B4-BE49-F238E27FC236}">
                <a16:creationId xmlns:a16="http://schemas.microsoft.com/office/drawing/2014/main" id="{D09ACE9E-4D31-578F-29DE-5B4EB53CD2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42163" y="127177"/>
            <a:ext cx="1200329" cy="1200329"/>
          </a:xfrm>
          <a:prstGeom prst="rect">
            <a:avLst/>
          </a:prstGeom>
        </p:spPr>
      </p:pic>
      <p:sp>
        <p:nvSpPr>
          <p:cNvPr id="3" name="TextBox 2">
            <a:extLst>
              <a:ext uri="{FF2B5EF4-FFF2-40B4-BE49-F238E27FC236}">
                <a16:creationId xmlns:a16="http://schemas.microsoft.com/office/drawing/2014/main" id="{FBA9252D-8239-4217-59A5-6ECD685F213E}"/>
              </a:ext>
            </a:extLst>
          </p:cNvPr>
          <p:cNvSpPr txBox="1"/>
          <p:nvPr/>
        </p:nvSpPr>
        <p:spPr>
          <a:xfrm>
            <a:off x="894196" y="1884614"/>
            <a:ext cx="2339892" cy="3477875"/>
          </a:xfrm>
          <a:prstGeom prst="rect">
            <a:avLst/>
          </a:prstGeom>
          <a:noFill/>
        </p:spPr>
        <p:txBody>
          <a:bodyPr wrap="square" lIns="91440" tIns="45720" rIns="91440" bIns="45720" rtlCol="0" anchor="t">
            <a:spAutoFit/>
          </a:bodyPr>
          <a:lstStyle/>
          <a:p>
            <a:pPr>
              <a:spcAft>
                <a:spcPts val="2400"/>
              </a:spcAft>
            </a:pPr>
            <a:r>
              <a:rPr lang="en-US" sz="2000" b="1" dirty="0">
                <a:solidFill>
                  <a:srgbClr val="1CA64A"/>
                </a:solidFill>
                <a:ea typeface="+mn-lt"/>
                <a:cs typeface="+mn-lt"/>
              </a:rPr>
              <a:t>How many representations of the methionine amino acid do you see?</a:t>
            </a:r>
            <a:endParaRPr lang="en-US" sz="2000" b="1" dirty="0">
              <a:solidFill>
                <a:srgbClr val="1CA64A"/>
              </a:solidFill>
              <a:ea typeface="Calibri"/>
              <a:cs typeface="Calibri"/>
            </a:endParaRPr>
          </a:p>
          <a:p>
            <a:r>
              <a:rPr lang="en" sz="2000" b="1" dirty="0">
                <a:solidFill>
                  <a:srgbClr val="1CA64A"/>
                </a:solidFill>
                <a:ea typeface="+mn-lt"/>
                <a:cs typeface="+mn-lt"/>
              </a:rPr>
              <a:t>Why might we want more than one representation of a single amino acid?</a:t>
            </a:r>
            <a:endParaRPr lang="en-US" sz="2000" b="1" dirty="0">
              <a:solidFill>
                <a:srgbClr val="1CA64A"/>
              </a:solidFill>
              <a:ea typeface="Calibri"/>
              <a:cs typeface="Calibri"/>
            </a:endParaRPr>
          </a:p>
          <a:p>
            <a:pPr>
              <a:spcAft>
                <a:spcPts val="1801"/>
              </a:spcAft>
            </a:pPr>
            <a:endParaRPr lang="en-US" sz="2000">
              <a:ea typeface="Calibri"/>
              <a:cs typeface="Calibri"/>
            </a:endParaRPr>
          </a:p>
        </p:txBody>
      </p:sp>
    </p:spTree>
    <p:custDataLst>
      <p:tags r:id="rId1"/>
    </p:custDataLst>
    <p:extLst>
      <p:ext uri="{BB962C8B-B14F-4D97-AF65-F5344CB8AC3E}">
        <p14:creationId xmlns:p14="http://schemas.microsoft.com/office/powerpoint/2010/main" val="2770935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9668842F-6DD7-88B2-C68C-654D218111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894196" y="-244"/>
            <a:ext cx="11298047"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solidFill>
                  <a:schemeClr val="bg1"/>
                </a:solidFill>
                <a:ea typeface="HGSoeiKakugothicUB"/>
                <a:cs typeface="Myanmar Text"/>
              </a:rPr>
              <a:t>Each Representation Highlights Different Features</a:t>
            </a:r>
            <a:endParaRPr lang="en-US" sz="1400">
              <a:solidFill>
                <a:schemeClr val="bg1"/>
              </a:solidFill>
            </a:endParaRPr>
          </a:p>
        </p:txBody>
      </p:sp>
      <p:sp>
        <p:nvSpPr>
          <p:cNvPr id="3" name="TextBox 2">
            <a:extLst>
              <a:ext uri="{FF2B5EF4-FFF2-40B4-BE49-F238E27FC236}">
                <a16:creationId xmlns:a16="http://schemas.microsoft.com/office/drawing/2014/main" id="{FBA9252D-8239-4217-59A5-6ECD685F213E}"/>
              </a:ext>
            </a:extLst>
          </p:cNvPr>
          <p:cNvSpPr txBox="1"/>
          <p:nvPr/>
        </p:nvSpPr>
        <p:spPr>
          <a:xfrm>
            <a:off x="894196" y="1884614"/>
            <a:ext cx="2397643" cy="3939540"/>
          </a:xfrm>
          <a:prstGeom prst="rect">
            <a:avLst/>
          </a:prstGeom>
          <a:noFill/>
        </p:spPr>
        <p:txBody>
          <a:bodyPr wrap="square" lIns="91440" tIns="45720" rIns="91440" bIns="45720" rtlCol="0" anchor="t">
            <a:spAutoFit/>
          </a:bodyPr>
          <a:lstStyle/>
          <a:p>
            <a:pPr>
              <a:spcAft>
                <a:spcPts val="1800"/>
              </a:spcAft>
            </a:pPr>
            <a:r>
              <a:rPr lang="en-US" sz="2000">
                <a:ea typeface="+mn-lt"/>
                <a:cs typeface="+mn-lt"/>
              </a:rPr>
              <a:t>Each representation highlights different features of the amino acid.</a:t>
            </a:r>
          </a:p>
          <a:p>
            <a:pPr>
              <a:spcAft>
                <a:spcPts val="1800"/>
              </a:spcAft>
            </a:pPr>
            <a:r>
              <a:rPr lang="en-US" sz="2000">
                <a:ea typeface="+mn-lt"/>
                <a:cs typeface="+mn-lt"/>
              </a:rPr>
              <a:t>Comparing and contrasting multiple representations can help us recognize features of their structure.</a:t>
            </a:r>
            <a:endParaRPr lang="en-US" sz="2000">
              <a:ea typeface="Calibri"/>
              <a:cs typeface="Calibri"/>
            </a:endParaRPr>
          </a:p>
          <a:p>
            <a:pPr>
              <a:spcAft>
                <a:spcPts val="1800"/>
              </a:spcAft>
            </a:pPr>
            <a:endParaRPr lang="en-US" sz="2000">
              <a:ea typeface="Calibri"/>
              <a:cs typeface="Calibri"/>
            </a:endParaRPr>
          </a:p>
        </p:txBody>
      </p:sp>
      <p:sp>
        <p:nvSpPr>
          <p:cNvPr id="4" name="TextBox 3">
            <a:extLst>
              <a:ext uri="{FF2B5EF4-FFF2-40B4-BE49-F238E27FC236}">
                <a16:creationId xmlns:a16="http://schemas.microsoft.com/office/drawing/2014/main" id="{2788EACC-68EC-DE5F-00B5-E8C9792C6B5D}"/>
              </a:ext>
            </a:extLst>
          </p:cNvPr>
          <p:cNvSpPr txBox="1"/>
          <p:nvPr/>
        </p:nvSpPr>
        <p:spPr>
          <a:xfrm>
            <a:off x="3811604" y="5037068"/>
            <a:ext cx="2213811" cy="1400383"/>
          </a:xfrm>
          <a:prstGeom prst="rect">
            <a:avLst/>
          </a:prstGeom>
          <a:noFill/>
        </p:spPr>
        <p:txBody>
          <a:bodyPr wrap="square" lIns="91440" tIns="45720" rIns="91440" bIns="45720" rtlCol="0" anchor="t">
            <a:spAutoFit/>
          </a:bodyPr>
          <a:lstStyle/>
          <a:p>
            <a:pPr algn="ctr">
              <a:spcAft>
                <a:spcPts val="600"/>
              </a:spcAft>
            </a:pPr>
            <a:r>
              <a:rPr lang="en-US" sz="2000" b="1">
                <a:ea typeface="+mn-lt"/>
                <a:cs typeface="+mn-lt"/>
              </a:rPr>
              <a:t>Chemical Structure</a:t>
            </a:r>
          </a:p>
          <a:p>
            <a:pPr algn="ctr"/>
            <a:r>
              <a:rPr lang="en-US" sz="2000">
                <a:ea typeface="+mn-lt"/>
                <a:cs typeface="+mn-lt"/>
              </a:rPr>
              <a:t>Shows every </a:t>
            </a:r>
          </a:p>
          <a:p>
            <a:pPr algn="ctr"/>
            <a:r>
              <a:rPr lang="en-US" sz="2000">
                <a:ea typeface="+mn-lt"/>
                <a:cs typeface="+mn-lt"/>
              </a:rPr>
              <a:t>atom and how</a:t>
            </a:r>
          </a:p>
          <a:p>
            <a:pPr algn="ctr">
              <a:spcAft>
                <a:spcPts val="1800"/>
              </a:spcAft>
            </a:pPr>
            <a:r>
              <a:rPr lang="en-US" sz="2000">
                <a:ea typeface="+mn-lt"/>
                <a:cs typeface="+mn-lt"/>
              </a:rPr>
              <a:t>they connect.</a:t>
            </a:r>
            <a:endParaRPr lang="en-US" sz="2000">
              <a:ea typeface="Calibri"/>
              <a:cs typeface="Calibri"/>
            </a:endParaRPr>
          </a:p>
        </p:txBody>
      </p:sp>
      <p:sp>
        <p:nvSpPr>
          <p:cNvPr id="6" name="TextBox 5">
            <a:extLst>
              <a:ext uri="{FF2B5EF4-FFF2-40B4-BE49-F238E27FC236}">
                <a16:creationId xmlns:a16="http://schemas.microsoft.com/office/drawing/2014/main" id="{0EA602B6-0162-CD90-DA0D-2513441E730D}"/>
              </a:ext>
            </a:extLst>
          </p:cNvPr>
          <p:cNvSpPr txBox="1"/>
          <p:nvPr/>
        </p:nvSpPr>
        <p:spPr>
          <a:xfrm>
            <a:off x="6352261" y="5037068"/>
            <a:ext cx="2654131" cy="1400383"/>
          </a:xfrm>
          <a:prstGeom prst="rect">
            <a:avLst/>
          </a:prstGeom>
          <a:noFill/>
        </p:spPr>
        <p:txBody>
          <a:bodyPr wrap="square" lIns="91440" tIns="45720" rIns="91440" bIns="45720" rtlCol="0" anchor="t">
            <a:spAutoFit/>
          </a:bodyPr>
          <a:lstStyle/>
          <a:p>
            <a:pPr algn="ctr">
              <a:spcAft>
                <a:spcPts val="600"/>
              </a:spcAft>
            </a:pPr>
            <a:r>
              <a:rPr lang="en-US" sz="2000" b="1" dirty="0">
                <a:ea typeface="+mn-lt"/>
                <a:cs typeface="+mn-lt"/>
              </a:rPr>
              <a:t>Mini-</a:t>
            </a:r>
            <a:r>
              <a:rPr lang="en-US" sz="2000" b="1" dirty="0" err="1">
                <a:ea typeface="+mn-lt"/>
                <a:cs typeface="+mn-lt"/>
              </a:rPr>
              <a:t>toober</a:t>
            </a:r>
            <a:endParaRPr lang="en-US" sz="2000" b="1" dirty="0">
              <a:ea typeface="+mn-lt"/>
              <a:cs typeface="+mn-lt"/>
            </a:endParaRPr>
          </a:p>
          <a:p>
            <a:pPr algn="ctr">
              <a:spcAft>
                <a:spcPts val="1800"/>
              </a:spcAft>
            </a:pPr>
            <a:r>
              <a:rPr lang="en-US" sz="2000" dirty="0">
                <a:ea typeface="+mn-lt"/>
                <a:cs typeface="+mn-lt"/>
              </a:rPr>
              <a:t>Shows how amino acids are represented in the physical modeling kit. </a:t>
            </a:r>
            <a:endParaRPr lang="en-US" sz="2000" dirty="0">
              <a:ea typeface="Calibri"/>
              <a:cs typeface="Calibri"/>
            </a:endParaRPr>
          </a:p>
        </p:txBody>
      </p:sp>
      <p:sp>
        <p:nvSpPr>
          <p:cNvPr id="8" name="TextBox 7">
            <a:extLst>
              <a:ext uri="{FF2B5EF4-FFF2-40B4-BE49-F238E27FC236}">
                <a16:creationId xmlns:a16="http://schemas.microsoft.com/office/drawing/2014/main" id="{09AFE793-6498-B036-9B5E-F9E9485FFDAC}"/>
              </a:ext>
            </a:extLst>
          </p:cNvPr>
          <p:cNvSpPr txBox="1"/>
          <p:nvPr/>
        </p:nvSpPr>
        <p:spPr>
          <a:xfrm>
            <a:off x="9238785" y="5037068"/>
            <a:ext cx="1778713" cy="1400383"/>
          </a:xfrm>
          <a:prstGeom prst="rect">
            <a:avLst/>
          </a:prstGeom>
          <a:noFill/>
        </p:spPr>
        <p:txBody>
          <a:bodyPr wrap="square" lIns="91440" tIns="45720" rIns="91440" bIns="45720" rtlCol="0" anchor="t">
            <a:spAutoFit/>
          </a:bodyPr>
          <a:lstStyle/>
          <a:p>
            <a:pPr algn="ctr">
              <a:spcAft>
                <a:spcPts val="600"/>
              </a:spcAft>
            </a:pPr>
            <a:r>
              <a:rPr lang="en-US" sz="2000" b="1">
                <a:ea typeface="+mn-lt"/>
                <a:cs typeface="+mn-lt"/>
              </a:rPr>
              <a:t>Ball-and-Stick</a:t>
            </a:r>
          </a:p>
          <a:p>
            <a:pPr algn="ctr">
              <a:spcAft>
                <a:spcPts val="1800"/>
              </a:spcAft>
            </a:pPr>
            <a:r>
              <a:rPr lang="en-US" sz="2000">
                <a:ea typeface="+mn-lt"/>
                <a:cs typeface="+mn-lt"/>
              </a:rPr>
              <a:t>Shows the 3D shape of the amino acid.</a:t>
            </a:r>
            <a:endParaRPr lang="en-US" sz="2000">
              <a:ea typeface="Calibri"/>
              <a:cs typeface="Calibri"/>
            </a:endParaRPr>
          </a:p>
        </p:txBody>
      </p:sp>
      <p:pic>
        <p:nvPicPr>
          <p:cNvPr id="10" name="Picture 9">
            <a:extLst>
              <a:ext uri="{FF2B5EF4-FFF2-40B4-BE49-F238E27FC236}">
                <a16:creationId xmlns:a16="http://schemas.microsoft.com/office/drawing/2014/main" id="{FB7F43E9-9B67-D824-333B-D0804C7EA4E1}"/>
              </a:ext>
            </a:extLst>
          </p:cNvPr>
          <p:cNvPicPr>
            <a:picLocks noChangeAspect="1"/>
          </p:cNvPicPr>
          <p:nvPr/>
        </p:nvPicPr>
        <p:blipFill>
          <a:blip r:embed="rId6"/>
          <a:stretch>
            <a:fillRect/>
          </a:stretch>
        </p:blipFill>
        <p:spPr>
          <a:xfrm>
            <a:off x="3935076" y="1884614"/>
            <a:ext cx="6971926" cy="3152454"/>
          </a:xfrm>
          <a:prstGeom prst="rect">
            <a:avLst/>
          </a:prstGeom>
        </p:spPr>
      </p:pic>
    </p:spTree>
    <p:custDataLst>
      <p:tags r:id="rId1"/>
    </p:custDataLst>
    <p:extLst>
      <p:ext uri="{BB962C8B-B14F-4D97-AF65-F5344CB8AC3E}">
        <p14:creationId xmlns:p14="http://schemas.microsoft.com/office/powerpoint/2010/main" val="832478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6ECC614-28AF-9FA3-1EC0-9CE29A79BE3B}"/>
              </a:ext>
            </a:extLst>
          </p:cNvPr>
          <p:cNvPicPr>
            <a:picLocks noChangeAspect="1"/>
          </p:cNvPicPr>
          <p:nvPr/>
        </p:nvPicPr>
        <p:blipFill>
          <a:blip r:embed="rId5"/>
          <a:stretch>
            <a:fillRect/>
          </a:stretch>
        </p:blipFill>
        <p:spPr>
          <a:xfrm>
            <a:off x="4800471" y="2073753"/>
            <a:ext cx="2272933" cy="3883702"/>
          </a:xfrm>
          <a:prstGeom prst="rect">
            <a:avLst/>
          </a:prstGeom>
        </p:spPr>
      </p:pic>
      <p:pic>
        <p:nvPicPr>
          <p:cNvPr id="9" name="Picture 8">
            <a:extLst>
              <a:ext uri="{FF2B5EF4-FFF2-40B4-BE49-F238E27FC236}">
                <a16:creationId xmlns:a16="http://schemas.microsoft.com/office/drawing/2014/main" id="{D2823C8C-7412-3E78-CFBD-331590C43805}"/>
              </a:ext>
            </a:extLst>
          </p:cNvPr>
          <p:cNvPicPr>
            <a:picLocks noChangeAspect="1"/>
          </p:cNvPicPr>
          <p:nvPr/>
        </p:nvPicPr>
        <p:blipFill>
          <a:blip r:embed="rId6"/>
          <a:stretch>
            <a:fillRect/>
          </a:stretch>
        </p:blipFill>
        <p:spPr>
          <a:xfrm>
            <a:off x="8122922" y="2073753"/>
            <a:ext cx="2291533" cy="3883702"/>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894196" y="-244"/>
            <a:ext cx="11298047"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a:solidFill>
                  <a:schemeClr val="bg1"/>
                </a:solidFill>
                <a:ea typeface="HGSoeiKakugothicUB"/>
                <a:cs typeface="Myanmar Text"/>
              </a:rPr>
              <a:t>Explore Side Chains with the 3DMD AR </a:t>
            </a:r>
            <a:r>
              <a:rPr lang="en-US" sz="3600" b="1" dirty="0">
                <a:solidFill>
                  <a:schemeClr val="bg1"/>
                </a:solidFill>
                <a:ea typeface="HGSoeiKakugothicUB"/>
                <a:cs typeface="Calibri"/>
              </a:rPr>
              <a:t>EDU App</a:t>
            </a:r>
            <a:r>
              <a:rPr lang="en-US" sz="3600" b="1" dirty="0">
                <a:solidFill>
                  <a:schemeClr val="bg1"/>
                </a:solidFill>
                <a:ea typeface="HGSoeiKakugothicUB"/>
                <a:cs typeface="Myanmar Text"/>
              </a:rPr>
              <a:t> </a:t>
            </a:r>
            <a:endParaRPr lang="en-US" sz="1600" dirty="0">
              <a:solidFill>
                <a:schemeClr val="bg1"/>
              </a:solidFill>
            </a:endParaRPr>
          </a:p>
        </p:txBody>
      </p:sp>
      <p:pic>
        <p:nvPicPr>
          <p:cNvPr id="22" name="Picture 21" descr="Icon&#10;&#10;Description automatically generated">
            <a:extLst>
              <a:ext uri="{FF2B5EF4-FFF2-40B4-BE49-F238E27FC236}">
                <a16:creationId xmlns:a16="http://schemas.microsoft.com/office/drawing/2014/main" id="{D09ACE9E-4D31-578F-29DE-5B4EB53CD2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42163" y="127177"/>
            <a:ext cx="1200329" cy="1200329"/>
          </a:xfrm>
          <a:prstGeom prst="rect">
            <a:avLst/>
          </a:prstGeom>
        </p:spPr>
      </p:pic>
      <p:sp>
        <p:nvSpPr>
          <p:cNvPr id="3" name="TextBox 2">
            <a:extLst>
              <a:ext uri="{FF2B5EF4-FFF2-40B4-BE49-F238E27FC236}">
                <a16:creationId xmlns:a16="http://schemas.microsoft.com/office/drawing/2014/main" id="{FBA9252D-8239-4217-59A5-6ECD685F213E}"/>
              </a:ext>
            </a:extLst>
          </p:cNvPr>
          <p:cNvSpPr txBox="1"/>
          <p:nvPr/>
        </p:nvSpPr>
        <p:spPr>
          <a:xfrm>
            <a:off x="894197" y="2073753"/>
            <a:ext cx="3148414" cy="3477875"/>
          </a:xfrm>
          <a:prstGeom prst="rect">
            <a:avLst/>
          </a:prstGeom>
          <a:noFill/>
        </p:spPr>
        <p:txBody>
          <a:bodyPr wrap="square" lIns="91440" tIns="45720" rIns="91440" bIns="45720" rtlCol="0" anchor="t">
            <a:spAutoFit/>
          </a:bodyPr>
          <a:lstStyle/>
          <a:p>
            <a:pPr>
              <a:spcAft>
                <a:spcPts val="1800"/>
              </a:spcAft>
            </a:pPr>
            <a:r>
              <a:rPr lang="en" sz="2000">
                <a:ea typeface="+mn-lt"/>
                <a:cs typeface="+mn-lt"/>
              </a:rPr>
              <a:t>Next, explore the </a:t>
            </a:r>
            <a:r>
              <a:rPr lang="en" sz="2000" b="1">
                <a:solidFill>
                  <a:srgbClr val="D200B9"/>
                </a:solidFill>
                <a:ea typeface="+mn-lt"/>
                <a:cs typeface="+mn-lt"/>
              </a:rPr>
              <a:t>two bottom left buttons</a:t>
            </a:r>
            <a:r>
              <a:rPr lang="en" sz="2000">
                <a:ea typeface="+mn-lt"/>
                <a:cs typeface="+mn-lt"/>
              </a:rPr>
              <a:t>.</a:t>
            </a:r>
          </a:p>
          <a:p>
            <a:pPr>
              <a:spcAft>
                <a:spcPts val="1800"/>
              </a:spcAft>
            </a:pPr>
            <a:endParaRPr lang="en" sz="2000" b="1">
              <a:solidFill>
                <a:srgbClr val="1CA64A"/>
              </a:solidFill>
              <a:ea typeface="+mn-lt"/>
              <a:cs typeface="+mn-lt"/>
            </a:endParaRPr>
          </a:p>
          <a:p>
            <a:pPr>
              <a:spcAft>
                <a:spcPts val="1800"/>
              </a:spcAft>
            </a:pPr>
            <a:r>
              <a:rPr lang="en" sz="2000" b="1">
                <a:solidFill>
                  <a:srgbClr val="1CA64A"/>
                </a:solidFill>
                <a:ea typeface="+mn-lt"/>
                <a:cs typeface="+mn-lt"/>
              </a:rPr>
              <a:t>What atoms make up the side chain of Methionine?</a:t>
            </a:r>
          </a:p>
          <a:p>
            <a:pPr>
              <a:spcAft>
                <a:spcPts val="1800"/>
              </a:spcAft>
            </a:pPr>
            <a:r>
              <a:rPr lang="en-US" sz="2000" b="1">
                <a:solidFill>
                  <a:srgbClr val="1CA64A"/>
                </a:solidFill>
                <a:ea typeface="Calibri"/>
                <a:cs typeface="Calibri"/>
              </a:rPr>
              <a:t>What atoms make up the backbone of Methionine?</a:t>
            </a:r>
          </a:p>
          <a:p>
            <a:pPr>
              <a:spcAft>
                <a:spcPts val="1800"/>
              </a:spcAft>
            </a:pPr>
            <a:r>
              <a:rPr lang="en-US" sz="2000" b="1">
                <a:solidFill>
                  <a:srgbClr val="1CA64A"/>
                </a:solidFill>
                <a:ea typeface="Calibri"/>
                <a:cs typeface="Calibri"/>
              </a:rPr>
              <a:t>What else do you notice?</a:t>
            </a:r>
          </a:p>
        </p:txBody>
      </p:sp>
      <p:sp>
        <p:nvSpPr>
          <p:cNvPr id="5" name="Oval 4">
            <a:extLst>
              <a:ext uri="{FF2B5EF4-FFF2-40B4-BE49-F238E27FC236}">
                <a16:creationId xmlns:a16="http://schemas.microsoft.com/office/drawing/2014/main" id="{FC2716CC-12D7-15E7-5F9C-8E57C3C51E6F}"/>
              </a:ext>
            </a:extLst>
          </p:cNvPr>
          <p:cNvSpPr/>
          <p:nvPr/>
        </p:nvSpPr>
        <p:spPr>
          <a:xfrm>
            <a:off x="5022488" y="4739327"/>
            <a:ext cx="731343" cy="662170"/>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sp>
        <p:nvSpPr>
          <p:cNvPr id="7" name="Oval 6">
            <a:extLst>
              <a:ext uri="{FF2B5EF4-FFF2-40B4-BE49-F238E27FC236}">
                <a16:creationId xmlns:a16="http://schemas.microsoft.com/office/drawing/2014/main" id="{166A6876-B44F-89A0-2A3F-E4A6FCE4B7F7}"/>
              </a:ext>
            </a:extLst>
          </p:cNvPr>
          <p:cNvSpPr/>
          <p:nvPr/>
        </p:nvSpPr>
        <p:spPr>
          <a:xfrm>
            <a:off x="8736236" y="4729702"/>
            <a:ext cx="731343" cy="662170"/>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spTree>
    <p:custDataLst>
      <p:tags r:id="rId1"/>
    </p:custDataLst>
    <p:extLst>
      <p:ext uri="{BB962C8B-B14F-4D97-AF65-F5344CB8AC3E}">
        <p14:creationId xmlns:p14="http://schemas.microsoft.com/office/powerpoint/2010/main" val="2545184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Picture 9" descr="Icon&#10;&#10;Description automatically generated">
            <a:extLst>
              <a:ext uri="{FF2B5EF4-FFF2-40B4-BE49-F238E27FC236}">
                <a16:creationId xmlns:a16="http://schemas.microsoft.com/office/drawing/2014/main" id="{25BDE482-619D-89B4-E1E2-47F9766018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894196" y="-244"/>
            <a:ext cx="11298047"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Methionine Has a Backbone and a Side Chain</a:t>
            </a:r>
          </a:p>
        </p:txBody>
      </p:sp>
      <p:sp>
        <p:nvSpPr>
          <p:cNvPr id="3" name="TextBox 2">
            <a:extLst>
              <a:ext uri="{FF2B5EF4-FFF2-40B4-BE49-F238E27FC236}">
                <a16:creationId xmlns:a16="http://schemas.microsoft.com/office/drawing/2014/main" id="{FBA9252D-8239-4217-59A5-6ECD685F213E}"/>
              </a:ext>
            </a:extLst>
          </p:cNvPr>
          <p:cNvSpPr txBox="1"/>
          <p:nvPr/>
        </p:nvSpPr>
        <p:spPr>
          <a:xfrm>
            <a:off x="894196" y="2073753"/>
            <a:ext cx="3600801" cy="3631763"/>
          </a:xfrm>
          <a:prstGeom prst="rect">
            <a:avLst/>
          </a:prstGeom>
          <a:noFill/>
        </p:spPr>
        <p:txBody>
          <a:bodyPr wrap="square" lIns="91440" tIns="45720" rIns="91440" bIns="45720" rtlCol="0" anchor="t">
            <a:spAutoFit/>
          </a:bodyPr>
          <a:lstStyle/>
          <a:p>
            <a:pPr>
              <a:spcAft>
                <a:spcPts val="1800"/>
              </a:spcAft>
            </a:pPr>
            <a:r>
              <a:rPr lang="en-US" sz="2000" dirty="0">
                <a:ea typeface="+mn-lt"/>
                <a:cs typeface="+mn-lt"/>
              </a:rPr>
              <a:t>A methionine amino acid is comprised of two main regions, the </a:t>
            </a:r>
            <a:r>
              <a:rPr lang="en-US" sz="2000" b="1" dirty="0">
                <a:solidFill>
                  <a:schemeClr val="tx1">
                    <a:lumMod val="50000"/>
                    <a:lumOff val="50000"/>
                  </a:schemeClr>
                </a:solidFill>
                <a:ea typeface="+mn-lt"/>
                <a:cs typeface="+mn-lt"/>
              </a:rPr>
              <a:t>side chain</a:t>
            </a:r>
            <a:r>
              <a:rPr lang="en-US" sz="2000" dirty="0">
                <a:ea typeface="+mn-lt"/>
                <a:cs typeface="+mn-lt"/>
              </a:rPr>
              <a:t> and the </a:t>
            </a:r>
            <a:r>
              <a:rPr lang="en-US" sz="2000" b="1" dirty="0">
                <a:solidFill>
                  <a:schemeClr val="tx1">
                    <a:lumMod val="50000"/>
                    <a:lumOff val="50000"/>
                  </a:schemeClr>
                </a:solidFill>
                <a:ea typeface="+mn-lt"/>
                <a:cs typeface="+mn-lt"/>
              </a:rPr>
              <a:t>backbone</a:t>
            </a:r>
            <a:r>
              <a:rPr lang="en-US" sz="2000" dirty="0">
                <a:ea typeface="+mn-lt"/>
                <a:cs typeface="+mn-lt"/>
              </a:rPr>
              <a:t>.</a:t>
            </a:r>
          </a:p>
          <a:p>
            <a:pPr>
              <a:spcAft>
                <a:spcPts val="1800"/>
              </a:spcAft>
            </a:pPr>
            <a:r>
              <a:rPr lang="en-US" sz="2000" dirty="0">
                <a:ea typeface="+mn-lt"/>
                <a:cs typeface="+mn-lt"/>
              </a:rPr>
              <a:t>The backbone is further divided into three regions, the </a:t>
            </a:r>
            <a:r>
              <a:rPr lang="en-US" sz="2000" b="1" dirty="0">
                <a:solidFill>
                  <a:srgbClr val="0070C0"/>
                </a:solidFill>
                <a:ea typeface="+mn-lt"/>
                <a:cs typeface="+mn-lt"/>
              </a:rPr>
              <a:t>amino group</a:t>
            </a:r>
            <a:r>
              <a:rPr lang="en-US" sz="2000" dirty="0">
                <a:ea typeface="+mn-lt"/>
                <a:cs typeface="+mn-lt"/>
              </a:rPr>
              <a:t>, the </a:t>
            </a:r>
            <a:r>
              <a:rPr lang="en-US" sz="2000" b="1" dirty="0">
                <a:ea typeface="+mn-lt"/>
                <a:cs typeface="+mn-lt"/>
              </a:rPr>
              <a:t>alpha carbon</a:t>
            </a:r>
            <a:r>
              <a:rPr lang="en-US" sz="2000" dirty="0">
                <a:ea typeface="+mn-lt"/>
                <a:cs typeface="+mn-lt"/>
              </a:rPr>
              <a:t>, and the </a:t>
            </a:r>
            <a:r>
              <a:rPr lang="en-US" sz="2000" b="1" dirty="0">
                <a:solidFill>
                  <a:srgbClr val="C00000"/>
                </a:solidFill>
                <a:ea typeface="+mn-lt"/>
                <a:cs typeface="+mn-lt"/>
              </a:rPr>
              <a:t>carboxylic acid group</a:t>
            </a:r>
            <a:r>
              <a:rPr lang="en-US" sz="2000" dirty="0">
                <a:ea typeface="+mn-lt"/>
                <a:cs typeface="+mn-lt"/>
              </a:rPr>
              <a:t>. </a:t>
            </a:r>
          </a:p>
          <a:p>
            <a:pPr>
              <a:spcAft>
                <a:spcPts val="1800"/>
              </a:spcAft>
            </a:pPr>
            <a:r>
              <a:rPr lang="en-US" sz="2000" dirty="0">
                <a:ea typeface="+mn-lt"/>
                <a:cs typeface="+mn-lt"/>
              </a:rPr>
              <a:t>The backbone gives the amino acid </a:t>
            </a:r>
            <a:r>
              <a:rPr lang="en-US" sz="2000" b="1" dirty="0">
                <a:ea typeface="+mn-lt"/>
                <a:cs typeface="+mn-lt"/>
              </a:rPr>
              <a:t>directionality</a:t>
            </a:r>
            <a:r>
              <a:rPr lang="en-US" sz="2000" dirty="0">
                <a:ea typeface="+mn-lt"/>
                <a:cs typeface="+mn-lt"/>
              </a:rPr>
              <a:t>.</a:t>
            </a:r>
            <a:endParaRPr lang="en-US" sz="2000" dirty="0">
              <a:ea typeface="Calibri"/>
              <a:cs typeface="Calibri"/>
            </a:endParaRPr>
          </a:p>
        </p:txBody>
      </p:sp>
      <p:pic>
        <p:nvPicPr>
          <p:cNvPr id="4" name="Picture 3">
            <a:extLst>
              <a:ext uri="{FF2B5EF4-FFF2-40B4-BE49-F238E27FC236}">
                <a16:creationId xmlns:a16="http://schemas.microsoft.com/office/drawing/2014/main" id="{10DA5FBB-77F6-7A1C-87BC-E053772AC461}"/>
              </a:ext>
            </a:extLst>
          </p:cNvPr>
          <p:cNvPicPr>
            <a:picLocks noChangeAspect="1"/>
          </p:cNvPicPr>
          <p:nvPr/>
        </p:nvPicPr>
        <p:blipFill>
          <a:blip r:embed="rId6"/>
          <a:stretch>
            <a:fillRect/>
          </a:stretch>
        </p:blipFill>
        <p:spPr>
          <a:xfrm>
            <a:off x="4979443" y="1934578"/>
            <a:ext cx="5875113" cy="3762296"/>
          </a:xfrm>
          <a:prstGeom prst="rect">
            <a:avLst/>
          </a:prstGeom>
        </p:spPr>
      </p:pic>
    </p:spTree>
    <p:custDataLst>
      <p:tags r:id="rId1"/>
    </p:custDataLst>
    <p:extLst>
      <p:ext uri="{BB962C8B-B14F-4D97-AF65-F5344CB8AC3E}">
        <p14:creationId xmlns:p14="http://schemas.microsoft.com/office/powerpoint/2010/main" val="32372555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FD5D99D-E61D-8165-4D4A-6AE6333EBFD8}"/>
              </a:ext>
            </a:extLst>
          </p:cNvPr>
          <p:cNvPicPr>
            <a:picLocks noChangeAspect="1"/>
          </p:cNvPicPr>
          <p:nvPr/>
        </p:nvPicPr>
        <p:blipFill>
          <a:blip r:embed="rId5"/>
          <a:stretch>
            <a:fillRect/>
          </a:stretch>
        </p:blipFill>
        <p:spPr>
          <a:xfrm>
            <a:off x="5286753" y="2597775"/>
            <a:ext cx="2091299" cy="3597992"/>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894196" y="-244"/>
            <a:ext cx="11298047"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a:solidFill>
                  <a:schemeClr val="bg1"/>
                </a:solidFill>
                <a:ea typeface="HGSoeiKakugothicUB"/>
                <a:cs typeface="Myanmar Text"/>
              </a:rPr>
              <a:t>Explore Side chains with the 3DMD AR </a:t>
            </a:r>
            <a:r>
              <a:rPr lang="en-US" sz="3600" b="1" dirty="0">
                <a:solidFill>
                  <a:schemeClr val="bg1"/>
                </a:solidFill>
                <a:ea typeface="HGSoeiKakugothicUB"/>
                <a:cs typeface="Calibri"/>
              </a:rPr>
              <a:t>EDU App</a:t>
            </a:r>
            <a:r>
              <a:rPr lang="en-US" sz="3600" b="1" dirty="0">
                <a:solidFill>
                  <a:schemeClr val="bg1"/>
                </a:solidFill>
                <a:ea typeface="HGSoeiKakugothicUB"/>
                <a:cs typeface="Myanmar Text"/>
              </a:rPr>
              <a:t> </a:t>
            </a:r>
            <a:endParaRPr lang="en-US" sz="1600" dirty="0">
              <a:solidFill>
                <a:schemeClr val="bg1"/>
              </a:solidFill>
            </a:endParaRPr>
          </a:p>
        </p:txBody>
      </p:sp>
      <p:pic>
        <p:nvPicPr>
          <p:cNvPr id="22" name="Picture 21" descr="Icon&#10;&#10;Description automatically generated">
            <a:extLst>
              <a:ext uri="{FF2B5EF4-FFF2-40B4-BE49-F238E27FC236}">
                <a16:creationId xmlns:a16="http://schemas.microsoft.com/office/drawing/2014/main" id="{D09ACE9E-4D31-578F-29DE-5B4EB53CD2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42163" y="127177"/>
            <a:ext cx="1200329" cy="1200329"/>
          </a:xfrm>
          <a:prstGeom prst="rect">
            <a:avLst/>
          </a:prstGeom>
        </p:spPr>
      </p:pic>
      <p:sp>
        <p:nvSpPr>
          <p:cNvPr id="3" name="TextBox 2">
            <a:extLst>
              <a:ext uri="{FF2B5EF4-FFF2-40B4-BE49-F238E27FC236}">
                <a16:creationId xmlns:a16="http://schemas.microsoft.com/office/drawing/2014/main" id="{FBA9252D-8239-4217-59A5-6ECD685F213E}"/>
              </a:ext>
            </a:extLst>
          </p:cNvPr>
          <p:cNvSpPr txBox="1"/>
          <p:nvPr/>
        </p:nvSpPr>
        <p:spPr>
          <a:xfrm>
            <a:off x="894196" y="2070325"/>
            <a:ext cx="3697055" cy="3708708"/>
          </a:xfrm>
          <a:prstGeom prst="rect">
            <a:avLst/>
          </a:prstGeom>
          <a:noFill/>
        </p:spPr>
        <p:txBody>
          <a:bodyPr wrap="square" lIns="91440" tIns="45720" rIns="91440" bIns="45720" rtlCol="0" anchor="t">
            <a:spAutoFit/>
          </a:bodyPr>
          <a:lstStyle/>
          <a:p>
            <a:pPr>
              <a:spcAft>
                <a:spcPts val="1801"/>
              </a:spcAft>
            </a:pPr>
            <a:r>
              <a:rPr lang="en-US" sz="2000" dirty="0">
                <a:ea typeface="Calibri"/>
                <a:cs typeface="Calibri"/>
              </a:rPr>
              <a:t>Let's explore more amino acids. </a:t>
            </a:r>
            <a:endParaRPr lang="en-US" sz="2000">
              <a:ea typeface="Calibri"/>
              <a:cs typeface="Calibri"/>
            </a:endParaRPr>
          </a:p>
          <a:p>
            <a:pPr>
              <a:spcAft>
                <a:spcPts val="1801"/>
              </a:spcAft>
            </a:pPr>
            <a:r>
              <a:rPr lang="en-US" sz="2000" dirty="0">
                <a:ea typeface="Calibri"/>
                <a:cs typeface="Calibri"/>
              </a:rPr>
              <a:t>Select at least </a:t>
            </a:r>
            <a:r>
              <a:rPr lang="en-US" sz="2000" b="1" dirty="0">
                <a:ea typeface="Calibri"/>
                <a:cs typeface="Calibri"/>
              </a:rPr>
              <a:t>two more amino acids </a:t>
            </a:r>
            <a:r>
              <a:rPr lang="en-US" sz="2000" dirty="0">
                <a:ea typeface="Calibri"/>
                <a:cs typeface="Calibri"/>
              </a:rPr>
              <a:t>from the scene menu.</a:t>
            </a:r>
          </a:p>
          <a:p>
            <a:pPr>
              <a:spcAft>
                <a:spcPts val="1801"/>
              </a:spcAft>
            </a:pPr>
            <a:endParaRPr lang="en-US" sz="2000">
              <a:ea typeface="Calibri"/>
              <a:cs typeface="Calibri"/>
            </a:endParaRPr>
          </a:p>
          <a:p>
            <a:pPr>
              <a:spcAft>
                <a:spcPts val="1801"/>
              </a:spcAft>
            </a:pPr>
            <a:r>
              <a:rPr lang="en-US" sz="2000" b="1" dirty="0">
                <a:solidFill>
                  <a:srgbClr val="1CA64A"/>
                </a:solidFill>
                <a:ea typeface="Calibri"/>
                <a:cs typeface="Calibri"/>
              </a:rPr>
              <a:t>Do they all have a side chain?</a:t>
            </a:r>
          </a:p>
          <a:p>
            <a:pPr>
              <a:spcAft>
                <a:spcPts val="1801"/>
              </a:spcAft>
            </a:pPr>
            <a:r>
              <a:rPr lang="en-US" sz="2000" b="1" dirty="0">
                <a:solidFill>
                  <a:srgbClr val="1CA64A"/>
                </a:solidFill>
                <a:ea typeface="Calibri"/>
                <a:cs typeface="Calibri"/>
              </a:rPr>
              <a:t>Do they all have a backbone?</a:t>
            </a:r>
          </a:p>
          <a:p>
            <a:pPr>
              <a:spcAft>
                <a:spcPts val="1801"/>
              </a:spcAft>
            </a:pPr>
            <a:r>
              <a:rPr lang="en-US" sz="2000" b="1" dirty="0">
                <a:solidFill>
                  <a:srgbClr val="1CA64A"/>
                </a:solidFill>
                <a:ea typeface="Calibri"/>
                <a:cs typeface="Calibri"/>
              </a:rPr>
              <a:t>How are they similar and how are they different? </a:t>
            </a:r>
          </a:p>
        </p:txBody>
      </p:sp>
      <p:pic>
        <p:nvPicPr>
          <p:cNvPr id="4" name="Picture 3">
            <a:extLst>
              <a:ext uri="{FF2B5EF4-FFF2-40B4-BE49-F238E27FC236}">
                <a16:creationId xmlns:a16="http://schemas.microsoft.com/office/drawing/2014/main" id="{33194288-04A2-FEE7-2A3F-29ECD0073303}"/>
              </a:ext>
            </a:extLst>
          </p:cNvPr>
          <p:cNvPicPr>
            <a:picLocks noChangeAspect="1"/>
          </p:cNvPicPr>
          <p:nvPr/>
        </p:nvPicPr>
        <p:blipFill>
          <a:blip r:embed="rId7"/>
          <a:stretch>
            <a:fillRect/>
          </a:stretch>
        </p:blipFill>
        <p:spPr>
          <a:xfrm>
            <a:off x="8496934" y="2597775"/>
            <a:ext cx="2091299" cy="3597992"/>
          </a:xfrm>
          <a:prstGeom prst="rect">
            <a:avLst/>
          </a:prstGeom>
        </p:spPr>
      </p:pic>
      <p:sp>
        <p:nvSpPr>
          <p:cNvPr id="5" name="TextBox 1">
            <a:extLst>
              <a:ext uri="{FF2B5EF4-FFF2-40B4-BE49-F238E27FC236}">
                <a16:creationId xmlns:a16="http://schemas.microsoft.com/office/drawing/2014/main" id="{0D31CA96-F2CE-5FF2-8A01-FA43A15DDBEA}"/>
              </a:ext>
            </a:extLst>
          </p:cNvPr>
          <p:cNvSpPr txBox="1"/>
          <p:nvPr/>
        </p:nvSpPr>
        <p:spPr>
          <a:xfrm>
            <a:off x="5286754" y="1745085"/>
            <a:ext cx="2091298" cy="707884"/>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dirty="0">
                <a:cs typeface="Calibri"/>
              </a:rPr>
              <a:t>Select </a:t>
            </a:r>
            <a:r>
              <a:rPr lang="en-US" sz="2000" b="1" dirty="0">
                <a:solidFill>
                  <a:srgbClr val="D200B9"/>
                </a:solidFill>
                <a:cs typeface="Calibri"/>
              </a:rPr>
              <a:t>any two amino acids</a:t>
            </a:r>
            <a:endParaRPr lang="en-US" sz="2000" dirty="0">
              <a:cs typeface="Calibri"/>
            </a:endParaRPr>
          </a:p>
        </p:txBody>
      </p:sp>
      <p:sp>
        <p:nvSpPr>
          <p:cNvPr id="6" name="TextBox 2">
            <a:extLst>
              <a:ext uri="{FF2B5EF4-FFF2-40B4-BE49-F238E27FC236}">
                <a16:creationId xmlns:a16="http://schemas.microsoft.com/office/drawing/2014/main" id="{741B5EE0-C082-CDE1-4083-B9FB9E7CCFFE}"/>
              </a:ext>
            </a:extLst>
          </p:cNvPr>
          <p:cNvSpPr txBox="1"/>
          <p:nvPr/>
        </p:nvSpPr>
        <p:spPr>
          <a:xfrm>
            <a:off x="8352621" y="1677883"/>
            <a:ext cx="2383524" cy="707884"/>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1"/>
              </a:spcAft>
            </a:pPr>
            <a:r>
              <a:rPr lang="en-US" sz="2000">
                <a:cs typeface="Calibri"/>
              </a:rPr>
              <a:t>Scan the </a:t>
            </a:r>
            <a:r>
              <a:rPr lang="en-US" sz="2000" b="1">
                <a:cs typeface="Calibri"/>
              </a:rPr>
              <a:t>Amino Acid Side Chain Chart</a:t>
            </a:r>
            <a:r>
              <a:rPr lang="en-US" sz="1400" baseline="30000">
                <a:cs typeface="Calibri"/>
              </a:rPr>
              <a:t>©</a:t>
            </a:r>
            <a:endParaRPr lang="en-US" sz="1401" baseline="30000">
              <a:cs typeface="Calibri"/>
            </a:endParaRPr>
          </a:p>
        </p:txBody>
      </p:sp>
      <p:sp>
        <p:nvSpPr>
          <p:cNvPr id="7" name="Rectangle 6">
            <a:extLst>
              <a:ext uri="{FF2B5EF4-FFF2-40B4-BE49-F238E27FC236}">
                <a16:creationId xmlns:a16="http://schemas.microsoft.com/office/drawing/2014/main" id="{B1B2A1AD-A232-8E57-C8B7-70EEBB620B97}"/>
              </a:ext>
            </a:extLst>
          </p:cNvPr>
          <p:cNvSpPr/>
          <p:nvPr/>
        </p:nvSpPr>
        <p:spPr>
          <a:xfrm>
            <a:off x="5563402" y="3429000"/>
            <a:ext cx="1530417" cy="2038149"/>
          </a:xfrm>
          <a:prstGeom prst="rect">
            <a:avLst/>
          </a:prstGeom>
          <a:noFill/>
          <a:ln w="88900">
            <a:solidFill>
              <a:srgbClr val="D200B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63628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Picture 5" descr="A purple pencil in a white circle&#10;&#10;Description automatically generated">
            <a:extLst>
              <a:ext uri="{FF2B5EF4-FFF2-40B4-BE49-F238E27FC236}">
                <a16:creationId xmlns:a16="http://schemas.microsoft.com/office/drawing/2014/main" id="{D4AB9E31-979D-0C9E-FFFF-23AD88E6A8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894196" y="-244"/>
            <a:ext cx="11298047"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400" b="1" dirty="0">
                <a:solidFill>
                  <a:schemeClr val="bg1"/>
                </a:solidFill>
                <a:ea typeface="HGSoeiKakugothicUB"/>
                <a:cs typeface="Myanmar Text"/>
              </a:rPr>
              <a:t>Backbones are Identical and Sidechains are Unique</a:t>
            </a:r>
            <a:endParaRPr lang="en-US" sz="3400">
              <a:solidFill>
                <a:schemeClr val="bg1"/>
              </a:solidFill>
              <a:cs typeface="Calibri"/>
            </a:endParaRPr>
          </a:p>
        </p:txBody>
      </p:sp>
      <p:sp>
        <p:nvSpPr>
          <p:cNvPr id="3" name="TextBox 2">
            <a:extLst>
              <a:ext uri="{FF2B5EF4-FFF2-40B4-BE49-F238E27FC236}">
                <a16:creationId xmlns:a16="http://schemas.microsoft.com/office/drawing/2014/main" id="{FBA9252D-8239-4217-59A5-6ECD685F213E}"/>
              </a:ext>
            </a:extLst>
          </p:cNvPr>
          <p:cNvSpPr txBox="1"/>
          <p:nvPr/>
        </p:nvSpPr>
        <p:spPr>
          <a:xfrm>
            <a:off x="894196" y="2073753"/>
            <a:ext cx="2522771" cy="3323987"/>
          </a:xfrm>
          <a:prstGeom prst="rect">
            <a:avLst/>
          </a:prstGeom>
          <a:noFill/>
        </p:spPr>
        <p:txBody>
          <a:bodyPr wrap="square" lIns="91440" tIns="45720" rIns="91440" bIns="45720" rtlCol="0" anchor="t">
            <a:spAutoFit/>
          </a:bodyPr>
          <a:lstStyle/>
          <a:p>
            <a:pPr>
              <a:spcAft>
                <a:spcPts val="1800"/>
              </a:spcAft>
            </a:pPr>
            <a:r>
              <a:rPr lang="en-US" sz="2000" dirty="0">
                <a:ea typeface="+mn-lt"/>
                <a:cs typeface="+mn-lt"/>
              </a:rPr>
              <a:t>Every amino acid has a side chain  and a backbone.</a:t>
            </a:r>
          </a:p>
          <a:p>
            <a:pPr>
              <a:spcAft>
                <a:spcPts val="1800"/>
              </a:spcAft>
            </a:pPr>
            <a:r>
              <a:rPr lang="en-US" sz="2000" dirty="0">
                <a:ea typeface="+mn-lt"/>
                <a:cs typeface="+mn-lt"/>
              </a:rPr>
              <a:t>The </a:t>
            </a:r>
            <a:r>
              <a:rPr lang="en-US" sz="2000" b="1" dirty="0">
                <a:ea typeface="+mn-lt"/>
                <a:cs typeface="+mn-lt"/>
              </a:rPr>
              <a:t>backbone</a:t>
            </a:r>
            <a:r>
              <a:rPr lang="en-US" sz="2000" dirty="0">
                <a:ea typeface="+mn-lt"/>
                <a:cs typeface="+mn-lt"/>
              </a:rPr>
              <a:t> of every type of amino acid is identical.</a:t>
            </a:r>
          </a:p>
          <a:p>
            <a:pPr>
              <a:spcAft>
                <a:spcPts val="1800"/>
              </a:spcAft>
            </a:pPr>
            <a:r>
              <a:rPr lang="en-US" sz="2000" dirty="0">
                <a:ea typeface="+mn-lt"/>
                <a:cs typeface="+mn-lt"/>
              </a:rPr>
              <a:t>The </a:t>
            </a:r>
            <a:r>
              <a:rPr lang="en-US" sz="2000" b="1" dirty="0">
                <a:ea typeface="+mn-lt"/>
                <a:cs typeface="+mn-lt"/>
              </a:rPr>
              <a:t>side chain</a:t>
            </a:r>
            <a:r>
              <a:rPr lang="en-US" sz="2000" dirty="0">
                <a:ea typeface="+mn-lt"/>
                <a:cs typeface="+mn-lt"/>
              </a:rPr>
              <a:t> of each different type of amino acid is unique.</a:t>
            </a:r>
          </a:p>
        </p:txBody>
      </p:sp>
      <p:sp>
        <p:nvSpPr>
          <p:cNvPr id="5" name="TextBox 4">
            <a:extLst>
              <a:ext uri="{FF2B5EF4-FFF2-40B4-BE49-F238E27FC236}">
                <a16:creationId xmlns:a16="http://schemas.microsoft.com/office/drawing/2014/main" id="{24094735-7EE5-BE12-33B1-7C4712F6D551}"/>
              </a:ext>
            </a:extLst>
          </p:cNvPr>
          <p:cNvSpPr txBox="1"/>
          <p:nvPr/>
        </p:nvSpPr>
        <p:spPr>
          <a:xfrm>
            <a:off x="4576447" y="5041422"/>
            <a:ext cx="6446981" cy="1015663"/>
          </a:xfrm>
          <a:prstGeom prst="rect">
            <a:avLst/>
          </a:prstGeom>
          <a:noFill/>
        </p:spPr>
        <p:txBody>
          <a:bodyPr wrap="square">
            <a:spAutoFit/>
          </a:bodyPr>
          <a:lstStyle/>
          <a:p>
            <a:pPr>
              <a:spcAft>
                <a:spcPts val="1800"/>
              </a:spcAft>
            </a:pPr>
            <a:r>
              <a:rPr lang="en-US" sz="2000" b="1">
                <a:ea typeface="+mn-lt"/>
                <a:cs typeface="+mn-lt"/>
              </a:rPr>
              <a:t>Pick your favorite amino acid and draw it in your notebook or take a screenshot in the app using the </a:t>
            </a:r>
            <a:r>
              <a:rPr lang="en-US" sz="2000" b="1">
                <a:solidFill>
                  <a:srgbClr val="D200B9"/>
                </a:solidFill>
                <a:ea typeface="+mn-lt"/>
                <a:cs typeface="+mn-lt"/>
              </a:rPr>
              <a:t>pencil</a:t>
            </a:r>
            <a:r>
              <a:rPr lang="en-US" sz="2000" b="1">
                <a:ea typeface="+mn-lt"/>
                <a:cs typeface="+mn-lt"/>
              </a:rPr>
              <a:t>.  Label the parts in your drawing.</a:t>
            </a:r>
            <a:r>
              <a:rPr lang="en-US" sz="2000" b="0" i="0" u="none" strike="noStrike">
                <a:solidFill>
                  <a:srgbClr val="000000"/>
                </a:solidFill>
                <a:effectLst/>
                <a:latin typeface="Calibri" panose="020F0502020204030204" pitchFamily="34" charset="0"/>
              </a:rPr>
              <a:t> </a:t>
            </a:r>
            <a:endParaRPr lang="en-US" sz="2000" b="1">
              <a:ea typeface="Calibri"/>
              <a:cs typeface="Calibri"/>
            </a:endParaRPr>
          </a:p>
        </p:txBody>
      </p:sp>
      <p:pic>
        <p:nvPicPr>
          <p:cNvPr id="4" name="Picture 3">
            <a:extLst>
              <a:ext uri="{FF2B5EF4-FFF2-40B4-BE49-F238E27FC236}">
                <a16:creationId xmlns:a16="http://schemas.microsoft.com/office/drawing/2014/main" id="{F697A77B-FC5E-7DDE-9AA6-D5D2E4BAB1C3}"/>
              </a:ext>
            </a:extLst>
          </p:cNvPr>
          <p:cNvPicPr>
            <a:picLocks noChangeAspect="1"/>
          </p:cNvPicPr>
          <p:nvPr/>
        </p:nvPicPr>
        <p:blipFill>
          <a:blip r:embed="rId6"/>
          <a:stretch>
            <a:fillRect/>
          </a:stretch>
        </p:blipFill>
        <p:spPr>
          <a:xfrm>
            <a:off x="4659444" y="1595337"/>
            <a:ext cx="5908274" cy="3197590"/>
          </a:xfrm>
          <a:prstGeom prst="rect">
            <a:avLst/>
          </a:prstGeom>
        </p:spPr>
      </p:pic>
    </p:spTree>
    <p:custDataLst>
      <p:tags r:id="rId1"/>
    </p:custDataLst>
    <p:extLst>
      <p:ext uri="{BB962C8B-B14F-4D97-AF65-F5344CB8AC3E}">
        <p14:creationId xmlns:p14="http://schemas.microsoft.com/office/powerpoint/2010/main" val="3898392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54A1626-EFD6-CAC9-663B-7BFA0BA7D1F6}"/>
              </a:ext>
            </a:extLst>
          </p:cNvPr>
          <p:cNvPicPr>
            <a:picLocks noChangeAspect="1"/>
          </p:cNvPicPr>
          <p:nvPr/>
        </p:nvPicPr>
        <p:blipFill>
          <a:blip r:embed="rId6"/>
          <a:stretch>
            <a:fillRect/>
          </a:stretch>
        </p:blipFill>
        <p:spPr>
          <a:xfrm>
            <a:off x="958886" y="1156960"/>
            <a:ext cx="1399859" cy="1521586"/>
          </a:xfrm>
          <a:prstGeom prst="rect">
            <a:avLst/>
          </a:prstGeom>
        </p:spPr>
      </p:pic>
      <p:sp>
        <p:nvSpPr>
          <p:cNvPr id="5" name="Footer Placeholder 1">
            <a:extLst>
              <a:ext uri="{FF2B5EF4-FFF2-40B4-BE49-F238E27FC236}">
                <a16:creationId xmlns:a16="http://schemas.microsoft.com/office/drawing/2014/main" id="{645127DE-E308-0C90-E4C4-BDF9781BFC32}"/>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2" name="TextBox 1">
            <a:extLst>
              <a:ext uri="{FF2B5EF4-FFF2-40B4-BE49-F238E27FC236}">
                <a16:creationId xmlns:a16="http://schemas.microsoft.com/office/drawing/2014/main" id="{54321871-7CE8-C415-7A8A-18D1557E26B7}"/>
              </a:ext>
            </a:extLst>
          </p:cNvPr>
          <p:cNvSpPr txBox="1"/>
          <p:nvPr/>
        </p:nvSpPr>
        <p:spPr>
          <a:xfrm>
            <a:off x="2464068" y="995015"/>
            <a:ext cx="3235507" cy="4145109"/>
          </a:xfrm>
          <a:prstGeom prst="rect">
            <a:avLst/>
          </a:prstGeom>
          <a:noFill/>
        </p:spPr>
        <p:txBody>
          <a:bodyPr wrap="square" lIns="91440" tIns="45720" rIns="91440" bIns="45720" rtlCol="0" anchor="t">
            <a:spAutoFit/>
          </a:bodyPr>
          <a:lstStyle/>
          <a:p>
            <a:pPr>
              <a:lnSpc>
                <a:spcPct val="200000"/>
              </a:lnSpc>
              <a:spcAft>
                <a:spcPts val="600"/>
              </a:spcAft>
            </a:pPr>
            <a:r>
              <a:rPr lang="en-US" b="1">
                <a:solidFill>
                  <a:srgbClr val="000000"/>
                </a:solidFill>
                <a:cs typeface="Myanmar Text"/>
              </a:rPr>
              <a:t>Overlay 3: Water Interactions</a:t>
            </a:r>
            <a:endParaRPr lang="en-US"/>
          </a:p>
          <a:p>
            <a:pPr>
              <a:spcAft>
                <a:spcPts val="1200"/>
              </a:spcAft>
            </a:pPr>
            <a:r>
              <a:rPr lang="en-US" sz="1600">
                <a:solidFill>
                  <a:srgbClr val="000000"/>
                </a:solidFill>
                <a:ea typeface="Calibri"/>
                <a:cs typeface="Myanmar Text"/>
              </a:rPr>
              <a:t>Students will use the third overlay button to see how individual amino acids interact with water molecules. </a:t>
            </a:r>
          </a:p>
          <a:p>
            <a:pPr>
              <a:spcAft>
                <a:spcPts val="1200"/>
              </a:spcAft>
            </a:pPr>
            <a:r>
              <a:rPr lang="en-US" sz="1600">
                <a:solidFill>
                  <a:srgbClr val="000000"/>
                </a:solidFill>
                <a:ea typeface="Calibri"/>
                <a:cs typeface="Myanmar Text"/>
              </a:rPr>
              <a:t>Students will need to look at a minimum of five amino acids, one from each group: </a:t>
            </a:r>
            <a:r>
              <a:rPr lang="en-US" sz="1600" b="1">
                <a:solidFill>
                  <a:srgbClr val="FF0000"/>
                </a:solidFill>
                <a:ea typeface="Calibri"/>
                <a:cs typeface="Myanmar Text"/>
              </a:rPr>
              <a:t>Acidic</a:t>
            </a:r>
            <a:r>
              <a:rPr lang="en-US" sz="1600">
                <a:solidFill>
                  <a:srgbClr val="000000"/>
                </a:solidFill>
                <a:ea typeface="Calibri"/>
                <a:cs typeface="Myanmar Text"/>
              </a:rPr>
              <a:t>, </a:t>
            </a:r>
            <a:r>
              <a:rPr lang="en-US" sz="1600" b="1">
                <a:solidFill>
                  <a:srgbClr val="0070C0"/>
                </a:solidFill>
                <a:ea typeface="Calibri"/>
                <a:cs typeface="Myanmar Text"/>
              </a:rPr>
              <a:t>Basic</a:t>
            </a:r>
            <a:r>
              <a:rPr lang="en-US" sz="1600">
                <a:solidFill>
                  <a:srgbClr val="000000"/>
                </a:solidFill>
                <a:ea typeface="Calibri"/>
                <a:cs typeface="Myanmar Text"/>
              </a:rPr>
              <a:t>, </a:t>
            </a:r>
            <a:r>
              <a:rPr lang="en-US" sz="1600" b="1">
                <a:solidFill>
                  <a:srgbClr val="1CA64A"/>
                </a:solidFill>
                <a:ea typeface="Calibri"/>
                <a:cs typeface="Myanmar Text"/>
              </a:rPr>
              <a:t>Cysteine</a:t>
            </a:r>
            <a:r>
              <a:rPr lang="en-US" sz="1600">
                <a:solidFill>
                  <a:srgbClr val="000000"/>
                </a:solidFill>
                <a:ea typeface="Calibri"/>
                <a:cs typeface="Myanmar Text"/>
              </a:rPr>
              <a:t>, </a:t>
            </a:r>
            <a:r>
              <a:rPr lang="en-US" sz="1600" b="1">
                <a:solidFill>
                  <a:schemeClr val="tx1">
                    <a:lumMod val="50000"/>
                    <a:lumOff val="50000"/>
                  </a:schemeClr>
                </a:solidFill>
                <a:ea typeface="Calibri"/>
                <a:cs typeface="Myanmar Text"/>
              </a:rPr>
              <a:t>Hydrophilic</a:t>
            </a:r>
            <a:r>
              <a:rPr lang="en-US" sz="1600">
                <a:solidFill>
                  <a:srgbClr val="000000"/>
                </a:solidFill>
                <a:ea typeface="Calibri"/>
                <a:cs typeface="Myanmar Text"/>
              </a:rPr>
              <a:t>, and </a:t>
            </a:r>
            <a:r>
              <a:rPr lang="en-US" sz="1600" b="1">
                <a:solidFill>
                  <a:schemeClr val="accent4">
                    <a:lumMod val="75000"/>
                  </a:schemeClr>
                </a:solidFill>
                <a:ea typeface="Calibri"/>
                <a:cs typeface="Myanmar Text"/>
              </a:rPr>
              <a:t>Hydrophobic</a:t>
            </a:r>
            <a:r>
              <a:rPr lang="en-US" sz="1600">
                <a:solidFill>
                  <a:srgbClr val="000000"/>
                </a:solidFill>
                <a:ea typeface="Calibri"/>
                <a:cs typeface="Myanmar Text"/>
              </a:rPr>
              <a:t>. </a:t>
            </a:r>
          </a:p>
          <a:p>
            <a:pPr>
              <a:spcAft>
                <a:spcPts val="1200"/>
              </a:spcAft>
            </a:pPr>
            <a:r>
              <a:rPr lang="en-US" sz="1600">
                <a:solidFill>
                  <a:srgbClr val="000000"/>
                </a:solidFill>
                <a:ea typeface="Calibri"/>
                <a:cs typeface="Myanmar Text"/>
              </a:rPr>
              <a:t>Students will create a table to document how water interacts with each group of amino acids.</a:t>
            </a:r>
            <a:endParaRPr lang="en-US">
              <a:solidFill>
                <a:srgbClr val="000000"/>
              </a:solidFill>
              <a:cs typeface="Calibri" panose="020F0502020204030204"/>
            </a:endParaRPr>
          </a:p>
          <a:p>
            <a:pPr>
              <a:lnSpc>
                <a:spcPct val="107000"/>
              </a:lnSpc>
              <a:spcAft>
                <a:spcPts val="600"/>
              </a:spcAft>
            </a:pPr>
            <a:endParaRPr lang="en-US" sz="1600" b="1">
              <a:solidFill>
                <a:srgbClr val="000000"/>
              </a:solidFill>
              <a:cs typeface="Myanmar Text" panose="020B0502040204020203" pitchFamily="34" charset="0"/>
            </a:endParaRP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Overlay 3</a:t>
            </a:r>
            <a:endParaRPr lang="en-US" sz="4000">
              <a:solidFill>
                <a:schemeClr val="bg1"/>
              </a:solidFill>
              <a:cs typeface="Myanmar Text"/>
            </a:endParaRPr>
          </a:p>
        </p:txBody>
      </p:sp>
      <p:sp>
        <p:nvSpPr>
          <p:cNvPr id="9" name="TextBox 8">
            <a:extLst>
              <a:ext uri="{FF2B5EF4-FFF2-40B4-BE49-F238E27FC236}">
                <a16:creationId xmlns:a16="http://schemas.microsoft.com/office/drawing/2014/main" id="{5C004214-A285-DFC7-7894-BF7FB0194F46}"/>
              </a:ext>
            </a:extLst>
          </p:cNvPr>
          <p:cNvSpPr txBox="1"/>
          <p:nvPr/>
        </p:nvSpPr>
        <p:spPr>
          <a:xfrm>
            <a:off x="1087710" y="2712979"/>
            <a:ext cx="1142209" cy="646331"/>
          </a:xfrm>
          <a:prstGeom prst="rect">
            <a:avLst/>
          </a:prstGeom>
          <a:noFill/>
        </p:spPr>
        <p:txBody>
          <a:bodyPr wrap="square">
            <a:spAutoFit/>
          </a:bodyPr>
          <a:lstStyle/>
          <a:p>
            <a:pPr algn="ctr">
              <a:spcAft>
                <a:spcPts val="1800"/>
              </a:spcAft>
            </a:pPr>
            <a:r>
              <a:rPr lang="en-US" b="1">
                <a:solidFill>
                  <a:srgbClr val="000000"/>
                </a:solidFill>
                <a:cs typeface="Myanmar Text"/>
              </a:rPr>
              <a:t>Overlay 3 Button</a:t>
            </a:r>
            <a:endParaRPr lang="en-US">
              <a:solidFill>
                <a:srgbClr val="000000"/>
              </a:solidFill>
              <a:cs typeface="Calibri"/>
            </a:endParaRPr>
          </a:p>
        </p:txBody>
      </p:sp>
      <p:pic>
        <p:nvPicPr>
          <p:cNvPr id="10" name="Picture 9">
            <a:extLst>
              <a:ext uri="{FF2B5EF4-FFF2-40B4-BE49-F238E27FC236}">
                <a16:creationId xmlns:a16="http://schemas.microsoft.com/office/drawing/2014/main" id="{B96486B2-F1C2-4879-956F-A85AFB68AAC8}"/>
              </a:ext>
            </a:extLst>
          </p:cNvPr>
          <p:cNvPicPr>
            <a:picLocks noChangeAspect="1"/>
          </p:cNvPicPr>
          <p:nvPr/>
        </p:nvPicPr>
        <p:blipFill>
          <a:blip r:embed="rId7"/>
          <a:stretch>
            <a:fillRect/>
          </a:stretch>
        </p:blipFill>
        <p:spPr>
          <a:xfrm>
            <a:off x="5933724" y="1064978"/>
            <a:ext cx="5725613" cy="2512877"/>
          </a:xfrm>
          <a:prstGeom prst="rect">
            <a:avLst/>
          </a:prstGeom>
        </p:spPr>
      </p:pic>
      <p:pic>
        <p:nvPicPr>
          <p:cNvPr id="11" name="Picture 10">
            <a:extLst>
              <a:ext uri="{FF2B5EF4-FFF2-40B4-BE49-F238E27FC236}">
                <a16:creationId xmlns:a16="http://schemas.microsoft.com/office/drawing/2014/main" id="{56287EF8-8D31-89E6-98B1-2E76316236B2}"/>
              </a:ext>
            </a:extLst>
          </p:cNvPr>
          <p:cNvPicPr>
            <a:picLocks noChangeAspect="1"/>
          </p:cNvPicPr>
          <p:nvPr/>
        </p:nvPicPr>
        <p:blipFill>
          <a:blip r:embed="rId8"/>
          <a:stretch>
            <a:fillRect/>
          </a:stretch>
        </p:blipFill>
        <p:spPr>
          <a:xfrm>
            <a:off x="5981048" y="3793916"/>
            <a:ext cx="5725613" cy="2512877"/>
          </a:xfrm>
          <a:prstGeom prst="rect">
            <a:avLst/>
          </a:prstGeom>
        </p:spPr>
      </p:pic>
    </p:spTree>
    <p:custDataLst>
      <p:tags r:id="rId1"/>
    </p:custDataLst>
    <p:extLst>
      <p:ext uri="{BB962C8B-B14F-4D97-AF65-F5344CB8AC3E}">
        <p14:creationId xmlns:p14="http://schemas.microsoft.com/office/powerpoint/2010/main" val="4266515009"/>
      </p:ext>
    </p:extLst>
  </p:cSld>
  <p:clrMapOvr>
    <a:masterClrMapping/>
  </p:clrMapOvr>
  <p:extLst>
    <p:ext uri="{6950BFC3-D8DA-4A85-94F7-54DA5524770B}">
      <p188:commentRel xmlns:p188="http://schemas.microsoft.com/office/powerpoint/2018/8/main" r:id="rId4"/>
    </p:ext>
  </p:extLs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22" name="Picture 21" descr="Icon&#10;&#10;Description automatically generated">
            <a:extLst>
              <a:ext uri="{FF2B5EF4-FFF2-40B4-BE49-F238E27FC236}">
                <a16:creationId xmlns:a16="http://schemas.microsoft.com/office/drawing/2014/main" id="{BC575083-6FD9-0EE8-6EE5-2E328F145E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6872" y="6998"/>
            <a:ext cx="10971128"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Exploring Side Chain Properties</a:t>
            </a:r>
            <a:endParaRPr lang="en-US" sz="4000" b="1" dirty="0">
              <a:solidFill>
                <a:schemeClr val="bg1"/>
              </a:solidFill>
              <a:latin typeface="+mn-lt"/>
              <a:ea typeface="HGSoeiKakugothicUB"/>
              <a:cs typeface="Myanmar Text"/>
            </a:endParaRPr>
          </a:p>
        </p:txBody>
      </p:sp>
      <p:sp>
        <p:nvSpPr>
          <p:cNvPr id="6" name="TextBox 5">
            <a:extLst>
              <a:ext uri="{FF2B5EF4-FFF2-40B4-BE49-F238E27FC236}">
                <a16:creationId xmlns:a16="http://schemas.microsoft.com/office/drawing/2014/main" id="{89ABF825-44CC-04A9-1A32-F369BC946CB7}"/>
              </a:ext>
            </a:extLst>
          </p:cNvPr>
          <p:cNvSpPr txBox="1"/>
          <p:nvPr/>
        </p:nvSpPr>
        <p:spPr>
          <a:xfrm>
            <a:off x="1030940" y="2456889"/>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4000" b="1">
              <a:solidFill>
                <a:srgbClr val="7030A0"/>
              </a:solidFill>
              <a:cs typeface="Calibri"/>
            </a:endParaRPr>
          </a:p>
        </p:txBody>
      </p:sp>
      <p:sp>
        <p:nvSpPr>
          <p:cNvPr id="7" name="TextBox 6">
            <a:extLst>
              <a:ext uri="{FF2B5EF4-FFF2-40B4-BE49-F238E27FC236}">
                <a16:creationId xmlns:a16="http://schemas.microsoft.com/office/drawing/2014/main" id="{CCC9FAEA-BD87-E4C2-2BA8-C4090AACD060}"/>
              </a:ext>
            </a:extLst>
          </p:cNvPr>
          <p:cNvSpPr txBox="1"/>
          <p:nvPr/>
        </p:nvSpPr>
        <p:spPr>
          <a:xfrm>
            <a:off x="928682" y="1885242"/>
            <a:ext cx="2892548" cy="3785652"/>
          </a:xfrm>
          <a:prstGeom prst="rect">
            <a:avLst/>
          </a:prstGeom>
          <a:noFill/>
        </p:spPr>
        <p:txBody>
          <a:bodyPr wrap="square" lIns="91440" tIns="45720" rIns="91440" bIns="45720" rtlCol="0" anchor="t">
            <a:spAutoFit/>
          </a:bodyPr>
          <a:lstStyle/>
          <a:p>
            <a:r>
              <a:rPr lang="en" sz="2000" dirty="0">
                <a:solidFill>
                  <a:srgbClr val="000000"/>
                </a:solidFill>
                <a:latin typeface="Calibri"/>
                <a:ea typeface="Calibri"/>
                <a:cs typeface="Arial"/>
              </a:rPr>
              <a:t>The twenty amino acids are often sorted into </a:t>
            </a:r>
            <a:r>
              <a:rPr lang="en" sz="2000" b="1" dirty="0">
                <a:solidFill>
                  <a:srgbClr val="000000"/>
                </a:solidFill>
                <a:latin typeface="Calibri"/>
                <a:ea typeface="Calibri"/>
                <a:cs typeface="Arial"/>
              </a:rPr>
              <a:t>five groups</a:t>
            </a:r>
            <a:r>
              <a:rPr lang="en" sz="2000" dirty="0">
                <a:solidFill>
                  <a:srgbClr val="000000"/>
                </a:solidFill>
                <a:latin typeface="Calibri"/>
                <a:ea typeface="Calibri"/>
                <a:cs typeface="Arial"/>
              </a:rPr>
              <a:t> based on their side chain shape and chemical properties.</a:t>
            </a:r>
          </a:p>
          <a:p>
            <a:endParaRPr lang="en" sz="2000">
              <a:solidFill>
                <a:srgbClr val="000000"/>
              </a:solidFill>
              <a:latin typeface="Calibri"/>
              <a:ea typeface="Calibri"/>
              <a:cs typeface="Arial"/>
            </a:endParaRPr>
          </a:p>
          <a:p>
            <a:pPr marL="166370">
              <a:spcAft>
                <a:spcPts val="600"/>
              </a:spcAft>
            </a:pPr>
            <a:r>
              <a:rPr lang="en" sz="2000" b="1" dirty="0">
                <a:solidFill>
                  <a:srgbClr val="FF0000"/>
                </a:solidFill>
                <a:latin typeface="Calibri"/>
                <a:ea typeface="Calibri"/>
                <a:cs typeface="Arial"/>
              </a:rPr>
              <a:t>Acidic</a:t>
            </a:r>
            <a:endParaRPr lang="en" sz="2000" b="1" dirty="0">
              <a:solidFill>
                <a:srgbClr val="000000"/>
              </a:solidFill>
              <a:latin typeface="Calibri"/>
              <a:ea typeface="Calibri"/>
              <a:cs typeface="Arial"/>
            </a:endParaRPr>
          </a:p>
          <a:p>
            <a:pPr marL="166370">
              <a:spcAft>
                <a:spcPts val="600"/>
              </a:spcAft>
            </a:pPr>
            <a:r>
              <a:rPr lang="en" sz="2000" b="1" dirty="0">
                <a:solidFill>
                  <a:schemeClr val="accent1"/>
                </a:solidFill>
                <a:latin typeface="Calibri"/>
                <a:ea typeface="Calibri"/>
                <a:cs typeface="Arial"/>
              </a:rPr>
              <a:t>Basic</a:t>
            </a:r>
          </a:p>
          <a:p>
            <a:pPr marL="166370">
              <a:spcAft>
                <a:spcPts val="600"/>
              </a:spcAft>
            </a:pPr>
            <a:r>
              <a:rPr lang="en" sz="2000" b="1" dirty="0">
                <a:solidFill>
                  <a:schemeClr val="accent4">
                    <a:lumMod val="75000"/>
                  </a:schemeClr>
                </a:solidFill>
                <a:latin typeface="Calibri"/>
                <a:ea typeface="Calibri"/>
                <a:cs typeface="Arial"/>
              </a:rPr>
              <a:t>Hydrophobic</a:t>
            </a:r>
          </a:p>
          <a:p>
            <a:pPr marL="166370">
              <a:spcAft>
                <a:spcPts val="600"/>
              </a:spcAft>
            </a:pPr>
            <a:r>
              <a:rPr lang="en" sz="2000" b="1" dirty="0">
                <a:latin typeface="Calibri"/>
                <a:ea typeface="Calibri"/>
                <a:cs typeface="Arial"/>
              </a:rPr>
              <a:t>Hydrophilic</a:t>
            </a:r>
          </a:p>
          <a:p>
            <a:pPr marL="166370">
              <a:spcAft>
                <a:spcPts val="600"/>
              </a:spcAft>
            </a:pPr>
            <a:r>
              <a:rPr lang="en" sz="2000" b="1" dirty="0">
                <a:solidFill>
                  <a:srgbClr val="1CA64A"/>
                </a:solidFill>
                <a:latin typeface="Calibri"/>
                <a:ea typeface="Calibri"/>
                <a:cs typeface="Arial"/>
              </a:rPr>
              <a:t>Cysteine</a:t>
            </a:r>
          </a:p>
        </p:txBody>
      </p:sp>
      <p:pic>
        <p:nvPicPr>
          <p:cNvPr id="10" name="Picture 9">
            <a:extLst>
              <a:ext uri="{FF2B5EF4-FFF2-40B4-BE49-F238E27FC236}">
                <a16:creationId xmlns:a16="http://schemas.microsoft.com/office/drawing/2014/main" id="{F1F04AE3-D24D-4827-FF92-A463FE73D77A}"/>
              </a:ext>
            </a:extLst>
          </p:cNvPr>
          <p:cNvPicPr>
            <a:picLocks noChangeAspect="1"/>
          </p:cNvPicPr>
          <p:nvPr/>
        </p:nvPicPr>
        <p:blipFill>
          <a:blip r:embed="rId7"/>
          <a:stretch>
            <a:fillRect/>
          </a:stretch>
        </p:blipFill>
        <p:spPr>
          <a:xfrm>
            <a:off x="4136431" y="1946517"/>
            <a:ext cx="7024629" cy="4087988"/>
          </a:xfrm>
          <a:prstGeom prst="rect">
            <a:avLst/>
          </a:prstGeom>
        </p:spPr>
      </p:pic>
    </p:spTree>
    <p:custDataLst>
      <p:tags r:id="rId1"/>
    </p:custDataLst>
    <p:extLst>
      <p:ext uri="{BB962C8B-B14F-4D97-AF65-F5344CB8AC3E}">
        <p14:creationId xmlns:p14="http://schemas.microsoft.com/office/powerpoint/2010/main" val="491476793"/>
      </p:ext>
    </p:extLst>
  </p:cSld>
  <p:clrMapOvr>
    <a:masterClrMapping/>
  </p:clrMapOvr>
  <p:extLst>
    <p:ext uri="{6950BFC3-D8DA-4A85-94F7-54DA5524770B}">
      <p188:commentRel xmlns:p188="http://schemas.microsoft.com/office/powerpoint/2018/8/main" r:id="rId4"/>
    </p:ext>
  </p:extLs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descr="A purple pencil in a white circle&#10;&#10;Description automatically generated">
            <a:extLst>
              <a:ext uri="{FF2B5EF4-FFF2-40B4-BE49-F238E27FC236}">
                <a16:creationId xmlns:a16="http://schemas.microsoft.com/office/drawing/2014/main" id="{39A22101-CA75-624F-956F-8B98AB2B8C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6872" y="6998"/>
            <a:ext cx="10971128"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a:solidFill>
                  <a:schemeClr val="bg1"/>
                </a:solidFill>
                <a:ea typeface="HGSoeiKakugothicUB"/>
                <a:cs typeface="Myanmar Text"/>
              </a:rPr>
              <a:t>Record Your Observations on Side Chain Atoms</a:t>
            </a:r>
            <a:endParaRPr lang="en-US" sz="3600" dirty="0">
              <a:solidFill>
                <a:schemeClr val="bg1"/>
              </a:solidFill>
            </a:endParaRPr>
          </a:p>
        </p:txBody>
      </p:sp>
      <p:sp>
        <p:nvSpPr>
          <p:cNvPr id="6" name="TextBox 5">
            <a:extLst>
              <a:ext uri="{FF2B5EF4-FFF2-40B4-BE49-F238E27FC236}">
                <a16:creationId xmlns:a16="http://schemas.microsoft.com/office/drawing/2014/main" id="{89ABF825-44CC-04A9-1A32-F369BC946CB7}"/>
              </a:ext>
            </a:extLst>
          </p:cNvPr>
          <p:cNvSpPr txBox="1"/>
          <p:nvPr/>
        </p:nvSpPr>
        <p:spPr>
          <a:xfrm>
            <a:off x="1030940" y="2456889"/>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4000" b="1">
              <a:solidFill>
                <a:srgbClr val="7030A0"/>
              </a:solidFill>
              <a:cs typeface="Calibri"/>
            </a:endParaRPr>
          </a:p>
        </p:txBody>
      </p:sp>
      <p:sp>
        <p:nvSpPr>
          <p:cNvPr id="7" name="TextBox 6">
            <a:extLst>
              <a:ext uri="{FF2B5EF4-FFF2-40B4-BE49-F238E27FC236}">
                <a16:creationId xmlns:a16="http://schemas.microsoft.com/office/drawing/2014/main" id="{CCC9FAEA-BD87-E4C2-2BA8-C4090AACD060}"/>
              </a:ext>
            </a:extLst>
          </p:cNvPr>
          <p:cNvSpPr txBox="1"/>
          <p:nvPr/>
        </p:nvSpPr>
        <p:spPr>
          <a:xfrm>
            <a:off x="928682" y="2290595"/>
            <a:ext cx="2810150" cy="3939540"/>
          </a:xfrm>
          <a:prstGeom prst="rect">
            <a:avLst/>
          </a:prstGeom>
          <a:noFill/>
        </p:spPr>
        <p:txBody>
          <a:bodyPr wrap="square" lIns="91440" tIns="45720" rIns="91440" bIns="45720" rtlCol="0" anchor="t">
            <a:spAutoFit/>
          </a:bodyPr>
          <a:lstStyle/>
          <a:p>
            <a:pPr>
              <a:spcAft>
                <a:spcPts val="1800"/>
              </a:spcAft>
            </a:pPr>
            <a:r>
              <a:rPr lang="en" sz="2000" dirty="0">
                <a:solidFill>
                  <a:srgbClr val="000000"/>
                </a:solidFill>
                <a:latin typeface="Calibri"/>
                <a:ea typeface="Calibri"/>
                <a:cs typeface="Arial"/>
              </a:rPr>
              <a:t>Create a table in your notebook like the one shown to the right.</a:t>
            </a:r>
          </a:p>
          <a:p>
            <a:pPr>
              <a:spcAft>
                <a:spcPts val="1800"/>
              </a:spcAft>
            </a:pPr>
            <a:r>
              <a:rPr lang="en-US" sz="2000" b="0" dirty="0">
                <a:effectLst/>
              </a:rPr>
              <a:t>Explore at least one amino acid from each group.</a:t>
            </a:r>
            <a:endParaRPr lang="en-US" sz="2000" b="0" dirty="0">
              <a:effectLst/>
              <a:ea typeface="Calibri"/>
              <a:cs typeface="Calibri"/>
            </a:endParaRPr>
          </a:p>
          <a:p>
            <a:pPr>
              <a:spcAft>
                <a:spcPts val="1800"/>
              </a:spcAft>
            </a:pPr>
            <a:r>
              <a:rPr lang="en-US" sz="2000" b="0" dirty="0">
                <a:effectLst/>
              </a:rPr>
              <a:t>In the first column, record what atoms generally make up the </a:t>
            </a:r>
            <a:r>
              <a:rPr lang="en-US" sz="2000" dirty="0"/>
              <a:t>side chains</a:t>
            </a:r>
            <a:r>
              <a:rPr lang="en-US" sz="2000" b="0" dirty="0">
                <a:effectLst/>
              </a:rPr>
              <a:t> in each group.</a:t>
            </a:r>
            <a:endParaRPr lang="en" sz="2000">
              <a:latin typeface="Calibri"/>
              <a:ea typeface="Calibri"/>
              <a:cs typeface="Arial"/>
            </a:endParaRPr>
          </a:p>
        </p:txBody>
      </p:sp>
      <p:graphicFrame>
        <p:nvGraphicFramePr>
          <p:cNvPr id="4" name="Table 3">
            <a:extLst>
              <a:ext uri="{FF2B5EF4-FFF2-40B4-BE49-F238E27FC236}">
                <a16:creationId xmlns:a16="http://schemas.microsoft.com/office/drawing/2014/main" id="{411B485B-71DB-CE1D-ACAD-1E794271EA4E}"/>
              </a:ext>
            </a:extLst>
          </p:cNvPr>
          <p:cNvGraphicFramePr>
            <a:graphicFrameLocks noGrp="1"/>
          </p:cNvGraphicFramePr>
          <p:nvPr>
            <p:extLst>
              <p:ext uri="{D42A27DB-BD31-4B8C-83A1-F6EECF244321}">
                <p14:modId xmlns:p14="http://schemas.microsoft.com/office/powerpoint/2010/main" val="2926625723"/>
              </p:ext>
            </p:extLst>
          </p:nvPr>
        </p:nvGraphicFramePr>
        <p:xfrm>
          <a:off x="3917944" y="1762814"/>
          <a:ext cx="7629894" cy="4072378"/>
        </p:xfrm>
        <a:graphic>
          <a:graphicData uri="http://schemas.openxmlformats.org/drawingml/2006/table">
            <a:tbl>
              <a:tblPr firstRow="1" bandRow="1">
                <a:tableStyleId>{5C22544A-7EE6-4342-B048-85BDC9FD1C3A}</a:tableStyleId>
              </a:tblPr>
              <a:tblGrid>
                <a:gridCol w="1494985">
                  <a:extLst>
                    <a:ext uri="{9D8B030D-6E8A-4147-A177-3AD203B41FA5}">
                      <a16:colId xmlns:a16="http://schemas.microsoft.com/office/drawing/2014/main" val="3609780425"/>
                    </a:ext>
                  </a:extLst>
                </a:gridCol>
                <a:gridCol w="1841385">
                  <a:extLst>
                    <a:ext uri="{9D8B030D-6E8A-4147-A177-3AD203B41FA5}">
                      <a16:colId xmlns:a16="http://schemas.microsoft.com/office/drawing/2014/main" val="2461667638"/>
                    </a:ext>
                  </a:extLst>
                </a:gridCol>
                <a:gridCol w="2060162">
                  <a:extLst>
                    <a:ext uri="{9D8B030D-6E8A-4147-A177-3AD203B41FA5}">
                      <a16:colId xmlns:a16="http://schemas.microsoft.com/office/drawing/2014/main" val="3300889321"/>
                    </a:ext>
                  </a:extLst>
                </a:gridCol>
                <a:gridCol w="2233362">
                  <a:extLst>
                    <a:ext uri="{9D8B030D-6E8A-4147-A177-3AD203B41FA5}">
                      <a16:colId xmlns:a16="http://schemas.microsoft.com/office/drawing/2014/main" val="1001319153"/>
                    </a:ext>
                  </a:extLst>
                </a:gridCol>
              </a:tblGrid>
              <a:tr h="623993">
                <a:tc>
                  <a:txBody>
                    <a:bodyPr/>
                    <a:lstStyle/>
                    <a:p>
                      <a:pPr algn="ctr"/>
                      <a:endParaRPr lang="en-US" sz="1600">
                        <a:solidFill>
                          <a:schemeClr val="tx1"/>
                        </a:solidFill>
                      </a:endParaRP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rPr>
                        <a:t>Atoms in the</a:t>
                      </a:r>
                      <a:endParaRPr lang="en-US" dirty="0"/>
                    </a:p>
                    <a:p>
                      <a:pPr lvl="0" algn="ctr">
                        <a:buNone/>
                      </a:pPr>
                      <a:r>
                        <a:rPr lang="en-US" sz="1600" dirty="0">
                          <a:solidFill>
                            <a:schemeClr val="tx1"/>
                          </a:solidFill>
                        </a:rPr>
                        <a:t> Side Chains</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rPr>
                        <a:t>Interactions </a:t>
                      </a:r>
                      <a:endParaRPr lang="en-US" sz="1600">
                        <a:solidFill>
                          <a:schemeClr val="tx1"/>
                        </a:solidFill>
                      </a:endParaRPr>
                    </a:p>
                    <a:p>
                      <a:pPr algn="ctr"/>
                      <a:r>
                        <a:rPr lang="en-US" sz="1600" dirty="0">
                          <a:solidFill>
                            <a:schemeClr val="tx1"/>
                          </a:solidFill>
                        </a:rPr>
                        <a:t>with Water</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rPr>
                        <a:t>Interactions with </a:t>
                      </a:r>
                      <a:endParaRPr lang="en-US" sz="1600">
                        <a:solidFill>
                          <a:schemeClr val="tx1"/>
                        </a:solidFill>
                      </a:endParaRPr>
                    </a:p>
                    <a:p>
                      <a:pPr algn="ctr"/>
                      <a:r>
                        <a:rPr lang="en-US" sz="1600" dirty="0">
                          <a:solidFill>
                            <a:schemeClr val="tx1"/>
                          </a:solidFill>
                        </a:rPr>
                        <a:t>Amino Acids</a:t>
                      </a:r>
                    </a:p>
                  </a:txBody>
                  <a:tcPr anchor="ct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2211575"/>
                  </a:ext>
                </a:extLst>
              </a:tr>
              <a:tr h="6896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 sz="1800" b="1" dirty="0">
                          <a:solidFill>
                            <a:srgbClr val="FF0000"/>
                          </a:solidFill>
                          <a:latin typeface="+mn-lt"/>
                          <a:ea typeface="Calibri"/>
                          <a:cs typeface="Arial"/>
                        </a:rPr>
                        <a:t>Acidic</a:t>
                      </a:r>
                      <a:endParaRPr lang="en" sz="1800" b="1" dirty="0">
                        <a:solidFill>
                          <a:srgbClr val="000000"/>
                        </a:solidFill>
                        <a:latin typeface="+mn-lt"/>
                        <a:ea typeface="Calibri"/>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9B9"/>
                    </a:solidFill>
                  </a:tcPr>
                </a:tc>
                <a:tc>
                  <a:txBody>
                    <a:bodyPr/>
                    <a:lstStyle/>
                    <a:p>
                      <a:pPr algn="ctr"/>
                      <a:endParaRPr lang="en-US"/>
                    </a:p>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D9"/>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D9"/>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D9"/>
                    </a:solidFill>
                  </a:tcPr>
                </a:tc>
                <a:extLst>
                  <a:ext uri="{0D108BD9-81ED-4DB2-BD59-A6C34878D82A}">
                    <a16:rowId xmlns:a16="http://schemas.microsoft.com/office/drawing/2014/main" val="3835943442"/>
                  </a:ext>
                </a:extLst>
              </a:tr>
              <a:tr h="6896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 sz="1800" b="1" dirty="0">
                          <a:solidFill>
                            <a:schemeClr val="accent1"/>
                          </a:solidFill>
                          <a:latin typeface="+mn-lt"/>
                          <a:ea typeface="Calibri"/>
                          <a:cs typeface="Arial"/>
                        </a:rPr>
                        <a:t>Basic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endParaRPr lang="en-US"/>
                    </a:p>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179313176"/>
                  </a:ext>
                </a:extLst>
              </a:tr>
              <a:tr h="689677">
                <a:tc>
                  <a:txBody>
                    <a:bodyPr/>
                    <a:lstStyle/>
                    <a:p>
                      <a:pPr algn="ctr"/>
                      <a:r>
                        <a:rPr lang="en" sz="1800" b="1" dirty="0">
                          <a:solidFill>
                            <a:schemeClr val="accent4">
                              <a:lumMod val="75000"/>
                            </a:schemeClr>
                          </a:solidFill>
                          <a:latin typeface="+mn-lt"/>
                          <a:ea typeface="Calibri"/>
                          <a:cs typeface="Arial"/>
                        </a:rPr>
                        <a:t>Hydrophobic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endParaRPr lang="en-US"/>
                    </a:p>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794897644"/>
                  </a:ext>
                </a:extLst>
              </a:tr>
              <a:tr h="689677">
                <a:tc>
                  <a:txBody>
                    <a:bodyPr/>
                    <a:lstStyle/>
                    <a:p>
                      <a:pPr algn="ctr"/>
                      <a:r>
                        <a:rPr lang="en" sz="1800" b="1" dirty="0">
                          <a:latin typeface="+mn-lt"/>
                          <a:ea typeface="Calibri"/>
                          <a:cs typeface="Arial"/>
                        </a:rPr>
                        <a:t>Hydrophilic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lang="en-US"/>
                    </a:p>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81257345"/>
                  </a:ext>
                </a:extLst>
              </a:tr>
              <a:tr h="6896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 sz="1800" b="1" dirty="0">
                          <a:solidFill>
                            <a:srgbClr val="1CA64A"/>
                          </a:solidFill>
                          <a:latin typeface="+mn-lt"/>
                          <a:ea typeface="Calibri"/>
                          <a:cs typeface="Arial"/>
                        </a:rPr>
                        <a:t>Cysteine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US"/>
                    </a:p>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24617341"/>
                  </a:ext>
                </a:extLst>
              </a:tr>
            </a:tbl>
          </a:graphicData>
        </a:graphic>
      </p:graphicFrame>
    </p:spTree>
    <p:custDataLst>
      <p:tags r:id="rId1"/>
    </p:custDataLst>
    <p:extLst>
      <p:ext uri="{BB962C8B-B14F-4D97-AF65-F5344CB8AC3E}">
        <p14:creationId xmlns:p14="http://schemas.microsoft.com/office/powerpoint/2010/main" val="3211255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84A0775-FC25-9A45-90B3-D865E0DD3787}"/>
              </a:ext>
            </a:extLst>
          </p:cNvPr>
          <p:cNvPicPr>
            <a:picLocks noChangeAspect="1"/>
          </p:cNvPicPr>
          <p:nvPr/>
        </p:nvPicPr>
        <p:blipFill>
          <a:blip r:embed="rId6"/>
          <a:stretch>
            <a:fillRect/>
          </a:stretch>
        </p:blipFill>
        <p:spPr>
          <a:xfrm>
            <a:off x="3793112" y="3458138"/>
            <a:ext cx="6979556" cy="2535808"/>
          </a:xfrm>
          <a:prstGeom prst="rect">
            <a:avLst/>
          </a:prstGeom>
        </p:spPr>
      </p:pic>
      <p:sp>
        <p:nvSpPr>
          <p:cNvPr id="2" name="TextBox 1">
            <a:extLst>
              <a:ext uri="{FF2B5EF4-FFF2-40B4-BE49-F238E27FC236}">
                <a16:creationId xmlns:a16="http://schemas.microsoft.com/office/drawing/2014/main" id="{54321871-7CE8-C415-7A8A-18D1557E26B7}"/>
              </a:ext>
            </a:extLst>
          </p:cNvPr>
          <p:cNvSpPr txBox="1"/>
          <p:nvPr/>
        </p:nvSpPr>
        <p:spPr>
          <a:xfrm>
            <a:off x="963937" y="967307"/>
            <a:ext cx="10856025" cy="2606226"/>
          </a:xfrm>
          <a:prstGeom prst="rect">
            <a:avLst/>
          </a:prstGeom>
          <a:noFill/>
        </p:spPr>
        <p:txBody>
          <a:bodyPr wrap="square" lIns="91440" tIns="45720" rIns="91440" bIns="45720" rtlCol="0" anchor="t">
            <a:spAutoFit/>
          </a:bodyPr>
          <a:lstStyle/>
          <a:p>
            <a:pPr>
              <a:lnSpc>
                <a:spcPct val="150000"/>
              </a:lnSpc>
              <a:spcAft>
                <a:spcPts val="600"/>
              </a:spcAft>
            </a:pPr>
            <a:r>
              <a:rPr lang="en-US" b="1" dirty="0">
                <a:solidFill>
                  <a:srgbClr val="000000"/>
                </a:solidFill>
                <a:cs typeface="Myanmar Text"/>
              </a:rPr>
              <a:t>Activity Summary</a:t>
            </a:r>
            <a:endParaRPr lang="en-US" dirty="0"/>
          </a:p>
          <a:p>
            <a:r>
              <a:rPr lang="en-US" sz="1600" dirty="0">
                <a:solidFill>
                  <a:srgbClr val="000000"/>
                </a:solidFill>
                <a:latin typeface="Calibri"/>
                <a:cs typeface="Myanmar Text"/>
              </a:rPr>
              <a:t>This AR activity explores </a:t>
            </a:r>
            <a:r>
              <a:rPr lang="en" sz="1600" dirty="0">
                <a:latin typeface="Calibri"/>
                <a:ea typeface="Calibri"/>
                <a:cs typeface="Arial"/>
              </a:rPr>
              <a:t>the structure of amino acids and how interactions with water and other amino acids drive protein folding. Students will label parts, learn amino acid properties, look for patterns, and discover the rules of protein folding</a:t>
            </a:r>
            <a:r>
              <a:rPr lang="en" sz="1600" dirty="0">
                <a:latin typeface="Calibri"/>
                <a:cs typeface="Arial"/>
              </a:rPr>
              <a:t>.  </a:t>
            </a:r>
            <a:r>
              <a:rPr lang="en" sz="1600" dirty="0">
                <a:latin typeface="Calibri"/>
                <a:ea typeface="Calibri"/>
                <a:cs typeface="Arial"/>
              </a:rPr>
              <a:t>This activity will not explore the effects of environment, like pH or temperature on protein structure.</a:t>
            </a:r>
          </a:p>
          <a:p>
            <a:endParaRPr lang="en" sz="1600">
              <a:latin typeface="Calibri"/>
              <a:ea typeface="Calibri"/>
              <a:cs typeface="Arial"/>
            </a:endParaRPr>
          </a:p>
          <a:p>
            <a:r>
              <a:rPr lang="en-US" sz="1600" dirty="0">
                <a:solidFill>
                  <a:srgbClr val="000000"/>
                </a:solidFill>
                <a:cs typeface="Calibri"/>
              </a:rPr>
              <a:t>This activity requires the </a:t>
            </a:r>
            <a:r>
              <a:rPr lang="en-US" sz="1600" b="1" dirty="0">
                <a:solidFill>
                  <a:srgbClr val="000000"/>
                </a:solidFill>
                <a:cs typeface="Calibri"/>
              </a:rPr>
              <a:t>3DMD AR EDU application</a:t>
            </a:r>
            <a:r>
              <a:rPr lang="en-US" sz="1600" dirty="0">
                <a:solidFill>
                  <a:srgbClr val="000000"/>
                </a:solidFill>
                <a:cs typeface="Calibri"/>
              </a:rPr>
              <a:t>, available for download from the Google Play and Apple App stores. Each of the</a:t>
            </a:r>
            <a:r>
              <a:rPr lang="en-US" sz="1600" b="1" dirty="0">
                <a:solidFill>
                  <a:srgbClr val="000000"/>
                </a:solidFill>
                <a:cs typeface="Calibri"/>
              </a:rPr>
              <a:t> twenty amino acids</a:t>
            </a:r>
            <a:r>
              <a:rPr lang="en-US" sz="1600" dirty="0">
                <a:solidFill>
                  <a:srgbClr val="000000"/>
                </a:solidFill>
                <a:cs typeface="Calibri"/>
              </a:rPr>
              <a:t> will be shown in three formats: a chemical structure, a side chain clipped to a mini-</a:t>
            </a:r>
            <a:r>
              <a:rPr lang="en-US" sz="1600" dirty="0" err="1">
                <a:solidFill>
                  <a:srgbClr val="000000"/>
                </a:solidFill>
                <a:cs typeface="Calibri"/>
              </a:rPr>
              <a:t>toober</a:t>
            </a:r>
            <a:r>
              <a:rPr lang="en-US" sz="1600" dirty="0">
                <a:solidFill>
                  <a:srgbClr val="000000"/>
                </a:solidFill>
                <a:cs typeface="Calibri"/>
              </a:rPr>
              <a:t>, and a ball-and-stick rendering. Below the amino acid</a:t>
            </a:r>
            <a:r>
              <a:rPr lang="en-US" sz="1600" b="1" dirty="0">
                <a:solidFill>
                  <a:srgbClr val="000000"/>
                </a:solidFill>
                <a:cs typeface="Calibri"/>
              </a:rPr>
              <a:t> arginine </a:t>
            </a:r>
            <a:r>
              <a:rPr lang="en-US" sz="1600" dirty="0">
                <a:solidFill>
                  <a:srgbClr val="000000"/>
                </a:solidFill>
                <a:cs typeface="Calibri"/>
              </a:rPr>
              <a:t>is shown as an example.</a:t>
            </a:r>
            <a:endParaRPr lang="en-US" dirty="0">
              <a:solidFill>
                <a:srgbClr val="000000"/>
              </a:solidFill>
              <a:cs typeface="Calibri" panose="020F0502020204030204"/>
            </a:endParaRPr>
          </a:p>
          <a:p>
            <a:pPr>
              <a:lnSpc>
                <a:spcPct val="107000"/>
              </a:lnSpc>
              <a:spcAft>
                <a:spcPts val="600"/>
              </a:spcAft>
            </a:pPr>
            <a:endParaRPr lang="en-US" sz="1600" b="1">
              <a:solidFill>
                <a:srgbClr val="000000"/>
              </a:solidFill>
              <a:cs typeface="Myanmar Text" panose="020B0502040204020203" pitchFamily="34" charset="0"/>
            </a:endParaRP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6432"/>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Summary</a:t>
            </a:r>
            <a:endParaRPr lang="en-US" sz="4000">
              <a:solidFill>
                <a:schemeClr val="bg1"/>
              </a:solidFill>
              <a:cs typeface="Myanmar Text"/>
            </a:endParaRPr>
          </a:p>
        </p:txBody>
      </p:sp>
      <p:sp>
        <p:nvSpPr>
          <p:cNvPr id="3" name="TextBox 1">
            <a:extLst>
              <a:ext uri="{FF2B5EF4-FFF2-40B4-BE49-F238E27FC236}">
                <a16:creationId xmlns:a16="http://schemas.microsoft.com/office/drawing/2014/main" id="{DB4044E3-9B8D-E489-3637-74F91440A195}"/>
              </a:ext>
            </a:extLst>
          </p:cNvPr>
          <p:cNvSpPr txBox="1"/>
          <p:nvPr/>
        </p:nvSpPr>
        <p:spPr>
          <a:xfrm>
            <a:off x="4094234" y="5955193"/>
            <a:ext cx="1382930" cy="58477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a:t>Chemical</a:t>
            </a:r>
          </a:p>
          <a:p>
            <a:pPr algn="ctr"/>
            <a:r>
              <a:rPr lang="en-US" sz="1600" b="1"/>
              <a:t>structure</a:t>
            </a:r>
            <a:endParaRPr lang="en-US" sz="1600"/>
          </a:p>
        </p:txBody>
      </p:sp>
      <p:pic>
        <p:nvPicPr>
          <p:cNvPr id="9" name="Picture 8">
            <a:extLst>
              <a:ext uri="{FF2B5EF4-FFF2-40B4-BE49-F238E27FC236}">
                <a16:creationId xmlns:a16="http://schemas.microsoft.com/office/drawing/2014/main" id="{1B9E7511-E88D-F876-F09F-A2735BA420CC}"/>
              </a:ext>
            </a:extLst>
          </p:cNvPr>
          <p:cNvPicPr>
            <a:picLocks noChangeAspect="1"/>
          </p:cNvPicPr>
          <p:nvPr/>
        </p:nvPicPr>
        <p:blipFill>
          <a:blip r:embed="rId7"/>
          <a:stretch>
            <a:fillRect/>
          </a:stretch>
        </p:blipFill>
        <p:spPr>
          <a:xfrm>
            <a:off x="1040707" y="3573533"/>
            <a:ext cx="1705111" cy="2933570"/>
          </a:xfrm>
          <a:prstGeom prst="rect">
            <a:avLst/>
          </a:prstGeom>
        </p:spPr>
      </p:pic>
      <p:sp>
        <p:nvSpPr>
          <p:cNvPr id="11" name="Oval 10">
            <a:extLst>
              <a:ext uri="{FF2B5EF4-FFF2-40B4-BE49-F238E27FC236}">
                <a16:creationId xmlns:a16="http://schemas.microsoft.com/office/drawing/2014/main" id="{53E86A82-6129-F410-2D2E-188973172698}"/>
              </a:ext>
            </a:extLst>
          </p:cNvPr>
          <p:cNvSpPr/>
          <p:nvPr/>
        </p:nvSpPr>
        <p:spPr>
          <a:xfrm>
            <a:off x="1111717" y="4475558"/>
            <a:ext cx="633958" cy="573996"/>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sp>
        <p:nvSpPr>
          <p:cNvPr id="14" name="TextBox 1">
            <a:extLst>
              <a:ext uri="{FF2B5EF4-FFF2-40B4-BE49-F238E27FC236}">
                <a16:creationId xmlns:a16="http://schemas.microsoft.com/office/drawing/2014/main" id="{A3DFD0B7-2014-9B66-19DC-8302291FDD21}"/>
              </a:ext>
            </a:extLst>
          </p:cNvPr>
          <p:cNvSpPr txBox="1"/>
          <p:nvPr/>
        </p:nvSpPr>
        <p:spPr>
          <a:xfrm>
            <a:off x="6478049" y="5962620"/>
            <a:ext cx="1856507" cy="58477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a:t>Sidechain clipped to a mini-</a:t>
            </a:r>
            <a:r>
              <a:rPr lang="en-US" sz="1600" b="1" err="1"/>
              <a:t>toober</a:t>
            </a:r>
            <a:endParaRPr lang="en-US" sz="1600"/>
          </a:p>
        </p:txBody>
      </p:sp>
      <p:sp>
        <p:nvSpPr>
          <p:cNvPr id="15" name="TextBox 1">
            <a:extLst>
              <a:ext uri="{FF2B5EF4-FFF2-40B4-BE49-F238E27FC236}">
                <a16:creationId xmlns:a16="http://schemas.microsoft.com/office/drawing/2014/main" id="{5C9F30F2-1E73-1808-8626-7C003A800CA6}"/>
              </a:ext>
            </a:extLst>
          </p:cNvPr>
          <p:cNvSpPr txBox="1"/>
          <p:nvPr/>
        </p:nvSpPr>
        <p:spPr>
          <a:xfrm>
            <a:off x="9389738" y="5962619"/>
            <a:ext cx="1382930" cy="58477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a:t>Ball-and-stick</a:t>
            </a:r>
          </a:p>
          <a:p>
            <a:pPr algn="ctr"/>
            <a:r>
              <a:rPr lang="en-US" sz="1600" b="1"/>
              <a:t>rendering</a:t>
            </a:r>
            <a:endParaRPr lang="en-US" sz="1600"/>
          </a:p>
        </p:txBody>
      </p:sp>
    </p:spTree>
    <p:custDataLst>
      <p:tags r:id="rId1"/>
    </p:custDataLst>
    <p:extLst>
      <p:ext uri="{BB962C8B-B14F-4D97-AF65-F5344CB8AC3E}">
        <p14:creationId xmlns:p14="http://schemas.microsoft.com/office/powerpoint/2010/main" val="905867743"/>
      </p:ext>
    </p:extLst>
  </p:cSld>
  <p:clrMapOvr>
    <a:masterClrMapping/>
  </p:clrMapOvr>
  <p:extLst>
    <p:ext uri="{6950BFC3-D8DA-4A85-94F7-54DA5524770B}">
      <p188:commentRel xmlns:p188="http://schemas.microsoft.com/office/powerpoint/2018/8/main" r:id="rId4"/>
    </p:ext>
  </p:extLs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67D78FAC-B48F-B768-5B16-32C937F194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6872" y="6998"/>
            <a:ext cx="10971128"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Atoms that Make Up Each Side Chain</a:t>
            </a:r>
            <a:endParaRPr lang="en-US" dirty="0">
              <a:solidFill>
                <a:schemeClr val="bg1"/>
              </a:solidFill>
            </a:endParaRPr>
          </a:p>
        </p:txBody>
      </p:sp>
      <p:sp>
        <p:nvSpPr>
          <p:cNvPr id="6" name="TextBox 5">
            <a:extLst>
              <a:ext uri="{FF2B5EF4-FFF2-40B4-BE49-F238E27FC236}">
                <a16:creationId xmlns:a16="http://schemas.microsoft.com/office/drawing/2014/main" id="{89ABF825-44CC-04A9-1A32-F369BC946CB7}"/>
              </a:ext>
            </a:extLst>
          </p:cNvPr>
          <p:cNvSpPr txBox="1"/>
          <p:nvPr/>
        </p:nvSpPr>
        <p:spPr>
          <a:xfrm>
            <a:off x="1030940" y="2456889"/>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4000" b="1">
              <a:solidFill>
                <a:srgbClr val="7030A0"/>
              </a:solidFill>
              <a:cs typeface="Calibri"/>
            </a:endParaRPr>
          </a:p>
        </p:txBody>
      </p:sp>
      <p:sp>
        <p:nvSpPr>
          <p:cNvPr id="7" name="TextBox 6">
            <a:extLst>
              <a:ext uri="{FF2B5EF4-FFF2-40B4-BE49-F238E27FC236}">
                <a16:creationId xmlns:a16="http://schemas.microsoft.com/office/drawing/2014/main" id="{CCC9FAEA-BD87-E4C2-2BA8-C4090AACD060}"/>
              </a:ext>
            </a:extLst>
          </p:cNvPr>
          <p:cNvSpPr txBox="1"/>
          <p:nvPr/>
        </p:nvSpPr>
        <p:spPr>
          <a:xfrm>
            <a:off x="928682" y="2290595"/>
            <a:ext cx="2474394" cy="3477875"/>
          </a:xfrm>
          <a:prstGeom prst="rect">
            <a:avLst/>
          </a:prstGeom>
          <a:noFill/>
        </p:spPr>
        <p:txBody>
          <a:bodyPr wrap="square" lIns="91440" tIns="45720" rIns="91440" bIns="45720" rtlCol="0" anchor="t">
            <a:spAutoFit/>
          </a:bodyPr>
          <a:lstStyle/>
          <a:p>
            <a:pPr>
              <a:spcAft>
                <a:spcPts val="2400"/>
              </a:spcAft>
            </a:pPr>
            <a:r>
              <a:rPr lang="en" sz="2000" b="1">
                <a:solidFill>
                  <a:srgbClr val="FF0000"/>
                </a:solidFill>
                <a:latin typeface="+mn-lt"/>
                <a:ea typeface="Calibri"/>
                <a:cs typeface="Arial"/>
              </a:rPr>
              <a:t>Acidic</a:t>
            </a:r>
            <a:r>
              <a:rPr lang="en-US" sz="2000">
                <a:solidFill>
                  <a:srgbClr val="000000"/>
                </a:solidFill>
                <a:latin typeface="Calibri"/>
                <a:ea typeface="Calibri"/>
                <a:cs typeface="Arial"/>
              </a:rPr>
              <a:t> have oxygen</a:t>
            </a:r>
          </a:p>
          <a:p>
            <a:pPr>
              <a:spcAft>
                <a:spcPts val="2400"/>
              </a:spcAft>
            </a:pPr>
            <a:r>
              <a:rPr lang="en" sz="2000" b="1">
                <a:solidFill>
                  <a:schemeClr val="accent1"/>
                </a:solidFill>
                <a:latin typeface="+mn-lt"/>
                <a:ea typeface="Calibri"/>
                <a:cs typeface="Arial"/>
              </a:rPr>
              <a:t>Basic</a:t>
            </a:r>
            <a:r>
              <a:rPr lang="en-US" sz="2000" b="0">
                <a:solidFill>
                  <a:srgbClr val="000000"/>
                </a:solidFill>
                <a:effectLst/>
                <a:latin typeface="Calibri"/>
                <a:cs typeface="Arial"/>
              </a:rPr>
              <a:t> </a:t>
            </a:r>
            <a:r>
              <a:rPr lang="en-US" sz="2000">
                <a:solidFill>
                  <a:srgbClr val="000000"/>
                </a:solidFill>
                <a:latin typeface="Calibri"/>
                <a:cs typeface="Arial"/>
              </a:rPr>
              <a:t>have nitrogen</a:t>
            </a:r>
          </a:p>
          <a:p>
            <a:pPr>
              <a:spcAft>
                <a:spcPts val="2400"/>
              </a:spcAft>
            </a:pPr>
            <a:r>
              <a:rPr lang="en" sz="2000" b="1">
                <a:solidFill>
                  <a:schemeClr val="accent4">
                    <a:lumMod val="75000"/>
                  </a:schemeClr>
                </a:solidFill>
                <a:latin typeface="+mn-lt"/>
                <a:ea typeface="Calibri"/>
                <a:cs typeface="Arial"/>
              </a:rPr>
              <a:t>Hydrophobic</a:t>
            </a:r>
            <a:r>
              <a:rPr lang="en-US" sz="2000" b="0">
                <a:solidFill>
                  <a:srgbClr val="000000"/>
                </a:solidFill>
                <a:effectLst/>
                <a:latin typeface="Calibri"/>
                <a:cs typeface="Arial"/>
              </a:rPr>
              <a:t> have mostly carbon</a:t>
            </a:r>
          </a:p>
          <a:p>
            <a:pPr>
              <a:spcAft>
                <a:spcPts val="2400"/>
              </a:spcAft>
            </a:pPr>
            <a:r>
              <a:rPr lang="en" sz="2000" b="1">
                <a:latin typeface="+mn-lt"/>
                <a:ea typeface="Calibri"/>
                <a:cs typeface="Arial"/>
              </a:rPr>
              <a:t>Hydrophilic</a:t>
            </a:r>
            <a:r>
              <a:rPr lang="en-US" sz="2000">
                <a:solidFill>
                  <a:srgbClr val="000000"/>
                </a:solidFill>
                <a:latin typeface="Calibri"/>
                <a:cs typeface="Arial"/>
              </a:rPr>
              <a:t> have oxygen and nitrogen</a:t>
            </a:r>
            <a:r>
              <a:rPr lang="en-US" sz="2000" b="0">
                <a:solidFill>
                  <a:schemeClr val="tx1"/>
                </a:solidFill>
                <a:effectLst/>
              </a:rPr>
              <a:t>.</a:t>
            </a:r>
          </a:p>
          <a:p>
            <a:pPr>
              <a:spcAft>
                <a:spcPts val="2400"/>
              </a:spcAft>
            </a:pPr>
            <a:r>
              <a:rPr lang="en" sz="2000" b="1">
                <a:solidFill>
                  <a:srgbClr val="1CA64A"/>
                </a:solidFill>
                <a:latin typeface="+mn-lt"/>
                <a:ea typeface="Calibri"/>
                <a:cs typeface="Arial"/>
              </a:rPr>
              <a:t>Cysteine</a:t>
            </a:r>
            <a:r>
              <a:rPr lang="en-US" sz="2000">
                <a:latin typeface="Calibri"/>
                <a:ea typeface="Calibri"/>
                <a:cs typeface="Arial"/>
              </a:rPr>
              <a:t> has sulfur</a:t>
            </a:r>
            <a:endParaRPr lang="en" sz="2000">
              <a:solidFill>
                <a:srgbClr val="000000"/>
              </a:solidFill>
              <a:latin typeface="Calibri"/>
              <a:ea typeface="Calibri"/>
              <a:cs typeface="Arial"/>
            </a:endParaRPr>
          </a:p>
        </p:txBody>
      </p:sp>
      <p:graphicFrame>
        <p:nvGraphicFramePr>
          <p:cNvPr id="4" name="Table 3">
            <a:extLst>
              <a:ext uri="{FF2B5EF4-FFF2-40B4-BE49-F238E27FC236}">
                <a16:creationId xmlns:a16="http://schemas.microsoft.com/office/drawing/2014/main" id="{411B485B-71DB-CE1D-ACAD-1E794271EA4E}"/>
              </a:ext>
            </a:extLst>
          </p:cNvPr>
          <p:cNvGraphicFramePr>
            <a:graphicFrameLocks noGrp="1"/>
          </p:cNvGraphicFramePr>
          <p:nvPr>
            <p:extLst>
              <p:ext uri="{D42A27DB-BD31-4B8C-83A1-F6EECF244321}">
                <p14:modId xmlns:p14="http://schemas.microsoft.com/office/powerpoint/2010/main" val="1642195035"/>
              </p:ext>
            </p:extLst>
          </p:nvPr>
        </p:nvGraphicFramePr>
        <p:xfrm>
          <a:off x="3917944" y="1762814"/>
          <a:ext cx="7629894" cy="4072378"/>
        </p:xfrm>
        <a:graphic>
          <a:graphicData uri="http://schemas.openxmlformats.org/drawingml/2006/table">
            <a:tbl>
              <a:tblPr firstRow="1" bandRow="1">
                <a:tableStyleId>{5C22544A-7EE6-4342-B048-85BDC9FD1C3A}</a:tableStyleId>
              </a:tblPr>
              <a:tblGrid>
                <a:gridCol w="1494985">
                  <a:extLst>
                    <a:ext uri="{9D8B030D-6E8A-4147-A177-3AD203B41FA5}">
                      <a16:colId xmlns:a16="http://schemas.microsoft.com/office/drawing/2014/main" val="3609780425"/>
                    </a:ext>
                  </a:extLst>
                </a:gridCol>
                <a:gridCol w="1841385">
                  <a:extLst>
                    <a:ext uri="{9D8B030D-6E8A-4147-A177-3AD203B41FA5}">
                      <a16:colId xmlns:a16="http://schemas.microsoft.com/office/drawing/2014/main" val="2461667638"/>
                    </a:ext>
                  </a:extLst>
                </a:gridCol>
                <a:gridCol w="2060162">
                  <a:extLst>
                    <a:ext uri="{9D8B030D-6E8A-4147-A177-3AD203B41FA5}">
                      <a16:colId xmlns:a16="http://schemas.microsoft.com/office/drawing/2014/main" val="3300889321"/>
                    </a:ext>
                  </a:extLst>
                </a:gridCol>
                <a:gridCol w="2233362">
                  <a:extLst>
                    <a:ext uri="{9D8B030D-6E8A-4147-A177-3AD203B41FA5}">
                      <a16:colId xmlns:a16="http://schemas.microsoft.com/office/drawing/2014/main" val="1001319153"/>
                    </a:ext>
                  </a:extLst>
                </a:gridCol>
              </a:tblGrid>
              <a:tr h="623993">
                <a:tc>
                  <a:txBody>
                    <a:bodyPr/>
                    <a:lstStyle/>
                    <a:p>
                      <a:pPr algn="ctr"/>
                      <a:endParaRPr lang="en-US" sz="1600">
                        <a:solidFill>
                          <a:schemeClr val="tx1"/>
                        </a:solidFill>
                      </a:endParaRP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rPr>
                        <a:t>Atoms in the </a:t>
                      </a:r>
                      <a:endParaRPr lang="en-US"/>
                    </a:p>
                    <a:p>
                      <a:pPr lvl="0" algn="ctr">
                        <a:buNone/>
                      </a:pPr>
                      <a:r>
                        <a:rPr lang="en-US" sz="1600" dirty="0">
                          <a:solidFill>
                            <a:schemeClr val="tx1"/>
                          </a:solidFill>
                        </a:rPr>
                        <a:t>Side Chains</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rPr>
                        <a:t>Interactions </a:t>
                      </a:r>
                      <a:endParaRPr lang="en-US" sz="1600">
                        <a:solidFill>
                          <a:schemeClr val="tx1"/>
                        </a:solidFill>
                      </a:endParaRPr>
                    </a:p>
                    <a:p>
                      <a:pPr algn="ctr"/>
                      <a:r>
                        <a:rPr lang="en-US" sz="1600" dirty="0">
                          <a:solidFill>
                            <a:schemeClr val="tx1"/>
                          </a:solidFill>
                        </a:rPr>
                        <a:t>with Water</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rPr>
                        <a:t>Interactions with </a:t>
                      </a:r>
                      <a:endParaRPr lang="en-US" sz="1600">
                        <a:solidFill>
                          <a:schemeClr val="tx1"/>
                        </a:solidFill>
                      </a:endParaRPr>
                    </a:p>
                    <a:p>
                      <a:pPr algn="ctr"/>
                      <a:r>
                        <a:rPr lang="en-US" sz="1600" dirty="0">
                          <a:solidFill>
                            <a:schemeClr val="tx1"/>
                          </a:solidFill>
                        </a:rPr>
                        <a:t>Amino Acids</a:t>
                      </a:r>
                    </a:p>
                  </a:txBody>
                  <a:tcPr anchor="ct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2211575"/>
                  </a:ext>
                </a:extLst>
              </a:tr>
              <a:tr h="6896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 sz="1800" b="1" dirty="0">
                          <a:solidFill>
                            <a:srgbClr val="FF0000"/>
                          </a:solidFill>
                          <a:latin typeface="+mn-lt"/>
                          <a:ea typeface="Calibri"/>
                          <a:cs typeface="Arial"/>
                        </a:rPr>
                        <a:t>Acidic</a:t>
                      </a:r>
                      <a:endParaRPr lang="en" sz="1800" b="1" dirty="0">
                        <a:solidFill>
                          <a:srgbClr val="000000"/>
                        </a:solidFill>
                        <a:latin typeface="+mn-lt"/>
                        <a:ea typeface="Calibri"/>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9B9"/>
                    </a:solidFill>
                  </a:tcPr>
                </a:tc>
                <a:tc>
                  <a:txBody>
                    <a:bodyPr/>
                    <a:lstStyle/>
                    <a:p>
                      <a:pPr algn="ctr"/>
                      <a:r>
                        <a:rPr lang="en-US" dirty="0"/>
                        <a:t>Oxygen and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D9"/>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D9"/>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D9"/>
                    </a:solidFill>
                  </a:tcPr>
                </a:tc>
                <a:extLst>
                  <a:ext uri="{0D108BD9-81ED-4DB2-BD59-A6C34878D82A}">
                    <a16:rowId xmlns:a16="http://schemas.microsoft.com/office/drawing/2014/main" val="3835943442"/>
                  </a:ext>
                </a:extLst>
              </a:tr>
              <a:tr h="6896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 sz="1800" b="1" dirty="0">
                          <a:solidFill>
                            <a:schemeClr val="accent1"/>
                          </a:solidFill>
                          <a:latin typeface="+mn-lt"/>
                          <a:ea typeface="Calibri"/>
                          <a:cs typeface="Arial"/>
                        </a:rPr>
                        <a:t>Basic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US" dirty="0"/>
                        <a:t>Nitrogen and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179313176"/>
                  </a:ext>
                </a:extLst>
              </a:tr>
              <a:tr h="689677">
                <a:tc>
                  <a:txBody>
                    <a:bodyPr/>
                    <a:lstStyle/>
                    <a:p>
                      <a:pPr algn="ctr"/>
                      <a:r>
                        <a:rPr lang="en" sz="1800" b="1" dirty="0">
                          <a:solidFill>
                            <a:schemeClr val="accent4">
                              <a:lumMod val="75000"/>
                            </a:schemeClr>
                          </a:solidFill>
                          <a:latin typeface="+mn-lt"/>
                          <a:ea typeface="Calibri"/>
                          <a:cs typeface="Arial"/>
                        </a:rPr>
                        <a:t>Hydrophobic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US" dirty="0"/>
                        <a:t>Mostly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794897644"/>
                  </a:ext>
                </a:extLst>
              </a:tr>
              <a:tr h="689677">
                <a:tc>
                  <a:txBody>
                    <a:bodyPr/>
                    <a:lstStyle/>
                    <a:p>
                      <a:pPr algn="ctr"/>
                      <a:r>
                        <a:rPr lang="en" sz="1800" b="1" dirty="0">
                          <a:latin typeface="+mn-lt"/>
                          <a:ea typeface="Calibri"/>
                          <a:cs typeface="Arial"/>
                        </a:rPr>
                        <a:t>Hydrophilic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t>Oxygen, Nitrogen and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81257345"/>
                  </a:ext>
                </a:extLst>
              </a:tr>
              <a:tr h="6896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 sz="1800" b="1" dirty="0">
                          <a:solidFill>
                            <a:srgbClr val="1CA64A"/>
                          </a:solidFill>
                          <a:latin typeface="+mn-lt"/>
                          <a:ea typeface="Calibri"/>
                          <a:cs typeface="Arial"/>
                        </a:rPr>
                        <a:t>Cysteine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US" dirty="0"/>
                        <a:t>Sulfur and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24617341"/>
                  </a:ext>
                </a:extLst>
              </a:tr>
            </a:tbl>
          </a:graphicData>
        </a:graphic>
      </p:graphicFrame>
    </p:spTree>
    <p:custDataLst>
      <p:tags r:id="rId1"/>
    </p:custDataLst>
    <p:extLst>
      <p:ext uri="{BB962C8B-B14F-4D97-AF65-F5344CB8AC3E}">
        <p14:creationId xmlns:p14="http://schemas.microsoft.com/office/powerpoint/2010/main" val="27453567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BEC0AEF-DC95-F54F-9E1B-18FF4D08CE7E}"/>
              </a:ext>
            </a:extLst>
          </p:cNvPr>
          <p:cNvPicPr>
            <a:picLocks noChangeAspect="1"/>
          </p:cNvPicPr>
          <p:nvPr/>
        </p:nvPicPr>
        <p:blipFill>
          <a:blip r:embed="rId5"/>
          <a:stretch>
            <a:fillRect/>
          </a:stretch>
        </p:blipFill>
        <p:spPr>
          <a:xfrm>
            <a:off x="6654601" y="2073753"/>
            <a:ext cx="2306413" cy="3883702"/>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6872" y="6998"/>
            <a:ext cx="10971128"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dirty="0">
                <a:solidFill>
                  <a:schemeClr val="bg1"/>
                </a:solidFill>
                <a:ea typeface="HGSoeiKakugothicUB"/>
                <a:cs typeface="Calibri"/>
              </a:rPr>
              <a:t>Explore Water Interactions with the 3DMD AR EDU App </a:t>
            </a:r>
            <a:endParaRPr lang="en-US" sz="3200">
              <a:solidFill>
                <a:schemeClr val="bg1"/>
              </a:solidFill>
              <a:ea typeface="HGSoeiKakugothicUB"/>
              <a:cs typeface="Calibri"/>
            </a:endParaRPr>
          </a:p>
        </p:txBody>
      </p:sp>
      <p:sp>
        <p:nvSpPr>
          <p:cNvPr id="6" name="TextBox 5">
            <a:extLst>
              <a:ext uri="{FF2B5EF4-FFF2-40B4-BE49-F238E27FC236}">
                <a16:creationId xmlns:a16="http://schemas.microsoft.com/office/drawing/2014/main" id="{89ABF825-44CC-04A9-1A32-F369BC946CB7}"/>
              </a:ext>
            </a:extLst>
          </p:cNvPr>
          <p:cNvSpPr txBox="1"/>
          <p:nvPr/>
        </p:nvSpPr>
        <p:spPr>
          <a:xfrm>
            <a:off x="1030940" y="2456889"/>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4000" b="1">
              <a:solidFill>
                <a:srgbClr val="7030A0"/>
              </a:solidFill>
              <a:cs typeface="Calibri"/>
            </a:endParaRPr>
          </a:p>
        </p:txBody>
      </p:sp>
      <p:sp>
        <p:nvSpPr>
          <p:cNvPr id="7" name="TextBox 6">
            <a:extLst>
              <a:ext uri="{FF2B5EF4-FFF2-40B4-BE49-F238E27FC236}">
                <a16:creationId xmlns:a16="http://schemas.microsoft.com/office/drawing/2014/main" id="{CCC9FAEA-BD87-E4C2-2BA8-C4090AACD060}"/>
              </a:ext>
            </a:extLst>
          </p:cNvPr>
          <p:cNvSpPr txBox="1"/>
          <p:nvPr/>
        </p:nvSpPr>
        <p:spPr>
          <a:xfrm>
            <a:off x="928679" y="2033248"/>
            <a:ext cx="5070660" cy="3985706"/>
          </a:xfrm>
          <a:prstGeom prst="rect">
            <a:avLst/>
          </a:prstGeom>
          <a:noFill/>
        </p:spPr>
        <p:txBody>
          <a:bodyPr wrap="square" lIns="91440" tIns="45720" rIns="91440" bIns="45720" rtlCol="0" anchor="t">
            <a:spAutoFit/>
          </a:bodyPr>
          <a:lstStyle/>
          <a:p>
            <a:pPr>
              <a:spcAft>
                <a:spcPts val="1800"/>
              </a:spcAft>
            </a:pPr>
            <a:r>
              <a:rPr lang="en" sz="2000" dirty="0">
                <a:solidFill>
                  <a:srgbClr val="000000"/>
                </a:solidFill>
                <a:latin typeface="Calibri"/>
                <a:ea typeface="Calibri"/>
                <a:cs typeface="Arial"/>
              </a:rPr>
              <a:t>The atoms in a side chain determine how it interacts with other molecules, such as </a:t>
            </a:r>
            <a:r>
              <a:rPr lang="en" sz="2000" b="1" dirty="0">
                <a:solidFill>
                  <a:srgbClr val="000000"/>
                </a:solidFill>
                <a:latin typeface="Calibri"/>
                <a:ea typeface="Calibri"/>
                <a:cs typeface="Arial"/>
              </a:rPr>
              <a:t>water</a:t>
            </a:r>
            <a:r>
              <a:rPr lang="en" sz="2000" dirty="0">
                <a:solidFill>
                  <a:srgbClr val="000000"/>
                </a:solidFill>
                <a:latin typeface="Calibri"/>
                <a:ea typeface="Calibri"/>
                <a:cs typeface="Arial"/>
              </a:rPr>
              <a:t>, which makes up most of our cells.</a:t>
            </a:r>
          </a:p>
          <a:p>
            <a:pPr>
              <a:spcAft>
                <a:spcPts val="1800"/>
              </a:spcAft>
            </a:pPr>
            <a:r>
              <a:rPr lang="en" sz="2000" dirty="0">
                <a:solidFill>
                  <a:srgbClr val="000000"/>
                </a:solidFill>
                <a:latin typeface="Calibri"/>
                <a:ea typeface="Calibri"/>
                <a:cs typeface="Arial"/>
              </a:rPr>
              <a:t>Using the app, explore at least one amino acid from each of the five groups. Select the </a:t>
            </a:r>
            <a:r>
              <a:rPr lang="en" sz="2000" b="1" dirty="0">
                <a:solidFill>
                  <a:srgbClr val="D200B9"/>
                </a:solidFill>
                <a:latin typeface="Calibri"/>
                <a:ea typeface="Calibri"/>
                <a:cs typeface="Arial"/>
              </a:rPr>
              <a:t>third button </a:t>
            </a:r>
            <a:r>
              <a:rPr lang="en" sz="2000" dirty="0">
                <a:solidFill>
                  <a:srgbClr val="000000"/>
                </a:solidFill>
                <a:latin typeface="Calibri"/>
                <a:ea typeface="Calibri"/>
                <a:cs typeface="Arial"/>
              </a:rPr>
              <a:t>to show water molecules.</a:t>
            </a:r>
            <a:endParaRPr lang="en" sz="2000" b="1" dirty="0">
              <a:solidFill>
                <a:srgbClr val="1CA64A"/>
              </a:solidFill>
              <a:latin typeface="Calibri"/>
              <a:ea typeface="Calibri"/>
              <a:cs typeface="Arial"/>
            </a:endParaRPr>
          </a:p>
          <a:p>
            <a:r>
              <a:rPr lang="en" sz="2000" b="1" dirty="0">
                <a:solidFill>
                  <a:srgbClr val="1CA64A"/>
                </a:solidFill>
                <a:latin typeface="Calibri"/>
                <a:ea typeface="Calibri"/>
                <a:cs typeface="Arial"/>
              </a:rPr>
              <a:t>   </a:t>
            </a:r>
          </a:p>
          <a:p>
            <a:pPr>
              <a:spcAft>
                <a:spcPts val="1800"/>
              </a:spcAft>
            </a:pPr>
            <a:r>
              <a:rPr lang="en" sz="2000" b="1" dirty="0">
                <a:solidFill>
                  <a:srgbClr val="1CA64A"/>
                </a:solidFill>
                <a:latin typeface="Calibri"/>
                <a:ea typeface="Calibri"/>
                <a:cs typeface="Arial"/>
              </a:rPr>
              <a:t>Are the water molecules attracted to the side chain?  Are they repelled?</a:t>
            </a:r>
          </a:p>
          <a:p>
            <a:r>
              <a:rPr lang="en" sz="2000" b="1" dirty="0">
                <a:solidFill>
                  <a:srgbClr val="1CA64A"/>
                </a:solidFill>
                <a:latin typeface="Calibri"/>
                <a:ea typeface="Calibri"/>
                <a:cs typeface="Arial"/>
              </a:rPr>
              <a:t>How are the water molecules oriented?</a:t>
            </a:r>
          </a:p>
        </p:txBody>
      </p:sp>
      <p:pic>
        <p:nvPicPr>
          <p:cNvPr id="11" name="Picture 10" descr="Icon&#10;&#10;Description automatically generated">
            <a:extLst>
              <a:ext uri="{FF2B5EF4-FFF2-40B4-BE49-F238E27FC236}">
                <a16:creationId xmlns:a16="http://schemas.microsoft.com/office/drawing/2014/main" id="{C994FA91-18AF-478D-E285-BD3ADA631D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42163" y="127177"/>
            <a:ext cx="1200329" cy="1200329"/>
          </a:xfrm>
          <a:prstGeom prst="rect">
            <a:avLst/>
          </a:prstGeom>
        </p:spPr>
      </p:pic>
      <p:sp>
        <p:nvSpPr>
          <p:cNvPr id="14" name="Oval 13">
            <a:extLst>
              <a:ext uri="{FF2B5EF4-FFF2-40B4-BE49-F238E27FC236}">
                <a16:creationId xmlns:a16="http://schemas.microsoft.com/office/drawing/2014/main" id="{73238A0F-6EA4-87BD-1022-738B3481728E}"/>
              </a:ext>
            </a:extLst>
          </p:cNvPr>
          <p:cNvSpPr/>
          <p:nvPr/>
        </p:nvSpPr>
        <p:spPr>
          <a:xfrm>
            <a:off x="7661151" y="4741682"/>
            <a:ext cx="666053" cy="603055"/>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pic>
        <p:nvPicPr>
          <p:cNvPr id="1026" name="Picture 2">
            <a:extLst>
              <a:ext uri="{FF2B5EF4-FFF2-40B4-BE49-F238E27FC236}">
                <a16:creationId xmlns:a16="http://schemas.microsoft.com/office/drawing/2014/main" id="{7550725F-29A2-CEC1-7A2A-ABC54263435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27131" y="2705541"/>
            <a:ext cx="2030063" cy="203614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3373058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1F1B76A7-2795-FDDC-43F7-3149DC52F545}"/>
              </a:ext>
            </a:extLst>
          </p:cNvPr>
          <p:cNvGraphicFramePr>
            <a:graphicFrameLocks noGrp="1"/>
          </p:cNvGraphicFramePr>
          <p:nvPr>
            <p:extLst>
              <p:ext uri="{D42A27DB-BD31-4B8C-83A1-F6EECF244321}">
                <p14:modId xmlns:p14="http://schemas.microsoft.com/office/powerpoint/2010/main" val="3225303734"/>
              </p:ext>
            </p:extLst>
          </p:nvPr>
        </p:nvGraphicFramePr>
        <p:xfrm>
          <a:off x="3917944" y="1762814"/>
          <a:ext cx="7629894" cy="4072378"/>
        </p:xfrm>
        <a:graphic>
          <a:graphicData uri="http://schemas.openxmlformats.org/drawingml/2006/table">
            <a:tbl>
              <a:tblPr firstRow="1" bandRow="1">
                <a:tableStyleId>{5C22544A-7EE6-4342-B048-85BDC9FD1C3A}</a:tableStyleId>
              </a:tblPr>
              <a:tblGrid>
                <a:gridCol w="1494985">
                  <a:extLst>
                    <a:ext uri="{9D8B030D-6E8A-4147-A177-3AD203B41FA5}">
                      <a16:colId xmlns:a16="http://schemas.microsoft.com/office/drawing/2014/main" val="3609780425"/>
                    </a:ext>
                  </a:extLst>
                </a:gridCol>
                <a:gridCol w="1841385">
                  <a:extLst>
                    <a:ext uri="{9D8B030D-6E8A-4147-A177-3AD203B41FA5}">
                      <a16:colId xmlns:a16="http://schemas.microsoft.com/office/drawing/2014/main" val="2461667638"/>
                    </a:ext>
                  </a:extLst>
                </a:gridCol>
                <a:gridCol w="2060162">
                  <a:extLst>
                    <a:ext uri="{9D8B030D-6E8A-4147-A177-3AD203B41FA5}">
                      <a16:colId xmlns:a16="http://schemas.microsoft.com/office/drawing/2014/main" val="3300889321"/>
                    </a:ext>
                  </a:extLst>
                </a:gridCol>
                <a:gridCol w="2233362">
                  <a:extLst>
                    <a:ext uri="{9D8B030D-6E8A-4147-A177-3AD203B41FA5}">
                      <a16:colId xmlns:a16="http://schemas.microsoft.com/office/drawing/2014/main" val="1001319153"/>
                    </a:ext>
                  </a:extLst>
                </a:gridCol>
              </a:tblGrid>
              <a:tr h="623993">
                <a:tc>
                  <a:txBody>
                    <a:bodyPr/>
                    <a:lstStyle/>
                    <a:p>
                      <a:pPr algn="ctr"/>
                      <a:endParaRPr lang="en-US" sz="1600">
                        <a:solidFill>
                          <a:schemeClr val="tx1"/>
                        </a:solidFill>
                      </a:endParaRP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a:solidFill>
                            <a:schemeClr val="tx1"/>
                          </a:solidFill>
                        </a:rPr>
                        <a:t>Atoms in the Sidechains</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a:solidFill>
                            <a:schemeClr val="tx1"/>
                          </a:solidFill>
                        </a:rPr>
                        <a:t>Interactions </a:t>
                      </a:r>
                    </a:p>
                    <a:p>
                      <a:pPr algn="ctr"/>
                      <a:r>
                        <a:rPr lang="en-US" sz="1600">
                          <a:solidFill>
                            <a:schemeClr val="tx1"/>
                          </a:solidFill>
                        </a:rPr>
                        <a:t>with Water</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a:solidFill>
                            <a:schemeClr val="tx1"/>
                          </a:solidFill>
                        </a:rPr>
                        <a:t>Interactions with </a:t>
                      </a:r>
                    </a:p>
                    <a:p>
                      <a:pPr algn="ctr"/>
                      <a:r>
                        <a:rPr lang="en-US" sz="1600">
                          <a:solidFill>
                            <a:schemeClr val="tx1"/>
                          </a:solidFill>
                        </a:rPr>
                        <a:t>Amino Acids</a:t>
                      </a:r>
                    </a:p>
                  </a:txBody>
                  <a:tcPr anchor="ct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2211575"/>
                  </a:ext>
                </a:extLst>
              </a:tr>
              <a:tr h="6896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 sz="1800" b="1">
                          <a:solidFill>
                            <a:srgbClr val="FF0000"/>
                          </a:solidFill>
                          <a:latin typeface="+mn-lt"/>
                          <a:ea typeface="Calibri"/>
                          <a:cs typeface="Arial"/>
                        </a:rPr>
                        <a:t>Acidic</a:t>
                      </a:r>
                      <a:endParaRPr lang="en" sz="1800" b="1">
                        <a:solidFill>
                          <a:srgbClr val="000000"/>
                        </a:solidFill>
                        <a:latin typeface="+mn-lt"/>
                        <a:ea typeface="Calibri"/>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9B9"/>
                    </a:solidFill>
                  </a:tcPr>
                </a:tc>
                <a:tc>
                  <a:txBody>
                    <a:bodyPr/>
                    <a:lstStyle/>
                    <a:p>
                      <a:pPr algn="ctr"/>
                      <a:r>
                        <a:rPr lang="en-US"/>
                        <a:t>Oxygen and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D9"/>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D9"/>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D9"/>
                    </a:solidFill>
                  </a:tcPr>
                </a:tc>
                <a:extLst>
                  <a:ext uri="{0D108BD9-81ED-4DB2-BD59-A6C34878D82A}">
                    <a16:rowId xmlns:a16="http://schemas.microsoft.com/office/drawing/2014/main" val="3835943442"/>
                  </a:ext>
                </a:extLst>
              </a:tr>
              <a:tr h="6896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 sz="1800" b="1">
                          <a:solidFill>
                            <a:schemeClr val="accent1"/>
                          </a:solidFill>
                          <a:latin typeface="+mn-lt"/>
                          <a:ea typeface="Calibri"/>
                          <a:cs typeface="Arial"/>
                        </a:rPr>
                        <a:t>Basic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US"/>
                        <a:t>Nitrogen and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179313176"/>
                  </a:ext>
                </a:extLst>
              </a:tr>
              <a:tr h="689677">
                <a:tc>
                  <a:txBody>
                    <a:bodyPr/>
                    <a:lstStyle/>
                    <a:p>
                      <a:pPr algn="ctr"/>
                      <a:r>
                        <a:rPr lang="en" sz="1800" b="1">
                          <a:solidFill>
                            <a:schemeClr val="accent4">
                              <a:lumMod val="75000"/>
                            </a:schemeClr>
                          </a:solidFill>
                          <a:latin typeface="+mn-lt"/>
                          <a:ea typeface="Calibri"/>
                          <a:cs typeface="Arial"/>
                        </a:rPr>
                        <a:t>Hydrophobic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US"/>
                        <a:t>Mostly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794897644"/>
                  </a:ext>
                </a:extLst>
              </a:tr>
              <a:tr h="689677">
                <a:tc>
                  <a:txBody>
                    <a:bodyPr/>
                    <a:lstStyle/>
                    <a:p>
                      <a:pPr algn="ctr"/>
                      <a:r>
                        <a:rPr lang="en" sz="1800" b="1">
                          <a:latin typeface="+mn-lt"/>
                          <a:ea typeface="Calibri"/>
                          <a:cs typeface="Arial"/>
                        </a:rPr>
                        <a:t>Hydrophilic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a:t>Oxygen, Nitrogen and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81257345"/>
                  </a:ext>
                </a:extLst>
              </a:tr>
              <a:tr h="6896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 sz="1800" b="1">
                          <a:solidFill>
                            <a:srgbClr val="1CA64A"/>
                          </a:solidFill>
                          <a:latin typeface="+mn-lt"/>
                          <a:ea typeface="Calibri"/>
                          <a:cs typeface="Arial"/>
                        </a:rPr>
                        <a:t>Cysteine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US"/>
                        <a:t>Sulfur and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24617341"/>
                  </a:ext>
                </a:extLst>
              </a:tr>
            </a:tbl>
          </a:graphicData>
        </a:graphic>
      </p:graphicFrame>
      <p:pic>
        <p:nvPicPr>
          <p:cNvPr id="3" name="Picture 2" descr="A purple pencil in a white circle&#10;&#10;Description automatically generated">
            <a:extLst>
              <a:ext uri="{FF2B5EF4-FFF2-40B4-BE49-F238E27FC236}">
                <a16:creationId xmlns:a16="http://schemas.microsoft.com/office/drawing/2014/main" id="{39A22101-CA75-624F-956F-8B98AB2B8C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6872" y="6998"/>
            <a:ext cx="10971128"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a:solidFill>
                  <a:schemeClr val="bg1"/>
                </a:solidFill>
                <a:ea typeface="HGSoeiKakugothicUB"/>
                <a:cs typeface="Myanmar Text"/>
              </a:rPr>
              <a:t>Record Your Observations of Water Interactions</a:t>
            </a:r>
            <a:endParaRPr lang="en-US" sz="3600" b="1" dirty="0">
              <a:solidFill>
                <a:schemeClr val="bg1"/>
              </a:solidFill>
              <a:latin typeface="+mn-lt"/>
              <a:ea typeface="HGSoeiKakugothicUB"/>
              <a:cs typeface="Myanmar Text"/>
            </a:endParaRPr>
          </a:p>
        </p:txBody>
      </p:sp>
      <p:sp>
        <p:nvSpPr>
          <p:cNvPr id="6" name="TextBox 5">
            <a:extLst>
              <a:ext uri="{FF2B5EF4-FFF2-40B4-BE49-F238E27FC236}">
                <a16:creationId xmlns:a16="http://schemas.microsoft.com/office/drawing/2014/main" id="{89ABF825-44CC-04A9-1A32-F369BC946CB7}"/>
              </a:ext>
            </a:extLst>
          </p:cNvPr>
          <p:cNvSpPr txBox="1"/>
          <p:nvPr/>
        </p:nvSpPr>
        <p:spPr>
          <a:xfrm>
            <a:off x="1030940" y="2456889"/>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4000" b="1">
              <a:solidFill>
                <a:srgbClr val="7030A0"/>
              </a:solidFill>
              <a:cs typeface="Calibri"/>
            </a:endParaRPr>
          </a:p>
        </p:txBody>
      </p:sp>
      <p:sp>
        <p:nvSpPr>
          <p:cNvPr id="7" name="TextBox 6">
            <a:extLst>
              <a:ext uri="{FF2B5EF4-FFF2-40B4-BE49-F238E27FC236}">
                <a16:creationId xmlns:a16="http://schemas.microsoft.com/office/drawing/2014/main" id="{CCC9FAEA-BD87-E4C2-2BA8-C4090AACD060}"/>
              </a:ext>
            </a:extLst>
          </p:cNvPr>
          <p:cNvSpPr txBox="1"/>
          <p:nvPr/>
        </p:nvSpPr>
        <p:spPr>
          <a:xfrm>
            <a:off x="936872" y="2203429"/>
            <a:ext cx="2475631" cy="1631216"/>
          </a:xfrm>
          <a:prstGeom prst="rect">
            <a:avLst/>
          </a:prstGeom>
          <a:noFill/>
        </p:spPr>
        <p:txBody>
          <a:bodyPr wrap="square" lIns="91440" tIns="45720" rIns="91440" bIns="45720" rtlCol="0" anchor="t">
            <a:spAutoFit/>
          </a:bodyPr>
          <a:lstStyle/>
          <a:p>
            <a:pPr>
              <a:spcAft>
                <a:spcPts val="1800"/>
              </a:spcAft>
            </a:pPr>
            <a:r>
              <a:rPr lang="en-US" sz="2000" b="0" dirty="0">
                <a:effectLst/>
              </a:rPr>
              <a:t>In the second column, record how water molecules interact with the </a:t>
            </a:r>
            <a:r>
              <a:rPr lang="en-US" sz="2000" dirty="0"/>
              <a:t>side chains</a:t>
            </a:r>
            <a:r>
              <a:rPr lang="en-US" sz="2000" b="0" dirty="0">
                <a:effectLst/>
              </a:rPr>
              <a:t> in each group.</a:t>
            </a:r>
            <a:endParaRPr lang="en" sz="2000" dirty="0">
              <a:latin typeface="Calibri"/>
              <a:ea typeface="Calibri"/>
              <a:cs typeface="Arial"/>
            </a:endParaRPr>
          </a:p>
        </p:txBody>
      </p:sp>
    </p:spTree>
    <p:custDataLst>
      <p:tags r:id="rId1"/>
    </p:custDataLst>
    <p:extLst>
      <p:ext uri="{BB962C8B-B14F-4D97-AF65-F5344CB8AC3E}">
        <p14:creationId xmlns:p14="http://schemas.microsoft.com/office/powerpoint/2010/main" val="7755017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67D78FAC-B48F-B768-5B16-32C937F194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6872" y="6998"/>
            <a:ext cx="10971128"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Water Interactions with Each Sidechain</a:t>
            </a:r>
            <a:endParaRPr lang="en-US" dirty="0">
              <a:solidFill>
                <a:schemeClr val="bg1"/>
              </a:solidFill>
            </a:endParaRPr>
          </a:p>
        </p:txBody>
      </p:sp>
      <p:sp>
        <p:nvSpPr>
          <p:cNvPr id="6" name="TextBox 5">
            <a:extLst>
              <a:ext uri="{FF2B5EF4-FFF2-40B4-BE49-F238E27FC236}">
                <a16:creationId xmlns:a16="http://schemas.microsoft.com/office/drawing/2014/main" id="{89ABF825-44CC-04A9-1A32-F369BC946CB7}"/>
              </a:ext>
            </a:extLst>
          </p:cNvPr>
          <p:cNvSpPr txBox="1"/>
          <p:nvPr/>
        </p:nvSpPr>
        <p:spPr>
          <a:xfrm>
            <a:off x="1030940" y="2456889"/>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4000" b="1">
              <a:solidFill>
                <a:srgbClr val="7030A0"/>
              </a:solidFill>
              <a:cs typeface="Calibri"/>
            </a:endParaRPr>
          </a:p>
        </p:txBody>
      </p:sp>
      <p:sp>
        <p:nvSpPr>
          <p:cNvPr id="7" name="TextBox 6">
            <a:extLst>
              <a:ext uri="{FF2B5EF4-FFF2-40B4-BE49-F238E27FC236}">
                <a16:creationId xmlns:a16="http://schemas.microsoft.com/office/drawing/2014/main" id="{CCC9FAEA-BD87-E4C2-2BA8-C4090AACD060}"/>
              </a:ext>
            </a:extLst>
          </p:cNvPr>
          <p:cNvSpPr txBox="1"/>
          <p:nvPr/>
        </p:nvSpPr>
        <p:spPr>
          <a:xfrm>
            <a:off x="928681" y="2290595"/>
            <a:ext cx="2879747" cy="3477875"/>
          </a:xfrm>
          <a:prstGeom prst="rect">
            <a:avLst/>
          </a:prstGeom>
          <a:noFill/>
        </p:spPr>
        <p:txBody>
          <a:bodyPr wrap="square" lIns="91440" tIns="45720" rIns="91440" bIns="45720" rtlCol="0" anchor="t">
            <a:spAutoFit/>
          </a:bodyPr>
          <a:lstStyle/>
          <a:p>
            <a:pPr>
              <a:spcAft>
                <a:spcPts val="1800"/>
              </a:spcAft>
            </a:pPr>
            <a:r>
              <a:rPr lang="en" sz="2000" b="1">
                <a:solidFill>
                  <a:srgbClr val="FF0000"/>
                </a:solidFill>
                <a:latin typeface="+mn-lt"/>
                <a:ea typeface="Calibri"/>
                <a:cs typeface="Arial"/>
              </a:rPr>
              <a:t>Acidic</a:t>
            </a:r>
            <a:r>
              <a:rPr lang="en-US" sz="2000">
                <a:solidFill>
                  <a:srgbClr val="000000"/>
                </a:solidFill>
                <a:latin typeface="Calibri"/>
                <a:ea typeface="Calibri"/>
                <a:cs typeface="Arial"/>
              </a:rPr>
              <a:t> attract the hydrogen in water.</a:t>
            </a:r>
          </a:p>
          <a:p>
            <a:pPr>
              <a:spcAft>
                <a:spcPts val="1800"/>
              </a:spcAft>
            </a:pPr>
            <a:r>
              <a:rPr lang="en" sz="2000" b="1">
                <a:solidFill>
                  <a:schemeClr val="accent1"/>
                </a:solidFill>
                <a:latin typeface="+mn-lt"/>
                <a:ea typeface="Calibri"/>
                <a:cs typeface="Arial"/>
              </a:rPr>
              <a:t>Basic</a:t>
            </a:r>
            <a:r>
              <a:rPr lang="en-US" sz="2000" b="0">
                <a:solidFill>
                  <a:srgbClr val="000000"/>
                </a:solidFill>
                <a:effectLst/>
                <a:latin typeface="Calibri"/>
                <a:cs typeface="Arial"/>
              </a:rPr>
              <a:t> </a:t>
            </a:r>
            <a:r>
              <a:rPr lang="en-US" sz="2000">
                <a:solidFill>
                  <a:srgbClr val="000000"/>
                </a:solidFill>
                <a:latin typeface="Calibri"/>
                <a:cs typeface="Arial"/>
              </a:rPr>
              <a:t>attract the oxygen in water.</a:t>
            </a:r>
          </a:p>
          <a:p>
            <a:pPr>
              <a:spcAft>
                <a:spcPts val="1800"/>
              </a:spcAft>
            </a:pPr>
            <a:r>
              <a:rPr lang="en" sz="2000" b="1">
                <a:solidFill>
                  <a:schemeClr val="accent4">
                    <a:lumMod val="75000"/>
                  </a:schemeClr>
                </a:solidFill>
                <a:latin typeface="+mn-lt"/>
                <a:ea typeface="Calibri"/>
                <a:cs typeface="Arial"/>
              </a:rPr>
              <a:t>Hydrophobic</a:t>
            </a:r>
            <a:r>
              <a:rPr lang="en-US" sz="2000" b="0">
                <a:solidFill>
                  <a:srgbClr val="000000"/>
                </a:solidFill>
                <a:effectLst/>
                <a:latin typeface="Calibri"/>
                <a:cs typeface="Arial"/>
              </a:rPr>
              <a:t> repel water.</a:t>
            </a:r>
          </a:p>
          <a:p>
            <a:pPr>
              <a:spcAft>
                <a:spcPts val="1800"/>
              </a:spcAft>
            </a:pPr>
            <a:r>
              <a:rPr lang="en" sz="2000" b="1">
                <a:latin typeface="+mn-lt"/>
                <a:ea typeface="Calibri"/>
                <a:cs typeface="Arial"/>
              </a:rPr>
              <a:t>Hydrophilic</a:t>
            </a:r>
            <a:r>
              <a:rPr lang="en-US" sz="2000">
                <a:solidFill>
                  <a:srgbClr val="000000"/>
                </a:solidFill>
                <a:latin typeface="Calibri"/>
                <a:cs typeface="Arial"/>
              </a:rPr>
              <a:t> attract all atoms in water</a:t>
            </a:r>
            <a:r>
              <a:rPr lang="en-US" sz="2000" b="0">
                <a:solidFill>
                  <a:schemeClr val="tx1"/>
                </a:solidFill>
                <a:effectLst/>
              </a:rPr>
              <a:t>.</a:t>
            </a:r>
          </a:p>
          <a:p>
            <a:pPr>
              <a:spcAft>
                <a:spcPts val="1800"/>
              </a:spcAft>
            </a:pPr>
            <a:r>
              <a:rPr lang="en" sz="2000" b="1">
                <a:solidFill>
                  <a:srgbClr val="1CA64A"/>
                </a:solidFill>
                <a:latin typeface="+mn-lt"/>
                <a:ea typeface="Calibri"/>
                <a:cs typeface="Arial"/>
              </a:rPr>
              <a:t>Cysteine</a:t>
            </a:r>
            <a:r>
              <a:rPr lang="en-US" sz="2000">
                <a:latin typeface="Calibri"/>
                <a:ea typeface="Calibri"/>
                <a:cs typeface="Arial"/>
              </a:rPr>
              <a:t> repels water</a:t>
            </a:r>
            <a:endParaRPr lang="en" sz="2000">
              <a:solidFill>
                <a:srgbClr val="000000"/>
              </a:solidFill>
              <a:latin typeface="Calibri"/>
              <a:ea typeface="Calibri"/>
              <a:cs typeface="Arial"/>
            </a:endParaRPr>
          </a:p>
        </p:txBody>
      </p:sp>
      <p:graphicFrame>
        <p:nvGraphicFramePr>
          <p:cNvPr id="4" name="Table 3">
            <a:extLst>
              <a:ext uri="{FF2B5EF4-FFF2-40B4-BE49-F238E27FC236}">
                <a16:creationId xmlns:a16="http://schemas.microsoft.com/office/drawing/2014/main" id="{411B485B-71DB-CE1D-ACAD-1E794271EA4E}"/>
              </a:ext>
            </a:extLst>
          </p:cNvPr>
          <p:cNvGraphicFramePr>
            <a:graphicFrameLocks noGrp="1"/>
          </p:cNvGraphicFramePr>
          <p:nvPr>
            <p:extLst>
              <p:ext uri="{D42A27DB-BD31-4B8C-83A1-F6EECF244321}">
                <p14:modId xmlns:p14="http://schemas.microsoft.com/office/powerpoint/2010/main" val="1546366546"/>
              </p:ext>
            </p:extLst>
          </p:nvPr>
        </p:nvGraphicFramePr>
        <p:xfrm>
          <a:off x="3917944" y="1762814"/>
          <a:ext cx="7629894" cy="4072378"/>
        </p:xfrm>
        <a:graphic>
          <a:graphicData uri="http://schemas.openxmlformats.org/drawingml/2006/table">
            <a:tbl>
              <a:tblPr firstRow="1" bandRow="1">
                <a:tableStyleId>{5C22544A-7EE6-4342-B048-85BDC9FD1C3A}</a:tableStyleId>
              </a:tblPr>
              <a:tblGrid>
                <a:gridCol w="1494985">
                  <a:extLst>
                    <a:ext uri="{9D8B030D-6E8A-4147-A177-3AD203B41FA5}">
                      <a16:colId xmlns:a16="http://schemas.microsoft.com/office/drawing/2014/main" val="3609780425"/>
                    </a:ext>
                  </a:extLst>
                </a:gridCol>
                <a:gridCol w="1841385">
                  <a:extLst>
                    <a:ext uri="{9D8B030D-6E8A-4147-A177-3AD203B41FA5}">
                      <a16:colId xmlns:a16="http://schemas.microsoft.com/office/drawing/2014/main" val="2461667638"/>
                    </a:ext>
                  </a:extLst>
                </a:gridCol>
                <a:gridCol w="2060162">
                  <a:extLst>
                    <a:ext uri="{9D8B030D-6E8A-4147-A177-3AD203B41FA5}">
                      <a16:colId xmlns:a16="http://schemas.microsoft.com/office/drawing/2014/main" val="3300889321"/>
                    </a:ext>
                  </a:extLst>
                </a:gridCol>
                <a:gridCol w="2233362">
                  <a:extLst>
                    <a:ext uri="{9D8B030D-6E8A-4147-A177-3AD203B41FA5}">
                      <a16:colId xmlns:a16="http://schemas.microsoft.com/office/drawing/2014/main" val="1001319153"/>
                    </a:ext>
                  </a:extLst>
                </a:gridCol>
              </a:tblGrid>
              <a:tr h="623993">
                <a:tc>
                  <a:txBody>
                    <a:bodyPr/>
                    <a:lstStyle/>
                    <a:p>
                      <a:pPr algn="ctr"/>
                      <a:endParaRPr lang="en-US" sz="1600">
                        <a:solidFill>
                          <a:schemeClr val="tx1"/>
                        </a:solidFill>
                      </a:endParaRP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a:solidFill>
                            <a:schemeClr val="tx1"/>
                          </a:solidFill>
                        </a:rPr>
                        <a:t>Atoms in the Sidechains</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a:solidFill>
                            <a:schemeClr val="tx1"/>
                          </a:solidFill>
                        </a:rPr>
                        <a:t>Interactions </a:t>
                      </a:r>
                    </a:p>
                    <a:p>
                      <a:pPr algn="ctr"/>
                      <a:r>
                        <a:rPr lang="en-US" sz="1600">
                          <a:solidFill>
                            <a:schemeClr val="tx1"/>
                          </a:solidFill>
                        </a:rPr>
                        <a:t>with Water</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a:solidFill>
                            <a:schemeClr val="tx1"/>
                          </a:solidFill>
                        </a:rPr>
                        <a:t>Interactions with </a:t>
                      </a:r>
                    </a:p>
                    <a:p>
                      <a:pPr algn="ctr"/>
                      <a:r>
                        <a:rPr lang="en-US" sz="1600">
                          <a:solidFill>
                            <a:schemeClr val="tx1"/>
                          </a:solidFill>
                        </a:rPr>
                        <a:t>Amino Acids</a:t>
                      </a:r>
                    </a:p>
                  </a:txBody>
                  <a:tcPr anchor="ct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2211575"/>
                  </a:ext>
                </a:extLst>
              </a:tr>
              <a:tr h="6896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 sz="1800" b="1">
                          <a:solidFill>
                            <a:srgbClr val="FF0000"/>
                          </a:solidFill>
                          <a:latin typeface="+mn-lt"/>
                          <a:ea typeface="Calibri"/>
                          <a:cs typeface="Arial"/>
                        </a:rPr>
                        <a:t>Acidic</a:t>
                      </a:r>
                      <a:endParaRPr lang="en" sz="1800" b="1">
                        <a:solidFill>
                          <a:srgbClr val="000000"/>
                        </a:solidFill>
                        <a:latin typeface="+mn-lt"/>
                        <a:ea typeface="Calibri"/>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9B9"/>
                    </a:solidFill>
                  </a:tcPr>
                </a:tc>
                <a:tc>
                  <a:txBody>
                    <a:bodyPr/>
                    <a:lstStyle/>
                    <a:p>
                      <a:pPr algn="ctr"/>
                      <a:r>
                        <a:rPr lang="en-US"/>
                        <a:t>Oxygen and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D9"/>
                    </a:solidFill>
                  </a:tcPr>
                </a:tc>
                <a:tc>
                  <a:txBody>
                    <a:bodyPr/>
                    <a:lstStyle/>
                    <a:p>
                      <a:pPr algn="ctr"/>
                      <a:r>
                        <a:rPr lang="en-US"/>
                        <a:t>Attract Water (hydrogen)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D9"/>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D9"/>
                    </a:solidFill>
                  </a:tcPr>
                </a:tc>
                <a:extLst>
                  <a:ext uri="{0D108BD9-81ED-4DB2-BD59-A6C34878D82A}">
                    <a16:rowId xmlns:a16="http://schemas.microsoft.com/office/drawing/2014/main" val="3835943442"/>
                  </a:ext>
                </a:extLst>
              </a:tr>
              <a:tr h="6896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 sz="1800" b="1">
                          <a:solidFill>
                            <a:schemeClr val="accent1"/>
                          </a:solidFill>
                          <a:latin typeface="+mn-lt"/>
                          <a:ea typeface="Calibri"/>
                          <a:cs typeface="Arial"/>
                        </a:rPr>
                        <a:t>Basic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US"/>
                        <a:t>Nitrogen and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a:t>Attract Water (oxygen)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179313176"/>
                  </a:ext>
                </a:extLst>
              </a:tr>
              <a:tr h="689677">
                <a:tc>
                  <a:txBody>
                    <a:bodyPr/>
                    <a:lstStyle/>
                    <a:p>
                      <a:pPr algn="ctr"/>
                      <a:r>
                        <a:rPr lang="en" sz="1800" b="1">
                          <a:solidFill>
                            <a:schemeClr val="accent4">
                              <a:lumMod val="75000"/>
                            </a:schemeClr>
                          </a:solidFill>
                          <a:latin typeface="+mn-lt"/>
                          <a:ea typeface="Calibri"/>
                          <a:cs typeface="Arial"/>
                        </a:rPr>
                        <a:t>Hydrophobic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US"/>
                        <a:t>Mostly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a:t>Repels Water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794897644"/>
                  </a:ext>
                </a:extLst>
              </a:tr>
              <a:tr h="689677">
                <a:tc>
                  <a:txBody>
                    <a:bodyPr/>
                    <a:lstStyle/>
                    <a:p>
                      <a:pPr algn="ctr"/>
                      <a:r>
                        <a:rPr lang="en" sz="1800" b="1">
                          <a:latin typeface="+mn-lt"/>
                          <a:ea typeface="Calibri"/>
                          <a:cs typeface="Arial"/>
                        </a:rPr>
                        <a:t>Hydrophilic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a:t>Oxygen, Nitrogen and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a:t>Attract All</a:t>
                      </a:r>
                    </a:p>
                    <a:p>
                      <a:pPr algn="ctr"/>
                      <a:r>
                        <a:rPr lang="en-US"/>
                        <a:t>Atoms in Water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81257345"/>
                  </a:ext>
                </a:extLst>
              </a:tr>
              <a:tr h="6896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 sz="1800" b="1">
                          <a:solidFill>
                            <a:srgbClr val="1CA64A"/>
                          </a:solidFill>
                          <a:latin typeface="+mn-lt"/>
                          <a:ea typeface="Calibri"/>
                          <a:cs typeface="Arial"/>
                        </a:rPr>
                        <a:t>Cysteine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US"/>
                        <a:t>Sulfur and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a:t>Repels Water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24617341"/>
                  </a:ext>
                </a:extLst>
              </a:tr>
            </a:tbl>
          </a:graphicData>
        </a:graphic>
      </p:graphicFrame>
    </p:spTree>
    <p:custDataLst>
      <p:tags r:id="rId1"/>
    </p:custDataLst>
    <p:extLst>
      <p:ext uri="{BB962C8B-B14F-4D97-AF65-F5344CB8AC3E}">
        <p14:creationId xmlns:p14="http://schemas.microsoft.com/office/powerpoint/2010/main" val="25849321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8" name="Picture 7" descr="Icon&#10;&#10;Description automatically generated">
            <a:extLst>
              <a:ext uri="{FF2B5EF4-FFF2-40B4-BE49-F238E27FC236}">
                <a16:creationId xmlns:a16="http://schemas.microsoft.com/office/drawing/2014/main" id="{10230256-BBCB-C405-FEDC-3DDC8C4124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894196" y="-244"/>
            <a:ext cx="11298047"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a:solidFill>
                  <a:schemeClr val="bg1"/>
                </a:solidFill>
                <a:ea typeface="HGSoeiKakugothicUB"/>
                <a:cs typeface="Myanmar Text"/>
              </a:rPr>
              <a:t>Hydrophobic and Hydrophilic </a:t>
            </a:r>
            <a:r>
              <a:rPr lang="en-US" sz="3600" b="1">
                <a:solidFill>
                  <a:schemeClr val="bg1"/>
                </a:solidFill>
                <a:ea typeface="HGSoeiKakugothicUB"/>
                <a:cs typeface="Myanmar Text"/>
              </a:rPr>
              <a:t>Sidechains</a:t>
            </a:r>
            <a:endParaRPr lang="en-US" sz="3600" b="1" dirty="0">
              <a:solidFill>
                <a:schemeClr val="bg1"/>
              </a:solidFill>
              <a:ea typeface="HGSoeiKakugothicUB"/>
              <a:cs typeface="Myanmar Text"/>
            </a:endParaRPr>
          </a:p>
        </p:txBody>
      </p:sp>
      <p:sp>
        <p:nvSpPr>
          <p:cNvPr id="3" name="TextBox 2">
            <a:extLst>
              <a:ext uri="{FF2B5EF4-FFF2-40B4-BE49-F238E27FC236}">
                <a16:creationId xmlns:a16="http://schemas.microsoft.com/office/drawing/2014/main" id="{FBA9252D-8239-4217-59A5-6ECD685F213E}"/>
              </a:ext>
            </a:extLst>
          </p:cNvPr>
          <p:cNvSpPr txBox="1"/>
          <p:nvPr/>
        </p:nvSpPr>
        <p:spPr>
          <a:xfrm>
            <a:off x="894196" y="2418442"/>
            <a:ext cx="3790926" cy="3493264"/>
          </a:xfrm>
          <a:prstGeom prst="rect">
            <a:avLst/>
          </a:prstGeom>
          <a:noFill/>
        </p:spPr>
        <p:txBody>
          <a:bodyPr wrap="square" lIns="91440" tIns="45720" rIns="91440" bIns="45720" rtlCol="0" anchor="t">
            <a:spAutoFit/>
          </a:bodyPr>
          <a:lstStyle/>
          <a:p>
            <a:pPr>
              <a:spcAft>
                <a:spcPts val="1800"/>
              </a:spcAft>
            </a:pPr>
            <a:r>
              <a:rPr lang="en-US" sz="2000" dirty="0">
                <a:ea typeface="+mn-lt"/>
                <a:cs typeface="+mn-lt"/>
              </a:rPr>
              <a:t>Water is attracted to </a:t>
            </a:r>
            <a:r>
              <a:rPr lang="en-US" sz="2000" b="1" dirty="0">
                <a:solidFill>
                  <a:schemeClr val="bg1">
                    <a:lumMod val="50000"/>
                  </a:schemeClr>
                </a:solidFill>
                <a:ea typeface="+mn-lt"/>
                <a:cs typeface="+mn-lt"/>
              </a:rPr>
              <a:t>hydrophilic</a:t>
            </a:r>
            <a:r>
              <a:rPr lang="en-US" sz="2000" dirty="0">
                <a:ea typeface="+mn-lt"/>
                <a:cs typeface="+mn-lt"/>
              </a:rPr>
              <a:t> side chains, including </a:t>
            </a:r>
            <a:r>
              <a:rPr lang="en-US" sz="2000" b="1" dirty="0">
                <a:solidFill>
                  <a:srgbClr val="FF0000"/>
                </a:solidFill>
                <a:ea typeface="+mn-lt"/>
                <a:cs typeface="+mn-lt"/>
              </a:rPr>
              <a:t>acidic</a:t>
            </a:r>
            <a:r>
              <a:rPr lang="en-US" sz="2000" dirty="0">
                <a:ea typeface="+mn-lt"/>
                <a:cs typeface="+mn-lt"/>
              </a:rPr>
              <a:t> and </a:t>
            </a:r>
            <a:r>
              <a:rPr lang="en-US" sz="2000" b="1" dirty="0">
                <a:solidFill>
                  <a:srgbClr val="0070C0"/>
                </a:solidFill>
                <a:ea typeface="+mn-lt"/>
                <a:cs typeface="+mn-lt"/>
              </a:rPr>
              <a:t>basic</a:t>
            </a:r>
            <a:r>
              <a:rPr lang="en-US" sz="2000" dirty="0">
                <a:ea typeface="+mn-lt"/>
                <a:cs typeface="+mn-lt"/>
              </a:rPr>
              <a:t> side chains.</a:t>
            </a:r>
          </a:p>
          <a:p>
            <a:pPr>
              <a:spcAft>
                <a:spcPts val="1800"/>
              </a:spcAft>
            </a:pPr>
            <a:r>
              <a:rPr lang="en-US" sz="3600" dirty="0">
                <a:ea typeface="+mn-lt"/>
                <a:cs typeface="+mn-lt"/>
              </a:rPr>
              <a:t>   </a:t>
            </a:r>
          </a:p>
          <a:p>
            <a:pPr>
              <a:spcAft>
                <a:spcPts val="1800"/>
              </a:spcAft>
            </a:pPr>
            <a:endParaRPr lang="en-US" sz="2000">
              <a:ea typeface="+mn-lt"/>
              <a:cs typeface="+mn-lt"/>
            </a:endParaRPr>
          </a:p>
          <a:p>
            <a:pPr>
              <a:spcAft>
                <a:spcPts val="1800"/>
              </a:spcAft>
            </a:pPr>
            <a:r>
              <a:rPr lang="en-US" sz="2000" dirty="0">
                <a:ea typeface="+mn-lt"/>
                <a:cs typeface="+mn-lt"/>
              </a:rPr>
              <a:t>Water is repelled by </a:t>
            </a:r>
            <a:r>
              <a:rPr lang="en-US" sz="2000" b="1" dirty="0">
                <a:solidFill>
                  <a:schemeClr val="accent4">
                    <a:lumMod val="75000"/>
                  </a:schemeClr>
                </a:solidFill>
                <a:ea typeface="+mn-lt"/>
                <a:cs typeface="+mn-lt"/>
              </a:rPr>
              <a:t>hydrophobic</a:t>
            </a:r>
            <a:r>
              <a:rPr lang="en-US" sz="2000" dirty="0">
                <a:ea typeface="+mn-lt"/>
                <a:cs typeface="+mn-lt"/>
              </a:rPr>
              <a:t> side chains, including the </a:t>
            </a:r>
            <a:r>
              <a:rPr lang="en-US" sz="2000" b="1" dirty="0">
                <a:solidFill>
                  <a:srgbClr val="1CA64A"/>
                </a:solidFill>
                <a:ea typeface="+mn-lt"/>
                <a:cs typeface="+mn-lt"/>
              </a:rPr>
              <a:t>cysteine</a:t>
            </a:r>
            <a:r>
              <a:rPr lang="en-US" sz="2000" dirty="0">
                <a:ea typeface="+mn-lt"/>
                <a:cs typeface="+mn-lt"/>
              </a:rPr>
              <a:t> side chain.</a:t>
            </a:r>
          </a:p>
        </p:txBody>
      </p:sp>
      <p:pic>
        <p:nvPicPr>
          <p:cNvPr id="7" name="Picture 6">
            <a:extLst>
              <a:ext uri="{FF2B5EF4-FFF2-40B4-BE49-F238E27FC236}">
                <a16:creationId xmlns:a16="http://schemas.microsoft.com/office/drawing/2014/main" id="{46C84C4A-75A5-6EC2-A9B6-7624A57B4719}"/>
              </a:ext>
            </a:extLst>
          </p:cNvPr>
          <p:cNvPicPr>
            <a:picLocks noChangeAspect="1"/>
          </p:cNvPicPr>
          <p:nvPr/>
        </p:nvPicPr>
        <p:blipFill rotWithShape="1">
          <a:blip r:embed="rId6"/>
          <a:srcRect b="52534"/>
          <a:stretch/>
        </p:blipFill>
        <p:spPr>
          <a:xfrm>
            <a:off x="4861585" y="1489100"/>
            <a:ext cx="5397889" cy="2096949"/>
          </a:xfrm>
          <a:prstGeom prst="rect">
            <a:avLst/>
          </a:prstGeom>
        </p:spPr>
      </p:pic>
      <p:pic>
        <p:nvPicPr>
          <p:cNvPr id="9" name="Picture 8">
            <a:extLst>
              <a:ext uri="{FF2B5EF4-FFF2-40B4-BE49-F238E27FC236}">
                <a16:creationId xmlns:a16="http://schemas.microsoft.com/office/drawing/2014/main" id="{3490753F-9D4B-79DA-E085-1FB1931191EA}"/>
              </a:ext>
            </a:extLst>
          </p:cNvPr>
          <p:cNvPicPr>
            <a:picLocks noChangeAspect="1"/>
          </p:cNvPicPr>
          <p:nvPr/>
        </p:nvPicPr>
        <p:blipFill rotWithShape="1">
          <a:blip r:embed="rId6"/>
          <a:srcRect t="49356"/>
          <a:stretch/>
        </p:blipFill>
        <p:spPr>
          <a:xfrm>
            <a:off x="4846847" y="4165074"/>
            <a:ext cx="5397890" cy="2237362"/>
          </a:xfrm>
          <a:prstGeom prst="rect">
            <a:avLst/>
          </a:prstGeom>
        </p:spPr>
      </p:pic>
    </p:spTree>
    <p:custDataLst>
      <p:tags r:id="rId1"/>
    </p:custDataLst>
    <p:extLst>
      <p:ext uri="{BB962C8B-B14F-4D97-AF65-F5344CB8AC3E}">
        <p14:creationId xmlns:p14="http://schemas.microsoft.com/office/powerpoint/2010/main" val="14321423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9" name="Object 8">
            <a:extLst>
              <a:ext uri="{FF2B5EF4-FFF2-40B4-BE49-F238E27FC236}">
                <a16:creationId xmlns:a16="http://schemas.microsoft.com/office/drawing/2014/main" id="{F57C6756-148F-BF82-01BF-56B81601FCB9}"/>
              </a:ext>
            </a:extLst>
          </p:cNvPr>
          <p:cNvGraphicFramePr>
            <a:graphicFrameLocks noChangeAspect="1"/>
          </p:cNvGraphicFramePr>
          <p:nvPr>
            <p:extLst>
              <p:ext uri="{D42A27DB-BD31-4B8C-83A1-F6EECF244321}">
                <p14:modId xmlns:p14="http://schemas.microsoft.com/office/powerpoint/2010/main" val="4142405755"/>
              </p:ext>
            </p:extLst>
          </p:nvPr>
        </p:nvGraphicFramePr>
        <p:xfrm>
          <a:off x="884032" y="1174442"/>
          <a:ext cx="1421175" cy="1498896"/>
        </p:xfrm>
        <a:graphic>
          <a:graphicData uri="http://schemas.openxmlformats.org/presentationml/2006/ole">
            <mc:AlternateContent xmlns:mc="http://schemas.openxmlformats.org/markup-compatibility/2006">
              <mc:Choice xmlns:v="urn:schemas-microsoft-com:vml" Requires="v">
                <p:oleObj r:id="rId6" imgW="3250440" imgH="3428280" progId="">
                  <p:embed/>
                </p:oleObj>
              </mc:Choice>
              <mc:Fallback>
                <p:oleObj r:id="rId6" imgW="3250440" imgH="3428280" progId="">
                  <p:embed/>
                  <p:pic>
                    <p:nvPicPr>
                      <p:cNvPr id="9" name="Object 8">
                        <a:extLst>
                          <a:ext uri="{FF2B5EF4-FFF2-40B4-BE49-F238E27FC236}">
                            <a16:creationId xmlns:a16="http://schemas.microsoft.com/office/drawing/2014/main" id="{F57C6756-148F-BF82-01BF-56B81601FCB9}"/>
                          </a:ext>
                        </a:extLst>
                      </p:cNvPr>
                      <p:cNvPicPr/>
                      <p:nvPr/>
                    </p:nvPicPr>
                    <p:blipFill>
                      <a:blip r:embed="rId7"/>
                      <a:stretch>
                        <a:fillRect/>
                      </a:stretch>
                    </p:blipFill>
                    <p:spPr>
                      <a:xfrm>
                        <a:off x="884032" y="1174442"/>
                        <a:ext cx="1421175" cy="1498896"/>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54321871-7CE8-C415-7A8A-18D1557E26B7}"/>
              </a:ext>
            </a:extLst>
          </p:cNvPr>
          <p:cNvSpPr txBox="1"/>
          <p:nvPr/>
        </p:nvSpPr>
        <p:spPr>
          <a:xfrm>
            <a:off x="2466109" y="995015"/>
            <a:ext cx="9252257" cy="2929392"/>
          </a:xfrm>
          <a:prstGeom prst="rect">
            <a:avLst/>
          </a:prstGeom>
          <a:noFill/>
        </p:spPr>
        <p:txBody>
          <a:bodyPr wrap="square" lIns="91440" tIns="45720" rIns="91440" bIns="45720" rtlCol="0" anchor="t">
            <a:spAutoFit/>
          </a:bodyPr>
          <a:lstStyle/>
          <a:p>
            <a:pPr>
              <a:lnSpc>
                <a:spcPct val="200000"/>
              </a:lnSpc>
              <a:spcAft>
                <a:spcPts val="600"/>
              </a:spcAft>
            </a:pPr>
            <a:r>
              <a:rPr lang="en-US" b="1" dirty="0">
                <a:solidFill>
                  <a:srgbClr val="000000"/>
                </a:solidFill>
                <a:cs typeface="Myanmar Text"/>
              </a:rPr>
              <a:t>Overlay 4: Amino Acid Interactions and the Four Rules of Protein Folding</a:t>
            </a:r>
            <a:endParaRPr lang="en-US" dirty="0"/>
          </a:p>
          <a:p>
            <a:pPr>
              <a:spcAft>
                <a:spcPts val="600"/>
              </a:spcAft>
            </a:pPr>
            <a:r>
              <a:rPr lang="en-US" sz="1600" dirty="0">
                <a:solidFill>
                  <a:srgbClr val="000000"/>
                </a:solidFill>
                <a:ea typeface="Calibri"/>
                <a:cs typeface="Myanmar Text"/>
              </a:rPr>
              <a:t>Experienced teachers would now normally share the 4 rules of protein folding. This overlay has been designed for students to discover these rules independently. Clicking on an amino acid from the side chain chart will place it in the center of an 8 amino acid long mini-</a:t>
            </a:r>
            <a:r>
              <a:rPr lang="en-US" sz="1600" dirty="0" err="1">
                <a:solidFill>
                  <a:srgbClr val="000000"/>
                </a:solidFill>
                <a:ea typeface="Calibri"/>
                <a:cs typeface="Myanmar Text"/>
              </a:rPr>
              <a:t>toober</a:t>
            </a:r>
            <a:r>
              <a:rPr lang="en-US" sz="1600" dirty="0">
                <a:solidFill>
                  <a:srgbClr val="000000"/>
                </a:solidFill>
                <a:ea typeface="Calibri"/>
                <a:cs typeface="Myanmar Text"/>
              </a:rPr>
              <a:t>. </a:t>
            </a:r>
          </a:p>
          <a:p>
            <a:pPr>
              <a:spcAft>
                <a:spcPts val="600"/>
              </a:spcAft>
            </a:pPr>
            <a:r>
              <a:rPr lang="en-US" sz="1600" dirty="0">
                <a:solidFill>
                  <a:srgbClr val="000000"/>
                </a:solidFill>
                <a:ea typeface="Calibri"/>
                <a:cs typeface="Myanmar Text"/>
              </a:rPr>
              <a:t>The surrounding amino acids will fold around the selected amino acid, showing how other amino acids might interact with it. Students can determine these rules by watching the protein fold and unfold. </a:t>
            </a:r>
          </a:p>
          <a:p>
            <a:pPr>
              <a:spcAft>
                <a:spcPts val="600"/>
              </a:spcAft>
            </a:pPr>
            <a:r>
              <a:rPr lang="en-US" sz="1600" dirty="0">
                <a:solidFill>
                  <a:srgbClr val="000000"/>
                </a:solidFill>
                <a:cs typeface="Myanmar Text"/>
              </a:rPr>
              <a:t>At the conclusion of this activity, students should be ready to fold their own 15 amino acid long protein using the Amino Acid Start Kit</a:t>
            </a:r>
            <a:r>
              <a:rPr lang="en-US" sz="1600" baseline="30000" dirty="0">
                <a:solidFill>
                  <a:srgbClr val="000000"/>
                </a:solidFill>
                <a:cs typeface="Myanmar Text"/>
              </a:rPr>
              <a:t>©</a:t>
            </a:r>
            <a:r>
              <a:rPr lang="en-US" sz="1600" dirty="0">
                <a:solidFill>
                  <a:srgbClr val="000000"/>
                </a:solidFill>
                <a:cs typeface="Myanmar Text"/>
              </a:rPr>
              <a:t> mini-</a:t>
            </a:r>
            <a:r>
              <a:rPr lang="en-US" sz="1600" dirty="0" err="1">
                <a:solidFill>
                  <a:srgbClr val="000000"/>
                </a:solidFill>
                <a:cs typeface="Myanmar Text"/>
              </a:rPr>
              <a:t>toober</a:t>
            </a:r>
            <a:r>
              <a:rPr lang="en-US" sz="1600" dirty="0">
                <a:solidFill>
                  <a:srgbClr val="000000"/>
                </a:solidFill>
                <a:cs typeface="Myanmar Text"/>
              </a:rPr>
              <a:t>.</a:t>
            </a:r>
            <a:endParaRPr lang="en-US" dirty="0"/>
          </a:p>
          <a:p>
            <a:pPr>
              <a:lnSpc>
                <a:spcPct val="107000"/>
              </a:lnSpc>
              <a:spcAft>
                <a:spcPts val="600"/>
              </a:spcAft>
            </a:pPr>
            <a:endParaRPr lang="en-US" sz="1600" b="1">
              <a:solidFill>
                <a:srgbClr val="000000"/>
              </a:solidFill>
              <a:ea typeface="Calibri" panose="020F0502020204030204"/>
              <a:cs typeface="Myanmar Text" panose="020B0502040204020203" pitchFamily="34" charset="0"/>
            </a:endParaRP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Overlay 4</a:t>
            </a:r>
            <a:endParaRPr lang="en-US" sz="4000">
              <a:solidFill>
                <a:schemeClr val="bg1"/>
              </a:solidFill>
              <a:cs typeface="Myanmar Text"/>
            </a:endParaRPr>
          </a:p>
        </p:txBody>
      </p:sp>
      <p:sp>
        <p:nvSpPr>
          <p:cNvPr id="10" name="TextBox 9">
            <a:extLst>
              <a:ext uri="{FF2B5EF4-FFF2-40B4-BE49-F238E27FC236}">
                <a16:creationId xmlns:a16="http://schemas.microsoft.com/office/drawing/2014/main" id="{389F9674-AB6A-D603-80BF-4451BDA871F7}"/>
              </a:ext>
            </a:extLst>
          </p:cNvPr>
          <p:cNvSpPr txBox="1"/>
          <p:nvPr/>
        </p:nvSpPr>
        <p:spPr>
          <a:xfrm>
            <a:off x="1087710" y="2712979"/>
            <a:ext cx="1142209" cy="646331"/>
          </a:xfrm>
          <a:prstGeom prst="rect">
            <a:avLst/>
          </a:prstGeom>
          <a:noFill/>
        </p:spPr>
        <p:txBody>
          <a:bodyPr wrap="square">
            <a:spAutoFit/>
          </a:bodyPr>
          <a:lstStyle/>
          <a:p>
            <a:pPr algn="ctr">
              <a:spcAft>
                <a:spcPts val="1800"/>
              </a:spcAft>
            </a:pPr>
            <a:r>
              <a:rPr lang="en-US" b="1">
                <a:solidFill>
                  <a:srgbClr val="000000"/>
                </a:solidFill>
                <a:cs typeface="Myanmar Text"/>
              </a:rPr>
              <a:t>Overlay 4 Button</a:t>
            </a:r>
            <a:endParaRPr lang="en-US">
              <a:solidFill>
                <a:srgbClr val="000000"/>
              </a:solidFill>
              <a:cs typeface="Calibri"/>
            </a:endParaRPr>
          </a:p>
        </p:txBody>
      </p:sp>
      <p:pic>
        <p:nvPicPr>
          <p:cNvPr id="11" name="Picture 10">
            <a:extLst>
              <a:ext uri="{FF2B5EF4-FFF2-40B4-BE49-F238E27FC236}">
                <a16:creationId xmlns:a16="http://schemas.microsoft.com/office/drawing/2014/main" id="{3B814EA1-DB01-FB6A-39AB-4F0DED86EE5F}"/>
              </a:ext>
            </a:extLst>
          </p:cNvPr>
          <p:cNvPicPr>
            <a:picLocks noChangeAspect="1"/>
          </p:cNvPicPr>
          <p:nvPr/>
        </p:nvPicPr>
        <p:blipFill>
          <a:blip r:embed="rId8"/>
          <a:stretch>
            <a:fillRect/>
          </a:stretch>
        </p:blipFill>
        <p:spPr>
          <a:xfrm>
            <a:off x="3049696" y="3777802"/>
            <a:ext cx="5476590" cy="2809236"/>
          </a:xfrm>
          <a:prstGeom prst="rect">
            <a:avLst/>
          </a:prstGeom>
        </p:spPr>
      </p:pic>
    </p:spTree>
    <p:custDataLst>
      <p:tags r:id="rId1"/>
    </p:custDataLst>
    <p:extLst>
      <p:ext uri="{BB962C8B-B14F-4D97-AF65-F5344CB8AC3E}">
        <p14:creationId xmlns:p14="http://schemas.microsoft.com/office/powerpoint/2010/main" val="142055128"/>
      </p:ext>
    </p:extLst>
  </p:cSld>
  <p:clrMapOvr>
    <a:masterClrMapping/>
  </p:clrMapOvr>
  <p:extLst>
    <p:ext uri="{6950BFC3-D8DA-4A85-94F7-54DA5524770B}">
      <p188:commentRel xmlns:p188="http://schemas.microsoft.com/office/powerpoint/2018/8/main" r:id="rId4"/>
    </p:ext>
  </p:extLs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Picture 9" descr="Icon&#10;&#10;Description automatically generated">
            <a:extLst>
              <a:ext uri="{FF2B5EF4-FFF2-40B4-BE49-F238E27FC236}">
                <a16:creationId xmlns:a16="http://schemas.microsoft.com/office/drawing/2014/main" id="{E524681B-420A-081E-7968-284D507972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6872" y="6998"/>
            <a:ext cx="10971128"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Proteins Form Chains that Fold</a:t>
            </a:r>
            <a:endParaRPr lang="en-US" dirty="0">
              <a:solidFill>
                <a:schemeClr val="bg1"/>
              </a:solidFill>
            </a:endParaRPr>
          </a:p>
        </p:txBody>
      </p:sp>
      <p:sp>
        <p:nvSpPr>
          <p:cNvPr id="6" name="TextBox 5">
            <a:extLst>
              <a:ext uri="{FF2B5EF4-FFF2-40B4-BE49-F238E27FC236}">
                <a16:creationId xmlns:a16="http://schemas.microsoft.com/office/drawing/2014/main" id="{89ABF825-44CC-04A9-1A32-F369BC946CB7}"/>
              </a:ext>
            </a:extLst>
          </p:cNvPr>
          <p:cNvSpPr txBox="1"/>
          <p:nvPr/>
        </p:nvSpPr>
        <p:spPr>
          <a:xfrm>
            <a:off x="1030940" y="2456889"/>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4000" b="1">
              <a:solidFill>
                <a:srgbClr val="7030A0"/>
              </a:solidFill>
              <a:cs typeface="Calibri"/>
            </a:endParaRPr>
          </a:p>
        </p:txBody>
      </p:sp>
      <p:sp>
        <p:nvSpPr>
          <p:cNvPr id="7" name="TextBox 6">
            <a:extLst>
              <a:ext uri="{FF2B5EF4-FFF2-40B4-BE49-F238E27FC236}">
                <a16:creationId xmlns:a16="http://schemas.microsoft.com/office/drawing/2014/main" id="{CCC9FAEA-BD87-E4C2-2BA8-C4090AACD060}"/>
              </a:ext>
            </a:extLst>
          </p:cNvPr>
          <p:cNvSpPr txBox="1"/>
          <p:nvPr/>
        </p:nvSpPr>
        <p:spPr>
          <a:xfrm>
            <a:off x="1107788" y="3716882"/>
            <a:ext cx="3511346" cy="2708434"/>
          </a:xfrm>
          <a:prstGeom prst="rect">
            <a:avLst/>
          </a:prstGeom>
          <a:noFill/>
        </p:spPr>
        <p:txBody>
          <a:bodyPr wrap="square" lIns="91440" tIns="45720" rIns="91440" bIns="45720" rtlCol="0" anchor="t">
            <a:spAutoFit/>
          </a:bodyPr>
          <a:lstStyle/>
          <a:p>
            <a:pPr>
              <a:spcAft>
                <a:spcPts val="1800"/>
              </a:spcAft>
            </a:pPr>
            <a:r>
              <a:rPr lang="en" sz="2000" dirty="0">
                <a:solidFill>
                  <a:srgbClr val="000000"/>
                </a:solidFill>
                <a:latin typeface="Calibri"/>
                <a:ea typeface="Calibri"/>
                <a:cs typeface="Arial"/>
              </a:rPr>
              <a:t>Amino acids link together to form protein chains, which then fold into 3-dimensional shapes.</a:t>
            </a:r>
          </a:p>
          <a:p>
            <a:pPr>
              <a:spcAft>
                <a:spcPts val="1800"/>
              </a:spcAft>
            </a:pPr>
            <a:r>
              <a:rPr lang="en" sz="2000" b="1" dirty="0">
                <a:solidFill>
                  <a:srgbClr val="000000"/>
                </a:solidFill>
                <a:latin typeface="Calibri"/>
                <a:ea typeface="Calibri"/>
                <a:cs typeface="Arial"/>
              </a:rPr>
              <a:t>The side chains in a protein chain determine how the protein folds.</a:t>
            </a:r>
            <a:endParaRPr lang="en" sz="2000" b="1" dirty="0">
              <a:solidFill>
                <a:srgbClr val="1CA64A"/>
              </a:solidFill>
              <a:latin typeface="Calibri"/>
              <a:ea typeface="Calibri"/>
              <a:cs typeface="Arial"/>
            </a:endParaRPr>
          </a:p>
          <a:p>
            <a:r>
              <a:rPr lang="en" sz="2000" b="1" dirty="0">
                <a:solidFill>
                  <a:srgbClr val="1CA64A"/>
                </a:solidFill>
                <a:latin typeface="Calibri"/>
                <a:ea typeface="Calibri"/>
                <a:cs typeface="Arial"/>
              </a:rPr>
              <a:t>  </a:t>
            </a:r>
          </a:p>
        </p:txBody>
      </p:sp>
      <p:pic>
        <p:nvPicPr>
          <p:cNvPr id="5" name="Picture 4">
            <a:extLst>
              <a:ext uri="{FF2B5EF4-FFF2-40B4-BE49-F238E27FC236}">
                <a16:creationId xmlns:a16="http://schemas.microsoft.com/office/drawing/2014/main" id="{18BA5D96-38C6-6009-64E9-8FFC4322BBA6}"/>
              </a:ext>
            </a:extLst>
          </p:cNvPr>
          <p:cNvPicPr>
            <a:picLocks noChangeAspect="1"/>
          </p:cNvPicPr>
          <p:nvPr/>
        </p:nvPicPr>
        <p:blipFill rotWithShape="1">
          <a:blip r:embed="rId6"/>
          <a:srcRect t="833" b="-1"/>
          <a:stretch/>
        </p:blipFill>
        <p:spPr>
          <a:xfrm>
            <a:off x="5022797" y="4184098"/>
            <a:ext cx="3977885" cy="2048421"/>
          </a:xfrm>
          <a:prstGeom prst="rect">
            <a:avLst/>
          </a:prstGeom>
        </p:spPr>
      </p:pic>
      <p:pic>
        <p:nvPicPr>
          <p:cNvPr id="8" name="Picture 7">
            <a:extLst>
              <a:ext uri="{FF2B5EF4-FFF2-40B4-BE49-F238E27FC236}">
                <a16:creationId xmlns:a16="http://schemas.microsoft.com/office/drawing/2014/main" id="{35594FB4-5B57-028C-39FD-A270363ED6EE}"/>
              </a:ext>
            </a:extLst>
          </p:cNvPr>
          <p:cNvPicPr>
            <a:picLocks noChangeAspect="1"/>
          </p:cNvPicPr>
          <p:nvPr/>
        </p:nvPicPr>
        <p:blipFill>
          <a:blip r:embed="rId7"/>
          <a:stretch>
            <a:fillRect/>
          </a:stretch>
        </p:blipFill>
        <p:spPr>
          <a:xfrm>
            <a:off x="1107788" y="1923292"/>
            <a:ext cx="10429652" cy="1129879"/>
          </a:xfrm>
          <a:prstGeom prst="rect">
            <a:avLst/>
          </a:prstGeom>
        </p:spPr>
      </p:pic>
      <p:sp>
        <p:nvSpPr>
          <p:cNvPr id="9" name="Isosceles Triangle 8">
            <a:extLst>
              <a:ext uri="{FF2B5EF4-FFF2-40B4-BE49-F238E27FC236}">
                <a16:creationId xmlns:a16="http://schemas.microsoft.com/office/drawing/2014/main" id="{DD712D7B-0E8B-1456-3B2F-9581BC56ED55}"/>
              </a:ext>
            </a:extLst>
          </p:cNvPr>
          <p:cNvSpPr/>
          <p:nvPr/>
        </p:nvSpPr>
        <p:spPr>
          <a:xfrm rot="10800000">
            <a:off x="6422436" y="3417216"/>
            <a:ext cx="1590348" cy="426927"/>
          </a:xfrm>
          <a:prstGeom prst="triangle">
            <a:avLst>
              <a:gd name="adj" fmla="val 5049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5335645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0605230-C4D0-2F6D-5D23-42E72557B914}"/>
              </a:ext>
            </a:extLst>
          </p:cNvPr>
          <p:cNvPicPr>
            <a:picLocks noChangeAspect="1"/>
          </p:cNvPicPr>
          <p:nvPr/>
        </p:nvPicPr>
        <p:blipFill>
          <a:blip r:embed="rId5"/>
          <a:stretch>
            <a:fillRect/>
          </a:stretch>
        </p:blipFill>
        <p:spPr>
          <a:xfrm>
            <a:off x="6611031" y="2033248"/>
            <a:ext cx="2349983" cy="3924207"/>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6872" y="6998"/>
            <a:ext cx="10971128"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dirty="0">
                <a:solidFill>
                  <a:schemeClr val="bg1"/>
                </a:solidFill>
                <a:ea typeface="HGSoeiKakugothicUB"/>
                <a:cs typeface="Calibri"/>
              </a:rPr>
              <a:t>Explore Protein Folding with the 3DMD AR EDU App </a:t>
            </a:r>
            <a:endParaRPr lang="en-US" sz="3200" dirty="0">
              <a:solidFill>
                <a:schemeClr val="bg1"/>
              </a:solidFill>
              <a:ea typeface="HGSoeiKakugothicUB"/>
              <a:cs typeface="Calibri"/>
            </a:endParaRPr>
          </a:p>
        </p:txBody>
      </p:sp>
      <p:sp>
        <p:nvSpPr>
          <p:cNvPr id="6" name="TextBox 5">
            <a:extLst>
              <a:ext uri="{FF2B5EF4-FFF2-40B4-BE49-F238E27FC236}">
                <a16:creationId xmlns:a16="http://schemas.microsoft.com/office/drawing/2014/main" id="{89ABF825-44CC-04A9-1A32-F369BC946CB7}"/>
              </a:ext>
            </a:extLst>
          </p:cNvPr>
          <p:cNvSpPr txBox="1"/>
          <p:nvPr/>
        </p:nvSpPr>
        <p:spPr>
          <a:xfrm>
            <a:off x="1030940" y="2456889"/>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4000" b="1">
              <a:solidFill>
                <a:srgbClr val="7030A0"/>
              </a:solidFill>
              <a:cs typeface="Calibri"/>
            </a:endParaRPr>
          </a:p>
        </p:txBody>
      </p:sp>
      <p:sp>
        <p:nvSpPr>
          <p:cNvPr id="7" name="TextBox 6">
            <a:extLst>
              <a:ext uri="{FF2B5EF4-FFF2-40B4-BE49-F238E27FC236}">
                <a16:creationId xmlns:a16="http://schemas.microsoft.com/office/drawing/2014/main" id="{CCC9FAEA-BD87-E4C2-2BA8-C4090AACD060}"/>
              </a:ext>
            </a:extLst>
          </p:cNvPr>
          <p:cNvSpPr txBox="1"/>
          <p:nvPr/>
        </p:nvSpPr>
        <p:spPr>
          <a:xfrm>
            <a:off x="928678" y="2033248"/>
            <a:ext cx="5070661" cy="4093428"/>
          </a:xfrm>
          <a:prstGeom prst="rect">
            <a:avLst/>
          </a:prstGeom>
          <a:noFill/>
        </p:spPr>
        <p:txBody>
          <a:bodyPr wrap="square" lIns="91440" tIns="45720" rIns="91440" bIns="45720" rtlCol="0" anchor="t">
            <a:spAutoFit/>
          </a:bodyPr>
          <a:lstStyle/>
          <a:p>
            <a:pPr>
              <a:spcAft>
                <a:spcPts val="1800"/>
              </a:spcAft>
            </a:pPr>
            <a:r>
              <a:rPr lang="en" sz="2000" dirty="0">
                <a:solidFill>
                  <a:srgbClr val="000000"/>
                </a:solidFill>
                <a:latin typeface="Calibri"/>
                <a:ea typeface="Calibri"/>
                <a:cs typeface="Arial"/>
              </a:rPr>
              <a:t>The atoms in a side chain also determine how it interacts with other amino acid side chains.</a:t>
            </a:r>
          </a:p>
          <a:p>
            <a:pPr>
              <a:spcAft>
                <a:spcPts val="1800"/>
              </a:spcAft>
            </a:pPr>
            <a:r>
              <a:rPr lang="en" sz="2000" dirty="0">
                <a:solidFill>
                  <a:srgbClr val="000000"/>
                </a:solidFill>
                <a:latin typeface="Calibri"/>
                <a:ea typeface="Calibri"/>
                <a:cs typeface="Arial"/>
              </a:rPr>
              <a:t>Using the app, explore at least one amino acid from each of the five groups. Select the </a:t>
            </a:r>
            <a:r>
              <a:rPr lang="en" sz="2000" b="1" dirty="0">
                <a:solidFill>
                  <a:srgbClr val="D200B9"/>
                </a:solidFill>
                <a:latin typeface="Calibri"/>
                <a:ea typeface="Calibri"/>
                <a:cs typeface="Arial"/>
              </a:rPr>
              <a:t>fourth button </a:t>
            </a:r>
            <a:r>
              <a:rPr lang="en" sz="2000" dirty="0">
                <a:solidFill>
                  <a:srgbClr val="000000"/>
                </a:solidFill>
                <a:latin typeface="Calibri"/>
                <a:ea typeface="Calibri"/>
                <a:cs typeface="Arial"/>
              </a:rPr>
              <a:t>to show a chain of amino acids fold.</a:t>
            </a:r>
            <a:endParaRPr lang="en" sz="2000" b="1" dirty="0">
              <a:solidFill>
                <a:srgbClr val="1CA64A"/>
              </a:solidFill>
              <a:latin typeface="Calibri"/>
              <a:ea typeface="Calibri"/>
              <a:cs typeface="Arial"/>
            </a:endParaRPr>
          </a:p>
          <a:p>
            <a:r>
              <a:rPr lang="en" sz="2000" b="1" dirty="0">
                <a:solidFill>
                  <a:srgbClr val="1CA64A"/>
                </a:solidFill>
                <a:latin typeface="Calibri"/>
                <a:ea typeface="Calibri"/>
                <a:cs typeface="Arial"/>
              </a:rPr>
              <a:t>   </a:t>
            </a:r>
          </a:p>
          <a:p>
            <a:r>
              <a:rPr lang="en" sz="2000" b="1" dirty="0">
                <a:solidFill>
                  <a:srgbClr val="1CA64A"/>
                </a:solidFill>
                <a:latin typeface="Calibri"/>
                <a:ea typeface="Calibri"/>
                <a:cs typeface="Arial"/>
              </a:rPr>
              <a:t>How do side chains in each group </a:t>
            </a:r>
          </a:p>
          <a:p>
            <a:pPr>
              <a:spcAft>
                <a:spcPts val="1800"/>
              </a:spcAft>
            </a:pPr>
            <a:r>
              <a:rPr lang="en" sz="2000" b="1" dirty="0">
                <a:solidFill>
                  <a:srgbClr val="1CA64A"/>
                </a:solidFill>
                <a:latin typeface="Calibri"/>
                <a:ea typeface="Calibri"/>
                <a:cs typeface="Arial"/>
              </a:rPr>
              <a:t>interact with other side chains?</a:t>
            </a:r>
          </a:p>
          <a:p>
            <a:pPr>
              <a:spcAft>
                <a:spcPts val="1800"/>
              </a:spcAft>
            </a:pPr>
            <a:r>
              <a:rPr lang="en" sz="2000" b="1" dirty="0">
                <a:solidFill>
                  <a:srgbClr val="1CA64A"/>
                </a:solidFill>
                <a:latin typeface="Calibri"/>
                <a:ea typeface="Calibri"/>
                <a:cs typeface="Arial"/>
              </a:rPr>
              <a:t>Do they attract?  </a:t>
            </a:r>
          </a:p>
          <a:p>
            <a:pPr>
              <a:spcAft>
                <a:spcPts val="1800"/>
              </a:spcAft>
            </a:pPr>
            <a:r>
              <a:rPr lang="en" sz="2000" b="1" dirty="0">
                <a:solidFill>
                  <a:srgbClr val="1CA64A"/>
                </a:solidFill>
                <a:latin typeface="Calibri"/>
                <a:ea typeface="Calibri"/>
                <a:cs typeface="Arial"/>
              </a:rPr>
              <a:t>Do they repel? </a:t>
            </a:r>
          </a:p>
        </p:txBody>
      </p:sp>
      <p:pic>
        <p:nvPicPr>
          <p:cNvPr id="11" name="Picture 10" descr="Icon&#10;&#10;Description automatically generated">
            <a:extLst>
              <a:ext uri="{FF2B5EF4-FFF2-40B4-BE49-F238E27FC236}">
                <a16:creationId xmlns:a16="http://schemas.microsoft.com/office/drawing/2014/main" id="{C994FA91-18AF-478D-E285-BD3ADA631D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42163" y="127177"/>
            <a:ext cx="1200329" cy="1200329"/>
          </a:xfrm>
          <a:prstGeom prst="rect">
            <a:avLst/>
          </a:prstGeom>
        </p:spPr>
      </p:pic>
      <p:sp>
        <p:nvSpPr>
          <p:cNvPr id="14" name="Oval 13">
            <a:extLst>
              <a:ext uri="{FF2B5EF4-FFF2-40B4-BE49-F238E27FC236}">
                <a16:creationId xmlns:a16="http://schemas.microsoft.com/office/drawing/2014/main" id="{73238A0F-6EA4-87BD-1022-738B3481728E}"/>
              </a:ext>
            </a:extLst>
          </p:cNvPr>
          <p:cNvSpPr/>
          <p:nvPr/>
        </p:nvSpPr>
        <p:spPr>
          <a:xfrm>
            <a:off x="8050257" y="4741682"/>
            <a:ext cx="666053" cy="603055"/>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spTree>
    <p:custDataLst>
      <p:tags r:id="rId1"/>
    </p:custDataLst>
    <p:extLst>
      <p:ext uri="{BB962C8B-B14F-4D97-AF65-F5344CB8AC3E}">
        <p14:creationId xmlns:p14="http://schemas.microsoft.com/office/powerpoint/2010/main" val="11545034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1F630A0-D31C-77A1-3105-998B49F614A5}"/>
              </a:ext>
            </a:extLst>
          </p:cNvPr>
          <p:cNvGraphicFramePr>
            <a:graphicFrameLocks noGrp="1"/>
          </p:cNvGraphicFramePr>
          <p:nvPr>
            <p:extLst>
              <p:ext uri="{D42A27DB-BD31-4B8C-83A1-F6EECF244321}">
                <p14:modId xmlns:p14="http://schemas.microsoft.com/office/powerpoint/2010/main" val="3602226647"/>
              </p:ext>
            </p:extLst>
          </p:nvPr>
        </p:nvGraphicFramePr>
        <p:xfrm>
          <a:off x="3917944" y="1761512"/>
          <a:ext cx="7629894" cy="4072378"/>
        </p:xfrm>
        <a:graphic>
          <a:graphicData uri="http://schemas.openxmlformats.org/drawingml/2006/table">
            <a:tbl>
              <a:tblPr firstRow="1" bandRow="1">
                <a:tableStyleId>{5C22544A-7EE6-4342-B048-85BDC9FD1C3A}</a:tableStyleId>
              </a:tblPr>
              <a:tblGrid>
                <a:gridCol w="1494985">
                  <a:extLst>
                    <a:ext uri="{9D8B030D-6E8A-4147-A177-3AD203B41FA5}">
                      <a16:colId xmlns:a16="http://schemas.microsoft.com/office/drawing/2014/main" val="3609780425"/>
                    </a:ext>
                  </a:extLst>
                </a:gridCol>
                <a:gridCol w="1841385">
                  <a:extLst>
                    <a:ext uri="{9D8B030D-6E8A-4147-A177-3AD203B41FA5}">
                      <a16:colId xmlns:a16="http://schemas.microsoft.com/office/drawing/2014/main" val="2461667638"/>
                    </a:ext>
                  </a:extLst>
                </a:gridCol>
                <a:gridCol w="2060162">
                  <a:extLst>
                    <a:ext uri="{9D8B030D-6E8A-4147-A177-3AD203B41FA5}">
                      <a16:colId xmlns:a16="http://schemas.microsoft.com/office/drawing/2014/main" val="3300889321"/>
                    </a:ext>
                  </a:extLst>
                </a:gridCol>
                <a:gridCol w="2233362">
                  <a:extLst>
                    <a:ext uri="{9D8B030D-6E8A-4147-A177-3AD203B41FA5}">
                      <a16:colId xmlns:a16="http://schemas.microsoft.com/office/drawing/2014/main" val="1001319153"/>
                    </a:ext>
                  </a:extLst>
                </a:gridCol>
              </a:tblGrid>
              <a:tr h="623993">
                <a:tc>
                  <a:txBody>
                    <a:bodyPr/>
                    <a:lstStyle/>
                    <a:p>
                      <a:pPr algn="ctr"/>
                      <a:endParaRPr lang="en-US" sz="1600">
                        <a:solidFill>
                          <a:schemeClr val="tx1"/>
                        </a:solidFill>
                      </a:endParaRP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rPr>
                        <a:t>Atoms in the</a:t>
                      </a:r>
                      <a:endParaRPr lang="en-US" dirty="0"/>
                    </a:p>
                    <a:p>
                      <a:pPr lvl="0" algn="ctr">
                        <a:buNone/>
                      </a:pPr>
                      <a:r>
                        <a:rPr lang="en-US" sz="1600" dirty="0">
                          <a:solidFill>
                            <a:schemeClr val="tx1"/>
                          </a:solidFill>
                        </a:rPr>
                        <a:t>Side Chains</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rPr>
                        <a:t>Interactions </a:t>
                      </a:r>
                      <a:endParaRPr lang="en-US" sz="1600">
                        <a:solidFill>
                          <a:schemeClr val="tx1"/>
                        </a:solidFill>
                      </a:endParaRPr>
                    </a:p>
                    <a:p>
                      <a:pPr algn="ctr"/>
                      <a:r>
                        <a:rPr lang="en-US" sz="1600" dirty="0">
                          <a:solidFill>
                            <a:schemeClr val="tx1"/>
                          </a:solidFill>
                        </a:rPr>
                        <a:t>with Water</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rPr>
                        <a:t>Interactions with </a:t>
                      </a:r>
                      <a:endParaRPr lang="en-US" sz="1600">
                        <a:solidFill>
                          <a:schemeClr val="tx1"/>
                        </a:solidFill>
                      </a:endParaRPr>
                    </a:p>
                    <a:p>
                      <a:pPr algn="ctr"/>
                      <a:r>
                        <a:rPr lang="en-US" sz="1600" dirty="0">
                          <a:solidFill>
                            <a:schemeClr val="tx1"/>
                          </a:solidFill>
                        </a:rPr>
                        <a:t>Amino Acids</a:t>
                      </a:r>
                    </a:p>
                  </a:txBody>
                  <a:tcPr anchor="ct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2211575"/>
                  </a:ext>
                </a:extLst>
              </a:tr>
              <a:tr h="6896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 sz="1800" b="1" dirty="0">
                          <a:solidFill>
                            <a:srgbClr val="FF0000"/>
                          </a:solidFill>
                          <a:latin typeface="+mn-lt"/>
                          <a:ea typeface="Calibri"/>
                          <a:cs typeface="Arial"/>
                        </a:rPr>
                        <a:t>Acidic</a:t>
                      </a:r>
                      <a:endParaRPr lang="en" sz="1800" b="1" dirty="0">
                        <a:solidFill>
                          <a:srgbClr val="000000"/>
                        </a:solidFill>
                        <a:latin typeface="+mn-lt"/>
                        <a:ea typeface="Calibri"/>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9B9"/>
                    </a:solidFill>
                  </a:tcPr>
                </a:tc>
                <a:tc>
                  <a:txBody>
                    <a:bodyPr/>
                    <a:lstStyle/>
                    <a:p>
                      <a:pPr algn="ctr"/>
                      <a:r>
                        <a:rPr lang="en-US" dirty="0"/>
                        <a:t>Oxygen and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D9"/>
                    </a:solidFill>
                  </a:tcPr>
                </a:tc>
                <a:tc>
                  <a:txBody>
                    <a:bodyPr/>
                    <a:lstStyle/>
                    <a:p>
                      <a:pPr algn="ctr"/>
                      <a:r>
                        <a:rPr lang="en-US" dirty="0"/>
                        <a:t>Attract Water (hydrogen)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D9"/>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D9"/>
                    </a:solidFill>
                  </a:tcPr>
                </a:tc>
                <a:extLst>
                  <a:ext uri="{0D108BD9-81ED-4DB2-BD59-A6C34878D82A}">
                    <a16:rowId xmlns:a16="http://schemas.microsoft.com/office/drawing/2014/main" val="3835943442"/>
                  </a:ext>
                </a:extLst>
              </a:tr>
              <a:tr h="6896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 sz="1800" b="1" dirty="0">
                          <a:solidFill>
                            <a:schemeClr val="accent1"/>
                          </a:solidFill>
                          <a:latin typeface="+mn-lt"/>
                          <a:ea typeface="Calibri"/>
                          <a:cs typeface="Arial"/>
                        </a:rPr>
                        <a:t>Basic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US" dirty="0"/>
                        <a:t>Nitrogen and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dirty="0"/>
                        <a:t>Attract Water (oxygen)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179313176"/>
                  </a:ext>
                </a:extLst>
              </a:tr>
              <a:tr h="689677">
                <a:tc>
                  <a:txBody>
                    <a:bodyPr/>
                    <a:lstStyle/>
                    <a:p>
                      <a:pPr algn="ctr"/>
                      <a:r>
                        <a:rPr lang="en" sz="1800" b="1" dirty="0">
                          <a:solidFill>
                            <a:schemeClr val="accent4">
                              <a:lumMod val="75000"/>
                            </a:schemeClr>
                          </a:solidFill>
                          <a:latin typeface="+mn-lt"/>
                          <a:ea typeface="Calibri"/>
                          <a:cs typeface="Arial"/>
                        </a:rPr>
                        <a:t>Hydrophobic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US" dirty="0"/>
                        <a:t>Mostly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dirty="0"/>
                        <a:t>Repel Water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794897644"/>
                  </a:ext>
                </a:extLst>
              </a:tr>
              <a:tr h="689677">
                <a:tc>
                  <a:txBody>
                    <a:bodyPr/>
                    <a:lstStyle/>
                    <a:p>
                      <a:pPr algn="ctr"/>
                      <a:r>
                        <a:rPr lang="en" sz="1800" b="1" dirty="0">
                          <a:latin typeface="+mn-lt"/>
                          <a:ea typeface="Calibri"/>
                          <a:cs typeface="Arial"/>
                        </a:rPr>
                        <a:t>Hydrophilic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t>Oxygen, Nitrogen and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dirty="0"/>
                        <a:t>Attract All</a:t>
                      </a:r>
                    </a:p>
                    <a:p>
                      <a:pPr algn="ctr"/>
                      <a:r>
                        <a:rPr lang="en-US" dirty="0"/>
                        <a:t>Atoms in Water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81257345"/>
                  </a:ext>
                </a:extLst>
              </a:tr>
              <a:tr h="6896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 sz="1800" b="1" dirty="0">
                          <a:solidFill>
                            <a:srgbClr val="1CA64A"/>
                          </a:solidFill>
                          <a:latin typeface="+mn-lt"/>
                          <a:ea typeface="Calibri"/>
                          <a:cs typeface="Arial"/>
                        </a:rPr>
                        <a:t>Cysteine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US" dirty="0"/>
                        <a:t>Sulfur and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Repels Water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24617341"/>
                  </a:ext>
                </a:extLst>
              </a:tr>
            </a:tbl>
          </a:graphicData>
        </a:graphic>
      </p:graphicFrame>
      <p:pic>
        <p:nvPicPr>
          <p:cNvPr id="3" name="Picture 2" descr="A purple pencil in a white circle&#10;&#10;Description automatically generated">
            <a:extLst>
              <a:ext uri="{FF2B5EF4-FFF2-40B4-BE49-F238E27FC236}">
                <a16:creationId xmlns:a16="http://schemas.microsoft.com/office/drawing/2014/main" id="{39A22101-CA75-624F-956F-8B98AB2B8C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6872" y="6998"/>
            <a:ext cx="10971128"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dirty="0">
                <a:solidFill>
                  <a:schemeClr val="bg1"/>
                </a:solidFill>
                <a:ea typeface="HGSoeiKakugothicUB"/>
                <a:cs typeface="Calibri"/>
              </a:rPr>
              <a:t>Record Your Observations of Amino Acid Interactions</a:t>
            </a:r>
            <a:endParaRPr lang="en-US" sz="3200">
              <a:solidFill>
                <a:schemeClr val="bg1"/>
              </a:solidFill>
              <a:ea typeface="HGSoeiKakugothicUB"/>
              <a:cs typeface="Calibri"/>
            </a:endParaRPr>
          </a:p>
        </p:txBody>
      </p:sp>
      <p:sp>
        <p:nvSpPr>
          <p:cNvPr id="6" name="TextBox 5">
            <a:extLst>
              <a:ext uri="{FF2B5EF4-FFF2-40B4-BE49-F238E27FC236}">
                <a16:creationId xmlns:a16="http://schemas.microsoft.com/office/drawing/2014/main" id="{89ABF825-44CC-04A9-1A32-F369BC946CB7}"/>
              </a:ext>
            </a:extLst>
          </p:cNvPr>
          <p:cNvSpPr txBox="1"/>
          <p:nvPr/>
        </p:nvSpPr>
        <p:spPr>
          <a:xfrm>
            <a:off x="1030940" y="2456889"/>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4000" b="1">
              <a:solidFill>
                <a:srgbClr val="7030A0"/>
              </a:solidFill>
              <a:cs typeface="Calibri"/>
            </a:endParaRPr>
          </a:p>
        </p:txBody>
      </p:sp>
      <p:sp>
        <p:nvSpPr>
          <p:cNvPr id="7" name="TextBox 6">
            <a:extLst>
              <a:ext uri="{FF2B5EF4-FFF2-40B4-BE49-F238E27FC236}">
                <a16:creationId xmlns:a16="http://schemas.microsoft.com/office/drawing/2014/main" id="{CCC9FAEA-BD87-E4C2-2BA8-C4090AACD060}"/>
              </a:ext>
            </a:extLst>
          </p:cNvPr>
          <p:cNvSpPr txBox="1"/>
          <p:nvPr/>
        </p:nvSpPr>
        <p:spPr>
          <a:xfrm>
            <a:off x="936872" y="2277320"/>
            <a:ext cx="2475631" cy="1938992"/>
          </a:xfrm>
          <a:prstGeom prst="rect">
            <a:avLst/>
          </a:prstGeom>
          <a:noFill/>
        </p:spPr>
        <p:txBody>
          <a:bodyPr wrap="square" lIns="91440" tIns="45720" rIns="91440" bIns="45720" rtlCol="0" anchor="t">
            <a:spAutoFit/>
          </a:bodyPr>
          <a:lstStyle/>
          <a:p>
            <a:pPr>
              <a:spcAft>
                <a:spcPts val="1800"/>
              </a:spcAft>
            </a:pPr>
            <a:r>
              <a:rPr lang="en-US" sz="2000" b="0" dirty="0">
                <a:effectLst/>
              </a:rPr>
              <a:t>In the </a:t>
            </a:r>
            <a:r>
              <a:rPr lang="en-US" sz="2000" dirty="0"/>
              <a:t>third</a:t>
            </a:r>
            <a:r>
              <a:rPr lang="en-US" sz="2000" b="0" dirty="0">
                <a:effectLst/>
              </a:rPr>
              <a:t> column, record how other amino acid </a:t>
            </a:r>
            <a:r>
              <a:rPr lang="en-US" sz="2000" dirty="0"/>
              <a:t>side chains</a:t>
            </a:r>
            <a:r>
              <a:rPr lang="en-US" sz="2000" b="0" dirty="0">
                <a:effectLst/>
              </a:rPr>
              <a:t> interact with the </a:t>
            </a:r>
            <a:r>
              <a:rPr lang="en-US" sz="2000" dirty="0"/>
              <a:t>side chains</a:t>
            </a:r>
            <a:r>
              <a:rPr lang="en-US" sz="2000" b="0" dirty="0">
                <a:effectLst/>
              </a:rPr>
              <a:t> in each group.</a:t>
            </a:r>
            <a:endParaRPr lang="en" sz="2000" dirty="0">
              <a:latin typeface="Calibri"/>
              <a:ea typeface="Calibri"/>
              <a:cs typeface="Arial"/>
            </a:endParaRPr>
          </a:p>
        </p:txBody>
      </p:sp>
    </p:spTree>
    <p:custDataLst>
      <p:tags r:id="rId1"/>
    </p:custDataLst>
    <p:extLst>
      <p:ext uri="{BB962C8B-B14F-4D97-AF65-F5344CB8AC3E}">
        <p14:creationId xmlns:p14="http://schemas.microsoft.com/office/powerpoint/2010/main" val="16510887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67D78FAC-B48F-B768-5B16-32C937F194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6872" y="6998"/>
            <a:ext cx="10971128"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a:solidFill>
                  <a:schemeClr val="bg1"/>
                </a:solidFill>
                <a:ea typeface="HGSoeiKakugothicUB"/>
                <a:cs typeface="Calibri"/>
              </a:rPr>
              <a:t>Amino Acid Interactions with Each Side Chain</a:t>
            </a:r>
            <a:endParaRPr lang="en-US" sz="3600" dirty="0">
              <a:solidFill>
                <a:schemeClr val="bg1"/>
              </a:solidFill>
            </a:endParaRPr>
          </a:p>
        </p:txBody>
      </p:sp>
      <p:sp>
        <p:nvSpPr>
          <p:cNvPr id="6" name="TextBox 5">
            <a:extLst>
              <a:ext uri="{FF2B5EF4-FFF2-40B4-BE49-F238E27FC236}">
                <a16:creationId xmlns:a16="http://schemas.microsoft.com/office/drawing/2014/main" id="{89ABF825-44CC-04A9-1A32-F369BC946CB7}"/>
              </a:ext>
            </a:extLst>
          </p:cNvPr>
          <p:cNvSpPr txBox="1"/>
          <p:nvPr/>
        </p:nvSpPr>
        <p:spPr>
          <a:xfrm>
            <a:off x="1030940" y="2456889"/>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4000" b="1">
              <a:solidFill>
                <a:srgbClr val="7030A0"/>
              </a:solidFill>
              <a:cs typeface="Calibri"/>
            </a:endParaRPr>
          </a:p>
        </p:txBody>
      </p:sp>
      <p:sp>
        <p:nvSpPr>
          <p:cNvPr id="7" name="TextBox 6">
            <a:extLst>
              <a:ext uri="{FF2B5EF4-FFF2-40B4-BE49-F238E27FC236}">
                <a16:creationId xmlns:a16="http://schemas.microsoft.com/office/drawing/2014/main" id="{CCC9FAEA-BD87-E4C2-2BA8-C4090AACD060}"/>
              </a:ext>
            </a:extLst>
          </p:cNvPr>
          <p:cNvSpPr txBox="1"/>
          <p:nvPr/>
        </p:nvSpPr>
        <p:spPr>
          <a:xfrm>
            <a:off x="928681" y="2290595"/>
            <a:ext cx="2989263" cy="400110"/>
          </a:xfrm>
          <a:prstGeom prst="rect">
            <a:avLst/>
          </a:prstGeom>
          <a:noFill/>
        </p:spPr>
        <p:txBody>
          <a:bodyPr wrap="square" lIns="91440" tIns="45720" rIns="91440" bIns="45720" rtlCol="0" anchor="t">
            <a:spAutoFit/>
          </a:bodyPr>
          <a:lstStyle/>
          <a:p>
            <a:endParaRPr lang="en-US" sz="2000" dirty="0">
              <a:solidFill>
                <a:srgbClr val="000000"/>
              </a:solidFill>
              <a:latin typeface="Calibri"/>
              <a:ea typeface="Calibri"/>
              <a:cs typeface="Arial"/>
            </a:endParaRPr>
          </a:p>
        </p:txBody>
      </p:sp>
      <p:graphicFrame>
        <p:nvGraphicFramePr>
          <p:cNvPr id="4" name="Table 3">
            <a:extLst>
              <a:ext uri="{FF2B5EF4-FFF2-40B4-BE49-F238E27FC236}">
                <a16:creationId xmlns:a16="http://schemas.microsoft.com/office/drawing/2014/main" id="{411B485B-71DB-CE1D-ACAD-1E794271EA4E}"/>
              </a:ext>
            </a:extLst>
          </p:cNvPr>
          <p:cNvGraphicFramePr>
            <a:graphicFrameLocks noGrp="1"/>
          </p:cNvGraphicFramePr>
          <p:nvPr>
            <p:extLst>
              <p:ext uri="{D42A27DB-BD31-4B8C-83A1-F6EECF244321}">
                <p14:modId xmlns:p14="http://schemas.microsoft.com/office/powerpoint/2010/main" val="2314415961"/>
              </p:ext>
            </p:extLst>
          </p:nvPr>
        </p:nvGraphicFramePr>
        <p:xfrm>
          <a:off x="3917944" y="1762814"/>
          <a:ext cx="7629894" cy="4072378"/>
        </p:xfrm>
        <a:graphic>
          <a:graphicData uri="http://schemas.openxmlformats.org/drawingml/2006/table">
            <a:tbl>
              <a:tblPr firstRow="1" bandRow="1">
                <a:tableStyleId>{5C22544A-7EE6-4342-B048-85BDC9FD1C3A}</a:tableStyleId>
              </a:tblPr>
              <a:tblGrid>
                <a:gridCol w="1494985">
                  <a:extLst>
                    <a:ext uri="{9D8B030D-6E8A-4147-A177-3AD203B41FA5}">
                      <a16:colId xmlns:a16="http://schemas.microsoft.com/office/drawing/2014/main" val="3609780425"/>
                    </a:ext>
                  </a:extLst>
                </a:gridCol>
                <a:gridCol w="1841385">
                  <a:extLst>
                    <a:ext uri="{9D8B030D-6E8A-4147-A177-3AD203B41FA5}">
                      <a16:colId xmlns:a16="http://schemas.microsoft.com/office/drawing/2014/main" val="2461667638"/>
                    </a:ext>
                  </a:extLst>
                </a:gridCol>
                <a:gridCol w="2060162">
                  <a:extLst>
                    <a:ext uri="{9D8B030D-6E8A-4147-A177-3AD203B41FA5}">
                      <a16:colId xmlns:a16="http://schemas.microsoft.com/office/drawing/2014/main" val="3300889321"/>
                    </a:ext>
                  </a:extLst>
                </a:gridCol>
                <a:gridCol w="2233362">
                  <a:extLst>
                    <a:ext uri="{9D8B030D-6E8A-4147-A177-3AD203B41FA5}">
                      <a16:colId xmlns:a16="http://schemas.microsoft.com/office/drawing/2014/main" val="1001319153"/>
                    </a:ext>
                  </a:extLst>
                </a:gridCol>
              </a:tblGrid>
              <a:tr h="623993">
                <a:tc>
                  <a:txBody>
                    <a:bodyPr/>
                    <a:lstStyle/>
                    <a:p>
                      <a:pPr algn="ctr"/>
                      <a:endParaRPr lang="en-US" sz="1600">
                        <a:solidFill>
                          <a:schemeClr val="tx1"/>
                        </a:solidFill>
                      </a:endParaRP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rPr>
                        <a:t>Atoms in the </a:t>
                      </a:r>
                      <a:endParaRPr lang="en-US"/>
                    </a:p>
                    <a:p>
                      <a:pPr lvl="0" algn="ctr">
                        <a:buNone/>
                      </a:pPr>
                      <a:r>
                        <a:rPr lang="en-US" sz="1600" dirty="0">
                          <a:solidFill>
                            <a:schemeClr val="tx1"/>
                          </a:solidFill>
                        </a:rPr>
                        <a:t>Side Chains</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rPr>
                        <a:t>Interactions </a:t>
                      </a:r>
                      <a:endParaRPr lang="en-US" sz="1600">
                        <a:solidFill>
                          <a:schemeClr val="tx1"/>
                        </a:solidFill>
                      </a:endParaRPr>
                    </a:p>
                    <a:p>
                      <a:pPr algn="ctr"/>
                      <a:r>
                        <a:rPr lang="en-US" sz="1600" dirty="0">
                          <a:solidFill>
                            <a:schemeClr val="tx1"/>
                          </a:solidFill>
                        </a:rPr>
                        <a:t>with Water</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rPr>
                        <a:t>Interactions with </a:t>
                      </a:r>
                      <a:endParaRPr lang="en-US" sz="1600">
                        <a:solidFill>
                          <a:schemeClr val="tx1"/>
                        </a:solidFill>
                      </a:endParaRPr>
                    </a:p>
                    <a:p>
                      <a:pPr algn="ctr"/>
                      <a:r>
                        <a:rPr lang="en-US" sz="1600" dirty="0">
                          <a:solidFill>
                            <a:schemeClr val="tx1"/>
                          </a:solidFill>
                        </a:rPr>
                        <a:t>Amino Acids</a:t>
                      </a:r>
                    </a:p>
                  </a:txBody>
                  <a:tcPr anchor="ct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2211575"/>
                  </a:ext>
                </a:extLst>
              </a:tr>
              <a:tr h="6896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 sz="1800" b="1" dirty="0">
                          <a:solidFill>
                            <a:srgbClr val="FF0000"/>
                          </a:solidFill>
                          <a:latin typeface="+mn-lt"/>
                          <a:ea typeface="Calibri"/>
                          <a:cs typeface="Arial"/>
                        </a:rPr>
                        <a:t>Acidic</a:t>
                      </a:r>
                      <a:endParaRPr lang="en" sz="1800" b="1" dirty="0">
                        <a:solidFill>
                          <a:srgbClr val="000000"/>
                        </a:solidFill>
                        <a:latin typeface="+mn-lt"/>
                        <a:ea typeface="Calibri"/>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9B9"/>
                    </a:solidFill>
                  </a:tcPr>
                </a:tc>
                <a:tc>
                  <a:txBody>
                    <a:bodyPr/>
                    <a:lstStyle/>
                    <a:p>
                      <a:pPr algn="ctr"/>
                      <a:r>
                        <a:rPr lang="en-US" dirty="0"/>
                        <a:t>Oxygen and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D9"/>
                    </a:solidFill>
                  </a:tcPr>
                </a:tc>
                <a:tc>
                  <a:txBody>
                    <a:bodyPr/>
                    <a:lstStyle/>
                    <a:p>
                      <a:pPr algn="ctr"/>
                      <a:r>
                        <a:rPr lang="en-US" dirty="0"/>
                        <a:t>Attract Water (hydrogen)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D9"/>
                    </a:solidFill>
                  </a:tcPr>
                </a:tc>
                <a:tc>
                  <a:txBody>
                    <a:bodyPr/>
                    <a:lstStyle/>
                    <a:p>
                      <a:pPr algn="ctr"/>
                      <a:r>
                        <a:rPr lang="en-US" dirty="0"/>
                        <a:t>Attract Basic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D9"/>
                    </a:solidFill>
                  </a:tcPr>
                </a:tc>
                <a:extLst>
                  <a:ext uri="{0D108BD9-81ED-4DB2-BD59-A6C34878D82A}">
                    <a16:rowId xmlns:a16="http://schemas.microsoft.com/office/drawing/2014/main" val="3835943442"/>
                  </a:ext>
                </a:extLst>
              </a:tr>
              <a:tr h="6896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 sz="1800" b="1" dirty="0">
                          <a:solidFill>
                            <a:schemeClr val="accent1"/>
                          </a:solidFill>
                          <a:latin typeface="+mn-lt"/>
                          <a:ea typeface="Calibri"/>
                          <a:cs typeface="Arial"/>
                        </a:rPr>
                        <a:t>Basic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US" dirty="0"/>
                        <a:t>Nitrogen and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dirty="0"/>
                        <a:t>Attract Water (oxygen)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dirty="0"/>
                        <a:t>Attract Acidic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179313176"/>
                  </a:ext>
                </a:extLst>
              </a:tr>
              <a:tr h="689677">
                <a:tc>
                  <a:txBody>
                    <a:bodyPr/>
                    <a:lstStyle/>
                    <a:p>
                      <a:pPr algn="ctr"/>
                      <a:r>
                        <a:rPr lang="en" sz="1800" b="1" dirty="0">
                          <a:solidFill>
                            <a:schemeClr val="accent4">
                              <a:lumMod val="75000"/>
                            </a:schemeClr>
                          </a:solidFill>
                          <a:latin typeface="+mn-lt"/>
                          <a:ea typeface="Calibri"/>
                          <a:cs typeface="Arial"/>
                        </a:rPr>
                        <a:t>Hydrophobic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US" dirty="0"/>
                        <a:t>Mostly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dirty="0"/>
                        <a:t>Repels Water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dirty="0"/>
                        <a:t>Hide in the Center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794897644"/>
                  </a:ext>
                </a:extLst>
              </a:tr>
              <a:tr h="689677">
                <a:tc>
                  <a:txBody>
                    <a:bodyPr/>
                    <a:lstStyle/>
                    <a:p>
                      <a:pPr algn="ctr"/>
                      <a:r>
                        <a:rPr lang="en" sz="1800" b="1" dirty="0">
                          <a:latin typeface="+mn-lt"/>
                          <a:ea typeface="Calibri"/>
                          <a:cs typeface="Arial"/>
                        </a:rPr>
                        <a:t>Hydrophilic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t>Oxygen, Nitrogen and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dirty="0"/>
                        <a:t>Attract All</a:t>
                      </a:r>
                    </a:p>
                    <a:p>
                      <a:pPr algn="ctr"/>
                      <a:r>
                        <a:rPr lang="en-US" dirty="0"/>
                        <a:t>Atoms in Water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dirty="0"/>
                        <a:t>Face the Outside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81257345"/>
                  </a:ext>
                </a:extLst>
              </a:tr>
              <a:tr h="6896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 sz="1800" b="1" dirty="0">
                          <a:solidFill>
                            <a:srgbClr val="1CA64A"/>
                          </a:solidFill>
                          <a:latin typeface="+mn-lt"/>
                          <a:ea typeface="Calibri"/>
                          <a:cs typeface="Arial"/>
                        </a:rPr>
                        <a:t>Cysteine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US" dirty="0"/>
                        <a:t>Sulfur and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Repels Water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Attract to Cysteine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24617341"/>
                  </a:ext>
                </a:extLst>
              </a:tr>
            </a:tbl>
          </a:graphicData>
        </a:graphic>
      </p:graphicFrame>
    </p:spTree>
    <p:custDataLst>
      <p:tags r:id="rId1"/>
    </p:custDataLst>
    <p:extLst>
      <p:ext uri="{BB962C8B-B14F-4D97-AF65-F5344CB8AC3E}">
        <p14:creationId xmlns:p14="http://schemas.microsoft.com/office/powerpoint/2010/main" val="3534910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321871-7CE8-C415-7A8A-18D1557E26B7}"/>
              </a:ext>
            </a:extLst>
          </p:cNvPr>
          <p:cNvSpPr txBox="1"/>
          <p:nvPr/>
        </p:nvSpPr>
        <p:spPr>
          <a:xfrm>
            <a:off x="963937" y="967307"/>
            <a:ext cx="11015860" cy="1082732"/>
          </a:xfrm>
          <a:prstGeom prst="rect">
            <a:avLst/>
          </a:prstGeom>
          <a:noFill/>
        </p:spPr>
        <p:txBody>
          <a:bodyPr wrap="square" lIns="91440" tIns="45720" rIns="91440" bIns="45720" rtlCol="0" anchor="t">
            <a:spAutoFit/>
          </a:bodyPr>
          <a:lstStyle/>
          <a:p>
            <a:pPr>
              <a:lnSpc>
                <a:spcPct val="150000"/>
              </a:lnSpc>
              <a:spcAft>
                <a:spcPts val="600"/>
              </a:spcAft>
            </a:pPr>
            <a:r>
              <a:rPr lang="en-US" b="1">
                <a:solidFill>
                  <a:srgbClr val="000000"/>
                </a:solidFill>
                <a:cs typeface="Myanmar Text"/>
              </a:rPr>
              <a:t>Activity Summary (continued)</a:t>
            </a:r>
            <a:endParaRPr lang="en-US"/>
          </a:p>
          <a:p>
            <a:r>
              <a:rPr lang="en-US" sz="1600">
                <a:solidFill>
                  <a:srgbClr val="000000"/>
                </a:solidFill>
                <a:latin typeface="Calibri"/>
                <a:ea typeface="Calibri"/>
                <a:cs typeface="Myanmar Text"/>
              </a:rPr>
              <a:t>Four overlays can be applied to each amino acid.  </a:t>
            </a:r>
            <a:r>
              <a:rPr lang="en-US" sz="1600">
                <a:solidFill>
                  <a:srgbClr val="000000"/>
                </a:solidFill>
                <a:cs typeface="Calibri"/>
              </a:rPr>
              <a:t>Below the amino acid</a:t>
            </a:r>
            <a:r>
              <a:rPr lang="en-US" sz="1600" b="1">
                <a:solidFill>
                  <a:srgbClr val="000000"/>
                </a:solidFill>
                <a:cs typeface="Calibri"/>
              </a:rPr>
              <a:t> arginine </a:t>
            </a:r>
            <a:r>
              <a:rPr lang="en-US" sz="1600">
                <a:solidFill>
                  <a:srgbClr val="000000"/>
                </a:solidFill>
                <a:cs typeface="Calibri"/>
              </a:rPr>
              <a:t>is shown as an example.</a:t>
            </a:r>
            <a:endParaRPr lang="en-US">
              <a:solidFill>
                <a:srgbClr val="000000"/>
              </a:solidFill>
              <a:cs typeface="Calibri" panose="020F0502020204030204"/>
            </a:endParaRPr>
          </a:p>
          <a:p>
            <a:pPr>
              <a:lnSpc>
                <a:spcPct val="107000"/>
              </a:lnSpc>
              <a:spcAft>
                <a:spcPts val="600"/>
              </a:spcAft>
            </a:pPr>
            <a:endParaRPr lang="en-US" sz="1600" b="1">
              <a:solidFill>
                <a:srgbClr val="000000"/>
              </a:solidFill>
              <a:cs typeface="Myanmar Text" panose="020B0502040204020203" pitchFamily="34" charset="0"/>
            </a:endParaRP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6432"/>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Summary (continued)</a:t>
            </a:r>
            <a:endParaRPr lang="en-US" sz="4000">
              <a:solidFill>
                <a:schemeClr val="bg1"/>
              </a:solidFill>
              <a:cs typeface="Myanmar Text"/>
            </a:endParaRPr>
          </a:p>
        </p:txBody>
      </p:sp>
      <p:pic>
        <p:nvPicPr>
          <p:cNvPr id="5" name="Picture 4">
            <a:extLst>
              <a:ext uri="{FF2B5EF4-FFF2-40B4-BE49-F238E27FC236}">
                <a16:creationId xmlns:a16="http://schemas.microsoft.com/office/drawing/2014/main" id="{0580E3C2-99FB-689A-3093-06FF30230D53}"/>
              </a:ext>
            </a:extLst>
          </p:cNvPr>
          <p:cNvPicPr>
            <a:picLocks noChangeAspect="1"/>
          </p:cNvPicPr>
          <p:nvPr/>
        </p:nvPicPr>
        <p:blipFill>
          <a:blip r:embed="rId5"/>
          <a:stretch>
            <a:fillRect/>
          </a:stretch>
        </p:blipFill>
        <p:spPr>
          <a:xfrm>
            <a:off x="614492" y="2366427"/>
            <a:ext cx="3966744" cy="1475644"/>
          </a:xfrm>
          <a:prstGeom prst="rect">
            <a:avLst/>
          </a:prstGeom>
        </p:spPr>
      </p:pic>
      <p:pic>
        <p:nvPicPr>
          <p:cNvPr id="7" name="Picture 6">
            <a:extLst>
              <a:ext uri="{FF2B5EF4-FFF2-40B4-BE49-F238E27FC236}">
                <a16:creationId xmlns:a16="http://schemas.microsoft.com/office/drawing/2014/main" id="{0635475C-E103-79AA-924F-ED4E41B59011}"/>
              </a:ext>
            </a:extLst>
          </p:cNvPr>
          <p:cNvPicPr>
            <a:picLocks noChangeAspect="1"/>
          </p:cNvPicPr>
          <p:nvPr/>
        </p:nvPicPr>
        <p:blipFill>
          <a:blip r:embed="rId6"/>
          <a:stretch>
            <a:fillRect/>
          </a:stretch>
        </p:blipFill>
        <p:spPr>
          <a:xfrm>
            <a:off x="1335425" y="4807942"/>
            <a:ext cx="3249145" cy="1695736"/>
          </a:xfrm>
          <a:prstGeom prst="rect">
            <a:avLst/>
          </a:prstGeom>
        </p:spPr>
      </p:pic>
      <p:pic>
        <p:nvPicPr>
          <p:cNvPr id="6" name="Picture 5">
            <a:extLst>
              <a:ext uri="{FF2B5EF4-FFF2-40B4-BE49-F238E27FC236}">
                <a16:creationId xmlns:a16="http://schemas.microsoft.com/office/drawing/2014/main" id="{08426A1B-EC5F-97CE-C170-AF657F13F25C}"/>
              </a:ext>
            </a:extLst>
          </p:cNvPr>
          <p:cNvPicPr>
            <a:picLocks noChangeAspect="1"/>
          </p:cNvPicPr>
          <p:nvPr/>
        </p:nvPicPr>
        <p:blipFill>
          <a:blip r:embed="rId7"/>
          <a:stretch>
            <a:fillRect/>
          </a:stretch>
        </p:blipFill>
        <p:spPr>
          <a:xfrm>
            <a:off x="6852774" y="2207526"/>
            <a:ext cx="3284335" cy="1791117"/>
          </a:xfrm>
          <a:prstGeom prst="rect">
            <a:avLst/>
          </a:prstGeom>
        </p:spPr>
      </p:pic>
      <p:sp>
        <p:nvSpPr>
          <p:cNvPr id="10" name="TextBox 1">
            <a:extLst>
              <a:ext uri="{FF2B5EF4-FFF2-40B4-BE49-F238E27FC236}">
                <a16:creationId xmlns:a16="http://schemas.microsoft.com/office/drawing/2014/main" id="{3FF0345C-D7C3-7680-FBCA-7728DC857A75}"/>
              </a:ext>
            </a:extLst>
          </p:cNvPr>
          <p:cNvSpPr txBox="1"/>
          <p:nvPr/>
        </p:nvSpPr>
        <p:spPr>
          <a:xfrm>
            <a:off x="4747625" y="2364421"/>
            <a:ext cx="1532742" cy="147732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sz="1600" b="1" dirty="0"/>
              <a:t>Overlay 1</a:t>
            </a:r>
          </a:p>
          <a:p>
            <a:r>
              <a:rPr lang="en-US" sz="1600" dirty="0"/>
              <a:t>Highlights the side chain and backbone of the amino acid.</a:t>
            </a:r>
            <a:endParaRPr lang="en-US" sz="1600" dirty="0">
              <a:ea typeface="Calibri"/>
              <a:cs typeface="Calibri"/>
            </a:endParaRPr>
          </a:p>
        </p:txBody>
      </p:sp>
      <p:sp>
        <p:nvSpPr>
          <p:cNvPr id="16" name="TextBox 1">
            <a:extLst>
              <a:ext uri="{FF2B5EF4-FFF2-40B4-BE49-F238E27FC236}">
                <a16:creationId xmlns:a16="http://schemas.microsoft.com/office/drawing/2014/main" id="{08272322-0802-7C5B-4056-C506E1D2BFF2}"/>
              </a:ext>
            </a:extLst>
          </p:cNvPr>
          <p:cNvSpPr txBox="1"/>
          <p:nvPr/>
        </p:nvSpPr>
        <p:spPr>
          <a:xfrm>
            <a:off x="10284602" y="2364421"/>
            <a:ext cx="1695195" cy="147732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sz="1600" b="1"/>
              <a:t>Overlay 2</a:t>
            </a:r>
          </a:p>
          <a:p>
            <a:r>
              <a:rPr lang="en-US" sz="1600"/>
              <a:t>Highlights the backbone groups and directionality of the amino acid.</a:t>
            </a:r>
          </a:p>
        </p:txBody>
      </p:sp>
      <p:sp>
        <p:nvSpPr>
          <p:cNvPr id="17" name="TextBox 1">
            <a:extLst>
              <a:ext uri="{FF2B5EF4-FFF2-40B4-BE49-F238E27FC236}">
                <a16:creationId xmlns:a16="http://schemas.microsoft.com/office/drawing/2014/main" id="{DED6D22E-D471-1E6D-07BB-14359AE81797}"/>
              </a:ext>
            </a:extLst>
          </p:cNvPr>
          <p:cNvSpPr txBox="1"/>
          <p:nvPr/>
        </p:nvSpPr>
        <p:spPr>
          <a:xfrm>
            <a:off x="4747625" y="4909420"/>
            <a:ext cx="1532742" cy="147732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sz="1600" b="1"/>
              <a:t>Overlay 3</a:t>
            </a:r>
          </a:p>
          <a:p>
            <a:r>
              <a:rPr lang="en-US" sz="1600"/>
              <a:t>Highlights the way water interacts with the amino acid.</a:t>
            </a:r>
          </a:p>
        </p:txBody>
      </p:sp>
      <p:sp>
        <p:nvSpPr>
          <p:cNvPr id="18" name="TextBox 1">
            <a:extLst>
              <a:ext uri="{FF2B5EF4-FFF2-40B4-BE49-F238E27FC236}">
                <a16:creationId xmlns:a16="http://schemas.microsoft.com/office/drawing/2014/main" id="{88501824-C3DB-CE10-5757-AAA3930643F7}"/>
              </a:ext>
            </a:extLst>
          </p:cNvPr>
          <p:cNvSpPr txBox="1"/>
          <p:nvPr/>
        </p:nvSpPr>
        <p:spPr>
          <a:xfrm>
            <a:off x="10250720" y="4909420"/>
            <a:ext cx="1695195" cy="147732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sz="1600" b="1"/>
              <a:t>Overlay 4</a:t>
            </a:r>
          </a:p>
          <a:p>
            <a:r>
              <a:rPr lang="en-US" sz="1600"/>
              <a:t>Highlights the way other amino acids interact with the amino acid.</a:t>
            </a:r>
          </a:p>
        </p:txBody>
      </p:sp>
      <p:pic>
        <p:nvPicPr>
          <p:cNvPr id="19" name="Picture 18">
            <a:extLst>
              <a:ext uri="{FF2B5EF4-FFF2-40B4-BE49-F238E27FC236}">
                <a16:creationId xmlns:a16="http://schemas.microsoft.com/office/drawing/2014/main" id="{1E900BB0-26E4-7F4F-6A90-70133CC7647A}"/>
              </a:ext>
            </a:extLst>
          </p:cNvPr>
          <p:cNvPicPr>
            <a:picLocks noChangeAspect="1"/>
          </p:cNvPicPr>
          <p:nvPr/>
        </p:nvPicPr>
        <p:blipFill>
          <a:blip r:embed="rId8"/>
          <a:stretch>
            <a:fillRect/>
          </a:stretch>
        </p:blipFill>
        <p:spPr>
          <a:xfrm>
            <a:off x="6944893" y="4909420"/>
            <a:ext cx="3305828" cy="1695736"/>
          </a:xfrm>
          <a:prstGeom prst="rect">
            <a:avLst/>
          </a:prstGeom>
        </p:spPr>
      </p:pic>
    </p:spTree>
    <p:custDataLst>
      <p:tags r:id="rId1"/>
    </p:custDataLst>
    <p:extLst>
      <p:ext uri="{BB962C8B-B14F-4D97-AF65-F5344CB8AC3E}">
        <p14:creationId xmlns:p14="http://schemas.microsoft.com/office/powerpoint/2010/main" val="25713833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67D78FAC-B48F-B768-5B16-32C937F194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6872" y="6998"/>
            <a:ext cx="10971128"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a:solidFill>
                  <a:schemeClr val="bg1"/>
                </a:solidFill>
                <a:ea typeface="HGSoeiKakugothicUB"/>
                <a:cs typeface="Calibri"/>
              </a:rPr>
              <a:t>Amino Acid Interactions with Each Side Chain</a:t>
            </a:r>
            <a:endParaRPr lang="en-US" sz="3600" dirty="0">
              <a:solidFill>
                <a:schemeClr val="bg1"/>
              </a:solidFill>
            </a:endParaRPr>
          </a:p>
        </p:txBody>
      </p:sp>
      <p:sp>
        <p:nvSpPr>
          <p:cNvPr id="6" name="TextBox 5">
            <a:extLst>
              <a:ext uri="{FF2B5EF4-FFF2-40B4-BE49-F238E27FC236}">
                <a16:creationId xmlns:a16="http://schemas.microsoft.com/office/drawing/2014/main" id="{89ABF825-44CC-04A9-1A32-F369BC946CB7}"/>
              </a:ext>
            </a:extLst>
          </p:cNvPr>
          <p:cNvSpPr txBox="1"/>
          <p:nvPr/>
        </p:nvSpPr>
        <p:spPr>
          <a:xfrm>
            <a:off x="1030940" y="2456889"/>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4000" b="1">
              <a:solidFill>
                <a:srgbClr val="7030A0"/>
              </a:solidFill>
              <a:cs typeface="Calibri"/>
            </a:endParaRPr>
          </a:p>
        </p:txBody>
      </p:sp>
      <p:sp>
        <p:nvSpPr>
          <p:cNvPr id="7" name="TextBox 6">
            <a:extLst>
              <a:ext uri="{FF2B5EF4-FFF2-40B4-BE49-F238E27FC236}">
                <a16:creationId xmlns:a16="http://schemas.microsoft.com/office/drawing/2014/main" id="{CCC9FAEA-BD87-E4C2-2BA8-C4090AACD060}"/>
              </a:ext>
            </a:extLst>
          </p:cNvPr>
          <p:cNvSpPr txBox="1"/>
          <p:nvPr/>
        </p:nvSpPr>
        <p:spPr>
          <a:xfrm>
            <a:off x="928681" y="2290595"/>
            <a:ext cx="2989263" cy="4093428"/>
          </a:xfrm>
          <a:prstGeom prst="rect">
            <a:avLst/>
          </a:prstGeom>
          <a:noFill/>
        </p:spPr>
        <p:txBody>
          <a:bodyPr wrap="square" lIns="91440" tIns="45720" rIns="91440" bIns="45720" rtlCol="0" anchor="t">
            <a:spAutoFit/>
          </a:bodyPr>
          <a:lstStyle/>
          <a:p>
            <a:r>
              <a:rPr lang="en" sz="2000" b="1">
                <a:solidFill>
                  <a:srgbClr val="FF0000"/>
                </a:solidFill>
                <a:latin typeface="+mn-lt"/>
                <a:ea typeface="Calibri"/>
                <a:cs typeface="Arial"/>
              </a:rPr>
              <a:t>Acidic</a:t>
            </a:r>
            <a:r>
              <a:rPr lang="en-US" sz="2000">
                <a:solidFill>
                  <a:srgbClr val="000000"/>
                </a:solidFill>
                <a:latin typeface="Calibri"/>
                <a:ea typeface="Calibri"/>
                <a:cs typeface="Arial"/>
              </a:rPr>
              <a:t> attract to basic </a:t>
            </a:r>
          </a:p>
          <a:p>
            <a:pPr>
              <a:spcAft>
                <a:spcPts val="1800"/>
              </a:spcAft>
            </a:pPr>
            <a:r>
              <a:rPr lang="en-US" sz="2000">
                <a:solidFill>
                  <a:srgbClr val="000000"/>
                </a:solidFill>
                <a:latin typeface="Calibri"/>
                <a:ea typeface="Calibri"/>
                <a:cs typeface="Arial"/>
              </a:rPr>
              <a:t>(salt bridge).</a:t>
            </a:r>
          </a:p>
          <a:p>
            <a:r>
              <a:rPr lang="en" sz="2000" b="1">
                <a:solidFill>
                  <a:schemeClr val="accent1"/>
                </a:solidFill>
                <a:latin typeface="+mn-lt"/>
                <a:ea typeface="Calibri"/>
                <a:cs typeface="Arial"/>
              </a:rPr>
              <a:t>Basic</a:t>
            </a:r>
            <a:r>
              <a:rPr lang="en-US" sz="2000" b="0">
                <a:solidFill>
                  <a:srgbClr val="000000"/>
                </a:solidFill>
                <a:effectLst/>
                <a:latin typeface="Calibri"/>
                <a:cs typeface="Arial"/>
              </a:rPr>
              <a:t> </a:t>
            </a:r>
            <a:r>
              <a:rPr lang="en-US" sz="2000">
                <a:solidFill>
                  <a:srgbClr val="000000"/>
                </a:solidFill>
                <a:latin typeface="Calibri"/>
                <a:cs typeface="Arial"/>
              </a:rPr>
              <a:t>attract to acidic </a:t>
            </a:r>
          </a:p>
          <a:p>
            <a:pPr>
              <a:spcAft>
                <a:spcPts val="1800"/>
              </a:spcAft>
            </a:pPr>
            <a:r>
              <a:rPr lang="en-US" sz="2000">
                <a:solidFill>
                  <a:srgbClr val="000000"/>
                </a:solidFill>
                <a:latin typeface="Calibri"/>
                <a:cs typeface="Arial"/>
              </a:rPr>
              <a:t>(salt bridge).</a:t>
            </a:r>
          </a:p>
          <a:p>
            <a:pPr>
              <a:spcAft>
                <a:spcPts val="1800"/>
              </a:spcAft>
            </a:pPr>
            <a:r>
              <a:rPr lang="en" sz="2000" b="1" spc="-100">
                <a:solidFill>
                  <a:schemeClr val="accent4">
                    <a:lumMod val="75000"/>
                  </a:schemeClr>
                </a:solidFill>
                <a:latin typeface="+mn-lt"/>
                <a:ea typeface="Calibri"/>
                <a:cs typeface="Arial"/>
              </a:rPr>
              <a:t>Hydrophobic</a:t>
            </a:r>
            <a:r>
              <a:rPr lang="en-US" sz="2000" b="0" spc="-100">
                <a:solidFill>
                  <a:srgbClr val="000000"/>
                </a:solidFill>
                <a:effectLst/>
                <a:latin typeface="Calibri"/>
                <a:cs typeface="Arial"/>
              </a:rPr>
              <a:t> </a:t>
            </a:r>
            <a:r>
              <a:rPr lang="en-US" sz="2000" spc="-100">
                <a:solidFill>
                  <a:srgbClr val="000000"/>
                </a:solidFill>
                <a:latin typeface="Calibri"/>
                <a:cs typeface="Arial"/>
              </a:rPr>
              <a:t>cluster in the center to hide from water.</a:t>
            </a:r>
            <a:endParaRPr lang="en-US" sz="2000" b="0" spc="-100">
              <a:solidFill>
                <a:srgbClr val="000000"/>
              </a:solidFill>
              <a:effectLst/>
              <a:latin typeface="Calibri"/>
              <a:cs typeface="Arial"/>
            </a:endParaRPr>
          </a:p>
          <a:p>
            <a:pPr>
              <a:spcAft>
                <a:spcPts val="1800"/>
              </a:spcAft>
            </a:pPr>
            <a:r>
              <a:rPr lang="en" sz="2000" b="1">
                <a:latin typeface="+mn-lt"/>
                <a:ea typeface="Calibri"/>
                <a:cs typeface="Arial"/>
              </a:rPr>
              <a:t>Hydrophilic</a:t>
            </a:r>
            <a:r>
              <a:rPr lang="en-US" sz="2000">
                <a:solidFill>
                  <a:srgbClr val="000000"/>
                </a:solidFill>
                <a:latin typeface="Calibri"/>
                <a:cs typeface="Arial"/>
              </a:rPr>
              <a:t> </a:t>
            </a:r>
            <a:r>
              <a:rPr lang="en-US" sz="2000" spc="-100">
                <a:solidFill>
                  <a:srgbClr val="000000"/>
                </a:solidFill>
                <a:latin typeface="Calibri"/>
                <a:cs typeface="Arial"/>
              </a:rPr>
              <a:t>face the outside to interact with water.</a:t>
            </a:r>
            <a:endParaRPr lang="en-US" sz="2000" b="0" spc="-100">
              <a:solidFill>
                <a:schemeClr val="tx1"/>
              </a:solidFill>
              <a:effectLst/>
            </a:endParaRPr>
          </a:p>
          <a:p>
            <a:pPr>
              <a:spcAft>
                <a:spcPts val="1800"/>
              </a:spcAft>
            </a:pPr>
            <a:r>
              <a:rPr lang="en" sz="2000" b="1">
                <a:solidFill>
                  <a:srgbClr val="1CA64A"/>
                </a:solidFill>
                <a:latin typeface="+mn-lt"/>
                <a:ea typeface="Calibri"/>
                <a:cs typeface="Arial"/>
              </a:rPr>
              <a:t>Cysteine</a:t>
            </a:r>
            <a:r>
              <a:rPr lang="en-US" sz="2000">
                <a:latin typeface="Calibri"/>
                <a:ea typeface="Calibri"/>
                <a:cs typeface="Arial"/>
              </a:rPr>
              <a:t> attract to cysteine (disulfide bond).</a:t>
            </a:r>
            <a:endParaRPr lang="en" sz="2000">
              <a:solidFill>
                <a:srgbClr val="000000"/>
              </a:solidFill>
              <a:latin typeface="Calibri"/>
              <a:ea typeface="Calibri"/>
              <a:cs typeface="Arial"/>
            </a:endParaRPr>
          </a:p>
        </p:txBody>
      </p:sp>
      <p:graphicFrame>
        <p:nvGraphicFramePr>
          <p:cNvPr id="4" name="Table 3">
            <a:extLst>
              <a:ext uri="{FF2B5EF4-FFF2-40B4-BE49-F238E27FC236}">
                <a16:creationId xmlns:a16="http://schemas.microsoft.com/office/drawing/2014/main" id="{411B485B-71DB-CE1D-ACAD-1E794271EA4E}"/>
              </a:ext>
            </a:extLst>
          </p:cNvPr>
          <p:cNvGraphicFramePr>
            <a:graphicFrameLocks noGrp="1"/>
          </p:cNvGraphicFramePr>
          <p:nvPr>
            <p:extLst>
              <p:ext uri="{D42A27DB-BD31-4B8C-83A1-F6EECF244321}">
                <p14:modId xmlns:p14="http://schemas.microsoft.com/office/powerpoint/2010/main" val="4054598507"/>
              </p:ext>
            </p:extLst>
          </p:nvPr>
        </p:nvGraphicFramePr>
        <p:xfrm>
          <a:off x="3917944" y="1762814"/>
          <a:ext cx="7629894" cy="4072378"/>
        </p:xfrm>
        <a:graphic>
          <a:graphicData uri="http://schemas.openxmlformats.org/drawingml/2006/table">
            <a:tbl>
              <a:tblPr firstRow="1" bandRow="1">
                <a:tableStyleId>{5C22544A-7EE6-4342-B048-85BDC9FD1C3A}</a:tableStyleId>
              </a:tblPr>
              <a:tblGrid>
                <a:gridCol w="1494985">
                  <a:extLst>
                    <a:ext uri="{9D8B030D-6E8A-4147-A177-3AD203B41FA5}">
                      <a16:colId xmlns:a16="http://schemas.microsoft.com/office/drawing/2014/main" val="3609780425"/>
                    </a:ext>
                  </a:extLst>
                </a:gridCol>
                <a:gridCol w="1841385">
                  <a:extLst>
                    <a:ext uri="{9D8B030D-6E8A-4147-A177-3AD203B41FA5}">
                      <a16:colId xmlns:a16="http://schemas.microsoft.com/office/drawing/2014/main" val="2461667638"/>
                    </a:ext>
                  </a:extLst>
                </a:gridCol>
                <a:gridCol w="2060162">
                  <a:extLst>
                    <a:ext uri="{9D8B030D-6E8A-4147-A177-3AD203B41FA5}">
                      <a16:colId xmlns:a16="http://schemas.microsoft.com/office/drawing/2014/main" val="3300889321"/>
                    </a:ext>
                  </a:extLst>
                </a:gridCol>
                <a:gridCol w="2233362">
                  <a:extLst>
                    <a:ext uri="{9D8B030D-6E8A-4147-A177-3AD203B41FA5}">
                      <a16:colId xmlns:a16="http://schemas.microsoft.com/office/drawing/2014/main" val="1001319153"/>
                    </a:ext>
                  </a:extLst>
                </a:gridCol>
              </a:tblGrid>
              <a:tr h="623993">
                <a:tc>
                  <a:txBody>
                    <a:bodyPr/>
                    <a:lstStyle/>
                    <a:p>
                      <a:pPr algn="ctr"/>
                      <a:endParaRPr lang="en-US" sz="1600">
                        <a:solidFill>
                          <a:schemeClr val="tx1"/>
                        </a:solidFill>
                      </a:endParaRP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rPr>
                        <a:t>Atoms in the </a:t>
                      </a:r>
                      <a:endParaRPr lang="en-US" dirty="0"/>
                    </a:p>
                    <a:p>
                      <a:pPr lvl="0" algn="ctr">
                        <a:buNone/>
                      </a:pPr>
                      <a:r>
                        <a:rPr lang="en-US" sz="1600" dirty="0">
                          <a:solidFill>
                            <a:schemeClr val="tx1"/>
                          </a:solidFill>
                        </a:rPr>
                        <a:t>Side Chains</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rPr>
                        <a:t>Interactions </a:t>
                      </a:r>
                      <a:endParaRPr lang="en-US" sz="1600">
                        <a:solidFill>
                          <a:schemeClr val="tx1"/>
                        </a:solidFill>
                      </a:endParaRPr>
                    </a:p>
                    <a:p>
                      <a:pPr algn="ctr"/>
                      <a:r>
                        <a:rPr lang="en-US" sz="1600" dirty="0">
                          <a:solidFill>
                            <a:schemeClr val="tx1"/>
                          </a:solidFill>
                        </a:rPr>
                        <a:t>with Water</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rPr>
                        <a:t>Interactions with </a:t>
                      </a:r>
                      <a:endParaRPr lang="en-US" sz="1600">
                        <a:solidFill>
                          <a:schemeClr val="tx1"/>
                        </a:solidFill>
                      </a:endParaRPr>
                    </a:p>
                    <a:p>
                      <a:pPr algn="ctr"/>
                      <a:r>
                        <a:rPr lang="en-US" sz="1600" dirty="0">
                          <a:solidFill>
                            <a:schemeClr val="tx1"/>
                          </a:solidFill>
                        </a:rPr>
                        <a:t>Amino Acids</a:t>
                      </a:r>
                    </a:p>
                  </a:txBody>
                  <a:tcPr anchor="ct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2211575"/>
                  </a:ext>
                </a:extLst>
              </a:tr>
              <a:tr h="6896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 sz="1800" b="1" dirty="0">
                          <a:solidFill>
                            <a:srgbClr val="FF0000"/>
                          </a:solidFill>
                          <a:latin typeface="+mn-lt"/>
                          <a:ea typeface="Calibri"/>
                          <a:cs typeface="Arial"/>
                        </a:rPr>
                        <a:t>Acidic</a:t>
                      </a:r>
                      <a:endParaRPr lang="en" sz="1800" b="1" dirty="0">
                        <a:solidFill>
                          <a:srgbClr val="000000"/>
                        </a:solidFill>
                        <a:latin typeface="+mn-lt"/>
                        <a:ea typeface="Calibri"/>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9B9"/>
                    </a:solidFill>
                  </a:tcPr>
                </a:tc>
                <a:tc>
                  <a:txBody>
                    <a:bodyPr/>
                    <a:lstStyle/>
                    <a:p>
                      <a:pPr algn="ctr"/>
                      <a:r>
                        <a:rPr lang="en-US" dirty="0"/>
                        <a:t>Oxygen and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D9"/>
                    </a:solidFill>
                  </a:tcPr>
                </a:tc>
                <a:tc>
                  <a:txBody>
                    <a:bodyPr/>
                    <a:lstStyle/>
                    <a:p>
                      <a:pPr algn="ctr"/>
                      <a:r>
                        <a:rPr lang="en-US" dirty="0"/>
                        <a:t>Attract Water (hydrogen)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D9"/>
                    </a:solidFill>
                  </a:tcPr>
                </a:tc>
                <a:tc>
                  <a:txBody>
                    <a:bodyPr/>
                    <a:lstStyle/>
                    <a:p>
                      <a:pPr algn="ctr"/>
                      <a:r>
                        <a:rPr lang="en-US" dirty="0"/>
                        <a:t>Attract Basic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D9"/>
                    </a:solidFill>
                  </a:tcPr>
                </a:tc>
                <a:extLst>
                  <a:ext uri="{0D108BD9-81ED-4DB2-BD59-A6C34878D82A}">
                    <a16:rowId xmlns:a16="http://schemas.microsoft.com/office/drawing/2014/main" val="3835943442"/>
                  </a:ext>
                </a:extLst>
              </a:tr>
              <a:tr h="6896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 sz="1800" b="1" dirty="0">
                          <a:solidFill>
                            <a:schemeClr val="accent1"/>
                          </a:solidFill>
                          <a:latin typeface="+mn-lt"/>
                          <a:ea typeface="Calibri"/>
                          <a:cs typeface="Arial"/>
                        </a:rPr>
                        <a:t>Basic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US" dirty="0"/>
                        <a:t>Nitrogen and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dirty="0"/>
                        <a:t>Attract Water (oxygen)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dirty="0"/>
                        <a:t>Attract Acidic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179313176"/>
                  </a:ext>
                </a:extLst>
              </a:tr>
              <a:tr h="689677">
                <a:tc>
                  <a:txBody>
                    <a:bodyPr/>
                    <a:lstStyle/>
                    <a:p>
                      <a:pPr algn="ctr"/>
                      <a:r>
                        <a:rPr lang="en" sz="1800" b="1" dirty="0">
                          <a:solidFill>
                            <a:schemeClr val="accent4">
                              <a:lumMod val="75000"/>
                            </a:schemeClr>
                          </a:solidFill>
                          <a:latin typeface="+mn-lt"/>
                          <a:ea typeface="Calibri"/>
                          <a:cs typeface="Arial"/>
                        </a:rPr>
                        <a:t>Hydrophobic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US" dirty="0"/>
                        <a:t>Mostly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dirty="0"/>
                        <a:t>Repels Water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dirty="0"/>
                        <a:t>Hide in the Center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794897644"/>
                  </a:ext>
                </a:extLst>
              </a:tr>
              <a:tr h="689677">
                <a:tc>
                  <a:txBody>
                    <a:bodyPr/>
                    <a:lstStyle/>
                    <a:p>
                      <a:pPr algn="ctr"/>
                      <a:r>
                        <a:rPr lang="en" sz="1800" b="1" dirty="0">
                          <a:latin typeface="+mn-lt"/>
                          <a:ea typeface="Calibri"/>
                          <a:cs typeface="Arial"/>
                        </a:rPr>
                        <a:t>Hydrophilic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t>Oxygen, Nitrogen and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dirty="0"/>
                        <a:t>Attract All</a:t>
                      </a:r>
                    </a:p>
                    <a:p>
                      <a:pPr algn="ctr"/>
                      <a:r>
                        <a:rPr lang="en-US" dirty="0"/>
                        <a:t>Atoms in Water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dirty="0"/>
                        <a:t>Face the Outside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81257345"/>
                  </a:ext>
                </a:extLst>
              </a:tr>
              <a:tr h="6896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 sz="1800" b="1" dirty="0">
                          <a:solidFill>
                            <a:srgbClr val="1CA64A"/>
                          </a:solidFill>
                          <a:latin typeface="+mn-lt"/>
                          <a:ea typeface="Calibri"/>
                          <a:cs typeface="Arial"/>
                        </a:rPr>
                        <a:t>Cysteine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US" dirty="0"/>
                        <a:t>Sulfur and Carbon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Repels Water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Attract to Cysteine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24617341"/>
                  </a:ext>
                </a:extLst>
              </a:tr>
            </a:tbl>
          </a:graphicData>
        </a:graphic>
      </p:graphicFrame>
    </p:spTree>
    <p:custDataLst>
      <p:tags r:id="rId1"/>
    </p:custDataLst>
    <p:extLst>
      <p:ext uri="{BB962C8B-B14F-4D97-AF65-F5344CB8AC3E}">
        <p14:creationId xmlns:p14="http://schemas.microsoft.com/office/powerpoint/2010/main" val="33333750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A24A1-7CA4-13F3-22A0-75B46CB3E375}"/>
              </a:ext>
            </a:extLst>
          </p:cNvPr>
          <p:cNvSpPr txBox="1">
            <a:spLocks/>
          </p:cNvSpPr>
          <p:nvPr/>
        </p:nvSpPr>
        <p:spPr>
          <a:xfrm>
            <a:off x="936872" y="6998"/>
            <a:ext cx="10971128"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The Four Rules of Protein Folding</a:t>
            </a:r>
            <a:endParaRPr lang="en-US">
              <a:solidFill>
                <a:schemeClr val="bg1"/>
              </a:solidFill>
            </a:endParaRPr>
          </a:p>
        </p:txBody>
      </p:sp>
      <p:sp>
        <p:nvSpPr>
          <p:cNvPr id="7" name="TextBox 6">
            <a:extLst>
              <a:ext uri="{FF2B5EF4-FFF2-40B4-BE49-F238E27FC236}">
                <a16:creationId xmlns:a16="http://schemas.microsoft.com/office/drawing/2014/main" id="{CCC9FAEA-BD87-E4C2-2BA8-C4090AACD060}"/>
              </a:ext>
            </a:extLst>
          </p:cNvPr>
          <p:cNvSpPr txBox="1"/>
          <p:nvPr/>
        </p:nvSpPr>
        <p:spPr>
          <a:xfrm>
            <a:off x="936872" y="2563972"/>
            <a:ext cx="7094765" cy="3247043"/>
          </a:xfrm>
          <a:prstGeom prst="rect">
            <a:avLst/>
          </a:prstGeom>
          <a:noFill/>
        </p:spPr>
        <p:txBody>
          <a:bodyPr wrap="square" lIns="91440" tIns="45720" rIns="91440" bIns="45720" rtlCol="0" anchor="t">
            <a:spAutoFit/>
          </a:bodyPr>
          <a:lstStyle/>
          <a:p>
            <a:pPr marL="282575" indent="-282575" fontAlgn="base">
              <a:spcAft>
                <a:spcPts val="1800"/>
              </a:spcAft>
              <a:buClr>
                <a:schemeClr val="tx1"/>
              </a:buClr>
              <a:buFont typeface="+mj-lt"/>
              <a:buAutoNum type="arabicPeriod"/>
              <a:tabLst>
                <a:tab pos="395288" algn="l"/>
              </a:tabLst>
            </a:pPr>
            <a:r>
              <a:rPr lang="en-US" sz="2000" b="1">
                <a:solidFill>
                  <a:schemeClr val="accent4">
                    <a:lumMod val="50000"/>
                  </a:schemeClr>
                </a:solidFill>
                <a:ea typeface="Calibri"/>
                <a:cs typeface="Calibri"/>
              </a:rPr>
              <a:t>Hydrophobic Amino Acids </a:t>
            </a:r>
            <a:r>
              <a:rPr lang="en-US" sz="2000">
                <a:solidFill>
                  <a:srgbClr val="000000"/>
                </a:solidFill>
                <a:ea typeface="Calibri"/>
                <a:cs typeface="Calibri"/>
              </a:rPr>
              <a:t>will cluster near the center of the protein to hide from water and interact with each other.</a:t>
            </a:r>
            <a:endParaRPr lang="en-US">
              <a:solidFill>
                <a:srgbClr val="000000"/>
              </a:solidFill>
              <a:ea typeface="Calibri"/>
              <a:cs typeface="Calibri"/>
            </a:endParaRPr>
          </a:p>
          <a:p>
            <a:pPr marL="282575" indent="-282575">
              <a:spcAft>
                <a:spcPts val="1800"/>
              </a:spcAft>
              <a:buClr>
                <a:schemeClr val="tx1"/>
              </a:buClr>
              <a:buFont typeface="+mj-lt"/>
              <a:buAutoNum type="arabicPeriod"/>
              <a:tabLst>
                <a:tab pos="395288" algn="l"/>
              </a:tabLst>
            </a:pPr>
            <a:r>
              <a:rPr lang="en-US" sz="2000" b="1">
                <a:solidFill>
                  <a:schemeClr val="tx1">
                    <a:lumMod val="50000"/>
                    <a:lumOff val="50000"/>
                  </a:schemeClr>
                </a:solidFill>
                <a:ea typeface="Calibri"/>
                <a:cs typeface="Calibri"/>
              </a:rPr>
              <a:t>Hydrophilic Amino Acids </a:t>
            </a:r>
            <a:r>
              <a:rPr lang="en-US" sz="2000">
                <a:ea typeface="Calibri"/>
                <a:cs typeface="Calibri"/>
              </a:rPr>
              <a:t>will interact with other hydrophilic amino acids and the surrounding water in the cell.</a:t>
            </a:r>
          </a:p>
          <a:p>
            <a:pPr marL="282575" indent="-282575">
              <a:spcAft>
                <a:spcPts val="1800"/>
              </a:spcAft>
              <a:buClr>
                <a:schemeClr val="tx1"/>
              </a:buClr>
              <a:buFont typeface="+mj-lt"/>
              <a:buAutoNum type="arabicPeriod"/>
              <a:tabLst>
                <a:tab pos="395288" algn="l"/>
              </a:tabLst>
            </a:pPr>
            <a:r>
              <a:rPr lang="en-US" sz="2000" b="1">
                <a:solidFill>
                  <a:srgbClr val="FF0000"/>
                </a:solidFill>
                <a:ea typeface="Calibri"/>
                <a:cs typeface="Calibri"/>
              </a:rPr>
              <a:t>Acidic (-) Amino Acids </a:t>
            </a:r>
            <a:r>
              <a:rPr lang="en-US" sz="2000">
                <a:ea typeface="Calibri"/>
                <a:cs typeface="Calibri"/>
              </a:rPr>
              <a:t>and </a:t>
            </a:r>
            <a:r>
              <a:rPr lang="en-US" sz="2000" b="1">
                <a:solidFill>
                  <a:srgbClr val="0070C0"/>
                </a:solidFill>
                <a:ea typeface="Calibri"/>
                <a:cs typeface="Calibri"/>
              </a:rPr>
              <a:t>Basic (+) Amino Acids </a:t>
            </a:r>
            <a:r>
              <a:rPr lang="en-US" sz="2000">
                <a:ea typeface="Calibri"/>
                <a:cs typeface="Calibri"/>
              </a:rPr>
              <a:t>will be attracted to each other and form a salt bridge (hydrogen bond).</a:t>
            </a:r>
          </a:p>
          <a:p>
            <a:pPr marL="282575" indent="-282575">
              <a:spcAft>
                <a:spcPts val="1800"/>
              </a:spcAft>
              <a:buClr>
                <a:schemeClr val="tx1"/>
              </a:buClr>
              <a:buFont typeface="+mj-lt"/>
              <a:buAutoNum type="arabicPeriod"/>
              <a:tabLst>
                <a:tab pos="395288" algn="l"/>
              </a:tabLst>
            </a:pPr>
            <a:r>
              <a:rPr lang="en-US" sz="2000" b="1">
                <a:solidFill>
                  <a:srgbClr val="1CA64A"/>
                </a:solidFill>
                <a:ea typeface="Calibri"/>
                <a:cs typeface="Calibri"/>
              </a:rPr>
              <a:t>Cysteines</a:t>
            </a:r>
            <a:r>
              <a:rPr lang="en-US" sz="2000">
                <a:ea typeface="Calibri"/>
                <a:cs typeface="Calibri"/>
              </a:rPr>
              <a:t> will interact with another cysteine to form a disulfide bond (covalent bond).</a:t>
            </a:r>
          </a:p>
        </p:txBody>
      </p:sp>
      <p:pic>
        <p:nvPicPr>
          <p:cNvPr id="4" name="Picture 3">
            <a:extLst>
              <a:ext uri="{FF2B5EF4-FFF2-40B4-BE49-F238E27FC236}">
                <a16:creationId xmlns:a16="http://schemas.microsoft.com/office/drawing/2014/main" id="{1B075F16-B9F1-8267-CF9A-C434F9EBBC75}"/>
              </a:ext>
            </a:extLst>
          </p:cNvPr>
          <p:cNvPicPr>
            <a:picLocks noChangeAspect="1"/>
          </p:cNvPicPr>
          <p:nvPr/>
        </p:nvPicPr>
        <p:blipFill rotWithShape="1">
          <a:blip r:embed="rId5"/>
          <a:srcRect t="833" b="-1"/>
          <a:stretch/>
        </p:blipFill>
        <p:spPr>
          <a:xfrm>
            <a:off x="7937369" y="2820398"/>
            <a:ext cx="3828712" cy="1971604"/>
          </a:xfrm>
          <a:prstGeom prst="rect">
            <a:avLst/>
          </a:prstGeom>
        </p:spPr>
      </p:pic>
      <p:sp>
        <p:nvSpPr>
          <p:cNvPr id="10" name="TextBox 9">
            <a:extLst>
              <a:ext uri="{FF2B5EF4-FFF2-40B4-BE49-F238E27FC236}">
                <a16:creationId xmlns:a16="http://schemas.microsoft.com/office/drawing/2014/main" id="{634705D0-6C87-7C6A-CB56-CA5472FCE8E6}"/>
              </a:ext>
            </a:extLst>
          </p:cNvPr>
          <p:cNvSpPr txBox="1"/>
          <p:nvPr/>
        </p:nvSpPr>
        <p:spPr>
          <a:xfrm>
            <a:off x="936872" y="1779011"/>
            <a:ext cx="8678468" cy="400110"/>
          </a:xfrm>
          <a:prstGeom prst="rect">
            <a:avLst/>
          </a:prstGeom>
          <a:noFill/>
        </p:spPr>
        <p:txBody>
          <a:bodyPr wrap="square">
            <a:spAutoFit/>
          </a:bodyPr>
          <a:lstStyle/>
          <a:p>
            <a:pPr fontAlgn="base">
              <a:spcAft>
                <a:spcPts val="3000"/>
              </a:spcAft>
              <a:buClr>
                <a:schemeClr val="tx1"/>
              </a:buClr>
            </a:pPr>
            <a:r>
              <a:rPr lang="en-US" sz="2000" b="1">
                <a:solidFill>
                  <a:srgbClr val="000000"/>
                </a:solidFill>
                <a:ea typeface="Calibri"/>
                <a:cs typeface="Calibri"/>
              </a:rPr>
              <a:t>Your observations can be summarized into four rules of protein folding:</a:t>
            </a:r>
          </a:p>
        </p:txBody>
      </p:sp>
      <p:pic>
        <p:nvPicPr>
          <p:cNvPr id="11" name="Picture 10" descr="Icon&#10;&#10;Description automatically generated">
            <a:extLst>
              <a:ext uri="{FF2B5EF4-FFF2-40B4-BE49-F238E27FC236}">
                <a16:creationId xmlns:a16="http://schemas.microsoft.com/office/drawing/2014/main" id="{B09DB290-1855-76E5-98A1-CE09171FFD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Tree>
    <p:custDataLst>
      <p:tags r:id="rId1"/>
    </p:custDataLst>
    <p:extLst>
      <p:ext uri="{BB962C8B-B14F-4D97-AF65-F5344CB8AC3E}">
        <p14:creationId xmlns:p14="http://schemas.microsoft.com/office/powerpoint/2010/main" val="22767170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2" name="Picture 21" descr="Icon&#10;&#10;Description automatically generated">
            <a:extLst>
              <a:ext uri="{FF2B5EF4-FFF2-40B4-BE49-F238E27FC236}">
                <a16:creationId xmlns:a16="http://schemas.microsoft.com/office/drawing/2014/main" id="{BC575083-6FD9-0EE8-6EE5-2E328F145E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6872" y="6998"/>
            <a:ext cx="10971128"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a:solidFill>
                  <a:schemeClr val="bg1"/>
                </a:solidFill>
                <a:ea typeface="HGSoeiKakugothicUB"/>
                <a:cs typeface="Myanmar Text"/>
              </a:rPr>
              <a:t>Amino Acid Sequence Impacts Protein Folding</a:t>
            </a:r>
            <a:endParaRPr lang="en-US" sz="3600" dirty="0">
              <a:solidFill>
                <a:schemeClr val="bg1"/>
              </a:solidFill>
              <a:cs typeface="Calibri"/>
            </a:endParaRPr>
          </a:p>
        </p:txBody>
      </p:sp>
      <p:sp>
        <p:nvSpPr>
          <p:cNvPr id="6" name="TextBox 5">
            <a:extLst>
              <a:ext uri="{FF2B5EF4-FFF2-40B4-BE49-F238E27FC236}">
                <a16:creationId xmlns:a16="http://schemas.microsoft.com/office/drawing/2014/main" id="{89ABF825-44CC-04A9-1A32-F369BC946CB7}"/>
              </a:ext>
            </a:extLst>
          </p:cNvPr>
          <p:cNvSpPr txBox="1"/>
          <p:nvPr/>
        </p:nvSpPr>
        <p:spPr>
          <a:xfrm>
            <a:off x="1030940" y="2456889"/>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4000" b="1">
              <a:solidFill>
                <a:srgbClr val="7030A0"/>
              </a:solidFill>
              <a:cs typeface="Calibri"/>
            </a:endParaRPr>
          </a:p>
        </p:txBody>
      </p:sp>
      <p:sp>
        <p:nvSpPr>
          <p:cNvPr id="4" name="TextBox 3">
            <a:extLst>
              <a:ext uri="{FF2B5EF4-FFF2-40B4-BE49-F238E27FC236}">
                <a16:creationId xmlns:a16="http://schemas.microsoft.com/office/drawing/2014/main" id="{F047DCAE-E3B0-6916-C5ED-E410C701E794}"/>
              </a:ext>
            </a:extLst>
          </p:cNvPr>
          <p:cNvSpPr txBox="1"/>
          <p:nvPr/>
        </p:nvSpPr>
        <p:spPr>
          <a:xfrm>
            <a:off x="928682" y="2290595"/>
            <a:ext cx="3227682" cy="3924151"/>
          </a:xfrm>
          <a:prstGeom prst="rect">
            <a:avLst/>
          </a:prstGeom>
          <a:noFill/>
        </p:spPr>
        <p:txBody>
          <a:bodyPr wrap="square" lIns="91440" tIns="45720" rIns="91440" bIns="45720" rtlCol="0" anchor="t">
            <a:spAutoFit/>
          </a:bodyPr>
          <a:lstStyle/>
          <a:p>
            <a:pPr>
              <a:spcAft>
                <a:spcPts val="1800"/>
              </a:spcAft>
            </a:pPr>
            <a:r>
              <a:rPr lang="en" sz="2000" b="1" dirty="0">
                <a:solidFill>
                  <a:schemeClr val="tx1">
                    <a:lumMod val="95000"/>
                    <a:lumOff val="5000"/>
                  </a:schemeClr>
                </a:solidFill>
                <a:ea typeface="Calibri"/>
                <a:cs typeface="Arial"/>
              </a:rPr>
              <a:t>Discuss these observations with the rest of the class.</a:t>
            </a:r>
          </a:p>
          <a:p>
            <a:pPr>
              <a:spcAft>
                <a:spcPts val="1800"/>
              </a:spcAft>
            </a:pPr>
            <a:r>
              <a:rPr lang="en" sz="200" b="1" dirty="0">
                <a:solidFill>
                  <a:schemeClr val="tx1">
                    <a:lumMod val="95000"/>
                    <a:lumOff val="5000"/>
                  </a:schemeClr>
                </a:solidFill>
                <a:ea typeface="Calibri"/>
                <a:cs typeface="Arial"/>
              </a:rPr>
              <a:t>    </a:t>
            </a:r>
          </a:p>
          <a:p>
            <a:pPr>
              <a:spcAft>
                <a:spcPts val="1800"/>
              </a:spcAft>
            </a:pPr>
            <a:r>
              <a:rPr lang="en" sz="2000" b="1" dirty="0">
                <a:solidFill>
                  <a:srgbClr val="1CA64A"/>
                </a:solidFill>
                <a:latin typeface="Calibri"/>
                <a:ea typeface="Calibri"/>
                <a:cs typeface="Arial"/>
              </a:rPr>
              <a:t>How might the sequence of amino acid side chains in a protein impact how it folds?</a:t>
            </a:r>
          </a:p>
          <a:p>
            <a:pPr>
              <a:spcAft>
                <a:spcPts val="1800"/>
              </a:spcAft>
            </a:pPr>
            <a:r>
              <a:rPr lang="en" sz="2000" b="1" dirty="0">
                <a:solidFill>
                  <a:srgbClr val="1CA64A"/>
                </a:solidFill>
                <a:latin typeface="Calibri"/>
                <a:ea typeface="Calibri"/>
                <a:cs typeface="Arial"/>
              </a:rPr>
              <a:t>Would two different sequences fold into the same shape?</a:t>
            </a:r>
          </a:p>
          <a:p>
            <a:endParaRPr lang="en" sz="2000" b="1">
              <a:solidFill>
                <a:srgbClr val="1CA64A"/>
              </a:solidFill>
              <a:latin typeface="Calibri"/>
              <a:ea typeface="Calibri"/>
              <a:cs typeface="Arial"/>
            </a:endParaRPr>
          </a:p>
        </p:txBody>
      </p:sp>
      <p:pic>
        <p:nvPicPr>
          <p:cNvPr id="2050" name="Picture 2">
            <a:extLst>
              <a:ext uri="{FF2B5EF4-FFF2-40B4-BE49-F238E27FC236}">
                <a16:creationId xmlns:a16="http://schemas.microsoft.com/office/drawing/2014/main" id="{896F7251-C00A-3C37-3CF5-1548D9179C9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56727" y="2361188"/>
            <a:ext cx="5033818" cy="3146136"/>
          </a:xfrm>
          <a:prstGeom prst="rect">
            <a:avLst/>
          </a:prstGeom>
          <a:noFill/>
          <a:ln w="12700">
            <a:solidFill>
              <a:schemeClr val="bg1">
                <a:lumMod val="50000"/>
              </a:schemeClr>
            </a:solidFill>
          </a:ln>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5131690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681B8FC-E920-0AE5-0669-031C332FCE06}"/>
              </a:ext>
            </a:extLst>
          </p:cNvPr>
          <p:cNvSpPr>
            <a:spLocks noGrp="1"/>
          </p:cNvSpPr>
          <p:nvPr>
            <p:ph type="ftr" sz="quarter" idx="11"/>
          </p:nvPr>
        </p:nvSpPr>
        <p:spPr/>
        <p:txBody>
          <a:bodyPr/>
          <a:lstStyle/>
          <a:p>
            <a:r>
              <a:rPr lang="en-US">
                <a:latin typeface="+mn-lt"/>
              </a:rPr>
              <a:t>© 2023 3D Molecular Designs. All Rights Reserved. </a:t>
            </a:r>
          </a:p>
        </p:txBody>
      </p:sp>
      <p:sp>
        <p:nvSpPr>
          <p:cNvPr id="5" name="Slide Number Placeholder 4">
            <a:extLst>
              <a:ext uri="{FF2B5EF4-FFF2-40B4-BE49-F238E27FC236}">
                <a16:creationId xmlns:a16="http://schemas.microsoft.com/office/drawing/2014/main" id="{052525F5-CCEB-6774-9B2B-08840C296F25}"/>
              </a:ext>
            </a:extLst>
          </p:cNvPr>
          <p:cNvSpPr>
            <a:spLocks noGrp="1"/>
          </p:cNvSpPr>
          <p:nvPr>
            <p:ph type="sldNum" sz="quarter" idx="12"/>
          </p:nvPr>
        </p:nvSpPr>
        <p:spPr/>
        <p:txBody>
          <a:bodyPr/>
          <a:lstStyle/>
          <a:p>
            <a:fld id="{612391E0-A521-46DB-9F80-8F59B96C1CAA}" type="slidenum">
              <a:rPr lang="en-US" smtClean="0"/>
              <a:t>33</a:t>
            </a:fld>
            <a:endParaRPr lang="en-US"/>
          </a:p>
        </p:txBody>
      </p:sp>
      <p:sp>
        <p:nvSpPr>
          <p:cNvPr id="6" name="Title 1">
            <a:extLst>
              <a:ext uri="{FF2B5EF4-FFF2-40B4-BE49-F238E27FC236}">
                <a16:creationId xmlns:a16="http://schemas.microsoft.com/office/drawing/2014/main" id="{5AA13315-0607-7D59-9D45-8E253F481159}"/>
              </a:ext>
            </a:extLst>
          </p:cNvPr>
          <p:cNvSpPr txBox="1">
            <a:spLocks/>
          </p:cNvSpPr>
          <p:nvPr/>
        </p:nvSpPr>
        <p:spPr>
          <a:xfrm>
            <a:off x="507933" y="1807721"/>
            <a:ext cx="8491095" cy="997827"/>
          </a:xfrm>
          <a:prstGeom prst="rect">
            <a:avLst/>
          </a:prstGeom>
        </p:spPr>
        <p:txBody>
          <a:bodyPr vert="horz" lIns="91440" tIns="45719" rIns="91440" bIns="45719"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mn-lt"/>
                <a:cs typeface="Myanmar Text" panose="020B0502040204020203" pitchFamily="34" charset="0"/>
              </a:rPr>
              <a:t>Conclusions</a:t>
            </a:r>
          </a:p>
        </p:txBody>
      </p:sp>
      <p:sp>
        <p:nvSpPr>
          <p:cNvPr id="7" name="TextBox 6">
            <a:extLst>
              <a:ext uri="{FF2B5EF4-FFF2-40B4-BE49-F238E27FC236}">
                <a16:creationId xmlns:a16="http://schemas.microsoft.com/office/drawing/2014/main" id="{745F7E19-ACE4-80F3-66FF-3098D5DCDC6C}"/>
              </a:ext>
            </a:extLst>
          </p:cNvPr>
          <p:cNvSpPr txBox="1"/>
          <p:nvPr/>
        </p:nvSpPr>
        <p:spPr>
          <a:xfrm>
            <a:off x="507933" y="5032914"/>
            <a:ext cx="2526189" cy="1323437"/>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dirty="0">
                <a:cs typeface="Calibri"/>
              </a:rPr>
              <a:t>All amino acids have identical backbones but unique side chains.</a:t>
            </a:r>
          </a:p>
        </p:txBody>
      </p:sp>
      <p:sp>
        <p:nvSpPr>
          <p:cNvPr id="8" name="TextBox 7">
            <a:extLst>
              <a:ext uri="{FF2B5EF4-FFF2-40B4-BE49-F238E27FC236}">
                <a16:creationId xmlns:a16="http://schemas.microsoft.com/office/drawing/2014/main" id="{9741CBCD-C85F-23EA-F546-0668331B7B72}"/>
              </a:ext>
            </a:extLst>
          </p:cNvPr>
          <p:cNvSpPr txBox="1"/>
          <p:nvPr/>
        </p:nvSpPr>
        <p:spPr>
          <a:xfrm>
            <a:off x="3473448" y="5032913"/>
            <a:ext cx="3551702" cy="1015661"/>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dirty="0">
                <a:cs typeface="Calibri"/>
              </a:rPr>
              <a:t>Amino acids fit into five groups based </a:t>
            </a:r>
            <a:r>
              <a:rPr lang="en" sz="2000" dirty="0">
                <a:solidFill>
                  <a:srgbClr val="000000"/>
                </a:solidFill>
                <a:latin typeface="Calibri"/>
                <a:cs typeface="Arial"/>
              </a:rPr>
              <a:t>on their side chain s</a:t>
            </a:r>
            <a:r>
              <a:rPr lang="en" sz="2000" dirty="0">
                <a:solidFill>
                  <a:srgbClr val="000000"/>
                </a:solidFill>
                <a:latin typeface="Calibri"/>
                <a:ea typeface="Calibri"/>
                <a:cs typeface="Arial"/>
              </a:rPr>
              <a:t>hape and chemical properties.</a:t>
            </a:r>
            <a:endParaRPr lang="en-US" sz="2000" dirty="0">
              <a:cs typeface="Calibri"/>
            </a:endParaRPr>
          </a:p>
        </p:txBody>
      </p:sp>
      <p:sp>
        <p:nvSpPr>
          <p:cNvPr id="9" name="TextBox 8">
            <a:extLst>
              <a:ext uri="{FF2B5EF4-FFF2-40B4-BE49-F238E27FC236}">
                <a16:creationId xmlns:a16="http://schemas.microsoft.com/office/drawing/2014/main" id="{19CFD822-C30F-C1F6-6BB2-1F2187A4F317}"/>
              </a:ext>
            </a:extLst>
          </p:cNvPr>
          <p:cNvSpPr txBox="1"/>
          <p:nvPr/>
        </p:nvSpPr>
        <p:spPr>
          <a:xfrm>
            <a:off x="7187381" y="5032912"/>
            <a:ext cx="4682566" cy="1015661"/>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dirty="0">
                <a:cs typeface="Calibri"/>
              </a:rPr>
              <a:t>Side chain interactions with water and other amino acids dictates how a protein folds into a 3-dimensional shape.</a:t>
            </a:r>
          </a:p>
        </p:txBody>
      </p:sp>
      <p:sp>
        <p:nvSpPr>
          <p:cNvPr id="4" name="TextBox 3">
            <a:extLst>
              <a:ext uri="{FF2B5EF4-FFF2-40B4-BE49-F238E27FC236}">
                <a16:creationId xmlns:a16="http://schemas.microsoft.com/office/drawing/2014/main" id="{43ABC727-70CD-F3E1-057B-7C33E4F88482}"/>
              </a:ext>
            </a:extLst>
          </p:cNvPr>
          <p:cNvSpPr txBox="1"/>
          <p:nvPr/>
        </p:nvSpPr>
        <p:spPr>
          <a:xfrm>
            <a:off x="4207042" y="3000000"/>
            <a:ext cx="2351127" cy="1785104"/>
          </a:xfrm>
          <a:prstGeom prst="rect">
            <a:avLst/>
          </a:prstGeom>
          <a:solidFill>
            <a:schemeClr val="bg1">
              <a:lumMod val="95000"/>
            </a:schemeClr>
          </a:solidFill>
        </p:spPr>
        <p:txBody>
          <a:bodyPr wrap="square">
            <a:spAutoFit/>
          </a:bodyPr>
          <a:lstStyle/>
          <a:p>
            <a:pPr algn="ctr">
              <a:spcAft>
                <a:spcPts val="300"/>
              </a:spcAft>
            </a:pPr>
            <a:r>
              <a:rPr lang="en" sz="2000" b="1">
                <a:solidFill>
                  <a:srgbClr val="FF0000"/>
                </a:solidFill>
                <a:latin typeface="Calibri"/>
                <a:ea typeface="Calibri"/>
                <a:cs typeface="Arial"/>
              </a:rPr>
              <a:t>Acidic</a:t>
            </a:r>
            <a:endParaRPr lang="en" sz="2000" b="1">
              <a:solidFill>
                <a:srgbClr val="000000"/>
              </a:solidFill>
              <a:latin typeface="Calibri"/>
              <a:ea typeface="Calibri"/>
              <a:cs typeface="Arial"/>
            </a:endParaRPr>
          </a:p>
          <a:p>
            <a:pPr algn="ctr">
              <a:spcAft>
                <a:spcPts val="300"/>
              </a:spcAft>
            </a:pPr>
            <a:r>
              <a:rPr lang="en" sz="2000" b="1">
                <a:solidFill>
                  <a:schemeClr val="accent1"/>
                </a:solidFill>
                <a:latin typeface="Calibri"/>
                <a:ea typeface="Calibri"/>
                <a:cs typeface="Arial"/>
              </a:rPr>
              <a:t>Basic</a:t>
            </a:r>
          </a:p>
          <a:p>
            <a:pPr algn="ctr">
              <a:spcAft>
                <a:spcPts val="300"/>
              </a:spcAft>
            </a:pPr>
            <a:r>
              <a:rPr lang="en" sz="2000" b="1">
                <a:solidFill>
                  <a:schemeClr val="accent4">
                    <a:lumMod val="75000"/>
                  </a:schemeClr>
                </a:solidFill>
                <a:latin typeface="Calibri"/>
                <a:ea typeface="Calibri"/>
                <a:cs typeface="Arial"/>
              </a:rPr>
              <a:t>Hydrophobic</a:t>
            </a:r>
          </a:p>
          <a:p>
            <a:pPr algn="ctr">
              <a:spcAft>
                <a:spcPts val="300"/>
              </a:spcAft>
            </a:pPr>
            <a:r>
              <a:rPr lang="en" sz="2000" b="1">
                <a:latin typeface="Calibri"/>
                <a:ea typeface="Calibri"/>
                <a:cs typeface="Arial"/>
              </a:rPr>
              <a:t>Hydrophilic</a:t>
            </a:r>
          </a:p>
          <a:p>
            <a:pPr algn="ctr">
              <a:spcAft>
                <a:spcPts val="300"/>
              </a:spcAft>
            </a:pPr>
            <a:r>
              <a:rPr lang="en" sz="2000" b="1">
                <a:solidFill>
                  <a:srgbClr val="1CA64A"/>
                </a:solidFill>
                <a:latin typeface="Calibri"/>
                <a:ea typeface="Calibri"/>
                <a:cs typeface="Arial"/>
              </a:rPr>
              <a:t>Cysteine</a:t>
            </a:r>
            <a:endParaRPr lang="en" sz="1800" b="1">
              <a:solidFill>
                <a:srgbClr val="1CA64A"/>
              </a:solidFill>
              <a:latin typeface="Calibri"/>
              <a:ea typeface="Calibri"/>
              <a:cs typeface="Arial"/>
            </a:endParaRPr>
          </a:p>
        </p:txBody>
      </p:sp>
      <p:pic>
        <p:nvPicPr>
          <p:cNvPr id="10" name="Picture 9">
            <a:extLst>
              <a:ext uri="{FF2B5EF4-FFF2-40B4-BE49-F238E27FC236}">
                <a16:creationId xmlns:a16="http://schemas.microsoft.com/office/drawing/2014/main" id="{0C0F97FB-BC98-6EBB-9B9C-CF777EB4A145}"/>
              </a:ext>
            </a:extLst>
          </p:cNvPr>
          <p:cNvPicPr>
            <a:picLocks noChangeAspect="1"/>
          </p:cNvPicPr>
          <p:nvPr/>
        </p:nvPicPr>
        <p:blipFill rotWithShape="1">
          <a:blip r:embed="rId6"/>
          <a:srcRect l="71757"/>
          <a:stretch/>
        </p:blipFill>
        <p:spPr>
          <a:xfrm>
            <a:off x="2292542" y="3319801"/>
            <a:ext cx="804821" cy="1542235"/>
          </a:xfrm>
          <a:prstGeom prst="rect">
            <a:avLst/>
          </a:prstGeom>
        </p:spPr>
      </p:pic>
      <p:pic>
        <p:nvPicPr>
          <p:cNvPr id="11" name="Picture 10">
            <a:extLst>
              <a:ext uri="{FF2B5EF4-FFF2-40B4-BE49-F238E27FC236}">
                <a16:creationId xmlns:a16="http://schemas.microsoft.com/office/drawing/2014/main" id="{8C8E0DCB-D2A8-73B1-2063-D9BD3E8D4D64}"/>
              </a:ext>
            </a:extLst>
          </p:cNvPr>
          <p:cNvPicPr>
            <a:picLocks noChangeAspect="1"/>
          </p:cNvPicPr>
          <p:nvPr/>
        </p:nvPicPr>
        <p:blipFill rotWithShape="1">
          <a:blip r:embed="rId6"/>
          <a:srcRect l="34170" r="35093"/>
          <a:stretch/>
        </p:blipFill>
        <p:spPr>
          <a:xfrm>
            <a:off x="1347300" y="3290960"/>
            <a:ext cx="875899" cy="1542235"/>
          </a:xfrm>
          <a:prstGeom prst="rect">
            <a:avLst/>
          </a:prstGeom>
        </p:spPr>
      </p:pic>
      <p:pic>
        <p:nvPicPr>
          <p:cNvPr id="13" name="Picture 12">
            <a:extLst>
              <a:ext uri="{FF2B5EF4-FFF2-40B4-BE49-F238E27FC236}">
                <a16:creationId xmlns:a16="http://schemas.microsoft.com/office/drawing/2014/main" id="{79E52125-8B17-EAF9-EFD8-9251EE552574}"/>
              </a:ext>
            </a:extLst>
          </p:cNvPr>
          <p:cNvPicPr>
            <a:picLocks noChangeAspect="1"/>
          </p:cNvPicPr>
          <p:nvPr/>
        </p:nvPicPr>
        <p:blipFill rotWithShape="1">
          <a:blip r:embed="rId6"/>
          <a:srcRect r="71757"/>
          <a:stretch/>
        </p:blipFill>
        <p:spPr>
          <a:xfrm>
            <a:off x="507933" y="3281335"/>
            <a:ext cx="804821" cy="1542235"/>
          </a:xfrm>
          <a:prstGeom prst="rect">
            <a:avLst/>
          </a:prstGeom>
        </p:spPr>
      </p:pic>
      <p:pic>
        <p:nvPicPr>
          <p:cNvPr id="20" name="Picture 19">
            <a:extLst>
              <a:ext uri="{FF2B5EF4-FFF2-40B4-BE49-F238E27FC236}">
                <a16:creationId xmlns:a16="http://schemas.microsoft.com/office/drawing/2014/main" id="{AD7ACE2B-122B-A011-F46E-858103F939DD}"/>
              </a:ext>
            </a:extLst>
          </p:cNvPr>
          <p:cNvPicPr>
            <a:picLocks noChangeAspect="1"/>
          </p:cNvPicPr>
          <p:nvPr/>
        </p:nvPicPr>
        <p:blipFill rotWithShape="1">
          <a:blip r:embed="rId7"/>
          <a:srcRect t="833" b="-1"/>
          <a:stretch/>
        </p:blipFill>
        <p:spPr>
          <a:xfrm>
            <a:off x="7468614" y="2813500"/>
            <a:ext cx="3828712" cy="1971604"/>
          </a:xfrm>
          <a:prstGeom prst="rect">
            <a:avLst/>
          </a:prstGeom>
        </p:spPr>
      </p:pic>
    </p:spTree>
    <p:custDataLst>
      <p:tags r:id="rId1"/>
    </p:custDataLst>
    <p:extLst>
      <p:ext uri="{BB962C8B-B14F-4D97-AF65-F5344CB8AC3E}">
        <p14:creationId xmlns:p14="http://schemas.microsoft.com/office/powerpoint/2010/main" val="1709039618"/>
      </p:ext>
    </p:extLst>
  </p:cSld>
  <p:clrMapOvr>
    <a:masterClrMapping/>
  </p:clrMapOvr>
  <p:extLst>
    <p:ext uri="{6950BFC3-D8DA-4A85-94F7-54DA5524770B}">
      <p188:commentRel xmlns:p188="http://schemas.microsoft.com/office/powerpoint/2018/8/main" r:id="rId4"/>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0617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Footer Placeholder 1">
            <a:extLst>
              <a:ext uri="{FF2B5EF4-FFF2-40B4-BE49-F238E27FC236}">
                <a16:creationId xmlns:a16="http://schemas.microsoft.com/office/drawing/2014/main" id="{645127DE-E308-0C90-E4C4-BDF9781BFC32}"/>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3" name="TextBox 2">
            <a:extLst>
              <a:ext uri="{FF2B5EF4-FFF2-40B4-BE49-F238E27FC236}">
                <a16:creationId xmlns:a16="http://schemas.microsoft.com/office/drawing/2014/main" id="{E52A50D5-5887-A523-2601-19B4FD86CF1F}"/>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Overview</a:t>
            </a:r>
            <a:endParaRPr lang="en-US" sz="4000">
              <a:solidFill>
                <a:schemeClr val="bg1"/>
              </a:solidFill>
              <a:cs typeface="Myanmar Text"/>
            </a:endParaRPr>
          </a:p>
        </p:txBody>
      </p:sp>
      <p:sp>
        <p:nvSpPr>
          <p:cNvPr id="6" name="TextBox 1">
            <a:extLst>
              <a:ext uri="{FF2B5EF4-FFF2-40B4-BE49-F238E27FC236}">
                <a16:creationId xmlns:a16="http://schemas.microsoft.com/office/drawing/2014/main" id="{97769909-3E7C-0FCF-5875-43595F930516}"/>
              </a:ext>
            </a:extLst>
          </p:cNvPr>
          <p:cNvSpPr txBox="1"/>
          <p:nvPr/>
        </p:nvSpPr>
        <p:spPr>
          <a:xfrm>
            <a:off x="969850" y="1059691"/>
            <a:ext cx="5634183" cy="5586143"/>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b="1">
                <a:solidFill>
                  <a:srgbClr val="000000"/>
                </a:solidFill>
                <a:cs typeface="Calibri"/>
              </a:rPr>
              <a:t>Activity Objectives</a:t>
            </a:r>
            <a:endParaRPr lang="en-US">
              <a:solidFill>
                <a:srgbClr val="000000"/>
              </a:solidFill>
              <a:cs typeface="Calibri"/>
            </a:endParaRPr>
          </a:p>
          <a:p>
            <a:pPr marL="175895" lvl="1" indent="-175895">
              <a:buFont typeface="Arial" panose="020B0604020202020204" pitchFamily="34" charset="0"/>
              <a:buChar char="•"/>
            </a:pPr>
            <a:r>
              <a:rPr lang="en-US" sz="1600">
                <a:solidFill>
                  <a:srgbClr val="000000"/>
                </a:solidFill>
                <a:cs typeface="Calibri"/>
              </a:rPr>
              <a:t>Discover how amino acids interact with each other.</a:t>
            </a:r>
            <a:endParaRPr lang="en-US" sz="1600">
              <a:solidFill>
                <a:srgbClr val="000000"/>
              </a:solidFill>
              <a:ea typeface="Calibri"/>
              <a:cs typeface="Calibri"/>
            </a:endParaRPr>
          </a:p>
          <a:p>
            <a:pPr marL="175895" lvl="1" indent="-175895">
              <a:buFont typeface="Arial" panose="020B0604020202020204" pitchFamily="34" charset="0"/>
              <a:buChar char="•"/>
            </a:pPr>
            <a:r>
              <a:rPr lang="en-US" sz="1600">
                <a:solidFill>
                  <a:srgbClr val="000000"/>
                </a:solidFill>
                <a:cs typeface="Calibri"/>
              </a:rPr>
              <a:t>Evaluate the structure of amino acid and classify them by their chemical properties. </a:t>
            </a:r>
            <a:endParaRPr lang="en-US" sz="1600">
              <a:solidFill>
                <a:srgbClr val="000000"/>
              </a:solidFill>
              <a:ea typeface="Calibri"/>
              <a:cs typeface="Calibri"/>
            </a:endParaRPr>
          </a:p>
          <a:p>
            <a:pPr marL="175895" lvl="1" indent="-175895">
              <a:buFont typeface="Arial" panose="020B0604020202020204" pitchFamily="34" charset="0"/>
              <a:buChar char="•"/>
            </a:pPr>
            <a:r>
              <a:rPr lang="en-US" sz="1600">
                <a:solidFill>
                  <a:srgbClr val="000000"/>
                </a:solidFill>
                <a:cs typeface="Calibri"/>
              </a:rPr>
              <a:t>Determine the rules for protein folding based on the interactions of amino acids within the primary sequence. </a:t>
            </a:r>
            <a:endParaRPr lang="en-US" sz="1600">
              <a:solidFill>
                <a:srgbClr val="000000"/>
              </a:solidFill>
              <a:ea typeface="Calibri"/>
              <a:cs typeface="Calibri"/>
            </a:endParaRPr>
          </a:p>
          <a:p>
            <a:pPr marL="172720" lvl="1" indent="-172720">
              <a:spcAft>
                <a:spcPts val="601"/>
              </a:spcAft>
              <a:buFont typeface="Courier New,monospace"/>
              <a:buChar char="o"/>
            </a:pPr>
            <a:endParaRPr lang="en-US" sz="1600" b="1">
              <a:solidFill>
                <a:srgbClr val="000000"/>
              </a:solidFill>
              <a:ea typeface="Calibri" panose="020F0502020204030204"/>
              <a:cs typeface="Calibri"/>
            </a:endParaRPr>
          </a:p>
          <a:p>
            <a:pPr marL="0" lvl="1">
              <a:spcAft>
                <a:spcPts val="601"/>
              </a:spcAft>
            </a:pPr>
            <a:r>
              <a:rPr lang="en-US" b="1">
                <a:solidFill>
                  <a:srgbClr val="000000"/>
                </a:solidFill>
                <a:cs typeface="Calibri"/>
              </a:rPr>
              <a:t>Estimated Class Time:</a:t>
            </a:r>
            <a:endParaRPr lang="en-US">
              <a:solidFill>
                <a:srgbClr val="000000"/>
              </a:solidFill>
              <a:cs typeface="Calibri"/>
            </a:endParaRPr>
          </a:p>
          <a:p>
            <a:r>
              <a:rPr lang="en-US" sz="1600">
                <a:solidFill>
                  <a:srgbClr val="000000"/>
                </a:solidFill>
                <a:cs typeface="Calibri"/>
              </a:rPr>
              <a:t>60 minutes</a:t>
            </a:r>
            <a:endParaRPr lang="en-US" sz="1600">
              <a:solidFill>
                <a:srgbClr val="000000"/>
              </a:solidFill>
              <a:ea typeface="Calibri"/>
              <a:cs typeface="Calibri"/>
            </a:endParaRPr>
          </a:p>
          <a:p>
            <a:endParaRPr lang="en-US" sz="1600">
              <a:solidFill>
                <a:srgbClr val="000000"/>
              </a:solidFill>
              <a:cs typeface="Calibri"/>
            </a:endParaRPr>
          </a:p>
          <a:p>
            <a:pPr>
              <a:spcAft>
                <a:spcPts val="601"/>
              </a:spcAft>
            </a:pPr>
            <a:r>
              <a:rPr lang="en-US" b="1">
                <a:solidFill>
                  <a:srgbClr val="000000"/>
                </a:solidFill>
                <a:cs typeface="Calibri"/>
              </a:rPr>
              <a:t>Required Models:</a:t>
            </a:r>
            <a:endParaRPr lang="en-US">
              <a:solidFill>
                <a:srgbClr val="000000"/>
              </a:solidFill>
              <a:cs typeface="Calibri"/>
            </a:endParaRPr>
          </a:p>
          <a:p>
            <a:r>
              <a:rPr lang="en-US" sz="1600">
                <a:solidFill>
                  <a:srgbClr val="000000"/>
                </a:solidFill>
                <a:cs typeface="Calibri"/>
              </a:rPr>
              <a:t>Amino Acid Side Chain Chart</a:t>
            </a:r>
            <a:r>
              <a:rPr lang="en-US" sz="1600" baseline="30000">
                <a:solidFill>
                  <a:srgbClr val="000000"/>
                </a:solidFill>
                <a:cs typeface="Calibri"/>
              </a:rPr>
              <a:t>©</a:t>
            </a:r>
            <a:endParaRPr lang="en-US" sz="2000" baseline="30000">
              <a:solidFill>
                <a:srgbClr val="000000"/>
              </a:solidFill>
              <a:cs typeface="Calibri" panose="020F0502020204030204"/>
            </a:endParaRPr>
          </a:p>
          <a:p>
            <a:pPr>
              <a:spcAft>
                <a:spcPts val="601"/>
              </a:spcAft>
            </a:pPr>
            <a:endParaRPr lang="en-US" sz="1600" b="1">
              <a:solidFill>
                <a:srgbClr val="000000"/>
              </a:solidFill>
              <a:cs typeface="Myanmar Text" panose="020B0502040204020203" pitchFamily="34" charset="0"/>
            </a:endParaRPr>
          </a:p>
          <a:p>
            <a:pPr>
              <a:spcAft>
                <a:spcPts val="601"/>
              </a:spcAft>
            </a:pPr>
            <a:r>
              <a:rPr lang="en-US" b="1">
                <a:solidFill>
                  <a:srgbClr val="000000"/>
                </a:solidFill>
                <a:cs typeface="Myanmar Text"/>
              </a:rPr>
              <a:t>Required Media:</a:t>
            </a:r>
            <a:endParaRPr lang="en-US" b="1">
              <a:solidFill>
                <a:srgbClr val="000000"/>
              </a:solidFill>
              <a:ea typeface="Calibri"/>
              <a:cs typeface="Myanmar Text"/>
            </a:endParaRPr>
          </a:p>
          <a:p>
            <a:pPr>
              <a:spcAft>
                <a:spcPts val="601"/>
              </a:spcAft>
            </a:pPr>
            <a:r>
              <a:rPr lang="en-US" sz="1600">
                <a:solidFill>
                  <a:srgbClr val="000000"/>
                </a:solidFill>
                <a:cs typeface="Myanmar Text"/>
              </a:rPr>
              <a:t>3DMD AR EDU App  + subscription</a:t>
            </a:r>
            <a:endParaRPr lang="en-US" sz="1600">
              <a:solidFill>
                <a:srgbClr val="000000"/>
              </a:solidFill>
              <a:ea typeface="Calibri"/>
              <a:cs typeface="Myanmar Text"/>
            </a:endParaRPr>
          </a:p>
          <a:p>
            <a:pPr>
              <a:spcAft>
                <a:spcPts val="601"/>
              </a:spcAft>
            </a:pPr>
            <a:endParaRPr lang="en-US" sz="1600">
              <a:solidFill>
                <a:srgbClr val="000000"/>
              </a:solidFill>
              <a:cs typeface="Myanmar Text" panose="020B0502040204020203" pitchFamily="34" charset="0"/>
            </a:endParaRPr>
          </a:p>
          <a:p>
            <a:pPr>
              <a:spcAft>
                <a:spcPts val="601"/>
              </a:spcAft>
            </a:pPr>
            <a:r>
              <a:rPr lang="en-US" sz="1600" b="1">
                <a:solidFill>
                  <a:srgbClr val="000000"/>
                </a:solidFill>
                <a:cs typeface="Calibri"/>
              </a:rPr>
              <a:t>Other Materials Needed:</a:t>
            </a:r>
            <a:endParaRPr lang="en-US" sz="1600">
              <a:solidFill>
                <a:srgbClr val="000000"/>
              </a:solidFill>
              <a:cs typeface="Calibri"/>
            </a:endParaRPr>
          </a:p>
          <a:p>
            <a:r>
              <a:rPr lang="en-US" sz="1600">
                <a:solidFill>
                  <a:srgbClr val="000000"/>
                </a:solidFill>
                <a:cs typeface="Calibri"/>
              </a:rPr>
              <a:t>None</a:t>
            </a:r>
            <a:endParaRPr lang="en-US" sz="1600"/>
          </a:p>
          <a:p>
            <a:pPr>
              <a:spcAft>
                <a:spcPts val="601"/>
              </a:spcAft>
            </a:pPr>
            <a:endParaRPr lang="en-US" sz="1600">
              <a:solidFill>
                <a:srgbClr val="000000"/>
              </a:solidFill>
              <a:cs typeface="Myanmar Text" panose="020B0502040204020203" pitchFamily="34" charset="0"/>
            </a:endParaRPr>
          </a:p>
        </p:txBody>
      </p:sp>
      <p:sp>
        <p:nvSpPr>
          <p:cNvPr id="8" name="TextBox 1">
            <a:extLst>
              <a:ext uri="{FF2B5EF4-FFF2-40B4-BE49-F238E27FC236}">
                <a16:creationId xmlns:a16="http://schemas.microsoft.com/office/drawing/2014/main" id="{941A8659-48C6-DCB4-CF4A-88CD90BFEE08}"/>
              </a:ext>
            </a:extLst>
          </p:cNvPr>
          <p:cNvSpPr txBox="1"/>
          <p:nvPr/>
        </p:nvSpPr>
        <p:spPr>
          <a:xfrm>
            <a:off x="6882775" y="1189738"/>
            <a:ext cx="4487158" cy="2816666"/>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b="1">
                <a:solidFill>
                  <a:srgbClr val="000000"/>
                </a:solidFill>
                <a:cs typeface="Calibri"/>
              </a:rPr>
              <a:t>Grade, Class</a:t>
            </a:r>
            <a:endParaRPr lang="en-US">
              <a:solidFill>
                <a:srgbClr val="000000"/>
              </a:solidFill>
              <a:cs typeface="Calibri"/>
            </a:endParaRPr>
          </a:p>
          <a:p>
            <a:r>
              <a:rPr lang="en-US" sz="1600">
                <a:solidFill>
                  <a:srgbClr val="000000"/>
                </a:solidFill>
                <a:cs typeface="Calibri"/>
              </a:rPr>
              <a:t>9-12 Biology or Chemistry</a:t>
            </a:r>
            <a:endParaRPr lang="en-US" sz="1600">
              <a:solidFill>
                <a:srgbClr val="000000"/>
              </a:solidFill>
              <a:ea typeface="Calibri"/>
              <a:cs typeface="Calibri"/>
            </a:endParaRPr>
          </a:p>
          <a:p>
            <a:endParaRPr lang="en-US" sz="1401">
              <a:solidFill>
                <a:srgbClr val="000000"/>
              </a:solidFill>
              <a:cs typeface="Calibri"/>
            </a:endParaRPr>
          </a:p>
          <a:p>
            <a:pPr>
              <a:spcAft>
                <a:spcPts val="601"/>
              </a:spcAft>
            </a:pPr>
            <a:r>
              <a:rPr lang="en-US" b="1">
                <a:solidFill>
                  <a:srgbClr val="000000"/>
                </a:solidFill>
                <a:cs typeface="Calibri"/>
              </a:rPr>
              <a:t>Topics</a:t>
            </a:r>
            <a:endParaRPr lang="en-US">
              <a:solidFill>
                <a:srgbClr val="000000"/>
              </a:solidFill>
              <a:cs typeface="Calibri"/>
            </a:endParaRPr>
          </a:p>
          <a:p>
            <a:pPr marL="172085" indent="-172085">
              <a:buFont typeface="Arial" panose="020B0604020202020204" pitchFamily="34" charset="0"/>
              <a:buChar char="•"/>
            </a:pPr>
            <a:r>
              <a:rPr lang="en-US" sz="1600">
                <a:solidFill>
                  <a:srgbClr val="000000"/>
                </a:solidFill>
                <a:cs typeface="Calibri"/>
              </a:rPr>
              <a:t>Amino acid properties</a:t>
            </a:r>
            <a:endParaRPr lang="en-US"/>
          </a:p>
          <a:p>
            <a:pPr marL="172085" indent="-172085">
              <a:buFont typeface="Arial" panose="020B0604020202020204" pitchFamily="34" charset="0"/>
              <a:buChar char="•"/>
            </a:pPr>
            <a:r>
              <a:rPr lang="en-US" sz="1600">
                <a:solidFill>
                  <a:srgbClr val="000000"/>
                </a:solidFill>
                <a:ea typeface="Calibri"/>
                <a:cs typeface="Calibri"/>
              </a:rPr>
              <a:t>Protein folding – tertiary structure</a:t>
            </a:r>
          </a:p>
          <a:p>
            <a:endParaRPr lang="en-US" sz="1401">
              <a:solidFill>
                <a:srgbClr val="000000"/>
              </a:solidFill>
              <a:cs typeface="Calibri"/>
            </a:endParaRPr>
          </a:p>
          <a:p>
            <a:pPr>
              <a:spcAft>
                <a:spcPts val="600"/>
              </a:spcAft>
            </a:pPr>
            <a:r>
              <a:rPr lang="en-US" b="1">
                <a:solidFill>
                  <a:srgbClr val="000000"/>
                </a:solidFill>
                <a:cs typeface="Calibri"/>
              </a:rPr>
              <a:t>Prerequisite Knowledge</a:t>
            </a:r>
            <a:endParaRPr lang="en-US" b="1">
              <a:solidFill>
                <a:srgbClr val="000000"/>
              </a:solidFill>
              <a:ea typeface="Calibri"/>
              <a:cs typeface="Calibri"/>
            </a:endParaRPr>
          </a:p>
          <a:p>
            <a:pPr marL="174625" indent="-174625">
              <a:buFont typeface="Arial" panose="020B0604020202020204" pitchFamily="34" charset="0"/>
              <a:buChar char="•"/>
            </a:pPr>
            <a:r>
              <a:rPr lang="en-US" sz="1600">
                <a:solidFill>
                  <a:srgbClr val="000000"/>
                </a:solidFill>
                <a:cs typeface="Calibri"/>
              </a:rPr>
              <a:t>Polarity</a:t>
            </a:r>
            <a:endParaRPr lang="en-US" sz="1600">
              <a:solidFill>
                <a:srgbClr val="000000"/>
              </a:solidFill>
              <a:ea typeface="Calibri"/>
              <a:cs typeface="Calibri"/>
            </a:endParaRPr>
          </a:p>
          <a:p>
            <a:pPr marL="174625" indent="-174625">
              <a:buFont typeface="Arial" panose="020B0604020202020204" pitchFamily="34" charset="0"/>
              <a:buChar char="•"/>
            </a:pPr>
            <a:r>
              <a:rPr lang="en-US" sz="1600">
                <a:ea typeface="Calibri"/>
                <a:cs typeface="Calibri"/>
              </a:rPr>
              <a:t>Properties of water</a:t>
            </a:r>
          </a:p>
        </p:txBody>
      </p:sp>
    </p:spTree>
    <p:custDataLst>
      <p:tags r:id="rId1"/>
    </p:custDataLst>
    <p:extLst>
      <p:ext uri="{BB962C8B-B14F-4D97-AF65-F5344CB8AC3E}">
        <p14:creationId xmlns:p14="http://schemas.microsoft.com/office/powerpoint/2010/main" val="442896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EA2F14E-B841-5521-E697-F68DC2DA4C71}"/>
              </a:ext>
            </a:extLst>
          </p:cNvPr>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E0BBE7"/>
                </a:solidFill>
                <a:effectLst/>
                <a:uLnTx/>
                <a:uFillTx/>
                <a:latin typeface="Calibri" panose="020F0502020204030204"/>
                <a:ea typeface="+mn-ea"/>
                <a:cs typeface="+mn-cs"/>
              </a:rPr>
              <a:t>© 2023 3D Molecular Designs. All Rights Reserved. </a:t>
            </a:r>
          </a:p>
        </p:txBody>
      </p:sp>
      <p:sp>
        <p:nvSpPr>
          <p:cNvPr id="3" name="TextBox 2">
            <a:extLst>
              <a:ext uri="{FF2B5EF4-FFF2-40B4-BE49-F238E27FC236}">
                <a16:creationId xmlns:a16="http://schemas.microsoft.com/office/drawing/2014/main" id="{C4072848-315E-E238-7B37-0FDBB2076388}"/>
              </a:ext>
            </a:extLst>
          </p:cNvPr>
          <p:cNvSpPr txBox="1"/>
          <p:nvPr/>
        </p:nvSpPr>
        <p:spPr>
          <a:xfrm>
            <a:off x="930104" y="1120532"/>
            <a:ext cx="10151449" cy="238526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Student and Teacher Slide Deck Pages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Slides that are meant for student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viewing will feature a </a:t>
            </a: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green top</a:t>
            </a:r>
            <a:r>
              <a:rPr lang="en-US" sz="1600" b="1">
                <a:solidFill>
                  <a:srgbClr val="1CA64A"/>
                </a:solidFill>
                <a:latin typeface="Calibri" panose="020F0502020204030204"/>
                <a:cs typeface="Calibri"/>
              </a:rPr>
              <a:t> </a:t>
            </a:r>
            <a:endParaRPr lang="en-US" sz="1600" b="1" u="none" strike="noStrike" kern="1200" cap="none" spc="0" normalizeH="0" baseline="0" noProof="0">
              <a:ln>
                <a:noFill/>
              </a:ln>
              <a:solidFill>
                <a:srgbClr val="1CA64A"/>
              </a:solidFill>
              <a:effectLst/>
              <a:uLnTx/>
              <a:uFillTx/>
              <a:latin typeface="Calibri" panose="020F0502020204030204"/>
              <a:ea typeface="Calibri"/>
              <a:cs typeface="Calibri"/>
            </a:endParaRPr>
          </a:p>
          <a:p>
            <a:pPr marL="0" lvl="1">
              <a:defRPr/>
            </a:pP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banner</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t>
            </a:r>
            <a:r>
              <a:rPr lang="en-US" sz="1600">
                <a:solidFill>
                  <a:srgbClr val="000000"/>
                </a:solidFill>
                <a:latin typeface="Calibri" panose="020F0502020204030204"/>
                <a:cs typeface="Calibri"/>
              </a:rPr>
              <a: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Slides that are meant only for teacher viewing will feature a</a:t>
            </a:r>
            <a:r>
              <a:rPr lang="en-US" sz="1600">
                <a:solidFill>
                  <a:srgbClr val="000000"/>
                </a:solidFill>
                <a:latin typeface="Calibri" panose="020F0502020204030204"/>
                <a:cs typeface="Calibri"/>
              </a:rPr>
              <a:t> </a:t>
            </a:r>
            <a:endParaRPr lang="en-US" sz="1600" b="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a:ln>
                  <a:noFill/>
                </a:ln>
                <a:solidFill>
                  <a:srgbClr val="6D2C79"/>
                </a:solidFill>
                <a:effectLst/>
                <a:uLnTx/>
                <a:uFillTx/>
                <a:latin typeface="Calibri" panose="020F0502020204030204"/>
                <a:ea typeface="+mn-ea"/>
                <a:cs typeface="Calibri"/>
              </a:rPr>
              <a:t>purple top banner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and will appear hidden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when in "slide show" mode.</a:t>
            </a: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Prompting Icons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Each student slide will include a prompting icon in the top right corner of the slide. These icons</a:t>
            </a:r>
            <a:r>
              <a:rPr lang="en-US" sz="1600">
                <a:solidFill>
                  <a:srgbClr val="000000"/>
                </a:solidFill>
                <a:latin typeface="Calibri" panose="020F0502020204030204"/>
                <a:cs typeface="Calibri"/>
              </a:rPr>
              <a:t> on each slide cue</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your students</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to the type of activity they will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be doing.</a:t>
            </a: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D625AF32-1C6A-DD0A-6813-BC1079D6CC19}"/>
              </a:ext>
            </a:extLst>
          </p:cNvPr>
          <p:cNvSpPr txBox="1"/>
          <p:nvPr/>
        </p:nvSpPr>
        <p:spPr>
          <a:xfrm>
            <a:off x="671332" y="100711"/>
            <a:ext cx="11308465" cy="7078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white"/>
                </a:solidFill>
                <a:effectLst/>
                <a:uLnTx/>
                <a:uFillTx/>
                <a:latin typeface="Calibri" panose="020F0502020204030204"/>
                <a:ea typeface="+mn-ea"/>
                <a:cs typeface="Myanmar Text"/>
              </a:rPr>
              <a:t>Teacher Guide - Using This Slide Deck</a:t>
            </a: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yanmar Text"/>
            </a:endParaRPr>
          </a:p>
        </p:txBody>
      </p:sp>
      <p:pic>
        <p:nvPicPr>
          <p:cNvPr id="5" name="Picture 4" descr="A close-up of a screen&#10;&#10;Description automatically generated">
            <a:extLst>
              <a:ext uri="{FF2B5EF4-FFF2-40B4-BE49-F238E27FC236}">
                <a16:creationId xmlns:a16="http://schemas.microsoft.com/office/drawing/2014/main" id="{8F00150D-F82A-0CD5-2228-F2487AA2C3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74983" y="1298214"/>
            <a:ext cx="4065273" cy="1086224"/>
          </a:xfrm>
          <a:prstGeom prst="rect">
            <a:avLst/>
          </a:prstGeom>
        </p:spPr>
      </p:pic>
      <p:pic>
        <p:nvPicPr>
          <p:cNvPr id="6" name="Picture 4" descr="Icon&#10;&#10;Description automatically generated">
            <a:extLst>
              <a:ext uri="{FF2B5EF4-FFF2-40B4-BE49-F238E27FC236}">
                <a16:creationId xmlns:a16="http://schemas.microsoft.com/office/drawing/2014/main" id="{75208178-7F76-6979-F571-9423ABA376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6021" y="3817736"/>
            <a:ext cx="100120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A purple pencil in a white circle&#10;&#10;Description automatically generated">
            <a:extLst>
              <a:ext uri="{FF2B5EF4-FFF2-40B4-BE49-F238E27FC236}">
                <a16:creationId xmlns:a16="http://schemas.microsoft.com/office/drawing/2014/main" id="{7862C378-8E31-84DF-9FCF-33F7376C15A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62559"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A purple and white head with a light bulb inside&#10;&#10;Description automatically generated">
            <a:extLst>
              <a:ext uri="{FF2B5EF4-FFF2-40B4-BE49-F238E27FC236}">
                <a16:creationId xmlns:a16="http://schemas.microsoft.com/office/drawing/2014/main" id="{284EE54F-3D9B-E542-CF5A-60F638E5242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90749" y="3817736"/>
            <a:ext cx="101748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Icon&#10;&#10;Description automatically generated">
            <a:extLst>
              <a:ext uri="{FF2B5EF4-FFF2-40B4-BE49-F238E27FC236}">
                <a16:creationId xmlns:a16="http://schemas.microsoft.com/office/drawing/2014/main" id="{1B21B4C9-A626-2516-B104-24710AEDA3E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6131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EE512517-1CDF-6860-2C6E-BF7A37D0BEF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6432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
            <a:extLst>
              <a:ext uri="{FF2B5EF4-FFF2-40B4-BE49-F238E27FC236}">
                <a16:creationId xmlns:a16="http://schemas.microsoft.com/office/drawing/2014/main" id="{4D7B9FDC-E68E-8BA1-473B-7F6BB8865C74}"/>
              </a:ext>
            </a:extLst>
          </p:cNvPr>
          <p:cNvSpPr txBox="1"/>
          <p:nvPr/>
        </p:nvSpPr>
        <p:spPr>
          <a:xfrm>
            <a:off x="2594352"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Write in your notebook</a:t>
            </a:r>
          </a:p>
        </p:txBody>
      </p:sp>
      <p:sp>
        <p:nvSpPr>
          <p:cNvPr id="12" name="TextBox 1">
            <a:extLst>
              <a:ext uri="{FF2B5EF4-FFF2-40B4-BE49-F238E27FC236}">
                <a16:creationId xmlns:a16="http://schemas.microsoft.com/office/drawing/2014/main" id="{EACE580B-3451-BF8B-7F22-324A847085FE}"/>
              </a:ext>
            </a:extLst>
          </p:cNvPr>
          <p:cNvSpPr txBox="1"/>
          <p:nvPr/>
        </p:nvSpPr>
        <p:spPr>
          <a:xfrm>
            <a:off x="440220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Quiet thinking time</a:t>
            </a:r>
          </a:p>
        </p:txBody>
      </p:sp>
      <p:sp>
        <p:nvSpPr>
          <p:cNvPr id="13" name="TextBox 1">
            <a:extLst>
              <a:ext uri="{FF2B5EF4-FFF2-40B4-BE49-F238E27FC236}">
                <a16:creationId xmlns:a16="http://schemas.microsoft.com/office/drawing/2014/main" id="{709772A2-BA2C-2473-BA35-65F567C1BC7D}"/>
              </a:ext>
            </a:extLst>
          </p:cNvPr>
          <p:cNvSpPr txBox="1"/>
          <p:nvPr/>
        </p:nvSpPr>
        <p:spPr>
          <a:xfrm>
            <a:off x="840401" y="4892805"/>
            <a:ext cx="1429692"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Turn and talk  discussion</a:t>
            </a:r>
          </a:p>
        </p:txBody>
      </p:sp>
      <p:sp>
        <p:nvSpPr>
          <p:cNvPr id="14" name="TextBox 1">
            <a:extLst>
              <a:ext uri="{FF2B5EF4-FFF2-40B4-BE49-F238E27FC236}">
                <a16:creationId xmlns:a16="http://schemas.microsoft.com/office/drawing/2014/main" id="{240E4726-2834-5029-0503-A8ED9C6ADED0}"/>
              </a:ext>
            </a:extLst>
          </p:cNvPr>
          <p:cNvSpPr txBox="1"/>
          <p:nvPr/>
        </p:nvSpPr>
        <p:spPr>
          <a:xfrm>
            <a:off x="781555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Physical modeling</a:t>
            </a:r>
          </a:p>
        </p:txBody>
      </p:sp>
      <p:sp>
        <p:nvSpPr>
          <p:cNvPr id="15" name="TextBox 1">
            <a:extLst>
              <a:ext uri="{FF2B5EF4-FFF2-40B4-BE49-F238E27FC236}">
                <a16:creationId xmlns:a16="http://schemas.microsoft.com/office/drawing/2014/main" id="{0147D30A-C5E4-B4CD-A84B-3DDAA34962D7}"/>
              </a:ext>
            </a:extLst>
          </p:cNvPr>
          <p:cNvSpPr txBox="1"/>
          <p:nvPr/>
        </p:nvSpPr>
        <p:spPr>
          <a:xfrm>
            <a:off x="6171322" y="4887589"/>
            <a:ext cx="105507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Digital modeling</a:t>
            </a:r>
          </a:p>
        </p:txBody>
      </p:sp>
      <p:sp>
        <p:nvSpPr>
          <p:cNvPr id="16" name="TextBox 15">
            <a:extLst>
              <a:ext uri="{FF2B5EF4-FFF2-40B4-BE49-F238E27FC236}">
                <a16:creationId xmlns:a16="http://schemas.microsoft.com/office/drawing/2014/main" id="{7A29AADB-E425-4770-8C51-2C39356942D3}"/>
              </a:ext>
            </a:extLst>
          </p:cNvPr>
          <p:cNvSpPr txBox="1"/>
          <p:nvPr/>
        </p:nvSpPr>
        <p:spPr>
          <a:xfrm>
            <a:off x="930104" y="5711063"/>
            <a:ext cx="10750187" cy="101566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Teacher Moves and Student Moves</a:t>
            </a:r>
          </a:p>
          <a:p>
            <a:pPr>
              <a:defRPr/>
            </a:pPr>
            <a:r>
              <a:rPr lang="en-US" sz="1600">
                <a:solidFill>
                  <a:prstClr val="black"/>
                </a:solidFill>
                <a:latin typeface="Calibri" panose="020F0502020204030204"/>
              </a:rPr>
              <a:t>Class</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slides </a:t>
            </a:r>
            <a:r>
              <a:rPr lang="en-US" sz="1600">
                <a:solidFill>
                  <a:prstClr val="black"/>
                </a:solidFill>
                <a:latin typeface="Calibri" panose="020F0502020204030204"/>
              </a:rPr>
              <a:t>provide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teacher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below</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the </a:t>
            </a:r>
            <a:r>
              <a:rPr lang="en-US" sz="1600">
                <a:solidFill>
                  <a:prstClr val="black"/>
                </a:solidFill>
                <a:latin typeface="Calibri" panose="020F0502020204030204"/>
              </a:rPr>
              <a:t>slide</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with specific information to assist you in facilitating the activity</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using</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effective modeling and education practices.</a:t>
            </a:r>
            <a:r>
              <a:rPr lang="en-US" sz="1600">
                <a:solidFill>
                  <a:prstClr val="black"/>
                </a:solidFill>
                <a:latin typeface="Calibri" panose="020F0502020204030204"/>
              </a:rPr>
              <a:t> </a:t>
            </a:r>
            <a:endParaRPr lang="en-US" sz="1600" b="0" i="0" u="none" strike="noStrike" kern="1200" cap="none" spc="0" normalizeH="0" baseline="0" noProof="0">
              <a:ln>
                <a:noFill/>
              </a:ln>
              <a:solidFill>
                <a:prstClr val="black"/>
              </a:solidFill>
              <a:effectLst/>
              <a:uLnTx/>
              <a:uFillTx/>
              <a:latin typeface="Calibri" panose="020F0502020204030204"/>
              <a:cs typeface="Calibri"/>
            </a:endParaRPr>
          </a:p>
        </p:txBody>
      </p:sp>
    </p:spTree>
    <p:custDataLst>
      <p:tags r:id="rId1"/>
    </p:custDataLst>
    <p:extLst>
      <p:ext uri="{BB962C8B-B14F-4D97-AF65-F5344CB8AC3E}">
        <p14:creationId xmlns:p14="http://schemas.microsoft.com/office/powerpoint/2010/main" val="1970541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Footer Placeholder 1">
            <a:extLst>
              <a:ext uri="{FF2B5EF4-FFF2-40B4-BE49-F238E27FC236}">
                <a16:creationId xmlns:a16="http://schemas.microsoft.com/office/drawing/2014/main" id="{FAEAA82C-9530-6390-364C-2F18FB2A4824}"/>
              </a:ext>
            </a:extLst>
          </p:cNvPr>
          <p:cNvSpPr>
            <a:spLocks noGrp="1"/>
          </p:cNvSpPr>
          <p:nvPr>
            <p:ph type="ftr" sz="quarter" idx="11"/>
          </p:nvPr>
        </p:nvSpPr>
        <p:spPr>
          <a:xfrm>
            <a:off x="4038600" y="6356350"/>
            <a:ext cx="4114800" cy="365125"/>
          </a:xfrm>
        </p:spPr>
        <p:txBody>
          <a:bodyPr/>
          <a:lstStyle/>
          <a:p>
            <a:r>
              <a:rPr lang="en-US">
                <a:solidFill>
                  <a:srgbClr val="D3A3DD"/>
                </a:solidFill>
                <a:latin typeface="+mn-lt"/>
              </a:rPr>
              <a:t>© 2023 3D Molecular Designs. All Rights Reserved. </a:t>
            </a:r>
          </a:p>
        </p:txBody>
      </p:sp>
      <p:sp>
        <p:nvSpPr>
          <p:cNvPr id="6" name="TextBox 5">
            <a:extLst>
              <a:ext uri="{FF2B5EF4-FFF2-40B4-BE49-F238E27FC236}">
                <a16:creationId xmlns:a16="http://schemas.microsoft.com/office/drawing/2014/main" id="{3F1EB32B-9A87-2238-2899-E1FB65C206B5}"/>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Standards</a:t>
            </a:r>
            <a:endParaRPr lang="en-US" sz="4000">
              <a:solidFill>
                <a:schemeClr val="bg1"/>
              </a:solidFill>
              <a:cs typeface="Myanmar Text"/>
            </a:endParaRPr>
          </a:p>
        </p:txBody>
      </p:sp>
      <p:sp>
        <p:nvSpPr>
          <p:cNvPr id="5" name="TextBox 4">
            <a:extLst>
              <a:ext uri="{FF2B5EF4-FFF2-40B4-BE49-F238E27FC236}">
                <a16:creationId xmlns:a16="http://schemas.microsoft.com/office/drawing/2014/main" id="{2E5E1118-2214-5C72-5E2A-66B5EF3E76E2}"/>
              </a:ext>
            </a:extLst>
          </p:cNvPr>
          <p:cNvSpPr txBox="1"/>
          <p:nvPr/>
        </p:nvSpPr>
        <p:spPr>
          <a:xfrm>
            <a:off x="840403" y="1204431"/>
            <a:ext cx="10943104" cy="369458"/>
          </a:xfrm>
          <a:prstGeom prst="rect">
            <a:avLst/>
          </a:prstGeom>
          <a:noFill/>
        </p:spPr>
        <p:txBody>
          <a:bodyPr wrap="square" lIns="91440" tIns="45719" rIns="91440" bIns="45719" rtlCol="0" anchor="t">
            <a:spAutoFit/>
          </a:bodyPr>
          <a:lstStyle/>
          <a:p>
            <a:pPr>
              <a:spcAft>
                <a:spcPts val="601"/>
              </a:spcAft>
            </a:pPr>
            <a:r>
              <a:rPr lang="en-US" sz="1801" b="1">
                <a:solidFill>
                  <a:srgbClr val="000000"/>
                </a:solidFill>
                <a:cs typeface="Calibri"/>
              </a:rPr>
              <a:t>Next Generation Science Standards</a:t>
            </a:r>
            <a:endParaRPr lang="en-US" sz="1801">
              <a:solidFill>
                <a:srgbClr val="000000"/>
              </a:solidFill>
              <a:cs typeface="Calibri"/>
            </a:endParaRPr>
          </a:p>
        </p:txBody>
      </p:sp>
      <p:graphicFrame>
        <p:nvGraphicFramePr>
          <p:cNvPr id="7" name="Table 6">
            <a:extLst>
              <a:ext uri="{FF2B5EF4-FFF2-40B4-BE49-F238E27FC236}">
                <a16:creationId xmlns:a16="http://schemas.microsoft.com/office/drawing/2014/main" id="{E35354D7-C8DD-8318-F3E6-84C0118E22FD}"/>
              </a:ext>
            </a:extLst>
          </p:cNvPr>
          <p:cNvGraphicFramePr>
            <a:graphicFrameLocks noGrp="1"/>
          </p:cNvGraphicFramePr>
          <p:nvPr>
            <p:extLst>
              <p:ext uri="{D42A27DB-BD31-4B8C-83A1-F6EECF244321}">
                <p14:modId xmlns:p14="http://schemas.microsoft.com/office/powerpoint/2010/main" val="369696784"/>
              </p:ext>
            </p:extLst>
          </p:nvPr>
        </p:nvGraphicFramePr>
        <p:xfrm>
          <a:off x="954884" y="1795203"/>
          <a:ext cx="10667911" cy="2999537"/>
        </p:xfrm>
        <a:graphic>
          <a:graphicData uri="http://schemas.openxmlformats.org/drawingml/2006/table">
            <a:tbl>
              <a:tblPr firstRow="1" firstCol="1" bandRow="1">
                <a:tableStyleId>{C4B1156A-380E-4F78-BDF5-A606A8083BF9}</a:tableStyleId>
              </a:tblPr>
              <a:tblGrid>
                <a:gridCol w="3434427">
                  <a:extLst>
                    <a:ext uri="{9D8B030D-6E8A-4147-A177-3AD203B41FA5}">
                      <a16:colId xmlns:a16="http://schemas.microsoft.com/office/drawing/2014/main" val="598079876"/>
                    </a:ext>
                  </a:extLst>
                </a:gridCol>
                <a:gridCol w="3749238">
                  <a:extLst>
                    <a:ext uri="{9D8B030D-6E8A-4147-A177-3AD203B41FA5}">
                      <a16:colId xmlns:a16="http://schemas.microsoft.com/office/drawing/2014/main" val="3881289360"/>
                    </a:ext>
                  </a:extLst>
                </a:gridCol>
                <a:gridCol w="3484246">
                  <a:extLst>
                    <a:ext uri="{9D8B030D-6E8A-4147-A177-3AD203B41FA5}">
                      <a16:colId xmlns:a16="http://schemas.microsoft.com/office/drawing/2014/main" val="2035052738"/>
                    </a:ext>
                  </a:extLst>
                </a:gridCol>
              </a:tblGrid>
              <a:tr h="755636">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Science and</a:t>
                      </a:r>
                    </a:p>
                    <a:p>
                      <a:pPr marL="0" marR="0" algn="ctr">
                        <a:lnSpc>
                          <a:spcPct val="100000"/>
                        </a:lnSpc>
                        <a:spcBef>
                          <a:spcPts val="0"/>
                        </a:spcBef>
                        <a:spcAft>
                          <a:spcPts val="0"/>
                        </a:spcAft>
                      </a:pPr>
                      <a:r>
                        <a:rPr lang="en-US" sz="1700" b="1">
                          <a:solidFill>
                            <a:schemeClr val="bg1"/>
                          </a:solidFill>
                          <a:effectLst/>
                          <a:latin typeface="+mn-lt"/>
                          <a:cs typeface="Myanmar Text"/>
                        </a:rPr>
                        <a:t>Engineering Practices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38ACF"/>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Cross Cutting</a:t>
                      </a:r>
                    </a:p>
                    <a:p>
                      <a:pPr marL="0" marR="0" algn="ctr">
                        <a:lnSpc>
                          <a:spcPct val="100000"/>
                        </a:lnSpc>
                        <a:spcBef>
                          <a:spcPts val="0"/>
                        </a:spcBef>
                        <a:spcAft>
                          <a:spcPts val="0"/>
                        </a:spcAft>
                      </a:pPr>
                      <a:r>
                        <a:rPr lang="en-US" sz="1700" b="1">
                          <a:solidFill>
                            <a:schemeClr val="bg1"/>
                          </a:solidFill>
                          <a:effectLst/>
                          <a:latin typeface="+mn-lt"/>
                          <a:cs typeface="Myanmar Text"/>
                        </a:rPr>
                        <a:t>Concepts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Disciplinary</a:t>
                      </a:r>
                    </a:p>
                    <a:p>
                      <a:pPr marL="0" marR="0" algn="ctr">
                        <a:lnSpc>
                          <a:spcPct val="100000"/>
                        </a:lnSpc>
                        <a:spcBef>
                          <a:spcPts val="0"/>
                        </a:spcBef>
                        <a:spcAft>
                          <a:spcPts val="0"/>
                        </a:spcAft>
                      </a:pPr>
                      <a:r>
                        <a:rPr lang="en-US" sz="1700" b="1">
                          <a:solidFill>
                            <a:schemeClr val="bg1"/>
                          </a:solidFill>
                          <a:effectLst/>
                          <a:latin typeface="+mn-lt"/>
                          <a:cs typeface="Myanmar Text"/>
                        </a:rPr>
                        <a:t>Core Ideas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4031367682"/>
                  </a:ext>
                </a:extLst>
              </a:tr>
              <a:tr h="826797">
                <a:tc>
                  <a:txBody>
                    <a:bodyPr/>
                    <a:lstStyle/>
                    <a:p>
                      <a:pPr marL="0" marR="0" lvl="0" algn="ctr">
                        <a:lnSpc>
                          <a:spcPct val="100000"/>
                        </a:lnSpc>
                        <a:spcBef>
                          <a:spcPts val="0"/>
                        </a:spcBef>
                        <a:spcAft>
                          <a:spcPts val="0"/>
                        </a:spcAft>
                        <a:buNone/>
                      </a:pPr>
                      <a:r>
                        <a:rPr lang="en-US" sz="1600" b="0">
                          <a:latin typeface="+mn-lt"/>
                          <a:cs typeface="Myanmar Text"/>
                        </a:rPr>
                        <a:t>Asking Questions and Defining Problems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algn="ctr">
                        <a:lnSpc>
                          <a:spcPct val="100000"/>
                        </a:lnSpc>
                        <a:spcBef>
                          <a:spcPts val="0"/>
                        </a:spcBef>
                        <a:spcAft>
                          <a:spcPts val="0"/>
                        </a:spcAft>
                        <a:buNone/>
                      </a:pPr>
                      <a:r>
                        <a:rPr lang="en-US" sz="1600" b="0">
                          <a:latin typeface="+mn-lt"/>
                          <a:cs typeface="Myanmar Text"/>
                        </a:rPr>
                        <a:t>Patterns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r>
                        <a:rPr lang="en-US" sz="1600" b="0">
                          <a:effectLst/>
                          <a:latin typeface="+mn-lt"/>
                          <a:ea typeface="Calibri"/>
                          <a:cs typeface="Myanmar Text"/>
                        </a:rPr>
                        <a:t>HS-LS1-1</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84955307"/>
                  </a:ext>
                </a:extLst>
              </a:tr>
              <a:tr h="653923">
                <a:tc>
                  <a:txBody>
                    <a:bodyPr/>
                    <a:lstStyle/>
                    <a:p>
                      <a:pPr marL="0" marR="0" lvl="0" algn="ctr">
                        <a:lnSpc>
                          <a:spcPct val="100000"/>
                        </a:lnSpc>
                        <a:spcBef>
                          <a:spcPts val="0"/>
                        </a:spcBef>
                        <a:spcAft>
                          <a:spcPts val="0"/>
                        </a:spcAft>
                        <a:buNone/>
                      </a:pPr>
                      <a:r>
                        <a:rPr lang="en-US" sz="1600" b="0">
                          <a:effectLst/>
                          <a:latin typeface="+mn-lt"/>
                          <a:cs typeface="Myanmar Text"/>
                        </a:rPr>
                        <a:t>Developing and Using Models</a:t>
                      </a:r>
                      <a:endParaRPr lang="en-US" sz="1600" b="0">
                        <a:latin typeface="+mn-lt"/>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gn="ctr">
                        <a:lnSpc>
                          <a:spcPct val="100000"/>
                        </a:lnSpc>
                        <a:spcBef>
                          <a:spcPts val="0"/>
                        </a:spcBef>
                        <a:spcAft>
                          <a:spcPts val="0"/>
                        </a:spcAft>
                        <a:buNone/>
                      </a:pPr>
                      <a:r>
                        <a:rPr lang="en-US" sz="1600" b="0">
                          <a:latin typeface="+mn-lt"/>
                          <a:cs typeface="Myanmar Text"/>
                        </a:rPr>
                        <a:t>Structure and Function</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endParaRPr lang="en-US" sz="1600" b="0">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861642"/>
                  </a:ext>
                </a:extLst>
              </a:tr>
              <a:tr h="763181">
                <a:tc>
                  <a:txBody>
                    <a:bodyPr/>
                    <a:lstStyle/>
                    <a:p>
                      <a:pPr marL="0" marR="0" lvl="0" algn="ctr">
                        <a:lnSpc>
                          <a:spcPct val="100000"/>
                        </a:lnSpc>
                        <a:spcBef>
                          <a:spcPts val="0"/>
                        </a:spcBef>
                        <a:spcAft>
                          <a:spcPts val="0"/>
                        </a:spcAft>
                        <a:buNone/>
                      </a:pPr>
                      <a:r>
                        <a:rPr lang="en-US" sz="1600" b="0">
                          <a:latin typeface="+mn-lt"/>
                          <a:cs typeface="Myanmar Text"/>
                        </a:rPr>
                        <a:t>Constructing Explanations and Designing</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gn="ctr">
                        <a:lnSpc>
                          <a:spcPct val="100000"/>
                        </a:lnSpc>
                        <a:spcBef>
                          <a:spcPts val="0"/>
                        </a:spcBef>
                        <a:spcAft>
                          <a:spcPts val="0"/>
                        </a:spcAft>
                        <a:buNone/>
                      </a:pPr>
                      <a:endParaRPr lang="en-US" sz="1600" b="0">
                        <a:effectLst/>
                        <a:latin typeface="+mn-lt"/>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endParaRPr lang="en-US" sz="1600" b="0">
                        <a:latin typeface="+mn-lt"/>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38437319"/>
                  </a:ext>
                </a:extLst>
              </a:tr>
            </a:tbl>
          </a:graphicData>
        </a:graphic>
      </p:graphicFrame>
    </p:spTree>
    <p:custDataLst>
      <p:tags r:id="rId1"/>
    </p:custDataLst>
    <p:extLst>
      <p:ext uri="{BB962C8B-B14F-4D97-AF65-F5344CB8AC3E}">
        <p14:creationId xmlns:p14="http://schemas.microsoft.com/office/powerpoint/2010/main" val="4130503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321871-7CE8-C415-7A8A-18D1557E26B7}"/>
              </a:ext>
            </a:extLst>
          </p:cNvPr>
          <p:cNvSpPr txBox="1"/>
          <p:nvPr/>
        </p:nvSpPr>
        <p:spPr>
          <a:xfrm>
            <a:off x="980443" y="1339777"/>
            <a:ext cx="3433025" cy="5053050"/>
          </a:xfrm>
          <a:prstGeom prst="rect">
            <a:avLst/>
          </a:prstGeom>
          <a:noFill/>
        </p:spPr>
        <p:txBody>
          <a:bodyPr wrap="square" lIns="91440" tIns="45720" rIns="91440" bIns="45720" rtlCol="0" anchor="t">
            <a:spAutoFit/>
          </a:bodyPr>
          <a:lstStyle/>
          <a:p>
            <a:pPr>
              <a:spcAft>
                <a:spcPts val="1800"/>
              </a:spcAft>
            </a:pPr>
            <a:r>
              <a:rPr lang="en-US" b="1" dirty="0">
                <a:solidFill>
                  <a:srgbClr val="000000"/>
                </a:solidFill>
                <a:cs typeface="Myanmar Text"/>
              </a:rPr>
              <a:t>Overlay 1 and 2:  Amino Acid Representations</a:t>
            </a:r>
            <a:endParaRPr lang="en-US" dirty="0">
              <a:solidFill>
                <a:srgbClr val="000000"/>
              </a:solidFill>
              <a:cs typeface="Calibri"/>
            </a:endParaRPr>
          </a:p>
          <a:p>
            <a:pPr>
              <a:spcAft>
                <a:spcPts val="1800"/>
              </a:spcAft>
            </a:pPr>
            <a:r>
              <a:rPr lang="en-US" sz="1600" dirty="0">
                <a:solidFill>
                  <a:srgbClr val="000000"/>
                </a:solidFill>
                <a:cs typeface="Myanmar Text"/>
              </a:rPr>
              <a:t>Students will scan the Amino Acid Side Chain Chart from the Amino Acid Starter Kit</a:t>
            </a:r>
            <a:r>
              <a:rPr lang="en-US" sz="1600" baseline="30000" dirty="0">
                <a:solidFill>
                  <a:srgbClr val="000000"/>
                </a:solidFill>
                <a:cs typeface="Myanmar Text"/>
              </a:rPr>
              <a:t>© </a:t>
            </a:r>
            <a:r>
              <a:rPr lang="en-US" sz="1600" dirty="0">
                <a:solidFill>
                  <a:srgbClr val="000000"/>
                </a:solidFill>
                <a:cs typeface="Myanmar Text"/>
              </a:rPr>
              <a:t> to explore the overall structure of amino acids. Each amino acid will be shown with three representations: a chemical structure, a sidechain clipped to a mini-</a:t>
            </a:r>
            <a:r>
              <a:rPr lang="en-US" sz="1600" dirty="0" err="1">
                <a:solidFill>
                  <a:srgbClr val="000000"/>
                </a:solidFill>
                <a:cs typeface="Myanmar Text"/>
              </a:rPr>
              <a:t>toober</a:t>
            </a:r>
            <a:r>
              <a:rPr lang="en-US" sz="1600" dirty="0">
                <a:solidFill>
                  <a:srgbClr val="000000"/>
                </a:solidFill>
                <a:cs typeface="Myanmar Text"/>
              </a:rPr>
              <a:t>, and a ball-and-stick rendering.</a:t>
            </a:r>
            <a:endParaRPr lang="en-US" sz="1600" dirty="0">
              <a:solidFill>
                <a:srgbClr val="000000"/>
              </a:solidFill>
              <a:ea typeface="Calibri"/>
              <a:cs typeface="Myanmar Text"/>
            </a:endParaRPr>
          </a:p>
          <a:p>
            <a:r>
              <a:rPr lang="en-US" sz="1600" dirty="0">
                <a:solidFill>
                  <a:srgbClr val="000000"/>
                </a:solidFill>
                <a:cs typeface="Myanmar Text"/>
              </a:rPr>
              <a:t>Students will explore amino acid side chain and backbone atoms and compare how each type of amino acid is similar and different. The backbone atoms of all amino acids are the same and the side chain atoms of each type of amino acid are unique.</a:t>
            </a:r>
            <a:endParaRPr lang="en-US" dirty="0">
              <a:solidFill>
                <a:srgbClr val="000000"/>
              </a:solidFill>
              <a:cs typeface="Calibri" panose="020F0502020204030204"/>
            </a:endParaRPr>
          </a:p>
          <a:p>
            <a:pPr>
              <a:lnSpc>
                <a:spcPct val="107000"/>
              </a:lnSpc>
              <a:spcAft>
                <a:spcPts val="600"/>
              </a:spcAft>
            </a:pPr>
            <a:endParaRPr lang="en-US" sz="1600" b="1">
              <a:solidFill>
                <a:srgbClr val="000000"/>
              </a:solidFill>
              <a:cs typeface="Myanmar Text" panose="020B0502040204020203" pitchFamily="34" charset="0"/>
            </a:endParaRP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Overlay 1 and 2</a:t>
            </a:r>
            <a:endParaRPr lang="en-US" sz="4000">
              <a:solidFill>
                <a:schemeClr val="bg1"/>
              </a:solidFill>
              <a:cs typeface="Myanmar Text"/>
            </a:endParaRPr>
          </a:p>
        </p:txBody>
      </p:sp>
      <p:sp>
        <p:nvSpPr>
          <p:cNvPr id="8" name="TextBox 1">
            <a:extLst>
              <a:ext uri="{FF2B5EF4-FFF2-40B4-BE49-F238E27FC236}">
                <a16:creationId xmlns:a16="http://schemas.microsoft.com/office/drawing/2014/main" id="{D03DBDBD-9DFF-5235-DB29-0E696ECD2DD2}"/>
              </a:ext>
            </a:extLst>
          </p:cNvPr>
          <p:cNvSpPr txBox="1"/>
          <p:nvPr/>
        </p:nvSpPr>
        <p:spPr>
          <a:xfrm>
            <a:off x="4743266" y="5060605"/>
            <a:ext cx="1007791" cy="58477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a:t>Chemical</a:t>
            </a:r>
          </a:p>
          <a:p>
            <a:pPr algn="ctr"/>
            <a:r>
              <a:rPr lang="en-US" sz="1600" b="1"/>
              <a:t>structure</a:t>
            </a:r>
            <a:endParaRPr lang="en-US" sz="1600"/>
          </a:p>
        </p:txBody>
      </p:sp>
      <p:pic>
        <p:nvPicPr>
          <p:cNvPr id="11" name="Picture 10">
            <a:extLst>
              <a:ext uri="{FF2B5EF4-FFF2-40B4-BE49-F238E27FC236}">
                <a16:creationId xmlns:a16="http://schemas.microsoft.com/office/drawing/2014/main" id="{78F6996B-8DF9-42F3-AE52-1A6C3627C765}"/>
              </a:ext>
            </a:extLst>
          </p:cNvPr>
          <p:cNvPicPr>
            <a:picLocks noChangeAspect="1"/>
          </p:cNvPicPr>
          <p:nvPr/>
        </p:nvPicPr>
        <p:blipFill>
          <a:blip r:embed="rId5"/>
          <a:stretch>
            <a:fillRect/>
          </a:stretch>
        </p:blipFill>
        <p:spPr>
          <a:xfrm>
            <a:off x="4634685" y="1219705"/>
            <a:ext cx="5428809" cy="2019538"/>
          </a:xfrm>
          <a:prstGeom prst="rect">
            <a:avLst/>
          </a:prstGeom>
        </p:spPr>
      </p:pic>
      <p:pic>
        <p:nvPicPr>
          <p:cNvPr id="12" name="Picture 11">
            <a:extLst>
              <a:ext uri="{FF2B5EF4-FFF2-40B4-BE49-F238E27FC236}">
                <a16:creationId xmlns:a16="http://schemas.microsoft.com/office/drawing/2014/main" id="{0B12FC76-B038-5A7B-9E89-B9F2C82AA117}"/>
              </a:ext>
            </a:extLst>
          </p:cNvPr>
          <p:cNvPicPr>
            <a:picLocks noChangeAspect="1"/>
          </p:cNvPicPr>
          <p:nvPr/>
        </p:nvPicPr>
        <p:blipFill>
          <a:blip r:embed="rId6"/>
          <a:stretch>
            <a:fillRect/>
          </a:stretch>
        </p:blipFill>
        <p:spPr>
          <a:xfrm>
            <a:off x="5759758" y="4060520"/>
            <a:ext cx="4494878" cy="2451288"/>
          </a:xfrm>
          <a:prstGeom prst="rect">
            <a:avLst/>
          </a:prstGeom>
        </p:spPr>
      </p:pic>
      <p:pic>
        <p:nvPicPr>
          <p:cNvPr id="7" name="Picture 6">
            <a:extLst>
              <a:ext uri="{FF2B5EF4-FFF2-40B4-BE49-F238E27FC236}">
                <a16:creationId xmlns:a16="http://schemas.microsoft.com/office/drawing/2014/main" id="{DCDC98F2-9D79-E5AD-88F2-5324D64A0A60}"/>
              </a:ext>
            </a:extLst>
          </p:cNvPr>
          <p:cNvPicPr>
            <a:picLocks noChangeAspect="1"/>
          </p:cNvPicPr>
          <p:nvPr/>
        </p:nvPicPr>
        <p:blipFill rotWithShape="1">
          <a:blip r:embed="rId7"/>
          <a:srcRect b="47939"/>
          <a:stretch/>
        </p:blipFill>
        <p:spPr>
          <a:xfrm>
            <a:off x="10484909" y="1227460"/>
            <a:ext cx="1245326" cy="1370817"/>
          </a:xfrm>
          <a:prstGeom prst="rect">
            <a:avLst/>
          </a:prstGeom>
        </p:spPr>
      </p:pic>
      <p:pic>
        <p:nvPicPr>
          <p:cNvPr id="13" name="Picture 12">
            <a:extLst>
              <a:ext uri="{FF2B5EF4-FFF2-40B4-BE49-F238E27FC236}">
                <a16:creationId xmlns:a16="http://schemas.microsoft.com/office/drawing/2014/main" id="{675A360C-17C7-AA56-83DF-C774C2C90D56}"/>
              </a:ext>
            </a:extLst>
          </p:cNvPr>
          <p:cNvPicPr>
            <a:picLocks noChangeAspect="1"/>
          </p:cNvPicPr>
          <p:nvPr/>
        </p:nvPicPr>
        <p:blipFill rotWithShape="1">
          <a:blip r:embed="rId7"/>
          <a:srcRect t="52363"/>
          <a:stretch/>
        </p:blipFill>
        <p:spPr>
          <a:xfrm>
            <a:off x="10522217" y="4204307"/>
            <a:ext cx="1245326" cy="1254345"/>
          </a:xfrm>
          <a:prstGeom prst="rect">
            <a:avLst/>
          </a:prstGeom>
        </p:spPr>
      </p:pic>
      <p:sp>
        <p:nvSpPr>
          <p:cNvPr id="15" name="TextBox 14">
            <a:extLst>
              <a:ext uri="{FF2B5EF4-FFF2-40B4-BE49-F238E27FC236}">
                <a16:creationId xmlns:a16="http://schemas.microsoft.com/office/drawing/2014/main" id="{CA171D7B-05A7-3781-5DCB-0527BF24C9DE}"/>
              </a:ext>
            </a:extLst>
          </p:cNvPr>
          <p:cNvSpPr txBox="1"/>
          <p:nvPr/>
        </p:nvSpPr>
        <p:spPr>
          <a:xfrm>
            <a:off x="10536467" y="2592912"/>
            <a:ext cx="1142209" cy="646331"/>
          </a:xfrm>
          <a:prstGeom prst="rect">
            <a:avLst/>
          </a:prstGeom>
          <a:noFill/>
        </p:spPr>
        <p:txBody>
          <a:bodyPr wrap="square">
            <a:spAutoFit/>
          </a:bodyPr>
          <a:lstStyle/>
          <a:p>
            <a:pPr algn="ctr">
              <a:spcAft>
                <a:spcPts val="1800"/>
              </a:spcAft>
            </a:pPr>
            <a:r>
              <a:rPr lang="en-US" b="1">
                <a:solidFill>
                  <a:srgbClr val="000000"/>
                </a:solidFill>
                <a:cs typeface="Myanmar Text"/>
              </a:rPr>
              <a:t>Overlay 1 Button</a:t>
            </a:r>
            <a:endParaRPr lang="en-US">
              <a:solidFill>
                <a:srgbClr val="000000"/>
              </a:solidFill>
              <a:cs typeface="Calibri"/>
            </a:endParaRPr>
          </a:p>
        </p:txBody>
      </p:sp>
      <p:sp>
        <p:nvSpPr>
          <p:cNvPr id="16" name="TextBox 15">
            <a:extLst>
              <a:ext uri="{FF2B5EF4-FFF2-40B4-BE49-F238E27FC236}">
                <a16:creationId xmlns:a16="http://schemas.microsoft.com/office/drawing/2014/main" id="{0D423746-7869-2A7A-2F9D-DF2FF5DEB527}"/>
              </a:ext>
            </a:extLst>
          </p:cNvPr>
          <p:cNvSpPr txBox="1"/>
          <p:nvPr/>
        </p:nvSpPr>
        <p:spPr>
          <a:xfrm>
            <a:off x="10573775" y="5445484"/>
            <a:ext cx="1142209" cy="646331"/>
          </a:xfrm>
          <a:prstGeom prst="rect">
            <a:avLst/>
          </a:prstGeom>
          <a:noFill/>
        </p:spPr>
        <p:txBody>
          <a:bodyPr wrap="square">
            <a:spAutoFit/>
          </a:bodyPr>
          <a:lstStyle/>
          <a:p>
            <a:pPr algn="ctr">
              <a:spcAft>
                <a:spcPts val="1800"/>
              </a:spcAft>
            </a:pPr>
            <a:r>
              <a:rPr lang="en-US" b="1">
                <a:solidFill>
                  <a:srgbClr val="000000"/>
                </a:solidFill>
                <a:cs typeface="Myanmar Text"/>
              </a:rPr>
              <a:t>Overlay 2 Button</a:t>
            </a:r>
            <a:endParaRPr lang="en-US">
              <a:solidFill>
                <a:srgbClr val="000000"/>
              </a:solidFill>
              <a:cs typeface="Calibri"/>
            </a:endParaRPr>
          </a:p>
        </p:txBody>
      </p:sp>
    </p:spTree>
    <p:custDataLst>
      <p:tags r:id="rId1"/>
    </p:custDataLst>
    <p:extLst>
      <p:ext uri="{BB962C8B-B14F-4D97-AF65-F5344CB8AC3E}">
        <p14:creationId xmlns:p14="http://schemas.microsoft.com/office/powerpoint/2010/main" val="2253341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2FCD45-8CFD-844F-A2C5-CF10527504F8}"/>
              </a:ext>
            </a:extLst>
          </p:cNvPr>
          <p:cNvSpPr txBox="1"/>
          <p:nvPr/>
        </p:nvSpPr>
        <p:spPr>
          <a:xfrm>
            <a:off x="932343" y="1915136"/>
            <a:ext cx="3620163"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0"/>
              </a:spcAft>
            </a:pPr>
            <a:r>
              <a:rPr lang="en-US" sz="2000" b="1">
                <a:cs typeface="Calibri"/>
              </a:rPr>
              <a:t>Proteins are important to life. </a:t>
            </a:r>
          </a:p>
          <a:p>
            <a:pPr>
              <a:spcAft>
                <a:spcPts val="1800"/>
              </a:spcAft>
            </a:pPr>
            <a:r>
              <a:rPr lang="en-US" sz="2000">
                <a:cs typeface="Calibri"/>
              </a:rPr>
              <a:t>They help us move, speed up chemical reactions, provide structure and shape, respond to stimuli, and transport molecules from one place to another.</a:t>
            </a:r>
            <a:endParaRPr lang="en-US" sz="2000">
              <a:ea typeface="Calibri"/>
              <a:cs typeface="Calibri"/>
            </a:endParaRPr>
          </a:p>
          <a:p>
            <a:pPr fontAlgn="base">
              <a:spcAft>
                <a:spcPts val="1200"/>
              </a:spcAft>
            </a:pPr>
            <a:endParaRPr lang="en-US" b="1">
              <a:solidFill>
                <a:srgbClr val="1CA64A"/>
              </a:solidFill>
              <a:latin typeface="Calibri"/>
              <a:cs typeface="Calibri"/>
            </a:endParaRPr>
          </a:p>
          <a:p>
            <a:pPr fontAlgn="base"/>
            <a:r>
              <a:rPr lang="en-US" b="1">
                <a:solidFill>
                  <a:srgbClr val="1CA64A"/>
                </a:solidFill>
                <a:latin typeface="Calibri"/>
                <a:cs typeface="Calibri"/>
              </a:rPr>
              <a:t>How do the various proteins</a:t>
            </a:r>
          </a:p>
          <a:p>
            <a:pPr fontAlgn="base">
              <a:spcAft>
                <a:spcPts val="1200"/>
              </a:spcAft>
            </a:pPr>
            <a:r>
              <a:rPr lang="en-US" b="1">
                <a:solidFill>
                  <a:srgbClr val="1CA64A"/>
                </a:solidFill>
                <a:latin typeface="Calibri"/>
                <a:cs typeface="Calibri"/>
              </a:rPr>
              <a:t>shown to the right differ?</a:t>
            </a:r>
            <a:endParaRPr lang="en-US" b="1">
              <a:solidFill>
                <a:srgbClr val="1CA64A"/>
              </a:solidFill>
              <a:latin typeface="Calibri"/>
              <a:ea typeface="Calibri"/>
              <a:cs typeface="Calibri"/>
            </a:endParaRPr>
          </a:p>
          <a:p>
            <a:pPr algn="l" rtl="0" fontAlgn="base">
              <a:spcAft>
                <a:spcPts val="1200"/>
              </a:spcAft>
            </a:pPr>
            <a:r>
              <a:rPr lang="en-US" sz="1800" b="1" i="0" u="none" strike="noStrike">
                <a:solidFill>
                  <a:srgbClr val="1CA64A"/>
                </a:solidFill>
                <a:effectLst/>
                <a:latin typeface="Calibri"/>
                <a:cs typeface="Calibri"/>
              </a:rPr>
              <a:t>What do you notice?</a:t>
            </a:r>
            <a:r>
              <a:rPr lang="en-US" sz="1800" b="0" i="0">
                <a:solidFill>
                  <a:srgbClr val="1CA64A"/>
                </a:solidFill>
                <a:effectLst/>
                <a:latin typeface="Calibri"/>
                <a:cs typeface="Calibri"/>
              </a:rPr>
              <a:t>​</a:t>
            </a:r>
            <a:endParaRPr lang="en-US" sz="2400" b="0" i="0">
              <a:solidFill>
                <a:srgbClr val="000000"/>
              </a:solidFill>
              <a:effectLst/>
              <a:latin typeface="Calibri"/>
              <a:cs typeface="Calibri"/>
            </a:endParaRPr>
          </a:p>
          <a:p>
            <a:pPr algn="l" rtl="0" fontAlgn="base"/>
            <a:r>
              <a:rPr lang="en-US" sz="1800" b="1" i="0" u="none" strike="noStrike">
                <a:solidFill>
                  <a:srgbClr val="1CA64A"/>
                </a:solidFill>
                <a:effectLst/>
                <a:latin typeface="Calibri"/>
                <a:cs typeface="Calibri"/>
              </a:rPr>
              <a:t>What do you wonder?</a:t>
            </a:r>
            <a:endParaRPr lang="en-US" sz="2400" b="0" i="0">
              <a:solidFill>
                <a:srgbClr val="000000"/>
              </a:solidFill>
              <a:effectLst/>
              <a:latin typeface="Calibri"/>
              <a:cs typeface="Calibri"/>
            </a:endParaRP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Proteins are Important to Life</a:t>
            </a:r>
            <a:endParaRPr lang="en-US" sz="4000" b="1">
              <a:solidFill>
                <a:schemeClr val="bg1"/>
              </a:solidFill>
              <a:latin typeface="+mn-lt"/>
              <a:ea typeface="HGSoeiKakugothicUB"/>
              <a:cs typeface="Myanmar Text"/>
            </a:endParaRPr>
          </a:p>
        </p:txBody>
      </p:sp>
      <p:graphicFrame>
        <p:nvGraphicFramePr>
          <p:cNvPr id="11" name="Object 10">
            <a:extLst>
              <a:ext uri="{FF2B5EF4-FFF2-40B4-BE49-F238E27FC236}">
                <a16:creationId xmlns:a16="http://schemas.microsoft.com/office/drawing/2014/main" id="{C74CA47B-DEA4-E0AD-9AA5-A1BD17399C86}"/>
              </a:ext>
            </a:extLst>
          </p:cNvPr>
          <p:cNvGraphicFramePr>
            <a:graphicFrameLocks noChangeAspect="1"/>
          </p:cNvGraphicFramePr>
          <p:nvPr>
            <p:extLst>
              <p:ext uri="{D42A27DB-BD31-4B8C-83A1-F6EECF244321}">
                <p14:modId xmlns:p14="http://schemas.microsoft.com/office/powerpoint/2010/main" val="686186741"/>
              </p:ext>
            </p:extLst>
          </p:nvPr>
        </p:nvGraphicFramePr>
        <p:xfrm>
          <a:off x="9010655" y="5378751"/>
          <a:ext cx="535385" cy="616756"/>
        </p:xfrm>
        <a:graphic>
          <a:graphicData uri="http://schemas.openxmlformats.org/presentationml/2006/ole">
            <mc:AlternateContent xmlns:mc="http://schemas.openxmlformats.org/markup-compatibility/2006">
              <mc:Choice xmlns:v="urn:schemas-microsoft-com:vml" Requires="v">
                <p:oleObj r:id="rId5" imgW="7352280" imgH="8469720" progId="">
                  <p:embed/>
                </p:oleObj>
              </mc:Choice>
              <mc:Fallback>
                <p:oleObj r:id="rId5" imgW="7352280" imgH="8469720" progId="">
                  <p:embed/>
                  <p:pic>
                    <p:nvPicPr>
                      <p:cNvPr id="11" name="Object 10">
                        <a:extLst>
                          <a:ext uri="{FF2B5EF4-FFF2-40B4-BE49-F238E27FC236}">
                            <a16:creationId xmlns:a16="http://schemas.microsoft.com/office/drawing/2014/main" id="{C74CA47B-DEA4-E0AD-9AA5-A1BD17399C86}"/>
                          </a:ext>
                        </a:extLst>
                      </p:cNvPr>
                      <p:cNvPicPr/>
                      <p:nvPr/>
                    </p:nvPicPr>
                    <p:blipFill>
                      <a:blip r:embed="rId6"/>
                      <a:stretch>
                        <a:fillRect/>
                      </a:stretch>
                    </p:blipFill>
                    <p:spPr>
                      <a:xfrm>
                        <a:off x="9010655" y="5378751"/>
                        <a:ext cx="535385" cy="616756"/>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E1C03130-3BA6-7CA2-BE52-6B9D2703BF92}"/>
              </a:ext>
            </a:extLst>
          </p:cNvPr>
          <p:cNvGraphicFramePr>
            <a:graphicFrameLocks noChangeAspect="1"/>
          </p:cNvGraphicFramePr>
          <p:nvPr>
            <p:extLst>
              <p:ext uri="{D42A27DB-BD31-4B8C-83A1-F6EECF244321}">
                <p14:modId xmlns:p14="http://schemas.microsoft.com/office/powerpoint/2010/main" val="4081973918"/>
              </p:ext>
            </p:extLst>
          </p:nvPr>
        </p:nvGraphicFramePr>
        <p:xfrm>
          <a:off x="5130005" y="4473045"/>
          <a:ext cx="1407978" cy="1194495"/>
        </p:xfrm>
        <a:graphic>
          <a:graphicData uri="http://schemas.openxmlformats.org/presentationml/2006/ole">
            <mc:AlternateContent xmlns:mc="http://schemas.openxmlformats.org/markup-compatibility/2006">
              <mc:Choice xmlns:v="urn:schemas-microsoft-com:vml" Requires="v">
                <p:oleObj r:id="rId7" imgW="10552320" imgH="8952120" progId="">
                  <p:embed/>
                </p:oleObj>
              </mc:Choice>
              <mc:Fallback>
                <p:oleObj r:id="rId7" imgW="10552320" imgH="8952120" progId="">
                  <p:embed/>
                  <p:pic>
                    <p:nvPicPr>
                      <p:cNvPr id="12" name="Object 11">
                        <a:extLst>
                          <a:ext uri="{FF2B5EF4-FFF2-40B4-BE49-F238E27FC236}">
                            <a16:creationId xmlns:a16="http://schemas.microsoft.com/office/drawing/2014/main" id="{E1C03130-3BA6-7CA2-BE52-6B9D2703BF92}"/>
                          </a:ext>
                        </a:extLst>
                      </p:cNvPr>
                      <p:cNvPicPr/>
                      <p:nvPr/>
                    </p:nvPicPr>
                    <p:blipFill>
                      <a:blip r:embed="rId8"/>
                      <a:stretch>
                        <a:fillRect/>
                      </a:stretch>
                    </p:blipFill>
                    <p:spPr>
                      <a:xfrm>
                        <a:off x="5130005" y="4473045"/>
                        <a:ext cx="1407978" cy="1194495"/>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8C83E290-32CB-C3AF-10AB-4539B6EC1F84}"/>
              </a:ext>
            </a:extLst>
          </p:cNvPr>
          <p:cNvGraphicFramePr>
            <a:graphicFrameLocks noChangeAspect="1"/>
          </p:cNvGraphicFramePr>
          <p:nvPr>
            <p:extLst>
              <p:ext uri="{D42A27DB-BD31-4B8C-83A1-F6EECF244321}">
                <p14:modId xmlns:p14="http://schemas.microsoft.com/office/powerpoint/2010/main" val="2320041015"/>
              </p:ext>
            </p:extLst>
          </p:nvPr>
        </p:nvGraphicFramePr>
        <p:xfrm>
          <a:off x="8361556" y="1508402"/>
          <a:ext cx="3270302" cy="3323987"/>
        </p:xfrm>
        <a:graphic>
          <a:graphicData uri="http://schemas.openxmlformats.org/presentationml/2006/ole">
            <mc:AlternateContent xmlns:mc="http://schemas.openxmlformats.org/markup-compatibility/2006">
              <mc:Choice xmlns:v="urn:schemas-microsoft-com:vml" Requires="v">
                <p:oleObj r:id="rId9" imgW="9282240" imgH="9434880" progId="">
                  <p:embed/>
                </p:oleObj>
              </mc:Choice>
              <mc:Fallback>
                <p:oleObj r:id="rId9" imgW="9282240" imgH="9434880" progId="">
                  <p:embed/>
                  <p:pic>
                    <p:nvPicPr>
                      <p:cNvPr id="13" name="Object 12">
                        <a:extLst>
                          <a:ext uri="{FF2B5EF4-FFF2-40B4-BE49-F238E27FC236}">
                            <a16:creationId xmlns:a16="http://schemas.microsoft.com/office/drawing/2014/main" id="{8C83E290-32CB-C3AF-10AB-4539B6EC1F84}"/>
                          </a:ext>
                        </a:extLst>
                      </p:cNvPr>
                      <p:cNvPicPr/>
                      <p:nvPr/>
                    </p:nvPicPr>
                    <p:blipFill>
                      <a:blip r:embed="rId10"/>
                      <a:stretch>
                        <a:fillRect/>
                      </a:stretch>
                    </p:blipFill>
                    <p:spPr>
                      <a:xfrm>
                        <a:off x="8361556" y="1508402"/>
                        <a:ext cx="3270302" cy="3323987"/>
                      </a:xfrm>
                      <a:prstGeom prst="rect">
                        <a:avLst/>
                      </a:prstGeom>
                    </p:spPr>
                  </p:pic>
                </p:oleObj>
              </mc:Fallback>
            </mc:AlternateContent>
          </a:graphicData>
        </a:graphic>
      </p:graphicFrame>
      <p:graphicFrame>
        <p:nvGraphicFramePr>
          <p:cNvPr id="14" name="Object 13">
            <a:extLst>
              <a:ext uri="{FF2B5EF4-FFF2-40B4-BE49-F238E27FC236}">
                <a16:creationId xmlns:a16="http://schemas.microsoft.com/office/drawing/2014/main" id="{08E2FA85-562F-BEE2-A70B-5C70ABBD9538}"/>
              </a:ext>
            </a:extLst>
          </p:cNvPr>
          <p:cNvGraphicFramePr>
            <a:graphicFrameLocks noChangeAspect="1"/>
          </p:cNvGraphicFramePr>
          <p:nvPr>
            <p:extLst>
              <p:ext uri="{D42A27DB-BD31-4B8C-83A1-F6EECF244321}">
                <p14:modId xmlns:p14="http://schemas.microsoft.com/office/powerpoint/2010/main" val="969945789"/>
              </p:ext>
            </p:extLst>
          </p:nvPr>
        </p:nvGraphicFramePr>
        <p:xfrm>
          <a:off x="5130005" y="1669311"/>
          <a:ext cx="2405538" cy="2425446"/>
        </p:xfrm>
        <a:graphic>
          <a:graphicData uri="http://schemas.openxmlformats.org/presentationml/2006/ole">
            <mc:AlternateContent xmlns:mc="http://schemas.openxmlformats.org/markup-compatibility/2006">
              <mc:Choice xmlns:v="urn:schemas-microsoft-com:vml" Requires="v">
                <p:oleObj r:id="rId11" imgW="9206280" imgH="9282240" progId="">
                  <p:embed/>
                </p:oleObj>
              </mc:Choice>
              <mc:Fallback>
                <p:oleObj r:id="rId11" imgW="9206280" imgH="9282240" progId="">
                  <p:embed/>
                  <p:pic>
                    <p:nvPicPr>
                      <p:cNvPr id="14" name="Object 13">
                        <a:extLst>
                          <a:ext uri="{FF2B5EF4-FFF2-40B4-BE49-F238E27FC236}">
                            <a16:creationId xmlns:a16="http://schemas.microsoft.com/office/drawing/2014/main" id="{08E2FA85-562F-BEE2-A70B-5C70ABBD9538}"/>
                          </a:ext>
                        </a:extLst>
                      </p:cNvPr>
                      <p:cNvPicPr/>
                      <p:nvPr/>
                    </p:nvPicPr>
                    <p:blipFill>
                      <a:blip r:embed="rId12"/>
                      <a:stretch>
                        <a:fillRect/>
                      </a:stretch>
                    </p:blipFill>
                    <p:spPr>
                      <a:xfrm>
                        <a:off x="5130005" y="1669311"/>
                        <a:ext cx="2405538" cy="2425446"/>
                      </a:xfrm>
                      <a:prstGeom prst="rect">
                        <a:avLst/>
                      </a:prstGeom>
                    </p:spPr>
                  </p:pic>
                </p:oleObj>
              </mc:Fallback>
            </mc:AlternateContent>
          </a:graphicData>
        </a:graphic>
      </p:graphicFrame>
      <p:graphicFrame>
        <p:nvGraphicFramePr>
          <p:cNvPr id="15" name="Object 14">
            <a:extLst>
              <a:ext uri="{FF2B5EF4-FFF2-40B4-BE49-F238E27FC236}">
                <a16:creationId xmlns:a16="http://schemas.microsoft.com/office/drawing/2014/main" id="{246B8114-62C7-9FD1-B750-3508DC0AAA2C}"/>
              </a:ext>
            </a:extLst>
          </p:cNvPr>
          <p:cNvGraphicFramePr>
            <a:graphicFrameLocks noChangeAspect="1"/>
          </p:cNvGraphicFramePr>
          <p:nvPr>
            <p:extLst>
              <p:ext uri="{D42A27DB-BD31-4B8C-83A1-F6EECF244321}">
                <p14:modId xmlns:p14="http://schemas.microsoft.com/office/powerpoint/2010/main" val="2541763734"/>
              </p:ext>
            </p:extLst>
          </p:nvPr>
        </p:nvGraphicFramePr>
        <p:xfrm>
          <a:off x="7435234" y="4038795"/>
          <a:ext cx="774729" cy="1134231"/>
        </p:xfrm>
        <a:graphic>
          <a:graphicData uri="http://schemas.openxmlformats.org/presentationml/2006/ole">
            <mc:AlternateContent xmlns:mc="http://schemas.openxmlformats.org/markup-compatibility/2006">
              <mc:Choice xmlns:v="urn:schemas-microsoft-com:vml" Requires="v">
                <p:oleObj r:id="rId13" imgW="5472720" imgH="8012520" progId="">
                  <p:embed/>
                </p:oleObj>
              </mc:Choice>
              <mc:Fallback>
                <p:oleObj r:id="rId13" imgW="5472720" imgH="8012520" progId="">
                  <p:embed/>
                  <p:pic>
                    <p:nvPicPr>
                      <p:cNvPr id="15" name="Object 14">
                        <a:extLst>
                          <a:ext uri="{FF2B5EF4-FFF2-40B4-BE49-F238E27FC236}">
                            <a16:creationId xmlns:a16="http://schemas.microsoft.com/office/drawing/2014/main" id="{246B8114-62C7-9FD1-B750-3508DC0AAA2C}"/>
                          </a:ext>
                        </a:extLst>
                      </p:cNvPr>
                      <p:cNvPicPr/>
                      <p:nvPr/>
                    </p:nvPicPr>
                    <p:blipFill>
                      <a:blip r:embed="rId14"/>
                      <a:stretch>
                        <a:fillRect/>
                      </a:stretch>
                    </p:blipFill>
                    <p:spPr>
                      <a:xfrm>
                        <a:off x="7435234" y="4038795"/>
                        <a:ext cx="774729" cy="1134231"/>
                      </a:xfrm>
                      <a:prstGeom prst="rect">
                        <a:avLst/>
                      </a:prstGeom>
                    </p:spPr>
                  </p:pic>
                </p:oleObj>
              </mc:Fallback>
            </mc:AlternateContent>
          </a:graphicData>
        </a:graphic>
      </p:graphicFrame>
      <p:pic>
        <p:nvPicPr>
          <p:cNvPr id="21" name="Picture 2" descr="A purple and white head with a light bulb inside&#10;&#10;Description automatically generated">
            <a:extLst>
              <a:ext uri="{FF2B5EF4-FFF2-40B4-BE49-F238E27FC236}">
                <a16:creationId xmlns:a16="http://schemas.microsoft.com/office/drawing/2014/main" id="{5352DA9E-51D5-929D-E972-937757178C5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446327" y="123711"/>
            <a:ext cx="1210769" cy="1201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49319"/>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D8538B3-957B-CED7-875A-621CD805A37D}"/>
              </a:ext>
            </a:extLst>
          </p:cNvPr>
          <p:cNvSpPr/>
          <p:nvPr/>
        </p:nvSpPr>
        <p:spPr>
          <a:xfrm>
            <a:off x="932344" y="4591251"/>
            <a:ext cx="3094490" cy="76825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Icon&#10;&#10;Description automatically generated">
            <a:extLst>
              <a:ext uri="{FF2B5EF4-FFF2-40B4-BE49-F238E27FC236}">
                <a16:creationId xmlns:a16="http://schemas.microsoft.com/office/drawing/2014/main" id="{6A907D6F-9677-AEE0-4FDB-E00012FEA0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41848" y="1925724"/>
            <a:ext cx="3290906" cy="33547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0"/>
              </a:spcAft>
            </a:pPr>
            <a:r>
              <a:rPr lang="en-US" sz="2000" b="1">
                <a:cs typeface="Calibri"/>
              </a:rPr>
              <a:t>Proteins come in a wide variety of complex shapes and sizes.</a:t>
            </a:r>
          </a:p>
          <a:p>
            <a:pPr>
              <a:spcAft>
                <a:spcPts val="3000"/>
              </a:spcAft>
            </a:pPr>
            <a:r>
              <a:rPr lang="en-US" sz="2000">
                <a:ea typeface="Calibri"/>
                <a:cs typeface="Calibri"/>
              </a:rPr>
              <a:t>To understand protein structures and how they function, we first need to study what they are made of:</a:t>
            </a:r>
          </a:p>
          <a:p>
            <a:pPr>
              <a:spcAft>
                <a:spcPts val="2400"/>
              </a:spcAft>
            </a:pPr>
            <a:r>
              <a:rPr lang="en-US" sz="2000">
                <a:ea typeface="Calibri"/>
                <a:cs typeface="Calibri"/>
              </a:rPr>
              <a:t>      </a:t>
            </a:r>
            <a:r>
              <a:rPr lang="en-US" sz="3200" b="1">
                <a:ea typeface="Calibri"/>
                <a:cs typeface="Calibri"/>
              </a:rPr>
              <a:t>Amino Acids</a:t>
            </a: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ea typeface="HGSoeiKakugothicUB"/>
                <a:cs typeface="Myanmar Text"/>
              </a:rPr>
              <a:t>Proteins Come in a Variety of Shapes and Sizes</a:t>
            </a:r>
            <a:endParaRPr lang="en-US" sz="3600" b="1">
              <a:solidFill>
                <a:schemeClr val="bg1"/>
              </a:solidFill>
              <a:latin typeface="+mn-lt"/>
              <a:ea typeface="HGSoeiKakugothicUB"/>
              <a:cs typeface="Myanmar Text"/>
            </a:endParaRPr>
          </a:p>
        </p:txBody>
      </p:sp>
      <p:graphicFrame>
        <p:nvGraphicFramePr>
          <p:cNvPr id="11" name="Object 10">
            <a:extLst>
              <a:ext uri="{FF2B5EF4-FFF2-40B4-BE49-F238E27FC236}">
                <a16:creationId xmlns:a16="http://schemas.microsoft.com/office/drawing/2014/main" id="{C74CA47B-DEA4-E0AD-9AA5-A1BD17399C86}"/>
              </a:ext>
            </a:extLst>
          </p:cNvPr>
          <p:cNvGraphicFramePr>
            <a:graphicFrameLocks noChangeAspect="1"/>
          </p:cNvGraphicFramePr>
          <p:nvPr/>
        </p:nvGraphicFramePr>
        <p:xfrm>
          <a:off x="9010655" y="5378751"/>
          <a:ext cx="535385" cy="616756"/>
        </p:xfrm>
        <a:graphic>
          <a:graphicData uri="http://schemas.openxmlformats.org/presentationml/2006/ole">
            <mc:AlternateContent xmlns:mc="http://schemas.openxmlformats.org/markup-compatibility/2006">
              <mc:Choice xmlns:v="urn:schemas-microsoft-com:vml" Requires="v">
                <p:oleObj r:id="rId6" imgW="7352280" imgH="8469720" progId="">
                  <p:embed/>
                </p:oleObj>
              </mc:Choice>
              <mc:Fallback>
                <p:oleObj r:id="rId6" imgW="7352280" imgH="8469720" progId="">
                  <p:embed/>
                  <p:pic>
                    <p:nvPicPr>
                      <p:cNvPr id="11" name="Object 10">
                        <a:extLst>
                          <a:ext uri="{FF2B5EF4-FFF2-40B4-BE49-F238E27FC236}">
                            <a16:creationId xmlns:a16="http://schemas.microsoft.com/office/drawing/2014/main" id="{C74CA47B-DEA4-E0AD-9AA5-A1BD17399C86}"/>
                          </a:ext>
                        </a:extLst>
                      </p:cNvPr>
                      <p:cNvPicPr/>
                      <p:nvPr/>
                    </p:nvPicPr>
                    <p:blipFill>
                      <a:blip r:embed="rId7"/>
                      <a:stretch>
                        <a:fillRect/>
                      </a:stretch>
                    </p:blipFill>
                    <p:spPr>
                      <a:xfrm>
                        <a:off x="9010655" y="5378751"/>
                        <a:ext cx="535385" cy="616756"/>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E1C03130-3BA6-7CA2-BE52-6B9D2703BF92}"/>
              </a:ext>
            </a:extLst>
          </p:cNvPr>
          <p:cNvGraphicFramePr>
            <a:graphicFrameLocks noChangeAspect="1"/>
          </p:cNvGraphicFramePr>
          <p:nvPr/>
        </p:nvGraphicFramePr>
        <p:xfrm>
          <a:off x="5130005" y="4473045"/>
          <a:ext cx="1407978" cy="1194495"/>
        </p:xfrm>
        <a:graphic>
          <a:graphicData uri="http://schemas.openxmlformats.org/presentationml/2006/ole">
            <mc:AlternateContent xmlns:mc="http://schemas.openxmlformats.org/markup-compatibility/2006">
              <mc:Choice xmlns:v="urn:schemas-microsoft-com:vml" Requires="v">
                <p:oleObj r:id="rId8" imgW="10552320" imgH="8952120" progId="">
                  <p:embed/>
                </p:oleObj>
              </mc:Choice>
              <mc:Fallback>
                <p:oleObj r:id="rId8" imgW="10552320" imgH="8952120" progId="">
                  <p:embed/>
                  <p:pic>
                    <p:nvPicPr>
                      <p:cNvPr id="12" name="Object 11">
                        <a:extLst>
                          <a:ext uri="{FF2B5EF4-FFF2-40B4-BE49-F238E27FC236}">
                            <a16:creationId xmlns:a16="http://schemas.microsoft.com/office/drawing/2014/main" id="{E1C03130-3BA6-7CA2-BE52-6B9D2703BF92}"/>
                          </a:ext>
                        </a:extLst>
                      </p:cNvPr>
                      <p:cNvPicPr/>
                      <p:nvPr/>
                    </p:nvPicPr>
                    <p:blipFill>
                      <a:blip r:embed="rId9"/>
                      <a:stretch>
                        <a:fillRect/>
                      </a:stretch>
                    </p:blipFill>
                    <p:spPr>
                      <a:xfrm>
                        <a:off x="5130005" y="4473045"/>
                        <a:ext cx="1407978" cy="1194495"/>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8C83E290-32CB-C3AF-10AB-4539B6EC1F84}"/>
              </a:ext>
            </a:extLst>
          </p:cNvPr>
          <p:cNvGraphicFramePr>
            <a:graphicFrameLocks noChangeAspect="1"/>
          </p:cNvGraphicFramePr>
          <p:nvPr/>
        </p:nvGraphicFramePr>
        <p:xfrm>
          <a:off x="8361556" y="1508402"/>
          <a:ext cx="3270302" cy="3323987"/>
        </p:xfrm>
        <a:graphic>
          <a:graphicData uri="http://schemas.openxmlformats.org/presentationml/2006/ole">
            <mc:AlternateContent xmlns:mc="http://schemas.openxmlformats.org/markup-compatibility/2006">
              <mc:Choice xmlns:v="urn:schemas-microsoft-com:vml" Requires="v">
                <p:oleObj r:id="rId10" imgW="9282240" imgH="9434880" progId="">
                  <p:embed/>
                </p:oleObj>
              </mc:Choice>
              <mc:Fallback>
                <p:oleObj r:id="rId10" imgW="9282240" imgH="9434880" progId="">
                  <p:embed/>
                  <p:pic>
                    <p:nvPicPr>
                      <p:cNvPr id="13" name="Object 12">
                        <a:extLst>
                          <a:ext uri="{FF2B5EF4-FFF2-40B4-BE49-F238E27FC236}">
                            <a16:creationId xmlns:a16="http://schemas.microsoft.com/office/drawing/2014/main" id="{8C83E290-32CB-C3AF-10AB-4539B6EC1F84}"/>
                          </a:ext>
                        </a:extLst>
                      </p:cNvPr>
                      <p:cNvPicPr/>
                      <p:nvPr/>
                    </p:nvPicPr>
                    <p:blipFill>
                      <a:blip r:embed="rId11"/>
                      <a:stretch>
                        <a:fillRect/>
                      </a:stretch>
                    </p:blipFill>
                    <p:spPr>
                      <a:xfrm>
                        <a:off x="8361556" y="1508402"/>
                        <a:ext cx="3270302" cy="3323987"/>
                      </a:xfrm>
                      <a:prstGeom prst="rect">
                        <a:avLst/>
                      </a:prstGeom>
                    </p:spPr>
                  </p:pic>
                </p:oleObj>
              </mc:Fallback>
            </mc:AlternateContent>
          </a:graphicData>
        </a:graphic>
      </p:graphicFrame>
      <p:graphicFrame>
        <p:nvGraphicFramePr>
          <p:cNvPr id="14" name="Object 13">
            <a:extLst>
              <a:ext uri="{FF2B5EF4-FFF2-40B4-BE49-F238E27FC236}">
                <a16:creationId xmlns:a16="http://schemas.microsoft.com/office/drawing/2014/main" id="{08E2FA85-562F-BEE2-A70B-5C70ABBD9538}"/>
              </a:ext>
            </a:extLst>
          </p:cNvPr>
          <p:cNvGraphicFramePr>
            <a:graphicFrameLocks noChangeAspect="1"/>
          </p:cNvGraphicFramePr>
          <p:nvPr/>
        </p:nvGraphicFramePr>
        <p:xfrm>
          <a:off x="5130005" y="1669311"/>
          <a:ext cx="2405538" cy="2425446"/>
        </p:xfrm>
        <a:graphic>
          <a:graphicData uri="http://schemas.openxmlformats.org/presentationml/2006/ole">
            <mc:AlternateContent xmlns:mc="http://schemas.openxmlformats.org/markup-compatibility/2006">
              <mc:Choice xmlns:v="urn:schemas-microsoft-com:vml" Requires="v">
                <p:oleObj r:id="rId12" imgW="9206280" imgH="9282240" progId="">
                  <p:embed/>
                </p:oleObj>
              </mc:Choice>
              <mc:Fallback>
                <p:oleObj r:id="rId12" imgW="9206280" imgH="9282240" progId="">
                  <p:embed/>
                  <p:pic>
                    <p:nvPicPr>
                      <p:cNvPr id="14" name="Object 13">
                        <a:extLst>
                          <a:ext uri="{FF2B5EF4-FFF2-40B4-BE49-F238E27FC236}">
                            <a16:creationId xmlns:a16="http://schemas.microsoft.com/office/drawing/2014/main" id="{08E2FA85-562F-BEE2-A70B-5C70ABBD9538}"/>
                          </a:ext>
                        </a:extLst>
                      </p:cNvPr>
                      <p:cNvPicPr/>
                      <p:nvPr/>
                    </p:nvPicPr>
                    <p:blipFill>
                      <a:blip r:embed="rId13"/>
                      <a:stretch>
                        <a:fillRect/>
                      </a:stretch>
                    </p:blipFill>
                    <p:spPr>
                      <a:xfrm>
                        <a:off x="5130005" y="1669311"/>
                        <a:ext cx="2405538" cy="2425446"/>
                      </a:xfrm>
                      <a:prstGeom prst="rect">
                        <a:avLst/>
                      </a:prstGeom>
                    </p:spPr>
                  </p:pic>
                </p:oleObj>
              </mc:Fallback>
            </mc:AlternateContent>
          </a:graphicData>
        </a:graphic>
      </p:graphicFrame>
      <p:graphicFrame>
        <p:nvGraphicFramePr>
          <p:cNvPr id="15" name="Object 14">
            <a:extLst>
              <a:ext uri="{FF2B5EF4-FFF2-40B4-BE49-F238E27FC236}">
                <a16:creationId xmlns:a16="http://schemas.microsoft.com/office/drawing/2014/main" id="{246B8114-62C7-9FD1-B750-3508DC0AAA2C}"/>
              </a:ext>
            </a:extLst>
          </p:cNvPr>
          <p:cNvGraphicFramePr>
            <a:graphicFrameLocks noChangeAspect="1"/>
          </p:cNvGraphicFramePr>
          <p:nvPr/>
        </p:nvGraphicFramePr>
        <p:xfrm>
          <a:off x="7435234" y="4038795"/>
          <a:ext cx="774729" cy="1134231"/>
        </p:xfrm>
        <a:graphic>
          <a:graphicData uri="http://schemas.openxmlformats.org/presentationml/2006/ole">
            <mc:AlternateContent xmlns:mc="http://schemas.openxmlformats.org/markup-compatibility/2006">
              <mc:Choice xmlns:v="urn:schemas-microsoft-com:vml" Requires="v">
                <p:oleObj r:id="rId14" imgW="5472720" imgH="8012520" progId="">
                  <p:embed/>
                </p:oleObj>
              </mc:Choice>
              <mc:Fallback>
                <p:oleObj r:id="rId14" imgW="5472720" imgH="8012520" progId="">
                  <p:embed/>
                  <p:pic>
                    <p:nvPicPr>
                      <p:cNvPr id="15" name="Object 14">
                        <a:extLst>
                          <a:ext uri="{FF2B5EF4-FFF2-40B4-BE49-F238E27FC236}">
                            <a16:creationId xmlns:a16="http://schemas.microsoft.com/office/drawing/2014/main" id="{246B8114-62C7-9FD1-B750-3508DC0AAA2C}"/>
                          </a:ext>
                        </a:extLst>
                      </p:cNvPr>
                      <p:cNvPicPr/>
                      <p:nvPr/>
                    </p:nvPicPr>
                    <p:blipFill>
                      <a:blip r:embed="rId15"/>
                      <a:stretch>
                        <a:fillRect/>
                      </a:stretch>
                    </p:blipFill>
                    <p:spPr>
                      <a:xfrm>
                        <a:off x="7435234" y="4038795"/>
                        <a:ext cx="774729" cy="1134231"/>
                      </a:xfrm>
                      <a:prstGeom prst="rect">
                        <a:avLst/>
                      </a:prstGeom>
                    </p:spPr>
                  </p:pic>
                </p:oleObj>
              </mc:Fallback>
            </mc:AlternateContent>
          </a:graphicData>
        </a:graphic>
      </p:graphicFrame>
      <p:sp>
        <p:nvSpPr>
          <p:cNvPr id="16" name="TextBox 15">
            <a:extLst>
              <a:ext uri="{FF2B5EF4-FFF2-40B4-BE49-F238E27FC236}">
                <a16:creationId xmlns:a16="http://schemas.microsoft.com/office/drawing/2014/main" id="{8F497DC3-30B3-CA8E-6A98-AE56382AF90C}"/>
              </a:ext>
            </a:extLst>
          </p:cNvPr>
          <p:cNvSpPr txBox="1"/>
          <p:nvPr/>
        </p:nvSpPr>
        <p:spPr>
          <a:xfrm>
            <a:off x="6592027" y="2558868"/>
            <a:ext cx="1036951" cy="646331"/>
          </a:xfrm>
          <a:prstGeom prst="rect">
            <a:avLst/>
          </a:prstGeom>
          <a:noFill/>
        </p:spPr>
        <p:txBody>
          <a:bodyPr wrap="none" rtlCol="0">
            <a:spAutoFit/>
          </a:bodyPr>
          <a:lstStyle/>
          <a:p>
            <a:pPr algn="ctr"/>
            <a:r>
              <a:rPr lang="en-US"/>
              <a:t>Antibody</a:t>
            </a:r>
          </a:p>
          <a:p>
            <a:pPr algn="ctr"/>
            <a:r>
              <a:rPr lang="en-US"/>
              <a:t>Protein</a:t>
            </a:r>
          </a:p>
        </p:txBody>
      </p:sp>
      <p:sp>
        <p:nvSpPr>
          <p:cNvPr id="17" name="TextBox 16">
            <a:extLst>
              <a:ext uri="{FF2B5EF4-FFF2-40B4-BE49-F238E27FC236}">
                <a16:creationId xmlns:a16="http://schemas.microsoft.com/office/drawing/2014/main" id="{9843606B-51FB-BA1E-71E2-7471F745B779}"/>
              </a:ext>
            </a:extLst>
          </p:cNvPr>
          <p:cNvSpPr txBox="1"/>
          <p:nvPr/>
        </p:nvSpPr>
        <p:spPr>
          <a:xfrm>
            <a:off x="7115482" y="5208230"/>
            <a:ext cx="1279196" cy="923330"/>
          </a:xfrm>
          <a:prstGeom prst="rect">
            <a:avLst/>
          </a:prstGeom>
          <a:noFill/>
        </p:spPr>
        <p:txBody>
          <a:bodyPr wrap="none" rtlCol="0">
            <a:spAutoFit/>
          </a:bodyPr>
          <a:lstStyle/>
          <a:p>
            <a:pPr algn="ctr"/>
            <a:r>
              <a:rPr lang="en-US"/>
              <a:t>Green</a:t>
            </a:r>
          </a:p>
          <a:p>
            <a:pPr algn="ctr"/>
            <a:r>
              <a:rPr lang="en-US"/>
              <a:t>Fluorescent</a:t>
            </a:r>
          </a:p>
          <a:p>
            <a:pPr algn="ctr"/>
            <a:r>
              <a:rPr lang="en-US"/>
              <a:t>Protein</a:t>
            </a:r>
          </a:p>
        </p:txBody>
      </p:sp>
      <p:sp>
        <p:nvSpPr>
          <p:cNvPr id="18" name="TextBox 17">
            <a:extLst>
              <a:ext uri="{FF2B5EF4-FFF2-40B4-BE49-F238E27FC236}">
                <a16:creationId xmlns:a16="http://schemas.microsoft.com/office/drawing/2014/main" id="{EA816523-4F31-6B1C-AC7B-21FD9F001CA8}"/>
              </a:ext>
            </a:extLst>
          </p:cNvPr>
          <p:cNvSpPr txBox="1"/>
          <p:nvPr/>
        </p:nvSpPr>
        <p:spPr>
          <a:xfrm>
            <a:off x="9497850" y="5312893"/>
            <a:ext cx="866136" cy="646331"/>
          </a:xfrm>
          <a:prstGeom prst="rect">
            <a:avLst/>
          </a:prstGeom>
          <a:noFill/>
        </p:spPr>
        <p:txBody>
          <a:bodyPr wrap="none" rtlCol="0">
            <a:spAutoFit/>
          </a:bodyPr>
          <a:lstStyle/>
          <a:p>
            <a:pPr algn="ctr"/>
            <a:r>
              <a:rPr lang="en-US"/>
              <a:t>Insulin</a:t>
            </a:r>
          </a:p>
          <a:p>
            <a:pPr algn="ctr"/>
            <a:r>
              <a:rPr lang="en-US"/>
              <a:t>Protein</a:t>
            </a:r>
          </a:p>
        </p:txBody>
      </p:sp>
      <p:sp>
        <p:nvSpPr>
          <p:cNvPr id="19" name="TextBox 18">
            <a:extLst>
              <a:ext uri="{FF2B5EF4-FFF2-40B4-BE49-F238E27FC236}">
                <a16:creationId xmlns:a16="http://schemas.microsoft.com/office/drawing/2014/main" id="{06D08D74-EB8B-E71C-B7D4-3DE1F25A7918}"/>
              </a:ext>
            </a:extLst>
          </p:cNvPr>
          <p:cNvSpPr txBox="1"/>
          <p:nvPr/>
        </p:nvSpPr>
        <p:spPr>
          <a:xfrm>
            <a:off x="9996707" y="4292527"/>
            <a:ext cx="1728614" cy="646331"/>
          </a:xfrm>
          <a:prstGeom prst="rect">
            <a:avLst/>
          </a:prstGeom>
          <a:noFill/>
        </p:spPr>
        <p:txBody>
          <a:bodyPr wrap="none" rtlCol="0">
            <a:spAutoFit/>
          </a:bodyPr>
          <a:lstStyle/>
          <a:p>
            <a:pPr algn="ctr"/>
            <a:r>
              <a:rPr lang="en-US"/>
              <a:t>RNA Polymerase</a:t>
            </a:r>
          </a:p>
          <a:p>
            <a:pPr algn="ctr"/>
            <a:r>
              <a:rPr lang="en-US"/>
              <a:t>Protein</a:t>
            </a:r>
          </a:p>
        </p:txBody>
      </p:sp>
      <p:sp>
        <p:nvSpPr>
          <p:cNvPr id="20" name="TextBox 19">
            <a:extLst>
              <a:ext uri="{FF2B5EF4-FFF2-40B4-BE49-F238E27FC236}">
                <a16:creationId xmlns:a16="http://schemas.microsoft.com/office/drawing/2014/main" id="{0B424149-4D11-8C8E-22F8-7943746AFBC9}"/>
              </a:ext>
            </a:extLst>
          </p:cNvPr>
          <p:cNvSpPr txBox="1"/>
          <p:nvPr/>
        </p:nvSpPr>
        <p:spPr>
          <a:xfrm>
            <a:off x="5168587" y="5730064"/>
            <a:ext cx="1330814" cy="646331"/>
          </a:xfrm>
          <a:prstGeom prst="rect">
            <a:avLst/>
          </a:prstGeom>
          <a:noFill/>
        </p:spPr>
        <p:txBody>
          <a:bodyPr wrap="none" rtlCol="0">
            <a:spAutoFit/>
          </a:bodyPr>
          <a:lstStyle/>
          <a:p>
            <a:pPr algn="ctr"/>
            <a:r>
              <a:rPr lang="en-US"/>
              <a:t>Hemoglobin</a:t>
            </a:r>
          </a:p>
          <a:p>
            <a:pPr algn="ctr"/>
            <a:r>
              <a:rPr lang="en-US"/>
              <a:t>Protein</a:t>
            </a:r>
          </a:p>
        </p:txBody>
      </p:sp>
    </p:spTree>
    <p:extLst>
      <p:ext uri="{BB962C8B-B14F-4D97-AF65-F5344CB8AC3E}">
        <p14:creationId xmlns:p14="http://schemas.microsoft.com/office/powerpoint/2010/main" val="2656820373"/>
      </p:ext>
    </p:extLst>
  </p:cSld>
  <p:clrMapOvr>
    <a:overrideClrMapping bg1="lt1" tx1="dk1" bg2="lt2" tx2="dk2" accent1="accent1" accent2="accent2" accent3="accent3" accent4="accent4" accent5="accent5" accent6="accent6" hlink="hlink" folHlink="folHlink"/>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gzbbjs5x"/>
  <p:tag name="ARTICULATE_DESIGN_ID_1_OFFICE THEME" val="7VXFSlAN"/>
  <p:tag name="ARTICULATE_DESIGN_ID_1_NO_NUMB" val="svFKetjs"/>
  <p:tag name="ARTICULATE_DESIGN_ID_TEACHER_NO_NUMB" val="BZ7mW2XK"/>
  <p:tag name="ARTICULATE_DESIGN_ID_NO_NUMB" val="TPwoSc1c"/>
  <p:tag name="ARTICULATE_DESIGN_ID_MAIN_THEME" val="KBAyya7v"/>
  <p:tag name="TAG_BACKING_FORM_KEY" val="790602-c:\krisf_workfolder\graphic design\powerpoint_template\education_slidedeck_template_v1.0.pptx"/>
  <p:tag name="ARTICULATE_PRESENTER_VERSION" val="8"/>
  <p:tag name="ARTICULATE_SLIDE_THUMBNAIL_REFRESH" val="1"/>
  <p:tag name="ARTICULATE_SLIDE_COUNT" val="1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ain_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acher_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SharedWithUsers xmlns="256d1f37-a5bf-40ea-9e3b-df9e783b5a8c">
      <UserInfo>
        <DisplayName>Tim Herman</DisplayName>
        <AccountId>34</AccountId>
        <AccountType/>
      </UserInfo>
      <UserInfo>
        <DisplayName>Mark Hoelzer</DisplayName>
        <AccountId>91</AccountId>
        <AccountType/>
      </UserInfo>
      <UserInfo>
        <DisplayName>Kristopher Fournier</DisplayName>
        <AccountId>95</AccountId>
        <AccountType/>
      </UserInfo>
    </SharedWithUsers>
    <lcf76f155ced4ddcb4097134ff3c332f xmlns="fccfdd5f-3cf6-48f3-9c58-398738ebd05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16" ma:contentTypeDescription="Create a new document." ma:contentTypeScope="" ma:versionID="8cc81d5895fc50ad88f7b4737c6c9ffb">
  <xsd:schema xmlns:xsd="http://www.w3.org/2001/XMLSchema" xmlns:xs="http://www.w3.org/2001/XMLSchema" xmlns:p="http://schemas.microsoft.com/office/2006/metadata/properties" xmlns:ns2="fccfdd5f-3cf6-48f3-9c58-398738ebd059" xmlns:ns3="256d1f37-a5bf-40ea-9e3b-df9e783b5a8c" targetNamespace="http://schemas.microsoft.com/office/2006/metadata/properties" ma:root="true" ma:fieldsID="0c452478d52e95d240eb9374400f2398" ns2:_="" ns3:_="">
    <xsd:import namespace="fccfdd5f-3cf6-48f3-9c58-398738ebd059"/>
    <xsd:import namespace="256d1f37-a5bf-40ea-9e3b-df9e783b5a8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AutoKeyPoints" minOccurs="0"/>
                <xsd:element ref="ns2:MediaServiceKeyPoint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64b09a19-6bde-49ec-92dc-cfa1a5bba25d}"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C156103-A01A-4A2D-B7C0-DD22F955C052}">
  <ds:schemaRefs>
    <ds:schemaRef ds:uri="256d1f37-a5bf-40ea-9e3b-df9e783b5a8c"/>
    <ds:schemaRef ds:uri="http://purl.org/dc/elements/1.1/"/>
    <ds:schemaRef ds:uri="http://purl.org/dc/terms/"/>
    <ds:schemaRef ds:uri="http://schemas.microsoft.com/office/2006/documentManagement/types"/>
    <ds:schemaRef ds:uri="http://schemas.microsoft.com/office/2006/metadata/properties"/>
    <ds:schemaRef ds:uri="http://www.w3.org/XML/1998/namespace"/>
    <ds:schemaRef ds:uri="http://purl.org/dc/dcmitype/"/>
    <ds:schemaRef ds:uri="http://schemas.microsoft.com/office/infopath/2007/PartnerControls"/>
    <ds:schemaRef ds:uri="http://schemas.openxmlformats.org/package/2006/metadata/core-properties"/>
    <ds:schemaRef ds:uri="fccfdd5f-3cf6-48f3-9c58-398738ebd059"/>
  </ds:schemaRefs>
</ds:datastoreItem>
</file>

<file path=customXml/itemProps2.xml><?xml version="1.0" encoding="utf-8"?>
<ds:datastoreItem xmlns:ds="http://schemas.openxmlformats.org/officeDocument/2006/customXml" ds:itemID="{C92FCC4D-41CD-402B-AE5C-900FD772F1F5}">
  <ds:schemaRefs>
    <ds:schemaRef ds:uri="http://schemas.microsoft.com/sharepoint/v3/contenttype/forms"/>
  </ds:schemaRefs>
</ds:datastoreItem>
</file>

<file path=customXml/itemProps3.xml><?xml version="1.0" encoding="utf-8"?>
<ds:datastoreItem xmlns:ds="http://schemas.openxmlformats.org/officeDocument/2006/customXml" ds:itemID="{2C4933E7-9E28-4D1D-9A2B-5E742B2C4112}">
  <ds:schemaRefs>
    <ds:schemaRef ds:uri="256d1f37-a5bf-40ea-9e3b-df9e783b5a8c"/>
    <ds:schemaRef ds:uri="fccfdd5f-3cf6-48f3-9c58-398738ebd0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34</Slides>
  <Notes>32</Notes>
  <HiddenSlides>8</HiddenSlides>
  <ScaleCrop>false</ScaleCrop>
  <HeadingPairs>
    <vt:vector size="4" baseType="variant">
      <vt:variant>
        <vt:lpstr>Theme</vt:lpstr>
      </vt:variant>
      <vt:variant>
        <vt:i4>4</vt:i4>
      </vt:variant>
      <vt:variant>
        <vt:lpstr>Slide Titles</vt:lpstr>
      </vt:variant>
      <vt:variant>
        <vt:i4>34</vt:i4>
      </vt:variant>
    </vt:vector>
  </HeadingPairs>
  <TitlesOfParts>
    <vt:vector size="38" baseType="lpstr">
      <vt:lpstr>Main_Theme</vt:lpstr>
      <vt:lpstr>No_Numb</vt:lpstr>
      <vt:lpstr>Teacher_No_Numb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Hoelzer</dc:creator>
  <cp:revision>449</cp:revision>
  <dcterms:created xsi:type="dcterms:W3CDTF">2023-03-12T04:10:58Z</dcterms:created>
  <dcterms:modified xsi:type="dcterms:W3CDTF">2023-10-12T14:13:23Z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y fmtid="{D5CDD505-2E9C-101B-9397-08002B2CF9AE}" pid="4" name="ArticulateGUID">
    <vt:lpwstr>5072417B-48E2-46BA-8EFD-6E3B28D2A771</vt:lpwstr>
  </property>
  <property fmtid="{D5CDD505-2E9C-101B-9397-08002B2CF9AE}" pid="5" name="ArticulatePath">
    <vt:lpwstr>https://3dmd.sharepoint.com/sites/MaterialDevelopmentTeam/Shared Documents/Templates/studentSlideDeck/documentStyles3</vt:lpwstr>
  </property>
  <property fmtid="{D5CDD505-2E9C-101B-9397-08002B2CF9AE}" pid="6" name="ArticulateUseProject">
    <vt:lpwstr>1</vt:lpwstr>
  </property>
  <property fmtid="{D5CDD505-2E9C-101B-9397-08002B2CF9AE}" pid="7" name="ArticulateProjectFull">
    <vt:lpwstr>C:\KrisF_Workfolder\Graphic Design\Powerpoint_Template\Education_Slidedeck_Template_V1.0.ppta</vt:lpwstr>
  </property>
  <property fmtid="{D5CDD505-2E9C-101B-9397-08002B2CF9AE}" pid="8" name="ArticulateProjectVersion">
    <vt:lpwstr>8</vt:lpwstr>
  </property>
</Properties>
</file>