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6"/>
  </p:notesMasterIdLst>
  <p:sldIdLst>
    <p:sldId id="282" r:id="rId6"/>
    <p:sldId id="275" r:id="rId7"/>
    <p:sldId id="279" r:id="rId8"/>
    <p:sldId id="285" r:id="rId9"/>
    <p:sldId id="304" r:id="rId10"/>
    <p:sldId id="264" r:id="rId11"/>
    <p:sldId id="471" r:id="rId12"/>
    <p:sldId id="273" r:id="rId13"/>
    <p:sldId id="296" r:id="rId14"/>
    <p:sldId id="272" r:id="rId15"/>
    <p:sldId id="297" r:id="rId16"/>
    <p:sldId id="274" r:id="rId17"/>
    <p:sldId id="298" r:id="rId18"/>
    <p:sldId id="287" r:id="rId19"/>
    <p:sldId id="299" r:id="rId20"/>
    <p:sldId id="286" r:id="rId21"/>
    <p:sldId id="300" r:id="rId22"/>
    <p:sldId id="288" r:id="rId23"/>
    <p:sldId id="289" r:id="rId24"/>
    <p:sldId id="468" r:id="rId25"/>
    <p:sldId id="467" r:id="rId26"/>
    <p:sldId id="453" r:id="rId27"/>
    <p:sldId id="456" r:id="rId28"/>
    <p:sldId id="455" r:id="rId29"/>
    <p:sldId id="457" r:id="rId30"/>
    <p:sldId id="465" r:id="rId31"/>
    <p:sldId id="454" r:id="rId32"/>
    <p:sldId id="470" r:id="rId33"/>
    <p:sldId id="459" r:id="rId34"/>
    <p:sldId id="464" r:id="rId35"/>
    <p:sldId id="460" r:id="rId36"/>
    <p:sldId id="461" r:id="rId37"/>
    <p:sldId id="463" r:id="rId38"/>
    <p:sldId id="469" r:id="rId39"/>
    <p:sldId id="462" r:id="rId40"/>
    <p:sldId id="466" r:id="rId41"/>
    <p:sldId id="326" r:id="rId42"/>
    <p:sldId id="452" r:id="rId43"/>
    <p:sldId id="316" r:id="rId44"/>
    <p:sldId id="26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3E873F-E5CD-45DB-84D4-0769DF3E3C77}" v="18" dt="2024-11-07T17:26:39.6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391" autoAdjust="0"/>
  </p:normalViewPr>
  <p:slideViewPr>
    <p:cSldViewPr snapToGrid="0">
      <p:cViewPr varScale="1">
        <p:scale>
          <a:sx n="87" d="100"/>
          <a:sy n="87" d="100"/>
        </p:scale>
        <p:origin x="41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rnholt" userId="b7de0cc5-3486-4cd8-905c-b5e2c5e5ddca" providerId="ADAL" clId="{5E3E873F-E5CD-45DB-84D4-0769DF3E3C77}"/>
    <pc:docChg chg="custSel addSld delSld modSld">
      <pc:chgData name="Mark Arnholt" userId="b7de0cc5-3486-4cd8-905c-b5e2c5e5ddca" providerId="ADAL" clId="{5E3E873F-E5CD-45DB-84D4-0769DF3E3C77}" dt="2024-11-07T22:21:15.941" v="64" actId="478"/>
      <pc:docMkLst>
        <pc:docMk/>
      </pc:docMkLst>
      <pc:sldChg chg="addSp delSp modSp mod">
        <pc:chgData name="Mark Arnholt" userId="b7de0cc5-3486-4cd8-905c-b5e2c5e5ddca" providerId="ADAL" clId="{5E3E873F-E5CD-45DB-84D4-0769DF3E3C77}" dt="2024-10-29T17:36:42.200" v="7" actId="1076"/>
        <pc:sldMkLst>
          <pc:docMk/>
          <pc:sldMk cId="1930982892" sldId="282"/>
        </pc:sldMkLst>
        <pc:picChg chg="add mod">
          <ac:chgData name="Mark Arnholt" userId="b7de0cc5-3486-4cd8-905c-b5e2c5e5ddca" providerId="ADAL" clId="{5E3E873F-E5CD-45DB-84D4-0769DF3E3C77}" dt="2024-10-29T17:36:42.200" v="7" actId="1076"/>
          <ac:picMkLst>
            <pc:docMk/>
            <pc:sldMk cId="1930982892" sldId="282"/>
            <ac:picMk id="5" creationId="{4607500C-5ACB-367B-8FDF-3409763B3C21}"/>
          </ac:picMkLst>
        </pc:picChg>
        <pc:picChg chg="del">
          <ac:chgData name="Mark Arnholt" userId="b7de0cc5-3486-4cd8-905c-b5e2c5e5ddca" providerId="ADAL" clId="{5E3E873F-E5CD-45DB-84D4-0769DF3E3C77}" dt="2024-10-29T15:07:02.964" v="1" actId="478"/>
          <ac:picMkLst>
            <pc:docMk/>
            <pc:sldMk cId="1930982892" sldId="282"/>
            <ac:picMk id="7" creationId="{C85E3ABE-C992-9665-CB86-AA83E430B338}"/>
          </ac:picMkLst>
        </pc:picChg>
        <pc:picChg chg="del">
          <ac:chgData name="Mark Arnholt" userId="b7de0cc5-3486-4cd8-905c-b5e2c5e5ddca" providerId="ADAL" clId="{5E3E873F-E5CD-45DB-84D4-0769DF3E3C77}" dt="2024-10-29T15:07:02.176" v="0" actId="478"/>
          <ac:picMkLst>
            <pc:docMk/>
            <pc:sldMk cId="1930982892" sldId="282"/>
            <ac:picMk id="10" creationId="{6237418D-6FFE-61E4-127A-60259DA685DA}"/>
          </ac:picMkLst>
        </pc:picChg>
      </pc:sldChg>
      <pc:sldChg chg="add del">
        <pc:chgData name="Mark Arnholt" userId="b7de0cc5-3486-4cd8-905c-b5e2c5e5ddca" providerId="ADAL" clId="{5E3E873F-E5CD-45DB-84D4-0769DF3E3C77}" dt="2024-10-29T17:35:19.550" v="3"/>
        <pc:sldMkLst>
          <pc:docMk/>
          <pc:sldMk cId="1863815274" sldId="452"/>
        </pc:sldMkLst>
      </pc:sldChg>
      <pc:sldChg chg="addSp delSp modSp mod">
        <pc:chgData name="Mark Arnholt" userId="b7de0cc5-3486-4cd8-905c-b5e2c5e5ddca" providerId="ADAL" clId="{5E3E873F-E5CD-45DB-84D4-0769DF3E3C77}" dt="2024-11-07T22:21:15.941" v="64" actId="478"/>
        <pc:sldMkLst>
          <pc:docMk/>
          <pc:sldMk cId="473486190" sldId="465"/>
        </pc:sldMkLst>
        <pc:picChg chg="add del mod">
          <ac:chgData name="Mark Arnholt" userId="b7de0cc5-3486-4cd8-905c-b5e2c5e5ddca" providerId="ADAL" clId="{5E3E873F-E5CD-45DB-84D4-0769DF3E3C77}" dt="2024-11-07T22:21:15.941" v="64" actId="478"/>
          <ac:picMkLst>
            <pc:docMk/>
            <pc:sldMk cId="473486190" sldId="465"/>
            <ac:picMk id="5" creationId="{F605DAD4-F82B-9F25-FF3C-22D638D35592}"/>
          </ac:picMkLst>
        </pc:picChg>
      </pc:sldChg>
      <pc:sldChg chg="addSp delSp modSp new mod">
        <pc:chgData name="Mark Arnholt" userId="b7de0cc5-3486-4cd8-905c-b5e2c5e5ddca" providerId="ADAL" clId="{5E3E873F-E5CD-45DB-84D4-0769DF3E3C77}" dt="2024-11-04T22:42:29.834" v="30" actId="1076"/>
        <pc:sldMkLst>
          <pc:docMk/>
          <pc:sldMk cId="2160574035" sldId="470"/>
        </pc:sldMkLst>
        <pc:spChg chg="del">
          <ac:chgData name="Mark Arnholt" userId="b7de0cc5-3486-4cd8-905c-b5e2c5e5ddca" providerId="ADAL" clId="{5E3E873F-E5CD-45DB-84D4-0769DF3E3C77}" dt="2024-11-04T22:42:13.220" v="25" actId="478"/>
          <ac:spMkLst>
            <pc:docMk/>
            <pc:sldMk cId="2160574035" sldId="470"/>
            <ac:spMk id="2" creationId="{5B3E181A-06A0-D6F1-88D9-FB598D21F16A}"/>
          </ac:spMkLst>
        </pc:spChg>
        <pc:picChg chg="add mod modCrop">
          <ac:chgData name="Mark Arnholt" userId="b7de0cc5-3486-4cd8-905c-b5e2c5e5ddca" providerId="ADAL" clId="{5E3E873F-E5CD-45DB-84D4-0769DF3E3C77}" dt="2024-11-04T22:42:29.834" v="30" actId="1076"/>
          <ac:picMkLst>
            <pc:docMk/>
            <pc:sldMk cId="2160574035" sldId="470"/>
            <ac:picMk id="5" creationId="{D7731292-3FD9-1E9C-BF0A-8C9B16672A1E}"/>
          </ac:picMkLst>
        </pc:picChg>
      </pc:sldChg>
      <pc:sldChg chg="addSp delSp modSp new mod">
        <pc:chgData name="Mark Arnholt" userId="b7de0cc5-3486-4cd8-905c-b5e2c5e5ddca" providerId="ADAL" clId="{5E3E873F-E5CD-45DB-84D4-0769DF3E3C77}" dt="2024-11-07T17:26:39.670" v="63" actId="14100"/>
        <pc:sldMkLst>
          <pc:docMk/>
          <pc:sldMk cId="4194245936" sldId="471"/>
        </pc:sldMkLst>
        <pc:spChg chg="mod">
          <ac:chgData name="Mark Arnholt" userId="b7de0cc5-3486-4cd8-905c-b5e2c5e5ddca" providerId="ADAL" clId="{5E3E873F-E5CD-45DB-84D4-0769DF3E3C77}" dt="2024-11-07T17:23:20.854" v="47" actId="20577"/>
          <ac:spMkLst>
            <pc:docMk/>
            <pc:sldMk cId="4194245936" sldId="471"/>
            <ac:spMk id="2" creationId="{2A1633F9-CFBA-4A3A-2467-7A06EEAA3EE0}"/>
          </ac:spMkLst>
        </pc:spChg>
        <pc:picChg chg="add del mod">
          <ac:chgData name="Mark Arnholt" userId="b7de0cc5-3486-4cd8-905c-b5e2c5e5ddca" providerId="ADAL" clId="{5E3E873F-E5CD-45DB-84D4-0769DF3E3C77}" dt="2024-11-07T17:24:17.468" v="50" actId="478"/>
          <ac:picMkLst>
            <pc:docMk/>
            <pc:sldMk cId="4194245936" sldId="471"/>
            <ac:picMk id="1026" creationId="{48A23BE0-78E1-0884-CB3C-552E16D32391}"/>
          </ac:picMkLst>
        </pc:picChg>
        <pc:picChg chg="add mod">
          <ac:chgData name="Mark Arnholt" userId="b7de0cc5-3486-4cd8-905c-b5e2c5e5ddca" providerId="ADAL" clId="{5E3E873F-E5CD-45DB-84D4-0769DF3E3C77}" dt="2024-11-07T17:26:33.437" v="61" actId="1076"/>
          <ac:picMkLst>
            <pc:docMk/>
            <pc:sldMk cId="4194245936" sldId="471"/>
            <ac:picMk id="1028" creationId="{98ED37BD-1B84-9C80-F547-D0D5D3E6E0FF}"/>
          </ac:picMkLst>
        </pc:picChg>
        <pc:picChg chg="add mod">
          <ac:chgData name="Mark Arnholt" userId="b7de0cc5-3486-4cd8-905c-b5e2c5e5ddca" providerId="ADAL" clId="{5E3E873F-E5CD-45DB-84D4-0769DF3E3C77}" dt="2024-11-07T17:26:39.670" v="63" actId="14100"/>
          <ac:picMkLst>
            <pc:docMk/>
            <pc:sldMk cId="4194245936" sldId="471"/>
            <ac:picMk id="1030" creationId="{E892BA12-D56B-2DFD-70DC-04E981DD218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db101.rcsb.org/motm/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3'-CTTAAGGACGTCCGGTTCGAACCTAGGCTTAAG-5'</a:t>
            </a:r>
          </a:p>
          <a:p>
            <a:r>
              <a:rPr lang="en-US">
                <a:cs typeface="Calibri"/>
              </a:rPr>
              <a:t>5'-GAATTCCTGCAGGCCAAGCTTGGATCCGAATTC-3'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Above is the sequence that is used for this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433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3’GACGTC-5’</a:t>
            </a:r>
          </a:p>
          <a:p>
            <a:r>
              <a:rPr lang="en-US" dirty="0"/>
              <a:t>5’-CTGCAG-3’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22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tip- This would not be in a single tube. Set each group/table up with a single sequence and multiple enzymes. Have learners move around the room to see the products in different tubes.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2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bad… your cell would not survive this cataclysmic event…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8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FokI</a:t>
            </a:r>
            <a:r>
              <a:rPr lang="en-US" dirty="0"/>
              <a:t> is our restriction enzyme domain. When we link 3-4 zinc finger proteins (ZFP), they will identify a specific sequence and allow the </a:t>
            </a:r>
            <a:r>
              <a:rPr lang="en-US" dirty="0" err="1"/>
              <a:t>FokI</a:t>
            </a:r>
            <a:r>
              <a:rPr lang="en-US" dirty="0"/>
              <a:t> domains to form the dimer and make the cut in the targeted gene.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00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 Modified and simplified for student use – &gt;From Wolfe et al (1999)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802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 Modified and simplified for student use – &gt;From Wolfe et al (1999)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1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PDB-101: Molecule of the Month: Restriction Enzymes (rcsb.org)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57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‘3 – CTTAAGG-5’</a:t>
            </a:r>
          </a:p>
          <a:p>
            <a:r>
              <a:rPr lang="en-US" dirty="0"/>
              <a:t>5’ – GGATTC-3’</a:t>
            </a:r>
            <a:endParaRPr lang="en-US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>
                <a:cs typeface="Calibri"/>
              </a:rPr>
              <a:t>Directionality is important because all of these sequences need to be read in the 5' to 3' direction. 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75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image target for your web-based AR.  Notice the dimerization of the enzymes.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61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3’ – CTTAAG-5’</a:t>
            </a:r>
          </a:p>
          <a:p>
            <a:r>
              <a:rPr lang="en-US" dirty="0"/>
              <a:t>5’-GAATTC-3’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69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the image target for your web-based AR.  Notice the dimerization of the enzymes.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32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3’-TTCGAA-5’</a:t>
            </a:r>
          </a:p>
          <a:p>
            <a:r>
              <a:rPr lang="en-US" dirty="0"/>
              <a:t>5’-AAGCTT-3’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24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the image target for your web-based AR.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45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‘3-CCGG-5’</a:t>
            </a:r>
          </a:p>
          <a:p>
            <a:r>
              <a:rPr lang="en-US" dirty="0"/>
              <a:t>5’-GGCC-3’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36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centerforbiomolecularmodeling.org/markMyweb/1zaa/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mp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science experiment&#10;&#10;Description automatically generated">
            <a:extLst>
              <a:ext uri="{FF2B5EF4-FFF2-40B4-BE49-F238E27FC236}">
                <a16:creationId xmlns:a16="http://schemas.microsoft.com/office/drawing/2014/main" id="{49BB0C35-4B07-AA91-279A-F3CBB5B181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11367"/>
          <a:stretch>
            <a:fillRect/>
          </a:stretch>
        </p:blipFill>
        <p:spPr>
          <a:xfrm>
            <a:off x="542185" y="2793055"/>
            <a:ext cx="3529387" cy="352938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01" y="1066521"/>
            <a:ext cx="7266862" cy="36373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Biotech Breakthrough! Biotechnology Accessibility through 3D Models and Design Challenges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1572" y="5819576"/>
            <a:ext cx="3506168" cy="1410478"/>
          </a:xfrm>
        </p:spPr>
        <p:txBody>
          <a:bodyPr/>
          <a:lstStyle/>
          <a:p>
            <a:r>
              <a:rPr lang="en-US"/>
              <a:t>Mark “Arnie” Arnholt</a:t>
            </a:r>
          </a:p>
          <a:p>
            <a:r>
              <a:rPr lang="en-US"/>
              <a:t>3D Molecular Designs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07500C-5ACB-367B-8FDF-3409763B3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779" y="4432938"/>
            <a:ext cx="5534001" cy="110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EcoRI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A group of colorful plastic objects with letters on them&#10;&#10;Description automatically generated">
            <a:extLst>
              <a:ext uri="{FF2B5EF4-FFF2-40B4-BE49-F238E27FC236}">
                <a16:creationId xmlns:a16="http://schemas.microsoft.com/office/drawing/2014/main" id="{C1BB4C95-16C1-E205-1906-0A507CCC0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69433"/>
            <a:ext cx="74676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EcoRI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EF188-4D99-D4BD-64A7-918B0D314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73" y="913101"/>
            <a:ext cx="9230502" cy="585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67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Hind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257E7B97-3736-78F4-B657-472E17916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576" y="897466"/>
            <a:ext cx="7631289" cy="572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Hind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6E3E7-C6BF-F183-890E-4FD282A3E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44" y="1154942"/>
            <a:ext cx="8910991" cy="557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83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Hae</a:t>
            </a:r>
            <a:r>
              <a:rPr lang="en-US" i="1"/>
              <a:t>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A whiteboard with a couple of puzzle pieces&#10;&#10;Description automatically generated">
            <a:extLst>
              <a:ext uri="{FF2B5EF4-FFF2-40B4-BE49-F238E27FC236}">
                <a16:creationId xmlns:a16="http://schemas.microsoft.com/office/drawing/2014/main" id="{A8B6B8EC-990B-F871-58FB-6FD10CDCE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922867"/>
            <a:ext cx="7382933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33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Hae</a:t>
            </a:r>
            <a:r>
              <a:rPr lang="en-US" i="1"/>
              <a:t>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9797E-99C1-A9AC-6D4B-36C8C8DF5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981" y="963560"/>
            <a:ext cx="7624146" cy="57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34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PstI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A9BA6891-F336-23EF-548E-4B6A234F9A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533" y="872068"/>
            <a:ext cx="7890933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677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PstI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78804B-361C-00A7-CF26-B3A1CC24A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37" y="1045241"/>
            <a:ext cx="9029877" cy="561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58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digests…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856325-E7F6-D9E6-A727-6913B8091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281857"/>
            <a:ext cx="10896600" cy="1182936"/>
          </a:xfrm>
          <a:prstGeom prst="rect">
            <a:avLst/>
          </a:prstGeom>
        </p:spPr>
      </p:pic>
      <p:pic>
        <p:nvPicPr>
          <p:cNvPr id="10" name="Picture 9" descr="A group of colorful plastic toys&#10;&#10;Description automatically generated">
            <a:extLst>
              <a:ext uri="{FF2B5EF4-FFF2-40B4-BE49-F238E27FC236}">
                <a16:creationId xmlns:a16="http://schemas.microsoft.com/office/drawing/2014/main" id="{F755250D-41A0-EFF4-2156-F08FAE14BF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" y="3018339"/>
            <a:ext cx="10938933" cy="1482173"/>
          </a:xfrm>
          <a:prstGeom prst="rect">
            <a:avLst/>
          </a:prstGeom>
        </p:spPr>
      </p:pic>
      <p:pic>
        <p:nvPicPr>
          <p:cNvPr id="12" name="Picture 11" descr="A group of colorful pieces of puzzle&#10;&#10;Description automatically generated">
            <a:extLst>
              <a:ext uri="{FF2B5EF4-FFF2-40B4-BE49-F238E27FC236}">
                <a16:creationId xmlns:a16="http://schemas.microsoft.com/office/drawing/2014/main" id="{78B87CDC-5A13-6366-F33E-5DB9BCCB3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5393974"/>
            <a:ext cx="10989733" cy="14640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04F595-D41B-A844-FF7C-C11F9531861F}"/>
              </a:ext>
            </a:extLst>
          </p:cNvPr>
          <p:cNvSpPr txBox="1"/>
          <p:nvPr/>
        </p:nvSpPr>
        <p:spPr>
          <a:xfrm>
            <a:off x="271462" y="916436"/>
            <a:ext cx="38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BamHI</a:t>
            </a:r>
            <a:r>
              <a:rPr lang="en-US" dirty="0"/>
              <a:t> digestion product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496AF2-03DA-5E47-3488-3CBAE120AE1F}"/>
              </a:ext>
            </a:extLst>
          </p:cNvPr>
          <p:cNvSpPr txBox="1"/>
          <p:nvPr/>
        </p:nvSpPr>
        <p:spPr>
          <a:xfrm>
            <a:off x="271462" y="2743200"/>
            <a:ext cx="3500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EcoRI</a:t>
            </a:r>
            <a:r>
              <a:rPr lang="en-US" dirty="0"/>
              <a:t> Digestion Product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73CF0B-C739-759F-3882-D6380ED9F4F0}"/>
              </a:ext>
            </a:extLst>
          </p:cNvPr>
          <p:cNvSpPr txBox="1"/>
          <p:nvPr/>
        </p:nvSpPr>
        <p:spPr>
          <a:xfrm>
            <a:off x="135466" y="5017498"/>
            <a:ext cx="2800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HindIII</a:t>
            </a:r>
            <a:r>
              <a:rPr lang="en-US" dirty="0"/>
              <a:t> digestion product</a:t>
            </a:r>
          </a:p>
        </p:txBody>
      </p:sp>
    </p:spTree>
    <p:extLst>
      <p:ext uri="{BB962C8B-B14F-4D97-AF65-F5344CB8AC3E}">
        <p14:creationId xmlns:p14="http://schemas.microsoft.com/office/powerpoint/2010/main" val="4069434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digests…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8C26B3-AE16-F976-BA83-E334F4BA1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57258"/>
            <a:ext cx="10922000" cy="1292432"/>
          </a:xfrm>
          <a:prstGeom prst="rect">
            <a:avLst/>
          </a:prstGeom>
        </p:spPr>
      </p:pic>
      <p:pic>
        <p:nvPicPr>
          <p:cNvPr id="16" name="Picture 15" descr="A group of colorful objects&#10;&#10;Description automatically generated">
            <a:extLst>
              <a:ext uri="{FF2B5EF4-FFF2-40B4-BE49-F238E27FC236}">
                <a16:creationId xmlns:a16="http://schemas.microsoft.com/office/drawing/2014/main" id="{A14EF7B1-868C-1398-73E1-597183825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3552370"/>
            <a:ext cx="10972800" cy="14178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3A98DD-D365-BA6D-5B6A-53416C74C2F4}"/>
              </a:ext>
            </a:extLst>
          </p:cNvPr>
          <p:cNvSpPr txBox="1"/>
          <p:nvPr/>
        </p:nvSpPr>
        <p:spPr>
          <a:xfrm>
            <a:off x="250031" y="1435894"/>
            <a:ext cx="3150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HaeIII</a:t>
            </a:r>
            <a:r>
              <a:rPr lang="en-US" dirty="0"/>
              <a:t> digestion product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C11924-600D-8515-C73B-C716B27BF63A}"/>
              </a:ext>
            </a:extLst>
          </p:cNvPr>
          <p:cNvSpPr txBox="1"/>
          <p:nvPr/>
        </p:nvSpPr>
        <p:spPr>
          <a:xfrm>
            <a:off x="152400" y="3236119"/>
            <a:ext cx="3355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PstI</a:t>
            </a:r>
            <a:r>
              <a:rPr lang="en-US" dirty="0"/>
              <a:t> digestion product</a:t>
            </a:r>
          </a:p>
        </p:txBody>
      </p:sp>
    </p:spTree>
    <p:extLst>
      <p:ext uri="{BB962C8B-B14F-4D97-AF65-F5344CB8AC3E}">
        <p14:creationId xmlns:p14="http://schemas.microsoft.com/office/powerpoint/2010/main" val="173850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5667CE-C7DD-9589-2B33-474217FCE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Central Dogma of Biology</a:t>
            </a:r>
          </a:p>
        </p:txBody>
      </p:sp>
      <p:pic>
        <p:nvPicPr>
          <p:cNvPr id="1028" name="Picture 4" descr="Central dogma, translation, transcription [with exercise questions ...">
            <a:extLst>
              <a:ext uri="{FF2B5EF4-FFF2-40B4-BE49-F238E27FC236}">
                <a16:creationId xmlns:a16="http://schemas.microsoft.com/office/drawing/2014/main" id="{C9506BD8-967A-0E43-3BE9-0078E6EDFD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5" y="1575437"/>
            <a:ext cx="11099167" cy="500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06AD9-437B-123A-F106-6BB06D16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differences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D1CE19-68E3-5CB7-CBDB-EE0AB142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6EE557-D420-A1ED-722E-1DC592B557E7}"/>
              </a:ext>
            </a:extLst>
          </p:cNvPr>
          <p:cNvSpPr txBox="1"/>
          <p:nvPr/>
        </p:nvSpPr>
        <p:spPr>
          <a:xfrm>
            <a:off x="314325" y="1271588"/>
            <a:ext cx="91011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Some of these digests leave </a:t>
            </a:r>
            <a:r>
              <a:rPr lang="en-US" sz="3200" dirty="0">
                <a:solidFill>
                  <a:srgbClr val="7030A0"/>
                </a:solidFill>
              </a:rPr>
              <a:t>sticky ends</a:t>
            </a:r>
            <a:r>
              <a:rPr lang="en-US" sz="3200" dirty="0"/>
              <a:t>, great for inserting a new gene with the addition of a ligase and the correct sticky ends</a:t>
            </a:r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Some of these leave </a:t>
            </a:r>
            <a:r>
              <a:rPr lang="en-US" sz="3200" dirty="0">
                <a:solidFill>
                  <a:srgbClr val="7030A0"/>
                </a:solidFill>
              </a:rPr>
              <a:t>blunt ends</a:t>
            </a:r>
            <a:r>
              <a:rPr lang="en-US" sz="3200" dirty="0"/>
              <a:t>, great for inactivating a gene</a:t>
            </a:r>
          </a:p>
          <a:p>
            <a:endParaRPr lang="en-US" sz="3200" dirty="0"/>
          </a:p>
          <a:p>
            <a:r>
              <a:rPr lang="en-US" sz="3200" dirty="0"/>
              <a:t>Both will activate </a:t>
            </a:r>
            <a:r>
              <a:rPr lang="en-US" sz="3200" dirty="0">
                <a:solidFill>
                  <a:srgbClr val="7030A0"/>
                </a:solidFill>
              </a:rPr>
              <a:t>DNA repair systems </a:t>
            </a:r>
            <a:r>
              <a:rPr lang="en-US" sz="3200" dirty="0"/>
              <a:t>in the cell-</a:t>
            </a:r>
          </a:p>
        </p:txBody>
      </p:sp>
    </p:spTree>
    <p:extLst>
      <p:ext uri="{BB962C8B-B14F-4D97-AF65-F5344CB8AC3E}">
        <p14:creationId xmlns:p14="http://schemas.microsoft.com/office/powerpoint/2010/main" val="1907853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8DED-FFDB-1BA2-B47E-93D9AAFB2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with education 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11FB03-8009-1E39-4BF0-D7DDD78F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4" name="Google Shape;142;p21">
            <a:extLst>
              <a:ext uri="{FF2B5EF4-FFF2-40B4-BE49-F238E27FC236}">
                <a16:creationId xmlns:a16="http://schemas.microsoft.com/office/drawing/2014/main" id="{27B55259-6A74-768F-8697-813928428FE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37954" y="1012618"/>
            <a:ext cx="7191684" cy="4422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810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6EE434-07CE-FFB2-FE65-74427872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CBCCFC-7246-146F-AC9B-94EE073D5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Each of these restriction enzymes has a 4-7 bp recognition sequence.</a:t>
            </a:r>
          </a:p>
          <a:p>
            <a:endParaRPr lang="en-US"/>
          </a:p>
          <a:p>
            <a:r>
              <a:rPr lang="en-US"/>
              <a:t>How specific is this?</a:t>
            </a:r>
          </a:p>
          <a:p>
            <a:endParaRPr lang="en-US"/>
          </a:p>
          <a:p>
            <a:r>
              <a:rPr lang="en-US"/>
              <a:t>4bp … ¼ x ¼ x ¼ x ¼ = 1/256</a:t>
            </a:r>
          </a:p>
          <a:p>
            <a:r>
              <a:rPr lang="en-US"/>
              <a:t>5bp … 1/1,024</a:t>
            </a:r>
          </a:p>
          <a:p>
            <a:r>
              <a:rPr lang="en-US"/>
              <a:t>6bp …1/4,096</a:t>
            </a:r>
          </a:p>
          <a:p>
            <a:r>
              <a:rPr lang="en-US"/>
              <a:t>7bp … 1/16,384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A0D0DA-B231-B49C-ECFE-41D6B7829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 with Math!</a:t>
            </a:r>
          </a:p>
        </p:txBody>
      </p:sp>
      <p:pic>
        <p:nvPicPr>
          <p:cNvPr id="6" name="Picture 5" descr="Close-up of a calculator keypad">
            <a:extLst>
              <a:ext uri="{FF2B5EF4-FFF2-40B4-BE49-F238E27FC236}">
                <a16:creationId xmlns:a16="http://schemas.microsoft.com/office/drawing/2014/main" id="{B9AA735D-EF82-FEED-A191-E4B5C038B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602" y="3429000"/>
            <a:ext cx="4336886" cy="287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7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EF56A-D162-8692-BF51-106BBBAEA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A696D-46AE-6FD6-96D9-83026C6F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E48491-B6F1-120C-E91A-5075ED692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our most specific RE cuts once every 16,384 bp, how many restriction sites would it identify at random?</a:t>
            </a:r>
          </a:p>
          <a:p>
            <a:endParaRPr lang="en-US" dirty="0"/>
          </a:p>
          <a:p>
            <a:r>
              <a:rPr lang="en-US" dirty="0"/>
              <a:t>195,312….</a:t>
            </a:r>
          </a:p>
          <a:p>
            <a:endParaRPr lang="en-US" dirty="0"/>
          </a:p>
          <a:p>
            <a:r>
              <a:rPr lang="en-US" dirty="0"/>
              <a:t>That’s a lot of fragments!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Let’s try to knock this gene out!</a:t>
            </a:r>
          </a:p>
          <a:p>
            <a:r>
              <a:rPr lang="en-US" dirty="0"/>
              <a:t>Can we make something more specific?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30F386-1701-DCF2-05D1-AE64E9F1E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human genome is 3.2 billion bp!</a:t>
            </a:r>
          </a:p>
        </p:txBody>
      </p:sp>
      <p:pic>
        <p:nvPicPr>
          <p:cNvPr id="6" name="Picture 5" descr="DNA illustration">
            <a:extLst>
              <a:ext uri="{FF2B5EF4-FFF2-40B4-BE49-F238E27FC236}">
                <a16:creationId xmlns:a16="http://schemas.microsoft.com/office/drawing/2014/main" id="{E33E85A0-A031-11C1-6635-0FFA43FFC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043" y="2662769"/>
            <a:ext cx="4730675" cy="290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3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BAFAC-4135-F0CD-40D5-011705C6C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A070C-FEBA-F733-0E3E-46B40315F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 we increase specificity?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8DCF77-BC2A-2B63-BC5A-71F182564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17EBC7-9A0D-3141-C202-5BFCFBC74D65}"/>
              </a:ext>
            </a:extLst>
          </p:cNvPr>
          <p:cNvSpPr txBox="1"/>
          <p:nvPr/>
        </p:nvSpPr>
        <p:spPr>
          <a:xfrm>
            <a:off x="526473" y="1260764"/>
            <a:ext cx="87422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We look to nature!</a:t>
            </a:r>
          </a:p>
          <a:p>
            <a:endParaRPr lang="en-US" sz="3600"/>
          </a:p>
          <a:p>
            <a:r>
              <a:rPr lang="en-US" sz="3600"/>
              <a:t>Zinc fingers are the most common nucleotide recognition motif –</a:t>
            </a:r>
          </a:p>
          <a:p>
            <a:endParaRPr lang="en-US" sz="3600"/>
          </a:p>
          <a:p>
            <a:r>
              <a:rPr lang="en-US" sz="3600"/>
              <a:t>Can we use its specificity to engineer a restriction enzyme?</a:t>
            </a:r>
          </a:p>
          <a:p>
            <a:endParaRPr lang="en-US" sz="3600"/>
          </a:p>
          <a:p>
            <a:r>
              <a:rPr lang="en-US" sz="3600"/>
              <a:t>Well… yes, if it’s the right kind!</a:t>
            </a:r>
          </a:p>
        </p:txBody>
      </p:sp>
    </p:spTree>
    <p:extLst>
      <p:ext uri="{BB962C8B-B14F-4D97-AF65-F5344CB8AC3E}">
        <p14:creationId xmlns:p14="http://schemas.microsoft.com/office/powerpoint/2010/main" val="2171558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282BC-1175-37D2-FB3A-0EB6A8D8F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Zinc Finger-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9DA4D1-4ABD-FEBB-3152-8CF34234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DC623B-46D9-7BF7-0879-5DA4A336A2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06"/>
          <a:stretch/>
        </p:blipFill>
        <p:spPr>
          <a:xfrm>
            <a:off x="434109" y="1063005"/>
            <a:ext cx="6785691" cy="55005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990534-11E1-045D-C26B-23B86D5EA214}"/>
              </a:ext>
            </a:extLst>
          </p:cNvPr>
          <p:cNvSpPr txBox="1"/>
          <p:nvPr/>
        </p:nvSpPr>
        <p:spPr>
          <a:xfrm>
            <a:off x="6686400" y="1607346"/>
            <a:ext cx="283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Zinc Fingers can be edited to recognize a specific nucleotide sequence</a:t>
            </a:r>
          </a:p>
          <a:p>
            <a:endParaRPr lang="en-US"/>
          </a:p>
          <a:p>
            <a:r>
              <a:rPr lang="en-US" err="1"/>
              <a:t>Cys</a:t>
            </a:r>
            <a:r>
              <a:rPr lang="en-US"/>
              <a:t>-</a:t>
            </a:r>
            <a:r>
              <a:rPr lang="en-US" err="1"/>
              <a:t>Cys</a:t>
            </a:r>
            <a:r>
              <a:rPr lang="en-US"/>
              <a:t>-His-His coordinate a Zinc ion to hold shape</a:t>
            </a:r>
          </a:p>
        </p:txBody>
      </p:sp>
    </p:spTree>
    <p:extLst>
      <p:ext uri="{BB962C8B-B14F-4D97-AF65-F5344CB8AC3E}">
        <p14:creationId xmlns:p14="http://schemas.microsoft.com/office/powerpoint/2010/main" val="1022763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A674-E8A8-CA85-D7AA-3589C8BE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Exploritorium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DF576DF5-1F7D-691F-D5ED-037870A74A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AA2A00-38FE-0DE8-E6C9-0E9F7B4856FB}"/>
              </a:ext>
            </a:extLst>
          </p:cNvPr>
          <p:cNvSpPr txBox="1"/>
          <p:nvPr/>
        </p:nvSpPr>
        <p:spPr>
          <a:xfrm>
            <a:off x="146041" y="1830671"/>
            <a:ext cx="4018455" cy="18620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dirty="0">
                <a:cs typeface="Arial"/>
              </a:rPr>
              <a:t>The structure of three zinc finger motifs bound to DNA can be further explored at: </a:t>
            </a:r>
            <a:endParaRPr lang="en-US" sz="2000" dirty="0">
              <a:ea typeface="Calibri"/>
              <a:cs typeface="Arial"/>
            </a:endParaRPr>
          </a:p>
          <a:p>
            <a:r>
              <a:rPr lang="en-US" sz="2000" i="1" dirty="0">
                <a:solidFill>
                  <a:srgbClr val="0070C0"/>
                </a:solidFill>
                <a:ea typeface="Calibri"/>
                <a:cs typeface="Arial"/>
                <a:hlinkClick r:id="rId2"/>
              </a:rPr>
              <a:t>https://www.centerforbiomolecularmodeling.org/markMyweb/1zaa/</a:t>
            </a:r>
            <a:endParaRPr lang="en-US" sz="2000" i="1" dirty="0">
              <a:solidFill>
                <a:srgbClr val="0070C0"/>
              </a:solidFill>
              <a:ea typeface="Calibri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FB9CE8-CEE8-4F1C-6C64-F673266D9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937" y="1830671"/>
            <a:ext cx="5801519" cy="424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86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CC60F-9A77-8275-0A56-40F71DEEF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A5D93-10EC-610F-B3BC-B854DD6DF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problem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C1090D-D555-195D-DBC0-0C8816605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5F9256-5DAC-951B-F2F0-6237D353C6D8}"/>
              </a:ext>
            </a:extLst>
          </p:cNvPr>
          <p:cNvSpPr txBox="1"/>
          <p:nvPr/>
        </p:nvSpPr>
        <p:spPr>
          <a:xfrm>
            <a:off x="346364" y="1239982"/>
            <a:ext cx="91924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While many restriction enzymes need to form dimers to activate their endonuclease activity, many of them do not have separate recognition and endonuclease domains.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85536D6-E958-BA9C-1193-43A1F337E5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4588" r="577"/>
          <a:stretch/>
        </p:blipFill>
        <p:spPr>
          <a:xfrm>
            <a:off x="461547" y="2496870"/>
            <a:ext cx="11037229" cy="364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95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4C8CD7-13C0-A624-DD82-B47B27656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Picture 4" descr="A dna model with colorful strands&#10;&#10;Description automatically generated with medium confidence">
            <a:extLst>
              <a:ext uri="{FF2B5EF4-FFF2-40B4-BE49-F238E27FC236}">
                <a16:creationId xmlns:a16="http://schemas.microsoft.com/office/drawing/2014/main" id="{D7731292-3FD9-1E9C-BF0A-8C9B16672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8" r="32461" b="-2183"/>
          <a:stretch/>
        </p:blipFill>
        <p:spPr>
          <a:xfrm rot="10800000">
            <a:off x="3259746" y="287028"/>
            <a:ext cx="5029127" cy="61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74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FC4F1-8ACE-EB68-88E7-991056FF7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687" y="891229"/>
            <a:ext cx="10200167" cy="544574"/>
          </a:xfrm>
        </p:spPr>
        <p:txBody>
          <a:bodyPr/>
          <a:lstStyle/>
          <a:p>
            <a:r>
              <a:rPr lang="en-US"/>
              <a:t>Triplet position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E07D5B-4625-F264-E17D-DB1C2019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82A78A-BAEB-9091-A582-7FA935F969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10009"/>
              </p:ext>
            </p:extLst>
          </p:nvPr>
        </p:nvGraphicFramePr>
        <p:xfrm>
          <a:off x="673246" y="1541786"/>
          <a:ext cx="8518880" cy="47530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265">
                  <a:extLst>
                    <a:ext uri="{9D8B030D-6E8A-4147-A177-3AD203B41FA5}">
                      <a16:colId xmlns:a16="http://schemas.microsoft.com/office/drawing/2014/main" val="3847413262"/>
                    </a:ext>
                  </a:extLst>
                </a:gridCol>
                <a:gridCol w="2129265">
                  <a:extLst>
                    <a:ext uri="{9D8B030D-6E8A-4147-A177-3AD203B41FA5}">
                      <a16:colId xmlns:a16="http://schemas.microsoft.com/office/drawing/2014/main" val="1520553890"/>
                    </a:ext>
                  </a:extLst>
                </a:gridCol>
                <a:gridCol w="2130175">
                  <a:extLst>
                    <a:ext uri="{9D8B030D-6E8A-4147-A177-3AD203B41FA5}">
                      <a16:colId xmlns:a16="http://schemas.microsoft.com/office/drawing/2014/main" val="556404249"/>
                    </a:ext>
                  </a:extLst>
                </a:gridCol>
                <a:gridCol w="2130175">
                  <a:extLst>
                    <a:ext uri="{9D8B030D-6E8A-4147-A177-3AD203B41FA5}">
                      <a16:colId xmlns:a16="http://schemas.microsoft.com/office/drawing/2014/main" val="671306341"/>
                    </a:ext>
                  </a:extLst>
                </a:gridCol>
              </a:tblGrid>
              <a:tr h="11949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Nucleotide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5’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Middle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3’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4973595"/>
                  </a:ext>
                </a:extLst>
              </a:tr>
              <a:tr h="11903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G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Arg 6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Asp2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Lys 3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Arg -1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593892"/>
                  </a:ext>
                </a:extLst>
              </a:tr>
              <a:tr h="5863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A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Gln 6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Ser3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Gln -1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5771491"/>
                  </a:ext>
                </a:extLst>
              </a:tr>
              <a:tr h="5863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C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Ser 2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Val 3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Asp -1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737294"/>
                  </a:ext>
                </a:extLst>
              </a:tr>
              <a:tr h="11949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T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Lys 6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Asp 2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Ala3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>
                          <a:effectLst/>
                        </a:rPr>
                        <a:t>Leu -1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5323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969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F2956-A5E2-634C-8E12-CD6DA5A1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Verdana Pro"/>
              </a:rPr>
              <a:t>Endonucleases that cleave DNA into fragments at specific recognition sites.</a:t>
            </a:r>
          </a:p>
          <a:p>
            <a:endParaRPr lang="en-US"/>
          </a:p>
          <a:p>
            <a:r>
              <a:rPr lang="en-US" dirty="0">
                <a:latin typeface="Verdana Pro"/>
              </a:rPr>
              <a:t>Defense mechanism for Bacteria and Archaea to defend themselves against viruses</a:t>
            </a:r>
          </a:p>
          <a:p>
            <a:endParaRPr lang="en-US"/>
          </a:p>
          <a:p>
            <a:r>
              <a:rPr lang="en-US" dirty="0">
                <a:latin typeface="Verdana Pro"/>
              </a:rPr>
              <a:t>Make incisions through the sugar-phosphate backbone of DNA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Restriction enzymes – Molecular scissors</a:t>
            </a: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FC4F1-8ACE-EB68-88E7-991056FF7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18" y="293352"/>
            <a:ext cx="10200167" cy="544574"/>
          </a:xfrm>
        </p:spPr>
        <p:txBody>
          <a:bodyPr/>
          <a:lstStyle/>
          <a:p>
            <a:r>
              <a:rPr lang="en-US"/>
              <a:t>Actual data based upon specific sequence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E07D5B-4625-F264-E17D-DB1C2019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F3281C-D608-B09A-C602-795AE8E90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510" y="1292234"/>
            <a:ext cx="4149677" cy="3781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7EBE53-5F57-BF10-8292-0D770F04F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187" y="2002049"/>
            <a:ext cx="5308493" cy="285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44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FC4F1-8ACE-EB68-88E7-991056FF7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Which Amino Acid do we need in the alpha helix?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E07D5B-4625-F264-E17D-DB1C2019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76004784-32D9-9F92-E25A-B3E423C5650F}"/>
              </a:ext>
            </a:extLst>
          </p:cNvPr>
          <p:cNvSpPr/>
          <p:nvPr/>
        </p:nvSpPr>
        <p:spPr>
          <a:xfrm rot="10800000">
            <a:off x="7382607" y="2493352"/>
            <a:ext cx="2495550" cy="2419350"/>
          </a:xfrm>
          <a:prstGeom prst="pi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Callout: Down Arrow 5">
            <a:extLst>
              <a:ext uri="{FF2B5EF4-FFF2-40B4-BE49-F238E27FC236}">
                <a16:creationId xmlns:a16="http://schemas.microsoft.com/office/drawing/2014/main" id="{9D5A5B0E-36E5-C329-5297-6991A80CEF0F}"/>
              </a:ext>
            </a:extLst>
          </p:cNvPr>
          <p:cNvSpPr/>
          <p:nvPr/>
        </p:nvSpPr>
        <p:spPr>
          <a:xfrm>
            <a:off x="5210908" y="2769577"/>
            <a:ext cx="2171700" cy="2181225"/>
          </a:xfrm>
          <a:prstGeom prst="downArrowCallou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Callout: Down Arrow 6">
            <a:extLst>
              <a:ext uri="{FF2B5EF4-FFF2-40B4-BE49-F238E27FC236}">
                <a16:creationId xmlns:a16="http://schemas.microsoft.com/office/drawing/2014/main" id="{A794751D-A5C6-016D-47AF-8DECDC74B246}"/>
              </a:ext>
            </a:extLst>
          </p:cNvPr>
          <p:cNvSpPr/>
          <p:nvPr/>
        </p:nvSpPr>
        <p:spPr>
          <a:xfrm>
            <a:off x="2924908" y="2769577"/>
            <a:ext cx="2171700" cy="2181225"/>
          </a:xfrm>
          <a:prstGeom prst="downArrowCallou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Callout: Down Arrow 7">
            <a:extLst>
              <a:ext uri="{FF2B5EF4-FFF2-40B4-BE49-F238E27FC236}">
                <a16:creationId xmlns:a16="http://schemas.microsoft.com/office/drawing/2014/main" id="{3A2F3B5D-A45D-ECAB-82AC-240E9B9B8107}"/>
              </a:ext>
            </a:extLst>
          </p:cNvPr>
          <p:cNvSpPr/>
          <p:nvPr/>
        </p:nvSpPr>
        <p:spPr>
          <a:xfrm>
            <a:off x="663957" y="2731477"/>
            <a:ext cx="2171700" cy="2181225"/>
          </a:xfrm>
          <a:prstGeom prst="downArrowCallou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F3CEBCDE-D128-E4BD-0019-9CCC0A77A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687" y="3003726"/>
            <a:ext cx="1857375" cy="942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Finger 3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-1     2      3     6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C219D80C-9E8A-B654-2230-790925325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783" y="2979127"/>
            <a:ext cx="1857375" cy="942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Finger 2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-1     2      3     6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00AFB4A4-4A35-8A2B-C0BA-9C3EB3B3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070" y="3026902"/>
            <a:ext cx="1857375" cy="942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Finger 1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-1     2      3     6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75B9C0E8-79D0-E5A3-BD02-0FA43E044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5083" y="3293452"/>
            <a:ext cx="1428750" cy="409575"/>
          </a:xfrm>
          <a:prstGeom prst="rect">
            <a:avLst/>
          </a:prstGeom>
          <a:solidFill>
            <a:srgbClr val="E97132"/>
          </a:solidFill>
          <a:ln w="9525">
            <a:solidFill>
              <a:srgbClr val="E9713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 I Left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7353DFA6-70EB-EA30-9D6C-7549C8C11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6293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FC4F1-8ACE-EB68-88E7-991056FF7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about the other side?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E07D5B-4625-F264-E17D-DB1C2019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9" name="Partial Circle 8">
            <a:extLst>
              <a:ext uri="{FF2B5EF4-FFF2-40B4-BE49-F238E27FC236}">
                <a16:creationId xmlns:a16="http://schemas.microsoft.com/office/drawing/2014/main" id="{8D95891E-5EF6-D020-A0E4-D3FA1AF46C7B}"/>
              </a:ext>
            </a:extLst>
          </p:cNvPr>
          <p:cNvSpPr/>
          <p:nvPr/>
        </p:nvSpPr>
        <p:spPr>
          <a:xfrm>
            <a:off x="154598" y="2391508"/>
            <a:ext cx="2495550" cy="2419350"/>
          </a:xfrm>
          <a:prstGeom prst="pi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Callout: Down Arrow 9">
            <a:extLst>
              <a:ext uri="{FF2B5EF4-FFF2-40B4-BE49-F238E27FC236}">
                <a16:creationId xmlns:a16="http://schemas.microsoft.com/office/drawing/2014/main" id="{7BC75937-7CD0-1EC8-A0DB-DF6A0723F365}"/>
              </a:ext>
            </a:extLst>
          </p:cNvPr>
          <p:cNvSpPr/>
          <p:nvPr/>
        </p:nvSpPr>
        <p:spPr>
          <a:xfrm rot="10800000">
            <a:off x="2678723" y="2858233"/>
            <a:ext cx="2171700" cy="2181225"/>
          </a:xfrm>
          <a:prstGeom prst="down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Callout: Down Arrow 10">
            <a:extLst>
              <a:ext uri="{FF2B5EF4-FFF2-40B4-BE49-F238E27FC236}">
                <a16:creationId xmlns:a16="http://schemas.microsoft.com/office/drawing/2014/main" id="{2F4D4BEB-F830-12D3-95BE-8DF3932A078B}"/>
              </a:ext>
            </a:extLst>
          </p:cNvPr>
          <p:cNvSpPr/>
          <p:nvPr/>
        </p:nvSpPr>
        <p:spPr>
          <a:xfrm rot="10800000">
            <a:off x="5050448" y="2867758"/>
            <a:ext cx="2171700" cy="2181225"/>
          </a:xfrm>
          <a:prstGeom prst="down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Callout: Down Arrow 11">
            <a:extLst>
              <a:ext uri="{FF2B5EF4-FFF2-40B4-BE49-F238E27FC236}">
                <a16:creationId xmlns:a16="http://schemas.microsoft.com/office/drawing/2014/main" id="{FB84D7F6-AB41-CBCD-266D-A08999098A92}"/>
              </a:ext>
            </a:extLst>
          </p:cNvPr>
          <p:cNvSpPr/>
          <p:nvPr/>
        </p:nvSpPr>
        <p:spPr>
          <a:xfrm rot="10800000">
            <a:off x="7469798" y="2858233"/>
            <a:ext cx="2171700" cy="2181225"/>
          </a:xfrm>
          <a:prstGeom prst="down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921D836B-09D2-8FF7-EA1C-920CFB759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2932" y="3744729"/>
            <a:ext cx="1857375" cy="942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Finger 3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     3      2     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12">
            <a:extLst>
              <a:ext uri="{FF2B5EF4-FFF2-40B4-BE49-F238E27FC236}">
                <a16:creationId xmlns:a16="http://schemas.microsoft.com/office/drawing/2014/main" id="{BA7B656E-D094-0822-535E-A291A90E0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609" y="3753582"/>
            <a:ext cx="1857375" cy="942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Finger 2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     3      2     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48FE257C-6EE8-19BF-9D7A-869627370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884" y="3753582"/>
            <a:ext cx="1857375" cy="942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Finger 1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     3      2     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23C84817-20D2-CCCF-0160-3D113A60C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47" y="3601183"/>
            <a:ext cx="1428750" cy="409575"/>
          </a:xfrm>
          <a:prstGeom prst="rect">
            <a:avLst/>
          </a:prstGeom>
          <a:solidFill>
            <a:srgbClr val="7030A0"/>
          </a:solidFill>
          <a:ln w="9525">
            <a:solidFill>
              <a:srgbClr val="A02B9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 I Right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25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6EE434-07CE-FFB2-FE65-74427872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CBCCFC-7246-146F-AC9B-94EE073D5F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Each of these restriction enzymes has a 9 bp recognition sequence. Because we’re using two, we have 18 bp recognition!</a:t>
                </a:r>
              </a:p>
              <a:p>
                <a:endParaRPr lang="en-US" dirty="0"/>
              </a:p>
              <a:p>
                <a:r>
                  <a:rPr lang="en-US" dirty="0"/>
                  <a:t>How specific is this?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1/4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  1/68,719,476,736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CBCCFC-7246-146F-AC9B-94EE073D5F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37" t="-1143" r="-23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F0A0D0DA-B231-B49C-ECFE-41D6B7829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fun with math!</a:t>
            </a:r>
          </a:p>
        </p:txBody>
      </p:sp>
      <p:pic>
        <p:nvPicPr>
          <p:cNvPr id="6" name="Picture 5" descr="Close-up of a calculator keypad">
            <a:extLst>
              <a:ext uri="{FF2B5EF4-FFF2-40B4-BE49-F238E27FC236}">
                <a16:creationId xmlns:a16="http://schemas.microsoft.com/office/drawing/2014/main" id="{B9AA735D-EF82-FEED-A191-E4B5C038B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602" y="3429000"/>
            <a:ext cx="4336886" cy="287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711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8F325C-00FA-08B9-417C-91DCDC4A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50C211-8241-CF2D-2E57-CF192F117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724" y="114300"/>
            <a:ext cx="5596852" cy="655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085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FC4F1-8ACE-EB68-88E7-991056FF7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1985-2009… this was the future of genome editing!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E07D5B-4625-F264-E17D-DB1C2019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6AFD34-1757-577F-C1C8-0762509C45A7}"/>
              </a:ext>
            </a:extLst>
          </p:cNvPr>
          <p:cNvSpPr txBox="1"/>
          <p:nvPr/>
        </p:nvSpPr>
        <p:spPr>
          <a:xfrm>
            <a:off x="635267" y="1183907"/>
            <a:ext cx="8552695" cy="25237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/>
              <a:t>Zinc finger nucleases were our solution for the future, but…</a:t>
            </a:r>
          </a:p>
          <a:p>
            <a:endParaRPr lang="en-US" sz="2000" dirty="0"/>
          </a:p>
          <a:p>
            <a:r>
              <a:rPr lang="en-US" sz="2000" dirty="0"/>
              <a:t>For reasons unknown, they didn’t always dimerize and make the cut!</a:t>
            </a:r>
            <a:endParaRPr lang="en-US" sz="2000">
              <a:cs typeface="Calibri"/>
            </a:endParaRPr>
          </a:p>
          <a:p>
            <a:endParaRPr lang="en-US" sz="2000" dirty="0"/>
          </a:p>
          <a:p>
            <a:r>
              <a:rPr lang="en-US" sz="2000" dirty="0"/>
              <a:t>Next were TALENS, and years were spent determining the fusion and directing specificity until … CRISPR took over- Stay for </a:t>
            </a:r>
            <a:r>
              <a:rPr lang="en-US" sz="2000"/>
              <a:t>Tim's </a:t>
            </a:r>
            <a:r>
              <a:rPr lang="en-US" sz="2000" dirty="0"/>
              <a:t>workshop </a:t>
            </a:r>
            <a:r>
              <a:rPr lang="en-US" sz="2000"/>
              <a:t>next and learn more</a:t>
            </a:r>
            <a:r>
              <a:rPr lang="en-US" sz="2000" dirty="0"/>
              <a:t>…</a:t>
            </a:r>
            <a:endParaRPr lang="en-US" sz="2000">
              <a:cs typeface="Calibri"/>
            </a:endParaRPr>
          </a:p>
          <a:p>
            <a:endParaRPr lang="en-US">
              <a:cs typeface="Calibri"/>
            </a:endParaRPr>
          </a:p>
        </p:txBody>
      </p:sp>
      <p:pic>
        <p:nvPicPr>
          <p:cNvPr id="3074" name="Picture 2" descr="CRISPR-Cas9_Image6gallery">
            <a:extLst>
              <a:ext uri="{FF2B5EF4-FFF2-40B4-BE49-F238E27FC236}">
                <a16:creationId xmlns:a16="http://schemas.microsoft.com/office/drawing/2014/main" id="{0F7FA107-74CA-CA9C-3C28-2BCFC13D2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940" y="3102212"/>
            <a:ext cx="6089282" cy="356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7888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9CF867-2E1F-B331-E87A-3BC6EAEA2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01B28F-665F-FF89-7816-5E6748B48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Library!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5E7D82-2929-285C-D2CB-F5FE4F157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379" y="1564960"/>
            <a:ext cx="9473488" cy="5099537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F8C5C78-7003-CF1D-420C-444276A2205A}"/>
              </a:ext>
            </a:extLst>
          </p:cNvPr>
          <p:cNvSpPr/>
          <p:nvPr/>
        </p:nvSpPr>
        <p:spPr>
          <a:xfrm>
            <a:off x="4793381" y="4225491"/>
            <a:ext cx="1655545" cy="37538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689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E9230-38DE-C192-B4EE-3DA25BF3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before you buy!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309C0-1590-218B-028A-379F8CFE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31C65AD-D4BC-523B-12EB-80C60363C4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4748" r="3931" b="2821"/>
          <a:stretch/>
        </p:blipFill>
        <p:spPr>
          <a:xfrm>
            <a:off x="216131" y="775877"/>
            <a:ext cx="9822700" cy="618611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06C0FA-21AF-A0D2-412D-040205460C60}"/>
              </a:ext>
            </a:extLst>
          </p:cNvPr>
          <p:cNvSpPr/>
          <p:nvPr/>
        </p:nvSpPr>
        <p:spPr>
          <a:xfrm>
            <a:off x="1234440" y="4305762"/>
            <a:ext cx="1052946" cy="5195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804D3B3-6378-8F40-7A15-C5B7FF6416B2}"/>
              </a:ext>
            </a:extLst>
          </p:cNvPr>
          <p:cNvSpPr/>
          <p:nvPr/>
        </p:nvSpPr>
        <p:spPr>
          <a:xfrm rot="5400000">
            <a:off x="2520834" y="4354252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9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9A3E37D-B780-0AD5-8099-B4E56EAF6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171275"/>
            <a:ext cx="5128098" cy="51280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8CF7DA-A000-B9A5-C053-F8B83EA05B9F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Ribosome image and I’ll give you a model with AR enhancement as a thank-you gift!</a:t>
            </a:r>
            <a:endParaRPr lang="en-US" sz="2800" dirty="0"/>
          </a:p>
        </p:txBody>
      </p:sp>
      <p:pic>
        <p:nvPicPr>
          <p:cNvPr id="7" name="Picture 6" descr="A small plastic flower with a qr code&#10;&#10;Description automatically generated">
            <a:extLst>
              <a:ext uri="{FF2B5EF4-FFF2-40B4-BE49-F238E27FC236}">
                <a16:creationId xmlns:a16="http://schemas.microsoft.com/office/drawing/2014/main" id="{958384FA-28EF-ED8D-4C3F-B35FA6A4D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645" y="2097628"/>
            <a:ext cx="4384307" cy="438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06CDB-3D6F-41B1-A284-BE9DE96C9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>
                <a:latin typeface="+mn-lt"/>
              </a:rPr>
              <a:t>Workshop NGSS Connections</a:t>
            </a:r>
            <a:r>
              <a:rPr lang="en-US" sz="3600">
                <a:latin typeface="+mn-lt"/>
              </a:rPr>
              <a:t> </a:t>
            </a:r>
            <a:br>
              <a:rPr lang="en-US" sz="3600"/>
            </a:br>
            <a:endParaRPr lang="en-US" sz="2000">
              <a:solidFill>
                <a:schemeClr val="accent1"/>
              </a:solidFill>
              <a:latin typeface="+mn-lt"/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7E2AEF-CE4B-4814-9EB8-FFB6BFA6087A}"/>
              </a:ext>
            </a:extLst>
          </p:cNvPr>
          <p:cNvGraphicFramePr>
            <a:graphicFrameLocks noGrp="1"/>
          </p:cNvGraphicFramePr>
          <p:nvPr/>
        </p:nvGraphicFramePr>
        <p:xfrm>
          <a:off x="500334" y="1270634"/>
          <a:ext cx="10511936" cy="536890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384212">
                  <a:extLst>
                    <a:ext uri="{9D8B030D-6E8A-4147-A177-3AD203B41FA5}">
                      <a16:colId xmlns:a16="http://schemas.microsoft.com/office/drawing/2014/main" val="598079876"/>
                    </a:ext>
                  </a:extLst>
                </a:gridCol>
                <a:gridCol w="3694420">
                  <a:extLst>
                    <a:ext uri="{9D8B030D-6E8A-4147-A177-3AD203B41FA5}">
                      <a16:colId xmlns:a16="http://schemas.microsoft.com/office/drawing/2014/main" val="3881289360"/>
                    </a:ext>
                  </a:extLst>
                </a:gridCol>
                <a:gridCol w="3433304">
                  <a:extLst>
                    <a:ext uri="{9D8B030D-6E8A-4147-A177-3AD203B41FA5}">
                      <a16:colId xmlns:a16="http://schemas.microsoft.com/office/drawing/2014/main" val="2035052738"/>
                    </a:ext>
                  </a:extLst>
                </a:gridCol>
              </a:tblGrid>
              <a:tr h="4918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SEPs</a:t>
                      </a:r>
                      <a:endParaRPr lang="en-US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CCCs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DCIs</a:t>
                      </a:r>
                      <a:endParaRPr lang="en-US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367682"/>
                  </a:ext>
                </a:extLst>
              </a:tr>
              <a:tr h="11407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Asking Questions and Defining Problems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(HS-LS3-1)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Cause and Effect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(HS-LS3-2)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Structure and Function (HS-LS1-1)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55307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Developing and Using Models (HS-LS1-4)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Scale Proportion, and Quantity 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246224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Analyzing and Interpreting Data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Systems and System Models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1642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Science is a Human Endeavor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437319"/>
                  </a:ext>
                </a:extLst>
              </a:tr>
              <a:tr h="6346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56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933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79FAC-7828-6283-516A-A0EEC16B1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Verdana Pro SemiBold"/>
              </a:rPr>
              <a:t>Let’s look at our target gene…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C4E707-8E9C-91E3-96AF-783CEA31A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84" y="2466730"/>
            <a:ext cx="11086994" cy="1221281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B676D9-982D-6B16-A2DE-6CB15494642A}"/>
              </a:ext>
            </a:extLst>
          </p:cNvPr>
          <p:cNvSpPr txBox="1"/>
          <p:nvPr/>
        </p:nvSpPr>
        <p:spPr>
          <a:xfrm>
            <a:off x="1176867" y="3962400"/>
            <a:ext cx="102700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Our target gene has been truncated as the actual gene would be hundreds of BP’s long.</a:t>
            </a:r>
          </a:p>
          <a:p>
            <a:endParaRPr lang="en-US" sz="2800" dirty="0"/>
          </a:p>
          <a:p>
            <a:r>
              <a:rPr lang="en-US" sz="2800" dirty="0"/>
              <a:t>It also has lots of </a:t>
            </a:r>
            <a:r>
              <a:rPr lang="en-US" sz="2800" dirty="0">
                <a:solidFill>
                  <a:srgbClr val="7030A0"/>
                </a:solidFill>
              </a:rPr>
              <a:t>restriction sites </a:t>
            </a:r>
            <a:r>
              <a:rPr lang="en-US" sz="2800" dirty="0"/>
              <a:t>in it-</a:t>
            </a:r>
          </a:p>
        </p:txBody>
      </p:sp>
    </p:spTree>
    <p:extLst>
      <p:ext uri="{BB962C8B-B14F-4D97-AF65-F5344CB8AC3E}">
        <p14:creationId xmlns:p14="http://schemas.microsoft.com/office/powerpoint/2010/main" val="7673356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EcoRI</a:t>
            </a:r>
            <a:endParaRPr lang="en-US" i="1"/>
          </a:p>
        </p:txBody>
      </p:sp>
      <p:pic>
        <p:nvPicPr>
          <p:cNvPr id="3074" name="Picture 2" descr="Restriction enzyme EcoRI bound to DNA (magenta and green).">
            <a:extLst>
              <a:ext uri="{FF2B5EF4-FFF2-40B4-BE49-F238E27FC236}">
                <a16:creationId xmlns:a16="http://schemas.microsoft.com/office/drawing/2014/main" id="{BFB9E0A9-0C22-42FC-13CA-50F509452C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39" y="1225669"/>
            <a:ext cx="4506098" cy="507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 broken DNA helix with sticky ends.">
            <a:extLst>
              <a:ext uri="{FF2B5EF4-FFF2-40B4-BE49-F238E27FC236}">
                <a16:creationId xmlns:a16="http://schemas.microsoft.com/office/drawing/2014/main" id="{028D6C96-D011-A088-374C-E27D46F5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018" y="1339299"/>
            <a:ext cx="6011440" cy="496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A9DCAA6-C1C5-6B2D-24C8-1AB07F938DB8}"/>
              </a:ext>
            </a:extLst>
          </p:cNvPr>
          <p:cNvSpPr/>
          <p:nvPr/>
        </p:nvSpPr>
        <p:spPr>
          <a:xfrm>
            <a:off x="5081993" y="2985441"/>
            <a:ext cx="1035169" cy="887117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80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ADFD-1617-C3AA-5825-F8E827CD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 will need to digest our target DNA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7B406A-0B82-20D7-083A-E0FD96F5E918}"/>
              </a:ext>
            </a:extLst>
          </p:cNvPr>
          <p:cNvSpPr txBox="1"/>
          <p:nvPr/>
        </p:nvSpPr>
        <p:spPr>
          <a:xfrm>
            <a:off x="633046" y="1283677"/>
            <a:ext cx="87747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Restriction enzymes at hand include:</a:t>
            </a:r>
          </a:p>
          <a:p>
            <a:endParaRPr lang="en-US" sz="4000"/>
          </a:p>
          <a:p>
            <a:r>
              <a:rPr lang="en-US" sz="4000" i="1"/>
              <a:t>Eco RI</a:t>
            </a:r>
          </a:p>
          <a:p>
            <a:r>
              <a:rPr lang="en-US" sz="4000" i="1"/>
              <a:t>Bam HI</a:t>
            </a:r>
          </a:p>
          <a:p>
            <a:r>
              <a:rPr lang="en-US" sz="4000" i="1" err="1"/>
              <a:t>PstI</a:t>
            </a:r>
            <a:endParaRPr lang="en-US" sz="4000" i="1"/>
          </a:p>
          <a:p>
            <a:r>
              <a:rPr lang="en-US" sz="4000" i="1"/>
              <a:t>HIND III</a:t>
            </a:r>
          </a:p>
          <a:p>
            <a:r>
              <a:rPr lang="en-US" sz="4000" i="1" err="1"/>
              <a:t>Hae</a:t>
            </a:r>
            <a:r>
              <a:rPr lang="en-US" sz="4000" i="1"/>
              <a:t> III</a:t>
            </a:r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872C3162-EBEE-5ECC-4DD9-58926BF57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41294"/>
            <a:ext cx="3774407" cy="35433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A7D52A-3DCC-0DA6-46BD-EE7506B9AF7D}"/>
              </a:ext>
            </a:extLst>
          </p:cNvPr>
          <p:cNvSpPr txBox="1"/>
          <p:nvPr/>
        </p:nvSpPr>
        <p:spPr>
          <a:xfrm>
            <a:off x="6945090" y="5353575"/>
            <a:ext cx="3214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6"/>
                </a:solidFill>
              </a:rPr>
              <a:t>Scan me!</a:t>
            </a: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633F9-CFBA-4A3A-2467-7A06EEAA3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Palindromes?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B986E3-8776-0289-A7EB-AFCC5BB0B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8" name="Picture 4" descr="Image result for taco cat">
            <a:extLst>
              <a:ext uri="{FF2B5EF4-FFF2-40B4-BE49-F238E27FC236}">
                <a16:creationId xmlns:a16="http://schemas.microsoft.com/office/drawing/2014/main" id="{98ED37BD-1B84-9C80-F547-D0D5D3E6E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39" y="1037141"/>
            <a:ext cx="5022206" cy="502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eavenly Worldliness: 10 two word palindromes">
            <a:extLst>
              <a:ext uri="{FF2B5EF4-FFF2-40B4-BE49-F238E27FC236}">
                <a16:creationId xmlns:a16="http://schemas.microsoft.com/office/drawing/2014/main" id="{E892BA12-D56B-2DFD-70DC-04E981DD2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75877"/>
            <a:ext cx="5276122" cy="528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245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BamHI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C07F3982-1E1E-1C04-8049-8B35752C8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908050"/>
            <a:ext cx="7662333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BamHI</a:t>
            </a:r>
            <a:endParaRPr lang="en-US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B2420-9BD0-18FE-E32B-900D54DC8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53" y="985643"/>
            <a:ext cx="8918405" cy="575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79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TaxCatchAll xmlns="256d1f37-a5bf-40ea-9e3b-df9e783b5a8c" xsi:nil="true"/>
    <_ip_UnifiedCompliancePolicyProperties xmlns="http://schemas.microsoft.com/sharepoint/v3" xsi:nil="true"/>
    <lcf76f155ced4ddcb4097134ff3c332f xmlns="fccfdd5f-3cf6-48f3-9c58-398738ebd05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F5C9F0-5FA4-4328-8840-83096B3D5485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elements/1.1/"/>
    <ds:schemaRef ds:uri="e28f4b69-61af-4e92-933e-9ca787fb595b"/>
    <ds:schemaRef ds:uri="http://www.w3.org/XML/1998/namespace"/>
    <ds:schemaRef ds:uri="http://purl.org/dc/terms/"/>
    <ds:schemaRef ds:uri="http://schemas.microsoft.com/office/infopath/2007/PartnerControls"/>
    <ds:schemaRef ds:uri="67855e70-5404-4f04-a9fc-930fe0a89d55"/>
  </ds:schemaRefs>
</ds:datastoreItem>
</file>

<file path=customXml/itemProps2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CE5CFC-37F1-4CBD-83D1-92C848DF5EF4}"/>
</file>

<file path=docProps/app.xml><?xml version="1.0" encoding="utf-8"?>
<Properties xmlns="http://schemas.openxmlformats.org/officeDocument/2006/extended-properties" xmlns:vt="http://schemas.openxmlformats.org/officeDocument/2006/docPropsVTypes">
  <TotalTime>12676</TotalTime>
  <Words>1057</Words>
  <Application>Microsoft Office PowerPoint</Application>
  <PresentationFormat>Widescreen</PresentationFormat>
  <Paragraphs>236</Paragraphs>
  <Slides>40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Aptos</vt:lpstr>
      <vt:lpstr>Arial</vt:lpstr>
      <vt:lpstr>Calibri</vt:lpstr>
      <vt:lpstr>Calibri Light</vt:lpstr>
      <vt:lpstr>Cambria Math</vt:lpstr>
      <vt:lpstr>Verdana Pro</vt:lpstr>
      <vt:lpstr>Verdana Pro SemiBold</vt:lpstr>
      <vt:lpstr>Office Theme</vt:lpstr>
      <vt:lpstr>Custom Design</vt:lpstr>
      <vt:lpstr>Biotech Breakthrough! Biotechnology Accessibility through 3D Models and Design Challenges</vt:lpstr>
      <vt:lpstr>The Central Dogma of Biology</vt:lpstr>
      <vt:lpstr>Restriction enzymes – Molecular scissors</vt:lpstr>
      <vt:lpstr>Let’s look at our target gene…</vt:lpstr>
      <vt:lpstr>EcoRI</vt:lpstr>
      <vt:lpstr>We will need to digest our target DNA</vt:lpstr>
      <vt:lpstr>Why Palindromes?</vt:lpstr>
      <vt:lpstr>BamHI</vt:lpstr>
      <vt:lpstr>BamHI</vt:lpstr>
      <vt:lpstr>EcoRI</vt:lpstr>
      <vt:lpstr>EcoRI</vt:lpstr>
      <vt:lpstr>Hind III</vt:lpstr>
      <vt:lpstr>Hind III</vt:lpstr>
      <vt:lpstr>Hae III</vt:lpstr>
      <vt:lpstr>Hae III</vt:lpstr>
      <vt:lpstr>PstI</vt:lpstr>
      <vt:lpstr>PstI</vt:lpstr>
      <vt:lpstr>Our digests…</vt:lpstr>
      <vt:lpstr>Our digests…</vt:lpstr>
      <vt:lpstr>Product differences</vt:lpstr>
      <vt:lpstr>The problem with education …</vt:lpstr>
      <vt:lpstr>Fun with Math!</vt:lpstr>
      <vt:lpstr>The human genome is 3.2 billion bp!</vt:lpstr>
      <vt:lpstr>How do we increase specificity?</vt:lpstr>
      <vt:lpstr>The Zinc Finger-</vt:lpstr>
      <vt:lpstr>The Exploritorium</vt:lpstr>
      <vt:lpstr>New problem</vt:lpstr>
      <vt:lpstr>PowerPoint Presentation</vt:lpstr>
      <vt:lpstr>Triplet position</vt:lpstr>
      <vt:lpstr>Actual data based upon specific sequence</vt:lpstr>
      <vt:lpstr>Which Amino Acid do we need in the alpha helix?</vt:lpstr>
      <vt:lpstr>What about the other side?</vt:lpstr>
      <vt:lpstr>More fun with math!</vt:lpstr>
      <vt:lpstr>PowerPoint Presentation</vt:lpstr>
      <vt:lpstr>From 1985-2009… this was the future of genome editing!</vt:lpstr>
      <vt:lpstr>Lending Library! </vt:lpstr>
      <vt:lpstr>Try before you buy!</vt:lpstr>
      <vt:lpstr>Scan this QR code and fill out our survey!</vt:lpstr>
      <vt:lpstr>Workshop NGSS Connections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lastModifiedBy>Mark Arnholt</cp:lastModifiedBy>
  <cp:revision>2</cp:revision>
  <dcterms:created xsi:type="dcterms:W3CDTF">2022-09-15T14:16:27Z</dcterms:created>
  <dcterms:modified xsi:type="dcterms:W3CDTF">2024-11-07T22:21:26Z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