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1"/>
  </p:notesMasterIdLst>
  <p:sldIdLst>
    <p:sldId id="282" r:id="rId6"/>
    <p:sldId id="276" r:id="rId7"/>
    <p:sldId id="277" r:id="rId8"/>
    <p:sldId id="278" r:id="rId9"/>
    <p:sldId id="279" r:id="rId10"/>
    <p:sldId id="280" r:id="rId11"/>
    <p:sldId id="274" r:id="rId12"/>
    <p:sldId id="264" r:id="rId13"/>
    <p:sldId id="312" r:id="rId14"/>
    <p:sldId id="294" r:id="rId15"/>
    <p:sldId id="295" r:id="rId16"/>
    <p:sldId id="296" r:id="rId17"/>
    <p:sldId id="297" r:id="rId18"/>
    <p:sldId id="298" r:id="rId19"/>
    <p:sldId id="260" r:id="rId20"/>
    <p:sldId id="261" r:id="rId21"/>
    <p:sldId id="262" r:id="rId22"/>
    <p:sldId id="263" r:id="rId23"/>
    <p:sldId id="299" r:id="rId24"/>
    <p:sldId id="265" r:id="rId25"/>
    <p:sldId id="266" r:id="rId26"/>
    <p:sldId id="272" r:id="rId27"/>
    <p:sldId id="273" r:id="rId28"/>
    <p:sldId id="267" r:id="rId29"/>
    <p:sldId id="303" r:id="rId30"/>
    <p:sldId id="304" r:id="rId31"/>
    <p:sldId id="259" r:id="rId32"/>
    <p:sldId id="305" r:id="rId33"/>
    <p:sldId id="275" r:id="rId34"/>
    <p:sldId id="306" r:id="rId35"/>
    <p:sldId id="307" r:id="rId36"/>
    <p:sldId id="308" r:id="rId37"/>
    <p:sldId id="309" r:id="rId38"/>
    <p:sldId id="310" r:id="rId39"/>
    <p:sldId id="31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2B77"/>
    <a:srgbClr val="6C2B77"/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334545-F543-4B3F-BC9F-E375FE730082}" v="50" dt="2022-10-13T17:29:37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700" autoAdjust="0"/>
  </p:normalViewPr>
  <p:slideViewPr>
    <p:cSldViewPr snapToGrid="0">
      <p:cViewPr varScale="1">
        <p:scale>
          <a:sx n="101" d="100"/>
          <a:sy n="101" d="100"/>
        </p:scale>
        <p:origin x="132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15500006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155000069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1155000069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5500008a9_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15500008a9_3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115500008a9_3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1" name="Google Shape;2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1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6" name="Google Shape;2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27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10fc2f4b5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10fc2f4b5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3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0563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7832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2769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5637-92F1-BB18-BDF2-B68D2F86C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D9A449-3FF3-F970-B8DC-1F92F6041C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70E73-F4D4-B305-AAFD-B9F3E60DBF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02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1" r:id="rId18"/>
    <p:sldLayoutId id="2147483692" r:id="rId19"/>
    <p:sldLayoutId id="2147483693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NyFIXkszkM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eacher-Resources/Making-the-Cut-with-CRISPR-Cas9-Animations-and-Videos.ht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enterforbiomolecularmodeling.org/markMyweb/basicPrinciplesOfChemistry/timsCas9.html" TargetMode="External"/><Relationship Id="rId5" Type="http://schemas.openxmlformats.org/officeDocument/2006/relationships/hyperlink" Target="https://www.centerfrbiomolecularmodeling.org/markMyweb/basicPrinciplesOfChemistry/cas9.html" TargetMode="External"/><Relationship Id="rId4" Type="http://schemas.openxmlformats.org/officeDocument/2006/relationships/hyperlink" Target="http://www.centerforbiomolecularmodeling.org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eacher-Resources.htm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466" y="1792176"/>
            <a:ext cx="8230128" cy="1636824"/>
          </a:xfrm>
        </p:spPr>
        <p:txBody>
          <a:bodyPr/>
          <a:lstStyle/>
          <a:p>
            <a:r>
              <a:rPr lang="en-US" dirty="0"/>
              <a:t>CRISPR: Isn’t it Time We Fixed Your Genome?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7363" y="5637925"/>
            <a:ext cx="5556381" cy="1410478"/>
          </a:xfrm>
        </p:spPr>
        <p:txBody>
          <a:bodyPr/>
          <a:lstStyle/>
          <a:p>
            <a:r>
              <a:rPr lang="en-US" dirty="0"/>
              <a:t>Tim Herman, PhD. </a:t>
            </a:r>
          </a:p>
          <a:p>
            <a:r>
              <a:rPr lang="en-US" dirty="0"/>
              <a:t>Founding Partner &amp; Science Officer</a:t>
            </a:r>
          </a:p>
        </p:txBody>
      </p:sp>
      <p:pic>
        <p:nvPicPr>
          <p:cNvPr id="10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414BC680-ACB1-99F7-1BB2-272E04D1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748" y="3364637"/>
            <a:ext cx="3409932" cy="2273288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20868E34-41FB-B4D4-0156-8E57FE27C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801" y="3764417"/>
            <a:ext cx="4650199" cy="25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FF1F5FC-C769-4F9F-1FA3-61536580D8B4}"/>
              </a:ext>
            </a:extLst>
          </p:cNvPr>
          <p:cNvGrpSpPr/>
          <p:nvPr/>
        </p:nvGrpSpPr>
        <p:grpSpPr>
          <a:xfrm>
            <a:off x="1748769" y="825622"/>
            <a:ext cx="8694462" cy="5490839"/>
            <a:chOff x="1044342" y="336289"/>
            <a:chExt cx="10103316" cy="6185422"/>
          </a:xfrm>
        </p:grpSpPr>
        <p:sp>
          <p:nvSpPr>
            <p:cNvPr id="217" name="Google Shape;217;p13"/>
            <p:cNvSpPr txBox="1"/>
            <p:nvPr/>
          </p:nvSpPr>
          <p:spPr>
            <a:xfrm>
              <a:off x="4794200" y="972164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/>
            </a:p>
          </p:txBody>
        </p:sp>
        <p:sp>
          <p:nvSpPr>
            <p:cNvPr id="218" name="Google Shape;218;p13"/>
            <p:cNvSpPr txBox="1"/>
            <p:nvPr/>
          </p:nvSpPr>
          <p:spPr>
            <a:xfrm>
              <a:off x="1568207" y="605617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/>
            </a:p>
          </p:txBody>
        </p:sp>
        <p:pic>
          <p:nvPicPr>
            <p:cNvPr id="219" name="Google Shape;219;p13" descr="CRISPR Cas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44342" y="336289"/>
              <a:ext cx="9921477" cy="61854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13"/>
            <p:cNvSpPr txBox="1"/>
            <p:nvPr/>
          </p:nvSpPr>
          <p:spPr>
            <a:xfrm>
              <a:off x="2419983" y="5655003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Non-Target DNA strand</a:t>
              </a:r>
              <a:endParaRPr/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3377250" y="744116"/>
              <a:ext cx="14080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3"/>
            <p:cNvSpPr txBox="1"/>
            <p:nvPr/>
          </p:nvSpPr>
          <p:spPr>
            <a:xfrm>
              <a:off x="1462714" y="3446514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Target DNA strand</a:t>
              </a:r>
              <a:endParaRPr/>
            </a:p>
          </p:txBody>
        </p:sp>
        <p:sp>
          <p:nvSpPr>
            <p:cNvPr id="223" name="Google Shape;223;p13"/>
            <p:cNvSpPr txBox="1"/>
            <p:nvPr/>
          </p:nvSpPr>
          <p:spPr>
            <a:xfrm>
              <a:off x="7825105" y="5572107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PAM site</a:t>
              </a:r>
              <a:endParaRPr/>
            </a:p>
          </p:txBody>
        </p:sp>
        <p:sp>
          <p:nvSpPr>
            <p:cNvPr id="224" name="Google Shape;224;p13"/>
            <p:cNvSpPr txBox="1"/>
            <p:nvPr/>
          </p:nvSpPr>
          <p:spPr>
            <a:xfrm>
              <a:off x="9293446" y="741331"/>
              <a:ext cx="15035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trac RNA</a:t>
              </a:r>
              <a:endParaRPr/>
            </a:p>
          </p:txBody>
        </p:sp>
        <p:sp>
          <p:nvSpPr>
            <p:cNvPr id="225" name="Google Shape;225;p13"/>
            <p:cNvSpPr txBox="1"/>
            <p:nvPr/>
          </p:nvSpPr>
          <p:spPr>
            <a:xfrm>
              <a:off x="2419983" y="1699692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Guide RNA</a:t>
              </a: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133600" y="3988526"/>
              <a:ext cx="470263" cy="418011"/>
            </a:xfrm>
            <a:custGeom>
              <a:avLst/>
              <a:gdLst/>
              <a:ahLst/>
              <a:cxnLst/>
              <a:rect l="l" t="t" r="r" b="b"/>
              <a:pathLst>
                <a:path w="470263" h="418011" extrusionOk="0">
                  <a:moveTo>
                    <a:pt x="0" y="0"/>
                  </a:moveTo>
                  <a:cubicBezTo>
                    <a:pt x="34834" y="82731"/>
                    <a:pt x="69669" y="165462"/>
                    <a:pt x="148046" y="235131"/>
                  </a:cubicBezTo>
                  <a:cubicBezTo>
                    <a:pt x="226423" y="304800"/>
                    <a:pt x="348343" y="361405"/>
                    <a:pt x="470263" y="418011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4005943" y="1866706"/>
              <a:ext cx="1654628" cy="728448"/>
            </a:xfrm>
            <a:custGeom>
              <a:avLst/>
              <a:gdLst/>
              <a:ahLst/>
              <a:cxnLst/>
              <a:rect l="l" t="t" r="r" b="b"/>
              <a:pathLst>
                <a:path w="1654628" h="728448" extrusionOk="0">
                  <a:moveTo>
                    <a:pt x="0" y="57888"/>
                  </a:moveTo>
                  <a:cubicBezTo>
                    <a:pt x="240937" y="6362"/>
                    <a:pt x="481875" y="-45163"/>
                    <a:pt x="757646" y="66597"/>
                  </a:cubicBezTo>
                  <a:cubicBezTo>
                    <a:pt x="1033417" y="178357"/>
                    <a:pt x="1344022" y="453402"/>
                    <a:pt x="1654628" y="728448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10110651" y="1271451"/>
              <a:ext cx="203580" cy="348343"/>
            </a:xfrm>
            <a:custGeom>
              <a:avLst/>
              <a:gdLst/>
              <a:ahLst/>
              <a:cxnLst/>
              <a:rect l="l" t="t" r="r" b="b"/>
              <a:pathLst>
                <a:path w="203580" h="348343" extrusionOk="0">
                  <a:moveTo>
                    <a:pt x="191589" y="0"/>
                  </a:moveTo>
                  <a:cubicBezTo>
                    <a:pt x="203200" y="40640"/>
                    <a:pt x="214811" y="81281"/>
                    <a:pt x="182880" y="139338"/>
                  </a:cubicBezTo>
                  <a:cubicBezTo>
                    <a:pt x="150949" y="197395"/>
                    <a:pt x="75474" y="272869"/>
                    <a:pt x="0" y="348343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4380411" y="5286103"/>
              <a:ext cx="418012" cy="348343"/>
            </a:xfrm>
            <a:custGeom>
              <a:avLst/>
              <a:gdLst/>
              <a:ahLst/>
              <a:cxnLst/>
              <a:rect l="l" t="t" r="r" b="b"/>
              <a:pathLst>
                <a:path w="418012" h="348343" extrusionOk="0">
                  <a:moveTo>
                    <a:pt x="0" y="348343"/>
                  </a:moveTo>
                  <a:cubicBezTo>
                    <a:pt x="95794" y="325120"/>
                    <a:pt x="191589" y="301897"/>
                    <a:pt x="261258" y="243840"/>
                  </a:cubicBezTo>
                  <a:cubicBezTo>
                    <a:pt x="330927" y="185783"/>
                    <a:pt x="374469" y="92891"/>
                    <a:pt x="418012" y="0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7895598" y="4188823"/>
              <a:ext cx="464631" cy="1367246"/>
            </a:xfrm>
            <a:custGeom>
              <a:avLst/>
              <a:gdLst/>
              <a:ahLst/>
              <a:cxnLst/>
              <a:rect l="l" t="t" r="r" b="b"/>
              <a:pathLst>
                <a:path w="464631" h="1367246" extrusionOk="0">
                  <a:moveTo>
                    <a:pt x="464631" y="1367246"/>
                  </a:moveTo>
                  <a:cubicBezTo>
                    <a:pt x="262156" y="1141548"/>
                    <a:pt x="59682" y="915851"/>
                    <a:pt x="11785" y="687977"/>
                  </a:cubicBezTo>
                  <a:cubicBezTo>
                    <a:pt x="-36112" y="460103"/>
                    <a:pt x="70568" y="230051"/>
                    <a:pt x="177248" y="0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865CB3-148A-7C70-267A-4A66DF487363}"/>
              </a:ext>
            </a:extLst>
          </p:cNvPr>
          <p:cNvSpPr txBox="1"/>
          <p:nvPr/>
        </p:nvSpPr>
        <p:spPr>
          <a:xfrm>
            <a:off x="1017696" y="6673334"/>
            <a:ext cx="6096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1" dirty="0">
                <a:effectLst/>
                <a:latin typeface="Verdana Pro" panose="020B0604030504040204" pitchFamily="34" charset="0"/>
              </a:rPr>
              <a:t>Image: Drew Kelly</a:t>
            </a:r>
            <a:endParaRPr lang="en-US" sz="600" dirty="0">
              <a:latin typeface="Verdana Pro" panose="020B0604030504040204" pitchFamily="34" charset="0"/>
            </a:endParaRPr>
          </a:p>
        </p:txBody>
      </p:sp>
      <p:pic>
        <p:nvPicPr>
          <p:cNvPr id="6" name="Picture 5" descr="Jennifer Doudna holding a 3D Printed model of CRISPR Cas9">
            <a:extLst>
              <a:ext uri="{FF2B5EF4-FFF2-40B4-BE49-F238E27FC236}">
                <a16:creationId xmlns:a16="http://schemas.microsoft.com/office/drawing/2014/main" id="{B519E5E0-2D20-2FDE-041E-E4E7985E9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96" y="47833"/>
            <a:ext cx="5486084" cy="662550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CF75FB0-88B0-F41D-FE1C-87F557B65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Jennifer </a:t>
            </a:r>
            <a:r>
              <a:rPr lang="en-US" dirty="0" err="1"/>
              <a:t>Doudna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A9C08-196B-FFC5-4CC1-1BDCAED69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Martin </a:t>
            </a:r>
            <a:r>
              <a:rPr lang="en-US" dirty="0" err="1"/>
              <a:t>Jinek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2066DEF-ED69-3450-FF1D-FB0EE894F494}"/>
              </a:ext>
            </a:extLst>
          </p:cNvPr>
          <p:cNvGrpSpPr/>
          <p:nvPr/>
        </p:nvGrpSpPr>
        <p:grpSpPr>
          <a:xfrm>
            <a:off x="2987518" y="1171545"/>
            <a:ext cx="6216963" cy="4614937"/>
            <a:chOff x="2987518" y="1171545"/>
            <a:chExt cx="6216963" cy="4614937"/>
          </a:xfrm>
        </p:grpSpPr>
        <p:pic>
          <p:nvPicPr>
            <p:cNvPr id="274" name="Google Shape;274;p19"/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87518" y="1171545"/>
              <a:ext cx="6216963" cy="4339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4C5832-E342-0702-1E12-6447F6941058}"/>
                </a:ext>
              </a:extLst>
            </p:cNvPr>
            <p:cNvSpPr txBox="1"/>
            <p:nvPr/>
          </p:nvSpPr>
          <p:spPr>
            <a:xfrm>
              <a:off x="2987518" y="5586427"/>
              <a:ext cx="1188146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700" dirty="0">
                  <a:latin typeface="Verdana Pro" panose="020B0604030504040204" pitchFamily="34" charset="0"/>
                </a:rPr>
                <a:t>Credit: Michael Tomes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48BB24-59AE-923F-9CAB-CD51FF6A3EDC}"/>
              </a:ext>
            </a:extLst>
          </p:cNvPr>
          <p:cNvGrpSpPr/>
          <p:nvPr/>
        </p:nvGrpSpPr>
        <p:grpSpPr>
          <a:xfrm>
            <a:off x="2900891" y="1171544"/>
            <a:ext cx="7600271" cy="4690616"/>
            <a:chOff x="2900891" y="1171544"/>
            <a:chExt cx="7600271" cy="46906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441C7D-0BFD-871E-E125-F21C069AF782}"/>
                </a:ext>
              </a:extLst>
            </p:cNvPr>
            <p:cNvSpPr txBox="1"/>
            <p:nvPr/>
          </p:nvSpPr>
          <p:spPr>
            <a:xfrm>
              <a:off x="2987518" y="5662105"/>
              <a:ext cx="1192955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700" b="0" i="0" dirty="0">
                  <a:solidFill>
                    <a:srgbClr val="000000"/>
                  </a:solidFill>
                  <a:effectLst/>
                  <a:latin typeface="Verdana Pro" panose="020B0604030504040204" pitchFamily="34" charset="0"/>
                </a:rPr>
                <a:t>Image: Philipp </a:t>
              </a:r>
              <a:r>
                <a:rPr lang="en-US" sz="700" b="0" i="0" dirty="0" err="1">
                  <a:solidFill>
                    <a:srgbClr val="000000"/>
                  </a:solidFill>
                  <a:effectLst/>
                  <a:latin typeface="Verdana Pro" panose="020B0604030504040204" pitchFamily="34" charset="0"/>
                </a:rPr>
                <a:t>Rohner</a:t>
              </a:r>
              <a:endParaRPr lang="en-US" sz="700" dirty="0">
                <a:latin typeface="Verdana Pro" panose="020B0604030504040204" pitchFamily="34" charset="0"/>
              </a:endParaRPr>
            </a:p>
          </p:txBody>
        </p:sp>
        <p:pic>
          <p:nvPicPr>
            <p:cNvPr id="276" name="Google Shape;276;p19" descr="Martin Jine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00891" y="1171544"/>
              <a:ext cx="7600271" cy="451491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10fc2f4b58_0_10"/>
          <p:cNvSpPr txBox="1"/>
          <p:nvPr/>
        </p:nvSpPr>
        <p:spPr>
          <a:xfrm>
            <a:off x="1000450" y="2155650"/>
            <a:ext cx="8356500" cy="109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400" b="1" dirty="0">
                <a:solidFill>
                  <a:srgbClr val="FF0000"/>
                </a:solidFill>
                <a:latin typeface="Verdana Pro" panose="020B0604030504040204" pitchFamily="34" charset="0"/>
              </a:rPr>
              <a:t>Models make words meaningful!</a:t>
            </a:r>
            <a:endParaRPr sz="2800" b="1" dirty="0">
              <a:solidFill>
                <a:srgbClr val="FF0000"/>
              </a:solidFill>
              <a:latin typeface="Verdana Pro" panose="020B0604030504040204" pitchFamily="34" charset="0"/>
            </a:endParaRPr>
          </a:p>
        </p:txBody>
      </p:sp>
      <p:sp>
        <p:nvSpPr>
          <p:cNvPr id="174" name="Google Shape;174;g110fc2f4b58_0_10"/>
          <p:cNvSpPr txBox="1"/>
          <p:nvPr/>
        </p:nvSpPr>
        <p:spPr>
          <a:xfrm>
            <a:off x="1000450" y="1024331"/>
            <a:ext cx="87621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i="1" dirty="0">
                <a:solidFill>
                  <a:schemeClr val="tx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The magic of models….</a:t>
            </a:r>
            <a:endParaRPr sz="4700" b="1" i="1" dirty="0">
              <a:solidFill>
                <a:schemeClr val="tx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110fc2f4b58_0_10"/>
          <p:cNvSpPr txBox="1"/>
          <p:nvPr/>
        </p:nvSpPr>
        <p:spPr>
          <a:xfrm>
            <a:off x="1000450" y="3271675"/>
            <a:ext cx="9916800" cy="312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 b="1" u="sng">
                <a:solidFill>
                  <a:srgbClr val="0000FF"/>
                </a:solidFill>
                <a:latin typeface="Verdana Pro" panose="020B0604030504040204" pitchFamily="34" charset="0"/>
              </a:rPr>
              <a:t>Interactive physical models</a:t>
            </a:r>
            <a:r>
              <a:rPr lang="en-US" sz="2700" b="1">
                <a:solidFill>
                  <a:srgbClr val="0000FF"/>
                </a:solidFill>
                <a:latin typeface="Verdana Pro" panose="020B0604030504040204" pitchFamily="34" charset="0"/>
              </a:rPr>
              <a:t> provide students with a way to understand a description (written or verbal) of a complex molecular process – such as how CRISPR functions as an adaptive immunity system in bacteria.</a:t>
            </a:r>
            <a:endParaRPr sz="2700" b="1">
              <a:solidFill>
                <a:srgbClr val="0000FF"/>
              </a:solidFill>
              <a:latin typeface="Verdana Pro" panose="020B060403050404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>
              <a:solidFill>
                <a:srgbClr val="0000FF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1524918" y="876801"/>
            <a:ext cx="95670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A </a:t>
            </a:r>
            <a:r>
              <a:rPr lang="en-US" sz="4000" b="1" i="0" u="none" strike="noStrike" cap="none" dirty="0">
                <a:solidFill>
                  <a:srgbClr val="CC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Framework</a:t>
            </a:r>
            <a:r>
              <a:rPr lang="en-US" sz="40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for thinking about CRISPR</a:t>
            </a:r>
            <a:endParaRPr sz="1600" dirty="0">
              <a:latin typeface="Verdana Pro" panose="020B0604030504040204" pitchFamily="34" charset="0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138804" y="2335931"/>
            <a:ext cx="9101468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CRISPR Biology … </a:t>
            </a:r>
            <a:r>
              <a:rPr lang="en-US" sz="3200" b="0" i="1" u="none" strike="noStrike" cap="none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how does CRISPR function in bacteria as an adaptive immune system?</a:t>
            </a:r>
            <a:endParaRPr sz="1600" dirty="0">
              <a:latin typeface="Verdana Pro" panose="020B060403050404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CRISPR Biotechnology … </a:t>
            </a:r>
            <a:r>
              <a:rPr lang="en-US" sz="3200" i="1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how are we using CRISPR tools to edit eukaryotic genomes?</a:t>
            </a:r>
            <a:endParaRPr sz="1600" dirty="0">
              <a:latin typeface="Verdana Pro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/>
        </p:nvSpPr>
        <p:spPr>
          <a:xfrm>
            <a:off x="3048582" y="3246079"/>
            <a:ext cx="6097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3048582" y="3246079"/>
            <a:ext cx="6097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3048582" y="3246079"/>
            <a:ext cx="6097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1151726" y="1262409"/>
            <a:ext cx="101127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What makes Cas9 special?</a:t>
            </a:r>
            <a:endParaRPr dirty="0">
              <a:latin typeface="Verdana Pro" panose="020B0604030504040204" pitchFamily="34" charset="0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928359" y="2631518"/>
            <a:ext cx="1081446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Cas9 can target a </a:t>
            </a:r>
            <a:r>
              <a:rPr lang="en-US" sz="3600" b="1" i="1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statistically unique site </a:t>
            </a:r>
            <a:r>
              <a:rPr lang="en-US" sz="3600" i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in the 3.2 billion base-pair human genome,</a:t>
            </a:r>
            <a:endParaRPr dirty="0">
              <a:latin typeface="Verdana Pro" panose="020B060403050404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600" i="1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…and make a double-stranded cut.</a:t>
            </a:r>
            <a:endParaRPr dirty="0">
              <a:latin typeface="Verdana Pro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1010" y="-1"/>
            <a:ext cx="8917082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/>
          <p:nvPr/>
        </p:nvSpPr>
        <p:spPr>
          <a:xfrm>
            <a:off x="1380457" y="564313"/>
            <a:ext cx="9784845" cy="2284969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1587401" y="1044855"/>
            <a:ext cx="937095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sz="3600" b="1" i="1" u="none" strike="noStrike" cap="none" dirty="0" err="1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</a:t>
            </a:r>
            <a:r>
              <a:rPr lang="en-US" sz="3600" b="1" i="0" u="none" strike="noStrike" cap="none" dirty="0" err="1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RI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 a restriction enzyme that cuts DNA</a:t>
            </a:r>
            <a:br>
              <a:rPr lang="en-US" sz="28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</a:br>
            <a:r>
              <a:rPr lang="en-US" sz="28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at a 6 base-pair palindromic site:  </a:t>
            </a:r>
            <a:endParaRPr sz="14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380460" y="5159245"/>
            <a:ext cx="9784845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In a random sequence of nucleotides, you would expect to find an </a:t>
            </a:r>
            <a:r>
              <a:rPr lang="en-US" sz="2800" b="0" i="1" u="none" strike="noStrike" cap="none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RI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restriction site </a:t>
            </a:r>
            <a:r>
              <a:rPr lang="en-US" sz="2800" b="0" i="0" u="sng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every </a:t>
            </a:r>
            <a:r>
              <a:rPr lang="en-US" sz="2800" b="0" i="0" u="sng" strike="noStrike" cap="none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4096</a:t>
            </a:r>
            <a:r>
              <a:rPr lang="en-US" sz="2800" b="0" i="0" u="sng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nucleotides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CDCD9-5180-3D20-A095-758B1DC1DB6C}"/>
              </a:ext>
            </a:extLst>
          </p:cNvPr>
          <p:cNvGrpSpPr/>
          <p:nvPr/>
        </p:nvGrpSpPr>
        <p:grpSpPr>
          <a:xfrm>
            <a:off x="4050804" y="2973886"/>
            <a:ext cx="5645890" cy="1925172"/>
            <a:chOff x="4050804" y="2973886"/>
            <a:chExt cx="5645890" cy="1925172"/>
          </a:xfrm>
        </p:grpSpPr>
        <p:sp>
          <p:nvSpPr>
            <p:cNvPr id="133" name="Google Shape;133;p6"/>
            <p:cNvSpPr txBox="1"/>
            <p:nvPr/>
          </p:nvSpPr>
          <p:spPr>
            <a:xfrm>
              <a:off x="4050804" y="3870495"/>
              <a:ext cx="5645889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Calibri"/>
                <a:buNone/>
              </a:pPr>
              <a:r>
                <a:rPr lang="en-US" sz="4000" dirty="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5’-</a:t>
              </a:r>
              <a:r>
                <a:rPr lang="en-US" sz="4400" b="1" dirty="0">
                  <a:solidFill>
                    <a:schemeClr val="accent6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4400" b="1" dirty="0">
                  <a:solidFill>
                    <a:srgbClr val="FF000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AA</a:t>
              </a:r>
              <a:r>
                <a:rPr lang="en-US" sz="4400" b="1" dirty="0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TT</a:t>
              </a:r>
              <a:r>
                <a:rPr lang="en-US" sz="4400" b="1" dirty="0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4000" dirty="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- 3’</a:t>
              </a:r>
              <a:endParaRPr sz="18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164AA5B-1F10-98BD-3778-D01082566E29}"/>
                </a:ext>
              </a:extLst>
            </p:cNvPr>
            <p:cNvGrpSpPr/>
            <p:nvPr/>
          </p:nvGrpSpPr>
          <p:grpSpPr>
            <a:xfrm>
              <a:off x="4050805" y="2973886"/>
              <a:ext cx="5645889" cy="1925172"/>
              <a:chOff x="4541694" y="2810256"/>
              <a:chExt cx="5645889" cy="1925172"/>
            </a:xfrm>
          </p:grpSpPr>
          <p:sp>
            <p:nvSpPr>
              <p:cNvPr id="134" name="Google Shape;134;p6"/>
              <p:cNvSpPr txBox="1"/>
              <p:nvPr/>
            </p:nvSpPr>
            <p:spPr>
              <a:xfrm>
                <a:off x="4541694" y="3118702"/>
                <a:ext cx="5645889" cy="7694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000"/>
                  <a:buFont typeface="Calibri"/>
                  <a:buNone/>
                </a:pPr>
                <a:r>
                  <a:rPr lang="en-US" sz="4000" dirty="0">
                    <a:solidFill>
                      <a:schemeClr val="dk1"/>
                    </a:solidFill>
                    <a:latin typeface="Verdana Pro" panose="020B0604030504040204" pitchFamily="34" charset="0"/>
                    <a:ea typeface="Calibri"/>
                    <a:cs typeface="Calibri"/>
                    <a:sym typeface="Calibri"/>
                  </a:rPr>
                  <a:t>3’-</a:t>
                </a:r>
                <a:r>
                  <a:rPr lang="en-US" sz="4400" b="1" dirty="0">
                    <a:solidFill>
                      <a:srgbClr val="0070C0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C</a:t>
                </a:r>
                <a:r>
                  <a:rPr lang="en-US" sz="4400" b="1" dirty="0">
                    <a:solidFill>
                      <a:schemeClr val="dk1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TT</a:t>
                </a:r>
                <a:r>
                  <a:rPr lang="en-US" sz="4400" b="1" dirty="0">
                    <a:solidFill>
                      <a:srgbClr val="FF0000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AA</a:t>
                </a:r>
                <a:r>
                  <a:rPr lang="en-US" sz="4400" b="1" dirty="0">
                    <a:solidFill>
                      <a:schemeClr val="accent6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G</a:t>
                </a:r>
                <a:r>
                  <a:rPr lang="en-US" sz="4000" dirty="0">
                    <a:solidFill>
                      <a:schemeClr val="dk1"/>
                    </a:solidFill>
                    <a:latin typeface="Verdana Pro" panose="020B0604030504040204" pitchFamily="34" charset="0"/>
                    <a:ea typeface="Calibri"/>
                    <a:cs typeface="Calibri"/>
                    <a:sym typeface="Calibri"/>
                  </a:rPr>
                  <a:t>- 5’</a:t>
                </a:r>
                <a:endParaRPr sz="1800" dirty="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5656214" y="2810256"/>
                <a:ext cx="170120" cy="409407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rgbClr val="595959"/>
              </a:soli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lt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 rot="10800000" flipH="1">
                <a:off x="6707004" y="4326021"/>
                <a:ext cx="163829" cy="409407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rgbClr val="595959"/>
              </a:soli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lt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/>
          <p:nvPr/>
        </p:nvSpPr>
        <p:spPr>
          <a:xfrm>
            <a:off x="1210414" y="708660"/>
            <a:ext cx="9533786" cy="1279142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200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 txBox="1"/>
          <p:nvPr/>
        </p:nvSpPr>
        <p:spPr>
          <a:xfrm>
            <a:off x="1027534" y="708660"/>
            <a:ext cx="9716666" cy="96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28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The human genome is made up of </a:t>
            </a:r>
            <a:r>
              <a:rPr lang="en-US" sz="2800" b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3,200,000,000</a:t>
            </a:r>
            <a:r>
              <a:rPr lang="en-US" sz="28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bp of DNA.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7"/>
          <p:cNvSpPr txBox="1"/>
          <p:nvPr/>
        </p:nvSpPr>
        <p:spPr>
          <a:xfrm>
            <a:off x="1411621" y="2509300"/>
            <a:ext cx="9716786" cy="836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Since </a:t>
            </a:r>
            <a:r>
              <a:rPr lang="en-US" sz="2400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EcoRI</a:t>
            </a: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cuts every </a:t>
            </a:r>
            <a:r>
              <a:rPr lang="en-US" sz="2400" b="1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4096</a:t>
            </a: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bp… </a:t>
            </a:r>
            <a:r>
              <a:rPr lang="en-US" sz="2400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EcoRI</a:t>
            </a: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would cut the human genome into: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7"/>
          <p:cNvGrpSpPr/>
          <p:nvPr/>
        </p:nvGrpSpPr>
        <p:grpSpPr>
          <a:xfrm>
            <a:off x="2081662" y="3990646"/>
            <a:ext cx="9184510" cy="1198732"/>
            <a:chOff x="2331720" y="2721114"/>
            <a:chExt cx="9140192" cy="1191121"/>
          </a:xfrm>
        </p:grpSpPr>
        <p:sp>
          <p:nvSpPr>
            <p:cNvPr id="145" name="Google Shape;145;p7"/>
            <p:cNvSpPr txBox="1"/>
            <p:nvPr/>
          </p:nvSpPr>
          <p:spPr>
            <a:xfrm>
              <a:off x="2331720" y="2721114"/>
              <a:ext cx="325755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Calibri"/>
                <a:buNone/>
              </a:pPr>
              <a:r>
                <a:rPr lang="en-US" sz="28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3,200,000,000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3345182" y="3389055"/>
              <a:ext cx="325755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4000"/>
                <a:buFont typeface="Calibri"/>
                <a:buNone/>
              </a:pPr>
              <a:r>
                <a:rPr lang="en-US" sz="2800" b="1">
                  <a:solidFill>
                    <a:srgbClr val="0070C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4,096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6499862" y="3035112"/>
              <a:ext cx="497205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4000"/>
                <a:buFont typeface="Calibri"/>
                <a:buNone/>
              </a:pPr>
              <a:r>
                <a:rPr lang="en-US" sz="28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781,250</a:t>
              </a:r>
              <a:r>
                <a:rPr lang="en-US" sz="2800" b="1" u="sng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fragments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8" name="Google Shape;148;p7"/>
            <p:cNvCxnSpPr/>
            <p:nvPr/>
          </p:nvCxnSpPr>
          <p:spPr>
            <a:xfrm>
              <a:off x="2434590" y="3429000"/>
              <a:ext cx="2880360" cy="0"/>
            </a:xfrm>
            <a:prstGeom prst="straightConnector1">
              <a:avLst/>
            </a:prstGeom>
            <a:noFill/>
            <a:ln w="476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49" name="Google Shape;149;p7"/>
            <p:cNvSpPr txBox="1"/>
            <p:nvPr/>
          </p:nvSpPr>
          <p:spPr>
            <a:xfrm>
              <a:off x="5747385" y="3004334"/>
              <a:ext cx="91440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Calibri"/>
                <a:buNone/>
              </a:pPr>
              <a:r>
                <a:rPr lang="en-US" sz="32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=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7"/>
          <p:cNvSpPr txBox="1"/>
          <p:nvPr/>
        </p:nvSpPr>
        <p:spPr>
          <a:xfrm>
            <a:off x="5322195" y="5772804"/>
            <a:ext cx="5604945" cy="402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n-US" sz="2000" b="1" i="1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in other words… a mess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/>
          <p:nvPr/>
        </p:nvSpPr>
        <p:spPr>
          <a:xfrm>
            <a:off x="1367960" y="2438936"/>
            <a:ext cx="10202779" cy="1980127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200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 txBox="1"/>
          <p:nvPr/>
        </p:nvSpPr>
        <p:spPr>
          <a:xfrm>
            <a:off x="1200150" y="925830"/>
            <a:ext cx="105384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CRISPR Cas9 cuts the human genome only once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 at a statistically unique site.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1200150" y="2697422"/>
            <a:ext cx="105384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en-US" sz="2800" i="1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How many nucleotides must Cas9 be able to recognize…for it to be a statistically unique sequence in the human genome?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1876425" y="5248512"/>
            <a:ext cx="39624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The answer is… 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5913249" y="5248500"/>
            <a:ext cx="51924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12    16    24   38    42   ?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5D8C36-C79F-93DF-6D47-2D0059D7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" t="17829" r="32671" b="19224"/>
          <a:stretch/>
        </p:blipFill>
        <p:spPr>
          <a:xfrm>
            <a:off x="2583711" y="1499191"/>
            <a:ext cx="6847368" cy="43168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13613C-247A-1967-EBFA-7B156E0CBC70}"/>
              </a:ext>
            </a:extLst>
          </p:cNvPr>
          <p:cNvSpPr txBox="1"/>
          <p:nvPr/>
        </p:nvSpPr>
        <p:spPr>
          <a:xfrm>
            <a:off x="1380460" y="596933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Verdana Pro" panose="020B0604030504040204" pitchFamily="34" charset="0"/>
                <a:hlinkClick r:id="rId3"/>
              </a:rPr>
              <a:t>https://www.youtube.com/watch?v=KNyFIXkszkM</a:t>
            </a:r>
            <a:r>
              <a:rPr lang="en-US" sz="2400" dirty="0">
                <a:latin typeface="Verdana Pro" panose="020B060403050404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98E3A3-1F22-35B6-AD60-9D0D754A5A9D}"/>
              </a:ext>
            </a:extLst>
          </p:cNvPr>
          <p:cNvSpPr txBox="1"/>
          <p:nvPr/>
        </p:nvSpPr>
        <p:spPr>
          <a:xfrm>
            <a:off x="2103332" y="578838"/>
            <a:ext cx="8851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Verdana Pro" panose="020B0604030504040204" pitchFamily="34" charset="0"/>
              </a:rPr>
              <a:t>CRISPR</a:t>
            </a:r>
            <a:r>
              <a:rPr lang="en-US" sz="2800" b="1" dirty="0">
                <a:latin typeface="Verdana Pro" panose="020B0604030504040204" pitchFamily="34" charset="0"/>
              </a:rPr>
              <a:t> </a:t>
            </a:r>
            <a:r>
              <a:rPr lang="en-US" sz="2800" dirty="0">
                <a:latin typeface="Verdana Pro" panose="020B0604030504040204" pitchFamily="34" charset="0"/>
              </a:rPr>
              <a:t>……..   </a:t>
            </a:r>
            <a:r>
              <a:rPr lang="en-US" sz="2800" i="1" dirty="0">
                <a:latin typeface="Verdana Pro" panose="020B0604030504040204" pitchFamily="34" charset="0"/>
              </a:rPr>
              <a:t>as a story of the process of science</a:t>
            </a:r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1108710" y="578136"/>
            <a:ext cx="10104120" cy="769441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400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165" name="Google Shape;165;p9"/>
          <p:cNvGrpSpPr/>
          <p:nvPr/>
        </p:nvGrpSpPr>
        <p:grpSpPr>
          <a:xfrm>
            <a:off x="1541145" y="1977777"/>
            <a:ext cx="10481310" cy="4008377"/>
            <a:chOff x="1346835" y="994797"/>
            <a:chExt cx="10481310" cy="4008377"/>
          </a:xfrm>
        </p:grpSpPr>
        <p:sp>
          <p:nvSpPr>
            <p:cNvPr id="166" name="Google Shape;166;p9"/>
            <p:cNvSpPr txBox="1"/>
            <p:nvPr/>
          </p:nvSpPr>
          <p:spPr>
            <a:xfrm>
              <a:off x="3301365" y="994797"/>
              <a:ext cx="5979795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4400"/>
                <a:buFont typeface="Courier New"/>
                <a:buNone/>
              </a:pPr>
              <a:r>
                <a:rPr lang="en-US" sz="3600" b="1">
                  <a:solidFill>
                    <a:schemeClr val="accent6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3600" b="1">
                  <a:solidFill>
                    <a:srgbClr val="FF000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AA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TT</a:t>
              </a:r>
              <a:r>
                <a:rPr lang="en-US" sz="3600" b="1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3600" b="1">
                  <a:solidFill>
                    <a:srgbClr val="00B05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</a:t>
              </a:r>
              <a:r>
                <a:rPr lang="en-US" sz="3600" b="1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3600" b="1">
                  <a:solidFill>
                    <a:srgbClr val="00B05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3600" b="1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</a:t>
              </a:r>
              <a:r>
                <a:rPr lang="en-US" sz="3600" b="1">
                  <a:solidFill>
                    <a:srgbClr val="FF000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AA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</a:t>
              </a:r>
              <a:r>
                <a:rPr lang="en-US" sz="3600" b="1">
                  <a:solidFill>
                    <a:srgbClr val="00B05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9"/>
            <p:cNvSpPr txBox="1"/>
            <p:nvPr/>
          </p:nvSpPr>
          <p:spPr>
            <a:xfrm>
              <a:off x="1346835" y="2997786"/>
              <a:ext cx="10481310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= </a:t>
              </a:r>
              <a:r>
                <a:rPr lang="en-US" sz="20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4.3 X 10</a:t>
              </a:r>
              <a:r>
                <a:rPr lang="en-US" sz="2000" b="1" u="sng" baseline="30000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9</a:t>
              </a:r>
              <a:r>
                <a:rPr lang="en-US" sz="20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9"/>
            <p:cNvSpPr txBox="1"/>
            <p:nvPr/>
          </p:nvSpPr>
          <p:spPr>
            <a:xfrm>
              <a:off x="5284470" y="3738890"/>
              <a:ext cx="1623060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…or…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9"/>
            <p:cNvSpPr txBox="1"/>
            <p:nvPr/>
          </p:nvSpPr>
          <p:spPr>
            <a:xfrm>
              <a:off x="4229576" y="4479994"/>
              <a:ext cx="373284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lang="en-US" sz="28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800" baseline="30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16</a:t>
              </a:r>
              <a:r>
                <a:rPr lang="en-US" sz="28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= </a:t>
              </a:r>
              <a:r>
                <a:rPr lang="en-US" sz="28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4.3 X 10</a:t>
              </a:r>
              <a:r>
                <a:rPr lang="en-US" sz="2800" b="1" u="sng" baseline="30000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9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 rot="5400000">
              <a:off x="5884547" y="-873046"/>
              <a:ext cx="422907" cy="5400780"/>
            </a:xfrm>
            <a:prstGeom prst="rightBrace">
              <a:avLst>
                <a:gd name="adj1" fmla="val 0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9"/>
            <p:cNvSpPr txBox="1"/>
            <p:nvPr/>
          </p:nvSpPr>
          <p:spPr>
            <a:xfrm>
              <a:off x="4153852" y="2092943"/>
              <a:ext cx="427482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24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16 nucleotides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9"/>
          <p:cNvSpPr txBox="1"/>
          <p:nvPr/>
        </p:nvSpPr>
        <p:spPr>
          <a:xfrm>
            <a:off x="765810" y="605790"/>
            <a:ext cx="1082421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en-US" sz="2800" b="1" i="1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A statistically unique site in the human genome…</a:t>
            </a:r>
            <a:endParaRPr sz="14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00F58B-BE18-4482-89CA-2D96C0724247}"/>
              </a:ext>
            </a:extLst>
          </p:cNvPr>
          <p:cNvSpPr txBox="1"/>
          <p:nvPr/>
        </p:nvSpPr>
        <p:spPr>
          <a:xfrm>
            <a:off x="1635296" y="5803340"/>
            <a:ext cx="9131300" cy="52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https://www.3dmoleculardesigns.com/Teacher-Resources/Making-the-Cut-with-CRISPR-Cas9-Animations-and-Videos.htm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D8AED-57F4-430D-9A8E-D122212874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51" t="24437" r="12126" b="17550"/>
          <a:stretch/>
        </p:blipFill>
        <p:spPr>
          <a:xfrm>
            <a:off x="2264392" y="1152625"/>
            <a:ext cx="8148822" cy="455274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2FAD0C-EF0D-CFDA-A9BF-3F148A81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155" y="467451"/>
            <a:ext cx="10581297" cy="544574"/>
          </a:xfrm>
        </p:spPr>
        <p:txBody>
          <a:bodyPr>
            <a:noAutofit/>
          </a:bodyPr>
          <a:lstStyle/>
          <a:p>
            <a:r>
              <a:rPr lang="en-US" sz="2400" dirty="0"/>
              <a:t>CRISPR: Connecting New Science to What You Already Teach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Google Shape;282;p16" descr="A close up of a map&#10;&#10;Description automatically generated">
            <a:extLst>
              <a:ext uri="{FF2B5EF4-FFF2-40B4-BE49-F238E27FC236}">
                <a16:creationId xmlns:a16="http://schemas.microsoft.com/office/drawing/2014/main" id="{DDA90F39-6A06-DB80-C184-4F81B80260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6111" y="32840"/>
            <a:ext cx="5066839" cy="6792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422A74A-16B2-5FDA-C6DB-C8EC966F6F84}"/>
              </a:ext>
            </a:extLst>
          </p:cNvPr>
          <p:cNvSpPr txBox="1">
            <a:spLocks/>
          </p:cNvSpPr>
          <p:nvPr/>
        </p:nvSpPr>
        <p:spPr>
          <a:xfrm>
            <a:off x="1120967" y="2385809"/>
            <a:ext cx="2984308" cy="544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400" dirty="0"/>
              <a:t>Guiding Graphics</a:t>
            </a: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C392ED-C8A1-3B30-B883-9CCE08344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42" y="2614409"/>
            <a:ext cx="2984308" cy="544574"/>
          </a:xfrm>
        </p:spPr>
        <p:txBody>
          <a:bodyPr>
            <a:noAutofit/>
          </a:bodyPr>
          <a:lstStyle/>
          <a:p>
            <a:r>
              <a:rPr lang="en-US" sz="4400" dirty="0"/>
              <a:t>Guiding Graphics</a:t>
            </a:r>
          </a:p>
        </p:txBody>
      </p:sp>
      <p:pic>
        <p:nvPicPr>
          <p:cNvPr id="5" name="Google Shape;287;p17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C9EAECF8-B648-A6C2-7458-2C62C485ED9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726" y="-38100"/>
            <a:ext cx="5511748" cy="69205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956863" y="483327"/>
            <a:ext cx="10515600" cy="652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Verdana Pro" panose="020B0604030504040204" pitchFamily="34" charset="0"/>
              </a:rPr>
              <a:t>The Making the Cut with the CRISPR-Cas9 Kit</a:t>
            </a:r>
            <a:endParaRPr dirty="0">
              <a:latin typeface="Verdana Pro" panose="020B0604030504040204" pitchFamily="34" charset="0"/>
            </a:endParaRPr>
          </a:p>
        </p:txBody>
      </p:sp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6863" y="900440"/>
            <a:ext cx="10133630" cy="5383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5500008a9_3_6"/>
          <p:cNvSpPr txBox="1">
            <a:spLocks noGrp="1"/>
          </p:cNvSpPr>
          <p:nvPr>
            <p:ph type="title"/>
          </p:nvPr>
        </p:nvSpPr>
        <p:spPr>
          <a:xfrm>
            <a:off x="999459" y="703475"/>
            <a:ext cx="10193081" cy="54457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1155CC"/>
                </a:solidFill>
                <a:latin typeface="Verdana Pro" panose="020B0604030504040204" pitchFamily="34" charset="0"/>
              </a:rPr>
              <a:t>5 Steps in the </a:t>
            </a:r>
            <a:r>
              <a:rPr lang="en-US" sz="3200" b="1" i="1" dirty="0">
                <a:solidFill>
                  <a:srgbClr val="1155CC"/>
                </a:solidFill>
                <a:latin typeface="Verdana Pro" panose="020B0604030504040204" pitchFamily="34" charset="0"/>
              </a:rPr>
              <a:t>Making the Cut</a:t>
            </a:r>
            <a:r>
              <a:rPr lang="en-US" sz="3200" b="1" dirty="0">
                <a:solidFill>
                  <a:srgbClr val="1155CC"/>
                </a:solidFill>
                <a:latin typeface="Verdana Pro" panose="020B0604030504040204" pitchFamily="34" charset="0"/>
              </a:rPr>
              <a:t> </a:t>
            </a:r>
            <a:endParaRPr sz="3200" b="1" dirty="0">
              <a:solidFill>
                <a:srgbClr val="1155CC"/>
              </a:solidFill>
              <a:latin typeface="Verdana Pro" panose="020B0604030504040204" pitchFamily="34" charset="0"/>
            </a:endParaRPr>
          </a:p>
        </p:txBody>
      </p:sp>
      <p:sp>
        <p:nvSpPr>
          <p:cNvPr id="191" name="Google Shape;191;g115500008a9_3_6"/>
          <p:cNvSpPr txBox="1"/>
          <p:nvPr/>
        </p:nvSpPr>
        <p:spPr>
          <a:xfrm>
            <a:off x="800870" y="1899710"/>
            <a:ext cx="1059026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1… 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Assembling the </a:t>
            </a:r>
            <a:r>
              <a:rPr lang="en-US" sz="2400" dirty="0" err="1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tracrRNA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…on the Cas9 protein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2…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Adding the crRNA to the </a:t>
            </a:r>
            <a:r>
              <a:rPr lang="en-US" sz="2400" dirty="0" err="1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tracr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RNA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3…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Binding the PAM site of double-stranded DNA to Cas9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4…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Interrogating the Target DNA strand with the guide RNA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5…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Cutting the Target and Non-Target DNA strands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" r="1835"/>
          <a:stretch/>
        </p:blipFill>
        <p:spPr>
          <a:xfrm>
            <a:off x="2757949" y="589935"/>
            <a:ext cx="7433188" cy="54569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4C75D9-B53E-3ED7-1564-86138DFDB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565" y="538875"/>
            <a:ext cx="9178566" cy="544574"/>
          </a:xfrm>
        </p:spPr>
        <p:txBody>
          <a:bodyPr/>
          <a:lstStyle/>
          <a:p>
            <a:r>
              <a:rPr lang="en-US" dirty="0">
                <a:solidFill>
                  <a:srgbClr val="6C2B77"/>
                </a:solidFill>
              </a:rPr>
              <a:t>CRISPR Cas9… for real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" descr="Book review of The Code Breaker: Jennifer Doudna, Gene Editing, and the  Future of the Human Race by Walter Isaacson - The Washington Po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9447" y="1131007"/>
            <a:ext cx="3209381" cy="488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1103" y="2220584"/>
            <a:ext cx="5170725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749A08-F7D9-DA85-8011-AB42EF5D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atin typeface="Calibri"/>
                <a:ea typeface="Calibri"/>
                <a:cs typeface="Calibri"/>
                <a:sym typeface="Calibri"/>
              </a:rPr>
              <a:t>Two must see / read accounts of the CRISPR story.</a:t>
            </a:r>
            <a:br>
              <a:rPr lang="en-US" sz="3200" b="1" dirty="0">
                <a:latin typeface="Calibri"/>
                <a:ea typeface="Calibri"/>
                <a:cs typeface="Calibri"/>
                <a:sym typeface="Calibri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"/>
          <p:cNvSpPr txBox="1"/>
          <p:nvPr/>
        </p:nvSpPr>
        <p:spPr>
          <a:xfrm>
            <a:off x="1070561" y="731849"/>
            <a:ext cx="88479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B2B77"/>
                </a:solidFill>
                <a:latin typeface="Verdana Pro "/>
                <a:ea typeface="Calibri"/>
                <a:cs typeface="Calibri"/>
                <a:sym typeface="Calibri"/>
              </a:rPr>
              <a:t>Two Cas9 </a:t>
            </a:r>
            <a:r>
              <a:rPr lang="en-US" sz="2400" b="1" dirty="0" err="1">
                <a:solidFill>
                  <a:srgbClr val="6B2B77"/>
                </a:solidFill>
                <a:latin typeface="Verdana Pro "/>
                <a:ea typeface="Calibri"/>
                <a:cs typeface="Calibri"/>
                <a:sym typeface="Calibri"/>
              </a:rPr>
              <a:t>Jmol</a:t>
            </a:r>
            <a:r>
              <a:rPr lang="en-US" sz="2400" b="1" dirty="0">
                <a:solidFill>
                  <a:srgbClr val="6B2B77"/>
                </a:solidFill>
                <a:latin typeface="Verdana Pro "/>
                <a:ea typeface="Calibri"/>
                <a:cs typeface="Calibri"/>
                <a:sym typeface="Calibri"/>
              </a:rPr>
              <a:t> Explorations…</a:t>
            </a:r>
            <a:endParaRPr sz="2400" b="1" dirty="0">
              <a:solidFill>
                <a:srgbClr val="6B2B77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Verdana Pro "/>
                <a:ea typeface="Calibri"/>
                <a:cs typeface="Calibri"/>
                <a:sym typeface="Calibri"/>
              </a:rPr>
              <a:t>	 </a:t>
            </a:r>
            <a:r>
              <a:rPr lang="en-US" b="1" i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computer-based explorations of the structure of Cas9</a:t>
            </a:r>
            <a:endParaRPr b="1" i="1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14"/>
          <p:cNvPicPr preferRelativeResize="0"/>
          <p:nvPr/>
        </p:nvPicPr>
        <p:blipFill rotWithShape="1">
          <a:blip r:embed="rId3">
            <a:alphaModFix/>
          </a:blip>
          <a:srcRect l="15035" t="19903" r="16494" b="7321"/>
          <a:stretch/>
        </p:blipFill>
        <p:spPr>
          <a:xfrm>
            <a:off x="5324700" y="2114938"/>
            <a:ext cx="5424200" cy="384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4"/>
          <p:cNvSpPr txBox="1"/>
          <p:nvPr/>
        </p:nvSpPr>
        <p:spPr>
          <a:xfrm>
            <a:off x="691051" y="1980669"/>
            <a:ext cx="3968700" cy="433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b="1" dirty="0">
                <a:latin typeface="Verdana Pro "/>
                <a:ea typeface="Calibri"/>
                <a:cs typeface="Calibri"/>
                <a:sym typeface="Calibri"/>
              </a:rPr>
              <a:t>Making the Cut with CRISPR Cas9 </a:t>
            </a:r>
            <a:r>
              <a:rPr lang="en-US" sz="1800" u="sng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https:/</a:t>
            </a:r>
            <a:r>
              <a:rPr lang="en-US" sz="1800" u="sng" dirty="0">
                <a:solidFill>
                  <a:schemeClr val="hlink"/>
                </a:solidFill>
                <a:latin typeface="Verdana Pro "/>
                <a:ea typeface="Calibri"/>
                <a:cs typeface="Calibri"/>
                <a:sym typeface="Calibri"/>
                <a:hlinkClick r:id="rId4"/>
              </a:rPr>
              <a:t>www.centerforbiomolecularmodeling.org</a:t>
            </a:r>
            <a:r>
              <a:rPr lang="en-US" sz="1800" u="sng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/markMyweb/basicPrinciplesOfChemistry/cas9.html</a:t>
            </a:r>
            <a:r>
              <a:rPr lang="en-US" sz="1800" u="sng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  </a:t>
            </a:r>
            <a:endParaRPr lang="en-US"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b="1" dirty="0">
                <a:latin typeface="Verdana Pro "/>
                <a:ea typeface="Calibri"/>
                <a:cs typeface="Calibri"/>
                <a:sym typeface="Calibri"/>
              </a:rPr>
              <a:t>The Conformationally Dynamic Domains of Cas9  </a:t>
            </a:r>
            <a:r>
              <a:rPr lang="en-US" sz="1800" u="sng" dirty="0">
                <a:solidFill>
                  <a:schemeClr val="hlink"/>
                </a:solidFill>
                <a:latin typeface="Verdana Pro "/>
                <a:ea typeface="Calibri"/>
                <a:cs typeface="Calibri"/>
                <a:sym typeface="Calibri"/>
                <a:hlinkClick r:id="rId6"/>
              </a:rPr>
              <a:t>https://www.centerforbiomolecularmodeling.org/markMyweb/basicPrinciplesOfChemistry/timsCas9.html</a:t>
            </a:r>
            <a:r>
              <a:rPr lang="en-US" sz="1800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Verdana Pro 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8"/>
          <p:cNvPicPr preferRelativeResize="0"/>
          <p:nvPr/>
        </p:nvPicPr>
        <p:blipFill rotWithShape="1">
          <a:blip r:embed="rId3">
            <a:alphaModFix/>
          </a:blip>
          <a:srcRect l="3469" t="17797" r="43401" b="14245"/>
          <a:stretch/>
        </p:blipFill>
        <p:spPr>
          <a:xfrm>
            <a:off x="2040555" y="462013"/>
            <a:ext cx="7623209" cy="5484822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8"/>
          <p:cNvSpPr/>
          <p:nvPr/>
        </p:nvSpPr>
        <p:spPr>
          <a:xfrm>
            <a:off x="3958099" y="6199290"/>
            <a:ext cx="40832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 AUGUST 2012 VOL 337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8"/>
          <p:cNvSpPr txBox="1"/>
          <p:nvPr/>
        </p:nvSpPr>
        <p:spPr>
          <a:xfrm>
            <a:off x="2947350" y="3732350"/>
            <a:ext cx="645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4173750" y="3838800"/>
            <a:ext cx="5438400" cy="247200"/>
          </a:xfrm>
          <a:prstGeom prst="rect">
            <a:avLst/>
          </a:prstGeom>
          <a:solidFill>
            <a:srgbClr val="FF00D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352375" y="4086000"/>
            <a:ext cx="7259700" cy="204000"/>
          </a:xfrm>
          <a:prstGeom prst="rect">
            <a:avLst/>
          </a:prstGeom>
          <a:solidFill>
            <a:srgbClr val="FF00D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8"/>
          <p:cNvSpPr/>
          <p:nvPr/>
        </p:nvSpPr>
        <p:spPr>
          <a:xfrm>
            <a:off x="2352375" y="4290000"/>
            <a:ext cx="3256500" cy="204000"/>
          </a:xfrm>
          <a:prstGeom prst="rect">
            <a:avLst/>
          </a:prstGeom>
          <a:solidFill>
            <a:srgbClr val="FF00D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A2A67-2875-0CE4-FF72-33F95F8CCAFB}"/>
              </a:ext>
            </a:extLst>
          </p:cNvPr>
          <p:cNvSpPr txBox="1"/>
          <p:nvPr/>
        </p:nvSpPr>
        <p:spPr>
          <a:xfrm>
            <a:off x="806302" y="243829"/>
            <a:ext cx="10579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accent1"/>
                </a:solidFill>
                <a:latin typeface="Verdana Pro" panose="020B0604030504040204" pitchFamily="34" charset="0"/>
                <a:cs typeface="Calibri" panose="020F0502020204030204" pitchFamily="34" charset="0"/>
              </a:rPr>
              <a:t>Should we introduce high school students to CRISPR?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5CBEFD-C107-7B86-25D9-C705B2E3FCE7}"/>
              </a:ext>
            </a:extLst>
          </p:cNvPr>
          <p:cNvSpPr txBox="1"/>
          <p:nvPr/>
        </p:nvSpPr>
        <p:spPr>
          <a:xfrm>
            <a:off x="806302" y="1634849"/>
            <a:ext cx="110153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erdana Pro" panose="020B0604030504040204" pitchFamily="34" charset="0"/>
                <a:cs typeface="Calibri" panose="020F0502020204030204" pitchFamily="34" charset="0"/>
              </a:rPr>
              <a:t>YES </a:t>
            </a: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…because….</a:t>
            </a:r>
          </a:p>
          <a:p>
            <a:endParaRPr lang="en-US" sz="2400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CRISPR has revolutionized how</a:t>
            </a:r>
            <a:b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 molecular science is done.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CRISPR technology will be used </a:t>
            </a:r>
            <a:b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to edit eukaryotic genomes.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Important ethical issues related to the use of CRISPR technology exist</a:t>
            </a:r>
            <a:r>
              <a:rPr lang="en-US" sz="2400" dirty="0">
                <a:latin typeface="Verdana Pro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Verdana Pro" panose="020B0604030504040204" pitchFamily="34" charset="0"/>
                <a:cs typeface="Calibri" panose="020F0502020204030204" pitchFamily="34" charset="0"/>
              </a:rPr>
              <a:t>CRISPR</a:t>
            </a: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 is an incredible story of </a:t>
            </a:r>
            <a:r>
              <a:rPr lang="en-US" sz="2400" b="1" i="1" dirty="0">
                <a:solidFill>
                  <a:srgbClr val="FF0000"/>
                </a:solidFill>
                <a:latin typeface="Verdana Pro" panose="020B0604030504040204" pitchFamily="34" charset="0"/>
                <a:cs typeface="Calibri" panose="020F0502020204030204" pitchFamily="34" charset="0"/>
              </a:rPr>
              <a:t>the process of science</a:t>
            </a: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</a:endParaRPr>
          </a:p>
        </p:txBody>
      </p:sp>
      <p:pic>
        <p:nvPicPr>
          <p:cNvPr id="7" name="Picture 2" descr="figure pointing at a double helix">
            <a:extLst>
              <a:ext uri="{FF2B5EF4-FFF2-40B4-BE49-F238E27FC236}">
                <a16:creationId xmlns:a16="http://schemas.microsoft.com/office/drawing/2014/main" id="{2150BC99-A6D4-61CB-F74D-5B6C036FD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2" r="19666"/>
          <a:stretch/>
        </p:blipFill>
        <p:spPr bwMode="auto">
          <a:xfrm>
            <a:off x="8298712" y="1507722"/>
            <a:ext cx="3304953" cy="322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50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1"/>
          <p:cNvPicPr preferRelativeResize="0"/>
          <p:nvPr/>
        </p:nvPicPr>
        <p:blipFill rotWithShape="1">
          <a:blip r:embed="rId3">
            <a:alphaModFix/>
          </a:blip>
          <a:srcRect l="24201" t="26175" r="24228" b="15817"/>
          <a:stretch/>
        </p:blipFill>
        <p:spPr>
          <a:xfrm>
            <a:off x="2513625" y="1100153"/>
            <a:ext cx="7758802" cy="490888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1"/>
          <p:cNvSpPr txBox="1"/>
          <p:nvPr/>
        </p:nvSpPr>
        <p:spPr>
          <a:xfrm>
            <a:off x="962526" y="251641"/>
            <a:ext cx="1058778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The “evidence” for much of what we know in the molecular biosciences </a:t>
            </a:r>
            <a:b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</a:br>
            <a: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is based on </a:t>
            </a:r>
            <a:r>
              <a:rPr lang="en-US" sz="2000" b="1" dirty="0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shifts in bands on gels</a:t>
            </a:r>
            <a: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!</a:t>
            </a:r>
            <a:endParaRPr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  <p:grpSp>
        <p:nvGrpSpPr>
          <p:cNvPr id="290" name="Google Shape;290;p21"/>
          <p:cNvGrpSpPr/>
          <p:nvPr/>
        </p:nvGrpSpPr>
        <p:grpSpPr>
          <a:xfrm>
            <a:off x="2513625" y="4215441"/>
            <a:ext cx="2838008" cy="1483100"/>
            <a:chOff x="2641290" y="4406509"/>
            <a:chExt cx="2838008" cy="1483100"/>
          </a:xfrm>
        </p:grpSpPr>
        <p:grpSp>
          <p:nvGrpSpPr>
            <p:cNvPr id="291" name="Google Shape;291;p21"/>
            <p:cNvGrpSpPr/>
            <p:nvPr/>
          </p:nvGrpSpPr>
          <p:grpSpPr>
            <a:xfrm>
              <a:off x="3108960" y="4770783"/>
              <a:ext cx="2370338" cy="659810"/>
              <a:chOff x="3108960" y="4770783"/>
              <a:chExt cx="2370338" cy="659810"/>
            </a:xfrm>
          </p:grpSpPr>
          <p:cxnSp>
            <p:nvCxnSpPr>
              <p:cNvPr id="292" name="Google Shape;292;p21"/>
              <p:cNvCxnSpPr/>
              <p:nvPr/>
            </p:nvCxnSpPr>
            <p:spPr>
              <a:xfrm>
                <a:off x="3317592" y="4870619"/>
                <a:ext cx="1146245" cy="0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293" name="Google Shape;293;p21"/>
              <p:cNvCxnSpPr/>
              <p:nvPr/>
            </p:nvCxnSpPr>
            <p:spPr>
              <a:xfrm>
                <a:off x="3108960" y="5049078"/>
                <a:ext cx="2370338" cy="2052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294" name="Google Shape;294;p21"/>
              <p:cNvCxnSpPr/>
              <p:nvPr/>
            </p:nvCxnSpPr>
            <p:spPr>
              <a:xfrm>
                <a:off x="3317593" y="5112960"/>
                <a:ext cx="1146245" cy="0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295" name="Google Shape;295;p21"/>
              <p:cNvCxnSpPr/>
              <p:nvPr/>
            </p:nvCxnSpPr>
            <p:spPr>
              <a:xfrm rot="10800000">
                <a:off x="3172570" y="4770783"/>
                <a:ext cx="145022" cy="99836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96" name="Google Shape;296;p21"/>
              <p:cNvCxnSpPr/>
              <p:nvPr/>
            </p:nvCxnSpPr>
            <p:spPr>
              <a:xfrm rot="10800000" flipH="1">
                <a:off x="3108960" y="5118973"/>
                <a:ext cx="216010" cy="31162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97" name="Google Shape;297;p21"/>
            <p:cNvSpPr/>
            <p:nvPr/>
          </p:nvSpPr>
          <p:spPr>
            <a:xfrm>
              <a:off x="2847244" y="5331482"/>
              <a:ext cx="173317" cy="558127"/>
            </a:xfrm>
            <a:custGeom>
              <a:avLst/>
              <a:gdLst/>
              <a:ahLst/>
              <a:cxnLst/>
              <a:rect l="l" t="t" r="r" b="b"/>
              <a:pathLst>
                <a:path w="173317" h="558127" extrusionOk="0">
                  <a:moveTo>
                    <a:pt x="59764" y="2315"/>
                  </a:moveTo>
                  <a:cubicBezTo>
                    <a:pt x="79686" y="4307"/>
                    <a:pt x="107022" y="-7342"/>
                    <a:pt x="119529" y="8292"/>
                  </a:cubicBezTo>
                  <a:cubicBezTo>
                    <a:pt x="128503" y="19510"/>
                    <a:pt x="83670" y="32197"/>
                    <a:pt x="83670" y="32197"/>
                  </a:cubicBezTo>
                  <a:cubicBezTo>
                    <a:pt x="81678" y="38174"/>
                    <a:pt x="82149" y="45672"/>
                    <a:pt x="77694" y="50127"/>
                  </a:cubicBezTo>
                  <a:cubicBezTo>
                    <a:pt x="57144" y="70678"/>
                    <a:pt x="46452" y="72494"/>
                    <a:pt x="23906" y="80009"/>
                  </a:cubicBezTo>
                  <a:cubicBezTo>
                    <a:pt x="31874" y="91962"/>
                    <a:pt x="34183" y="111325"/>
                    <a:pt x="47811" y="115868"/>
                  </a:cubicBezTo>
                  <a:cubicBezTo>
                    <a:pt x="59764" y="119852"/>
                    <a:pt x="71315" y="125350"/>
                    <a:pt x="83670" y="127821"/>
                  </a:cubicBezTo>
                  <a:cubicBezTo>
                    <a:pt x="119730" y="135032"/>
                    <a:pt x="103916" y="130584"/>
                    <a:pt x="131482" y="139774"/>
                  </a:cubicBezTo>
                  <a:cubicBezTo>
                    <a:pt x="127498" y="153719"/>
                    <a:pt x="126015" y="168637"/>
                    <a:pt x="119529" y="181609"/>
                  </a:cubicBezTo>
                  <a:cubicBezTo>
                    <a:pt x="112343" y="195981"/>
                    <a:pt x="87600" y="197492"/>
                    <a:pt x="107576" y="217468"/>
                  </a:cubicBezTo>
                  <a:cubicBezTo>
                    <a:pt x="112031" y="221923"/>
                    <a:pt x="119715" y="220963"/>
                    <a:pt x="125506" y="223445"/>
                  </a:cubicBezTo>
                  <a:cubicBezTo>
                    <a:pt x="133694" y="226954"/>
                    <a:pt x="141443" y="231413"/>
                    <a:pt x="149411" y="235397"/>
                  </a:cubicBezTo>
                  <a:cubicBezTo>
                    <a:pt x="152753" y="245422"/>
                    <a:pt x="163739" y="267681"/>
                    <a:pt x="149411" y="277233"/>
                  </a:cubicBezTo>
                  <a:cubicBezTo>
                    <a:pt x="135743" y="286345"/>
                    <a:pt x="101600" y="289186"/>
                    <a:pt x="101600" y="289186"/>
                  </a:cubicBezTo>
                  <a:cubicBezTo>
                    <a:pt x="114638" y="328303"/>
                    <a:pt x="96529" y="289910"/>
                    <a:pt x="125506" y="313092"/>
                  </a:cubicBezTo>
                  <a:cubicBezTo>
                    <a:pt x="131115" y="317579"/>
                    <a:pt x="133474" y="325045"/>
                    <a:pt x="137458" y="331021"/>
                  </a:cubicBezTo>
                  <a:cubicBezTo>
                    <a:pt x="132745" y="354586"/>
                    <a:pt x="136234" y="365872"/>
                    <a:pt x="113553" y="378833"/>
                  </a:cubicBezTo>
                  <a:cubicBezTo>
                    <a:pt x="106421" y="382908"/>
                    <a:pt x="97616" y="382817"/>
                    <a:pt x="89647" y="384809"/>
                  </a:cubicBezTo>
                  <a:cubicBezTo>
                    <a:pt x="87635" y="387828"/>
                    <a:pt x="68183" y="413600"/>
                    <a:pt x="71717" y="420668"/>
                  </a:cubicBezTo>
                  <a:cubicBezTo>
                    <a:pt x="76172" y="429577"/>
                    <a:pt x="87654" y="432621"/>
                    <a:pt x="95623" y="438597"/>
                  </a:cubicBezTo>
                  <a:cubicBezTo>
                    <a:pt x="121479" y="477382"/>
                    <a:pt x="89920" y="438753"/>
                    <a:pt x="131482" y="462503"/>
                  </a:cubicBezTo>
                  <a:cubicBezTo>
                    <a:pt x="194153" y="498316"/>
                    <a:pt x="111364" y="467752"/>
                    <a:pt x="167341" y="486409"/>
                  </a:cubicBezTo>
                  <a:cubicBezTo>
                    <a:pt x="145692" y="518884"/>
                    <a:pt x="168175" y="494314"/>
                    <a:pt x="125506" y="510315"/>
                  </a:cubicBezTo>
                  <a:cubicBezTo>
                    <a:pt x="118780" y="512837"/>
                    <a:pt x="114001" y="519056"/>
                    <a:pt x="107576" y="522268"/>
                  </a:cubicBezTo>
                  <a:cubicBezTo>
                    <a:pt x="101941" y="525085"/>
                    <a:pt x="95623" y="526253"/>
                    <a:pt x="89647" y="528245"/>
                  </a:cubicBezTo>
                  <a:cubicBezTo>
                    <a:pt x="97616" y="532229"/>
                    <a:pt x="105364" y="536688"/>
                    <a:pt x="113553" y="540197"/>
                  </a:cubicBezTo>
                  <a:cubicBezTo>
                    <a:pt x="119343" y="542679"/>
                    <a:pt x="133474" y="540198"/>
                    <a:pt x="131482" y="546174"/>
                  </a:cubicBezTo>
                  <a:cubicBezTo>
                    <a:pt x="128665" y="554626"/>
                    <a:pt x="115545" y="554143"/>
                    <a:pt x="107576" y="558127"/>
                  </a:cubicBezTo>
                  <a:cubicBezTo>
                    <a:pt x="93631" y="556135"/>
                    <a:pt x="76741" y="560950"/>
                    <a:pt x="65741" y="552150"/>
                  </a:cubicBezTo>
                  <a:cubicBezTo>
                    <a:pt x="60132" y="547663"/>
                    <a:pt x="72240" y="538895"/>
                    <a:pt x="77694" y="534221"/>
                  </a:cubicBezTo>
                  <a:cubicBezTo>
                    <a:pt x="86514" y="526661"/>
                    <a:pt x="97683" y="522380"/>
                    <a:pt x="107576" y="516292"/>
                  </a:cubicBezTo>
                  <a:cubicBezTo>
                    <a:pt x="151368" y="489343"/>
                    <a:pt x="143615" y="494258"/>
                    <a:pt x="173317" y="474456"/>
                  </a:cubicBezTo>
                  <a:cubicBezTo>
                    <a:pt x="163356" y="470472"/>
                    <a:pt x="153480" y="466270"/>
                    <a:pt x="143435" y="462503"/>
                  </a:cubicBezTo>
                  <a:cubicBezTo>
                    <a:pt x="137537" y="460291"/>
                    <a:pt x="129441" y="461446"/>
                    <a:pt x="125506" y="456527"/>
                  </a:cubicBezTo>
                  <a:cubicBezTo>
                    <a:pt x="120375" y="450113"/>
                    <a:pt x="121521" y="440590"/>
                    <a:pt x="119529" y="432621"/>
                  </a:cubicBezTo>
                  <a:cubicBezTo>
                    <a:pt x="121521" y="412699"/>
                    <a:pt x="129087" y="392554"/>
                    <a:pt x="125506" y="372856"/>
                  </a:cubicBezTo>
                  <a:cubicBezTo>
                    <a:pt x="124379" y="366658"/>
                    <a:pt x="113754" y="368116"/>
                    <a:pt x="107576" y="366880"/>
                  </a:cubicBezTo>
                  <a:cubicBezTo>
                    <a:pt x="93763" y="364117"/>
                    <a:pt x="79686" y="362895"/>
                    <a:pt x="65741" y="360903"/>
                  </a:cubicBezTo>
                  <a:cubicBezTo>
                    <a:pt x="61757" y="354927"/>
                    <a:pt x="49301" y="348583"/>
                    <a:pt x="53788" y="342974"/>
                  </a:cubicBezTo>
                  <a:cubicBezTo>
                    <a:pt x="57998" y="337712"/>
                    <a:pt x="103136" y="328021"/>
                    <a:pt x="113553" y="325045"/>
                  </a:cubicBezTo>
                  <a:cubicBezTo>
                    <a:pt x="119610" y="323314"/>
                    <a:pt x="125425" y="320799"/>
                    <a:pt x="131482" y="319068"/>
                  </a:cubicBezTo>
                  <a:cubicBezTo>
                    <a:pt x="139380" y="316811"/>
                    <a:pt x="147174" y="313092"/>
                    <a:pt x="155388" y="313092"/>
                  </a:cubicBezTo>
                  <a:cubicBezTo>
                    <a:pt x="161688" y="313092"/>
                    <a:pt x="143435" y="317076"/>
                    <a:pt x="137458" y="319068"/>
                  </a:cubicBezTo>
                  <a:cubicBezTo>
                    <a:pt x="129490" y="317076"/>
                    <a:pt x="114714" y="321223"/>
                    <a:pt x="113553" y="313092"/>
                  </a:cubicBezTo>
                  <a:cubicBezTo>
                    <a:pt x="101664" y="229861"/>
                    <a:pt x="117806" y="256771"/>
                    <a:pt x="137458" y="217468"/>
                  </a:cubicBezTo>
                  <a:cubicBezTo>
                    <a:pt x="140275" y="211833"/>
                    <a:pt x="141443" y="205515"/>
                    <a:pt x="143435" y="199539"/>
                  </a:cubicBezTo>
                  <a:cubicBezTo>
                    <a:pt x="123513" y="197547"/>
                    <a:pt x="103515" y="196208"/>
                    <a:pt x="83670" y="193562"/>
                  </a:cubicBezTo>
                  <a:cubicBezTo>
                    <a:pt x="73601" y="192219"/>
                    <a:pt x="63704" y="189790"/>
                    <a:pt x="53788" y="187586"/>
                  </a:cubicBezTo>
                  <a:cubicBezTo>
                    <a:pt x="31281" y="182584"/>
                    <a:pt x="31914" y="182286"/>
                    <a:pt x="11953" y="175633"/>
                  </a:cubicBezTo>
                  <a:cubicBezTo>
                    <a:pt x="15937" y="169656"/>
                    <a:pt x="18160" y="162013"/>
                    <a:pt x="23906" y="157703"/>
                  </a:cubicBezTo>
                  <a:cubicBezTo>
                    <a:pt x="67178" y="125248"/>
                    <a:pt x="46248" y="149520"/>
                    <a:pt x="77694" y="133797"/>
                  </a:cubicBezTo>
                  <a:cubicBezTo>
                    <a:pt x="84118" y="130585"/>
                    <a:pt x="89647" y="125829"/>
                    <a:pt x="95623" y="121845"/>
                  </a:cubicBezTo>
                  <a:cubicBezTo>
                    <a:pt x="109291" y="80841"/>
                    <a:pt x="121138" y="84836"/>
                    <a:pt x="77694" y="80009"/>
                  </a:cubicBezTo>
                  <a:cubicBezTo>
                    <a:pt x="51878" y="77141"/>
                    <a:pt x="25898" y="76025"/>
                    <a:pt x="0" y="74033"/>
                  </a:cubicBezTo>
                  <a:cubicBezTo>
                    <a:pt x="1992" y="64072"/>
                    <a:pt x="341" y="52602"/>
                    <a:pt x="5976" y="44150"/>
                  </a:cubicBezTo>
                  <a:cubicBezTo>
                    <a:pt x="9471" y="38908"/>
                    <a:pt x="18399" y="41233"/>
                    <a:pt x="23906" y="38174"/>
                  </a:cubicBezTo>
                  <a:cubicBezTo>
                    <a:pt x="36464" y="31198"/>
                    <a:pt x="47811" y="22237"/>
                    <a:pt x="59764" y="14268"/>
                  </a:cubicBezTo>
                  <a:lnTo>
                    <a:pt x="59764" y="2315"/>
                  </a:lnTo>
                  <a:close/>
                </a:path>
              </a:pathLst>
            </a:cu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8" name="Google Shape;298;p21"/>
            <p:cNvCxnSpPr/>
            <p:nvPr/>
          </p:nvCxnSpPr>
          <p:spPr>
            <a:xfrm rot="10800000" flipH="1">
              <a:off x="2641290" y="4870620"/>
              <a:ext cx="467670" cy="293422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9" name="Google Shape;299;p21"/>
            <p:cNvCxnSpPr/>
            <p:nvPr/>
          </p:nvCxnSpPr>
          <p:spPr>
            <a:xfrm rot="10800000" flipH="1">
              <a:off x="2641290" y="4917111"/>
              <a:ext cx="499474" cy="308087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0" name="Google Shape;300;p21"/>
            <p:cNvSpPr/>
            <p:nvPr/>
          </p:nvSpPr>
          <p:spPr>
            <a:xfrm>
              <a:off x="2725271" y="4434541"/>
              <a:ext cx="383689" cy="383689"/>
            </a:xfrm>
            <a:prstGeom prst="ellipse">
              <a:avLst/>
            </a:pr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2693465" y="4406509"/>
              <a:ext cx="447299" cy="447299"/>
            </a:xfrm>
            <a:prstGeom prst="ellipse">
              <a:avLst/>
            </a:pr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21"/>
          <p:cNvSpPr txBox="1"/>
          <p:nvPr/>
        </p:nvSpPr>
        <p:spPr>
          <a:xfrm>
            <a:off x="1937982" y="6237027"/>
            <a:ext cx="90211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Both tracrRNA and crRNA are necessary for Cas9 cleavage of DNA</a:t>
            </a:r>
            <a:endParaRPr sz="180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2"/>
          <p:cNvGrpSpPr/>
          <p:nvPr/>
        </p:nvGrpSpPr>
        <p:grpSpPr>
          <a:xfrm>
            <a:off x="1802912" y="1559625"/>
            <a:ext cx="8628179" cy="4569198"/>
            <a:chOff x="1802912" y="1559625"/>
            <a:chExt cx="8628179" cy="4569198"/>
          </a:xfrm>
        </p:grpSpPr>
        <p:sp>
          <p:nvSpPr>
            <p:cNvPr id="308" name="Google Shape;308;p22"/>
            <p:cNvSpPr txBox="1"/>
            <p:nvPr/>
          </p:nvSpPr>
          <p:spPr>
            <a:xfrm>
              <a:off x="3351022" y="1559625"/>
              <a:ext cx="7080069" cy="1938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Plasmid         +           +            +           +</a:t>
              </a:r>
              <a:endParaRPr sz="1600">
                <a:latin typeface="Verdana Pro 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Cas9               +           +            +           -       </a:t>
              </a:r>
              <a:endParaRPr sz="1600">
                <a:latin typeface="Verdana Pro 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crRNA            +           +            -           +</a:t>
              </a:r>
              <a:endParaRPr sz="1600">
                <a:latin typeface="Verdana Pro 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tracRNA         -           +            +           +</a:t>
              </a:r>
              <a:endParaRPr sz="1600">
                <a:latin typeface="Verdana Pro "/>
              </a:endParaRPr>
            </a:p>
          </p:txBody>
        </p:sp>
        <p:grpSp>
          <p:nvGrpSpPr>
            <p:cNvPr id="309" name="Google Shape;309;p22"/>
            <p:cNvGrpSpPr/>
            <p:nvPr/>
          </p:nvGrpSpPr>
          <p:grpSpPr>
            <a:xfrm>
              <a:off x="1802912" y="3575304"/>
              <a:ext cx="7359376" cy="2553519"/>
              <a:chOff x="1766336" y="3429000"/>
              <a:chExt cx="7359376" cy="2553519"/>
            </a:xfrm>
          </p:grpSpPr>
          <p:pic>
            <p:nvPicPr>
              <p:cNvPr id="310" name="Google Shape;310;p22" descr="No image&#10;&#10;Description automatically generated"/>
              <p:cNvPicPr preferRelativeResize="0"/>
              <p:nvPr/>
            </p:nvPicPr>
            <p:blipFill rotWithShape="1">
              <a:blip r:embed="rId3">
                <a:alphaModFix/>
              </a:blip>
              <a:srcRect r="17712" b="32776"/>
              <a:stretch/>
            </p:blipFill>
            <p:spPr>
              <a:xfrm>
                <a:off x="4763809" y="3429000"/>
                <a:ext cx="4361903" cy="2370909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11" name="Google Shape;311;p22"/>
              <p:cNvGrpSpPr/>
              <p:nvPr/>
            </p:nvGrpSpPr>
            <p:grpSpPr>
              <a:xfrm>
                <a:off x="1766336" y="3636700"/>
                <a:ext cx="774797" cy="755340"/>
                <a:chOff x="1226840" y="3723785"/>
                <a:chExt cx="774797" cy="755340"/>
              </a:xfrm>
            </p:grpSpPr>
            <p:sp>
              <p:nvSpPr>
                <p:cNvPr id="312" name="Google Shape;312;p22"/>
                <p:cNvSpPr/>
                <p:nvPr/>
              </p:nvSpPr>
              <p:spPr>
                <a:xfrm>
                  <a:off x="1226840" y="3723785"/>
                  <a:ext cx="774797" cy="75534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22"/>
                <p:cNvSpPr/>
                <p:nvPr/>
              </p:nvSpPr>
              <p:spPr>
                <a:xfrm>
                  <a:off x="1271628" y="3778463"/>
                  <a:ext cx="673317" cy="644821"/>
                </a:xfrm>
                <a:prstGeom prst="ellipse">
                  <a:avLst/>
                </a:prstGeom>
                <a:noFill/>
                <a:ln w="22225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22"/>
                <p:cNvSpPr/>
                <p:nvPr/>
              </p:nvSpPr>
              <p:spPr>
                <a:xfrm rot="10800000" flipH="1">
                  <a:off x="1903851" y="3824353"/>
                  <a:ext cx="45719" cy="87468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" name="Google Shape;315;p22"/>
              <p:cNvGrpSpPr/>
              <p:nvPr/>
            </p:nvGrpSpPr>
            <p:grpSpPr>
              <a:xfrm>
                <a:off x="2541133" y="4578397"/>
                <a:ext cx="1257738" cy="68911"/>
                <a:chOff x="805625" y="4257923"/>
                <a:chExt cx="1257738" cy="68911"/>
              </a:xfrm>
            </p:grpSpPr>
            <p:cxnSp>
              <p:nvCxnSpPr>
                <p:cNvPr id="316" name="Google Shape;316;p22"/>
                <p:cNvCxnSpPr/>
                <p:nvPr/>
              </p:nvCxnSpPr>
              <p:spPr>
                <a:xfrm>
                  <a:off x="805625" y="4257923"/>
                  <a:ext cx="1257738" cy="0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chemeClr val="accen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317" name="Google Shape;317;p22"/>
                <p:cNvCxnSpPr/>
                <p:nvPr/>
              </p:nvCxnSpPr>
              <p:spPr>
                <a:xfrm>
                  <a:off x="805625" y="4326834"/>
                  <a:ext cx="1257738" cy="0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chemeClr val="accen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cxnSp>
            <p:nvCxnSpPr>
              <p:cNvPr id="318" name="Google Shape;318;p22"/>
              <p:cNvCxnSpPr/>
              <p:nvPr/>
            </p:nvCxnSpPr>
            <p:spPr>
              <a:xfrm>
                <a:off x="2743022" y="4102688"/>
                <a:ext cx="1943100" cy="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319" name="Google Shape;319;p22"/>
              <p:cNvCxnSpPr/>
              <p:nvPr/>
            </p:nvCxnSpPr>
            <p:spPr>
              <a:xfrm>
                <a:off x="4038346" y="4613227"/>
                <a:ext cx="603326" cy="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320" name="Google Shape;320;p22"/>
              <p:cNvSpPr/>
              <p:nvPr/>
            </p:nvSpPr>
            <p:spPr>
              <a:xfrm>
                <a:off x="3314446" y="4884965"/>
                <a:ext cx="1263650" cy="400050"/>
              </a:xfrm>
              <a:custGeom>
                <a:avLst/>
                <a:gdLst/>
                <a:ahLst/>
                <a:cxnLst/>
                <a:rect l="l" t="t" r="r" b="b"/>
                <a:pathLst>
                  <a:path w="1263650" h="400050" extrusionOk="0">
                    <a:moveTo>
                      <a:pt x="0" y="400050"/>
                    </a:moveTo>
                    <a:lnTo>
                      <a:pt x="222250" y="0"/>
                    </a:lnTo>
                    <a:lnTo>
                      <a:pt x="1263650" y="0"/>
                    </a:ln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Verdana Pro 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1" name="Google Shape;321;p22"/>
              <p:cNvGrpSpPr/>
              <p:nvPr/>
            </p:nvGrpSpPr>
            <p:grpSpPr>
              <a:xfrm>
                <a:off x="3022853" y="5183415"/>
                <a:ext cx="162372" cy="799104"/>
                <a:chOff x="3089363" y="5372100"/>
                <a:chExt cx="162372" cy="799104"/>
              </a:xfrm>
            </p:grpSpPr>
            <p:sp>
              <p:nvSpPr>
                <p:cNvPr id="322" name="Google Shape;322;p22"/>
                <p:cNvSpPr/>
                <p:nvPr/>
              </p:nvSpPr>
              <p:spPr>
                <a:xfrm>
                  <a:off x="3089364" y="5372100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22"/>
                <p:cNvSpPr/>
                <p:nvPr/>
              </p:nvSpPr>
              <p:spPr>
                <a:xfrm>
                  <a:off x="3089363" y="5505352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22"/>
                <p:cNvSpPr/>
                <p:nvPr/>
              </p:nvSpPr>
              <p:spPr>
                <a:xfrm>
                  <a:off x="3100799" y="5637253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22"/>
                <p:cNvSpPr/>
                <p:nvPr/>
              </p:nvSpPr>
              <p:spPr>
                <a:xfrm>
                  <a:off x="3103182" y="5766743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22"/>
                <p:cNvSpPr/>
                <p:nvPr/>
              </p:nvSpPr>
              <p:spPr>
                <a:xfrm>
                  <a:off x="3100798" y="5913331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22"/>
                <p:cNvSpPr/>
                <p:nvPr/>
              </p:nvSpPr>
              <p:spPr>
                <a:xfrm>
                  <a:off x="3100797" y="6037952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28" name="Google Shape;328;p22"/>
          <p:cNvSpPr txBox="1"/>
          <p:nvPr/>
        </p:nvSpPr>
        <p:spPr>
          <a:xfrm>
            <a:off x="1009162" y="390876"/>
            <a:ext cx="1089820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Experimental Evidence</a:t>
            </a:r>
            <a:r>
              <a:rPr lang="en-US" sz="2000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….</a:t>
            </a:r>
            <a:r>
              <a:rPr lang="en-US" sz="2000" i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that </a:t>
            </a:r>
            <a:r>
              <a:rPr lang="en-US" sz="2000" i="1" dirty="0" err="1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tracRNA</a:t>
            </a:r>
            <a:r>
              <a:rPr lang="en-US" sz="2000" i="1" dirty="0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 </a:t>
            </a:r>
            <a:r>
              <a:rPr lang="en-US" sz="2000" i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was required for Cas9 endonuclease activity</a:t>
            </a:r>
            <a:endParaRPr sz="1600" dirty="0">
              <a:latin typeface="Verdana Pro 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20"/>
          <p:cNvGrpSpPr/>
          <p:nvPr/>
        </p:nvGrpSpPr>
        <p:grpSpPr>
          <a:xfrm>
            <a:off x="3461702" y="945628"/>
            <a:ext cx="5268595" cy="5293995"/>
            <a:chOff x="0" y="0"/>
            <a:chExt cx="5268595" cy="5293995"/>
          </a:xfrm>
        </p:grpSpPr>
        <p:pic>
          <p:nvPicPr>
            <p:cNvPr id="334" name="Google Shape;334;p20" descr="20 Different Types of T-Shirts - Sew Guid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268595" cy="529399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35" name="Google Shape;335;p20"/>
            <p:cNvGrpSpPr/>
            <p:nvPr/>
          </p:nvGrpSpPr>
          <p:grpSpPr>
            <a:xfrm>
              <a:off x="1475715" y="1149790"/>
              <a:ext cx="2453489" cy="2828066"/>
              <a:chOff x="0" y="0"/>
              <a:chExt cx="2453489" cy="2828066"/>
            </a:xfrm>
          </p:grpSpPr>
          <p:sp>
            <p:nvSpPr>
              <p:cNvPr id="336" name="Google Shape;336;p20"/>
              <p:cNvSpPr txBox="1"/>
              <p:nvPr/>
            </p:nvSpPr>
            <p:spPr>
              <a:xfrm>
                <a:off x="0" y="0"/>
                <a:ext cx="2453489" cy="102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200" b="1" dirty="0">
                    <a:solidFill>
                      <a:schemeClr val="dk1"/>
                    </a:solidFill>
                    <a:latin typeface="Verdana Pro "/>
                    <a:ea typeface="Calibri"/>
                    <a:cs typeface="Calibri"/>
                    <a:sym typeface="Calibri"/>
                  </a:rPr>
                  <a:t>Its all about</a:t>
                </a:r>
                <a:endParaRPr sz="1100" dirty="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r>
                  <a:rPr lang="en-US" sz="2200" b="1" dirty="0">
                    <a:solidFill>
                      <a:srgbClr val="FF0000"/>
                    </a:solidFill>
                    <a:latin typeface="Verdana Pro "/>
                    <a:ea typeface="Calibri"/>
                    <a:cs typeface="Calibri"/>
                    <a:sym typeface="Calibri"/>
                  </a:rPr>
                  <a:t>Shifting bands…</a:t>
                </a:r>
                <a:endParaRPr sz="1100" dirty="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7" name="Google Shape;337;p20"/>
              <p:cNvGrpSpPr/>
              <p:nvPr/>
            </p:nvGrpSpPr>
            <p:grpSpPr>
              <a:xfrm>
                <a:off x="227254" y="1354780"/>
                <a:ext cx="1998980" cy="1473286"/>
                <a:chOff x="73345" y="250257"/>
                <a:chExt cx="1998980" cy="1473286"/>
              </a:xfrm>
            </p:grpSpPr>
            <p:pic>
              <p:nvPicPr>
                <p:cNvPr id="338" name="Google Shape;338;p20" descr="No image&#10;&#10;Description automatically generated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32776"/>
                <a:stretch/>
              </p:blipFill>
              <p:spPr>
                <a:xfrm>
                  <a:off x="73345" y="250257"/>
                  <a:ext cx="1998980" cy="89408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39" name="Google Shape;339;p20"/>
                <p:cNvSpPr txBox="1"/>
                <p:nvPr/>
              </p:nvSpPr>
              <p:spPr>
                <a:xfrm>
                  <a:off x="226336" y="1234656"/>
                  <a:ext cx="1692998" cy="488887"/>
                </a:xfrm>
                <a:prstGeom prst="rect">
                  <a:avLst/>
                </a:prstGeom>
                <a:no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200" b="1" dirty="0">
                      <a:solidFill>
                        <a:srgbClr val="FF0000"/>
                      </a:solidFill>
                      <a:latin typeface="Verdana Pro "/>
                      <a:ea typeface="Calibri"/>
                      <a:cs typeface="Calibri"/>
                      <a:sym typeface="Calibri"/>
                    </a:rPr>
                    <a:t>… on gels !</a:t>
                  </a:r>
                  <a:endParaRPr sz="1100" b="1" dirty="0">
                    <a:solidFill>
                      <a:schemeClr val="dk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"/>
          <p:cNvSpPr txBox="1"/>
          <p:nvPr/>
        </p:nvSpPr>
        <p:spPr>
          <a:xfrm>
            <a:off x="1282775" y="2249800"/>
            <a:ext cx="9443400" cy="18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en-US" sz="2700" b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“</a:t>
            </a:r>
            <a:r>
              <a:rPr lang="en-US" sz="2700" b="1" i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We propose </a:t>
            </a:r>
            <a:r>
              <a:rPr lang="en-US" sz="2700" b="1" i="1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an alternative methodology based on RNA-programmed Cas9 </a:t>
            </a:r>
            <a:r>
              <a:rPr lang="en-US" sz="2700" b="1" i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that could offer considerable potential for gene targeting and genome editing applications.”  </a:t>
            </a:r>
            <a:endParaRPr sz="2700" b="1" i="1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7"/>
          <p:cNvSpPr txBox="1"/>
          <p:nvPr/>
        </p:nvSpPr>
        <p:spPr>
          <a:xfrm>
            <a:off x="1420950" y="1154500"/>
            <a:ext cx="9344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Concluding statement,</a:t>
            </a:r>
            <a:r>
              <a:rPr lang="en-US" sz="260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 2012 Jinek paper</a:t>
            </a:r>
            <a:endParaRPr sz="260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8"/>
          <p:cNvSpPr txBox="1"/>
          <p:nvPr/>
        </p:nvSpPr>
        <p:spPr>
          <a:xfrm>
            <a:off x="865539" y="2170828"/>
            <a:ext cx="9227700" cy="1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happens after the cut?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Minding our metaphors….</a:t>
            </a:r>
            <a:endParaRPr sz="2100" b="1" i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8"/>
          <p:cNvSpPr txBox="1"/>
          <p:nvPr/>
        </p:nvSpPr>
        <p:spPr>
          <a:xfrm>
            <a:off x="6191395" y="5751646"/>
            <a:ext cx="4620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Stay tuned…</a:t>
            </a:r>
            <a:endParaRPr sz="1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9A002E-53A8-7E3D-DFCD-6B78CA419D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55438" y="6299200"/>
            <a:ext cx="436562" cy="365125"/>
          </a:xfrm>
        </p:spPr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161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2DF9C-FAE9-52B3-1074-22643581737E}"/>
              </a:ext>
            </a:extLst>
          </p:cNvPr>
          <p:cNvSpPr txBox="1"/>
          <p:nvPr/>
        </p:nvSpPr>
        <p:spPr>
          <a:xfrm>
            <a:off x="1095429" y="684405"/>
            <a:ext cx="11313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 verdana pro "/>
                <a:cs typeface="Calibri" panose="020F0502020204030204" pitchFamily="34" charset="0"/>
              </a:rPr>
              <a:t>So</a:t>
            </a:r>
            <a:r>
              <a:rPr lang="en-US" sz="2800" dirty="0">
                <a:latin typeface=" verdana pro "/>
                <a:cs typeface="Calibri" panose="020F0502020204030204" pitchFamily="34" charset="0"/>
              </a:rPr>
              <a:t>,… </a:t>
            </a:r>
            <a:r>
              <a:rPr lang="en-US" sz="2800" i="1" dirty="0">
                <a:latin typeface=" verdana pro "/>
                <a:cs typeface="Calibri" panose="020F0502020204030204" pitchFamily="34" charset="0"/>
              </a:rPr>
              <a:t>how should we introduce students to CRISPR?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83816-4E30-04B2-FDBA-23F45FBFF18A}"/>
              </a:ext>
            </a:extLst>
          </p:cNvPr>
          <p:cNvSpPr txBox="1"/>
          <p:nvPr/>
        </p:nvSpPr>
        <p:spPr>
          <a:xfrm>
            <a:off x="1559855" y="2074587"/>
            <a:ext cx="95480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8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Verdana Pro" panose="020B0604030504040204" pitchFamily="34" charset="0"/>
                <a:cs typeface="Calibri" panose="020F0502020204030204" pitchFamily="34" charset="0"/>
              </a:rPr>
              <a:t>How can we capture students’ interest in CRISPR?</a:t>
            </a:r>
          </a:p>
          <a:p>
            <a:endParaRPr lang="en-US" sz="2800" i="1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Verdana Pro" panose="020B0604030504040204" pitchFamily="34" charset="0"/>
                <a:cs typeface="Calibri" panose="020F0502020204030204" pitchFamily="34" charset="0"/>
              </a:rPr>
              <a:t>How can we connect CRISPR to what we are already teaching?</a:t>
            </a:r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4C840-11D7-2F03-0FD9-0BE5E361A928}"/>
              </a:ext>
            </a:extLst>
          </p:cNvPr>
          <p:cNvSpPr txBox="1"/>
          <p:nvPr/>
        </p:nvSpPr>
        <p:spPr>
          <a:xfrm>
            <a:off x="763603" y="302904"/>
            <a:ext cx="11057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erdana Pro" panose="020B0604030504040204" pitchFamily="34" charset="0"/>
                <a:cs typeface="Calibri" panose="020F0502020204030204" pitchFamily="34" charset="0"/>
              </a:rPr>
              <a:t>But first,…</a:t>
            </a:r>
            <a:r>
              <a:rPr lang="en-US" sz="3200" b="1" dirty="0">
                <a:latin typeface="Verdana Pro" panose="020B0604030504040204" pitchFamily="34" charset="0"/>
                <a:cs typeface="Calibri" panose="020F0502020204030204" pitchFamily="34" charset="0"/>
              </a:rPr>
              <a:t>CRISPR….</a:t>
            </a:r>
            <a:r>
              <a:rPr lang="en-US" sz="3200" dirty="0">
                <a:latin typeface="Verdana Pro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latin typeface="Verdana Pro" panose="020B0604030504040204" pitchFamily="34" charset="0"/>
                <a:cs typeface="Calibri" panose="020F0502020204030204" pitchFamily="34" charset="0"/>
              </a:rPr>
              <a:t>as an adaptive immunity system in bacteria</a:t>
            </a:r>
            <a:r>
              <a:rPr lang="en-US" sz="3200" dirty="0">
                <a:latin typeface="Verdana Pro" panose="020B060403050404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C99C491-7DCA-875B-FB0D-073BAD1AE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18" y="2053610"/>
            <a:ext cx="6029092" cy="46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41CF81-6A99-9DCB-6D7B-49493E10017B}"/>
              </a:ext>
            </a:extLst>
          </p:cNvPr>
          <p:cNvSpPr txBox="1"/>
          <p:nvPr/>
        </p:nvSpPr>
        <p:spPr>
          <a:xfrm>
            <a:off x="1232959" y="2270104"/>
            <a:ext cx="5398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Verdana Pro" panose="020B0604030504040204" pitchFamily="34" charset="0"/>
                <a:cs typeface="Calibri" panose="020F0502020204030204" pitchFamily="34" charset="0"/>
              </a:rPr>
              <a:t>CRISPR Cas9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CD53DF9-7AE6-0EA8-5F0F-BC65EDF6ED36}"/>
              </a:ext>
            </a:extLst>
          </p:cNvPr>
          <p:cNvSpPr/>
          <p:nvPr/>
        </p:nvSpPr>
        <p:spPr>
          <a:xfrm>
            <a:off x="4188145" y="3041764"/>
            <a:ext cx="2030819" cy="467833"/>
          </a:xfrm>
          <a:custGeom>
            <a:avLst/>
            <a:gdLst>
              <a:gd name="connsiteX0" fmla="*/ 0 w 2030819"/>
              <a:gd name="connsiteY0" fmla="*/ 0 h 467833"/>
              <a:gd name="connsiteX1" fmla="*/ 382772 w 2030819"/>
              <a:gd name="connsiteY1" fmla="*/ 350875 h 467833"/>
              <a:gd name="connsiteX2" fmla="*/ 2030819 w 2030819"/>
              <a:gd name="connsiteY2" fmla="*/ 467833 h 46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0819" h="467833">
                <a:moveTo>
                  <a:pt x="0" y="0"/>
                </a:moveTo>
                <a:cubicBezTo>
                  <a:pt x="22151" y="136451"/>
                  <a:pt x="44302" y="272903"/>
                  <a:pt x="382772" y="350875"/>
                </a:cubicBezTo>
                <a:cubicBezTo>
                  <a:pt x="721242" y="428847"/>
                  <a:pt x="1376030" y="448340"/>
                  <a:pt x="2030819" y="467833"/>
                </a:cubicBezTo>
              </a:path>
            </a:pathLst>
          </a:custGeom>
          <a:noFill/>
          <a:ln w="6350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18925AF-8821-55A1-DF35-77D7DD4D9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6" name="Google Shape;129;p4">
            <a:extLst>
              <a:ext uri="{FF2B5EF4-FFF2-40B4-BE49-F238E27FC236}">
                <a16:creationId xmlns:a16="http://schemas.microsoft.com/office/drawing/2014/main" id="{6472F44D-3318-3CA0-D787-0C52BCAECB00}"/>
              </a:ext>
            </a:extLst>
          </p:cNvPr>
          <p:cNvSpPr txBox="1"/>
          <p:nvPr/>
        </p:nvSpPr>
        <p:spPr>
          <a:xfrm>
            <a:off x="534379" y="958302"/>
            <a:ext cx="11203246" cy="544574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b="1" kern="1200" dirty="0">
                <a:latin typeface="Verdana Pro SemiBold" panose="020B0604020202020204" pitchFamily="34" charset="0"/>
                <a:ea typeface="+mj-ea"/>
                <a:cs typeface="+mj-cs"/>
              </a:rPr>
              <a:t>CRISPR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 –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C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lustered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R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egularly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I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nterspaced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S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hort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P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alindromic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R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epeats</a:t>
            </a:r>
          </a:p>
        </p:txBody>
      </p:sp>
      <p:pic>
        <p:nvPicPr>
          <p:cNvPr id="5" name="Google Shape;128;p4">
            <a:extLst>
              <a:ext uri="{FF2B5EF4-FFF2-40B4-BE49-F238E27FC236}">
                <a16:creationId xmlns:a16="http://schemas.microsoft.com/office/drawing/2014/main" id="{64078B94-E69A-9FBE-032B-BB637B66C9B9}"/>
              </a:ext>
            </a:extLst>
          </p:cNvPr>
          <p:cNvPicPr preferRelativeResize="0"/>
          <p:nvPr/>
        </p:nvPicPr>
        <p:blipFill rotWithShape="1">
          <a:blip r:embed="rId2"/>
          <a:srcRect l="14189" t="18680" r="19451" b="30427"/>
          <a:stretch/>
        </p:blipFill>
        <p:spPr>
          <a:xfrm>
            <a:off x="744904" y="1768474"/>
            <a:ext cx="10782193" cy="465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4" name="Google Shape;272;g10f10c2bb9c_0_0">
            <a:extLst>
              <a:ext uri="{FF2B5EF4-FFF2-40B4-BE49-F238E27FC236}">
                <a16:creationId xmlns:a16="http://schemas.microsoft.com/office/drawing/2014/main" id="{B0734443-EA89-8C77-ABE7-D9D54647966C}"/>
              </a:ext>
            </a:extLst>
          </p:cNvPr>
          <p:cNvPicPr preferRelativeResize="0"/>
          <p:nvPr/>
        </p:nvPicPr>
        <p:blipFill rotWithShape="1">
          <a:blip r:embed="rId2"/>
          <a:srcRect l="33195" t="26995" r="26703" b="29152"/>
          <a:stretch/>
        </p:blipFill>
        <p:spPr>
          <a:xfrm>
            <a:off x="1762325" y="489470"/>
            <a:ext cx="8667349" cy="53314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5E5F49-89AD-AA83-0479-9667F6F138D6}"/>
              </a:ext>
            </a:extLst>
          </p:cNvPr>
          <p:cNvSpPr txBox="1"/>
          <p:nvPr/>
        </p:nvSpPr>
        <p:spPr>
          <a:xfrm>
            <a:off x="2879324" y="599919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Teacher Resources (3dmoleculardesigns.com)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742" y="595109"/>
            <a:ext cx="2984308" cy="544574"/>
          </a:xfrm>
        </p:spPr>
        <p:txBody>
          <a:bodyPr>
            <a:noAutofit/>
          </a:bodyPr>
          <a:lstStyle/>
          <a:p>
            <a:r>
              <a:rPr lang="en-US" sz="4400" dirty="0"/>
              <a:t>Guiding Graphics</a:t>
            </a:r>
          </a:p>
        </p:txBody>
      </p:sp>
      <p:pic>
        <p:nvPicPr>
          <p:cNvPr id="4" name="Google Shape;277;p15" descr="A close up of a map&#10;&#10;Description automatically generated">
            <a:extLst>
              <a:ext uri="{FF2B5EF4-FFF2-40B4-BE49-F238E27FC236}">
                <a16:creationId xmlns:a16="http://schemas.microsoft.com/office/drawing/2014/main" id="{9D848220-67AF-8E67-A1C7-B755658D7C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22067" y="133053"/>
            <a:ext cx="5102419" cy="6724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Google Shape;282;p16" descr="A close up of a map&#10;&#10;Description automatically generated">
            <a:extLst>
              <a:ext uri="{FF2B5EF4-FFF2-40B4-BE49-F238E27FC236}">
                <a16:creationId xmlns:a16="http://schemas.microsoft.com/office/drawing/2014/main" id="{DDA90F39-6A06-DB80-C184-4F81B80260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6111" y="32840"/>
            <a:ext cx="5066839" cy="6792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422A74A-16B2-5FDA-C6DB-C8EC966F6F84}"/>
              </a:ext>
            </a:extLst>
          </p:cNvPr>
          <p:cNvSpPr txBox="1">
            <a:spLocks/>
          </p:cNvSpPr>
          <p:nvPr/>
        </p:nvSpPr>
        <p:spPr>
          <a:xfrm>
            <a:off x="1120967" y="2385809"/>
            <a:ext cx="2984308" cy="544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400" dirty="0"/>
              <a:t>Guiding Graphics</a:t>
            </a:r>
          </a:p>
        </p:txBody>
      </p:sp>
    </p:spTree>
    <p:extLst>
      <p:ext uri="{BB962C8B-B14F-4D97-AF65-F5344CB8AC3E}">
        <p14:creationId xmlns:p14="http://schemas.microsoft.com/office/powerpoint/2010/main" val="2468851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PPT_Template_2022" id="{F2F3356D-F7F2-4FD8-8957-145750084241}" vid="{4A350038-1B81-47F4-9C66-D368B428D38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PPT_Template_2022" id="{F2F3356D-F7F2-4FD8-8957-145750084241}" vid="{F1804F64-563A-48BD-BB97-1AA4DE43C43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  <SharedWithUsers xmlns="256d1f37-a5bf-40ea-9e3b-df9e783b5a8c">
      <UserInfo>
        <DisplayName>Tim Herman</DisplayName>
        <AccountId>37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0" ma:contentTypeDescription="Create a new document." ma:contentTypeScope="" ma:versionID="84d1a5993485642f102bc06eaebd549e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cc5052e2b9664e348918f7b73b77a0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cfebaabb-06ba-495d-9116-624c50a03998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56d1f37-a5bf-40ea-9e3b-df9e783b5a8c"/>
    <ds:schemaRef ds:uri="http://www.w3.org/XML/1998/namespace"/>
    <ds:schemaRef ds:uri="fccfdd5f-3cf6-48f3-9c58-398738ebd059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34FD943-8C14-4C04-8B61-136C7B82B8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3DMD_PPT_Template_2022</Template>
  <TotalTime>122</TotalTime>
  <Words>804</Words>
  <Application>Microsoft Office PowerPoint</Application>
  <PresentationFormat>Widescreen</PresentationFormat>
  <Paragraphs>127</Paragraphs>
  <Slides>35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Custom Design</vt:lpstr>
      <vt:lpstr>CRISPR: Isn’t it Time We Fixed Your Genome?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Guiding Graphics</vt:lpstr>
      <vt:lpstr>PowerPoint Presentation</vt:lpstr>
      <vt:lpstr>PowerPoint Presentation</vt:lpstr>
      <vt:lpstr>Jennifer Doudna</vt:lpstr>
      <vt:lpstr>Martin Jinek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CRISPR: Connecting New Science to What You Already Teach</vt:lpstr>
      <vt:lpstr>PowerPoint Presentation</vt:lpstr>
      <vt:lpstr>Guiding Graphics</vt:lpstr>
      <vt:lpstr>PowerPoint Presentation</vt:lpstr>
      <vt:lpstr>5 Steps in the Making the Cut </vt:lpstr>
      <vt:lpstr>CRISPR Cas9… for real</vt:lpstr>
      <vt:lpstr>Two must see / read accounts of the CRISPR story.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CRISPR: Isn’t it Time We Fixed Your Genome?</dc:title>
  <dc:creator>Kris Herman</dc:creator>
  <cp:lastModifiedBy>Kris Herman</cp:lastModifiedBy>
  <cp:revision>2</cp:revision>
  <dcterms:created xsi:type="dcterms:W3CDTF">2022-10-13T15:27:33Z</dcterms:created>
  <dcterms:modified xsi:type="dcterms:W3CDTF">2022-10-17T14:55:07Z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