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2" r:id="rId4"/>
    <p:sldMasterId id="2147483660" r:id="rId5"/>
    <p:sldMasterId id="2147483648" r:id="rId6"/>
  </p:sldMasterIdLst>
  <p:notesMasterIdLst>
    <p:notesMasterId r:id="rId39"/>
  </p:notesMasterIdLst>
  <p:sldIdLst>
    <p:sldId id="282" r:id="rId7"/>
    <p:sldId id="257" r:id="rId8"/>
    <p:sldId id="275" r:id="rId9"/>
    <p:sldId id="276" r:id="rId10"/>
    <p:sldId id="277" r:id="rId11"/>
    <p:sldId id="278" r:id="rId12"/>
    <p:sldId id="279" r:id="rId13"/>
    <p:sldId id="280" r:id="rId14"/>
    <p:sldId id="264" r:id="rId15"/>
    <p:sldId id="272" r:id="rId16"/>
    <p:sldId id="273" r:id="rId17"/>
    <p:sldId id="274" r:id="rId18"/>
    <p:sldId id="283" r:id="rId19"/>
    <p:sldId id="284" r:id="rId20"/>
    <p:sldId id="288" r:id="rId21"/>
    <p:sldId id="290" r:id="rId22"/>
    <p:sldId id="285" r:id="rId23"/>
    <p:sldId id="286" r:id="rId24"/>
    <p:sldId id="287" r:id="rId25"/>
    <p:sldId id="291" r:id="rId26"/>
    <p:sldId id="292" r:id="rId27"/>
    <p:sldId id="293" r:id="rId28"/>
    <p:sldId id="294" r:id="rId29"/>
    <p:sldId id="296" r:id="rId30"/>
    <p:sldId id="295" r:id="rId31"/>
    <p:sldId id="297" r:id="rId32"/>
    <p:sldId id="298" r:id="rId33"/>
    <p:sldId id="299" r:id="rId34"/>
    <p:sldId id="300" r:id="rId35"/>
    <p:sldId id="301" r:id="rId36"/>
    <p:sldId id="302" r:id="rId37"/>
    <p:sldId id="269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2B77"/>
    <a:srgbClr val="1EA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0D9639-154D-4D9A-A2C0-CB38874ADFF4}" v="28" dt="2022-10-13T14:12:15.205"/>
    <p1510:client id="{31B0DC97-7174-F8AE-92D3-7093C5CAB6DF}" v="5" dt="2022-10-12T23:13:34.514"/>
    <p1510:client id="{55747DF7-08D5-6D35-ECF7-160684685B1D}" v="1" dt="2022-11-08T18:35:25.164"/>
    <p1510:client id="{8C3242D2-AB0C-7F20-075F-ADD6C3F0AA28}" v="10" dt="2022-10-13T15:58:56.480"/>
    <p1510:client id="{B5E15C6B-EDC9-3407-4701-CCE6B84789B6}" v="1" dt="2022-10-12T22:19:48.2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tableStyles" Target="tableStyle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7E96E-58CF-4E0E-92A1-8DE27C57A71F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16263-F4AD-4FDF-883C-15B909C82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application&#10;&#10;Description automatically generated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34986" y="2766382"/>
            <a:ext cx="4671589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106752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3596F11-EC42-2CE9-5974-D8F9DE3F0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861" y="231303"/>
            <a:ext cx="9144000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312FE3-9E04-D58F-E86C-B56DF4AFD0D2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FF3BD9-09F0-8C62-B2FD-834BBF60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6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178" y="251489"/>
            <a:ext cx="1069474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23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693D4175-2385-5E92-99E5-F59074A2D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3" y="289589"/>
            <a:ext cx="10193081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668D91-A0C3-B3EC-1FFC-E4AEA958B883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C46D5-5A8C-1C48-84F4-49BAE3B46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993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982490D1-4C27-6FE3-3F95-DB43821A0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4" y="294463"/>
            <a:ext cx="1020016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FCD39D-2488-81CA-AF47-325AF318F4D4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F1B122-9A7B-2A18-8069-B087AD8F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554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map&#10;&#10;Description automatically generated">
            <a:extLst>
              <a:ext uri="{FF2B5EF4-FFF2-40B4-BE49-F238E27FC236}">
                <a16:creationId xmlns:a16="http://schemas.microsoft.com/office/drawing/2014/main" id="{D40119E2-379E-B0D9-4B5B-4884FA053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96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71D20970-B06C-CB7C-B5E4-325A1AE2F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20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6D86948D-E6E2-1B8B-88E8-F89072AFFF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07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79A9AC15-481A-1578-DFB0-A3EF9E3F4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78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A90D7-E66A-188E-173A-D94AD17B4E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D7E38D-7F60-CC22-2E91-C90047089F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97E208-81E6-AA27-5332-D95ADC6F8A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8538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ADD74-2CA4-9F8A-0741-EA5F6DACD9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078DF3-2108-63F3-2CB9-CC511851B8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1D47A1-9F67-AE14-3102-040680838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310C-E1C7-4421-BC42-C23A00F3644C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FF9082-705D-DCF4-6099-C3BA0AA0C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478BB-AE36-9708-8C62-A482E69F2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5AC4-1522-4E92-827B-4E2399499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775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8193236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BEF27-8438-1861-8BDB-D22D164B3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1241A-44DC-CE7F-6666-B71365A6EC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CC0826-A563-7A05-2B16-4132A1A3C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310C-E1C7-4421-BC42-C23A00F3644C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B96E31-6720-72E0-8873-F0657BD0F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2AD199-6258-1241-9A05-D13FFF25E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5AC4-1522-4E92-827B-4E2399499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5732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25539-1D40-F9FE-037B-E4E6A9B9E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C85F89-E4A0-F72C-DA6B-774D111D08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B6B620-1C84-F3AE-DEAA-CBEE20D09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310C-E1C7-4421-BC42-C23A00F3644C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1B6EAB-CA5E-4A73-D7FF-60649B9E0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A790DD-CB7B-E490-900A-85B72189E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5AC4-1522-4E92-827B-4E2399499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5755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62730-167B-9B1D-7106-1449FDDFE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56E5CD-37DB-A03E-24A1-57B5117393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9EEF08-115F-81FF-AF20-7F0B3EFAC3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C74B5A-80D9-09E4-2933-64610132A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310C-E1C7-4421-BC42-C23A00F3644C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171931-AB83-2EF9-9FAF-8A54730B2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DFAA20-C917-82F6-C577-063A5C3FD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5AC4-1522-4E92-827B-4E2399499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188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6D337-0470-EE19-6597-D2727F580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569B13-A3E9-C31F-AED1-AD0DCB2CC3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EC234C-54F5-A78C-5A6D-050DAC1BA4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62584A-1E28-F86D-BCB6-B187637E3D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0C7B33-E2A7-8BDD-A318-4A60E8C019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4D9E4A-8B4F-5D67-9400-346C05595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310C-E1C7-4421-BC42-C23A00F3644C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CAC8263-F06D-3C9D-C9CA-9875D583F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6EF50C-8DCE-AB9E-743D-CD1378A1A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5AC4-1522-4E92-827B-4E2399499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0378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AF644-F563-6CD0-48EA-DFDEDEAF2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88197A-DB5C-0F18-0847-9A740B88B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310C-E1C7-4421-BC42-C23A00F3644C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A0FFC4-9321-2ED6-C549-5E2DEAA43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A6C5D9-B3F9-BE4D-322E-AFCE27F94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5AC4-1522-4E92-827B-4E2399499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1652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40615A-2088-E47A-5091-DF5134275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310C-E1C7-4421-BC42-C23A00F3644C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C2C738-1EC0-0209-879B-16CE6A836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6BD2A-39EE-2E41-FD25-1509AB7A9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5AC4-1522-4E92-827B-4E2399499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8236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C2218-6015-D150-23DC-833197413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3D5EC-7068-1C1B-3C68-A8888C9E2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1A1F43-ED93-220F-5253-5E8C01BE88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96224A-6B27-42C0-C53C-437DB9D50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310C-E1C7-4421-BC42-C23A00F3644C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546B0-F06D-35A2-30EE-CDEC7C32D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DC1809-3EC3-FA5B-EC8D-809D166D9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5AC4-1522-4E92-827B-4E2399499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1557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6E9AE-4C0A-52A8-7130-CFEB8CCC5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94E89D-1C1E-0B4E-6F20-B04D36C3F0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65EEF5-4499-9EAE-A7CA-6D82E17BEB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D5516C-F622-8681-0C96-7DAD92A3A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310C-E1C7-4421-BC42-C23A00F3644C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4A8542-47F3-A9FE-8235-5675B1310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7603D9-E766-DC76-7B74-B20063DCD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5AC4-1522-4E92-827B-4E2399499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2581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B70FC-FEAE-61D1-8021-FA374BD60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5095B6-2CAA-7C00-F07D-7C7BC1E674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A32E3D-44DB-B2BA-811C-889FB1004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310C-E1C7-4421-BC42-C23A00F3644C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BB132E-BA4E-234B-24F5-C5F85C3FF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C80631-1EFA-93B0-009C-985A26AD6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5AC4-1522-4E92-827B-4E2399499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8167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855B28-053E-84D3-8D11-8B5C914623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A2F2F6-50B2-95FF-CC39-C42E788BB0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373DF2-E189-B8D0-EA66-A5E52A126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F310C-E1C7-4421-BC42-C23A00F3644C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C489B2-3CCB-60B0-E984-7B226BB5E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DFAC54-E065-59FA-0FB0-E10929EC5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5AC4-1522-4E92-827B-4E2399499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602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37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Slide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CAB4823B-2FAD-BB55-76D4-1DF005DD6E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A21BE16-264C-B224-811C-53A8505CCEC5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56810D-83DF-9D1D-932B-93A8F15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EC622C-17E2-1A63-CF71-151CE3E1D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625E78-B76D-15E8-59DF-6FE91463AD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6828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5870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2" y="414134"/>
            <a:ext cx="917856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45525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DY Slid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277B460D-59E5-074A-CBEE-BD52703221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AEADAE7-8630-2F1B-1CA9-17A17B33ACA8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7C33C61-773B-FEEA-3EE9-3D1D4519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EC773-C705-09FE-2361-5AF4A61612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06BDEE-2C2B-0742-9F8F-C74243126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1835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19D2737E-393C-5979-E58B-C6FDBDE6D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69E654D-3090-5B27-9D5D-D324B0CA08F0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A59B2EF-3146-B1B7-04F0-05E554A7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E05A7BE-1519-556E-10A8-1B21D7BAD2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96E5B6-4F39-F4BD-F538-844B7723B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71449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DEC43C6-B4D4-707D-C9E5-909DDBFF3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97CE5AC-126F-3C71-2407-089DBD0075B7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285B17-EA56-9B2D-0AC6-DED377261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14E1916-334D-665A-8A89-DE899C0DD1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4C427D-8F25-72F0-030D-DB03A6EEF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99349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10888-4297-1910-8156-9CA85FC7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778BE-F07B-8154-8932-0DF057C39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2B17-F35A-F628-1545-5791704B6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B703D-F99D-B73B-AE82-F7B402115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0FBBA-C9EB-F392-F642-A3DFB6E2B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349F3-CB17-4C05-B28E-3C9067437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0" r:id="rId2"/>
    <p:sldLayoutId id="2147483673" r:id="rId3"/>
    <p:sldLayoutId id="2147483674" r:id="rId4"/>
    <p:sldLayoutId id="2147483682" r:id="rId5"/>
    <p:sldLayoutId id="2147483675" r:id="rId6"/>
    <p:sldLayoutId id="2147483676" r:id="rId7"/>
    <p:sldLayoutId id="2147483683" r:id="rId8"/>
    <p:sldLayoutId id="2147483684" r:id="rId9"/>
    <p:sldLayoutId id="2147483677" r:id="rId10"/>
    <p:sldLayoutId id="2147483679" r:id="rId11"/>
    <p:sldLayoutId id="2147483678" r:id="rId12"/>
    <p:sldLayoutId id="2147483680" r:id="rId13"/>
    <p:sldLayoutId id="2147483681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DCC11-3170-C12E-E0FB-DF446CD0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6875" y="179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3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130E77-E831-342F-0873-02F5C9EC1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459FC2-EBCC-09B0-ACB9-B184BF7AC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3C0E53-DCF1-B355-82F7-8E4427CDB7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F310C-E1C7-4421-BC42-C23A00F3644C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692C3F-7143-92FD-8BA3-8C34D26F97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29D78E-532D-9F5C-6399-37BB68F46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395AC4-1522-4E92-827B-4E2399499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29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coronavirus-annotation-3.sci.utah.edu/" TargetMode="Externa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3dmoleculardesigns.com/The-Science-of-Coronaviruses.htm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en.acs.org/pharmaceuticals/drug-discovery/covid-19-oral-antiviral-pill-candidates/99/i19?ref=search_results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nn.com/2020/12/16/us/katalin-kariko-covid-19-vaccine-scientist-trnd/index.html" TargetMode="External"/><Relationship Id="rId3" Type="http://schemas.openxmlformats.org/officeDocument/2006/relationships/image" Target="../media/image34.jpeg"/><Relationship Id="rId7" Type="http://schemas.openxmlformats.org/officeDocument/2006/relationships/hyperlink" Target="https://www.nytimes.com/2021/04/08/health/coronavirus-mrna-kariko.html" TargetMode="Externa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Uridine" TargetMode="External"/><Relationship Id="rId3" Type="http://schemas.openxmlformats.org/officeDocument/2006/relationships/hyperlink" Target="https://en.wikipedia.org/wiki/Five_prime_untranslated_region" TargetMode="External"/><Relationship Id="rId7" Type="http://schemas.openxmlformats.org/officeDocument/2006/relationships/hyperlink" Target="https://en.wikipedia.org/wiki/Polyadenylation" TargetMode="External"/><Relationship Id="rId2" Type="http://schemas.openxmlformats.org/officeDocument/2006/relationships/hyperlink" Target="https://en.wikipedia.org/wiki/Five-prime_cap" TargetMode="Externa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en.wikipedia.org/wiki/Three_prime_untranslated_region" TargetMode="External"/><Relationship Id="rId5" Type="http://schemas.openxmlformats.org/officeDocument/2006/relationships/hyperlink" Target="https://en.wikipedia.org/wiki/Signal_peptide" TargetMode="External"/><Relationship Id="rId4" Type="http://schemas.openxmlformats.org/officeDocument/2006/relationships/hyperlink" Target="https://en.wikipedia.org/wiki/Hemoglobin,_alpha_1" TargetMode="External"/><Relationship Id="rId9" Type="http://schemas.openxmlformats.org/officeDocument/2006/relationships/hyperlink" Target="https://en.wikipedia.org/wiki/Pseudouridine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cen.acs.org/pharmaceuticals/drug-delivery/Without-lipid-shells-mRNA-vaccines/99/i8?ref=search_results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hyperlink" Target="https://www.ipd.uw.edu/audacious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ature.com/articles/s41586-021-03365-x" TargetMode="Externa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nterforbiomolecularmodeling.org/mapsTeams/antibodies.php" TargetMode="External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7wMa06xhgWg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youtu.be/uM61BGIbiiU" TargetMode="Externa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D2892-D6FC-1C0C-0F8E-38F353C5C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4838" y="1821116"/>
            <a:ext cx="6585327" cy="798537"/>
          </a:xfrm>
        </p:spPr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Coronavirus…</a:t>
            </a:r>
          </a:p>
        </p:txBody>
      </p:sp>
      <p:pic>
        <p:nvPicPr>
          <p:cNvPr id="15" name="Picture Placeholder 14" descr="3D printed coronavirus model.  &#10;The surface of the virus membrane is shown in gray the spike protein is shown in red.  Magnets embedded in 2 spike proteins at the bottom of the virus allow it to dock with the “host cell” base, binding to an ACE2 receptor that is colored green.">
            <a:extLst>
              <a:ext uri="{FF2B5EF4-FFF2-40B4-BE49-F238E27FC236}">
                <a16:creationId xmlns:a16="http://schemas.microsoft.com/office/drawing/2014/main" id="{9BF051D6-15A2-EC0F-1306-CF4288E0E8B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5" r="16655"/>
          <a:stretch>
            <a:fillRect/>
          </a:stretch>
        </p:blipFill>
        <p:spPr>
          <a:xfrm>
            <a:off x="8334986" y="2417591"/>
            <a:ext cx="4671589" cy="4671589"/>
          </a:xfrm>
        </p:spPr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id="{79EF1563-746C-8C0B-D908-6A5BF5F3ED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57015" y="5705475"/>
            <a:ext cx="4193992" cy="327680"/>
          </a:xfrm>
        </p:spPr>
        <p:txBody>
          <a:bodyPr>
            <a:normAutofit fontScale="62500" lnSpcReduction="20000"/>
          </a:bodyPr>
          <a:lstStyle/>
          <a:p>
            <a:r>
              <a:rPr lang="en-US"/>
              <a:t>Tim Herman, Founding Partner &amp; Science Officer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080A579-1677-B7BA-7268-DA9CEACD9E7E}"/>
              </a:ext>
            </a:extLst>
          </p:cNvPr>
          <p:cNvSpPr txBox="1"/>
          <p:nvPr/>
        </p:nvSpPr>
        <p:spPr>
          <a:xfrm>
            <a:off x="4896339" y="2967335"/>
            <a:ext cx="29411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…from genome sequence…</a:t>
            </a:r>
          </a:p>
          <a:p>
            <a:r>
              <a:rPr lang="en-US"/>
              <a:t>…to an mRNA vaccine…</a:t>
            </a:r>
          </a:p>
          <a:p>
            <a:r>
              <a:rPr lang="en-US"/>
              <a:t>…in less than a year.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0F1D16A-7B38-9432-5D83-84A200ECC115}"/>
              </a:ext>
            </a:extLst>
          </p:cNvPr>
          <p:cNvSpPr txBox="1"/>
          <p:nvPr/>
        </p:nvSpPr>
        <p:spPr>
          <a:xfrm>
            <a:off x="3716847" y="4331617"/>
            <a:ext cx="5755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>
                <a:solidFill>
                  <a:srgbClr val="00B0F0"/>
                </a:solidFill>
              </a:rPr>
              <a:t>Science to the rescue!</a:t>
            </a:r>
          </a:p>
        </p:txBody>
      </p:sp>
    </p:spTree>
    <p:extLst>
      <p:ext uri="{BB962C8B-B14F-4D97-AF65-F5344CB8AC3E}">
        <p14:creationId xmlns:p14="http://schemas.microsoft.com/office/powerpoint/2010/main" val="1930982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BF834-E29D-2CE9-CA05-82E4BECC0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>
                <a:solidFill>
                  <a:srgbClr val="FF0000"/>
                </a:solidFill>
              </a:rPr>
              <a:t>An animation of the SAARS CoV-2 infection process</a:t>
            </a:r>
            <a:br>
              <a:rPr lang="en-US" sz="3200" b="1">
                <a:solidFill>
                  <a:srgbClr val="FF0000"/>
                </a:solidFill>
              </a:rPr>
            </a:b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BBCDC6-28CA-34DE-4CB3-E03A2A76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0DB748-F749-E415-B6A7-4A1EB4C3B96F}"/>
              </a:ext>
            </a:extLst>
          </p:cNvPr>
          <p:cNvSpPr txBox="1"/>
          <p:nvPr/>
        </p:nvSpPr>
        <p:spPr>
          <a:xfrm>
            <a:off x="2950590" y="887314"/>
            <a:ext cx="53034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/>
              <a:t>……from THE ANIMATION LAB at the University of Utah</a:t>
            </a:r>
          </a:p>
          <a:p>
            <a:endParaRPr lang="en-US">
              <a:latin typeface="Verdana Pro" panose="020B0604030504040204" pitchFamily="34" charset="0"/>
            </a:endParaRPr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77628077-2E0D-3DA8-16F5-EB20BA2440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231" t="23225" r="23811" b="31183"/>
          <a:stretch/>
        </p:blipFill>
        <p:spPr>
          <a:xfrm>
            <a:off x="1388846" y="1399991"/>
            <a:ext cx="9414308" cy="520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0181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878CD-450B-4E0D-8FDF-E4D1E49E7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>
                <a:solidFill>
                  <a:srgbClr val="0070C0"/>
                </a:solidFill>
              </a:rPr>
              <a:t>The Science of Coronavirus… a video series</a:t>
            </a:r>
            <a:br>
              <a:rPr lang="en-US" sz="3200" b="1">
                <a:solidFill>
                  <a:srgbClr val="0070C0"/>
                </a:solidFill>
              </a:rPr>
            </a:b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0EC328-3208-032A-CA3E-C9FF79B4D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746DC5-508F-72E1-C296-2578FA6A9E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65" b="6817"/>
          <a:stretch/>
        </p:blipFill>
        <p:spPr>
          <a:xfrm>
            <a:off x="1603086" y="1044019"/>
            <a:ext cx="8323338" cy="476996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07E4010-31B8-331E-64A2-C5BB03E53D5D}"/>
              </a:ext>
            </a:extLst>
          </p:cNvPr>
          <p:cNvSpPr txBox="1"/>
          <p:nvPr/>
        </p:nvSpPr>
        <p:spPr>
          <a:xfrm>
            <a:off x="1995080" y="6023837"/>
            <a:ext cx="7539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hlinkClick r:id="rId3"/>
              </a:rPr>
              <a:t>https://www.3dmoleculardesigns.com/The-Science-of-Coronaviruses.htm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1419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F1B8-0C0E-56F5-7DC8-D520E2042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916" y="539560"/>
            <a:ext cx="10200167" cy="544574"/>
          </a:xfrm>
        </p:spPr>
        <p:txBody>
          <a:bodyPr>
            <a:noAutofit/>
          </a:bodyPr>
          <a:lstStyle/>
          <a:p>
            <a:r>
              <a:rPr lang="en-US" sz="4000" b="1">
                <a:solidFill>
                  <a:srgbClr val="FF0000"/>
                </a:solidFill>
              </a:rPr>
              <a:t>Two strategies to </a:t>
            </a:r>
            <a:r>
              <a:rPr lang="en-US" sz="4000" b="1"/>
              <a:t>STOP</a:t>
            </a:r>
            <a:r>
              <a:rPr lang="en-US" sz="4000" b="1">
                <a:solidFill>
                  <a:srgbClr val="FF0000"/>
                </a:solidFill>
              </a:rPr>
              <a:t> CoV-2</a:t>
            </a:r>
            <a:br>
              <a:rPr lang="en-US" sz="4000" b="1">
                <a:solidFill>
                  <a:srgbClr val="FF0000"/>
                </a:solidFill>
              </a:rPr>
            </a:br>
            <a:endParaRPr lang="en-US" sz="400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20F162-E0BD-FC64-B4B6-53875A23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A98967-28DC-D304-3F75-FE8039ABEEAF}"/>
              </a:ext>
            </a:extLst>
          </p:cNvPr>
          <p:cNvSpPr txBox="1"/>
          <p:nvPr/>
        </p:nvSpPr>
        <p:spPr>
          <a:xfrm>
            <a:off x="1310326" y="1847654"/>
            <a:ext cx="788080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Verdana Pro" panose="020B0604030504040204" pitchFamily="34" charset="0"/>
              </a:rPr>
              <a:t>1.  Vaccines,</a:t>
            </a:r>
            <a:r>
              <a:rPr lang="en-US" sz="3200">
                <a:latin typeface="Verdana Pro" panose="020B0604030504040204" pitchFamily="34" charset="0"/>
              </a:rPr>
              <a:t> </a:t>
            </a:r>
            <a:r>
              <a:rPr lang="en-US" sz="2400">
                <a:latin typeface="Verdana Pro" panose="020B0604030504040204" pitchFamily="34" charset="0"/>
              </a:rPr>
              <a:t>from new vaccine platforms </a:t>
            </a:r>
          </a:p>
          <a:p>
            <a:r>
              <a:rPr lang="en-US" sz="2400">
                <a:latin typeface="Verdana Pro" panose="020B0604030504040204" pitchFamily="34" charset="0"/>
              </a:rPr>
              <a:t>	mRNA vaccines</a:t>
            </a:r>
          </a:p>
          <a:p>
            <a:r>
              <a:rPr lang="en-US" sz="2400">
                <a:latin typeface="Verdana Pro" panose="020B0604030504040204" pitchFamily="34" charset="0"/>
              </a:rPr>
              <a:t>	ultra-potent, multi-valent vaccines</a:t>
            </a:r>
          </a:p>
          <a:p>
            <a:endParaRPr lang="en-US" sz="2400">
              <a:latin typeface="Verdana Pro" panose="020B0604030504040204" pitchFamily="34" charset="0"/>
            </a:endParaRPr>
          </a:p>
          <a:p>
            <a:endParaRPr lang="en-US" sz="2400">
              <a:latin typeface="Verdana Pro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9F1123-2AE0-92F7-D78A-1F6BC3AA7AED}"/>
              </a:ext>
            </a:extLst>
          </p:cNvPr>
          <p:cNvSpPr txBox="1"/>
          <p:nvPr/>
        </p:nvSpPr>
        <p:spPr>
          <a:xfrm>
            <a:off x="1310326" y="3741080"/>
            <a:ext cx="3143809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indent="-742950">
              <a:buAutoNum type="arabicPeriod" startAt="2"/>
            </a:pPr>
            <a:r>
              <a:rPr lang="en-US" sz="3200" b="1">
                <a:latin typeface="Verdana Pro" panose="020B0604030504040204" pitchFamily="34" charset="0"/>
              </a:rPr>
              <a:t>Antivirals</a:t>
            </a:r>
          </a:p>
          <a:p>
            <a:r>
              <a:rPr lang="en-US" sz="2400" b="1">
                <a:latin typeface="Verdana Pro" panose="020B0604030504040204" pitchFamily="34" charset="0"/>
              </a:rPr>
              <a:t>	</a:t>
            </a:r>
            <a:r>
              <a:rPr lang="en-US" sz="2400" err="1">
                <a:latin typeface="Verdana Pro" panose="020B0604030504040204" pitchFamily="34" charset="0"/>
              </a:rPr>
              <a:t>Remdesovir</a:t>
            </a:r>
            <a:endParaRPr lang="en-US" sz="2400">
              <a:latin typeface="Verdana Pro" panose="020B0604030504040204" pitchFamily="34" charset="0"/>
            </a:endParaRPr>
          </a:p>
          <a:p>
            <a:r>
              <a:rPr lang="en-US" sz="2400">
                <a:latin typeface="Verdana Pro" panose="020B0604030504040204" pitchFamily="34" charset="0"/>
              </a:rPr>
              <a:t>	Paxlovid</a:t>
            </a:r>
          </a:p>
          <a:p>
            <a:endParaRPr lang="en-US">
              <a:latin typeface="Verdana Pro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974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A2DB712-4872-5A1B-EA54-9379A1B365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783" t="24946" r="33943" b="39068"/>
          <a:stretch/>
        </p:blipFill>
        <p:spPr>
          <a:xfrm>
            <a:off x="1738839" y="564072"/>
            <a:ext cx="8240179" cy="393210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211A2A-B465-4FD4-08FA-5C6F483AE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7B0387D-1B1C-E65D-A9CE-E7B359F7E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>
                <a:solidFill>
                  <a:srgbClr val="FF0000"/>
                </a:solidFill>
              </a:rPr>
              <a:t>Drug Targets</a:t>
            </a:r>
            <a:br>
              <a:rPr lang="en-US" sz="3200" b="1">
                <a:solidFill>
                  <a:srgbClr val="FF0000"/>
                </a:solidFill>
              </a:rPr>
            </a:b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272475-AD95-32C7-7F5D-D8911DD4A4BA}"/>
              </a:ext>
            </a:extLst>
          </p:cNvPr>
          <p:cNvSpPr txBox="1"/>
          <p:nvPr/>
        </p:nvSpPr>
        <p:spPr>
          <a:xfrm>
            <a:off x="1738839" y="4405941"/>
            <a:ext cx="2636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Spike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1C2D11-5C63-F56B-0DF1-5A27BAA6E49F}"/>
              </a:ext>
            </a:extLst>
          </p:cNvPr>
          <p:cNvSpPr txBox="1"/>
          <p:nvPr/>
        </p:nvSpPr>
        <p:spPr>
          <a:xfrm>
            <a:off x="7467370" y="4349760"/>
            <a:ext cx="2636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RNA Polymerase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10BE62-ECDE-4694-A9BC-7A0329BFA3D7}"/>
              </a:ext>
            </a:extLst>
          </p:cNvPr>
          <p:cNvSpPr txBox="1"/>
          <p:nvPr/>
        </p:nvSpPr>
        <p:spPr>
          <a:xfrm>
            <a:off x="4454817" y="3882721"/>
            <a:ext cx="2636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Main Protease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1BF860D-B38E-6331-D1F4-C75714BD4D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495" t="28816" r="33465" b="37205"/>
          <a:stretch/>
        </p:blipFill>
        <p:spPr>
          <a:xfrm>
            <a:off x="3391522" y="4872980"/>
            <a:ext cx="4424767" cy="1963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636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8F2770-6A9D-B779-3B4B-236AFC57A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95F50F5-0325-4E13-93B8-A048A96B03AB}" type="slidenum">
              <a:rPr lang="en-US" smtClean="0"/>
              <a:pPr>
                <a:spcAft>
                  <a:spcPts val="600"/>
                </a:spcAft>
              </a:pPr>
              <a:t>14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254663-84A7-2F46-8225-9DE4FA6EB9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230" t="37850" r="39679" b="29090"/>
          <a:stretch/>
        </p:blipFill>
        <p:spPr>
          <a:xfrm>
            <a:off x="1584738" y="763293"/>
            <a:ext cx="9444202" cy="5331413"/>
          </a:xfrm>
          <a:prstGeom prst="rect">
            <a:avLst/>
          </a:prstGeom>
          <a:noFill/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2B0195B-759D-E6D3-50DD-22AA06261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/>
          <a:p>
            <a:r>
              <a:rPr lang="en-US" sz="1500" b="1"/>
              <a:t>Oral Antivirals….</a:t>
            </a:r>
            <a:br>
              <a:rPr lang="en-US" sz="1500" b="1"/>
            </a:br>
            <a:endParaRPr lang="en-US" sz="15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464FCD-5E2C-CF15-5258-475989C3EF49}"/>
              </a:ext>
            </a:extLst>
          </p:cNvPr>
          <p:cNvSpPr txBox="1"/>
          <p:nvPr/>
        </p:nvSpPr>
        <p:spPr>
          <a:xfrm>
            <a:off x="2905813" y="6094706"/>
            <a:ext cx="60944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hlinkClick r:id="rId3"/>
              </a:rPr>
              <a:t>https://cen.acs.org/pharmaceuticals/drug-discovery/covid-19-oral-antiviral-pill-candidates/99/i19?ref=search_results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7513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A4650-3797-2268-4AB6-D8BF5B2A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148" y="285036"/>
            <a:ext cx="10200167" cy="544574"/>
          </a:xfrm>
        </p:spPr>
        <p:txBody>
          <a:bodyPr>
            <a:noAutofit/>
          </a:bodyPr>
          <a:lstStyle/>
          <a:p>
            <a:r>
              <a:rPr lang="en-US" sz="3600" b="1" i="0">
                <a:solidFill>
                  <a:srgbClr val="0D0D0D"/>
                </a:solidFill>
                <a:effectLst/>
                <a:latin typeface="Verdana Pro SemiBold" panose="020B0704030504040204" pitchFamily="34" charset="0"/>
              </a:rPr>
              <a:t>Paxlovid</a:t>
            </a:r>
            <a:r>
              <a:rPr lang="en-US" sz="3600">
                <a:solidFill>
                  <a:srgbClr val="0D0D0D"/>
                </a:solidFill>
                <a:latin typeface="Verdana Pro SemiBold" panose="020B0704030504040204" pitchFamily="34" charset="0"/>
              </a:rPr>
              <a:t>…</a:t>
            </a:r>
            <a:r>
              <a:rPr lang="en-US" sz="3600" b="0" i="0">
                <a:solidFill>
                  <a:srgbClr val="0D0D0D"/>
                </a:solidFill>
                <a:effectLst/>
                <a:latin typeface="Verdana Pro SemiBold" panose="020B0704030504040204" pitchFamily="34" charset="0"/>
              </a:rPr>
              <a:t> an oral antiviral pill </a:t>
            </a:r>
            <a:br>
              <a:rPr lang="en-US" sz="3600">
                <a:latin typeface="Verdana Pro SemiBold" panose="020B0704030504040204" pitchFamily="34" charset="0"/>
              </a:rPr>
            </a:br>
            <a:endParaRPr lang="en-US" sz="3600">
              <a:latin typeface="Verdana Pro SemiBold" panose="020B070403050404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950FE7-9153-7945-F150-718E1EF06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29CA7D-515D-7812-5B62-9F06F687DE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981" t="29246" r="14349" b="22868"/>
          <a:stretch/>
        </p:blipFill>
        <p:spPr>
          <a:xfrm>
            <a:off x="850148" y="1468224"/>
            <a:ext cx="8312748" cy="39215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973EA4-6250-C942-C157-2A933E6518D7}"/>
              </a:ext>
            </a:extLst>
          </p:cNvPr>
          <p:cNvSpPr txBox="1"/>
          <p:nvPr/>
        </p:nvSpPr>
        <p:spPr>
          <a:xfrm>
            <a:off x="850148" y="5606875"/>
            <a:ext cx="90120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0" i="0">
                <a:solidFill>
                  <a:srgbClr val="0D0D0D"/>
                </a:solidFill>
                <a:effectLst/>
                <a:latin typeface="Gotham HTF"/>
              </a:rPr>
              <a:t>Paxlovid is an antiviral therapy consisting of two antiviral medications nirmatrelvir, and ritonavir</a:t>
            </a:r>
            <a:r>
              <a:rPr lang="en-US" sz="2800">
                <a:solidFill>
                  <a:srgbClr val="0D0D0D"/>
                </a:solidFill>
                <a:latin typeface="Gotham HTF"/>
              </a:rPr>
              <a:t>.</a:t>
            </a:r>
            <a:endParaRPr lang="en-US" sz="2800"/>
          </a:p>
          <a:p>
            <a:endParaRPr lang="en-US" sz="2800">
              <a:latin typeface="Verdana Pro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4817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8DF0E05-C6A1-23F9-A5A0-4DBD03839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C63EA6A-51E1-A51D-EA89-E0127EE6F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78" y="958302"/>
            <a:ext cx="11277407" cy="544574"/>
          </a:xfrm>
        </p:spPr>
        <p:txBody>
          <a:bodyPr>
            <a:normAutofit fontScale="90000"/>
          </a:bodyPr>
          <a:lstStyle/>
          <a:p>
            <a:r>
              <a:rPr lang="en-US" sz="3200" b="1">
                <a:solidFill>
                  <a:srgbClr val="FF0000"/>
                </a:solidFill>
              </a:rPr>
              <a:t>New Approaches to Vaccine Developments: </a:t>
            </a:r>
            <a:r>
              <a:rPr lang="en-US" sz="3200" b="1" i="1">
                <a:solidFill>
                  <a:srgbClr val="FF0000"/>
                </a:solidFill>
              </a:rPr>
              <a:t>a preview….</a:t>
            </a:r>
            <a:endParaRPr lang="en-US"/>
          </a:p>
        </p:txBody>
      </p:sp>
      <p:pic>
        <p:nvPicPr>
          <p:cNvPr id="6" name="Content Placeholder 5" descr="Timeline&#10;&#10;Description automatically generated">
            <a:extLst>
              <a:ext uri="{FF2B5EF4-FFF2-40B4-BE49-F238E27FC236}">
                <a16:creationId xmlns:a16="http://schemas.microsoft.com/office/drawing/2014/main" id="{4453D05C-65DE-5318-BFDF-78A6F5CF4A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24"/>
          <a:stretch/>
        </p:blipFill>
        <p:spPr>
          <a:xfrm>
            <a:off x="850777" y="2073897"/>
            <a:ext cx="4651375" cy="42254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451498-E6B5-7648-8395-B888AE1A02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19"/>
          <a:stretch/>
        </p:blipFill>
        <p:spPr>
          <a:xfrm>
            <a:off x="6510268" y="3166052"/>
            <a:ext cx="4482938" cy="28280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D41480B-64DE-0639-E95F-58EB194B87BE}"/>
              </a:ext>
            </a:extLst>
          </p:cNvPr>
          <p:cNvSpPr txBox="1"/>
          <p:nvPr/>
        </p:nvSpPr>
        <p:spPr>
          <a:xfrm>
            <a:off x="6689850" y="1881532"/>
            <a:ext cx="33763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>
                <a:cs typeface="Calibri Light" panose="020F0302020204030204" pitchFamily="34" charset="0"/>
              </a:rPr>
              <a:t>David Baker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9651AB-C29F-9C4F-3B74-39823101DA9E}"/>
              </a:ext>
            </a:extLst>
          </p:cNvPr>
          <p:cNvSpPr txBox="1"/>
          <p:nvPr/>
        </p:nvSpPr>
        <p:spPr>
          <a:xfrm>
            <a:off x="6388187" y="5948310"/>
            <a:ext cx="231024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/>
              <a:t>photo: Evan McGlinn for The New York Times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A06D2D-5029-8E67-61E1-52AC0022890C}"/>
              </a:ext>
            </a:extLst>
          </p:cNvPr>
          <p:cNvSpPr txBox="1"/>
          <p:nvPr/>
        </p:nvSpPr>
        <p:spPr>
          <a:xfrm>
            <a:off x="6689850" y="2458166"/>
            <a:ext cx="4482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/>
              <a:t>and ultra-potent, multivalent nanoparticle flu vaccines</a:t>
            </a:r>
          </a:p>
        </p:txBody>
      </p:sp>
    </p:spTree>
    <p:extLst>
      <p:ext uri="{BB962C8B-B14F-4D97-AF65-F5344CB8AC3E}">
        <p14:creationId xmlns:p14="http://schemas.microsoft.com/office/powerpoint/2010/main" val="2231081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49E260B-F3F5-FC12-6C2C-257ACB395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A661283-4B07-6C84-936B-5A688FFFA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191" y="414134"/>
            <a:ext cx="10737445" cy="544574"/>
          </a:xfrm>
        </p:spPr>
        <p:txBody>
          <a:bodyPr>
            <a:noAutofit/>
          </a:bodyPr>
          <a:lstStyle/>
          <a:p>
            <a:r>
              <a:rPr lang="en-US" sz="2800" b="1"/>
              <a:t>Kati </a:t>
            </a:r>
            <a:r>
              <a:rPr lang="en-US" sz="2800" b="1" err="1"/>
              <a:t>Karikó</a:t>
            </a:r>
            <a:r>
              <a:rPr lang="en-US" sz="2800" b="1"/>
              <a:t>... and the perseverance of women research associates…..</a:t>
            </a:r>
            <a:br>
              <a:rPr lang="en-US" sz="2800" b="1"/>
            </a:br>
            <a:endParaRPr lang="en-US" sz="2800"/>
          </a:p>
        </p:txBody>
      </p:sp>
      <p:pic>
        <p:nvPicPr>
          <p:cNvPr id="5" name="Picture 4" descr="Dr. Kariko and her family in 1985.">
            <a:extLst>
              <a:ext uri="{FF2B5EF4-FFF2-40B4-BE49-F238E27FC236}">
                <a16:creationId xmlns:a16="http://schemas.microsoft.com/office/drawing/2014/main" id="{1F7A3FD8-8BEF-330B-B028-1A13470BAFE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648" y="1461614"/>
            <a:ext cx="1954745" cy="1921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B895AE-A2A7-B3F0-3BE3-8CB452218CA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922" y="3775111"/>
            <a:ext cx="2240354" cy="190794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1FE89CE-E2F3-1003-1E9B-CA9191256E8C}"/>
              </a:ext>
            </a:extLst>
          </p:cNvPr>
          <p:cNvGrpSpPr/>
          <p:nvPr/>
        </p:nvGrpSpPr>
        <p:grpSpPr>
          <a:xfrm>
            <a:off x="3729446" y="1458069"/>
            <a:ext cx="3811179" cy="1804713"/>
            <a:chOff x="3729446" y="1288383"/>
            <a:chExt cx="3811179" cy="180471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7102FFF-7D04-3DE1-DC53-88F07647EC5C}"/>
                </a:ext>
              </a:extLst>
            </p:cNvPr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1375" y="1288383"/>
              <a:ext cx="2889250" cy="1804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Arrow: Right 8">
              <a:extLst>
                <a:ext uri="{FF2B5EF4-FFF2-40B4-BE49-F238E27FC236}">
                  <a16:creationId xmlns:a16="http://schemas.microsoft.com/office/drawing/2014/main" id="{59595353-417D-8058-16C8-1B5F3FF38BE4}"/>
                </a:ext>
              </a:extLst>
            </p:cNvPr>
            <p:cNvSpPr/>
            <p:nvPr/>
          </p:nvSpPr>
          <p:spPr>
            <a:xfrm>
              <a:off x="3729446" y="2065482"/>
              <a:ext cx="588286" cy="46166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46E692F-FB32-2035-E7E0-FA6EB4DF258F}"/>
              </a:ext>
            </a:extLst>
          </p:cNvPr>
          <p:cNvGrpSpPr/>
          <p:nvPr/>
        </p:nvGrpSpPr>
        <p:grpSpPr>
          <a:xfrm>
            <a:off x="2298777" y="3797731"/>
            <a:ext cx="3797223" cy="1923415"/>
            <a:chOff x="2298777" y="3628045"/>
            <a:chExt cx="3797223" cy="192341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D0AD683-20A0-D393-CFD1-FEC991456973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6750" y="3628045"/>
              <a:ext cx="2889250" cy="19234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254114CF-3F56-19C7-B951-F12EC1BCE4D2}"/>
                </a:ext>
              </a:extLst>
            </p:cNvPr>
            <p:cNvSpPr/>
            <p:nvPr/>
          </p:nvSpPr>
          <p:spPr>
            <a:xfrm>
              <a:off x="2298777" y="4274299"/>
              <a:ext cx="588286" cy="46166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32130F9-C285-B0BB-F694-BFAA4490866E}"/>
              </a:ext>
            </a:extLst>
          </p:cNvPr>
          <p:cNvGrpSpPr/>
          <p:nvPr/>
        </p:nvGrpSpPr>
        <p:grpSpPr>
          <a:xfrm>
            <a:off x="7698088" y="1458069"/>
            <a:ext cx="3785199" cy="1993244"/>
            <a:chOff x="7698088" y="1288383"/>
            <a:chExt cx="3785199" cy="1993244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C6A2B5C-5A18-912D-6420-78EA655BB30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43838" y="1288383"/>
              <a:ext cx="3039449" cy="19932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Arrow: Right 14">
              <a:extLst>
                <a:ext uri="{FF2B5EF4-FFF2-40B4-BE49-F238E27FC236}">
                  <a16:creationId xmlns:a16="http://schemas.microsoft.com/office/drawing/2014/main" id="{19F00BC1-BA32-E0E9-486F-272FFE591B7C}"/>
                </a:ext>
              </a:extLst>
            </p:cNvPr>
            <p:cNvSpPr/>
            <p:nvPr/>
          </p:nvSpPr>
          <p:spPr>
            <a:xfrm>
              <a:off x="7698088" y="2065482"/>
              <a:ext cx="588286" cy="46166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C4ABCF2-FEDC-33BA-050E-F22995E4E379}"/>
              </a:ext>
            </a:extLst>
          </p:cNvPr>
          <p:cNvSpPr txBox="1"/>
          <p:nvPr/>
        </p:nvSpPr>
        <p:spPr>
          <a:xfrm>
            <a:off x="1197610" y="5892073"/>
            <a:ext cx="10408920" cy="7745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u="sng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https://www.nytimes.com/2021/04/08/health/coronavirus-mrna-kariko.html</a:t>
            </a: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800" u="sng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8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u="sng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https://www.cnn.com/2020/12/16/us/katalin-kariko-covid-19-vaccine-scientist-trnd/index.html</a:t>
            </a: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99152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C5BA36B-D425-1D31-C465-AD59D8CDB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18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BCF0332-9040-CEB0-A833-A3D336103229}"/>
              </a:ext>
            </a:extLst>
          </p:cNvPr>
          <p:cNvGrpSpPr/>
          <p:nvPr/>
        </p:nvGrpSpPr>
        <p:grpSpPr>
          <a:xfrm>
            <a:off x="324956" y="160256"/>
            <a:ext cx="9076952" cy="2110790"/>
            <a:chOff x="324956" y="160256"/>
            <a:chExt cx="9076952" cy="211079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2DA8242-6986-18A4-6574-3C17152E21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7250" t="30468" r="7875" b="34444"/>
            <a:stretch/>
          </p:blipFill>
          <p:spPr>
            <a:xfrm>
              <a:off x="324956" y="160256"/>
              <a:ext cx="9076952" cy="2110790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A2D82D0-1A11-B696-A972-B0B375BA32A1}"/>
                </a:ext>
              </a:extLst>
            </p:cNvPr>
            <p:cNvSpPr/>
            <p:nvPr/>
          </p:nvSpPr>
          <p:spPr>
            <a:xfrm>
              <a:off x="324956" y="1622378"/>
              <a:ext cx="1606062" cy="422031"/>
            </a:xfrm>
            <a:prstGeom prst="ellipse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ADAF2D1-F67E-2B9D-A52B-FE2F478800E6}"/>
              </a:ext>
            </a:extLst>
          </p:cNvPr>
          <p:cNvSpPr txBox="1"/>
          <p:nvPr/>
        </p:nvSpPr>
        <p:spPr>
          <a:xfrm>
            <a:off x="914400" y="2341926"/>
            <a:ext cx="72020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Verdana Pro" panose="020B0604030504040204" pitchFamily="34" charset="0"/>
              </a:rPr>
              <a:t>Molecular Therapy vol. 16 no. 11, 1833–1840 Nov. 2008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10190FB-84E4-E534-E6C3-1D2C5D064EDB}"/>
              </a:ext>
            </a:extLst>
          </p:cNvPr>
          <p:cNvGrpSpPr/>
          <p:nvPr/>
        </p:nvGrpSpPr>
        <p:grpSpPr>
          <a:xfrm>
            <a:off x="243617" y="2168770"/>
            <a:ext cx="11171143" cy="4542692"/>
            <a:chOff x="243617" y="2168770"/>
            <a:chExt cx="11171143" cy="454269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1CBC8FE-5AA0-E752-F1AF-E7B1985B02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0500" t="31111" r="66125" b="34444"/>
            <a:stretch/>
          </p:blipFill>
          <p:spPr>
            <a:xfrm>
              <a:off x="8278837" y="2168770"/>
              <a:ext cx="3135923" cy="4542692"/>
            </a:xfrm>
            <a:prstGeom prst="rect">
              <a:avLst/>
            </a:prstGeom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A6667CE-7E57-9F52-5671-2B861C03672A}"/>
                </a:ext>
              </a:extLst>
            </p:cNvPr>
            <p:cNvGrpSpPr/>
            <p:nvPr/>
          </p:nvGrpSpPr>
          <p:grpSpPr>
            <a:xfrm>
              <a:off x="243617" y="2889986"/>
              <a:ext cx="8389846" cy="2852701"/>
              <a:chOff x="243617" y="2889986"/>
              <a:chExt cx="8389846" cy="2852701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F69E0FBD-6B1C-8001-D299-831244FF3F9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0000" t="50000" r="6250" b="25556"/>
              <a:stretch/>
            </p:blipFill>
            <p:spPr>
              <a:xfrm>
                <a:off x="243617" y="3217332"/>
                <a:ext cx="8035220" cy="2525355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43D1F31-0B0A-5037-8478-86BACC7EBD4D}"/>
                  </a:ext>
                </a:extLst>
              </p:cNvPr>
              <p:cNvSpPr txBox="1"/>
              <p:nvPr/>
            </p:nvSpPr>
            <p:spPr>
              <a:xfrm>
                <a:off x="5875023" y="2889986"/>
                <a:ext cx="27584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err="1">
                    <a:solidFill>
                      <a:srgbClr val="FF0000"/>
                    </a:solidFill>
                  </a:rPr>
                  <a:t>pseudouridine</a:t>
                </a:r>
                <a:endParaRPr lang="en-US" sz="2400"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EEA374C9-5C08-FFB3-CDB0-073BC4746F1E}"/>
                  </a:ext>
                </a:extLst>
              </p:cNvPr>
              <p:cNvSpPr/>
              <p:nvPr/>
            </p:nvSpPr>
            <p:spPr>
              <a:xfrm>
                <a:off x="5547360" y="3163690"/>
                <a:ext cx="335280" cy="387230"/>
              </a:xfrm>
              <a:custGeom>
                <a:avLst/>
                <a:gdLst>
                  <a:gd name="connsiteX0" fmla="*/ 335280 w 335280"/>
                  <a:gd name="connsiteY0" fmla="*/ 6230 h 387230"/>
                  <a:gd name="connsiteX1" fmla="*/ 213360 w 335280"/>
                  <a:gd name="connsiteY1" fmla="*/ 51950 h 387230"/>
                  <a:gd name="connsiteX2" fmla="*/ 0 w 335280"/>
                  <a:gd name="connsiteY2" fmla="*/ 387230 h 387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35280" h="387230">
                    <a:moveTo>
                      <a:pt x="335280" y="6230"/>
                    </a:moveTo>
                    <a:cubicBezTo>
                      <a:pt x="302260" y="-2660"/>
                      <a:pt x="269240" y="-11550"/>
                      <a:pt x="213360" y="51950"/>
                    </a:cubicBezTo>
                    <a:cubicBezTo>
                      <a:pt x="157480" y="115450"/>
                      <a:pt x="78740" y="251340"/>
                      <a:pt x="0" y="387230"/>
                    </a:cubicBezTo>
                  </a:path>
                </a:pathLst>
              </a:custGeom>
              <a:noFill/>
              <a:ln w="508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995782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0FFB6-7796-C064-EB91-16399C457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569" y="485827"/>
            <a:ext cx="3755172" cy="4991146"/>
          </a:xfrm>
        </p:spPr>
        <p:txBody>
          <a:bodyPr>
            <a:normAutofit/>
          </a:bodyPr>
          <a:lstStyle/>
          <a:p>
            <a:r>
              <a:rPr lang="en-US" sz="3200" b="1"/>
              <a:t>Coming soon……</a:t>
            </a:r>
            <a:br>
              <a:rPr lang="en-US" sz="3200" b="1"/>
            </a:br>
            <a:br>
              <a:rPr lang="en-US" sz="3200" b="1"/>
            </a:br>
            <a:r>
              <a:rPr lang="en-US" sz="3200" b="1"/>
              <a:t>An mRNA Vaccine Design Activity</a:t>
            </a:r>
            <a:br>
              <a:rPr lang="en-US" sz="3200" b="1"/>
            </a:b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B2A09B-2418-97CE-55BE-597F0F96A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FA59F9-9BE8-589E-6BED-3364F52C7A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49" t="14117" r="29412" b="14705"/>
          <a:stretch/>
        </p:blipFill>
        <p:spPr>
          <a:xfrm>
            <a:off x="4409395" y="242047"/>
            <a:ext cx="7058705" cy="6373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982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0872E-400F-A5A4-88BC-74FADD2B2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b="1"/>
              <a:t>The Coronavirus Pandemic….</a:t>
            </a:r>
            <a:br>
              <a:rPr lang="en-US" sz="4000" b="1"/>
            </a:br>
            <a:r>
              <a:rPr lang="en-US" sz="3200" b="1" i="1">
                <a:solidFill>
                  <a:srgbClr val="FF0000"/>
                </a:solidFill>
              </a:rPr>
              <a:t>….from tragedy….. to opportunity!</a:t>
            </a:r>
            <a:br>
              <a:rPr lang="en-US" sz="3200" b="1" i="1">
                <a:solidFill>
                  <a:srgbClr val="FF0000"/>
                </a:solidFill>
              </a:rPr>
            </a:b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5D3FFC-A93F-DBB9-C47C-CF470F00EE96}"/>
              </a:ext>
            </a:extLst>
          </p:cNvPr>
          <p:cNvSpPr txBox="1"/>
          <p:nvPr/>
        </p:nvSpPr>
        <p:spPr>
          <a:xfrm>
            <a:off x="4622829" y="2433612"/>
            <a:ext cx="31880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/>
              <a:t>Viruses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8B3D76-3A9C-B6D1-27F8-B45290055C72}"/>
              </a:ext>
            </a:extLst>
          </p:cNvPr>
          <p:cNvSpPr txBox="1"/>
          <p:nvPr/>
        </p:nvSpPr>
        <p:spPr>
          <a:xfrm>
            <a:off x="4622829" y="4700356"/>
            <a:ext cx="31880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/>
              <a:t>Antibodies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300FF5-98E1-AACE-FA32-7CC9C58C67C2}"/>
              </a:ext>
            </a:extLst>
          </p:cNvPr>
          <p:cNvSpPr txBox="1"/>
          <p:nvPr/>
        </p:nvSpPr>
        <p:spPr>
          <a:xfrm>
            <a:off x="8441067" y="3250801"/>
            <a:ext cx="3188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0070C0"/>
                </a:solidFill>
              </a:rPr>
              <a:t>RNA genomes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8C5141-1B05-A6BE-83A7-466422DC6112}"/>
              </a:ext>
            </a:extLst>
          </p:cNvPr>
          <p:cNvSpPr txBox="1"/>
          <p:nvPr/>
        </p:nvSpPr>
        <p:spPr>
          <a:xfrm>
            <a:off x="3992635" y="3158469"/>
            <a:ext cx="44484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/>
              <a:t>Immune System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229485-DC85-7050-330D-C0DADEA52B95}"/>
              </a:ext>
            </a:extLst>
          </p:cNvPr>
          <p:cNvSpPr txBox="1"/>
          <p:nvPr/>
        </p:nvSpPr>
        <p:spPr>
          <a:xfrm>
            <a:off x="8589348" y="4463310"/>
            <a:ext cx="3188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0070C0"/>
                </a:solidFill>
              </a:rPr>
              <a:t>Attenuated Virus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4915D1-05AF-7E56-2128-3DC7F88AA61A}"/>
              </a:ext>
            </a:extLst>
          </p:cNvPr>
          <p:cNvSpPr txBox="1"/>
          <p:nvPr/>
        </p:nvSpPr>
        <p:spPr>
          <a:xfrm>
            <a:off x="1135134" y="5598765"/>
            <a:ext cx="52083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0070C0"/>
                </a:solidFill>
              </a:rPr>
              <a:t>Protein Structure/Function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8744A7-9BA6-31E6-1699-D046FC2A8B90}"/>
              </a:ext>
            </a:extLst>
          </p:cNvPr>
          <p:cNvSpPr txBox="1"/>
          <p:nvPr/>
        </p:nvSpPr>
        <p:spPr>
          <a:xfrm>
            <a:off x="1135133" y="4407968"/>
            <a:ext cx="3188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0070C0"/>
                </a:solidFill>
              </a:rPr>
              <a:t>Bacteriophages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72D702-426A-999D-2CAD-D9486DE4766A}"/>
              </a:ext>
            </a:extLst>
          </p:cNvPr>
          <p:cNvSpPr txBox="1"/>
          <p:nvPr/>
        </p:nvSpPr>
        <p:spPr>
          <a:xfrm>
            <a:off x="1258701" y="2270997"/>
            <a:ext cx="3188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0070C0"/>
                </a:solidFill>
              </a:rPr>
              <a:t>Influenza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AD2BE5-6C84-76A6-D613-DD3368AE3211}"/>
              </a:ext>
            </a:extLst>
          </p:cNvPr>
          <p:cNvSpPr txBox="1"/>
          <p:nvPr/>
        </p:nvSpPr>
        <p:spPr>
          <a:xfrm>
            <a:off x="4499261" y="3883326"/>
            <a:ext cx="31880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/>
              <a:t>Vaccines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B16DB8-1B86-2DBB-9B32-DB6B7B8E452D}"/>
              </a:ext>
            </a:extLst>
          </p:cNvPr>
          <p:cNvSpPr txBox="1"/>
          <p:nvPr/>
        </p:nvSpPr>
        <p:spPr>
          <a:xfrm>
            <a:off x="6970612" y="5603927"/>
            <a:ext cx="42012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0070C0"/>
                </a:solidFill>
              </a:rPr>
              <a:t>DNA </a:t>
            </a:r>
            <a:r>
              <a:rPr lang="en-US" sz="3200" b="1">
                <a:solidFill>
                  <a:srgbClr val="0070C0"/>
                </a:solidFill>
                <a:sym typeface="Wingdings" panose="05000000000000000000" pitchFamily="2" charset="2"/>
              </a:rPr>
              <a:t> RNA  Protein</a:t>
            </a:r>
            <a:endParaRPr lang="en-US" sz="3200" b="1">
              <a:solidFill>
                <a:srgbClr val="0070C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A4DCC9A-72E7-5ECA-F1B1-F5E2B178E67B}"/>
              </a:ext>
            </a:extLst>
          </p:cNvPr>
          <p:cNvSpPr txBox="1"/>
          <p:nvPr/>
        </p:nvSpPr>
        <p:spPr>
          <a:xfrm>
            <a:off x="804592" y="3275199"/>
            <a:ext cx="3188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0070C0"/>
                </a:solidFill>
              </a:rPr>
              <a:t>Mutations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FCE6DAA-43F9-E17A-F1F4-D36F2897F8F0}"/>
              </a:ext>
            </a:extLst>
          </p:cNvPr>
          <p:cNvSpPr txBox="1"/>
          <p:nvPr/>
        </p:nvSpPr>
        <p:spPr>
          <a:xfrm>
            <a:off x="7687304" y="2272299"/>
            <a:ext cx="3188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0070C0"/>
                </a:solidFill>
              </a:rPr>
              <a:t>CoV-2</a:t>
            </a:r>
          </a:p>
        </p:txBody>
      </p:sp>
    </p:spTree>
    <p:extLst>
      <p:ext uri="{BB962C8B-B14F-4D97-AF65-F5344CB8AC3E}">
        <p14:creationId xmlns:p14="http://schemas.microsoft.com/office/powerpoint/2010/main" val="8167501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C9120-C5DE-414D-31BE-834108EEA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>
                <a:solidFill>
                  <a:srgbClr val="FF0000"/>
                </a:solidFill>
              </a:rPr>
              <a:t>STEM</a:t>
            </a:r>
            <a:r>
              <a:rPr lang="en-US" sz="4000" b="1"/>
              <a:t>….</a:t>
            </a:r>
            <a:br>
              <a:rPr lang="en-US" sz="4000" b="1"/>
            </a:br>
            <a:endParaRPr lang="en-US" sz="400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DC4561D-6BB5-3E93-5BB0-4DA023AEB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56E1BB-566F-4947-93AD-BEFD833C9037}"/>
              </a:ext>
            </a:extLst>
          </p:cNvPr>
          <p:cNvSpPr txBox="1"/>
          <p:nvPr/>
        </p:nvSpPr>
        <p:spPr>
          <a:xfrm>
            <a:off x="490199" y="3951849"/>
            <a:ext cx="95524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Verdana Pro" panose="020B0604030504040204" pitchFamily="34" charset="0"/>
              </a:rPr>
              <a:t>Science</a:t>
            </a:r>
            <a:r>
              <a:rPr lang="en-US" sz="3200"/>
              <a:t>…delivered to us the nucleotide sequence encoding the spike protein of CoV-2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5F9DF56-0758-BB26-0B4B-F4F076CE5182}"/>
              </a:ext>
            </a:extLst>
          </p:cNvPr>
          <p:cNvGrpSpPr/>
          <p:nvPr/>
        </p:nvGrpSpPr>
        <p:grpSpPr>
          <a:xfrm>
            <a:off x="1178356" y="1133453"/>
            <a:ext cx="9251905" cy="1655560"/>
            <a:chOff x="1968545" y="1420275"/>
            <a:chExt cx="9251905" cy="165556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0177B27-1438-22CD-659B-80FC14790363}"/>
                </a:ext>
              </a:extLst>
            </p:cNvPr>
            <p:cNvSpPr txBox="1"/>
            <p:nvPr/>
          </p:nvSpPr>
          <p:spPr>
            <a:xfrm>
              <a:off x="1968545" y="1998617"/>
              <a:ext cx="925190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rgbClr val="FF0000"/>
                  </a:solidFill>
                  <a:latin typeface="Verdana Pro" panose="020B0604030504040204" pitchFamily="34" charset="0"/>
                </a:rPr>
                <a:t>Engineering</a:t>
              </a:r>
              <a:r>
                <a:rPr lang="en-US" sz="3200">
                  <a:latin typeface="Verdana Pro" panose="020B0604030504040204" pitchFamily="34" charset="0"/>
                </a:rPr>
                <a:t>…delivered to us a design for an effective mRNA vaccine for CoV-2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508E3EC4-A0FB-4F6E-969F-5A00864A7B29}"/>
                </a:ext>
              </a:extLst>
            </p:cNvPr>
            <p:cNvCxnSpPr>
              <a:cxnSpLocks/>
            </p:cNvCxnSpPr>
            <p:nvPr/>
          </p:nvCxnSpPr>
          <p:spPr>
            <a:xfrm>
              <a:off x="2166220" y="1420275"/>
              <a:ext cx="0" cy="578342"/>
            </a:xfrm>
            <a:prstGeom prst="straightConnector1">
              <a:avLst/>
            </a:prstGeom>
            <a:ln w="539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7DC2F68-A26B-F70E-2A3E-77A20BCB88E0}"/>
              </a:ext>
            </a:extLst>
          </p:cNvPr>
          <p:cNvCxnSpPr>
            <a:cxnSpLocks/>
          </p:cNvCxnSpPr>
          <p:nvPr/>
        </p:nvCxnSpPr>
        <p:spPr>
          <a:xfrm>
            <a:off x="647913" y="1133453"/>
            <a:ext cx="0" cy="2468180"/>
          </a:xfrm>
          <a:prstGeom prst="straightConnector1">
            <a:avLst/>
          </a:prstGeom>
          <a:ln w="539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8263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AC1658-2BAF-7D1B-191A-89A41B3B8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7B39B94-72BD-4E13-B392-F2F50BC1F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>
                <a:solidFill>
                  <a:srgbClr val="202122"/>
                </a:solidFill>
                <a:effectLst/>
                <a:latin typeface="Verdana Pro SemiBold"/>
                <a:ea typeface="Calibri" panose="020F0502020204030204" pitchFamily="34" charset="0"/>
              </a:rPr>
              <a:t>The modRNA sequence of the vaccine is 4,284 nucleotides long</a:t>
            </a:r>
            <a:r>
              <a:rPr lang="en-US" sz="2400">
                <a:solidFill>
                  <a:srgbClr val="202122"/>
                </a:solidFill>
                <a:latin typeface="Verdana Pro SemiBold"/>
                <a:ea typeface="Calibri" panose="020F0502020204030204" pitchFamily="34" charset="0"/>
              </a:rPr>
              <a:t> and encodes</a:t>
            </a:r>
            <a:r>
              <a:rPr lang="en-US" sz="2400">
                <a:solidFill>
                  <a:srgbClr val="202122"/>
                </a:solidFill>
                <a:effectLst/>
                <a:latin typeface="Verdana Pro SemiBold"/>
                <a:ea typeface="Calibri" panose="020F0502020204030204" pitchFamily="34" charset="0"/>
              </a:rPr>
              <a:t> the full-length spike protein of </a:t>
            </a:r>
            <a:r>
              <a:rPr lang="en-US" sz="2400">
                <a:solidFill>
                  <a:srgbClr val="202122"/>
                </a:solidFill>
                <a:latin typeface="Verdana Pro SemiBold"/>
                <a:ea typeface="Calibri" panose="020F0502020204030204" pitchFamily="34" charset="0"/>
              </a:rPr>
              <a:t>SARS</a:t>
            </a:r>
            <a:r>
              <a:rPr lang="en-US" sz="2400">
                <a:solidFill>
                  <a:srgbClr val="202122"/>
                </a:solidFill>
                <a:effectLst/>
                <a:latin typeface="Verdana Pro SemiBold"/>
                <a:ea typeface="Calibri" panose="020F0502020204030204" pitchFamily="34" charset="0"/>
              </a:rPr>
              <a:t> CoV-2. </a:t>
            </a:r>
            <a:br>
              <a:rPr lang="en-US" sz="2400">
                <a:effectLst/>
                <a:latin typeface="Verdana Pro SemiBold" panose="020B0704030504040204" pitchFamily="34" charset="0"/>
                <a:ea typeface="Calibri" panose="020F0502020204030204" pitchFamily="34" charset="0"/>
              </a:rPr>
            </a:br>
            <a:br>
              <a:rPr lang="en-US" sz="2400">
                <a:effectLst/>
                <a:latin typeface="Verdana Pro SemiBold" panose="020B0704030504040204" pitchFamily="34" charset="0"/>
                <a:ea typeface="Calibri" panose="020F0502020204030204" pitchFamily="34" charset="0"/>
              </a:rPr>
            </a:br>
            <a:r>
              <a:rPr lang="en-US" sz="2400">
                <a:solidFill>
                  <a:srgbClr val="202122"/>
                </a:solidFill>
                <a:latin typeface="Verdana Pro SemiBold"/>
                <a:cs typeface="Arial"/>
              </a:rPr>
              <a:t>In addition to a 5’-cap and a 3’-poly-A sequence, the coding sequence was engineered to contain:</a:t>
            </a:r>
            <a:br>
              <a:rPr lang="en-US" sz="2400">
                <a:latin typeface="Verdana Pro SemiBold" panose="020B0704030504040204" pitchFamily="34" charset="0"/>
                <a:cs typeface="Arial"/>
              </a:rPr>
            </a:br>
            <a:endParaRPr lang="en-US" sz="2400">
              <a:latin typeface="Verdana Pro SemiBold" panose="020B070403050404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66AA92A-11DF-D9FB-3849-E80F73074924}"/>
              </a:ext>
            </a:extLst>
          </p:cNvPr>
          <p:cNvGrpSpPr/>
          <p:nvPr/>
        </p:nvGrpSpPr>
        <p:grpSpPr>
          <a:xfrm>
            <a:off x="1016192" y="2665985"/>
            <a:ext cx="10586418" cy="3751868"/>
            <a:chOff x="1016192" y="2547505"/>
            <a:chExt cx="10586418" cy="375186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804E6BEE-E39B-7D5A-E0C1-3CFFE01D567D}"/>
                </a:ext>
              </a:extLst>
            </p:cNvPr>
            <p:cNvSpPr/>
            <p:nvPr/>
          </p:nvSpPr>
          <p:spPr>
            <a:xfrm>
              <a:off x="1016192" y="2547505"/>
              <a:ext cx="10586418" cy="3751868"/>
            </a:xfrm>
            <a:prstGeom prst="roundRect">
              <a:avLst/>
            </a:prstGeom>
            <a:solidFill>
              <a:sysClr val="window" lastClr="FFFFFF">
                <a:lumMod val="95000"/>
              </a:sysClr>
            </a:solidFill>
            <a:ln w="15875" cap="flat" cmpd="sng" algn="ctr">
              <a:solidFill>
                <a:srgbClr val="6B2B77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C4E3021-0250-CA30-ADE9-39DBA31260A9}"/>
                </a:ext>
              </a:extLst>
            </p:cNvPr>
            <p:cNvSpPr txBox="1"/>
            <p:nvPr/>
          </p:nvSpPr>
          <p:spPr>
            <a:xfrm>
              <a:off x="1467638" y="2702555"/>
              <a:ext cx="10078540" cy="3139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200" b="1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Verdana Pro" panose="020B0604030504040204" pitchFamily="34" charset="0"/>
                </a:rPr>
                <a:t>A signal sequence</a:t>
              </a:r>
              <a:r>
                <a:rPr kumimoji="0" lang="en-US" sz="2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 Pro" panose="020B0604030504040204" pitchFamily="34" charset="0"/>
                </a:rPr>
                <a:t>…to insure trafficking of the spike protein to the outside surface of an immune cell.</a:t>
              </a:r>
            </a:p>
            <a:p>
              <a:pPr marL="285750" marR="0" lvl="0" indent="-28575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 Pro" panose="020B0604030504040204" pitchFamily="34" charset="0"/>
              </a:endParaRPr>
            </a:p>
            <a:p>
              <a:pPr marL="285750" marR="0" lvl="0" indent="-28575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200" b="1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Verdana Pro" panose="020B0604030504040204" pitchFamily="34" charset="0"/>
                </a:rPr>
                <a:t>Codons were “optimized” </a:t>
              </a:r>
              <a:r>
                <a:rPr kumimoji="0" lang="en-US" sz="2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 Pro" panose="020B0604030504040204" pitchFamily="34" charset="0"/>
                </a:rPr>
                <a:t>for better expression in human cells</a:t>
              </a:r>
            </a:p>
            <a:p>
              <a:pPr marL="285750" marR="0" lvl="0" indent="-28575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 Pro" panose="020B0604030504040204" pitchFamily="34" charset="0"/>
              </a:endParaRPr>
            </a:p>
            <a:p>
              <a:pPr marL="285750" marR="0" lvl="0" indent="-28575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 Pro" panose="020B0604030504040204" pitchFamily="34" charset="0"/>
                </a:rPr>
                <a:t>All uridine bases were replaced with </a:t>
              </a:r>
              <a:r>
                <a:rPr kumimoji="0" lang="en-US" sz="2200" b="1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Verdana Pro" panose="020B0604030504040204" pitchFamily="34" charset="0"/>
                </a:rPr>
                <a:t>pseudouridine bases</a:t>
              </a:r>
            </a:p>
            <a:p>
              <a:pPr marL="285750" marR="0" lvl="0" indent="-28575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 Pro" panose="020B0604030504040204" pitchFamily="34" charset="0"/>
              </a:endParaRPr>
            </a:p>
            <a:p>
              <a:pPr marL="285750" marR="0" lvl="0" indent="-28575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200" b="1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Verdana Pro" panose="020B0604030504040204" pitchFamily="34" charset="0"/>
                </a:rPr>
                <a:t>Two proline mutations </a:t>
              </a:r>
              <a:r>
                <a:rPr kumimoji="0" lang="en-US" sz="2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 Pro" panose="020B0604030504040204" pitchFamily="34" charset="0"/>
                </a:rPr>
                <a:t>were added to stabilize an immunogenic form of spike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880557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9D773B-2FCE-85A7-BBB0-C23407381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F118EF-BD97-3964-D113-D4418DBAB635}"/>
              </a:ext>
            </a:extLst>
          </p:cNvPr>
          <p:cNvSpPr txBox="1"/>
          <p:nvPr/>
        </p:nvSpPr>
        <p:spPr>
          <a:xfrm>
            <a:off x="594360" y="598944"/>
            <a:ext cx="10878170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solidFill>
                  <a:srgbClr val="202122"/>
                </a:solidFill>
                <a:effectLst/>
                <a:latin typeface="Verdana Pro" panose="020B0604030504040204" pitchFamily="34" charset="0"/>
                <a:ea typeface="Calibri" panose="020F0502020204030204" pitchFamily="34" charset="0"/>
              </a:rPr>
              <a:t>The modRNA sequence of the vaccine is 4,284 nucleotides long. It encodes the full-length spike protein of Sars CoV-2. It consists of a </a:t>
            </a:r>
            <a:r>
              <a:rPr lang="en-US" sz="2800" u="sng">
                <a:solidFill>
                  <a:srgbClr val="0645AD"/>
                </a:solidFill>
                <a:effectLst/>
                <a:latin typeface="Verdana Pro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 tooltip="Five-prime cap"/>
              </a:rPr>
              <a:t>five-prime cap</a:t>
            </a:r>
            <a:r>
              <a:rPr lang="en-US" sz="2800">
                <a:solidFill>
                  <a:srgbClr val="202122"/>
                </a:solidFill>
                <a:effectLst/>
                <a:latin typeface="Verdana Pro" panose="020B0604030504040204" pitchFamily="34" charset="0"/>
                <a:ea typeface="Calibri" panose="020F0502020204030204" pitchFamily="34" charset="0"/>
              </a:rPr>
              <a:t>; a </a:t>
            </a:r>
            <a:r>
              <a:rPr lang="en-US" sz="2800" u="sng">
                <a:solidFill>
                  <a:srgbClr val="0645AD"/>
                </a:solidFill>
                <a:effectLst/>
                <a:latin typeface="Verdana Pro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 tooltip="Five prime untranslated region"/>
              </a:rPr>
              <a:t>five prime untranslated region</a:t>
            </a:r>
            <a:r>
              <a:rPr lang="en-US" sz="2800">
                <a:solidFill>
                  <a:srgbClr val="202122"/>
                </a:solidFill>
                <a:effectLst/>
                <a:latin typeface="Verdana Pro" panose="020B0604030504040204" pitchFamily="34" charset="0"/>
                <a:ea typeface="Calibri" panose="020F0502020204030204" pitchFamily="34" charset="0"/>
              </a:rPr>
              <a:t> derived from the sequence of </a:t>
            </a:r>
            <a:r>
              <a:rPr lang="en-US" sz="2800" u="sng">
                <a:solidFill>
                  <a:srgbClr val="0645AD"/>
                </a:solidFill>
                <a:effectLst/>
                <a:latin typeface="Verdana Pro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 tooltip="Hemoglobin, alpha 1"/>
              </a:rPr>
              <a:t>human alpha globin</a:t>
            </a:r>
            <a:r>
              <a:rPr lang="en-US" sz="2800">
                <a:solidFill>
                  <a:srgbClr val="202122"/>
                </a:solidFill>
                <a:effectLst/>
                <a:latin typeface="Verdana Pro" panose="020B0604030504040204" pitchFamily="34" charset="0"/>
                <a:ea typeface="Calibri" panose="020F0502020204030204" pitchFamily="34" charset="0"/>
              </a:rPr>
              <a:t>; a </a:t>
            </a:r>
            <a:r>
              <a:rPr lang="en-US" sz="2800" u="sng">
                <a:solidFill>
                  <a:srgbClr val="0645AD"/>
                </a:solidFill>
                <a:effectLst/>
                <a:latin typeface="Verdana Pro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 tooltip="Signal peptide"/>
              </a:rPr>
              <a:t>signal peptide</a:t>
            </a:r>
            <a:r>
              <a:rPr lang="en-US" sz="2800">
                <a:solidFill>
                  <a:srgbClr val="202122"/>
                </a:solidFill>
                <a:effectLst/>
                <a:latin typeface="Verdana Pro" panose="020B0604030504040204" pitchFamily="34" charset="0"/>
                <a:ea typeface="Calibri" panose="020F0502020204030204" pitchFamily="34" charset="0"/>
              </a:rPr>
              <a:t> (bases 55–102) and </a:t>
            </a:r>
            <a:r>
              <a:rPr lang="en-US" sz="2800">
                <a:solidFill>
                  <a:srgbClr val="FF0000"/>
                </a:solidFill>
                <a:effectLst/>
                <a:latin typeface="Verdana Pro" panose="020B0604030504040204" pitchFamily="34" charset="0"/>
                <a:ea typeface="Calibri" panose="020F0502020204030204" pitchFamily="34" charset="0"/>
              </a:rPr>
              <a:t>two proline substitutions </a:t>
            </a:r>
            <a:r>
              <a:rPr lang="en-US" sz="2800">
                <a:solidFill>
                  <a:srgbClr val="202122"/>
                </a:solidFill>
                <a:effectLst/>
                <a:latin typeface="Verdana Pro" panose="020B0604030504040204" pitchFamily="34" charset="0"/>
                <a:ea typeface="Calibri" panose="020F0502020204030204" pitchFamily="34" charset="0"/>
              </a:rPr>
              <a:t>(K986P and V987P, designated "2P") that cause the spike to adopt a prefusion-stabilized conformation ….</a:t>
            </a:r>
            <a:r>
              <a:rPr lang="en-US" sz="2800">
                <a:solidFill>
                  <a:srgbClr val="FF0000"/>
                </a:solidFill>
                <a:effectLst/>
                <a:latin typeface="Verdana Pro" panose="020B0604030504040204" pitchFamily="34" charset="0"/>
                <a:ea typeface="Calibri" panose="020F0502020204030204" pitchFamily="34" charset="0"/>
              </a:rPr>
              <a:t>a codon-optimized gene </a:t>
            </a:r>
            <a:r>
              <a:rPr lang="en-US" sz="2800">
                <a:solidFill>
                  <a:srgbClr val="202122"/>
                </a:solidFill>
                <a:effectLst/>
                <a:latin typeface="Verdana Pro" panose="020B0604030504040204" pitchFamily="34" charset="0"/>
                <a:ea typeface="Calibri" panose="020F0502020204030204" pitchFamily="34" charset="0"/>
              </a:rPr>
              <a:t>of the full-length spike protein of SARS-CoV-2 (bases 103–3879); followed by a </a:t>
            </a:r>
            <a:r>
              <a:rPr lang="en-US" sz="2800" u="sng">
                <a:solidFill>
                  <a:srgbClr val="0645AD"/>
                </a:solidFill>
                <a:effectLst/>
                <a:latin typeface="Verdana Pro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 tooltip="Three prime untranslated region"/>
              </a:rPr>
              <a:t>3’untranslated region</a:t>
            </a:r>
            <a:r>
              <a:rPr lang="en-US" sz="2800">
                <a:solidFill>
                  <a:srgbClr val="202122"/>
                </a:solidFill>
                <a:effectLst/>
                <a:latin typeface="Verdana Pro" panose="020B0604030504040204" pitchFamily="34" charset="0"/>
                <a:ea typeface="Calibri" panose="020F0502020204030204" pitchFamily="34" charset="0"/>
              </a:rPr>
              <a:t> (bases 3880–4174) for increased protein expression and mRNA stability</a:t>
            </a:r>
            <a:r>
              <a:rPr lang="en-US" sz="2000" u="sng" baseline="30000">
                <a:solidFill>
                  <a:srgbClr val="0645AD"/>
                </a:solidFill>
                <a:effectLst/>
                <a:latin typeface="Verdana Pro" panose="020B0604030504040204" pitchFamily="34" charset="0"/>
                <a:ea typeface="Calibri" panose="020F0502020204030204" pitchFamily="34" charset="0"/>
              </a:rPr>
              <a:t> </a:t>
            </a:r>
            <a:r>
              <a:rPr lang="en-US" sz="2800">
                <a:solidFill>
                  <a:srgbClr val="202122"/>
                </a:solidFill>
                <a:effectLst/>
                <a:latin typeface="Verdana Pro" panose="020B0604030504040204" pitchFamily="34" charset="0"/>
                <a:ea typeface="Calibri" panose="020F0502020204030204" pitchFamily="34" charset="0"/>
              </a:rPr>
              <a:t>and a </a:t>
            </a:r>
            <a:r>
              <a:rPr lang="en-US" sz="2800" u="sng">
                <a:solidFill>
                  <a:srgbClr val="0645AD"/>
                </a:solidFill>
                <a:effectLst/>
                <a:latin typeface="Verdana Pro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 tooltip="Polyadenylation"/>
              </a:rPr>
              <a:t>poly(A) tail</a:t>
            </a:r>
            <a:r>
              <a:rPr lang="en-US" sz="2800" u="sng">
                <a:solidFill>
                  <a:srgbClr val="0645AD"/>
                </a:solidFill>
                <a:effectLst/>
                <a:latin typeface="Verdana Pro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r>
              <a:rPr lang="en-US" sz="2800">
                <a:solidFill>
                  <a:srgbClr val="FF0000"/>
                </a:solidFill>
                <a:effectLst/>
                <a:latin typeface="Verdana Pro" panose="020B0604030504040204" pitchFamily="34" charset="0"/>
                <a:ea typeface="Calibri" panose="020F0502020204030204" pitchFamily="34" charset="0"/>
              </a:rPr>
              <a:t>The sequence contains no </a:t>
            </a:r>
            <a:r>
              <a:rPr lang="en-US" sz="2800" u="sng">
                <a:solidFill>
                  <a:srgbClr val="FF0000"/>
                </a:solidFill>
                <a:effectLst/>
                <a:latin typeface="Verdana Pro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 tooltip="Uridin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uridine</a:t>
            </a:r>
            <a:r>
              <a:rPr lang="en-US" sz="2800">
                <a:solidFill>
                  <a:srgbClr val="FF0000"/>
                </a:solidFill>
                <a:effectLst/>
                <a:latin typeface="Verdana Pro" panose="020B0604030504040204" pitchFamily="34" charset="0"/>
                <a:ea typeface="Calibri" panose="020F0502020204030204" pitchFamily="34" charset="0"/>
              </a:rPr>
              <a:t> residues; they are replaced by </a:t>
            </a:r>
            <a:r>
              <a:rPr lang="en-US" sz="2800" u="sng">
                <a:solidFill>
                  <a:srgbClr val="FF0000"/>
                </a:solidFill>
                <a:effectLst/>
                <a:latin typeface="Verdana Pro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 tooltip="Pseudouridin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1-methyl-3'-pseudouridylyl</a:t>
            </a:r>
            <a:r>
              <a:rPr lang="en-US" sz="2800">
                <a:solidFill>
                  <a:srgbClr val="FF0000"/>
                </a:solidFill>
                <a:effectLst/>
                <a:latin typeface="Verdana Pro" panose="020B0604030504040204" pitchFamily="34" charset="0"/>
                <a:ea typeface="Calibri" panose="020F0502020204030204" pitchFamily="34" charset="0"/>
              </a:rPr>
              <a:t>.</a:t>
            </a:r>
            <a:endParaRPr lang="en-US" sz="2800">
              <a:solidFill>
                <a:srgbClr val="FF0000"/>
              </a:solidFill>
              <a:latin typeface="Verdana Pro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6325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2267C-99D9-402C-9B2F-8C7558875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858" y="703779"/>
            <a:ext cx="11203246" cy="544574"/>
          </a:xfrm>
        </p:spPr>
        <p:txBody>
          <a:bodyPr>
            <a:normAutofit fontScale="90000"/>
          </a:bodyPr>
          <a:lstStyle/>
          <a:p>
            <a:r>
              <a:rPr lang="en-US" sz="4800"/>
              <a:t>LNPs: </a:t>
            </a:r>
            <a:r>
              <a:rPr lang="en-US"/>
              <a:t>Lipid Nano Particles</a:t>
            </a:r>
            <a:br>
              <a:rPr lang="en-US"/>
            </a:b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DFBC78-96DD-629B-B4C9-D1A79D85B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5" name="Picture 2" descr="A diagram showing the parts of a lipid nanoparticle.">
            <a:extLst>
              <a:ext uri="{FF2B5EF4-FFF2-40B4-BE49-F238E27FC236}">
                <a16:creationId xmlns:a16="http://schemas.microsoft.com/office/drawing/2014/main" id="{7A9374EF-909A-AF10-E8CE-4154A6FF010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903" y="1498862"/>
            <a:ext cx="6986190" cy="4800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A4E33A4-BCDE-9CB1-5E0D-9B0463736D52}"/>
              </a:ext>
            </a:extLst>
          </p:cNvPr>
          <p:cNvSpPr txBox="1"/>
          <p:nvPr/>
        </p:nvSpPr>
        <p:spPr>
          <a:xfrm>
            <a:off x="85665" y="6378655"/>
            <a:ext cx="107363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hlinkClick r:id="rId3"/>
              </a:rPr>
              <a:t>https://cen.acs.org/pharmaceuticals/drug-delivery/Without-lipid-shells-mRNA-vaccines/99/i8?ref=search_results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7466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B5354BC-D439-C91A-6BE1-1CCBEC439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95F50F5-0325-4E13-93B8-A048A96B03AB}" type="slidenum">
              <a:rPr lang="en-US" smtClean="0"/>
              <a:pPr>
                <a:spcAft>
                  <a:spcPts val="600"/>
                </a:spcAft>
              </a:pPr>
              <a:t>24</a:t>
            </a:fld>
            <a:endParaRPr lang="en-US"/>
          </a:p>
        </p:txBody>
      </p:sp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8B4FD99B-4E54-E78D-3BE1-38B15E295D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868" y="1402106"/>
            <a:ext cx="5371700" cy="5331413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FC10CE-BDAE-288E-55A5-15FF66D0A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/>
          <a:p>
            <a:r>
              <a:rPr lang="en-US"/>
              <a:t>Molecular Landscapes by David S. </a:t>
            </a:r>
            <a:r>
              <a:rPr lang="en-US" err="1"/>
              <a:t>Goodsell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FB0A02-15E9-94A9-9721-4DB6664A3EEE}"/>
              </a:ext>
            </a:extLst>
          </p:cNvPr>
          <p:cNvSpPr txBox="1"/>
          <p:nvPr/>
        </p:nvSpPr>
        <p:spPr>
          <a:xfrm>
            <a:off x="3927713" y="958708"/>
            <a:ext cx="4532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latin typeface="Verdana Pro" panose="020B0604030504040204" pitchFamily="34" charset="0"/>
              </a:rPr>
              <a:t>SARS-CoV-2 mRNA Vaccine, 2020</a:t>
            </a:r>
          </a:p>
        </p:txBody>
      </p:sp>
    </p:spTree>
    <p:extLst>
      <p:ext uri="{BB962C8B-B14F-4D97-AF65-F5344CB8AC3E}">
        <p14:creationId xmlns:p14="http://schemas.microsoft.com/office/powerpoint/2010/main" val="33253604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2450C-631F-AF0E-C75D-FD962CAB3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587" y="289589"/>
            <a:ext cx="10859679" cy="544574"/>
          </a:xfrm>
        </p:spPr>
        <p:txBody>
          <a:bodyPr>
            <a:noAutofit/>
          </a:bodyPr>
          <a:lstStyle/>
          <a:p>
            <a:r>
              <a:rPr lang="en-US" sz="2800" b="1" i="0" u="none" strike="noStrike">
                <a:solidFill>
                  <a:srgbClr val="000000"/>
                </a:solidFill>
                <a:effectLst/>
                <a:latin typeface="Verdana Pro SemiBold" panose="020B0704030504040204" pitchFamily="34" charset="0"/>
              </a:rPr>
              <a:t>David Baker, </a:t>
            </a:r>
            <a:r>
              <a:rPr lang="en-US" sz="2800" b="0" i="0" u="none" strike="noStrike">
                <a:solidFill>
                  <a:srgbClr val="000000"/>
                </a:solidFill>
                <a:effectLst/>
                <a:latin typeface="Verdana Pro SemiBold" panose="020B0704030504040204" pitchFamily="34" charset="0"/>
              </a:rPr>
              <a:t>founder of the Institute for Protein Design</a:t>
            </a:r>
            <a:endParaRPr lang="en-US" sz="2800">
              <a:latin typeface="Verdana Pro SemiBold" panose="020B070403050404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7B66A6-3F88-1B17-A341-E754574AA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11C531D3-CD8E-2935-55AE-B12C6962BE4F}"/>
              </a:ext>
            </a:extLst>
          </p:cNvPr>
          <p:cNvSpPr txBox="1"/>
          <p:nvPr/>
        </p:nvSpPr>
        <p:spPr>
          <a:xfrm>
            <a:off x="2454290" y="6111597"/>
            <a:ext cx="7283419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David’s </a:t>
            </a:r>
            <a:r>
              <a:rPr lang="en-US" sz="180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TedTalk</a:t>
            </a:r>
            <a:r>
              <a:rPr lang="en-US" sz="180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…. </a:t>
            </a:r>
            <a:r>
              <a:rPr lang="en-US">
                <a:hlinkClick r:id="rId2"/>
              </a:rPr>
              <a:t>Audacious Project – Institute for Protein Design (uw.edu)</a:t>
            </a:r>
            <a:endParaRPr lang="en-US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8A9E0CE8-BA40-D595-1768-6CCBF4906D0B}"/>
              </a:ext>
            </a:extLst>
          </p:cNvPr>
          <p:cNvSpPr txBox="1"/>
          <p:nvPr/>
        </p:nvSpPr>
        <p:spPr>
          <a:xfrm>
            <a:off x="1847654" y="5510369"/>
            <a:ext cx="8248768" cy="4525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fontAlgn="base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kern="1800">
                <a:solidFill>
                  <a:srgbClr val="171717"/>
                </a:solidFill>
                <a:effectLst/>
                <a:latin typeface="Verdana Pro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Self-Assembling Nanomaterials and Vaccines</a:t>
            </a:r>
            <a:endParaRPr lang="en-US" sz="1600">
              <a:effectLst/>
              <a:latin typeface="Verdana Pro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person standing in a store&#10;&#10;Description automatically generated with low confidence">
            <a:extLst>
              <a:ext uri="{FF2B5EF4-FFF2-40B4-BE49-F238E27FC236}">
                <a16:creationId xmlns:a16="http://schemas.microsoft.com/office/drawing/2014/main" id="{CD41B17B-8003-6E2F-6F57-E98F786FFD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14" y="1407886"/>
            <a:ext cx="5806912" cy="3266388"/>
          </a:xfrm>
          <a:prstGeom prst="rect">
            <a:avLst/>
          </a:prstGeom>
        </p:spPr>
      </p:pic>
      <p:pic>
        <p:nvPicPr>
          <p:cNvPr id="9" name="Picture 8" descr="A couple of men holding flowers&#10;&#10;Description automatically generated with low confidence">
            <a:extLst>
              <a:ext uri="{FF2B5EF4-FFF2-40B4-BE49-F238E27FC236}">
                <a16:creationId xmlns:a16="http://schemas.microsoft.com/office/drawing/2014/main" id="{169BFBC8-23AB-A9EA-4ECF-9FBA53B079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640" y="1452563"/>
            <a:ext cx="4757537" cy="31518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0BBDAB4-4577-4B76-F36A-4CAB34F49FA0}"/>
              </a:ext>
            </a:extLst>
          </p:cNvPr>
          <p:cNvSpPr txBox="1"/>
          <p:nvPr/>
        </p:nvSpPr>
        <p:spPr>
          <a:xfrm>
            <a:off x="6530639" y="4604431"/>
            <a:ext cx="492292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b="0" i="0">
                <a:effectLst/>
                <a:latin typeface="Verdana Pro" panose="020B0604030504040204" pitchFamily="34" charset="0"/>
              </a:rPr>
              <a:t>David </a:t>
            </a:r>
            <a:r>
              <a:rPr lang="en-US" sz="700" b="0" i="0" err="1">
                <a:effectLst/>
                <a:latin typeface="Verdana Pro" panose="020B0604030504040204" pitchFamily="34" charset="0"/>
              </a:rPr>
              <a:t>Baker,PhD</a:t>
            </a:r>
            <a:r>
              <a:rPr lang="en-US" sz="700" b="0" i="0">
                <a:effectLst/>
                <a:latin typeface="Verdana Pro" panose="020B0604030504040204" pitchFamily="34" charset="0"/>
              </a:rPr>
              <a:t>, Director of the Institute for Protein Design with Dr. Neil King. Credit: Ian C Haydon/UW Institute for Protein Design</a:t>
            </a:r>
            <a:endParaRPr lang="en-US" sz="700">
              <a:latin typeface="Verdana Pro" panose="020B060403050404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E78EE3-D238-843F-E3D1-F7A69ED0A095}"/>
              </a:ext>
            </a:extLst>
          </p:cNvPr>
          <p:cNvSpPr txBox="1"/>
          <p:nvPr/>
        </p:nvSpPr>
        <p:spPr>
          <a:xfrm>
            <a:off x="436210" y="4617673"/>
            <a:ext cx="5530957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b="0" i="0">
                <a:effectLst/>
                <a:latin typeface="Verdana Pro" panose="020B0604030504040204" pitchFamily="34" charset="0"/>
              </a:rPr>
              <a:t>David Baker shows off models of some of the unnatural proteins his team has designed and made. </a:t>
            </a:r>
            <a:r>
              <a:rPr lang="en-US" sz="700" b="0" i="0" cap="all">
                <a:effectLst/>
                <a:latin typeface="Verdana Pro" panose="020B0604030504040204" pitchFamily="34" charset="0"/>
              </a:rPr>
              <a:t>© RICH FRISHMAN</a:t>
            </a:r>
            <a:endParaRPr lang="en-US" sz="700">
              <a:latin typeface="Verdana Pro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154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15832BE-3CF5-B77B-555B-32A12B42E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0" u="none" strike="noStrike">
                <a:solidFill>
                  <a:srgbClr val="000000"/>
                </a:solidFill>
                <a:effectLst/>
                <a:latin typeface="Verdana Pro SemiBold" panose="020B0704030504040204" pitchFamily="34" charset="0"/>
              </a:rPr>
              <a:t>Elicitation of Potent Neutralizing Antibody Responses by Designed Protein Nanoparticle Vaccines for </a:t>
            </a:r>
            <a:r>
              <a:rPr lang="en-US" b="1" i="0" u="none" strike="noStrike">
                <a:solidFill>
                  <a:srgbClr val="FF0000"/>
                </a:solidFill>
                <a:effectLst/>
                <a:latin typeface="Verdana Pro SemiBold" panose="020B0704030504040204" pitchFamily="34" charset="0"/>
              </a:rPr>
              <a:t>SARS-CoV-2</a:t>
            </a:r>
            <a:endParaRPr lang="en-US">
              <a:latin typeface="Verdana Pro SemiBold" panose="020B070403050404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E7E83F-90C1-A544-AF70-55431C174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318BCD22-93BF-0FE4-D454-D7421003F2A4}"/>
              </a:ext>
            </a:extLst>
          </p:cNvPr>
          <p:cNvSpPr txBox="1"/>
          <p:nvPr/>
        </p:nvSpPr>
        <p:spPr>
          <a:xfrm>
            <a:off x="640723" y="2759075"/>
            <a:ext cx="10502198" cy="133985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600"/>
              </a:spcAft>
            </a:pPr>
            <a:r>
              <a:rPr lang="en-US" sz="2800" b="1" i="0" u="none" strike="noStrike" baseline="0">
                <a:latin typeface="Verdana Pro" panose="020B0604030504040204" pitchFamily="34" charset="0"/>
              </a:rPr>
              <a:t>Quadrivalent </a:t>
            </a:r>
            <a:r>
              <a:rPr lang="en-US" sz="2800" b="1" i="0" u="none" strike="noStrike" baseline="0">
                <a:solidFill>
                  <a:srgbClr val="FF0000"/>
                </a:solidFill>
                <a:latin typeface="Verdana Pro" panose="020B0604030504040204" pitchFamily="34" charset="0"/>
              </a:rPr>
              <a:t>influenza</a:t>
            </a:r>
            <a:r>
              <a:rPr lang="en-US" sz="2800" b="1" i="0" u="none" strike="noStrike" baseline="0">
                <a:latin typeface="Verdana Pro" panose="020B0604030504040204" pitchFamily="34" charset="0"/>
              </a:rPr>
              <a:t> nanoparticle vaccines induce broad protection</a:t>
            </a:r>
            <a:endParaRPr lang="en-US" sz="2800">
              <a:latin typeface="Verdana Pro" panose="020B0604030504040204" pitchFamily="34" charset="0"/>
            </a:endParaRP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468241EB-3157-42A2-2445-5632AA548C21}"/>
              </a:ext>
            </a:extLst>
          </p:cNvPr>
          <p:cNvSpPr txBox="1"/>
          <p:nvPr/>
        </p:nvSpPr>
        <p:spPr>
          <a:xfrm>
            <a:off x="1307395" y="3894709"/>
            <a:ext cx="8886050" cy="966788"/>
          </a:xfrm>
          <a:prstGeom prst="rect">
            <a:avLst/>
          </a:prstGeom>
          <a:noFill/>
        </p:spPr>
        <p:txBody>
          <a:bodyPr wrap="square" anchor="t">
            <a:normAutofit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2800">
                <a:latin typeface="Verdana Pro" panose="020B0604030504040204" pitchFamily="34" charset="0"/>
                <a:hlinkClick r:id="rId2"/>
              </a:rPr>
              <a:t>https://www.nature.com/articles/s41586-021-03365-x</a:t>
            </a:r>
            <a:r>
              <a:rPr lang="en-US" sz="2800">
                <a:latin typeface="Verdana Pro" panose="020B0604030504040204" pitchFamily="34" charset="0"/>
              </a:rPr>
              <a:t> </a:t>
            </a:r>
          </a:p>
          <a:p>
            <a:pPr>
              <a:spcAft>
                <a:spcPts val="600"/>
              </a:spcAft>
            </a:pPr>
            <a:endParaRPr lang="en-US" sz="2800">
              <a:latin typeface="Verdana Pro" panose="020B0604030504040204" pitchFamily="34" charset="0"/>
            </a:endParaRPr>
          </a:p>
          <a:p>
            <a:pPr>
              <a:spcAft>
                <a:spcPts val="600"/>
              </a:spcAft>
            </a:pPr>
            <a:endParaRPr lang="en-US" sz="2800">
              <a:latin typeface="Verdana Pro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5115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E2521-0E6C-7290-5DF5-4842A4F56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8A1811-F3E7-024F-AB08-6B1401BF5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3D1061BC-AAFC-0395-28AA-DE5CB61912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737" y="1948992"/>
            <a:ext cx="8667750" cy="3657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E24A07-4D7F-B1A1-8FC8-039E08CA79D9}"/>
              </a:ext>
            </a:extLst>
          </p:cNvPr>
          <p:cNvSpPr txBox="1"/>
          <p:nvPr/>
        </p:nvSpPr>
        <p:spPr>
          <a:xfrm>
            <a:off x="942754" y="5606592"/>
            <a:ext cx="609442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0" i="0">
                <a:solidFill>
                  <a:srgbClr val="000000"/>
                </a:solidFill>
                <a:effectLst/>
                <a:latin typeface="Verdana Pro" panose="020B0604030504040204" pitchFamily="34" charset="0"/>
              </a:rPr>
              <a:t>Design and characterization of HA nanoparticle immunogens.</a:t>
            </a:r>
            <a:endParaRPr lang="en-US" sz="800">
              <a:latin typeface="Verdana Pro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5075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9B25C6-F0BF-838F-C01F-759B49928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95F50F5-0325-4E13-93B8-A048A96B03AB}" type="slidenum">
              <a:rPr lang="en-US" smtClean="0"/>
              <a:pPr>
                <a:spcAft>
                  <a:spcPts val="600"/>
                </a:spcAft>
              </a:pPr>
              <a:t>28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55C9663-32B0-8A5C-9749-CA9902C3E72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9002" y="113468"/>
            <a:ext cx="4904223" cy="6631063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920437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1A0130-04CD-5015-8FD1-963973D0B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AC2979F-1FCC-898E-B220-D4CE41AD2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0"/>
            <a:ext cx="77739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2645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4FC50D5-7CD0-3428-E1B9-7C894213B9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46" cy="544574"/>
          </a:xfrm>
        </p:spPr>
        <p:txBody>
          <a:bodyPr rtlCol="0" anchor="t">
            <a:normAutofit/>
          </a:bodyPr>
          <a:lstStyle/>
          <a:p>
            <a:r>
              <a:rPr lang="en-US" b="1"/>
              <a:t>Coronavirus …and the Spike protein</a:t>
            </a:r>
          </a:p>
        </p:txBody>
      </p:sp>
      <p:pic>
        <p:nvPicPr>
          <p:cNvPr id="6" name="Picture 5" descr="A cake made to look like a flower&#10;&#10;Description automatically generated">
            <a:extLst>
              <a:ext uri="{FF2B5EF4-FFF2-40B4-BE49-F238E27FC236}">
                <a16:creationId xmlns:a16="http://schemas.microsoft.com/office/drawing/2014/main" id="{158D503D-970C-BFB7-4C5F-36E5574D62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205" y="1502876"/>
            <a:ext cx="7183590" cy="4651375"/>
          </a:xfrm>
          <a:prstGeom prst="rect">
            <a:avLst/>
          </a:prstGeom>
          <a:noFill/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7E8FD9-96A5-042E-BA7B-55763B342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95F50F5-0325-4E13-93B8-A048A96B03AB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F5D99F-688E-084B-4E80-A5183670FF6E}"/>
              </a:ext>
            </a:extLst>
          </p:cNvPr>
          <p:cNvSpPr txBox="1"/>
          <p:nvPr/>
        </p:nvSpPr>
        <p:spPr>
          <a:xfrm>
            <a:off x="6588647" y="6154251"/>
            <a:ext cx="3884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The magic of models…</a:t>
            </a:r>
          </a:p>
        </p:txBody>
      </p:sp>
    </p:spTree>
    <p:extLst>
      <p:ext uri="{BB962C8B-B14F-4D97-AF65-F5344CB8AC3E}">
        <p14:creationId xmlns:p14="http://schemas.microsoft.com/office/powerpoint/2010/main" val="35279561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68C9986-9F85-AAFD-3DDE-5FD13A246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854F6EA-21FA-38D5-7061-259BED065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The </a:t>
            </a:r>
            <a:r>
              <a:rPr lang="en-US" err="1"/>
              <a:t>AeroNab</a:t>
            </a:r>
            <a:r>
              <a:rPr lang="en-US"/>
              <a:t> Story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EFF4B0C-8903-B258-9703-2DBBDFDF033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12"/>
          <a:stretch/>
        </p:blipFill>
        <p:spPr bwMode="auto">
          <a:xfrm>
            <a:off x="2401179" y="1502876"/>
            <a:ext cx="7389642" cy="418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9A9AC6EF-17D9-2FE1-D7D3-E3CB39A930DB}"/>
              </a:ext>
            </a:extLst>
          </p:cNvPr>
          <p:cNvSpPr txBox="1"/>
          <p:nvPr/>
        </p:nvSpPr>
        <p:spPr>
          <a:xfrm>
            <a:off x="2039679" y="5376478"/>
            <a:ext cx="8112642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/>
              <a:t>M</a:t>
            </a:r>
            <a:r>
              <a:rPr lang="en-US" sz="2800"/>
              <a:t>odeling </a:t>
            </a:r>
            <a:r>
              <a:rPr lang="en-US" sz="2800" b="1"/>
              <a:t>A</a:t>
            </a:r>
            <a:r>
              <a:rPr lang="en-US" sz="2800"/>
              <a:t> </a:t>
            </a:r>
            <a:r>
              <a:rPr lang="en-US" sz="2800" b="1"/>
              <a:t>P</a:t>
            </a:r>
            <a:r>
              <a:rPr lang="en-US" sz="2800"/>
              <a:t>rotein </a:t>
            </a:r>
            <a:r>
              <a:rPr lang="en-US" sz="2800" b="1"/>
              <a:t>S</a:t>
            </a:r>
            <a:r>
              <a:rPr lang="en-US" sz="2800"/>
              <a:t>tory, </a:t>
            </a:r>
            <a:r>
              <a:rPr lang="en-US" sz="2800" b="1"/>
              <a:t>MAPS/SMART </a:t>
            </a:r>
            <a:r>
              <a:rPr lang="en-US" sz="2800"/>
              <a:t>Teams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F7675005-44AF-97F5-5FEB-0C9A62E851F7}"/>
              </a:ext>
            </a:extLst>
          </p:cNvPr>
          <p:cNvSpPr txBox="1"/>
          <p:nvPr/>
        </p:nvSpPr>
        <p:spPr>
          <a:xfrm>
            <a:off x="2554664" y="5956840"/>
            <a:ext cx="8183352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hlinkClick r:id="rId3"/>
              </a:rPr>
              <a:t>https://www.centerforbiomolecularmodeling.org/mapsTeams/antibodies.php</a:t>
            </a:r>
            <a:r>
              <a:rPr lang="en-US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1172530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6FC4DD2-B37B-9A79-2422-0C62488A2BE3}"/>
              </a:ext>
            </a:extLst>
          </p:cNvPr>
          <p:cNvSpPr/>
          <p:nvPr/>
        </p:nvSpPr>
        <p:spPr>
          <a:xfrm>
            <a:off x="1484141" y="5046950"/>
            <a:ext cx="8553157" cy="129225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36A82E-7C61-9E96-6783-D3BF807405EC}"/>
              </a:ext>
            </a:extLst>
          </p:cNvPr>
          <p:cNvSpPr txBox="1"/>
          <p:nvPr/>
        </p:nvSpPr>
        <p:spPr>
          <a:xfrm>
            <a:off x="668215" y="226669"/>
            <a:ext cx="9903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/>
              <a:t>Coming soon,… </a:t>
            </a:r>
            <a:r>
              <a:rPr lang="en-US" sz="2400" b="1"/>
              <a:t>to a workshop near you.</a:t>
            </a:r>
            <a:endParaRPr lang="en-US" sz="3200" b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47B6C4-5DF6-DF60-A93C-C1B48605E563}"/>
              </a:ext>
            </a:extLst>
          </p:cNvPr>
          <p:cNvSpPr txBox="1"/>
          <p:nvPr/>
        </p:nvSpPr>
        <p:spPr>
          <a:xfrm>
            <a:off x="668215" y="943665"/>
            <a:ext cx="105648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Tomorrow’s Science Today</a:t>
            </a:r>
            <a:r>
              <a:rPr lang="en-US" sz="3200" b="1" i="1">
                <a:solidFill>
                  <a:srgbClr val="FF0000"/>
                </a:solidFill>
              </a:rPr>
              <a:t>:  </a:t>
            </a:r>
            <a:r>
              <a:rPr lang="en-US" sz="2800" b="1" i="1">
                <a:solidFill>
                  <a:srgbClr val="FF0000"/>
                </a:solidFill>
              </a:rPr>
              <a:t>preparing for the next pandemic.</a:t>
            </a:r>
          </a:p>
          <a:p>
            <a:pPr algn="ctr"/>
            <a:r>
              <a:rPr lang="en-US" sz="2400" i="1"/>
              <a:t>An NIH SEPA project.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3E16D5A-4C48-33CA-F6CD-9FAD28B90F0A}"/>
              </a:ext>
            </a:extLst>
          </p:cNvPr>
          <p:cNvGrpSpPr/>
          <p:nvPr/>
        </p:nvGrpSpPr>
        <p:grpSpPr>
          <a:xfrm>
            <a:off x="1005840" y="2188587"/>
            <a:ext cx="9896621" cy="2480825"/>
            <a:chOff x="998807" y="2507046"/>
            <a:chExt cx="9896621" cy="248082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1C62985-4944-8A70-12F9-5E5EED5F0BA4}"/>
                </a:ext>
              </a:extLst>
            </p:cNvPr>
            <p:cNvGrpSpPr/>
            <p:nvPr/>
          </p:nvGrpSpPr>
          <p:grpSpPr>
            <a:xfrm>
              <a:off x="1477107" y="2507046"/>
              <a:ext cx="9418321" cy="2480825"/>
              <a:chOff x="1477107" y="2507046"/>
              <a:chExt cx="9418321" cy="2480825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9CFBEF8-B984-412F-1A08-0B6340E035C1}"/>
                  </a:ext>
                </a:extLst>
              </p:cNvPr>
              <p:cNvSpPr txBox="1"/>
              <p:nvPr/>
            </p:nvSpPr>
            <p:spPr>
              <a:xfrm>
                <a:off x="1477107" y="2507046"/>
                <a:ext cx="9418321" cy="1692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/>
                  <a:t>New Instructional Materials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000"/>
                  <a:t>Models, models and more models….</a:t>
                </a:r>
              </a:p>
              <a:p>
                <a:pPr lvl="2"/>
                <a:r>
                  <a:rPr lang="en-US" sz="2000"/>
                  <a:t>A Virus Collection,.. including CoV-2</a:t>
                </a:r>
              </a:p>
              <a:p>
                <a:pPr lvl="2"/>
                <a:r>
                  <a:rPr lang="en-US" sz="2000"/>
                  <a:t>Antibodies/vaccines /and your immune system</a:t>
                </a:r>
              </a:p>
              <a:p>
                <a:pPr lvl="2"/>
                <a:r>
                  <a:rPr lang="en-US" sz="2000"/>
                  <a:t>mRNA vaccines and multi-valent, ultra-potent vaccines…from synthetic biology.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69F628C-F1F5-328B-E33E-4DF82E6C45A3}"/>
                  </a:ext>
                </a:extLst>
              </p:cNvPr>
              <p:cNvSpPr txBox="1"/>
              <p:nvPr/>
            </p:nvSpPr>
            <p:spPr>
              <a:xfrm>
                <a:off x="1477108" y="4526206"/>
                <a:ext cx="91651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/>
                  <a:t>A Professional Learning Experience</a:t>
                </a:r>
                <a:r>
                  <a:rPr lang="en-US"/>
                  <a:t>…</a:t>
                </a:r>
                <a:r>
                  <a:rPr lang="en-US" sz="2000"/>
                  <a:t>beginning in the summer of 2024</a:t>
                </a:r>
                <a:endParaRPr lang="en-US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D2BCD79-69B8-A476-E4D8-CC30C9A25F83}"/>
                </a:ext>
              </a:extLst>
            </p:cNvPr>
            <p:cNvSpPr txBox="1"/>
            <p:nvPr/>
          </p:nvSpPr>
          <p:spPr>
            <a:xfrm>
              <a:off x="998807" y="4059237"/>
              <a:ext cx="81873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00150" lvl="2" indent="-285750">
                <a:buFont typeface="Arial" panose="020B0604020202020204" pitchFamily="34" charset="0"/>
                <a:buChar char="•"/>
              </a:pPr>
              <a:r>
                <a:rPr lang="en-US" sz="2000"/>
                <a:t>Stories, stories and more stories….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E78E7DF-9D8E-92AE-1A17-090DABB9C0B2}"/>
              </a:ext>
            </a:extLst>
          </p:cNvPr>
          <p:cNvSpPr txBox="1"/>
          <p:nvPr/>
        </p:nvSpPr>
        <p:spPr>
          <a:xfrm>
            <a:off x="1828799" y="5154470"/>
            <a:ext cx="99880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But first,…enroll now in </a:t>
            </a:r>
            <a:r>
              <a:rPr lang="en-US" sz="2400" b="1">
                <a:solidFill>
                  <a:srgbClr val="FF0000"/>
                </a:solidFill>
              </a:rPr>
              <a:t>Modeling the Molecular World</a:t>
            </a:r>
            <a:r>
              <a:rPr lang="en-US" sz="2400" b="1"/>
              <a:t>, </a:t>
            </a:r>
            <a:r>
              <a:rPr lang="en-US" sz="2400"/>
              <a:t>2023</a:t>
            </a:r>
          </a:p>
          <a:p>
            <a:r>
              <a:rPr lang="en-US" sz="2000">
                <a:solidFill>
                  <a:srgbClr val="000000"/>
                </a:solidFill>
                <a:effectLst/>
                <a:latin typeface="DM Sans" panose="020B0604020202020204" pitchFamily="2" charset="0"/>
              </a:rPr>
              <a:t>		Session 1 --  June 26-30, or</a:t>
            </a:r>
            <a:br>
              <a:rPr lang="en-US" sz="2000">
                <a:solidFill>
                  <a:srgbClr val="000000"/>
                </a:solidFill>
                <a:effectLst/>
                <a:latin typeface="DM Sans" panose="020B0604020202020204" pitchFamily="2" charset="0"/>
              </a:rPr>
            </a:br>
            <a:r>
              <a:rPr lang="en-US" sz="2000">
                <a:solidFill>
                  <a:srgbClr val="000000"/>
                </a:solidFill>
                <a:effectLst/>
                <a:latin typeface="DM Sans" panose="020B0604020202020204" pitchFamily="2" charset="0"/>
              </a:rPr>
              <a:t>		Session 2 -- July  17 - 21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3236980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3103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2D0BDE-410E-57FF-491D-B04C76FDD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 i="1"/>
              <a:t>Models make words meaningful!</a:t>
            </a:r>
            <a:br>
              <a:rPr lang="en-US" sz="2800" b="1" i="1"/>
            </a:b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00FF75-F862-6FC7-3980-E1614F703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79" y="1881816"/>
            <a:ext cx="7447571" cy="4538034"/>
          </a:xfrm>
        </p:spPr>
        <p:txBody>
          <a:bodyPr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i="1" u="sng"/>
              <a:t>Interactive physical models</a:t>
            </a:r>
            <a:r>
              <a:rPr lang="en-US" sz="2400" i="1"/>
              <a:t> </a:t>
            </a:r>
            <a:r>
              <a:rPr lang="en-US" sz="2000" i="1"/>
              <a:t>provide students with a way to understand a description (written or verbal) of a complex molecular process – such as how a vaccine protects us from coronavirus infection.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2000" b="1" i="1">
              <a:solidFill>
                <a:srgbClr val="0000FF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i="1">
                <a:solidFill>
                  <a:srgbClr val="FF0000"/>
                </a:solidFill>
              </a:rPr>
              <a:t>And now, physical models can be enhanced with Augmented Reality technology.</a:t>
            </a:r>
          </a:p>
          <a:p>
            <a:endParaRPr lang="en-US" sz="2000" i="1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348363-3200-104B-E911-82439AB36D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04" t="21373" r="21201" b="16667"/>
          <a:stretch/>
        </p:blipFill>
        <p:spPr>
          <a:xfrm>
            <a:off x="8467725" y="2539889"/>
            <a:ext cx="3487751" cy="3684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165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09C6D9E-879C-666F-23F9-F2774218F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1606" y="2570080"/>
            <a:ext cx="10581297" cy="340556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/>
              <a:t>Great science happening all around us</a:t>
            </a:r>
          </a:p>
          <a:p>
            <a:pPr marL="914400" lvl="2" indent="0">
              <a:buNone/>
            </a:pPr>
            <a:r>
              <a:rPr lang="en-US" sz="2400" i="1"/>
              <a:t>              …many stories to tell.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/>
              <a:t>Google is our friend…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/>
              <a:t>All we are missing is </a:t>
            </a:r>
            <a:r>
              <a:rPr lang="en-US" sz="3200" b="1">
                <a:solidFill>
                  <a:srgbClr val="FF0000"/>
                </a:solidFill>
              </a:rPr>
              <a:t>…TIME</a:t>
            </a:r>
          </a:p>
          <a:p>
            <a:pPr marL="0" indent="0">
              <a:buNone/>
            </a:pPr>
            <a:endParaRPr lang="en-US" sz="180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67C33C-4062-65AF-65F1-7BD51CEFF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C79FAC-7828-6283-516A-A0EEC16B1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764" y="1215413"/>
            <a:ext cx="10581297" cy="943326"/>
          </a:xfrm>
        </p:spPr>
        <p:txBody>
          <a:bodyPr>
            <a:noAutofit/>
          </a:bodyPr>
          <a:lstStyle/>
          <a:p>
            <a:r>
              <a:rPr lang="en-US" b="1">
                <a:solidFill>
                  <a:schemeClr val="accent1"/>
                </a:solidFill>
                <a:latin typeface="Verdana Pro SemiBold" panose="020B0704030504040204" pitchFamily="34" charset="0"/>
              </a:rPr>
              <a:t>2022</a:t>
            </a:r>
            <a:r>
              <a:rPr lang="en-US" b="1">
                <a:solidFill>
                  <a:schemeClr val="accent1"/>
                </a:solidFill>
                <a:latin typeface="Verdana Pro" panose="020B0604030504040204" pitchFamily="34" charset="0"/>
              </a:rPr>
              <a:t> is a great time to be a biology teacher!!</a:t>
            </a:r>
            <a:endParaRPr lang="en-US">
              <a:latin typeface="Verdana Pro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850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>
            <a:extLst>
              <a:ext uri="{FF2B5EF4-FFF2-40B4-BE49-F238E27FC236}">
                <a16:creationId xmlns:a16="http://schemas.microsoft.com/office/drawing/2014/main" id="{CD99BA1B-58ED-5670-97B7-93997F6FB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86" t="39401" r="48814" b="13922"/>
          <a:stretch>
            <a:fillRect/>
          </a:stretch>
        </p:blipFill>
        <p:spPr bwMode="auto">
          <a:xfrm>
            <a:off x="9155101" y="3441623"/>
            <a:ext cx="2461437" cy="3121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E96E48-C8AF-44B2-DF0D-97AEFEB43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15DEB-1DB0-8ED4-6D1A-AAFD87F67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9066" y="967960"/>
            <a:ext cx="10581297" cy="5331413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en-US" sz="2400" b="1"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altLang="en-US" sz="2400" b="1" bmk="">
                <a:ea typeface="Calibri" panose="020F0502020204030204" pitchFamily="34" charset="0"/>
                <a:cs typeface="Times New Roman" panose="02020603050405020304" pitchFamily="18" charset="0"/>
              </a:rPr>
              <a:t>ecember 2019, </a:t>
            </a:r>
            <a:r>
              <a:rPr lang="en-US" altLang="en-US" sz="2400" bmk="_Hlk69811626">
                <a:ea typeface="Calibri" panose="020F0502020204030204" pitchFamily="34" charset="0"/>
                <a:cs typeface="Times New Roman" panose="02020603050405020304" pitchFamily="18" charset="0"/>
              </a:rPr>
              <a:t>new coronavirus (CoV-2) reported in China</a:t>
            </a:r>
            <a:endParaRPr lang="en-US" altLang="en-US" sz="2400"/>
          </a:p>
          <a:p>
            <a:pPr marL="0" indent="0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bmk="_Hlk69811626">
                <a:ea typeface="Calibri" panose="020F0502020204030204" pitchFamily="34" charset="0"/>
                <a:cs typeface="Times New Roman" panose="02020603050405020304" pitchFamily="18" charset="0"/>
              </a:rPr>
              <a:t>January 10, 2020, </a:t>
            </a:r>
            <a:r>
              <a:rPr lang="en-US" altLang="en-US" sz="2400" bmk="_Hlk69811626">
                <a:ea typeface="Calibri" panose="020F0502020204030204" pitchFamily="34" charset="0"/>
                <a:cs typeface="Times New Roman" panose="02020603050405020304" pitchFamily="18" charset="0"/>
              </a:rPr>
              <a:t>nucleotide sequence of CoV-2 reported…and shared 				  with the world.</a:t>
            </a:r>
            <a:endParaRPr lang="en-US" altLang="en-US" sz="2400" bmk="_Hlk69811626"/>
          </a:p>
          <a:p>
            <a:pPr marL="0" indent="0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bmk="_Hlk69811626">
                <a:ea typeface="Calibri" panose="020F0502020204030204" pitchFamily="34" charset="0"/>
                <a:cs typeface="Times New Roman" panose="02020603050405020304" pitchFamily="18" charset="0"/>
              </a:rPr>
              <a:t>January 13, 2020, </a:t>
            </a:r>
            <a:r>
              <a:rPr lang="en-US" altLang="en-US" sz="2400" bmk="_Hlk69811626">
                <a:ea typeface="Calibri" panose="020F0502020204030204" pitchFamily="34" charset="0"/>
                <a:cs typeface="Times New Roman" panose="02020603050405020304" pitchFamily="18" charset="0"/>
              </a:rPr>
              <a:t>optimized version of the spike gene sent to 						  Moderna.</a:t>
            </a:r>
            <a:endParaRPr lang="en-US" altLang="en-US" sz="2400"/>
          </a:p>
          <a:p>
            <a:pPr marL="0" indent="0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ea typeface="Calibri" panose="020F0502020204030204" pitchFamily="34" charset="0"/>
                <a:cs typeface="Times New Roman" panose="02020603050405020304" pitchFamily="18" charset="0"/>
              </a:rPr>
              <a:t>March 20, 2020,   </a:t>
            </a: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Jason McLellan publishes 3D structure of </a:t>
            </a:r>
          </a:p>
          <a:p>
            <a:pPr marL="0" indent="0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				  CoV-2 spike protein. </a:t>
            </a:r>
            <a:endParaRPr lang="en-US" altLang="en-US" sz="2400"/>
          </a:p>
          <a:p>
            <a:pPr marL="0" indent="0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400" b="1"/>
          </a:p>
          <a:p>
            <a:pPr marL="0" indent="0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/>
              <a:t>Clinical Trials................................</a:t>
            </a:r>
          </a:p>
          <a:p>
            <a:pPr marL="0" indent="0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400" b="1"/>
          </a:p>
          <a:p>
            <a:pPr marL="0" indent="0" defTabSz="685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/>
              <a:t>December 18, 2020, </a:t>
            </a:r>
            <a:r>
              <a:rPr lang="en-US" altLang="en-US" sz="2400"/>
              <a:t>Moderna mRNA vaccine EUA.</a:t>
            </a:r>
            <a:endParaRPr lang="en-US" altLang="en-US" sz="2400" b="1"/>
          </a:p>
          <a:p>
            <a:pPr marL="0" indent="0">
              <a:lnSpc>
                <a:spcPct val="150000"/>
              </a:lnSpc>
              <a:buNone/>
            </a:pPr>
            <a:endParaRPr lang="en-US" sz="240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D9D377-D209-550A-3008-0760472D0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/>
              <a:t>Here’s the story….</a:t>
            </a:r>
            <a:r>
              <a:rPr lang="en-US" sz="3200" b="1">
                <a:solidFill>
                  <a:srgbClr val="FF0000"/>
                </a:solidFill>
              </a:rPr>
              <a:t>SCIENCE</a:t>
            </a:r>
            <a:r>
              <a:rPr lang="en-US" sz="3200" b="1" i="1">
                <a:solidFill>
                  <a:srgbClr val="FF0000"/>
                </a:solidFill>
              </a:rPr>
              <a:t> to the rescue……</a:t>
            </a:r>
            <a:br>
              <a:rPr lang="en-US" sz="3200" b="1" i="1">
                <a:solidFill>
                  <a:srgbClr val="FF0000"/>
                </a:solidFill>
              </a:rPr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27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3CC2CF9-C91B-EB02-D809-B94DA3A7F9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783" t="26945" r="68238" b="39068"/>
          <a:stretch/>
        </p:blipFill>
        <p:spPr>
          <a:xfrm>
            <a:off x="8465270" y="958708"/>
            <a:ext cx="3582670" cy="50799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987216-7B1A-D714-C504-68C3E40B3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78E05D6-8F9F-7410-9050-6CD57C1FD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/>
              <a:t>…within 3 months of the CoV-2 genome being sequenced </a:t>
            </a:r>
            <a:br>
              <a:rPr lang="en-US" sz="2400"/>
            </a:br>
            <a:endParaRPr lang="en-US" sz="2400"/>
          </a:p>
        </p:txBody>
      </p:sp>
      <p:pic>
        <p:nvPicPr>
          <p:cNvPr id="9" name="Picture 8">
            <a:hlinkClick r:id="rId3"/>
            <a:extLst>
              <a:ext uri="{FF2B5EF4-FFF2-40B4-BE49-F238E27FC236}">
                <a16:creationId xmlns:a16="http://schemas.microsoft.com/office/drawing/2014/main" id="{94E10EFE-B081-AC3B-9FAA-0425D9242E3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292" t="28657" r="23361" b="12248"/>
          <a:stretch/>
        </p:blipFill>
        <p:spPr>
          <a:xfrm>
            <a:off x="1084084" y="1270584"/>
            <a:ext cx="7447174" cy="431683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3044BC3-D5A1-9130-8D92-E9BF18ADD6E1}"/>
              </a:ext>
            </a:extLst>
          </p:cNvPr>
          <p:cNvSpPr txBox="1"/>
          <p:nvPr/>
        </p:nvSpPr>
        <p:spPr>
          <a:xfrm>
            <a:off x="1197204" y="5830437"/>
            <a:ext cx="7938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Verdana Pro" panose="020B0604030504040204" pitchFamily="34" charset="0"/>
                <a:hlinkClick r:id="rId3"/>
              </a:rPr>
              <a:t>Key Innovations from UT Austin’s McLellan Lab Powers COVID-19 Vaccines</a:t>
            </a:r>
            <a:endParaRPr lang="en-US" sz="1600">
              <a:latin typeface="Verdana Pro" panose="020B060403050404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72662B8-3761-1915-A746-14E501CCE812}"/>
              </a:ext>
            </a:extLst>
          </p:cNvPr>
          <p:cNvSpPr txBox="1"/>
          <p:nvPr/>
        </p:nvSpPr>
        <p:spPr>
          <a:xfrm>
            <a:off x="1216056" y="6227406"/>
            <a:ext cx="9466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Verdana Pro" panose="020B0604030504040204" pitchFamily="34" charset="0"/>
                <a:hlinkClick r:id="rId5"/>
              </a:rPr>
              <a:t>UT-Austin researcher explains lab’s key role in coronavirus vaccine development</a:t>
            </a:r>
            <a:endParaRPr lang="en-US">
              <a:latin typeface="Verdana Pro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682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142DA7-9D9B-6AAB-4DC5-223B65CDE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D4431BE-FB2D-5D5B-103C-491A52C07E1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034" y="515462"/>
            <a:ext cx="8653931" cy="6042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0601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38DC43-4CC0-55A2-FDD5-57855094C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4" name="Picture 2" descr="Viral entry up close: A graphic that shows the interaction between viral spike proteins and host receptors before viral entry.">
            <a:extLst>
              <a:ext uri="{FF2B5EF4-FFF2-40B4-BE49-F238E27FC236}">
                <a16:creationId xmlns:a16="http://schemas.microsoft.com/office/drawing/2014/main" id="{807762D1-ED89-47AD-2891-964EF5135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142" y="539442"/>
            <a:ext cx="8249191" cy="594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02330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MD_PPT_Template_2022" id="{F2F3356D-F7F2-4FD8-8957-145750084241}" vid="{4A350038-1B81-47F4-9C66-D368B428D38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MD_PPT_Template_2022" id="{F2F3356D-F7F2-4FD8-8957-145750084241}" vid="{F1804F64-563A-48BD-BB97-1AA4DE43C43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lcf76f155ced4ddcb4097134ff3c332f xmlns="fccfdd5f-3cf6-48f3-9c58-398738ebd059">
      <Terms xmlns="http://schemas.microsoft.com/office/infopath/2007/PartnerControls"/>
    </lcf76f155ced4ddcb4097134ff3c332f>
    <_ip_UnifiedCompliancePolicyUIAction xmlns="http://schemas.microsoft.com/sharepoint/v3" xsi:nil="true"/>
    <Comments xmlns="fccfdd5f-3cf6-48f3-9c58-398738ebd059" xsi:nil="true"/>
    <SubmittedtoNSTA xmlns="fccfdd5f-3cf6-48f3-9c58-398738ebd059">false</SubmittedtoNSTA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1" ma:contentTypeDescription="Create a new document." ma:contentTypeScope="" ma:versionID="50f1bd06b1c5b782c82d5bae311ccf5b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3a2c19bcc5f9f103c0bc11c7ae6a0506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937C8D3-1BFD-40B6-BC92-A17C86FCEACF}">
  <ds:schemaRefs>
    <ds:schemaRef ds:uri="256d1f37-a5bf-40ea-9e3b-df9e783b5a8c"/>
    <ds:schemaRef ds:uri="fccfdd5f-3cf6-48f3-9c58-398738ebd05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381B437-EA14-475C-8C28-B45723E8AD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6d1f37-a5bf-40ea-9e3b-df9e783b5a8c"/>
    <ds:schemaRef ds:uri="fccfdd5f-3cf6-48f3-9c58-398738ebd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1E16ABB-C338-49FE-BEFB-AD5EFBB9D15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3DMD_PPT_Template_2022</Template>
  <Application>Microsoft Office PowerPoint</Application>
  <PresentationFormat>Widescreen</PresentationFormat>
  <Slides>32</Slides>
  <Notes>0</Notes>
  <HiddenSlides>0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Office Theme</vt:lpstr>
      <vt:lpstr>Custom Design</vt:lpstr>
      <vt:lpstr>Office Theme</vt:lpstr>
      <vt:lpstr>Coronavirus…</vt:lpstr>
      <vt:lpstr>The Coronavirus Pandemic…. ….from tragedy….. to opportunity! </vt:lpstr>
      <vt:lpstr>Coronavirus …and the Spike protein</vt:lpstr>
      <vt:lpstr>Models make words meaningful! </vt:lpstr>
      <vt:lpstr>2022 is a great time to be a biology teacher!!</vt:lpstr>
      <vt:lpstr>Here’s the story….SCIENCE to the rescue…… </vt:lpstr>
      <vt:lpstr>…within 3 months of the CoV-2 genome being sequenced  </vt:lpstr>
      <vt:lpstr>PowerPoint Presentation</vt:lpstr>
      <vt:lpstr>PowerPoint Presentation</vt:lpstr>
      <vt:lpstr>An animation of the SAARS CoV-2 infection process </vt:lpstr>
      <vt:lpstr>The Science of Coronavirus… a video series </vt:lpstr>
      <vt:lpstr>Two strategies to STOP CoV-2 </vt:lpstr>
      <vt:lpstr>Drug Targets </vt:lpstr>
      <vt:lpstr>Oral Antivirals…. </vt:lpstr>
      <vt:lpstr>Paxlovid… an oral antiviral pill  </vt:lpstr>
      <vt:lpstr>New Approaches to Vaccine Developments: a preview….</vt:lpstr>
      <vt:lpstr>Kati Karikó... and the perseverance of women research associates….. </vt:lpstr>
      <vt:lpstr>PowerPoint Presentation</vt:lpstr>
      <vt:lpstr>Coming soon……  An mRNA Vaccine Design Activity </vt:lpstr>
      <vt:lpstr>STEM…. </vt:lpstr>
      <vt:lpstr>The modRNA sequence of the vaccine is 4,284 nucleotides long and encodes the full-length spike protein of SARS CoV-2.   In addition to a 5’-cap and a 3’-poly-A sequence, the coding sequence was engineered to contain: </vt:lpstr>
      <vt:lpstr>PowerPoint Presentation</vt:lpstr>
      <vt:lpstr>LNPs: Lipid Nano Particles </vt:lpstr>
      <vt:lpstr>Molecular Landscapes by David S. Goodsell</vt:lpstr>
      <vt:lpstr>David Baker, founder of the Institute for Protein Design</vt:lpstr>
      <vt:lpstr>Elicitation of Potent Neutralizing Antibody Responses by Designed Protein Nanoparticle Vaccines for SARS-CoV-2</vt:lpstr>
      <vt:lpstr>PowerPoint Presentation</vt:lpstr>
      <vt:lpstr>PowerPoint Presentation</vt:lpstr>
      <vt:lpstr>PowerPoint Presentation</vt:lpstr>
      <vt:lpstr>The AeroNab Story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Coronavirus…</dc:title>
  <dc:creator>Kris Herman</dc:creator>
  <cp:revision>2</cp:revision>
  <dcterms:created xsi:type="dcterms:W3CDTF">2022-10-11T16:12:05Z</dcterms:created>
  <dcterms:modified xsi:type="dcterms:W3CDTF">2022-11-08T18:44:05Z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  <property fmtid="{D5CDD505-2E9C-101B-9397-08002B2CF9AE}" pid="3" name="MediaServiceImageTags">
    <vt:lpwstr/>
  </property>
</Properties>
</file>