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96" r:id="rId5"/>
    <p:sldMasterId id="2147483693" r:id="rId6"/>
    <p:sldMasterId id="2147483695" r:id="rId7"/>
  </p:sldMasterIdLst>
  <p:notesMasterIdLst>
    <p:notesMasterId r:id="rId37"/>
  </p:notesMasterIdLst>
  <p:sldIdLst>
    <p:sldId id="258" r:id="rId8"/>
    <p:sldId id="281" r:id="rId9"/>
    <p:sldId id="280" r:id="rId10"/>
    <p:sldId id="290" r:id="rId11"/>
    <p:sldId id="289" r:id="rId12"/>
    <p:sldId id="288" r:id="rId13"/>
    <p:sldId id="287" r:id="rId14"/>
    <p:sldId id="292" r:id="rId15"/>
    <p:sldId id="293" r:id="rId16"/>
    <p:sldId id="294" r:id="rId17"/>
    <p:sldId id="295" r:id="rId18"/>
    <p:sldId id="296" r:id="rId19"/>
    <p:sldId id="297" r:id="rId20"/>
    <p:sldId id="302" r:id="rId21"/>
    <p:sldId id="300" r:id="rId22"/>
    <p:sldId id="299" r:id="rId23"/>
    <p:sldId id="264" r:id="rId24"/>
    <p:sldId id="298" r:id="rId25"/>
    <p:sldId id="265" r:id="rId26"/>
    <p:sldId id="308" r:id="rId27"/>
    <p:sldId id="304" r:id="rId28"/>
    <p:sldId id="306" r:id="rId29"/>
    <p:sldId id="282" r:id="rId30"/>
    <p:sldId id="303" r:id="rId31"/>
    <p:sldId id="263" r:id="rId32"/>
    <p:sldId id="262" r:id="rId33"/>
    <p:sldId id="261" r:id="rId34"/>
    <p:sldId id="260" r:id="rId35"/>
    <p:sldId id="27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557BD-AB79-4045-B113-AE9D6BB922C2}" v="93" vWet="95" dt="2022-11-04T21:37:29.245"/>
    <p1510:client id="{4AF333EC-D5EF-A4E0-6393-22D52401A92B}" v="95" dt="2022-11-04T17:39:07.187"/>
    <p1510:client id="{E647E961-2588-24F7-190C-BA3285B6764E}" v="4" dt="2022-11-04T21:39:56.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14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3c59928502_12_52: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16" name="Google Shape;516;g13c59928502_12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3c59928502_5_26: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32" name="Google Shape;532;g13c59928502_5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3e0f27c27c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13e0f27c27c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updated</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4"/>
          <p:cNvSpPr txBox="1">
            <a:spLocks noGrp="1"/>
          </p:cNvSpPr>
          <p:nvPr>
            <p:ph type="subTitle" idx="1"/>
          </p:nvPr>
        </p:nvSpPr>
        <p:spPr>
          <a:xfrm>
            <a:off x="1524000" y="3602038"/>
            <a:ext cx="9144000" cy="165576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61" name="Google Shape;61;p1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2" name="Google Shape;62;p1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523709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23413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0"/>
        <p:cNvGrpSpPr/>
        <p:nvPr/>
      </p:nvGrpSpPr>
      <p:grpSpPr>
        <a:xfrm>
          <a:off x="0" y="0"/>
          <a:ext cx="0" cy="0"/>
          <a:chOff x="0" y="0"/>
          <a:chExt cx="0" cy="0"/>
        </a:xfrm>
      </p:grpSpPr>
      <p:sp>
        <p:nvSpPr>
          <p:cNvPr id="211" name="Google Shape;211;p38"/>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 name="Google Shape;212;p38"/>
          <p:cNvSpPr txBox="1">
            <a:spLocks noGrp="1"/>
          </p:cNvSpPr>
          <p:nvPr>
            <p:ph type="subTitle" idx="1"/>
          </p:nvPr>
        </p:nvSpPr>
        <p:spPr>
          <a:xfrm>
            <a:off x="1524000" y="3602038"/>
            <a:ext cx="9144000" cy="1655761"/>
          </a:xfrm>
          <a:prstGeom prst="rect">
            <a:avLst/>
          </a:prstGeom>
          <a:noFill/>
          <a:ln>
            <a:noFill/>
          </a:ln>
        </p:spPr>
        <p:txBody>
          <a:bodyPr spcFirstLastPara="1" wrap="square" lIns="68575" tIns="34275" rIns="68575" bIns="34275" anchor="t" anchorCtr="0">
            <a:no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213" name="Google Shape;213;p3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4" name="Google Shape;214;p3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5" name="Google Shape;215;p3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97" r:id="rId14"/>
    <p:sldLayoutId id="2147483687" r:id="rId15"/>
    <p:sldLayoutId id="2147483688" r:id="rId16"/>
    <p:sldLayoutId id="2147483689" r:id="rId17"/>
    <p:sldLayoutId id="2147483692" r:id="rId18"/>
    <p:sldLayoutId id="2147483694"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03"/>
        <p:cNvGrpSpPr/>
        <p:nvPr/>
      </p:nvGrpSpPr>
      <p:grpSpPr>
        <a:xfrm>
          <a:off x="0" y="0"/>
          <a:ext cx="0" cy="0"/>
          <a:chOff x="0" y="0"/>
          <a:chExt cx="0" cy="0"/>
        </a:xfrm>
      </p:grpSpPr>
      <p:sp>
        <p:nvSpPr>
          <p:cNvPr id="206" name="Google Shape;206;p37"/>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207" name="Google Shape;207;p37"/>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208" name="Google Shape;208;p37"/>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www.ncbi.nlm.nih.gov/pmc/articles/PMC3660739/#:~:text=The%20story%20begins%20at%20Brandeis%20University%20back%20in,to%20pass%20through%20it%20%28Miller%20et%20al.%2C%201985%29." TargetMode="External"/><Relationship Id="rId2" Type="http://schemas.openxmlformats.org/officeDocument/2006/relationships/hyperlink" Target="https://www.science.org/doi/10.1126/science.1236451" TargetMode="External"/><Relationship Id="rId1" Type="http://schemas.openxmlformats.org/officeDocument/2006/relationships/slideLayout" Target="../slideLayouts/slideLayout8.xml"/><Relationship Id="rId4" Type="http://schemas.openxmlformats.org/officeDocument/2006/relationships/hyperlink" Target="https://www.mdpi.com/2072-6651/4/11/1082/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79250-CA47-F2F6-5C3F-A754A09BA7BA}"/>
              </a:ext>
            </a:extLst>
          </p:cNvPr>
          <p:cNvSpPr>
            <a:spLocks noGrp="1"/>
          </p:cNvSpPr>
          <p:nvPr>
            <p:ph type="title"/>
          </p:nvPr>
        </p:nvSpPr>
        <p:spPr>
          <a:xfrm>
            <a:off x="4286932" y="1716124"/>
            <a:ext cx="7640403" cy="2374201"/>
          </a:xfrm>
        </p:spPr>
        <p:txBody>
          <a:bodyPr>
            <a:normAutofit/>
          </a:bodyPr>
          <a:lstStyle/>
          <a:p>
            <a:r>
              <a:rPr lang="en" sz="3600" b="1">
                <a:latin typeface="Verdana Pro SemiBold"/>
              </a:rPr>
              <a:t>3D Models for 3D Instruction: Using Models </a:t>
            </a:r>
            <a:br>
              <a:rPr lang="en" sz="3600" b="1">
                <a:latin typeface="Verdana Pro SemiBold"/>
              </a:rPr>
            </a:br>
            <a:r>
              <a:rPr lang="en" sz="3600" b="1">
                <a:latin typeface="Verdana Pro SemiBold"/>
              </a:rPr>
              <a:t>with Storylines</a:t>
            </a:r>
            <a:endParaRPr lang="en-US" sz="3600"/>
          </a:p>
          <a:p>
            <a:endParaRPr lang="en-US" sz="3600"/>
          </a:p>
        </p:txBody>
      </p:sp>
      <p:sp>
        <p:nvSpPr>
          <p:cNvPr id="3" name="Subtitle 2">
            <a:extLst>
              <a:ext uri="{FF2B5EF4-FFF2-40B4-BE49-F238E27FC236}">
                <a16:creationId xmlns:a16="http://schemas.microsoft.com/office/drawing/2014/main" id="{04D329B6-9E5A-55E4-E625-BC186CEB7F04}"/>
              </a:ext>
            </a:extLst>
          </p:cNvPr>
          <p:cNvSpPr>
            <a:spLocks noGrp="1"/>
          </p:cNvSpPr>
          <p:nvPr>
            <p:ph type="subTitle" idx="1"/>
          </p:nvPr>
        </p:nvSpPr>
        <p:spPr>
          <a:xfrm>
            <a:off x="8167269" y="5134525"/>
            <a:ext cx="4712051" cy="1410478"/>
          </a:xfrm>
        </p:spPr>
        <p:txBody>
          <a:bodyPr vert="horz" lIns="91440" tIns="45720" rIns="91440" bIns="45720" rtlCol="0" anchor="t">
            <a:normAutofit/>
          </a:bodyPr>
          <a:lstStyle/>
          <a:p>
            <a:r>
              <a:rPr lang="en-US">
                <a:cs typeface="Calibri"/>
              </a:rPr>
              <a:t>Kim Parfitt</a:t>
            </a:r>
          </a:p>
          <a:p>
            <a:r>
              <a:rPr lang="en-US">
                <a:cs typeface="Calibri"/>
              </a:rPr>
              <a:t>3DMD</a:t>
            </a:r>
          </a:p>
          <a:p>
            <a:r>
              <a:rPr lang="en-US">
                <a:cs typeface="Calibri"/>
              </a:rPr>
              <a:t>Professional Learning Manager</a:t>
            </a:r>
          </a:p>
        </p:txBody>
      </p:sp>
      <p:pic>
        <p:nvPicPr>
          <p:cNvPr id="4" name="Google Shape;138;p26">
            <a:extLst>
              <a:ext uri="{FF2B5EF4-FFF2-40B4-BE49-F238E27FC236}">
                <a16:creationId xmlns:a16="http://schemas.microsoft.com/office/drawing/2014/main" id="{CD6EA6A3-B791-E305-333D-7B9B5A38B9E3}"/>
              </a:ext>
            </a:extLst>
          </p:cNvPr>
          <p:cNvPicPr preferRelativeResize="0"/>
          <p:nvPr/>
        </p:nvPicPr>
        <p:blipFill>
          <a:blip r:embed="rId2">
            <a:alphaModFix/>
          </a:blip>
          <a:stretch>
            <a:fillRect/>
          </a:stretch>
        </p:blipFill>
        <p:spPr>
          <a:xfrm>
            <a:off x="2728078" y="3793390"/>
            <a:ext cx="4953001" cy="2449624"/>
          </a:xfrm>
          <a:prstGeom prst="rect">
            <a:avLst/>
          </a:prstGeom>
          <a:noFill/>
          <a:ln>
            <a:noFill/>
          </a:ln>
        </p:spPr>
      </p:pic>
    </p:spTree>
    <p:extLst>
      <p:ext uri="{BB962C8B-B14F-4D97-AF65-F5344CB8AC3E}">
        <p14:creationId xmlns:p14="http://schemas.microsoft.com/office/powerpoint/2010/main" val="1592894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CC1938-F270-3C12-768B-0230E8BB2E60}"/>
              </a:ext>
            </a:extLst>
          </p:cNvPr>
          <p:cNvSpPr>
            <a:spLocks noGrp="1"/>
          </p:cNvSpPr>
          <p:nvPr>
            <p:ph type="sldNum" sz="quarter" idx="12"/>
          </p:nvPr>
        </p:nvSpPr>
        <p:spPr/>
        <p:txBody>
          <a:bodyPr/>
          <a:lstStyle/>
          <a:p>
            <a:fld id="{195F50F5-0325-4E13-93B8-A048A96B03AB}" type="slidenum">
              <a:rPr lang="en-US" smtClean="0"/>
              <a:pPr/>
              <a:t>10</a:t>
            </a:fld>
            <a:endParaRPr lang="en-US"/>
          </a:p>
        </p:txBody>
      </p:sp>
      <p:pic>
        <p:nvPicPr>
          <p:cNvPr id="5" name="Picture 4">
            <a:extLst>
              <a:ext uri="{FF2B5EF4-FFF2-40B4-BE49-F238E27FC236}">
                <a16:creationId xmlns:a16="http://schemas.microsoft.com/office/drawing/2014/main" id="{1F994CCE-53F8-8BE4-F603-7D1C9885AC84}"/>
              </a:ext>
            </a:extLst>
          </p:cNvPr>
          <p:cNvPicPr>
            <a:picLocks noChangeAspect="1"/>
          </p:cNvPicPr>
          <p:nvPr/>
        </p:nvPicPr>
        <p:blipFill>
          <a:blip r:embed="rId2"/>
          <a:stretch>
            <a:fillRect/>
          </a:stretch>
        </p:blipFill>
        <p:spPr>
          <a:xfrm>
            <a:off x="431445" y="296292"/>
            <a:ext cx="10701024" cy="5918340"/>
          </a:xfrm>
          <a:prstGeom prst="rect">
            <a:avLst/>
          </a:prstGeom>
        </p:spPr>
      </p:pic>
    </p:spTree>
    <p:extLst>
      <p:ext uri="{BB962C8B-B14F-4D97-AF65-F5344CB8AC3E}">
        <p14:creationId xmlns:p14="http://schemas.microsoft.com/office/powerpoint/2010/main" val="4263269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CC1938-F270-3C12-768B-0230E8BB2E60}"/>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5" name="Picture 5" descr="Timeline&#10;&#10;Description automatically generated">
            <a:extLst>
              <a:ext uri="{FF2B5EF4-FFF2-40B4-BE49-F238E27FC236}">
                <a16:creationId xmlns:a16="http://schemas.microsoft.com/office/drawing/2014/main" id="{1184762C-2EBF-0B94-BBAF-A6689EA1AC93}"/>
              </a:ext>
            </a:extLst>
          </p:cNvPr>
          <p:cNvPicPr>
            <a:picLocks noChangeAspect="1"/>
          </p:cNvPicPr>
          <p:nvPr/>
        </p:nvPicPr>
        <p:blipFill>
          <a:blip r:embed="rId2"/>
          <a:stretch>
            <a:fillRect/>
          </a:stretch>
        </p:blipFill>
        <p:spPr>
          <a:xfrm>
            <a:off x="1375996" y="1426942"/>
            <a:ext cx="9088315" cy="5059192"/>
          </a:xfrm>
          <a:prstGeom prst="rect">
            <a:avLst/>
          </a:prstGeom>
        </p:spPr>
      </p:pic>
      <p:sp>
        <p:nvSpPr>
          <p:cNvPr id="8" name="TextBox 7">
            <a:extLst>
              <a:ext uri="{FF2B5EF4-FFF2-40B4-BE49-F238E27FC236}">
                <a16:creationId xmlns:a16="http://schemas.microsoft.com/office/drawing/2014/main" id="{1838FD63-0593-BDDD-D821-6DB45B0203BE}"/>
              </a:ext>
            </a:extLst>
          </p:cNvPr>
          <p:cNvSpPr txBox="1"/>
          <p:nvPr/>
        </p:nvSpPr>
        <p:spPr>
          <a:xfrm>
            <a:off x="1219200" y="216747"/>
            <a:ext cx="9333653" cy="830997"/>
          </a:xfrm>
          <a:prstGeom prst="rect">
            <a:avLst/>
          </a:prstGeom>
          <a:noFill/>
        </p:spPr>
        <p:txBody>
          <a:bodyPr wrap="square" rtlCol="0">
            <a:spAutoFit/>
          </a:bodyPr>
          <a:lstStyle/>
          <a:p>
            <a:r>
              <a:rPr lang="en-US" sz="4800" b="1" dirty="0"/>
              <a:t>Driving Question Board</a:t>
            </a:r>
          </a:p>
        </p:txBody>
      </p:sp>
    </p:spTree>
    <p:extLst>
      <p:ext uri="{BB962C8B-B14F-4D97-AF65-F5344CB8AC3E}">
        <p14:creationId xmlns:p14="http://schemas.microsoft.com/office/powerpoint/2010/main" val="231931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3" name="Picture 3" descr="Timeline&#10;&#10;Description automatically generated">
            <a:extLst>
              <a:ext uri="{FF2B5EF4-FFF2-40B4-BE49-F238E27FC236}">
                <a16:creationId xmlns:a16="http://schemas.microsoft.com/office/drawing/2014/main" id="{C0E86F59-94EB-E4E8-A648-4324258B0100}"/>
              </a:ext>
            </a:extLst>
          </p:cNvPr>
          <p:cNvPicPr>
            <a:picLocks noChangeAspect="1"/>
          </p:cNvPicPr>
          <p:nvPr/>
        </p:nvPicPr>
        <p:blipFill>
          <a:blip r:embed="rId2"/>
          <a:stretch>
            <a:fillRect/>
          </a:stretch>
        </p:blipFill>
        <p:spPr>
          <a:xfrm>
            <a:off x="827470" y="524405"/>
            <a:ext cx="10178472" cy="5804775"/>
          </a:xfrm>
          <a:prstGeom prst="rect">
            <a:avLst/>
          </a:prstGeom>
        </p:spPr>
      </p:pic>
    </p:spTree>
    <p:extLst>
      <p:ext uri="{BB962C8B-B14F-4D97-AF65-F5344CB8AC3E}">
        <p14:creationId xmlns:p14="http://schemas.microsoft.com/office/powerpoint/2010/main" val="1320032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3" name="TextBox 2">
            <a:extLst>
              <a:ext uri="{FF2B5EF4-FFF2-40B4-BE49-F238E27FC236}">
                <a16:creationId xmlns:a16="http://schemas.microsoft.com/office/drawing/2014/main" id="{A8642ACC-A5C2-F6DA-EB7F-9D6F6C87FF2A}"/>
              </a:ext>
            </a:extLst>
          </p:cNvPr>
          <p:cNvSpPr txBox="1"/>
          <p:nvPr/>
        </p:nvSpPr>
        <p:spPr>
          <a:xfrm>
            <a:off x="1167493" y="351064"/>
            <a:ext cx="10131878" cy="1384995"/>
          </a:xfrm>
          <a:prstGeom prst="rect">
            <a:avLst/>
          </a:prstGeom>
          <a:noFill/>
        </p:spPr>
        <p:txBody>
          <a:bodyPr wrap="square" rtlCol="0">
            <a:spAutoFit/>
          </a:bodyPr>
          <a:lstStyle/>
          <a:p>
            <a:r>
              <a:rPr lang="en-US" sz="2800" b="1"/>
              <a:t>How can grasshopper mice take on scorpions, but other mice species can’t, and does it matter? </a:t>
            </a:r>
          </a:p>
          <a:p>
            <a:r>
              <a:rPr lang="en-US" sz="2800" b="1"/>
              <a:t>Why does the venom work on some species and not others?</a:t>
            </a:r>
          </a:p>
        </p:txBody>
      </p:sp>
      <p:pic>
        <p:nvPicPr>
          <p:cNvPr id="4" name="Google Shape;284;p49">
            <a:extLst>
              <a:ext uri="{FF2B5EF4-FFF2-40B4-BE49-F238E27FC236}">
                <a16:creationId xmlns:a16="http://schemas.microsoft.com/office/drawing/2014/main" id="{AD8C72E2-7250-3D46-3245-01C806A87292}"/>
              </a:ext>
            </a:extLst>
          </p:cNvPr>
          <p:cNvPicPr preferRelativeResize="0"/>
          <p:nvPr/>
        </p:nvPicPr>
        <p:blipFill>
          <a:blip r:embed="rId2">
            <a:alphaModFix/>
          </a:blip>
          <a:stretch>
            <a:fillRect/>
          </a:stretch>
        </p:blipFill>
        <p:spPr>
          <a:xfrm>
            <a:off x="1797976" y="2870373"/>
            <a:ext cx="3159001" cy="3419764"/>
          </a:xfrm>
          <a:prstGeom prst="rect">
            <a:avLst/>
          </a:prstGeom>
          <a:noFill/>
          <a:ln>
            <a:noFill/>
          </a:ln>
        </p:spPr>
      </p:pic>
      <p:pic>
        <p:nvPicPr>
          <p:cNvPr id="6" name="Picture 5">
            <a:extLst>
              <a:ext uri="{FF2B5EF4-FFF2-40B4-BE49-F238E27FC236}">
                <a16:creationId xmlns:a16="http://schemas.microsoft.com/office/drawing/2014/main" id="{3AF1E6D1-764C-CF8B-E861-D42CEAF39A9B}"/>
              </a:ext>
            </a:extLst>
          </p:cNvPr>
          <p:cNvPicPr>
            <a:picLocks noChangeAspect="1"/>
          </p:cNvPicPr>
          <p:nvPr/>
        </p:nvPicPr>
        <p:blipFill>
          <a:blip r:embed="rId3"/>
          <a:stretch>
            <a:fillRect/>
          </a:stretch>
        </p:blipFill>
        <p:spPr>
          <a:xfrm>
            <a:off x="6013806" y="2870373"/>
            <a:ext cx="4797868" cy="3429000"/>
          </a:xfrm>
          <a:prstGeom prst="rect">
            <a:avLst/>
          </a:prstGeom>
        </p:spPr>
      </p:pic>
      <p:sp>
        <p:nvSpPr>
          <p:cNvPr id="7" name="TextBox 6">
            <a:extLst>
              <a:ext uri="{FF2B5EF4-FFF2-40B4-BE49-F238E27FC236}">
                <a16:creationId xmlns:a16="http://schemas.microsoft.com/office/drawing/2014/main" id="{9AAE0CE8-5DCA-3087-FB5E-86DA44F6B537}"/>
              </a:ext>
            </a:extLst>
          </p:cNvPr>
          <p:cNvSpPr txBox="1"/>
          <p:nvPr/>
        </p:nvSpPr>
        <p:spPr>
          <a:xfrm>
            <a:off x="1146103" y="2331969"/>
            <a:ext cx="4462745" cy="369332"/>
          </a:xfrm>
          <a:prstGeom prst="rect">
            <a:avLst/>
          </a:prstGeom>
          <a:noFill/>
        </p:spPr>
        <p:txBody>
          <a:bodyPr wrap="square" rtlCol="0">
            <a:spAutoFit/>
          </a:bodyPr>
          <a:lstStyle/>
          <a:p>
            <a:r>
              <a:rPr lang="en-US"/>
              <a:t>Phospholipid &amp; Membrane Transport Kit</a:t>
            </a:r>
          </a:p>
        </p:txBody>
      </p:sp>
      <p:sp>
        <p:nvSpPr>
          <p:cNvPr id="8" name="TextBox 7">
            <a:extLst>
              <a:ext uri="{FF2B5EF4-FFF2-40B4-BE49-F238E27FC236}">
                <a16:creationId xmlns:a16="http://schemas.microsoft.com/office/drawing/2014/main" id="{F62F6067-95D8-552C-764D-1518305CDB98}"/>
              </a:ext>
            </a:extLst>
          </p:cNvPr>
          <p:cNvSpPr txBox="1"/>
          <p:nvPr/>
        </p:nvSpPr>
        <p:spPr>
          <a:xfrm>
            <a:off x="5911599" y="2331969"/>
            <a:ext cx="4462745" cy="369332"/>
          </a:xfrm>
          <a:prstGeom prst="rect">
            <a:avLst/>
          </a:prstGeom>
          <a:noFill/>
        </p:spPr>
        <p:txBody>
          <a:bodyPr wrap="square" rtlCol="0">
            <a:spAutoFit/>
          </a:bodyPr>
          <a:lstStyle/>
          <a:p>
            <a:r>
              <a:rPr lang="en-US"/>
              <a:t>Amino Acid Starter Kit </a:t>
            </a:r>
          </a:p>
        </p:txBody>
      </p:sp>
    </p:spTree>
    <p:extLst>
      <p:ext uri="{BB962C8B-B14F-4D97-AF65-F5344CB8AC3E}">
        <p14:creationId xmlns:p14="http://schemas.microsoft.com/office/powerpoint/2010/main" val="3243906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517"/>
        <p:cNvGrpSpPr/>
        <p:nvPr/>
      </p:nvGrpSpPr>
      <p:grpSpPr>
        <a:xfrm>
          <a:off x="0" y="0"/>
          <a:ext cx="0" cy="0"/>
          <a:chOff x="0" y="0"/>
          <a:chExt cx="0" cy="0"/>
        </a:xfrm>
      </p:grpSpPr>
      <p:pic>
        <p:nvPicPr>
          <p:cNvPr id="518" name="Google Shape;518;p79"/>
          <p:cNvPicPr preferRelativeResize="0"/>
          <p:nvPr/>
        </p:nvPicPr>
        <p:blipFill>
          <a:blip r:embed="rId3">
            <a:alphaModFix/>
          </a:blip>
          <a:stretch>
            <a:fillRect/>
          </a:stretch>
        </p:blipFill>
        <p:spPr>
          <a:xfrm>
            <a:off x="4531451" y="1858759"/>
            <a:ext cx="7247900" cy="4834333"/>
          </a:xfrm>
          <a:prstGeom prst="rect">
            <a:avLst/>
          </a:prstGeom>
          <a:noFill/>
          <a:ln>
            <a:noFill/>
          </a:ln>
        </p:spPr>
      </p:pic>
      <p:sp>
        <p:nvSpPr>
          <p:cNvPr id="519" name="Google Shape;519;p79"/>
          <p:cNvSpPr txBox="1"/>
          <p:nvPr/>
        </p:nvSpPr>
        <p:spPr>
          <a:xfrm>
            <a:off x="1457001" y="427774"/>
            <a:ext cx="8501555" cy="1169537"/>
          </a:xfrm>
          <a:prstGeom prst="rect">
            <a:avLst/>
          </a:prstGeom>
          <a:noFill/>
          <a:ln>
            <a:noFill/>
          </a:ln>
        </p:spPr>
        <p:txBody>
          <a:bodyPr spcFirstLastPara="1" wrap="square" lIns="91433" tIns="91433" rIns="91433" bIns="91433" anchor="t" anchorCtr="0">
            <a:spAutoFit/>
          </a:bodyPr>
          <a:lstStyle/>
          <a:p>
            <a:r>
              <a:rPr lang="en" sz="3200">
                <a:latin typeface="Calibri"/>
                <a:ea typeface="Calibri"/>
                <a:cs typeface="Calibri"/>
                <a:sym typeface="Calibri"/>
              </a:rPr>
              <a:t>The aquaporin shows us </a:t>
            </a:r>
            <a:r>
              <a:rPr lang="en" sz="3200">
                <a:solidFill>
                  <a:srgbClr val="4472C4"/>
                </a:solidFill>
                <a:latin typeface="Calibri"/>
                <a:ea typeface="Calibri"/>
                <a:cs typeface="Calibri"/>
                <a:sym typeface="Calibri"/>
              </a:rPr>
              <a:t>passive transport</a:t>
            </a:r>
            <a:r>
              <a:rPr lang="en" sz="3200">
                <a:latin typeface="Calibri"/>
                <a:ea typeface="Calibri"/>
                <a:cs typeface="Calibri"/>
                <a:sym typeface="Calibri"/>
              </a:rPr>
              <a:t> but </a:t>
            </a:r>
            <a:r>
              <a:rPr lang="en" sz="3200">
                <a:solidFill>
                  <a:srgbClr val="4472C4"/>
                </a:solidFill>
                <a:latin typeface="Calibri"/>
                <a:ea typeface="Calibri"/>
                <a:cs typeface="Calibri"/>
                <a:sym typeface="Calibri"/>
              </a:rPr>
              <a:t>active transport </a:t>
            </a:r>
            <a:r>
              <a:rPr lang="en" sz="3200">
                <a:latin typeface="Calibri"/>
                <a:ea typeface="Calibri"/>
                <a:cs typeface="Calibri"/>
                <a:sym typeface="Calibri"/>
              </a:rPr>
              <a:t>can also be shown.</a:t>
            </a:r>
            <a:endParaRPr sz="3200">
              <a:latin typeface="Calibri"/>
              <a:ea typeface="Calibri"/>
              <a:cs typeface="Calibri"/>
              <a:sym typeface="Calibri"/>
            </a:endParaRPr>
          </a:p>
        </p:txBody>
      </p:sp>
      <p:sp>
        <p:nvSpPr>
          <p:cNvPr id="520" name="Google Shape;520;p79"/>
          <p:cNvSpPr/>
          <p:nvPr/>
        </p:nvSpPr>
        <p:spPr>
          <a:xfrm>
            <a:off x="6527951" y="1840025"/>
            <a:ext cx="2360800" cy="1386400"/>
          </a:xfrm>
          <a:prstGeom prst="ellipse">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endParaRPr sz="2533"/>
          </a:p>
        </p:txBody>
      </p:sp>
      <p:sp>
        <p:nvSpPr>
          <p:cNvPr id="521" name="Google Shape;521;p79"/>
          <p:cNvSpPr/>
          <p:nvPr/>
        </p:nvSpPr>
        <p:spPr>
          <a:xfrm>
            <a:off x="4841551" y="2626992"/>
            <a:ext cx="2567200" cy="1780000"/>
          </a:xfrm>
          <a:prstGeom prst="ellipse">
            <a:avLst/>
          </a:prstGeom>
          <a:noFill/>
          <a:ln w="76200"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endParaRPr sz="2533"/>
          </a:p>
        </p:txBody>
      </p:sp>
      <p:sp>
        <p:nvSpPr>
          <p:cNvPr id="522" name="Google Shape;522;p79"/>
          <p:cNvSpPr/>
          <p:nvPr/>
        </p:nvSpPr>
        <p:spPr>
          <a:xfrm>
            <a:off x="6359284" y="3320292"/>
            <a:ext cx="2679600" cy="2979200"/>
          </a:xfrm>
          <a:prstGeom prst="ellipse">
            <a:avLst/>
          </a:prstGeom>
          <a:noFill/>
          <a:ln w="76200" cap="flat" cmpd="sng">
            <a:solidFill>
              <a:srgbClr val="6AA84F"/>
            </a:solidFill>
            <a:prstDash val="solid"/>
            <a:round/>
            <a:headEnd type="none" w="sm" len="sm"/>
            <a:tailEnd type="none" w="sm" len="sm"/>
          </a:ln>
        </p:spPr>
        <p:txBody>
          <a:bodyPr spcFirstLastPara="1" wrap="square" lIns="121900" tIns="121900" rIns="121900" bIns="121900" anchor="ctr" anchorCtr="0">
            <a:noAutofit/>
          </a:bodyPr>
          <a:lstStyle/>
          <a:p>
            <a:endParaRPr sz="2533"/>
          </a:p>
        </p:txBody>
      </p:sp>
      <p:pic>
        <p:nvPicPr>
          <p:cNvPr id="523" name="Google Shape;523;p79"/>
          <p:cNvPicPr preferRelativeResize="0"/>
          <p:nvPr/>
        </p:nvPicPr>
        <p:blipFill>
          <a:blip r:embed="rId4">
            <a:alphaModFix/>
          </a:blip>
          <a:stretch>
            <a:fillRect/>
          </a:stretch>
        </p:blipFill>
        <p:spPr>
          <a:xfrm>
            <a:off x="1457002" y="2262898"/>
            <a:ext cx="3074449" cy="4144749"/>
          </a:xfrm>
          <a:prstGeom prst="rect">
            <a:avLst/>
          </a:prstGeom>
          <a:noFill/>
          <a:ln>
            <a:noFill/>
          </a:ln>
        </p:spPr>
      </p:pic>
    </p:spTree>
    <p:extLst>
      <p:ext uri="{BB962C8B-B14F-4D97-AF65-F5344CB8AC3E}">
        <p14:creationId xmlns:p14="http://schemas.microsoft.com/office/powerpoint/2010/main" val="1459274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15</a:t>
            </a:fld>
            <a:endParaRPr lang="en-US"/>
          </a:p>
        </p:txBody>
      </p:sp>
      <p:pic>
        <p:nvPicPr>
          <p:cNvPr id="3" name="Picture 2">
            <a:extLst>
              <a:ext uri="{FF2B5EF4-FFF2-40B4-BE49-F238E27FC236}">
                <a16:creationId xmlns:a16="http://schemas.microsoft.com/office/drawing/2014/main" id="{C483D909-7E07-E30A-60EF-800394755943}"/>
              </a:ext>
            </a:extLst>
          </p:cNvPr>
          <p:cNvPicPr>
            <a:picLocks noChangeAspect="1"/>
          </p:cNvPicPr>
          <p:nvPr/>
        </p:nvPicPr>
        <p:blipFill>
          <a:blip r:embed="rId2"/>
          <a:stretch>
            <a:fillRect/>
          </a:stretch>
        </p:blipFill>
        <p:spPr>
          <a:xfrm>
            <a:off x="1283442" y="230293"/>
            <a:ext cx="9587758" cy="6372585"/>
          </a:xfrm>
          <a:prstGeom prst="rect">
            <a:avLst/>
          </a:prstGeom>
        </p:spPr>
      </p:pic>
    </p:spTree>
    <p:extLst>
      <p:ext uri="{BB962C8B-B14F-4D97-AF65-F5344CB8AC3E}">
        <p14:creationId xmlns:p14="http://schemas.microsoft.com/office/powerpoint/2010/main" val="2443029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16</a:t>
            </a:fld>
            <a:endParaRPr lang="en-US"/>
          </a:p>
        </p:txBody>
      </p:sp>
      <p:pic>
        <p:nvPicPr>
          <p:cNvPr id="5" name="Picture 4">
            <a:extLst>
              <a:ext uri="{FF2B5EF4-FFF2-40B4-BE49-F238E27FC236}">
                <a16:creationId xmlns:a16="http://schemas.microsoft.com/office/drawing/2014/main" id="{22D9B7D2-2234-48B4-BFB4-4E7B9A02725E}"/>
              </a:ext>
            </a:extLst>
          </p:cNvPr>
          <p:cNvPicPr>
            <a:picLocks noChangeAspect="1"/>
          </p:cNvPicPr>
          <p:nvPr/>
        </p:nvPicPr>
        <p:blipFill>
          <a:blip r:embed="rId2"/>
          <a:stretch>
            <a:fillRect/>
          </a:stretch>
        </p:blipFill>
        <p:spPr>
          <a:xfrm>
            <a:off x="2605425" y="327200"/>
            <a:ext cx="6981150" cy="6464297"/>
          </a:xfrm>
          <a:prstGeom prst="rect">
            <a:avLst/>
          </a:prstGeom>
        </p:spPr>
      </p:pic>
    </p:spTree>
    <p:extLst>
      <p:ext uri="{BB962C8B-B14F-4D97-AF65-F5344CB8AC3E}">
        <p14:creationId xmlns:p14="http://schemas.microsoft.com/office/powerpoint/2010/main" val="3735998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71143-2B9C-71F1-C112-FC89C02ADB3D}"/>
              </a:ext>
            </a:extLst>
          </p:cNvPr>
          <p:cNvPicPr>
            <a:picLocks noChangeAspect="1"/>
          </p:cNvPicPr>
          <p:nvPr/>
        </p:nvPicPr>
        <p:blipFill>
          <a:blip r:embed="rId2"/>
          <a:stretch>
            <a:fillRect/>
          </a:stretch>
        </p:blipFill>
        <p:spPr>
          <a:xfrm>
            <a:off x="304800" y="-271324"/>
            <a:ext cx="11887200" cy="7748336"/>
          </a:xfrm>
          <a:prstGeom prst="rect">
            <a:avLst/>
          </a:prstGeom>
        </p:spPr>
      </p:pic>
    </p:spTree>
    <p:extLst>
      <p:ext uri="{BB962C8B-B14F-4D97-AF65-F5344CB8AC3E}">
        <p14:creationId xmlns:p14="http://schemas.microsoft.com/office/powerpoint/2010/main" val="134377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18</a:t>
            </a:fld>
            <a:endParaRPr lang="en-US"/>
          </a:p>
        </p:txBody>
      </p:sp>
      <p:pic>
        <p:nvPicPr>
          <p:cNvPr id="4" name="Picture 3">
            <a:extLst>
              <a:ext uri="{FF2B5EF4-FFF2-40B4-BE49-F238E27FC236}">
                <a16:creationId xmlns:a16="http://schemas.microsoft.com/office/drawing/2014/main" id="{6A7C14AC-4F86-DA0E-BC55-6A2ED64FC39E}"/>
              </a:ext>
            </a:extLst>
          </p:cNvPr>
          <p:cNvPicPr>
            <a:picLocks noChangeAspect="1"/>
          </p:cNvPicPr>
          <p:nvPr/>
        </p:nvPicPr>
        <p:blipFill>
          <a:blip r:embed="rId2"/>
          <a:stretch>
            <a:fillRect/>
          </a:stretch>
        </p:blipFill>
        <p:spPr>
          <a:xfrm>
            <a:off x="4514850" y="876300"/>
            <a:ext cx="3162300" cy="5105400"/>
          </a:xfrm>
          <a:prstGeom prst="rect">
            <a:avLst/>
          </a:prstGeom>
        </p:spPr>
      </p:pic>
    </p:spTree>
    <p:extLst>
      <p:ext uri="{BB962C8B-B14F-4D97-AF65-F5344CB8AC3E}">
        <p14:creationId xmlns:p14="http://schemas.microsoft.com/office/powerpoint/2010/main" val="3990819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65C5AC-27F0-7C7E-EEEF-BBACFA3BD64F}"/>
              </a:ext>
            </a:extLst>
          </p:cNvPr>
          <p:cNvPicPr>
            <a:picLocks noChangeAspect="1"/>
          </p:cNvPicPr>
          <p:nvPr/>
        </p:nvPicPr>
        <p:blipFill>
          <a:blip r:embed="rId2"/>
          <a:stretch>
            <a:fillRect/>
          </a:stretch>
        </p:blipFill>
        <p:spPr>
          <a:xfrm>
            <a:off x="4245804" y="1779305"/>
            <a:ext cx="2825557" cy="4848401"/>
          </a:xfrm>
          <a:prstGeom prst="rect">
            <a:avLst/>
          </a:prstGeom>
        </p:spPr>
      </p:pic>
    </p:spTree>
    <p:extLst>
      <p:ext uri="{BB962C8B-B14F-4D97-AF65-F5344CB8AC3E}">
        <p14:creationId xmlns:p14="http://schemas.microsoft.com/office/powerpoint/2010/main" val="74927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B33-467C-F1C8-5CBA-80AD00CF4E27}"/>
              </a:ext>
            </a:extLst>
          </p:cNvPr>
          <p:cNvSpPr>
            <a:spLocks noGrp="1"/>
          </p:cNvSpPr>
          <p:nvPr>
            <p:ph type="title"/>
          </p:nvPr>
        </p:nvSpPr>
        <p:spPr/>
        <p:txBody>
          <a:bodyPr/>
          <a:lstStyle/>
          <a:p>
            <a:r>
              <a:rPr lang="en-US">
                <a:latin typeface="Verdana Pro SemiBold"/>
              </a:rPr>
              <a:t>  Kim Parfitt</a:t>
            </a:r>
            <a:endParaRPr lang="en-US"/>
          </a:p>
        </p:txBody>
      </p:sp>
      <p:sp>
        <p:nvSpPr>
          <p:cNvPr id="3" name="Slide Number Placeholder 2">
            <a:extLst>
              <a:ext uri="{FF2B5EF4-FFF2-40B4-BE49-F238E27FC236}">
                <a16:creationId xmlns:a16="http://schemas.microsoft.com/office/drawing/2014/main" id="{183E7105-ABE3-F08E-C78F-9F1DE14C6B42}"/>
              </a:ext>
            </a:extLst>
          </p:cNvPr>
          <p:cNvSpPr>
            <a:spLocks noGrp="1"/>
          </p:cNvSpPr>
          <p:nvPr>
            <p:ph type="sldNum" sz="quarter" idx="12"/>
          </p:nvPr>
        </p:nvSpPr>
        <p:spPr/>
        <p:txBody>
          <a:bodyPr/>
          <a:lstStyle/>
          <a:p>
            <a:fld id="{195F50F5-0325-4E13-93B8-A048A96B03AB}" type="slidenum">
              <a:rPr lang="en-US" smtClean="0"/>
              <a:pPr/>
              <a:t>2</a:t>
            </a:fld>
            <a:endParaRPr lang="en-US"/>
          </a:p>
        </p:txBody>
      </p:sp>
      <p:sp>
        <p:nvSpPr>
          <p:cNvPr id="6" name="Google Shape;218;p39">
            <a:extLst>
              <a:ext uri="{FF2B5EF4-FFF2-40B4-BE49-F238E27FC236}">
                <a16:creationId xmlns:a16="http://schemas.microsoft.com/office/drawing/2014/main" id="{8305F53D-00E6-E5C6-54DE-A1620AA4D609}"/>
              </a:ext>
            </a:extLst>
          </p:cNvPr>
          <p:cNvSpPr txBox="1">
            <a:spLocks/>
          </p:cNvSpPr>
          <p:nvPr/>
        </p:nvSpPr>
        <p:spPr>
          <a:xfrm>
            <a:off x="562877" y="1051331"/>
            <a:ext cx="5529651" cy="4470000"/>
          </a:xfrm>
          <a:prstGeom prst="rect">
            <a:avLst/>
          </a:prstGeom>
          <a:noFill/>
          <a:ln>
            <a:noFill/>
          </a:ln>
        </p:spPr>
        <p:txBody>
          <a:bodyPr spcFirstLastPara="1" vert="horz" wrap="square" lIns="91433" tIns="45700" rIns="91433" bIns="45700" rtlCol="0" anchor="b" anchorCtr="0">
            <a:norm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buSzPct val="150000"/>
            </a:pPr>
            <a:r>
              <a:rPr lang="en-US" sz="2650">
                <a:solidFill>
                  <a:srgbClr val="202124"/>
                </a:solidFill>
                <a:latin typeface="Verdana Pro"/>
              </a:rPr>
              <a:t>Taught for 18 years at Cheyenne Central High School</a:t>
            </a:r>
            <a:endParaRPr lang="en-US">
              <a:latin typeface="Verdana Pro"/>
            </a:endParaRPr>
          </a:p>
          <a:p>
            <a:pPr>
              <a:buSzPct val="150000"/>
            </a:pPr>
            <a:endParaRPr lang="en-US" sz="2650">
              <a:solidFill>
                <a:srgbClr val="202124"/>
              </a:solidFill>
              <a:latin typeface="Verdana Pro"/>
            </a:endParaRPr>
          </a:p>
          <a:p>
            <a:pPr>
              <a:buSzPct val="150000"/>
            </a:pPr>
            <a:r>
              <a:rPr lang="en-US" sz="2650">
                <a:solidFill>
                  <a:srgbClr val="202124"/>
                </a:solidFill>
                <a:latin typeface="Verdana Pro"/>
              </a:rPr>
              <a:t>And after 11 years of using 3D models and attending CBM summer courses, I am now working full-time for this amazing company.</a:t>
            </a:r>
          </a:p>
          <a:p>
            <a:pPr>
              <a:buSzPct val="150000"/>
            </a:pPr>
            <a:endParaRPr lang="en-US" sz="2667">
              <a:solidFill>
                <a:srgbClr val="202124"/>
              </a:solidFill>
            </a:endParaRPr>
          </a:p>
          <a:p>
            <a:pPr>
              <a:buSzPct val="150000"/>
            </a:pPr>
            <a:endParaRPr lang="en-US" sz="2667" b="1">
              <a:solidFill>
                <a:srgbClr val="38761D"/>
              </a:solidFill>
            </a:endParaRPr>
          </a:p>
        </p:txBody>
      </p:sp>
      <p:pic>
        <p:nvPicPr>
          <p:cNvPr id="8" name="Google Shape;219;p39" descr="A picture containing person, indoor&#10;&#10;Description automatically generated">
            <a:extLst>
              <a:ext uri="{FF2B5EF4-FFF2-40B4-BE49-F238E27FC236}">
                <a16:creationId xmlns:a16="http://schemas.microsoft.com/office/drawing/2014/main" id="{A32C6D92-9C2E-9FEB-FA25-4C47F13D6328}"/>
              </a:ext>
            </a:extLst>
          </p:cNvPr>
          <p:cNvPicPr preferRelativeResize="0"/>
          <p:nvPr/>
        </p:nvPicPr>
        <p:blipFill>
          <a:blip r:embed="rId2">
            <a:alphaModFix/>
          </a:blip>
          <a:stretch>
            <a:fillRect/>
          </a:stretch>
        </p:blipFill>
        <p:spPr>
          <a:xfrm>
            <a:off x="6348421" y="1287924"/>
            <a:ext cx="4467951" cy="4472725"/>
          </a:xfrm>
          <a:prstGeom prst="rect">
            <a:avLst/>
          </a:prstGeom>
          <a:noFill/>
          <a:ln>
            <a:noFill/>
          </a:ln>
        </p:spPr>
      </p:pic>
      <p:pic>
        <p:nvPicPr>
          <p:cNvPr id="9" name="Picture 9" descr="A picture containing text&#10;&#10;Description automatically generated">
            <a:extLst>
              <a:ext uri="{FF2B5EF4-FFF2-40B4-BE49-F238E27FC236}">
                <a16:creationId xmlns:a16="http://schemas.microsoft.com/office/drawing/2014/main" id="{79C817EF-ECD2-7CFE-8D4E-7FEF0416FEEE}"/>
              </a:ext>
            </a:extLst>
          </p:cNvPr>
          <p:cNvPicPr>
            <a:picLocks noChangeAspect="1"/>
          </p:cNvPicPr>
          <p:nvPr/>
        </p:nvPicPr>
        <p:blipFill>
          <a:blip r:embed="rId3"/>
          <a:stretch>
            <a:fillRect/>
          </a:stretch>
        </p:blipFill>
        <p:spPr>
          <a:xfrm>
            <a:off x="140677" y="5083845"/>
            <a:ext cx="5955322" cy="676156"/>
          </a:xfrm>
          <a:prstGeom prst="rect">
            <a:avLst/>
          </a:prstGeom>
        </p:spPr>
      </p:pic>
    </p:spTree>
    <p:extLst>
      <p:ext uri="{BB962C8B-B14F-4D97-AF65-F5344CB8AC3E}">
        <p14:creationId xmlns:p14="http://schemas.microsoft.com/office/powerpoint/2010/main" val="2306991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71143-2B9C-71F1-C112-FC89C02ADB3D}"/>
              </a:ext>
            </a:extLst>
          </p:cNvPr>
          <p:cNvPicPr>
            <a:picLocks noChangeAspect="1"/>
          </p:cNvPicPr>
          <p:nvPr/>
        </p:nvPicPr>
        <p:blipFill>
          <a:blip r:embed="rId2"/>
          <a:stretch>
            <a:fillRect/>
          </a:stretch>
        </p:blipFill>
        <p:spPr>
          <a:xfrm>
            <a:off x="304800" y="-271324"/>
            <a:ext cx="11887200" cy="7748336"/>
          </a:xfrm>
          <a:prstGeom prst="rect">
            <a:avLst/>
          </a:prstGeom>
        </p:spPr>
      </p:pic>
    </p:spTree>
    <p:extLst>
      <p:ext uri="{BB962C8B-B14F-4D97-AF65-F5344CB8AC3E}">
        <p14:creationId xmlns:p14="http://schemas.microsoft.com/office/powerpoint/2010/main" val="3586409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21</a:t>
            </a:fld>
            <a:endParaRPr lang="en-US"/>
          </a:p>
        </p:txBody>
      </p:sp>
      <p:pic>
        <p:nvPicPr>
          <p:cNvPr id="3" name="Picture 2" descr="A picture containing mammal, rodent&#10;&#10;Description automatically generated">
            <a:extLst>
              <a:ext uri="{FF2B5EF4-FFF2-40B4-BE49-F238E27FC236}">
                <a16:creationId xmlns:a16="http://schemas.microsoft.com/office/drawing/2014/main" id="{79030DBA-5E7C-1EAB-53F1-FB880192C2A1}"/>
              </a:ext>
            </a:extLst>
          </p:cNvPr>
          <p:cNvPicPr>
            <a:picLocks noChangeAspect="1"/>
          </p:cNvPicPr>
          <p:nvPr/>
        </p:nvPicPr>
        <p:blipFill>
          <a:blip r:embed="rId2"/>
          <a:stretch>
            <a:fillRect/>
          </a:stretch>
        </p:blipFill>
        <p:spPr>
          <a:xfrm>
            <a:off x="1888120" y="229106"/>
            <a:ext cx="9034803" cy="6563151"/>
          </a:xfrm>
          <a:prstGeom prst="rect">
            <a:avLst/>
          </a:prstGeom>
        </p:spPr>
      </p:pic>
    </p:spTree>
    <p:extLst>
      <p:ext uri="{BB962C8B-B14F-4D97-AF65-F5344CB8AC3E}">
        <p14:creationId xmlns:p14="http://schemas.microsoft.com/office/powerpoint/2010/main" val="1420297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22</a:t>
            </a:fld>
            <a:endParaRPr lang="en-US"/>
          </a:p>
        </p:txBody>
      </p:sp>
      <p:pic>
        <p:nvPicPr>
          <p:cNvPr id="4" name="Picture 3">
            <a:extLst>
              <a:ext uri="{FF2B5EF4-FFF2-40B4-BE49-F238E27FC236}">
                <a16:creationId xmlns:a16="http://schemas.microsoft.com/office/drawing/2014/main" id="{40BCBB8A-DBC1-176D-6416-3BB7BD22D5B6}"/>
              </a:ext>
            </a:extLst>
          </p:cNvPr>
          <p:cNvPicPr>
            <a:picLocks noChangeAspect="1"/>
          </p:cNvPicPr>
          <p:nvPr/>
        </p:nvPicPr>
        <p:blipFill>
          <a:blip r:embed="rId2"/>
          <a:stretch>
            <a:fillRect/>
          </a:stretch>
        </p:blipFill>
        <p:spPr>
          <a:xfrm>
            <a:off x="1856820" y="0"/>
            <a:ext cx="8478359" cy="6858000"/>
          </a:xfrm>
          <a:prstGeom prst="rect">
            <a:avLst/>
          </a:prstGeom>
        </p:spPr>
      </p:pic>
    </p:spTree>
    <p:extLst>
      <p:ext uri="{BB962C8B-B14F-4D97-AF65-F5344CB8AC3E}">
        <p14:creationId xmlns:p14="http://schemas.microsoft.com/office/powerpoint/2010/main" val="764778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3" name="TextBox 1">
            <a:extLst>
              <a:ext uri="{FF2B5EF4-FFF2-40B4-BE49-F238E27FC236}">
                <a16:creationId xmlns:a16="http://schemas.microsoft.com/office/drawing/2014/main" id="{16AEFEC1-B3D1-7185-11B9-82291F90C2C2}"/>
              </a:ext>
            </a:extLst>
          </p:cNvPr>
          <p:cNvSpPr txBox="1"/>
          <p:nvPr/>
        </p:nvSpPr>
        <p:spPr>
          <a:xfrm>
            <a:off x="1126720" y="1033487"/>
            <a:ext cx="5945065"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hlinkClick r:id="rId2"/>
              </a:rPr>
              <a:t>Voltage-Gated Sodium Channel in Grasshopper Mice Defends Against Bark Scorpion Toxin | Science</a:t>
            </a:r>
            <a:endParaRPr lang="en-US" dirty="0"/>
          </a:p>
        </p:txBody>
      </p:sp>
      <p:sp>
        <p:nvSpPr>
          <p:cNvPr id="4" name="Title 1">
            <a:extLst>
              <a:ext uri="{FF2B5EF4-FFF2-40B4-BE49-F238E27FC236}">
                <a16:creationId xmlns:a16="http://schemas.microsoft.com/office/drawing/2014/main" id="{2632D1FB-AAF0-BF5C-4EE1-3CD712016702}"/>
              </a:ext>
            </a:extLst>
          </p:cNvPr>
          <p:cNvSpPr>
            <a:spLocks noGrp="1"/>
          </p:cNvSpPr>
          <p:nvPr>
            <p:ph type="title"/>
          </p:nvPr>
        </p:nvSpPr>
        <p:spPr>
          <a:xfrm>
            <a:off x="1126720" y="2088021"/>
            <a:ext cx="10694743" cy="544574"/>
          </a:xfrm>
        </p:spPr>
        <p:txBody>
          <a:bodyPr>
            <a:normAutofit/>
          </a:bodyPr>
          <a:lstStyle/>
          <a:p>
            <a:r>
              <a:rPr lang="en-US" sz="1200" dirty="0">
                <a:latin typeface="Verdana Pro SemiBold"/>
                <a:hlinkClick r:id="rId3"/>
              </a:rPr>
              <a:t>The scorpion toxin and the potassium channel - PMC (nih.gov)</a:t>
            </a:r>
            <a:br>
              <a:rPr lang="en-US" sz="1200" dirty="0">
                <a:latin typeface="Verdana Pro SemiBold"/>
              </a:rPr>
            </a:br>
            <a:r>
              <a:rPr lang="en-US" sz="900" dirty="0">
                <a:hlinkClick r:id="rId4"/>
              </a:rPr>
              <a:t>Toxins | Free Full-Text | Scorpion Toxins Specific for Potassium (K+) Channels: A Historical Overview of Peptide Bioengineering | HTML (mdpi.com)</a:t>
            </a:r>
            <a:endParaRPr lang="en-US" sz="1200" dirty="0">
              <a:latin typeface="Verdana Pro SemiBold"/>
            </a:endParaRPr>
          </a:p>
        </p:txBody>
      </p:sp>
    </p:spTree>
    <p:extLst>
      <p:ext uri="{BB962C8B-B14F-4D97-AF65-F5344CB8AC3E}">
        <p14:creationId xmlns:p14="http://schemas.microsoft.com/office/powerpoint/2010/main" val="1281958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81"/>
          <p:cNvSpPr txBox="1"/>
          <p:nvPr/>
        </p:nvSpPr>
        <p:spPr>
          <a:xfrm>
            <a:off x="6096000" y="2251291"/>
            <a:ext cx="5548000" cy="2954000"/>
          </a:xfrm>
          <a:prstGeom prst="rect">
            <a:avLst/>
          </a:prstGeom>
          <a:noFill/>
          <a:ln>
            <a:noFill/>
          </a:ln>
        </p:spPr>
        <p:txBody>
          <a:bodyPr spcFirstLastPara="1" wrap="square" lIns="91433" tIns="91433" rIns="91433" bIns="91433" anchor="t" anchorCtr="0">
            <a:noAutofit/>
          </a:bodyPr>
          <a:lstStyle/>
          <a:p>
            <a:r>
              <a:rPr lang="en" sz="3200" b="1">
                <a:solidFill>
                  <a:srgbClr val="800080"/>
                </a:solidFill>
                <a:latin typeface="Calibri"/>
                <a:ea typeface="Calibri"/>
                <a:cs typeface="Calibri"/>
                <a:sym typeface="Calibri"/>
              </a:rPr>
              <a:t>What stories could your students investigate with these models?</a:t>
            </a:r>
            <a:endParaRPr sz="3200" b="1">
              <a:solidFill>
                <a:srgbClr val="800080"/>
              </a:solidFill>
              <a:latin typeface="Calibri"/>
              <a:ea typeface="Calibri"/>
              <a:cs typeface="Calibri"/>
              <a:sym typeface="Calibri"/>
            </a:endParaRPr>
          </a:p>
          <a:p>
            <a:endParaRPr sz="3200" b="1">
              <a:latin typeface="Calibri"/>
              <a:ea typeface="Calibri"/>
              <a:cs typeface="Calibri"/>
              <a:sym typeface="Calibri"/>
            </a:endParaRPr>
          </a:p>
        </p:txBody>
      </p:sp>
      <p:pic>
        <p:nvPicPr>
          <p:cNvPr id="535" name="Google Shape;535;p81"/>
          <p:cNvPicPr preferRelativeResize="0"/>
          <p:nvPr/>
        </p:nvPicPr>
        <p:blipFill>
          <a:blip r:embed="rId3">
            <a:alphaModFix/>
          </a:blip>
          <a:stretch>
            <a:fillRect/>
          </a:stretch>
        </p:blipFill>
        <p:spPr>
          <a:xfrm>
            <a:off x="1174131" y="587212"/>
            <a:ext cx="4419845" cy="5683576"/>
          </a:xfrm>
          <a:prstGeom prst="rect">
            <a:avLst/>
          </a:prstGeom>
          <a:noFill/>
          <a:ln>
            <a:noFill/>
          </a:ln>
        </p:spPr>
      </p:pic>
    </p:spTree>
    <p:extLst>
      <p:ext uri="{BB962C8B-B14F-4D97-AF65-F5344CB8AC3E}">
        <p14:creationId xmlns:p14="http://schemas.microsoft.com/office/powerpoint/2010/main" val="611357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D0FE1-74E5-B27A-2631-42583C379D0B}"/>
              </a:ext>
            </a:extLst>
          </p:cNvPr>
          <p:cNvPicPr>
            <a:picLocks noChangeAspect="1"/>
          </p:cNvPicPr>
          <p:nvPr/>
        </p:nvPicPr>
        <p:blipFill>
          <a:blip r:embed="rId2"/>
          <a:stretch>
            <a:fillRect/>
          </a:stretch>
        </p:blipFill>
        <p:spPr>
          <a:xfrm>
            <a:off x="833120" y="1363381"/>
            <a:ext cx="6001173" cy="5494619"/>
          </a:xfrm>
          <a:prstGeom prst="rect">
            <a:avLst/>
          </a:prstGeom>
        </p:spPr>
      </p:pic>
      <p:sp>
        <p:nvSpPr>
          <p:cNvPr id="4" name="TextBox 3">
            <a:extLst>
              <a:ext uri="{FF2B5EF4-FFF2-40B4-BE49-F238E27FC236}">
                <a16:creationId xmlns:a16="http://schemas.microsoft.com/office/drawing/2014/main" id="{19E3BD8A-9982-48C1-C7C1-0347CD7375F7}"/>
              </a:ext>
            </a:extLst>
          </p:cNvPr>
          <p:cNvSpPr txBox="1"/>
          <p:nvPr/>
        </p:nvSpPr>
        <p:spPr>
          <a:xfrm>
            <a:off x="7145867" y="1815253"/>
            <a:ext cx="4490720" cy="1569660"/>
          </a:xfrm>
          <a:prstGeom prst="rect">
            <a:avLst/>
          </a:prstGeom>
          <a:noFill/>
        </p:spPr>
        <p:txBody>
          <a:bodyPr wrap="square" rtlCol="0">
            <a:spAutoFit/>
          </a:bodyPr>
          <a:lstStyle/>
          <a:p>
            <a:r>
              <a:rPr lang="en-US" sz="4800" b="1"/>
              <a:t>Sickle Cell Anemia </a:t>
            </a:r>
          </a:p>
        </p:txBody>
      </p:sp>
    </p:spTree>
    <p:extLst>
      <p:ext uri="{BB962C8B-B14F-4D97-AF65-F5344CB8AC3E}">
        <p14:creationId xmlns:p14="http://schemas.microsoft.com/office/powerpoint/2010/main" val="4257416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751AED-B9FC-601F-C4B6-85EBB0A3FF43}"/>
              </a:ext>
            </a:extLst>
          </p:cNvPr>
          <p:cNvPicPr>
            <a:picLocks noChangeAspect="1"/>
          </p:cNvPicPr>
          <p:nvPr/>
        </p:nvPicPr>
        <p:blipFill>
          <a:blip r:embed="rId2"/>
          <a:stretch>
            <a:fillRect/>
          </a:stretch>
        </p:blipFill>
        <p:spPr>
          <a:xfrm>
            <a:off x="6809005" y="1439122"/>
            <a:ext cx="4397052" cy="3979757"/>
          </a:xfrm>
          <a:prstGeom prst="rect">
            <a:avLst/>
          </a:prstGeom>
        </p:spPr>
      </p:pic>
      <p:sp>
        <p:nvSpPr>
          <p:cNvPr id="4" name="TextBox 3">
            <a:extLst>
              <a:ext uri="{FF2B5EF4-FFF2-40B4-BE49-F238E27FC236}">
                <a16:creationId xmlns:a16="http://schemas.microsoft.com/office/drawing/2014/main" id="{9D16E608-F197-E709-4DD0-E984E2FB0FCF}"/>
              </a:ext>
            </a:extLst>
          </p:cNvPr>
          <p:cNvSpPr txBox="1"/>
          <p:nvPr/>
        </p:nvSpPr>
        <p:spPr>
          <a:xfrm>
            <a:off x="541867" y="1727200"/>
            <a:ext cx="3616960" cy="2308324"/>
          </a:xfrm>
          <a:prstGeom prst="rect">
            <a:avLst/>
          </a:prstGeom>
          <a:noFill/>
        </p:spPr>
        <p:txBody>
          <a:bodyPr wrap="square" rtlCol="0">
            <a:spAutoFit/>
          </a:bodyPr>
          <a:lstStyle/>
          <a:p>
            <a:r>
              <a:rPr lang="en-US" sz="4800" b="1"/>
              <a:t>Heart Disease</a:t>
            </a:r>
          </a:p>
          <a:p>
            <a:endParaRPr lang="en-US" sz="4800" b="1"/>
          </a:p>
        </p:txBody>
      </p:sp>
      <p:pic>
        <p:nvPicPr>
          <p:cNvPr id="6" name="Picture 5">
            <a:extLst>
              <a:ext uri="{FF2B5EF4-FFF2-40B4-BE49-F238E27FC236}">
                <a16:creationId xmlns:a16="http://schemas.microsoft.com/office/drawing/2014/main" id="{46D4EBE3-87AD-F242-EEF4-27DC95ADE523}"/>
              </a:ext>
            </a:extLst>
          </p:cNvPr>
          <p:cNvPicPr>
            <a:picLocks noChangeAspect="1"/>
          </p:cNvPicPr>
          <p:nvPr/>
        </p:nvPicPr>
        <p:blipFill>
          <a:blip r:embed="rId3"/>
          <a:stretch>
            <a:fillRect/>
          </a:stretch>
        </p:blipFill>
        <p:spPr>
          <a:xfrm rot="21101907">
            <a:off x="3431384" y="1741304"/>
            <a:ext cx="3903224" cy="3429000"/>
          </a:xfrm>
          <a:prstGeom prst="rect">
            <a:avLst/>
          </a:prstGeom>
          <a:ln>
            <a:solidFill>
              <a:schemeClr val="tx1"/>
            </a:solidFill>
          </a:ln>
        </p:spPr>
      </p:pic>
    </p:spTree>
    <p:extLst>
      <p:ext uri="{BB962C8B-B14F-4D97-AF65-F5344CB8AC3E}">
        <p14:creationId xmlns:p14="http://schemas.microsoft.com/office/powerpoint/2010/main" val="3113861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9FD566-884E-3687-A428-C2ABA3EEC72D}"/>
              </a:ext>
            </a:extLst>
          </p:cNvPr>
          <p:cNvPicPr>
            <a:picLocks noChangeAspect="1"/>
          </p:cNvPicPr>
          <p:nvPr/>
        </p:nvPicPr>
        <p:blipFill>
          <a:blip r:embed="rId2"/>
          <a:stretch>
            <a:fillRect/>
          </a:stretch>
        </p:blipFill>
        <p:spPr>
          <a:xfrm>
            <a:off x="403654" y="1340984"/>
            <a:ext cx="11532973" cy="5228281"/>
          </a:xfrm>
          <a:prstGeom prst="rect">
            <a:avLst/>
          </a:prstGeom>
        </p:spPr>
      </p:pic>
    </p:spTree>
    <p:extLst>
      <p:ext uri="{BB962C8B-B14F-4D97-AF65-F5344CB8AC3E}">
        <p14:creationId xmlns:p14="http://schemas.microsoft.com/office/powerpoint/2010/main" val="3305328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30" name="Google Shape;430;p59"/>
          <p:cNvSpPr txBox="1"/>
          <p:nvPr/>
        </p:nvSpPr>
        <p:spPr>
          <a:xfrm>
            <a:off x="801027" y="599954"/>
            <a:ext cx="6296000" cy="4021125"/>
          </a:xfrm>
          <a:prstGeom prst="rect">
            <a:avLst/>
          </a:prstGeom>
          <a:noFill/>
          <a:ln>
            <a:noFill/>
          </a:ln>
        </p:spPr>
        <p:txBody>
          <a:bodyPr spcFirstLastPara="1" wrap="square" lIns="121900" tIns="121900" rIns="121900" bIns="121900" anchor="t" anchorCtr="0">
            <a:spAutoFit/>
          </a:bodyPr>
          <a:lstStyle/>
          <a:p>
            <a:pPr algn="ctr"/>
            <a:r>
              <a:rPr lang="en" sz="4000" b="1" dirty="0">
                <a:solidFill>
                  <a:srgbClr val="008000"/>
                </a:solidFill>
                <a:latin typeface="Calibri"/>
                <a:ea typeface="Calibri"/>
                <a:cs typeface="Calibri"/>
                <a:sym typeface="Calibri"/>
              </a:rPr>
              <a:t>We put teachers first!</a:t>
            </a:r>
            <a:endParaRPr sz="4000" b="1" dirty="0">
              <a:solidFill>
                <a:srgbClr val="008000"/>
              </a:solidFill>
              <a:latin typeface="Calibri"/>
              <a:ea typeface="Calibri"/>
              <a:cs typeface="Calibri"/>
              <a:sym typeface="Calibri"/>
            </a:endParaRPr>
          </a:p>
          <a:p>
            <a:pPr algn="ctr"/>
            <a:r>
              <a:rPr lang="en" sz="2933" dirty="0">
                <a:solidFill>
                  <a:schemeClr val="dk1"/>
                </a:solidFill>
                <a:latin typeface="Calibri"/>
                <a:ea typeface="Calibri"/>
                <a:cs typeface="Calibri"/>
                <a:sym typeface="Calibri"/>
              </a:rPr>
              <a:t>Your opinions are important to us.</a:t>
            </a:r>
            <a:endParaRPr sz="2933" dirty="0">
              <a:solidFill>
                <a:schemeClr val="dk1"/>
              </a:solidFill>
              <a:latin typeface="Calibri"/>
              <a:ea typeface="Calibri"/>
              <a:cs typeface="Calibri"/>
              <a:sym typeface="Calibri"/>
            </a:endParaRPr>
          </a:p>
          <a:p>
            <a:pPr algn="ctr"/>
            <a:endParaRPr sz="2933" dirty="0">
              <a:solidFill>
                <a:schemeClr val="dk1"/>
              </a:solidFill>
              <a:latin typeface="Calibri"/>
              <a:ea typeface="Calibri"/>
              <a:cs typeface="Calibri"/>
              <a:sym typeface="Calibri"/>
            </a:endParaRPr>
          </a:p>
          <a:p>
            <a:pPr algn="ctr"/>
            <a:r>
              <a:rPr lang="en" sz="2933" dirty="0">
                <a:solidFill>
                  <a:schemeClr val="dk1"/>
                </a:solidFill>
                <a:latin typeface="Calibri"/>
                <a:ea typeface="Calibri"/>
                <a:cs typeface="Calibri"/>
                <a:sym typeface="Calibri"/>
              </a:rPr>
              <a:t>Receive your </a:t>
            </a:r>
            <a:r>
              <a:rPr lang="en" sz="2933" b="1" dirty="0">
                <a:solidFill>
                  <a:srgbClr val="008000"/>
                </a:solidFill>
                <a:latin typeface="Calibri"/>
                <a:ea typeface="Calibri"/>
                <a:cs typeface="Calibri"/>
                <a:sym typeface="Calibri"/>
              </a:rPr>
              <a:t>20%</a:t>
            </a:r>
            <a:r>
              <a:rPr lang="en" sz="2933" dirty="0">
                <a:solidFill>
                  <a:schemeClr val="dk1"/>
                </a:solidFill>
                <a:latin typeface="Calibri"/>
                <a:ea typeface="Calibri"/>
                <a:cs typeface="Calibri"/>
                <a:sym typeface="Calibri"/>
              </a:rPr>
              <a:t> discount by completing this short survey.</a:t>
            </a:r>
            <a:endParaRPr sz="2933" dirty="0">
              <a:solidFill>
                <a:schemeClr val="dk1"/>
              </a:solidFill>
              <a:latin typeface="Calibri"/>
              <a:ea typeface="Calibri"/>
              <a:cs typeface="Calibri"/>
              <a:sym typeface="Calibri"/>
            </a:endParaRPr>
          </a:p>
          <a:p>
            <a:pPr algn="ctr"/>
            <a:endParaRPr sz="2933" dirty="0">
              <a:solidFill>
                <a:schemeClr val="dk1"/>
              </a:solidFill>
              <a:latin typeface="Calibri"/>
              <a:ea typeface="Calibri"/>
              <a:cs typeface="Calibri"/>
              <a:sym typeface="Calibri"/>
            </a:endParaRPr>
          </a:p>
          <a:p>
            <a:pPr algn="ctr"/>
            <a:r>
              <a:rPr lang="en" sz="2933" dirty="0">
                <a:solidFill>
                  <a:schemeClr val="dk1"/>
                </a:solidFill>
                <a:latin typeface="Calibri"/>
                <a:ea typeface="Calibri"/>
                <a:cs typeface="Calibri"/>
                <a:sym typeface="Calibri"/>
              </a:rPr>
              <a:t>This will also allow us to email you the resources associated with this session.</a:t>
            </a:r>
            <a:endParaRPr sz="2933" dirty="0">
              <a:solidFill>
                <a:schemeClr val="dk1"/>
              </a:solidFill>
              <a:latin typeface="Calibri"/>
              <a:ea typeface="Calibri"/>
              <a:cs typeface="Calibri"/>
              <a:sym typeface="Calibri"/>
            </a:endParaRPr>
          </a:p>
        </p:txBody>
      </p:sp>
      <p:pic>
        <p:nvPicPr>
          <p:cNvPr id="2" name="Google Shape;429;p59">
            <a:extLst>
              <a:ext uri="{FF2B5EF4-FFF2-40B4-BE49-F238E27FC236}">
                <a16:creationId xmlns:a16="http://schemas.microsoft.com/office/drawing/2014/main" id="{54FEE303-82D0-C172-3EBA-7BBF100C340D}"/>
              </a:ext>
            </a:extLst>
          </p:cNvPr>
          <p:cNvPicPr preferRelativeResize="0"/>
          <p:nvPr/>
        </p:nvPicPr>
        <p:blipFill>
          <a:blip r:embed="rId3">
            <a:alphaModFix/>
          </a:blip>
          <a:stretch>
            <a:fillRect/>
          </a:stretch>
        </p:blipFill>
        <p:spPr>
          <a:xfrm>
            <a:off x="7579360" y="599954"/>
            <a:ext cx="3908213" cy="4107513"/>
          </a:xfrm>
          <a:prstGeom prst="rect">
            <a:avLst/>
          </a:prstGeom>
          <a:noFill/>
          <a:ln>
            <a:noFill/>
          </a:ln>
        </p:spPr>
      </p:pic>
    </p:spTree>
    <p:extLst>
      <p:ext uri="{BB962C8B-B14F-4D97-AF65-F5344CB8AC3E}">
        <p14:creationId xmlns:p14="http://schemas.microsoft.com/office/powerpoint/2010/main" val="645892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D34C8E-C5A0-5835-C30E-B29E2E6E88F3}"/>
              </a:ext>
            </a:extLst>
          </p:cNvPr>
          <p:cNvSpPr txBox="1"/>
          <p:nvPr/>
        </p:nvSpPr>
        <p:spPr>
          <a:xfrm>
            <a:off x="587433" y="1762299"/>
            <a:ext cx="11006051" cy="3786229"/>
          </a:xfrm>
          <a:prstGeom prst="rect">
            <a:avLst/>
          </a:prstGeom>
          <a:noFill/>
        </p:spPr>
        <p:txBody>
          <a:bodyPr wrap="square" rtlCol="0">
            <a:spAutoFit/>
          </a:bodyPr>
          <a:lstStyle/>
          <a:p>
            <a:pPr marL="457189" indent="-457189">
              <a:buFont typeface="Wingdings" panose="05000000000000000000" pitchFamily="2" charset="2"/>
              <a:buChar char="§"/>
            </a:pPr>
            <a:r>
              <a:rPr lang="en-US" sz="2667"/>
              <a:t>Students make sense by investigating phenomena that reveals student understanding of all three dimensions of the NGSS.</a:t>
            </a:r>
          </a:p>
          <a:p>
            <a:pPr marL="457189" indent="-457189">
              <a:buFont typeface="Wingdings" panose="05000000000000000000" pitchFamily="2" charset="2"/>
              <a:buChar char="§"/>
            </a:pPr>
            <a:r>
              <a:rPr lang="en-US" sz="2667"/>
              <a:t>Students explicitly use the practices (SEPs) and cross cutting concepts (CCCs) to figure out the disciplinary core ideas (DCIs) to make their own sense of the phenomenon.</a:t>
            </a:r>
          </a:p>
          <a:p>
            <a:pPr marL="457189" indent="-457189">
              <a:buFont typeface="Wingdings" panose="05000000000000000000" pitchFamily="2" charset="2"/>
              <a:buChar char="§"/>
            </a:pPr>
            <a:r>
              <a:rPr lang="en-US" sz="2667"/>
              <a:t>Teachers use tasks that  invite students to explain the phenomenon and reveal the students understanding or proficiency in all three dimensions.</a:t>
            </a:r>
          </a:p>
          <a:p>
            <a:pPr lvl="2"/>
            <a:r>
              <a:rPr lang="en-US" sz="2667"/>
              <a:t>					</a:t>
            </a:r>
            <a:r>
              <a:rPr lang="en-US" sz="1467"/>
              <a:t>(adapted from BSCS &amp; NGSS Framework)</a:t>
            </a:r>
          </a:p>
        </p:txBody>
      </p:sp>
    </p:spTree>
    <p:extLst>
      <p:ext uri="{BB962C8B-B14F-4D97-AF65-F5344CB8AC3E}">
        <p14:creationId xmlns:p14="http://schemas.microsoft.com/office/powerpoint/2010/main" val="570582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4" name="Google Shape;233;p40">
            <a:extLst>
              <a:ext uri="{FF2B5EF4-FFF2-40B4-BE49-F238E27FC236}">
                <a16:creationId xmlns:a16="http://schemas.microsoft.com/office/drawing/2014/main" id="{4C50294C-BA9A-097E-9CAB-A43C80714295}"/>
              </a:ext>
            </a:extLst>
          </p:cNvPr>
          <p:cNvSpPr txBox="1">
            <a:spLocks/>
          </p:cNvSpPr>
          <p:nvPr/>
        </p:nvSpPr>
        <p:spPr>
          <a:xfrm>
            <a:off x="1524000" y="801322"/>
            <a:ext cx="9144000" cy="1055200"/>
          </a:xfrm>
          <a:prstGeom prst="rect">
            <a:avLst/>
          </a:prstGeom>
        </p:spPr>
        <p:txBody>
          <a:bodyPr spcFirstLastPara="1" vert="horz" wrap="square" lIns="91433" tIns="45700" rIns="91433" bIns="45700" rtlCol="0" anchor="b" anchorCtr="0">
            <a:norm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r>
              <a:rPr lang="en-US" b="1">
                <a:solidFill>
                  <a:srgbClr val="800080"/>
                </a:solidFill>
              </a:rPr>
              <a:t>Now, about you…</a:t>
            </a:r>
          </a:p>
        </p:txBody>
      </p:sp>
    </p:spTree>
    <p:extLst>
      <p:ext uri="{BB962C8B-B14F-4D97-AF65-F5344CB8AC3E}">
        <p14:creationId xmlns:p14="http://schemas.microsoft.com/office/powerpoint/2010/main" val="16863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5" name="Google Shape;238;p41">
            <a:extLst>
              <a:ext uri="{FF2B5EF4-FFF2-40B4-BE49-F238E27FC236}">
                <a16:creationId xmlns:a16="http://schemas.microsoft.com/office/drawing/2014/main" id="{A404E09B-E9B6-3A1F-9FE5-8BD804FE2155}"/>
              </a:ext>
            </a:extLst>
          </p:cNvPr>
          <p:cNvSpPr txBox="1">
            <a:spLocks/>
          </p:cNvSpPr>
          <p:nvPr/>
        </p:nvSpPr>
        <p:spPr>
          <a:xfrm>
            <a:off x="1387968" y="917225"/>
            <a:ext cx="10097853" cy="4647200"/>
          </a:xfrm>
          <a:prstGeom prst="rect">
            <a:avLst/>
          </a:prstGeom>
          <a:noFill/>
          <a:ln>
            <a:noFill/>
          </a:ln>
        </p:spPr>
        <p:txBody>
          <a:bodyPr spcFirstLastPara="1" vert="horz" wrap="square" lIns="91433" tIns="45700" rIns="91433" bIns="45700" rtlCol="0" anchor="b" anchorCtr="0">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buSzPts val="2700"/>
            </a:pPr>
            <a:r>
              <a:rPr lang="en-US" b="1"/>
              <a:t>Workshop Learning Goals</a:t>
            </a:r>
          </a:p>
          <a:p>
            <a:pPr>
              <a:buSzPts val="2700"/>
            </a:pPr>
            <a:endParaRPr lang="en-US" sz="2400"/>
          </a:p>
          <a:p>
            <a:pPr>
              <a:buSzPts val="2700"/>
            </a:pPr>
            <a:r>
              <a:rPr lang="en-US" sz="2667"/>
              <a:t>You will be able to:</a:t>
            </a:r>
            <a:endParaRPr lang="en-US" sz="2400">
              <a:latin typeface="Arial"/>
              <a:ea typeface="Arial"/>
              <a:cs typeface="Arial"/>
              <a:sym typeface="Arial"/>
            </a:endParaRPr>
          </a:p>
          <a:p>
            <a:pPr marL="457189" indent="-372524">
              <a:lnSpc>
                <a:spcPct val="115000"/>
              </a:lnSpc>
              <a:buSzPts val="1800"/>
              <a:buFont typeface="Arial"/>
              <a:buChar char="●"/>
            </a:pPr>
            <a:r>
              <a:rPr lang="en-US" sz="2400">
                <a:latin typeface="Arial"/>
                <a:ea typeface="Arial"/>
                <a:cs typeface="Arial"/>
                <a:sym typeface="Arial"/>
              </a:rPr>
              <a:t>Explore the connection between existing, and potential storylines, and 3D models.</a:t>
            </a:r>
          </a:p>
          <a:p>
            <a:pPr marL="457189" indent="-372524">
              <a:lnSpc>
                <a:spcPct val="115000"/>
              </a:lnSpc>
              <a:buSzPts val="1800"/>
              <a:buFont typeface="Arial"/>
              <a:buChar char="●"/>
            </a:pPr>
            <a:r>
              <a:rPr lang="en-US" sz="2400">
                <a:latin typeface="Arial"/>
                <a:ea typeface="Arial"/>
                <a:cs typeface="Arial"/>
                <a:sym typeface="Arial"/>
              </a:rPr>
              <a:t>Explain how 3D models can support your students making sense of phenomena.</a:t>
            </a:r>
          </a:p>
          <a:p>
            <a:pPr marL="457189">
              <a:lnSpc>
                <a:spcPct val="115000"/>
              </a:lnSpc>
              <a:spcBef>
                <a:spcPts val="1200"/>
              </a:spcBef>
            </a:pPr>
            <a:endParaRPr lang="en-US" sz="2400">
              <a:latin typeface="Arial"/>
              <a:ea typeface="Arial"/>
              <a:cs typeface="Arial"/>
              <a:sym typeface="Arial"/>
            </a:endParaRPr>
          </a:p>
          <a:p>
            <a:pPr>
              <a:lnSpc>
                <a:spcPct val="115000"/>
              </a:lnSpc>
              <a:spcBef>
                <a:spcPts val="1200"/>
              </a:spcBef>
            </a:pPr>
            <a:endParaRPr lang="en-US" sz="2400">
              <a:latin typeface="Arial"/>
              <a:ea typeface="Arial"/>
              <a:cs typeface="Arial"/>
              <a:sym typeface="Arial"/>
            </a:endParaRPr>
          </a:p>
          <a:p>
            <a:pPr>
              <a:spcBef>
                <a:spcPts val="1200"/>
              </a:spcBef>
              <a:buSzPts val="2700"/>
            </a:pPr>
            <a:endParaRPr lang="en-US" sz="2400"/>
          </a:p>
        </p:txBody>
      </p:sp>
    </p:spTree>
    <p:extLst>
      <p:ext uri="{BB962C8B-B14F-4D97-AF65-F5344CB8AC3E}">
        <p14:creationId xmlns:p14="http://schemas.microsoft.com/office/powerpoint/2010/main" val="2776794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5" name="TextBox 4">
            <a:extLst>
              <a:ext uri="{FF2B5EF4-FFF2-40B4-BE49-F238E27FC236}">
                <a16:creationId xmlns:a16="http://schemas.microsoft.com/office/drawing/2014/main" id="{04767E8C-3D67-4E57-18A2-C944AD8BB488}"/>
              </a:ext>
            </a:extLst>
          </p:cNvPr>
          <p:cNvSpPr txBox="1"/>
          <p:nvPr/>
        </p:nvSpPr>
        <p:spPr>
          <a:xfrm>
            <a:off x="1318662" y="1041669"/>
            <a:ext cx="9150773" cy="4154984"/>
          </a:xfrm>
          <a:prstGeom prst="rect">
            <a:avLst/>
          </a:prstGeom>
          <a:noFill/>
        </p:spPr>
        <p:txBody>
          <a:bodyPr wrap="square">
            <a:spAutoFit/>
          </a:bodyPr>
          <a:lstStyle/>
          <a:p>
            <a:r>
              <a:rPr lang="en-US" sz="2400"/>
              <a:t>“The storylines approach includes design principles for engaging students with phenomena and problems to elicit their own questions that teachers, with support of curriculum materials, use to guide the trajectory of their sensemaking.”</a:t>
            </a:r>
          </a:p>
          <a:p>
            <a:endParaRPr lang="en-US" sz="2400"/>
          </a:p>
          <a:p>
            <a:r>
              <a:rPr lang="en-US" sz="2400"/>
              <a:t>“…storylines organize cycles of engaging with phenomena, questions, and sensemaking to incrementally build, test, and revise explanatory models...” </a:t>
            </a:r>
          </a:p>
          <a:p>
            <a:endParaRPr lang="en-US" sz="2400"/>
          </a:p>
          <a:p>
            <a:pPr lvl="2" algn="r"/>
            <a:r>
              <a:rPr lang="en-US" sz="2400"/>
              <a:t>Brian J. Reiser</a:t>
            </a:r>
          </a:p>
          <a:p>
            <a:pPr lvl="2" algn="r"/>
            <a:r>
              <a:rPr lang="en-US" sz="2400"/>
              <a:t>Northwestern University</a:t>
            </a:r>
          </a:p>
        </p:txBody>
      </p:sp>
    </p:spTree>
    <p:extLst>
      <p:ext uri="{BB962C8B-B14F-4D97-AF65-F5344CB8AC3E}">
        <p14:creationId xmlns:p14="http://schemas.microsoft.com/office/powerpoint/2010/main" val="603226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5" name="TextBox 4">
            <a:extLst>
              <a:ext uri="{FF2B5EF4-FFF2-40B4-BE49-F238E27FC236}">
                <a16:creationId xmlns:a16="http://schemas.microsoft.com/office/drawing/2014/main" id="{4B7551A0-57EC-729C-CAAF-BA08B5BEC85D}"/>
              </a:ext>
            </a:extLst>
          </p:cNvPr>
          <p:cNvSpPr txBox="1"/>
          <p:nvPr/>
        </p:nvSpPr>
        <p:spPr>
          <a:xfrm>
            <a:off x="3812852" y="1277641"/>
            <a:ext cx="6096000" cy="1200329"/>
          </a:xfrm>
          <a:prstGeom prst="rect">
            <a:avLst/>
          </a:prstGeom>
          <a:noFill/>
        </p:spPr>
        <p:txBody>
          <a:bodyPr wrap="square">
            <a:spAutoFit/>
          </a:bodyPr>
          <a:lstStyle/>
          <a:p>
            <a:r>
              <a:rPr lang="en-US" sz="7200" b="1"/>
              <a:t>coherence</a:t>
            </a:r>
          </a:p>
        </p:txBody>
      </p:sp>
    </p:spTree>
    <p:extLst>
      <p:ext uri="{BB962C8B-B14F-4D97-AF65-F5344CB8AC3E}">
        <p14:creationId xmlns:p14="http://schemas.microsoft.com/office/powerpoint/2010/main" val="964703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82D82D-61FD-A095-A008-82883C03E0F9}"/>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5" name="TextBox 4">
            <a:extLst>
              <a:ext uri="{FF2B5EF4-FFF2-40B4-BE49-F238E27FC236}">
                <a16:creationId xmlns:a16="http://schemas.microsoft.com/office/drawing/2014/main" id="{8E9EC1A4-BA79-B0C9-BE41-871FA84F19F9}"/>
              </a:ext>
            </a:extLst>
          </p:cNvPr>
          <p:cNvSpPr txBox="1"/>
          <p:nvPr/>
        </p:nvSpPr>
        <p:spPr>
          <a:xfrm>
            <a:off x="1557867" y="611003"/>
            <a:ext cx="8757920" cy="3416320"/>
          </a:xfrm>
          <a:prstGeom prst="rect">
            <a:avLst/>
          </a:prstGeom>
          <a:noFill/>
        </p:spPr>
        <p:txBody>
          <a:bodyPr wrap="square">
            <a:spAutoFit/>
          </a:bodyPr>
          <a:lstStyle/>
          <a:p>
            <a:pPr algn="ctr"/>
            <a:r>
              <a:rPr lang="en-US" sz="7200" b="1" dirty="0"/>
              <a:t>Coherence</a:t>
            </a:r>
          </a:p>
          <a:p>
            <a:pPr algn="ctr"/>
            <a:r>
              <a:rPr lang="en-US" sz="7200" b="1" dirty="0"/>
              <a:t>from the student perspective</a:t>
            </a:r>
          </a:p>
        </p:txBody>
      </p:sp>
    </p:spTree>
    <p:extLst>
      <p:ext uri="{BB962C8B-B14F-4D97-AF65-F5344CB8AC3E}">
        <p14:creationId xmlns:p14="http://schemas.microsoft.com/office/powerpoint/2010/main" val="187397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2B62-B4D3-343E-D649-04CE848859C0}"/>
              </a:ext>
            </a:extLst>
          </p:cNvPr>
          <p:cNvSpPr>
            <a:spLocks noGrp="1"/>
          </p:cNvSpPr>
          <p:nvPr>
            <p:ph type="title"/>
          </p:nvPr>
        </p:nvSpPr>
        <p:spPr/>
        <p:txBody>
          <a:bodyPr/>
          <a:lstStyle/>
          <a:p>
            <a:r>
              <a:rPr lang="en-US" dirty="0"/>
              <a:t>A Mouse That Howls</a:t>
            </a:r>
          </a:p>
        </p:txBody>
      </p:sp>
      <p:sp>
        <p:nvSpPr>
          <p:cNvPr id="3" name="Slide Number Placeholder 2">
            <a:extLst>
              <a:ext uri="{FF2B5EF4-FFF2-40B4-BE49-F238E27FC236}">
                <a16:creationId xmlns:a16="http://schemas.microsoft.com/office/drawing/2014/main" id="{B8CC1938-F270-3C12-768B-0230E8BB2E60}"/>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5" name="Picture 4" descr="A picture containing tree, cat&#10;&#10;Description automatically generated">
            <a:extLst>
              <a:ext uri="{FF2B5EF4-FFF2-40B4-BE49-F238E27FC236}">
                <a16:creationId xmlns:a16="http://schemas.microsoft.com/office/drawing/2014/main" id="{72C9D46F-725D-FF47-EE9F-2BD7C9AACC81}"/>
              </a:ext>
            </a:extLst>
          </p:cNvPr>
          <p:cNvPicPr>
            <a:picLocks noChangeAspect="1"/>
          </p:cNvPicPr>
          <p:nvPr/>
        </p:nvPicPr>
        <p:blipFill>
          <a:blip r:embed="rId2"/>
          <a:stretch>
            <a:fillRect/>
          </a:stretch>
        </p:blipFill>
        <p:spPr>
          <a:xfrm>
            <a:off x="619175" y="986628"/>
            <a:ext cx="10066635" cy="5007672"/>
          </a:xfrm>
          <a:prstGeom prst="rect">
            <a:avLst/>
          </a:prstGeom>
        </p:spPr>
      </p:pic>
    </p:spTree>
    <p:extLst>
      <p:ext uri="{BB962C8B-B14F-4D97-AF65-F5344CB8AC3E}">
        <p14:creationId xmlns:p14="http://schemas.microsoft.com/office/powerpoint/2010/main" val="220402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2B62-B4D3-343E-D649-04CE848859C0}"/>
              </a:ext>
            </a:extLst>
          </p:cNvPr>
          <p:cNvSpPr>
            <a:spLocks noGrp="1"/>
          </p:cNvSpPr>
          <p:nvPr>
            <p:ph type="title"/>
          </p:nvPr>
        </p:nvSpPr>
        <p:spPr/>
        <p:txBody>
          <a:bodyPr/>
          <a:lstStyle/>
          <a:p>
            <a:r>
              <a:rPr lang="en-US" dirty="0"/>
              <a:t>And it is a warrior!</a:t>
            </a:r>
          </a:p>
        </p:txBody>
      </p:sp>
      <p:sp>
        <p:nvSpPr>
          <p:cNvPr id="3" name="Slide Number Placeholder 2">
            <a:extLst>
              <a:ext uri="{FF2B5EF4-FFF2-40B4-BE49-F238E27FC236}">
                <a16:creationId xmlns:a16="http://schemas.microsoft.com/office/drawing/2014/main" id="{B8CC1938-F270-3C12-768B-0230E8BB2E60}"/>
              </a:ext>
            </a:extLst>
          </p:cNvPr>
          <p:cNvSpPr>
            <a:spLocks noGrp="1"/>
          </p:cNvSpPr>
          <p:nvPr>
            <p:ph type="sldNum" sz="quarter" idx="12"/>
          </p:nvPr>
        </p:nvSpPr>
        <p:spPr/>
        <p:txBody>
          <a:bodyPr/>
          <a:lstStyle/>
          <a:p>
            <a:fld id="{195F50F5-0325-4E13-93B8-A048A96B03AB}" type="slidenum">
              <a:rPr lang="en-US" smtClean="0"/>
              <a:pPr/>
              <a:t>9</a:t>
            </a:fld>
            <a:endParaRPr lang="en-US"/>
          </a:p>
        </p:txBody>
      </p:sp>
      <p:pic>
        <p:nvPicPr>
          <p:cNvPr id="6" name="Picture 5" descr="A picture containing mammal, rodent&#10;&#10;Description automatically generated">
            <a:extLst>
              <a:ext uri="{FF2B5EF4-FFF2-40B4-BE49-F238E27FC236}">
                <a16:creationId xmlns:a16="http://schemas.microsoft.com/office/drawing/2014/main" id="{290D632E-893B-8E51-5557-2FEB1B767042}"/>
              </a:ext>
            </a:extLst>
          </p:cNvPr>
          <p:cNvPicPr>
            <a:picLocks noChangeAspect="1"/>
          </p:cNvPicPr>
          <p:nvPr/>
        </p:nvPicPr>
        <p:blipFill>
          <a:blip r:embed="rId2"/>
          <a:stretch>
            <a:fillRect/>
          </a:stretch>
        </p:blipFill>
        <p:spPr>
          <a:xfrm>
            <a:off x="1264666" y="896884"/>
            <a:ext cx="8001111" cy="5812246"/>
          </a:xfrm>
          <a:prstGeom prst="rect">
            <a:avLst/>
          </a:prstGeom>
        </p:spPr>
      </p:pic>
    </p:spTree>
    <p:extLst>
      <p:ext uri="{BB962C8B-B14F-4D97-AF65-F5344CB8AC3E}">
        <p14:creationId xmlns:p14="http://schemas.microsoft.com/office/powerpoint/2010/main" val="510407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6FB9A6-127B-4A5E-B5E4-5A9D34F54E84}">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F5C9F0-5FA4-4328-8840-83096B3D5485}">
  <ds:schemaRefs>
    <ds:schemaRef ds:uri="256d1f37-a5bf-40ea-9e3b-df9e783b5a8c"/>
    <ds:schemaRef ds:uri="fccfdd5f-3cf6-48f3-9c58-398738ebd0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2D4A624-151E-4A3F-B4CA-6D26A54E74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165</TotalTime>
  <Words>449</Words>
  <Application>Microsoft Office PowerPoint</Application>
  <PresentationFormat>Widescreen</PresentationFormat>
  <Paragraphs>66</Paragraphs>
  <Slides>29</Slides>
  <Notes>3</Notes>
  <HiddenSlides>0</HiddenSlides>
  <MMClips>0</MMClips>
  <ScaleCrop>false</ScaleCrop>
  <HeadingPairs>
    <vt:vector size="4" baseType="variant">
      <vt:variant>
        <vt:lpstr>Theme</vt:lpstr>
      </vt:variant>
      <vt:variant>
        <vt:i4>4</vt:i4>
      </vt:variant>
      <vt:variant>
        <vt:lpstr>Slide Titles</vt:lpstr>
      </vt:variant>
      <vt:variant>
        <vt:i4>29</vt:i4>
      </vt:variant>
    </vt:vector>
  </HeadingPairs>
  <TitlesOfParts>
    <vt:vector size="33" baseType="lpstr">
      <vt:lpstr>Office Theme</vt:lpstr>
      <vt:lpstr>Custom Design</vt:lpstr>
      <vt:lpstr>Office Theme</vt:lpstr>
      <vt:lpstr>Office Theme</vt:lpstr>
      <vt:lpstr>3D Models for 3D Instruction: Using Models  with Storylines </vt:lpstr>
      <vt:lpstr>  Kim Parfitt</vt:lpstr>
      <vt:lpstr>PowerPoint Presentation</vt:lpstr>
      <vt:lpstr>PowerPoint Presentation</vt:lpstr>
      <vt:lpstr>PowerPoint Presentation</vt:lpstr>
      <vt:lpstr>PowerPoint Presentation</vt:lpstr>
      <vt:lpstr>PowerPoint Presentation</vt:lpstr>
      <vt:lpstr>A Mouse That Howls</vt:lpstr>
      <vt:lpstr>And it is a warrior!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scorpion toxin and the potassium channel - PMC (nih.gov) Toxins | Free Full-Text | Scorpion Toxins Specific for Potassium (K+) Channels: A Historical Overview of Peptide Bioengineering | HTML (mdpi.com)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Kim Parfitt</cp:lastModifiedBy>
  <cp:revision>4</cp:revision>
  <dcterms:created xsi:type="dcterms:W3CDTF">2022-09-15T14:16:27Z</dcterms:created>
  <dcterms:modified xsi:type="dcterms:W3CDTF">2022-11-17T22:09:21Z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