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4"/>
    <p:sldMasterId id="2147483682" r:id="rId5"/>
    <p:sldMasterId id="2147483648" r:id="rId6"/>
  </p:sldMasterIdLst>
  <p:notesMasterIdLst>
    <p:notesMasterId r:id="rId47"/>
  </p:notesMasterIdLst>
  <p:sldIdLst>
    <p:sldId id="256" r:id="rId7"/>
    <p:sldId id="258" r:id="rId8"/>
    <p:sldId id="259" r:id="rId9"/>
    <p:sldId id="260" r:id="rId10"/>
    <p:sldId id="257" r:id="rId11"/>
    <p:sldId id="298" r:id="rId12"/>
    <p:sldId id="261" r:id="rId13"/>
    <p:sldId id="301" r:id="rId14"/>
    <p:sldId id="267" r:id="rId15"/>
    <p:sldId id="265" r:id="rId16"/>
    <p:sldId id="263" r:id="rId17"/>
    <p:sldId id="264" r:id="rId18"/>
    <p:sldId id="303" r:id="rId19"/>
    <p:sldId id="286" r:id="rId20"/>
    <p:sldId id="294" r:id="rId21"/>
    <p:sldId id="295" r:id="rId22"/>
    <p:sldId id="296" r:id="rId23"/>
    <p:sldId id="290" r:id="rId24"/>
    <p:sldId id="297" r:id="rId25"/>
    <p:sldId id="299" r:id="rId26"/>
    <p:sldId id="291" r:id="rId27"/>
    <p:sldId id="287" r:id="rId28"/>
    <p:sldId id="306" r:id="rId29"/>
    <p:sldId id="268" r:id="rId30"/>
    <p:sldId id="305" r:id="rId31"/>
    <p:sldId id="292" r:id="rId32"/>
    <p:sldId id="280" r:id="rId33"/>
    <p:sldId id="293" r:id="rId34"/>
    <p:sldId id="304" r:id="rId35"/>
    <p:sldId id="270" r:id="rId36"/>
    <p:sldId id="271" r:id="rId37"/>
    <p:sldId id="281" r:id="rId38"/>
    <p:sldId id="282" r:id="rId39"/>
    <p:sldId id="283" r:id="rId40"/>
    <p:sldId id="266" r:id="rId41"/>
    <p:sldId id="289" r:id="rId42"/>
    <p:sldId id="288" r:id="rId43"/>
    <p:sldId id="278" r:id="rId44"/>
    <p:sldId id="279" r:id="rId45"/>
    <p:sldId id="275"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C9BD58-15C8-4619-A4A2-300D63212AEC}" v="32" dt="2022-07-23T10:50:41.335"/>
    <p1510:client id="{2C00CB08-5D9D-8854-BC61-E2FF314B25C1}" v="43" dt="2022-11-21T18:55:28.652"/>
  </p1510:revLst>
</p1510:revInfo>
</file>

<file path=ppt/tableStyles.xml><?xml version="1.0" encoding="utf-8"?>
<a:tblStyleLst xmlns:a="http://schemas.openxmlformats.org/drawingml/2006/main" def="{A408C4D1-211E-47DC-A293-FAAC86314F22}">
  <a:tblStyle styleId="{A408C4D1-211E-47DC-A293-FAAC86314F2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5" d="100"/>
          <a:sy n="125" d="100"/>
        </p:scale>
        <p:origin x="148"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4af0c8016_2_85: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205" name="Google Shape;205;g134af0c8016_2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3ce8c487bc_1_92: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266" name="Google Shape;266;g13ce8c487bc_1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What about adhesion and cohesion? What can we do with this?</a:t>
            </a:r>
          </a:p>
        </p:txBody>
      </p:sp>
    </p:spTree>
    <p:extLst>
      <p:ext uri="{BB962C8B-B14F-4D97-AF65-F5344CB8AC3E}">
        <p14:creationId xmlns:p14="http://schemas.microsoft.com/office/powerpoint/2010/main" val="1286630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3ce8c487bc_1_10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297" name="Google Shape;297;g13ce8c487bc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0e618b63ef_0_6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US"/>
              <a:t>Solvation is the process of reorganizing solvent and solute molecules into solvation complexes. Solvation involves bond formation, hydrogen bonding, and London dispersion forces/van der Waals forces. Solvation of a solute by water is called hydration. (Wikipedia)</a:t>
            </a:r>
            <a:endParaRPr/>
          </a:p>
          <a:p>
            <a:pPr marL="457200" lvl="0" indent="-298450" algn="l" rtl="0">
              <a:spcBef>
                <a:spcPts val="0"/>
              </a:spcBef>
              <a:spcAft>
                <a:spcPts val="0"/>
              </a:spcAft>
              <a:buSzPts val="1100"/>
              <a:buChar char="●"/>
            </a:pPr>
            <a:r>
              <a:rPr lang="en-US"/>
              <a:t>Common student question: Which particle is which again? Have them figure out the answer question by exploring interaction with water model</a:t>
            </a:r>
            <a:endParaRPr/>
          </a:p>
          <a:p>
            <a:pPr marL="457200" lvl="0" indent="-298450" algn="l" rtl="0">
              <a:spcBef>
                <a:spcPts val="0"/>
              </a:spcBef>
              <a:spcAft>
                <a:spcPts val="0"/>
              </a:spcAft>
              <a:buSzPts val="1100"/>
              <a:buChar char="●"/>
            </a:pPr>
            <a:r>
              <a:rPr lang="en-US"/>
              <a:t>Why does water dissolve ethanol (C</a:t>
            </a:r>
            <a:r>
              <a:rPr lang="en-US" baseline="-25000"/>
              <a:t>2</a:t>
            </a:r>
            <a:r>
              <a:rPr lang="en-US"/>
              <a:t>H</a:t>
            </a:r>
            <a:r>
              <a:rPr lang="en-US" baseline="-25000"/>
              <a:t>5</a:t>
            </a:r>
            <a:r>
              <a:rPr lang="en-US"/>
              <a:t>OH)?</a:t>
            </a:r>
            <a:endParaRPr/>
          </a:p>
          <a:p>
            <a:pPr marL="457200" lvl="0" indent="-298450" algn="l" rtl="0">
              <a:spcBef>
                <a:spcPts val="0"/>
              </a:spcBef>
              <a:spcAft>
                <a:spcPts val="0"/>
              </a:spcAft>
              <a:buSzPts val="1100"/>
              <a:buChar char="●"/>
            </a:pPr>
            <a:r>
              <a:rPr lang="en-US"/>
              <a:t>Why does water interact weakly with ethane (C</a:t>
            </a:r>
            <a:r>
              <a:rPr lang="en-US" baseline="-25000"/>
              <a:t>2</a:t>
            </a:r>
            <a:r>
              <a:rPr lang="en-US"/>
              <a:t>H</a:t>
            </a:r>
            <a:r>
              <a:rPr lang="en-US" baseline="-25000"/>
              <a:t>6</a:t>
            </a:r>
            <a:r>
              <a:rPr lang="en-US"/>
              <a:t>)?</a:t>
            </a:r>
            <a:endParaRPr/>
          </a:p>
          <a:p>
            <a:pPr marL="457200" lvl="0" indent="-298450" algn="l" rtl="0">
              <a:spcBef>
                <a:spcPts val="0"/>
              </a:spcBef>
              <a:spcAft>
                <a:spcPts val="0"/>
              </a:spcAft>
              <a:buSzPts val="1100"/>
              <a:buChar char="●"/>
            </a:pPr>
            <a:r>
              <a:rPr lang="en-US"/>
              <a:t>When 1 mole of sodium chloride crystals are dissolved in an excess of water, the enthalpy change of solution is found to be +3.9 kJ mol</a:t>
            </a:r>
            <a:r>
              <a:rPr lang="en-US" baseline="30000"/>
              <a:t>-1</a:t>
            </a:r>
            <a:r>
              <a:rPr lang="en-US"/>
              <a:t>. The change is slightly endothermic, and so the temperature of the solution will be slightly lower than that of the original water.</a:t>
            </a:r>
            <a:endParaRPr/>
          </a:p>
          <a:p>
            <a:pPr marL="457200" lvl="0" indent="-298450" algn="l" rtl="0">
              <a:spcBef>
                <a:spcPts val="0"/>
              </a:spcBef>
              <a:spcAft>
                <a:spcPts val="0"/>
              </a:spcAft>
              <a:buSzPts val="1100"/>
              <a:buChar char="●"/>
            </a:pPr>
            <a:r>
              <a:rPr lang="en-US"/>
              <a:t>Energy released when attractions formed can be heard as a “click” (sound energy) with models, but is released as heat energy in particles</a:t>
            </a:r>
            <a:endParaRPr/>
          </a:p>
          <a:p>
            <a:pPr marL="457200" lvl="0" indent="-298450" algn="l" rtl="0">
              <a:spcBef>
                <a:spcPts val="0"/>
              </a:spcBef>
              <a:spcAft>
                <a:spcPts val="0"/>
              </a:spcAft>
              <a:buSzPts val="1100"/>
              <a:buChar char="●"/>
            </a:pPr>
            <a:r>
              <a:rPr lang="en-US"/>
              <a:t>AP Chem connection (Topic 4.4): Physical and chemical changes.</a:t>
            </a:r>
            <a:endParaRPr/>
          </a:p>
          <a:p>
            <a:pPr marL="457200" lvl="0" indent="0" algn="l" rtl="0">
              <a:spcBef>
                <a:spcPts val="0"/>
              </a:spcBef>
              <a:spcAft>
                <a:spcPts val="0"/>
              </a:spcAft>
              <a:buNone/>
            </a:pPr>
            <a:endParaRPr/>
          </a:p>
          <a:p>
            <a:pPr marL="457200" lvl="0" indent="0" algn="l" rtl="0">
              <a:spcBef>
                <a:spcPts val="0"/>
              </a:spcBef>
              <a:spcAft>
                <a:spcPts val="0"/>
              </a:spcAft>
              <a:buNone/>
            </a:pPr>
            <a:r>
              <a:rPr lang="en-US"/>
              <a:t>Sometimes physical processes involve the breaking of chemical bonds. For example, plausible arguments could be made for the dissolution of a salt in water, as either a physical or chemical process, involves breaking of ionic bonds, and the formation of ion-dipole interactions between ions and solvent.</a:t>
            </a:r>
            <a:endParaRPr/>
          </a:p>
          <a:p>
            <a:pPr marL="457200" lvl="0" indent="0" algn="l" rtl="0">
              <a:spcBef>
                <a:spcPts val="0"/>
              </a:spcBef>
              <a:spcAft>
                <a:spcPts val="0"/>
              </a:spcAft>
              <a:buNone/>
            </a:pPr>
            <a:r>
              <a:rPr lang="en-US"/>
              <a:t> </a:t>
            </a:r>
            <a:endParaRPr/>
          </a:p>
          <a:p>
            <a:pPr marL="457200" lvl="0" indent="-298450" algn="l" rtl="0">
              <a:spcBef>
                <a:spcPts val="0"/>
              </a:spcBef>
              <a:spcAft>
                <a:spcPts val="0"/>
              </a:spcAft>
              <a:buSzPts val="1100"/>
              <a:buChar char="●"/>
            </a:pPr>
            <a:r>
              <a:rPr lang="en-US"/>
              <a:t>AP Chem connection </a:t>
            </a:r>
            <a:r>
              <a:rPr lang="en-US">
                <a:solidFill>
                  <a:schemeClr val="dk1"/>
                </a:solidFill>
              </a:rPr>
              <a:t>(Topic 7.14)</a:t>
            </a:r>
            <a:r>
              <a:rPr lang="en-US"/>
              <a:t>: Thermodynamics of dissolution. </a:t>
            </a:r>
            <a:endParaRPr/>
          </a:p>
          <a:p>
            <a:pPr marL="457200" lvl="0" indent="0" algn="l" rtl="0">
              <a:spcBef>
                <a:spcPts val="0"/>
              </a:spcBef>
              <a:spcAft>
                <a:spcPts val="0"/>
              </a:spcAft>
              <a:buNone/>
            </a:pPr>
            <a:endParaRPr/>
          </a:p>
          <a:p>
            <a:pPr marL="457200" lvl="0" indent="0" algn="l" rtl="0">
              <a:spcBef>
                <a:spcPts val="0"/>
              </a:spcBef>
              <a:spcAft>
                <a:spcPts val="0"/>
              </a:spcAft>
              <a:buNone/>
            </a:pPr>
            <a:r>
              <a:rPr lang="en-US"/>
              <a:t>The free energy change (ΔG°) for dissolution of a substance reflects a number of factors: the breaking of the intermolecular interactions that hold the solid together, the reorganization of the solvent around the dissolved species, and the interaction of the dissolved species with the solvent. It is possible to estimate the sign and relative magnitude of the enthalpic and entropic contributions to each of these factors. However, making predictions for the total change in free energy of dissolution can be challenging due to the cancellations among the free energies associated with the three factors cited. </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US">
                <a:solidFill>
                  <a:schemeClr val="dk1"/>
                </a:solidFill>
              </a:rPr>
              <a:t>Connection: Immiscibility of oil and water (connection: when oil tankers leak, petroleum forms oil slick that floats on water and eventually carried onto beaches)</a:t>
            </a:r>
            <a:endParaRPr/>
          </a:p>
        </p:txBody>
      </p:sp>
      <p:sp>
        <p:nvSpPr>
          <p:cNvPr id="363" name="Google Shape;363;g10e618b63ef_0_6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13ce8c487bc_1_131: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324" name="Google Shape;324;g13ce8c487bc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3ce8c487bc_1_150: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
        <p:nvSpPr>
          <p:cNvPr id="344" name="Google Shape;344;g13ce8c487bc_1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3c2b309b8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3c2b309b8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3e0f27c27c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13e0f27c27c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updated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34af0c8016_2_95: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433" name="Google Shape;433;g134af0c8016_2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3ce8c487bc_1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3ce8c487bc_1_204: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3e0f27c27c_2_0: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216" name="Google Shape;216;g13e0f27c27c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3e0f27c27c_2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3e0f27c27c_2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3e0f27c27c_2_19:notes"/>
          <p:cNvSpPr txBox="1">
            <a:spLocks noGrp="1"/>
          </p:cNvSpPr>
          <p:nvPr>
            <p:ph type="body" idx="1"/>
          </p:nvPr>
        </p:nvSpPr>
        <p:spPr>
          <a:xfrm>
            <a:off x="685785" y="4343385"/>
            <a:ext cx="5486380" cy="4114795"/>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a:p>
        </p:txBody>
      </p:sp>
      <p:sp>
        <p:nvSpPr>
          <p:cNvPr id="236" name="Google Shape;236;g13e0f27c27c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3c2b309b8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13c2b309b8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3c2b309b85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3c2b309b8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3c2b309b85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13c2b309b85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13c2b309b8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13c2b309b8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3ce8c487bc_1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3ce8c487bc_1_86:notes"/>
          <p:cNvSpPr txBox="1">
            <a:spLocks noGrp="1"/>
          </p:cNvSpPr>
          <p:nvPr>
            <p:ph type="body" idx="1"/>
          </p:nvPr>
        </p:nvSpPr>
        <p:spPr>
          <a:xfrm>
            <a:off x="685785" y="4343385"/>
            <a:ext cx="5486283" cy="4114918"/>
          </a:xfrm>
          <a:prstGeom prst="rect">
            <a:avLst/>
          </a:prstGeom>
        </p:spPr>
        <p:txBody>
          <a:bodyPr spcFirstLastPara="1" wrap="square" lIns="89600" tIns="89600" rIns="89600" bIns="89600" anchor="t" anchorCtr="0">
            <a:noAutofit/>
          </a:bodyPr>
          <a:lstStyle/>
          <a:p>
            <a:pPr marL="0" lvl="0" indent="0" algn="l" rtl="0">
              <a:spcBef>
                <a:spcPts val="0"/>
              </a:spcBef>
              <a:spcAft>
                <a:spcPts val="0"/>
              </a:spcAft>
              <a:buNone/>
            </a:pP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dpi="0" rotWithShape="1">
          <a:blip r:embed="rId2">
            <a:lum/>
          </a:blip>
          <a:srcRect/>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4"/>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1" name="Google Shape;61;p1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2" name="Google Shape;62;p1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1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Google Shape;70;p16"/>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Google Shape;72;p1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Google Shape;73;p1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Google Shape;76;p17"/>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7" name="Google Shape;77;p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Google Shape;78;p1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Google Shape;79;p1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 name="Google Shape;82;p18"/>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 name="Google Shape;83;p18"/>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 name="Google Shape;84;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5" name="Google Shape;85;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6" name="Google Shape;86;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 name="Google Shape;89;p19"/>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0" name="Google Shape;90;p19"/>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 name="Google Shape;91;p19"/>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2" name="Google Shape;92;p1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3" name="Google Shape;93;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4" name="Google Shape;94;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 name="Google Shape;103;p21"/>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 name="Google Shape;110;p22"/>
          <p:cNvSpPr>
            <a:spLocks noGrp="1"/>
          </p:cNvSpPr>
          <p:nvPr>
            <p:ph type="pic" idx="2"/>
          </p:nvPr>
        </p:nvSpPr>
        <p:spPr>
          <a:xfrm>
            <a:off x="3887391" y="740569"/>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88F7-8D20-4CCD-AD11-2C7364BDB645}"/>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0F2BB79-E632-4877-9847-74FE40818D44}"/>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47C1F-AAE8-457F-A9A8-62A2F663925F}"/>
              </a:ext>
            </a:extLst>
          </p:cNvPr>
          <p:cNvSpPr>
            <a:spLocks noGrp="1"/>
          </p:cNvSpPr>
          <p:nvPr>
            <p:ph type="dt" sz="half" idx="10"/>
          </p:nvPr>
        </p:nvSpPr>
        <p:spPr>
          <a:xfrm>
            <a:off x="628650" y="4767263"/>
            <a:ext cx="2057400" cy="273844"/>
          </a:xfrm>
          <a:prstGeom prst="rect">
            <a:avLst/>
          </a:prstGeom>
        </p:spPr>
        <p:txBody>
          <a:bodyPr/>
          <a:lstStyle/>
          <a:p>
            <a:fld id="{0FB458B2-6D4A-45E8-8A10-65DB0EE49BD5}" type="datetimeFigureOut">
              <a:rPr lang="en-US" smtClean="0"/>
              <a:t>11/21/2022</a:t>
            </a:fld>
            <a:endParaRPr lang="en-US"/>
          </a:p>
        </p:txBody>
      </p:sp>
      <p:sp>
        <p:nvSpPr>
          <p:cNvPr id="5" name="Footer Placeholder 4">
            <a:extLst>
              <a:ext uri="{FF2B5EF4-FFF2-40B4-BE49-F238E27FC236}">
                <a16:creationId xmlns:a16="http://schemas.microsoft.com/office/drawing/2014/main" id="{3D3F4BBE-5470-4080-8CD9-A17ABDD34E2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21731D-53C2-44A0-8A1B-FC5C4EBFD03D}"/>
              </a:ext>
            </a:extLst>
          </p:cNvPr>
          <p:cNvSpPr>
            <a:spLocks noGrp="1"/>
          </p:cNvSpPr>
          <p:nvPr>
            <p:ph type="sldNum" sz="quarter" idx="12"/>
          </p:nvPr>
        </p:nvSpPr>
        <p:spPr>
          <a:xfrm>
            <a:off x="6457950" y="4767263"/>
            <a:ext cx="2057400" cy="273844"/>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2051301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1EC5C-AB3D-4C2D-920D-1A5FFB577C15}"/>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E9D2A31-1C30-4534-B873-0FF71FEFC23A}"/>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E79D99D-DBE9-402A-80D2-567D3AABFDB1}"/>
              </a:ext>
            </a:extLst>
          </p:cNvPr>
          <p:cNvSpPr>
            <a:spLocks noGrp="1"/>
          </p:cNvSpPr>
          <p:nvPr>
            <p:ph type="dt" sz="half" idx="10"/>
          </p:nvPr>
        </p:nvSpPr>
        <p:spPr>
          <a:xfrm>
            <a:off x="628650" y="4767263"/>
            <a:ext cx="2057400" cy="273844"/>
          </a:xfrm>
          <a:prstGeom prst="rect">
            <a:avLst/>
          </a:prstGeom>
        </p:spPr>
        <p:txBody>
          <a:bodyPr/>
          <a:lstStyle/>
          <a:p>
            <a:fld id="{0FB458B2-6D4A-45E8-8A10-65DB0EE49BD5}" type="datetimeFigureOut">
              <a:rPr lang="en-US" smtClean="0"/>
              <a:t>11/21/2022</a:t>
            </a:fld>
            <a:endParaRPr lang="en-US"/>
          </a:p>
        </p:txBody>
      </p:sp>
      <p:sp>
        <p:nvSpPr>
          <p:cNvPr id="5" name="Footer Placeholder 4">
            <a:extLst>
              <a:ext uri="{FF2B5EF4-FFF2-40B4-BE49-F238E27FC236}">
                <a16:creationId xmlns:a16="http://schemas.microsoft.com/office/drawing/2014/main" id="{03A50FEA-6BC1-40A6-AB69-BD9FD1061742}"/>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F583ED-36DC-4909-8E11-33007CDBB103}"/>
              </a:ext>
            </a:extLst>
          </p:cNvPr>
          <p:cNvSpPr>
            <a:spLocks noGrp="1"/>
          </p:cNvSpPr>
          <p:nvPr>
            <p:ph type="sldNum" sz="quarter" idx="12"/>
          </p:nvPr>
        </p:nvSpPr>
        <p:spPr>
          <a:xfrm>
            <a:off x="6457950" y="4767263"/>
            <a:ext cx="2057400" cy="273844"/>
          </a:xfrm>
          <a:prstGeom prst="rect">
            <a:avLst/>
          </a:prstGeom>
        </p:spPr>
        <p:txBody>
          <a:bodyPr/>
          <a:lstStyle/>
          <a:p>
            <a:fld id="{8EC1BAEC-9A6B-45A4-A110-9E592C69D06E}" type="slidenum">
              <a:rPr lang="en-US" smtClean="0"/>
              <a:t>‹#›</a:t>
            </a:fld>
            <a:endParaRPr lang="en-US"/>
          </a:p>
        </p:txBody>
      </p:sp>
    </p:spTree>
    <p:extLst>
      <p:ext uri="{BB962C8B-B14F-4D97-AF65-F5344CB8AC3E}">
        <p14:creationId xmlns:p14="http://schemas.microsoft.com/office/powerpoint/2010/main" val="94208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3">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8130894"/>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1.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1.xml"/><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13" Type="http://schemas.openxmlformats.org/officeDocument/2006/relationships/image" Target="../media/image55.png"/><Relationship Id="rId3" Type="http://schemas.openxmlformats.org/officeDocument/2006/relationships/image" Target="../media/image1.jpg"/><Relationship Id="rId7" Type="http://schemas.openxmlformats.org/officeDocument/2006/relationships/hyperlink" Target="https://www.flickr.com/photos/51986662@N05" TargetMode="External"/><Relationship Id="rId12"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hyperlink" Target="https://www.flickr.com/photos/51986662@N05/5258200962" TargetMode="External"/><Relationship Id="rId11" Type="http://schemas.openxmlformats.org/officeDocument/2006/relationships/hyperlink" Target="https://creativecommons.org/licenses/by-nc/2.0/?ref=ccsearch&amp;atype=rich" TargetMode="External"/><Relationship Id="rId5" Type="http://schemas.openxmlformats.org/officeDocument/2006/relationships/image" Target="../media/image53.jpg"/><Relationship Id="rId10" Type="http://schemas.openxmlformats.org/officeDocument/2006/relationships/hyperlink" Target="https://www.flickr.com/photos/35034351734@N01" TargetMode="External"/><Relationship Id="rId4" Type="http://schemas.openxmlformats.org/officeDocument/2006/relationships/image" Target="../media/image52.jpg"/><Relationship Id="rId9" Type="http://schemas.openxmlformats.org/officeDocument/2006/relationships/hyperlink" Target="https://www.flickr.com/photos/35034351734@N01/4024678277" TargetMode="External"/><Relationship Id="rId14" Type="http://schemas.openxmlformats.org/officeDocument/2006/relationships/image" Target="../media/image56.png"/></Relationships>
</file>

<file path=ppt/slides/_rels/slide31.xml.rels><?xml version="1.0" encoding="UTF-8" standalone="yes"?>
<Relationships xmlns="http://schemas.openxmlformats.org/package/2006/relationships"><Relationship Id="rId8" Type="http://schemas.openxmlformats.org/officeDocument/2006/relationships/hyperlink" Target="https://creativecommons.org/licenses/by-nc/2.0/?ref=ccsearch&amp;atype=rich" TargetMode="External"/><Relationship Id="rId3" Type="http://schemas.openxmlformats.org/officeDocument/2006/relationships/image" Target="../media/image1.jpg"/><Relationship Id="rId7" Type="http://schemas.openxmlformats.org/officeDocument/2006/relationships/hyperlink" Target="https://www.flickr.com/photos/51378257@N00"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www.flickr.com/photos/51378257@N00/2388168549" TargetMode="External"/><Relationship Id="rId5" Type="http://schemas.openxmlformats.org/officeDocument/2006/relationships/image" Target="../media/image54.png"/><Relationship Id="rId4" Type="http://schemas.openxmlformats.org/officeDocument/2006/relationships/image" Target="../media/image57.jpg"/><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jpeg"/><Relationship Id="rId1" Type="http://schemas.openxmlformats.org/officeDocument/2006/relationships/slideLayout" Target="../slideLayouts/slideLayout24.xml"/><Relationship Id="rId6" Type="http://schemas.openxmlformats.org/officeDocument/2006/relationships/image" Target="../media/image63.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8.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hyperlink" Target="https://www.3dmoleculardesigns.com/Teacher-Resources/Water-Kit.htm" TargetMode="External"/><Relationship Id="rId5" Type="http://schemas.openxmlformats.org/officeDocument/2006/relationships/image" Target="../media/image18.png"/><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7"/>
          <p:cNvSpPr txBox="1">
            <a:spLocks noGrp="1"/>
          </p:cNvSpPr>
          <p:nvPr>
            <p:ph type="ctrTitle"/>
          </p:nvPr>
        </p:nvSpPr>
        <p:spPr>
          <a:xfrm>
            <a:off x="3965559" y="138661"/>
            <a:ext cx="4536092" cy="1770900"/>
          </a:xfrm>
          <a:prstGeom prst="rect">
            <a:avLst/>
          </a:prstGeom>
          <a:noFill/>
          <a:ln>
            <a:noFill/>
          </a:ln>
        </p:spPr>
        <p:txBody>
          <a:bodyPr spcFirstLastPara="1" wrap="square" lIns="68575" tIns="34275" rIns="68575" bIns="34275" anchor="b" anchorCtr="0">
            <a:normAutofit/>
          </a:bodyPr>
          <a:lstStyle/>
          <a:p>
            <a:pPr marL="0" lvl="0" indent="0" rtl="0">
              <a:lnSpc>
                <a:spcPct val="90000"/>
              </a:lnSpc>
              <a:spcBef>
                <a:spcPts val="0"/>
              </a:spcBef>
              <a:spcAft>
                <a:spcPts val="0"/>
              </a:spcAft>
              <a:buClr>
                <a:schemeClr val="dk1"/>
              </a:buClr>
              <a:buSzPct val="100000"/>
              <a:buFont typeface="Calibri"/>
              <a:buNone/>
            </a:pPr>
            <a:r>
              <a:rPr lang="en" sz="2800" b="1" dirty="0"/>
              <a:t>Get to Know H</a:t>
            </a:r>
            <a:r>
              <a:rPr lang="en" sz="2800" b="1" baseline="-25000" dirty="0"/>
              <a:t>2</a:t>
            </a:r>
            <a:r>
              <a:rPr lang="en" sz="2800" b="1" dirty="0"/>
              <a:t>O </a:t>
            </a:r>
            <a:endParaRPr sz="2800" b="1" dirty="0"/>
          </a:p>
          <a:p>
            <a:pPr marL="0" lvl="0" indent="0" rtl="0">
              <a:lnSpc>
                <a:spcPct val="90000"/>
              </a:lnSpc>
              <a:spcBef>
                <a:spcPts val="0"/>
              </a:spcBef>
              <a:spcAft>
                <a:spcPts val="0"/>
              </a:spcAft>
              <a:buClr>
                <a:schemeClr val="dk1"/>
              </a:buClr>
              <a:buSzPct val="100000"/>
              <a:buFont typeface="Calibri"/>
              <a:buNone/>
            </a:pPr>
            <a:r>
              <a:rPr lang="en" sz="2800" b="1" dirty="0"/>
              <a:t>with Hands-on Models</a:t>
            </a:r>
            <a:endParaRPr sz="2800" dirty="0"/>
          </a:p>
        </p:txBody>
      </p:sp>
      <p:pic>
        <p:nvPicPr>
          <p:cNvPr id="3" name="Google Shape;245;p42">
            <a:extLst>
              <a:ext uri="{FF2B5EF4-FFF2-40B4-BE49-F238E27FC236}">
                <a16:creationId xmlns:a16="http://schemas.microsoft.com/office/drawing/2014/main" id="{14170C2E-12AF-5987-CFA5-8D609C4AB8FD}"/>
              </a:ext>
            </a:extLst>
          </p:cNvPr>
          <p:cNvPicPr preferRelativeResize="0"/>
          <p:nvPr/>
        </p:nvPicPr>
        <p:blipFill>
          <a:blip r:embed="rId3">
            <a:alphaModFix/>
          </a:blip>
          <a:stretch>
            <a:fillRect/>
          </a:stretch>
        </p:blipFill>
        <p:spPr>
          <a:xfrm>
            <a:off x="4526549" y="2162894"/>
            <a:ext cx="3414112" cy="2425884"/>
          </a:xfrm>
          <a:prstGeom prst="rect">
            <a:avLst/>
          </a:prstGeom>
          <a:noFill/>
          <a:ln>
            <a:solidFill>
              <a:schemeClr val="bg1">
                <a:lumMod val="50000"/>
              </a:schemeClr>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1026" name="Picture 2">
            <a:extLst>
              <a:ext uri="{FF2B5EF4-FFF2-40B4-BE49-F238E27FC236}">
                <a16:creationId xmlns:a16="http://schemas.microsoft.com/office/drawing/2014/main" id="{8CC285F7-E638-0B0F-0277-82326D8AA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214" y="215153"/>
            <a:ext cx="4841887" cy="4491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p44"/>
          <p:cNvSpPr txBox="1"/>
          <p:nvPr/>
        </p:nvSpPr>
        <p:spPr>
          <a:xfrm>
            <a:off x="860612" y="449439"/>
            <a:ext cx="5895192" cy="365175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2400" b="1" dirty="0">
                <a:solidFill>
                  <a:schemeClr val="tx1"/>
                </a:solidFill>
                <a:latin typeface="Calibri"/>
                <a:ea typeface="Calibri"/>
                <a:cs typeface="Calibri"/>
                <a:sym typeface="Calibri"/>
              </a:rPr>
              <a:t>Concepts I count on:</a:t>
            </a:r>
          </a:p>
          <a:p>
            <a:pPr marL="0" lvl="0" indent="0" algn="l" rtl="0">
              <a:spcBef>
                <a:spcPts val="0"/>
              </a:spcBef>
              <a:spcAft>
                <a:spcPts val="0"/>
              </a:spcAft>
              <a:buNone/>
            </a:pPr>
            <a:endParaRPr sz="2400" b="1"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Polar molecule</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Covalent bonds are atoms sharing an electron</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Hydrogen bonds are weaker attractions between molecules</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Adhesion and cohesion made possible</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Color scheme in modeling</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First transfer of 3D model into science notebook </a:t>
            </a:r>
            <a:endParaRPr sz="2000" dirty="0">
              <a:solidFill>
                <a:schemeClr val="tx1"/>
              </a:solidFill>
              <a:latin typeface="Calibri"/>
              <a:ea typeface="Calibri"/>
              <a:cs typeface="Calibri"/>
              <a:sym typeface="Calibri"/>
            </a:endParaRPr>
          </a:p>
          <a:p>
            <a:pPr marL="685800" lvl="0" indent="-311150" algn="l" rtl="0">
              <a:lnSpc>
                <a:spcPct val="115000"/>
              </a:lnSpc>
              <a:spcBef>
                <a:spcPts val="0"/>
              </a:spcBef>
              <a:spcAft>
                <a:spcPts val="0"/>
              </a:spcAft>
              <a:buClr>
                <a:schemeClr val="tx1"/>
              </a:buClr>
              <a:buSzPts val="2300"/>
              <a:buFont typeface="Calibri"/>
              <a:buChar char="●"/>
            </a:pPr>
            <a:r>
              <a:rPr lang="en" sz="2000" dirty="0">
                <a:solidFill>
                  <a:schemeClr val="tx1"/>
                </a:solidFill>
                <a:latin typeface="Calibri"/>
                <a:ea typeface="Calibri"/>
                <a:cs typeface="Calibri"/>
                <a:sym typeface="Calibri"/>
              </a:rPr>
              <a:t>How to manage materials in our classroom</a:t>
            </a:r>
            <a:endParaRPr sz="2000" dirty="0">
              <a:solidFill>
                <a:schemeClr val="tx1"/>
              </a:solidFill>
              <a:latin typeface="Calibri"/>
              <a:ea typeface="Calibri"/>
              <a:cs typeface="Calibri"/>
              <a:sym typeface="Calibri"/>
            </a:endParaRPr>
          </a:p>
        </p:txBody>
      </p:sp>
      <p:pic>
        <p:nvPicPr>
          <p:cNvPr id="263" name="Google Shape;263;p44"/>
          <p:cNvPicPr preferRelativeResize="0"/>
          <p:nvPr/>
        </p:nvPicPr>
        <p:blipFill rotWithShape="1">
          <a:blip r:embed="rId3">
            <a:alphaModFix/>
          </a:blip>
          <a:srcRect l="3892"/>
          <a:stretch/>
        </p:blipFill>
        <p:spPr>
          <a:xfrm>
            <a:off x="7004213" y="0"/>
            <a:ext cx="2139788"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9" name="Google Shape;269;p45"/>
          <p:cNvSpPr txBox="1"/>
          <p:nvPr/>
        </p:nvSpPr>
        <p:spPr>
          <a:xfrm>
            <a:off x="2393044" y="189638"/>
            <a:ext cx="5609700" cy="51412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2700" b="1" dirty="0">
                <a:solidFill>
                  <a:srgbClr val="FFFFFF"/>
                </a:solidFill>
                <a:latin typeface="Calibri"/>
                <a:ea typeface="Calibri"/>
                <a:cs typeface="Calibri"/>
                <a:sym typeface="Calibri"/>
              </a:rPr>
              <a:t>Quick and Easy : States of Matter</a:t>
            </a:r>
            <a:endParaRPr sz="2700" b="1" dirty="0">
              <a:solidFill>
                <a:srgbClr val="FFFFFF"/>
              </a:solidFill>
              <a:latin typeface="Calibri"/>
              <a:ea typeface="Calibri"/>
              <a:cs typeface="Calibri"/>
              <a:sym typeface="Calibri"/>
            </a:endParaRPr>
          </a:p>
        </p:txBody>
      </p:sp>
      <p:pic>
        <p:nvPicPr>
          <p:cNvPr id="270" name="Google Shape;270;p45"/>
          <p:cNvPicPr preferRelativeResize="0"/>
          <p:nvPr/>
        </p:nvPicPr>
        <p:blipFill rotWithShape="1">
          <a:blip r:embed="rId3">
            <a:alphaModFix/>
          </a:blip>
          <a:srcRect t="622" b="612"/>
          <a:stretch/>
        </p:blipFill>
        <p:spPr>
          <a:xfrm>
            <a:off x="634097" y="376517"/>
            <a:ext cx="2458952" cy="1821470"/>
          </a:xfrm>
          <a:prstGeom prst="rect">
            <a:avLst/>
          </a:prstGeom>
          <a:noFill/>
          <a:ln>
            <a:noFill/>
          </a:ln>
        </p:spPr>
      </p:pic>
      <p:pic>
        <p:nvPicPr>
          <p:cNvPr id="271" name="Google Shape;271;p45"/>
          <p:cNvPicPr preferRelativeResize="0"/>
          <p:nvPr/>
        </p:nvPicPr>
        <p:blipFill rotWithShape="1">
          <a:blip r:embed="rId4">
            <a:alphaModFix/>
          </a:blip>
          <a:srcRect l="1996" r="2006"/>
          <a:stretch/>
        </p:blipFill>
        <p:spPr>
          <a:xfrm>
            <a:off x="1028928" y="2228578"/>
            <a:ext cx="1669290" cy="1304132"/>
          </a:xfrm>
          <a:prstGeom prst="rect">
            <a:avLst/>
          </a:prstGeom>
          <a:noFill/>
          <a:ln>
            <a:noFill/>
          </a:ln>
        </p:spPr>
      </p:pic>
      <p:pic>
        <p:nvPicPr>
          <p:cNvPr id="272" name="Google Shape;272;p45"/>
          <p:cNvPicPr preferRelativeResize="0"/>
          <p:nvPr/>
        </p:nvPicPr>
        <p:blipFill rotWithShape="1">
          <a:blip r:embed="rId5">
            <a:alphaModFix/>
          </a:blip>
          <a:srcRect t="1793" b="1793"/>
          <a:stretch/>
        </p:blipFill>
        <p:spPr>
          <a:xfrm>
            <a:off x="1248378" y="3856833"/>
            <a:ext cx="1230390" cy="889666"/>
          </a:xfrm>
          <a:prstGeom prst="rect">
            <a:avLst/>
          </a:prstGeom>
          <a:noFill/>
          <a:ln>
            <a:noFill/>
          </a:ln>
        </p:spPr>
      </p:pic>
      <p:pic>
        <p:nvPicPr>
          <p:cNvPr id="273" name="Google Shape;273;p45"/>
          <p:cNvPicPr preferRelativeResize="0"/>
          <p:nvPr/>
        </p:nvPicPr>
        <p:blipFill rotWithShape="1">
          <a:blip r:embed="rId6">
            <a:alphaModFix/>
          </a:blip>
          <a:srcRect l="1162" r="1152"/>
          <a:stretch/>
        </p:blipFill>
        <p:spPr>
          <a:xfrm>
            <a:off x="3255601" y="856425"/>
            <a:ext cx="2632798" cy="3549840"/>
          </a:xfrm>
          <a:prstGeom prst="rect">
            <a:avLst/>
          </a:prstGeom>
          <a:noFill/>
          <a:ln>
            <a:noFill/>
          </a:ln>
        </p:spPr>
      </p:pic>
      <p:pic>
        <p:nvPicPr>
          <p:cNvPr id="274" name="Google Shape;274;p45"/>
          <p:cNvPicPr preferRelativeResize="0"/>
          <p:nvPr/>
        </p:nvPicPr>
        <p:blipFill rotWithShape="1">
          <a:blip r:embed="rId7">
            <a:alphaModFix/>
          </a:blip>
          <a:srcRect l="729" r="729"/>
          <a:stretch/>
        </p:blipFill>
        <p:spPr>
          <a:xfrm>
            <a:off x="6152564" y="837548"/>
            <a:ext cx="2603215" cy="35794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70;p45">
            <a:extLst>
              <a:ext uri="{FF2B5EF4-FFF2-40B4-BE49-F238E27FC236}">
                <a16:creationId xmlns:a16="http://schemas.microsoft.com/office/drawing/2014/main" id="{0736F577-4702-2098-56A1-E4C458063CDA}"/>
              </a:ext>
            </a:extLst>
          </p:cNvPr>
          <p:cNvPicPr preferRelativeResize="0"/>
          <p:nvPr/>
        </p:nvPicPr>
        <p:blipFill rotWithShape="1">
          <a:blip r:embed="rId2">
            <a:alphaModFix/>
          </a:blip>
          <a:srcRect t="622" b="612"/>
          <a:stretch/>
        </p:blipFill>
        <p:spPr>
          <a:xfrm>
            <a:off x="1126888" y="463131"/>
            <a:ext cx="3100025" cy="2527693"/>
          </a:xfrm>
          <a:prstGeom prst="rect">
            <a:avLst/>
          </a:prstGeom>
          <a:noFill/>
          <a:ln>
            <a:noFill/>
          </a:ln>
        </p:spPr>
      </p:pic>
      <p:pic>
        <p:nvPicPr>
          <p:cNvPr id="3" name="Google Shape;271;p45">
            <a:extLst>
              <a:ext uri="{FF2B5EF4-FFF2-40B4-BE49-F238E27FC236}">
                <a16:creationId xmlns:a16="http://schemas.microsoft.com/office/drawing/2014/main" id="{8A545288-3A32-23DF-C695-55DC34DDC8E3}"/>
              </a:ext>
            </a:extLst>
          </p:cNvPr>
          <p:cNvPicPr preferRelativeResize="0"/>
          <p:nvPr/>
        </p:nvPicPr>
        <p:blipFill rotWithShape="1">
          <a:blip r:embed="rId3">
            <a:alphaModFix/>
          </a:blip>
          <a:srcRect l="1996" r="2006"/>
          <a:stretch/>
        </p:blipFill>
        <p:spPr>
          <a:xfrm>
            <a:off x="4444309" y="463131"/>
            <a:ext cx="3100024" cy="2227504"/>
          </a:xfrm>
          <a:prstGeom prst="rect">
            <a:avLst/>
          </a:prstGeom>
          <a:noFill/>
          <a:ln>
            <a:noFill/>
          </a:ln>
        </p:spPr>
      </p:pic>
      <p:pic>
        <p:nvPicPr>
          <p:cNvPr id="4" name="Google Shape;272;p45">
            <a:extLst>
              <a:ext uri="{FF2B5EF4-FFF2-40B4-BE49-F238E27FC236}">
                <a16:creationId xmlns:a16="http://schemas.microsoft.com/office/drawing/2014/main" id="{C77C4871-EB43-B537-5BA2-7FFDDAAB1BA0}"/>
              </a:ext>
            </a:extLst>
          </p:cNvPr>
          <p:cNvPicPr preferRelativeResize="0"/>
          <p:nvPr/>
        </p:nvPicPr>
        <p:blipFill rotWithShape="1">
          <a:blip r:embed="rId4">
            <a:alphaModFix/>
          </a:blip>
          <a:srcRect t="1793" b="1793"/>
          <a:stretch/>
        </p:blipFill>
        <p:spPr>
          <a:xfrm>
            <a:off x="3406083" y="3183800"/>
            <a:ext cx="2340812" cy="1629212"/>
          </a:xfrm>
          <a:prstGeom prst="rect">
            <a:avLst/>
          </a:prstGeom>
          <a:noFill/>
          <a:ln>
            <a:noFill/>
          </a:ln>
        </p:spPr>
      </p:pic>
    </p:spTree>
    <p:extLst>
      <p:ext uri="{BB962C8B-B14F-4D97-AF65-F5344CB8AC3E}">
        <p14:creationId xmlns:p14="http://schemas.microsoft.com/office/powerpoint/2010/main" val="3983881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EE11328-B7E0-8A03-0927-3FAD7EA68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483" y="193637"/>
            <a:ext cx="6129462" cy="4592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492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AB04561B-C15D-6045-C12A-1E091E4BD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129" y="311972"/>
            <a:ext cx="6031654" cy="4519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650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19412DB8-3B98-1AC0-A5DD-6DAE1AF09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69" y="1054248"/>
            <a:ext cx="3834079" cy="286972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2DD7D5AC-6772-AC9D-6899-774B2D057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536" y="1054248"/>
            <a:ext cx="3826302" cy="2869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854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DC12014A-2146-4964-806E-BD40BA3A7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374" y="317070"/>
            <a:ext cx="6009484" cy="450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59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5A1077A4-7441-7C0C-2899-CA92C6968A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134" y="1501388"/>
            <a:ext cx="7887852" cy="1973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720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E3054E-A1F7-7E3A-4D9C-0DAC8BB1FED6}"/>
              </a:ext>
            </a:extLst>
          </p:cNvPr>
          <p:cNvPicPr>
            <a:picLocks noChangeAspect="1"/>
          </p:cNvPicPr>
          <p:nvPr/>
        </p:nvPicPr>
        <p:blipFill>
          <a:blip r:embed="rId2"/>
          <a:stretch>
            <a:fillRect/>
          </a:stretch>
        </p:blipFill>
        <p:spPr>
          <a:xfrm>
            <a:off x="1049479" y="231289"/>
            <a:ext cx="6385113" cy="4680921"/>
          </a:xfrm>
          <a:prstGeom prst="rect">
            <a:avLst/>
          </a:prstGeom>
        </p:spPr>
      </p:pic>
    </p:spTree>
    <p:extLst>
      <p:ext uri="{BB962C8B-B14F-4D97-AF65-F5344CB8AC3E}">
        <p14:creationId xmlns:p14="http://schemas.microsoft.com/office/powerpoint/2010/main" val="2083756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9"/>
          <p:cNvSpPr txBox="1">
            <a:spLocks noGrp="1"/>
          </p:cNvSpPr>
          <p:nvPr>
            <p:ph type="ctrTitle" idx="4294967295"/>
          </p:nvPr>
        </p:nvSpPr>
        <p:spPr>
          <a:xfrm>
            <a:off x="4384151" y="1041246"/>
            <a:ext cx="4291012" cy="2781300"/>
          </a:xfrm>
          <a:prstGeom prst="rect">
            <a:avLst/>
          </a:prstGeom>
          <a:noFill/>
          <a:ln>
            <a:noFill/>
          </a:ln>
        </p:spPr>
        <p:txBody>
          <a:bodyPr spcFirstLastPara="1" wrap="square" lIns="68575" tIns="34275" rIns="68575" bIns="34275" anchor="b" anchorCtr="0">
            <a:normAutofit/>
          </a:bodyPr>
          <a:lstStyle/>
          <a:p>
            <a:pPr marL="0" lvl="0" indent="0" algn="l" rtl="0">
              <a:spcBef>
                <a:spcPts val="0"/>
              </a:spcBef>
              <a:spcAft>
                <a:spcPts val="0"/>
              </a:spcAft>
              <a:buClr>
                <a:srgbClr val="0070C0"/>
              </a:buClr>
              <a:buSzPct val="100000"/>
              <a:buFont typeface="Calibri"/>
              <a:buNone/>
            </a:pPr>
            <a:r>
              <a:rPr lang="en" sz="3200" dirty="0">
                <a:solidFill>
                  <a:srgbClr val="202124"/>
                </a:solidFill>
              </a:rPr>
              <a:t>Kim Parfitt</a:t>
            </a:r>
            <a:endParaRPr sz="3200" dirty="0">
              <a:solidFill>
                <a:srgbClr val="202124"/>
              </a:solidFill>
            </a:endParaRPr>
          </a:p>
          <a:p>
            <a:pPr marL="0" lvl="0" indent="0" algn="l" rtl="0">
              <a:lnSpc>
                <a:spcPct val="90000"/>
              </a:lnSpc>
              <a:spcBef>
                <a:spcPts val="0"/>
              </a:spcBef>
              <a:spcAft>
                <a:spcPts val="0"/>
              </a:spcAft>
              <a:buClr>
                <a:schemeClr val="dk1"/>
              </a:buClr>
              <a:buSzPct val="150000"/>
              <a:buFont typeface="Calibri"/>
              <a:buNone/>
            </a:pPr>
            <a:r>
              <a:rPr lang="en" sz="2000" dirty="0">
                <a:solidFill>
                  <a:srgbClr val="202124"/>
                </a:solidFill>
              </a:rPr>
              <a:t>Taught for 18 years at Cheyenne Central High School</a:t>
            </a:r>
            <a:endParaRPr sz="2000" dirty="0">
              <a:solidFill>
                <a:srgbClr val="202124"/>
              </a:solidFill>
            </a:endParaRPr>
          </a:p>
          <a:p>
            <a:pPr marL="0" lvl="0" indent="0" algn="l" rtl="0">
              <a:lnSpc>
                <a:spcPct val="90000"/>
              </a:lnSpc>
              <a:spcBef>
                <a:spcPts val="0"/>
              </a:spcBef>
              <a:spcAft>
                <a:spcPts val="0"/>
              </a:spcAft>
              <a:buClr>
                <a:schemeClr val="dk1"/>
              </a:buClr>
              <a:buSzPct val="150000"/>
              <a:buFont typeface="Calibri"/>
              <a:buNone/>
            </a:pPr>
            <a:endParaRPr sz="2000" dirty="0">
              <a:solidFill>
                <a:srgbClr val="202124"/>
              </a:solidFill>
            </a:endParaRPr>
          </a:p>
          <a:p>
            <a:pPr marL="0" lvl="0" indent="0" algn="l" rtl="0">
              <a:lnSpc>
                <a:spcPct val="90000"/>
              </a:lnSpc>
              <a:spcBef>
                <a:spcPts val="0"/>
              </a:spcBef>
              <a:spcAft>
                <a:spcPts val="0"/>
              </a:spcAft>
              <a:buClr>
                <a:schemeClr val="dk1"/>
              </a:buClr>
              <a:buSzPct val="150000"/>
              <a:buFont typeface="Calibri"/>
              <a:buNone/>
            </a:pPr>
            <a:r>
              <a:rPr lang="en" sz="2000" dirty="0">
                <a:solidFill>
                  <a:srgbClr val="202124"/>
                </a:solidFill>
              </a:rPr>
              <a:t>And after 11 years of using 3D models and attending CBM summer courses, I am now working full-time for this amazing company.</a:t>
            </a:r>
            <a:endParaRPr sz="2000" dirty="0">
              <a:solidFill>
                <a:srgbClr val="202124"/>
              </a:solidFill>
            </a:endParaRPr>
          </a:p>
          <a:p>
            <a:pPr marL="0" lvl="0" indent="0" algn="l" rtl="0">
              <a:lnSpc>
                <a:spcPct val="90000"/>
              </a:lnSpc>
              <a:spcBef>
                <a:spcPts val="0"/>
              </a:spcBef>
              <a:spcAft>
                <a:spcPts val="0"/>
              </a:spcAft>
              <a:buClr>
                <a:schemeClr val="dk1"/>
              </a:buClr>
              <a:buSzPct val="150000"/>
              <a:buFont typeface="Calibri"/>
              <a:buNone/>
            </a:pPr>
            <a:endParaRPr sz="2000" dirty="0">
              <a:solidFill>
                <a:srgbClr val="202124"/>
              </a:solidFill>
            </a:endParaRPr>
          </a:p>
          <a:p>
            <a:pPr marL="0" lvl="0" indent="0" algn="l" rtl="0">
              <a:lnSpc>
                <a:spcPct val="90000"/>
              </a:lnSpc>
              <a:spcBef>
                <a:spcPts val="0"/>
              </a:spcBef>
              <a:spcAft>
                <a:spcPts val="0"/>
              </a:spcAft>
              <a:buClr>
                <a:schemeClr val="dk1"/>
              </a:buClr>
              <a:buSzPct val="150000"/>
              <a:buFont typeface="Calibri"/>
              <a:buNone/>
            </a:pPr>
            <a:endParaRPr sz="2000" b="1" dirty="0">
              <a:solidFill>
                <a:srgbClr val="38761D"/>
              </a:solidFill>
            </a:endParaRPr>
          </a:p>
        </p:txBody>
      </p:sp>
      <p:pic>
        <p:nvPicPr>
          <p:cNvPr id="219" name="Google Shape;219;p39"/>
          <p:cNvPicPr preferRelativeResize="0"/>
          <p:nvPr/>
        </p:nvPicPr>
        <p:blipFill>
          <a:blip r:embed="rId3">
            <a:alphaModFix/>
          </a:blip>
          <a:stretch>
            <a:fillRect/>
          </a:stretch>
        </p:blipFill>
        <p:spPr>
          <a:xfrm>
            <a:off x="1007000" y="985925"/>
            <a:ext cx="3052025" cy="2976475"/>
          </a:xfrm>
          <a:prstGeom prst="rect">
            <a:avLst/>
          </a:prstGeom>
          <a:noFill/>
          <a:ln>
            <a:noFill/>
          </a:ln>
        </p:spPr>
      </p:pic>
      <p:pic>
        <p:nvPicPr>
          <p:cNvPr id="220" name="Google Shape;220;p39"/>
          <p:cNvPicPr preferRelativeResize="0"/>
          <p:nvPr/>
        </p:nvPicPr>
        <p:blipFill>
          <a:blip r:embed="rId4">
            <a:alphaModFix/>
          </a:blip>
          <a:stretch>
            <a:fillRect/>
          </a:stretch>
        </p:blipFill>
        <p:spPr>
          <a:xfrm>
            <a:off x="5077575" y="4385550"/>
            <a:ext cx="742800" cy="512025"/>
          </a:xfrm>
          <a:prstGeom prst="rect">
            <a:avLst/>
          </a:prstGeom>
          <a:noFill/>
          <a:ln>
            <a:noFill/>
          </a:ln>
        </p:spPr>
      </p:pic>
      <p:pic>
        <p:nvPicPr>
          <p:cNvPr id="221" name="Google Shape;221;p39"/>
          <p:cNvPicPr preferRelativeResize="0"/>
          <p:nvPr/>
        </p:nvPicPr>
        <p:blipFill>
          <a:blip r:embed="rId5">
            <a:alphaModFix/>
          </a:blip>
          <a:stretch>
            <a:fillRect/>
          </a:stretch>
        </p:blipFill>
        <p:spPr>
          <a:xfrm>
            <a:off x="1860637" y="4571938"/>
            <a:ext cx="783462" cy="186250"/>
          </a:xfrm>
          <a:prstGeom prst="rect">
            <a:avLst/>
          </a:prstGeom>
          <a:noFill/>
          <a:ln>
            <a:noFill/>
          </a:ln>
        </p:spPr>
      </p:pic>
      <p:pic>
        <p:nvPicPr>
          <p:cNvPr id="222" name="Google Shape;222;p39"/>
          <p:cNvPicPr preferRelativeResize="0"/>
          <p:nvPr/>
        </p:nvPicPr>
        <p:blipFill>
          <a:blip r:embed="rId6">
            <a:alphaModFix/>
          </a:blip>
          <a:stretch>
            <a:fillRect/>
          </a:stretch>
        </p:blipFill>
        <p:spPr>
          <a:xfrm>
            <a:off x="2727601" y="4524893"/>
            <a:ext cx="742800" cy="233309"/>
          </a:xfrm>
          <a:prstGeom prst="rect">
            <a:avLst/>
          </a:prstGeom>
          <a:noFill/>
          <a:ln>
            <a:noFill/>
          </a:ln>
        </p:spPr>
      </p:pic>
      <p:pic>
        <p:nvPicPr>
          <p:cNvPr id="223" name="Google Shape;223;p39"/>
          <p:cNvPicPr preferRelativeResize="0"/>
          <p:nvPr/>
        </p:nvPicPr>
        <p:blipFill>
          <a:blip r:embed="rId7">
            <a:alphaModFix/>
          </a:blip>
          <a:stretch>
            <a:fillRect/>
          </a:stretch>
        </p:blipFill>
        <p:spPr>
          <a:xfrm>
            <a:off x="3679925" y="4476987"/>
            <a:ext cx="1268150" cy="235100"/>
          </a:xfrm>
          <a:prstGeom prst="rect">
            <a:avLst/>
          </a:prstGeom>
          <a:noFill/>
          <a:ln>
            <a:noFill/>
          </a:ln>
        </p:spPr>
      </p:pic>
      <p:pic>
        <p:nvPicPr>
          <p:cNvPr id="224" name="Google Shape;224;p39"/>
          <p:cNvPicPr preferRelativeResize="0"/>
          <p:nvPr/>
        </p:nvPicPr>
        <p:blipFill>
          <a:blip r:embed="rId8">
            <a:alphaModFix/>
          </a:blip>
          <a:stretch>
            <a:fillRect/>
          </a:stretch>
        </p:blipFill>
        <p:spPr>
          <a:xfrm>
            <a:off x="4355750" y="4696400"/>
            <a:ext cx="592975" cy="122077"/>
          </a:xfrm>
          <a:prstGeom prst="rect">
            <a:avLst/>
          </a:prstGeom>
          <a:noFill/>
          <a:ln>
            <a:noFill/>
          </a:ln>
        </p:spPr>
      </p:pic>
      <p:sp>
        <p:nvSpPr>
          <p:cNvPr id="225" name="Google Shape;225;p39"/>
          <p:cNvSpPr txBox="1"/>
          <p:nvPr/>
        </p:nvSpPr>
        <p:spPr>
          <a:xfrm>
            <a:off x="2698688" y="4657688"/>
            <a:ext cx="1197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accent1"/>
                </a:solidFill>
                <a:latin typeface="Calibri"/>
                <a:ea typeface="Calibri"/>
                <a:cs typeface="Calibri"/>
                <a:sym typeface="Calibri"/>
              </a:rPr>
              <a:t>Leadership Academy</a:t>
            </a:r>
            <a:endParaRPr sz="900">
              <a:solidFill>
                <a:schemeClr val="accent1"/>
              </a:solidFill>
              <a:latin typeface="Calibri"/>
              <a:ea typeface="Calibri"/>
              <a:cs typeface="Calibri"/>
              <a:sym typeface="Calibri"/>
            </a:endParaRPr>
          </a:p>
        </p:txBody>
      </p:sp>
      <p:sp>
        <p:nvSpPr>
          <p:cNvPr id="226" name="Google Shape;226;p39"/>
          <p:cNvSpPr txBox="1"/>
          <p:nvPr/>
        </p:nvSpPr>
        <p:spPr>
          <a:xfrm>
            <a:off x="4370175" y="3708450"/>
            <a:ext cx="4514700" cy="677100"/>
          </a:xfrm>
          <a:prstGeom prst="rect">
            <a:avLst/>
          </a:prstGeom>
          <a:noFill/>
          <a:ln>
            <a:noFill/>
          </a:ln>
        </p:spPr>
        <p:txBody>
          <a:bodyPr spcFirstLastPara="1" wrap="square" lIns="91425" tIns="91425" rIns="91425" bIns="91425" anchor="b" anchorCtr="0">
            <a:spAutoFit/>
          </a:bodyPr>
          <a:lstStyle/>
          <a:p>
            <a:pPr marL="0" lvl="0" indent="0" algn="l" rtl="0">
              <a:lnSpc>
                <a:spcPct val="90000"/>
              </a:lnSpc>
              <a:spcBef>
                <a:spcPts val="0"/>
              </a:spcBef>
              <a:spcAft>
                <a:spcPts val="0"/>
              </a:spcAft>
              <a:buClr>
                <a:schemeClr val="dk1"/>
              </a:buClr>
              <a:buSzPts val="3000"/>
              <a:buFont typeface="Calibri"/>
              <a:buNone/>
            </a:pPr>
            <a:r>
              <a:rPr lang="en" sz="2000" b="1">
                <a:solidFill>
                  <a:srgbClr val="38761D"/>
                </a:solidFill>
                <a:latin typeface="Calibri"/>
                <a:ea typeface="Calibri"/>
                <a:cs typeface="Calibri"/>
                <a:sym typeface="Calibri"/>
              </a:rPr>
              <a:t>Kim.Parfitt@3dmoleculardesigns.com</a:t>
            </a:r>
            <a:endParaRPr sz="2000" b="1">
              <a:solidFill>
                <a:srgbClr val="38761D"/>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227" name="Google Shape;227;p39"/>
          <p:cNvPicPr preferRelativeResize="0"/>
          <p:nvPr/>
        </p:nvPicPr>
        <p:blipFill>
          <a:blip r:embed="rId9">
            <a:alphaModFix/>
          </a:blip>
          <a:stretch>
            <a:fillRect/>
          </a:stretch>
        </p:blipFill>
        <p:spPr>
          <a:xfrm>
            <a:off x="1007000" y="4524888"/>
            <a:ext cx="799025" cy="349301"/>
          </a:xfrm>
          <a:prstGeom prst="rect">
            <a:avLst/>
          </a:prstGeom>
          <a:noFill/>
          <a:ln>
            <a:noFill/>
          </a:ln>
        </p:spPr>
      </p:pic>
      <p:pic>
        <p:nvPicPr>
          <p:cNvPr id="228" name="Google Shape;228;p39"/>
          <p:cNvPicPr preferRelativeResize="0"/>
          <p:nvPr/>
        </p:nvPicPr>
        <p:blipFill>
          <a:blip r:embed="rId10">
            <a:alphaModFix/>
          </a:blip>
          <a:stretch>
            <a:fillRect/>
          </a:stretch>
        </p:blipFill>
        <p:spPr>
          <a:xfrm>
            <a:off x="1242025" y="4668550"/>
            <a:ext cx="497675" cy="1499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25E978-F193-7403-3350-45993E7A2C3A}"/>
              </a:ext>
            </a:extLst>
          </p:cNvPr>
          <p:cNvPicPr>
            <a:picLocks noChangeAspect="1"/>
          </p:cNvPicPr>
          <p:nvPr/>
        </p:nvPicPr>
        <p:blipFill>
          <a:blip r:embed="rId2"/>
          <a:stretch>
            <a:fillRect/>
          </a:stretch>
        </p:blipFill>
        <p:spPr>
          <a:xfrm>
            <a:off x="973829" y="201825"/>
            <a:ext cx="3518730" cy="4595440"/>
          </a:xfrm>
          <a:prstGeom prst="rect">
            <a:avLst/>
          </a:prstGeom>
        </p:spPr>
      </p:pic>
      <p:pic>
        <p:nvPicPr>
          <p:cNvPr id="5" name="Picture 4">
            <a:extLst>
              <a:ext uri="{FF2B5EF4-FFF2-40B4-BE49-F238E27FC236}">
                <a16:creationId xmlns:a16="http://schemas.microsoft.com/office/drawing/2014/main" id="{6C276D17-DD6C-2E93-7A1E-B37D6D20B4D3}"/>
              </a:ext>
            </a:extLst>
          </p:cNvPr>
          <p:cNvPicPr>
            <a:picLocks noChangeAspect="1"/>
          </p:cNvPicPr>
          <p:nvPr/>
        </p:nvPicPr>
        <p:blipFill>
          <a:blip r:embed="rId3"/>
          <a:stretch>
            <a:fillRect/>
          </a:stretch>
        </p:blipFill>
        <p:spPr>
          <a:xfrm>
            <a:off x="5068008" y="388447"/>
            <a:ext cx="1628316" cy="4222196"/>
          </a:xfrm>
          <a:prstGeom prst="rect">
            <a:avLst/>
          </a:prstGeom>
        </p:spPr>
      </p:pic>
    </p:spTree>
    <p:extLst>
      <p:ext uri="{BB962C8B-B14F-4D97-AF65-F5344CB8AC3E}">
        <p14:creationId xmlns:p14="http://schemas.microsoft.com/office/powerpoint/2010/main" val="3367568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1CE75C8C-2BA3-1E96-5051-D1178BA777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858" y="1085733"/>
            <a:ext cx="4872284" cy="3657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EAFCD02-69A6-E32A-6F69-4475DDFB2845}"/>
              </a:ext>
            </a:extLst>
          </p:cNvPr>
          <p:cNvSpPr txBox="1"/>
          <p:nvPr/>
        </p:nvSpPr>
        <p:spPr>
          <a:xfrm>
            <a:off x="3583086" y="400167"/>
            <a:ext cx="2969702" cy="646331"/>
          </a:xfrm>
          <a:prstGeom prst="rect">
            <a:avLst/>
          </a:prstGeom>
          <a:noFill/>
        </p:spPr>
        <p:txBody>
          <a:bodyPr wrap="square" rtlCol="0">
            <a:spAutoFit/>
          </a:bodyPr>
          <a:lstStyle/>
          <a:p>
            <a:r>
              <a:rPr lang="en-US" sz="3600" b="1" dirty="0"/>
              <a:t>Density</a:t>
            </a:r>
          </a:p>
        </p:txBody>
      </p:sp>
    </p:spTree>
    <p:extLst>
      <p:ext uri="{BB962C8B-B14F-4D97-AF65-F5344CB8AC3E}">
        <p14:creationId xmlns:p14="http://schemas.microsoft.com/office/powerpoint/2010/main" val="1144515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F01AD4A-0A46-84AB-AA26-059F72807A9D}"/>
              </a:ext>
            </a:extLst>
          </p:cNvPr>
          <p:cNvSpPr txBox="1"/>
          <p:nvPr/>
        </p:nvSpPr>
        <p:spPr>
          <a:xfrm>
            <a:off x="981132" y="1285875"/>
            <a:ext cx="3066177" cy="2308324"/>
          </a:xfrm>
          <a:prstGeom prst="rect">
            <a:avLst/>
          </a:prstGeom>
          <a:noFill/>
        </p:spPr>
        <p:txBody>
          <a:bodyPr wrap="square">
            <a:spAutoFit/>
          </a:bodyPr>
          <a:lstStyle/>
          <a:p>
            <a:pPr algn="l" rtl="0" fontAlgn="base"/>
            <a:r>
              <a:rPr lang="en-US" sz="2400" b="0" i="0" u="none" strike="noStrike" dirty="0">
                <a:solidFill>
                  <a:schemeClr val="tx1"/>
                </a:solidFill>
                <a:effectLst/>
                <a:latin typeface="Trebuchet MS" panose="020B0603020202020204" pitchFamily="34" charset="0"/>
              </a:rPr>
              <a:t>The crystalline structure of ice has a lot of space.</a:t>
            </a:r>
            <a:r>
              <a:rPr lang="en-US" sz="2400" b="0" i="0" dirty="0">
                <a:solidFill>
                  <a:schemeClr val="tx1"/>
                </a:solidFill>
                <a:effectLst/>
                <a:latin typeface="Trebuchet MS" panose="020B0603020202020204" pitchFamily="34" charset="0"/>
              </a:rPr>
              <a:t>​</a:t>
            </a:r>
            <a:endParaRPr lang="en-US" sz="2400" b="0" i="0" dirty="0">
              <a:solidFill>
                <a:schemeClr val="tx1"/>
              </a:solidFill>
              <a:effectLst/>
              <a:latin typeface="Arial" panose="020B0604020202020204" pitchFamily="34" charset="0"/>
            </a:endParaRPr>
          </a:p>
          <a:p>
            <a:pPr algn="l" rtl="0" fontAlgn="base"/>
            <a:endParaRPr lang="en-US" sz="2400" b="0" i="0" dirty="0">
              <a:solidFill>
                <a:schemeClr val="tx1"/>
              </a:solidFill>
              <a:effectLst/>
              <a:latin typeface="Arial" panose="020B0604020202020204" pitchFamily="34" charset="0"/>
            </a:endParaRPr>
          </a:p>
          <a:p>
            <a:pPr algn="l" rtl="0" fontAlgn="base"/>
            <a:r>
              <a:rPr lang="en-US" sz="2400" b="0" i="0" u="none" strike="noStrike" dirty="0">
                <a:solidFill>
                  <a:schemeClr val="tx1"/>
                </a:solidFill>
                <a:effectLst/>
                <a:latin typeface="Trebuchet MS" panose="020B0603020202020204" pitchFamily="34" charset="0"/>
              </a:rPr>
              <a:t>As water freezes it expands.</a:t>
            </a:r>
            <a:r>
              <a:rPr lang="en-US" sz="2400" b="0" i="0" dirty="0">
                <a:solidFill>
                  <a:schemeClr val="tx1"/>
                </a:solidFill>
                <a:effectLst/>
                <a:latin typeface="Trebuchet MS" panose="020B0603020202020204" pitchFamily="34" charset="0"/>
              </a:rPr>
              <a:t>​</a:t>
            </a:r>
            <a:endParaRPr lang="en-US" sz="2400" b="0" i="0" dirty="0">
              <a:solidFill>
                <a:schemeClr val="tx1"/>
              </a:solidFill>
              <a:effectLst/>
              <a:latin typeface="Arial" panose="020B0604020202020204" pitchFamily="34" charset="0"/>
            </a:endParaRPr>
          </a:p>
        </p:txBody>
      </p:sp>
      <p:pic>
        <p:nvPicPr>
          <p:cNvPr id="6" name="Google Shape;273;p45">
            <a:extLst>
              <a:ext uri="{FF2B5EF4-FFF2-40B4-BE49-F238E27FC236}">
                <a16:creationId xmlns:a16="http://schemas.microsoft.com/office/drawing/2014/main" id="{AE8AEC78-B267-D21D-4BFF-7D7C71E4597A}"/>
              </a:ext>
            </a:extLst>
          </p:cNvPr>
          <p:cNvPicPr preferRelativeResize="0"/>
          <p:nvPr/>
        </p:nvPicPr>
        <p:blipFill rotWithShape="1">
          <a:blip r:embed="rId3">
            <a:alphaModFix/>
          </a:blip>
          <a:srcRect l="1162" r="1152"/>
          <a:stretch/>
        </p:blipFill>
        <p:spPr>
          <a:xfrm>
            <a:off x="4047309" y="1285875"/>
            <a:ext cx="2112268" cy="2848002"/>
          </a:xfrm>
          <a:prstGeom prst="rect">
            <a:avLst/>
          </a:prstGeom>
          <a:noFill/>
          <a:ln>
            <a:noFill/>
          </a:ln>
        </p:spPr>
      </p:pic>
      <p:pic>
        <p:nvPicPr>
          <p:cNvPr id="7" name="Google Shape;274;p45">
            <a:extLst>
              <a:ext uri="{FF2B5EF4-FFF2-40B4-BE49-F238E27FC236}">
                <a16:creationId xmlns:a16="http://schemas.microsoft.com/office/drawing/2014/main" id="{432DE3D6-39DA-3D62-237C-BE2FD1A7FB5B}"/>
              </a:ext>
            </a:extLst>
          </p:cNvPr>
          <p:cNvPicPr preferRelativeResize="0"/>
          <p:nvPr/>
        </p:nvPicPr>
        <p:blipFill rotWithShape="1">
          <a:blip r:embed="rId4">
            <a:alphaModFix/>
          </a:blip>
          <a:srcRect l="729" r="729"/>
          <a:stretch/>
        </p:blipFill>
        <p:spPr>
          <a:xfrm>
            <a:off x="6440094" y="1275149"/>
            <a:ext cx="2088534" cy="2871737"/>
          </a:xfrm>
          <a:prstGeom prst="rect">
            <a:avLst/>
          </a:prstGeom>
          <a:noFill/>
          <a:ln>
            <a:noFill/>
          </a:ln>
        </p:spPr>
      </p:pic>
      <p:sp>
        <p:nvSpPr>
          <p:cNvPr id="3" name="TextBox 2">
            <a:extLst>
              <a:ext uri="{FF2B5EF4-FFF2-40B4-BE49-F238E27FC236}">
                <a16:creationId xmlns:a16="http://schemas.microsoft.com/office/drawing/2014/main" id="{712E05E0-7932-1FEB-E132-3AE671B8D307}"/>
              </a:ext>
            </a:extLst>
          </p:cNvPr>
          <p:cNvSpPr txBox="1"/>
          <p:nvPr/>
        </p:nvSpPr>
        <p:spPr>
          <a:xfrm>
            <a:off x="981132" y="499229"/>
            <a:ext cx="4177718" cy="523220"/>
          </a:xfrm>
          <a:prstGeom prst="rect">
            <a:avLst/>
          </a:prstGeom>
          <a:noFill/>
        </p:spPr>
        <p:txBody>
          <a:bodyPr wrap="square" rtlCol="0">
            <a:spAutoFit/>
          </a:bodyPr>
          <a:lstStyle/>
          <a:p>
            <a:r>
              <a:rPr lang="en-US" sz="2800" b="1" dirty="0"/>
              <a:t>Volume</a:t>
            </a:r>
          </a:p>
        </p:txBody>
      </p:sp>
    </p:spTree>
    <p:extLst>
      <p:ext uri="{BB962C8B-B14F-4D97-AF65-F5344CB8AC3E}">
        <p14:creationId xmlns:p14="http://schemas.microsoft.com/office/powerpoint/2010/main" val="695860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94D273-4C5C-C121-C1F4-149DCC5C79E8}"/>
              </a:ext>
            </a:extLst>
          </p:cNvPr>
          <p:cNvPicPr>
            <a:picLocks noChangeAspect="1"/>
          </p:cNvPicPr>
          <p:nvPr/>
        </p:nvPicPr>
        <p:blipFill>
          <a:blip r:embed="rId2"/>
          <a:stretch>
            <a:fillRect/>
          </a:stretch>
        </p:blipFill>
        <p:spPr>
          <a:xfrm>
            <a:off x="956223" y="656216"/>
            <a:ext cx="7628451" cy="4190369"/>
          </a:xfrm>
          <a:prstGeom prst="rect">
            <a:avLst/>
          </a:prstGeom>
        </p:spPr>
      </p:pic>
    </p:spTree>
    <p:extLst>
      <p:ext uri="{BB962C8B-B14F-4D97-AF65-F5344CB8AC3E}">
        <p14:creationId xmlns:p14="http://schemas.microsoft.com/office/powerpoint/2010/main" val="877919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98"/>
        <p:cNvGrpSpPr/>
        <p:nvPr/>
      </p:nvGrpSpPr>
      <p:grpSpPr>
        <a:xfrm>
          <a:off x="0" y="0"/>
          <a:ext cx="0" cy="0"/>
          <a:chOff x="0" y="0"/>
          <a:chExt cx="0" cy="0"/>
        </a:xfrm>
      </p:grpSpPr>
      <p:sp>
        <p:nvSpPr>
          <p:cNvPr id="304" name="Google Shape;304;p49"/>
          <p:cNvSpPr txBox="1"/>
          <p:nvPr/>
        </p:nvSpPr>
        <p:spPr>
          <a:xfrm>
            <a:off x="1227093" y="250575"/>
            <a:ext cx="5469750" cy="327555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2700" b="1" dirty="0">
                <a:solidFill>
                  <a:schemeClr val="tx1"/>
                </a:solidFill>
                <a:latin typeface="Calibri"/>
                <a:ea typeface="Calibri"/>
                <a:cs typeface="Calibri"/>
                <a:sym typeface="Calibri"/>
              </a:rPr>
              <a:t>TRANSPIRATION</a:t>
            </a:r>
            <a:endParaRPr sz="2700" b="1" dirty="0">
              <a:solidFill>
                <a:schemeClr val="tx1"/>
              </a:solidFill>
              <a:latin typeface="Calibri"/>
              <a:ea typeface="Calibri"/>
              <a:cs typeface="Calibri"/>
              <a:sym typeface="Calibri"/>
            </a:endParaRPr>
          </a:p>
        </p:txBody>
      </p:sp>
      <p:pic>
        <p:nvPicPr>
          <p:cNvPr id="305" name="Google Shape;305;p49"/>
          <p:cNvPicPr preferRelativeResize="0"/>
          <p:nvPr/>
        </p:nvPicPr>
        <p:blipFill rotWithShape="1">
          <a:blip r:embed="rId4">
            <a:alphaModFix/>
          </a:blip>
          <a:srcRect t="1210" b="1200"/>
          <a:stretch/>
        </p:blipFill>
        <p:spPr>
          <a:xfrm>
            <a:off x="3752402" y="1445044"/>
            <a:ext cx="1543050" cy="2057400"/>
          </a:xfrm>
          <a:prstGeom prst="rect">
            <a:avLst/>
          </a:prstGeom>
          <a:noFill/>
          <a:ln>
            <a:noFill/>
          </a:ln>
        </p:spPr>
      </p:pic>
      <p:pic>
        <p:nvPicPr>
          <p:cNvPr id="306" name="Google Shape;306;p49"/>
          <p:cNvPicPr preferRelativeResize="0"/>
          <p:nvPr/>
        </p:nvPicPr>
        <p:blipFill rotWithShape="1">
          <a:blip r:embed="rId5">
            <a:alphaModFix/>
          </a:blip>
          <a:srcRect l="1503" r="1512"/>
          <a:stretch/>
        </p:blipFill>
        <p:spPr>
          <a:xfrm>
            <a:off x="5540660" y="1445044"/>
            <a:ext cx="1444125" cy="2057401"/>
          </a:xfrm>
          <a:prstGeom prst="rect">
            <a:avLst/>
          </a:prstGeom>
          <a:noFill/>
          <a:ln>
            <a:noFill/>
          </a:ln>
        </p:spPr>
      </p:pic>
      <p:pic>
        <p:nvPicPr>
          <p:cNvPr id="307" name="Google Shape;307;p49"/>
          <p:cNvPicPr preferRelativeResize="0"/>
          <p:nvPr/>
        </p:nvPicPr>
        <p:blipFill rotWithShape="1">
          <a:blip r:embed="rId6">
            <a:alphaModFix/>
          </a:blip>
          <a:srcRect l="7646" t="2018"/>
          <a:stretch/>
        </p:blipFill>
        <p:spPr>
          <a:xfrm>
            <a:off x="7280886" y="1445044"/>
            <a:ext cx="1444125" cy="2081081"/>
          </a:xfrm>
          <a:prstGeom prst="rect">
            <a:avLst/>
          </a:prstGeom>
          <a:noFill/>
          <a:ln>
            <a:noFill/>
          </a:ln>
        </p:spPr>
      </p:pic>
      <p:pic>
        <p:nvPicPr>
          <p:cNvPr id="308" name="Google Shape;308;p49"/>
          <p:cNvPicPr preferRelativeResize="0"/>
          <p:nvPr/>
        </p:nvPicPr>
        <p:blipFill>
          <a:blip r:embed="rId7">
            <a:alphaModFix/>
          </a:blip>
          <a:stretch>
            <a:fillRect/>
          </a:stretch>
        </p:blipFill>
        <p:spPr>
          <a:xfrm>
            <a:off x="1227093" y="1054183"/>
            <a:ext cx="2170992" cy="31628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DA6D71-C88F-5B68-3462-E46B095943E5}"/>
              </a:ext>
            </a:extLst>
          </p:cNvPr>
          <p:cNvPicPr>
            <a:picLocks noChangeAspect="1"/>
          </p:cNvPicPr>
          <p:nvPr/>
        </p:nvPicPr>
        <p:blipFill>
          <a:blip r:embed="rId2"/>
          <a:stretch>
            <a:fillRect/>
          </a:stretch>
        </p:blipFill>
        <p:spPr>
          <a:xfrm>
            <a:off x="1099790" y="1214010"/>
            <a:ext cx="3992080" cy="2715480"/>
          </a:xfrm>
          <a:prstGeom prst="rect">
            <a:avLst/>
          </a:prstGeom>
        </p:spPr>
      </p:pic>
      <p:pic>
        <p:nvPicPr>
          <p:cNvPr id="5" name="Picture 4">
            <a:extLst>
              <a:ext uri="{FF2B5EF4-FFF2-40B4-BE49-F238E27FC236}">
                <a16:creationId xmlns:a16="http://schemas.microsoft.com/office/drawing/2014/main" id="{B55759D6-B15E-8CFF-CDE9-9BCA654176D8}"/>
              </a:ext>
            </a:extLst>
          </p:cNvPr>
          <p:cNvPicPr>
            <a:picLocks noChangeAspect="1"/>
          </p:cNvPicPr>
          <p:nvPr/>
        </p:nvPicPr>
        <p:blipFill>
          <a:blip r:embed="rId3"/>
          <a:stretch>
            <a:fillRect/>
          </a:stretch>
        </p:blipFill>
        <p:spPr>
          <a:xfrm>
            <a:off x="5456411" y="699069"/>
            <a:ext cx="2899771" cy="3500438"/>
          </a:xfrm>
          <a:prstGeom prst="rect">
            <a:avLst/>
          </a:prstGeom>
        </p:spPr>
      </p:pic>
    </p:spTree>
    <p:extLst>
      <p:ext uri="{BB962C8B-B14F-4D97-AF65-F5344CB8AC3E}">
        <p14:creationId xmlns:p14="http://schemas.microsoft.com/office/powerpoint/2010/main" val="2062209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908C6D18-BCD2-0390-5176-C388EE7A9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22" y="530597"/>
            <a:ext cx="2723155" cy="1204263"/>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a:extLst>
              <a:ext uri="{FF2B5EF4-FFF2-40B4-BE49-F238E27FC236}">
                <a16:creationId xmlns:a16="http://schemas.microsoft.com/office/drawing/2014/main" id="{33E428BF-122C-91A3-67AD-4C31FD4F5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28" y="1734860"/>
            <a:ext cx="2608849" cy="299161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BB8E0961-6B66-041B-424B-9F9496F2DA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834" y="288391"/>
            <a:ext cx="3164158" cy="4265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550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32"/>
          <p:cNvPicPr preferRelativeResize="0"/>
          <p:nvPr/>
        </p:nvPicPr>
        <p:blipFill>
          <a:blip r:embed="rId3">
            <a:alphaModFix/>
          </a:blip>
          <a:stretch>
            <a:fillRect/>
          </a:stretch>
        </p:blipFill>
        <p:spPr>
          <a:xfrm flipH="1">
            <a:off x="3879769" y="1951092"/>
            <a:ext cx="1207368" cy="807693"/>
          </a:xfrm>
          <a:prstGeom prst="rect">
            <a:avLst/>
          </a:prstGeom>
          <a:noFill/>
          <a:ln>
            <a:noFill/>
          </a:ln>
        </p:spPr>
      </p:pic>
      <p:pic>
        <p:nvPicPr>
          <p:cNvPr id="366" name="Google Shape;366;p32"/>
          <p:cNvPicPr preferRelativeResize="0"/>
          <p:nvPr/>
        </p:nvPicPr>
        <p:blipFill rotWithShape="1">
          <a:blip r:embed="rId4">
            <a:alphaModFix/>
          </a:blip>
          <a:srcRect t="19128" b="10621"/>
          <a:stretch/>
        </p:blipFill>
        <p:spPr>
          <a:xfrm>
            <a:off x="2703250" y="2988038"/>
            <a:ext cx="3444875" cy="1814962"/>
          </a:xfrm>
          <a:prstGeom prst="rect">
            <a:avLst/>
          </a:prstGeom>
          <a:noFill/>
          <a:ln>
            <a:noFill/>
          </a:ln>
        </p:spPr>
      </p:pic>
      <p:pic>
        <p:nvPicPr>
          <p:cNvPr id="367" name="Google Shape;367;p32"/>
          <p:cNvPicPr preferRelativeResize="0"/>
          <p:nvPr/>
        </p:nvPicPr>
        <p:blipFill>
          <a:blip r:embed="rId5">
            <a:alphaModFix/>
          </a:blip>
          <a:stretch>
            <a:fillRect/>
          </a:stretch>
        </p:blipFill>
        <p:spPr>
          <a:xfrm>
            <a:off x="628650" y="2441700"/>
            <a:ext cx="1727850" cy="1295888"/>
          </a:xfrm>
          <a:prstGeom prst="rect">
            <a:avLst/>
          </a:prstGeom>
          <a:noFill/>
          <a:ln>
            <a:noFill/>
          </a:ln>
        </p:spPr>
      </p:pic>
      <p:pic>
        <p:nvPicPr>
          <p:cNvPr id="368" name="Google Shape;368;p32"/>
          <p:cNvPicPr preferRelativeResize="0"/>
          <p:nvPr/>
        </p:nvPicPr>
        <p:blipFill>
          <a:blip r:embed="rId6">
            <a:alphaModFix/>
          </a:blip>
          <a:stretch>
            <a:fillRect/>
          </a:stretch>
        </p:blipFill>
        <p:spPr>
          <a:xfrm>
            <a:off x="7144781" y="2346581"/>
            <a:ext cx="1727850" cy="1295888"/>
          </a:xfrm>
          <a:prstGeom prst="rect">
            <a:avLst/>
          </a:prstGeom>
          <a:noFill/>
          <a:ln>
            <a:noFill/>
          </a:ln>
        </p:spPr>
      </p:pic>
      <p:sp>
        <p:nvSpPr>
          <p:cNvPr id="369" name="Google Shape;369;p32"/>
          <p:cNvSpPr txBox="1">
            <a:spLocks noGrp="1"/>
          </p:cNvSpPr>
          <p:nvPr>
            <p:ph type="body" idx="4294967295"/>
          </p:nvPr>
        </p:nvSpPr>
        <p:spPr>
          <a:xfrm>
            <a:off x="540103" y="849318"/>
            <a:ext cx="7886700" cy="690563"/>
          </a:xfrm>
          <a:prstGeom prst="rect">
            <a:avLst/>
          </a:prstGeom>
        </p:spPr>
        <p:txBody>
          <a:bodyPr spcFirstLastPara="1" wrap="square" lIns="68569" tIns="34275" rIns="68569" bIns="3427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marL="0" lvl="0" indent="0" algn="ctr" rtl="0">
              <a:spcBef>
                <a:spcPts val="750"/>
              </a:spcBef>
              <a:spcAft>
                <a:spcPts val="0"/>
              </a:spcAft>
              <a:buNone/>
            </a:pPr>
            <a:r>
              <a:rPr lang="en-US" sz="2400" dirty="0"/>
              <a:t>Why is water so good at dissolving things?</a:t>
            </a:r>
            <a:endParaRPr sz="2400" dirty="0"/>
          </a:p>
        </p:txBody>
      </p:sp>
      <p:sp>
        <p:nvSpPr>
          <p:cNvPr id="370" name="Google Shape;370;p32"/>
          <p:cNvSpPr txBox="1"/>
          <p:nvPr/>
        </p:nvSpPr>
        <p:spPr>
          <a:xfrm>
            <a:off x="3421856" y="2179725"/>
            <a:ext cx="499500" cy="415575"/>
          </a:xfrm>
          <a:prstGeom prst="rect">
            <a:avLst/>
          </a:prstGeom>
          <a:noFill/>
          <a:ln>
            <a:noFill/>
          </a:ln>
        </p:spPr>
        <p:txBody>
          <a:bodyPr spcFirstLastPara="1" wrap="square" lIns="68569" tIns="68569" rIns="68569" bIns="6856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r>
              <a:rPr lang="en-US" sz="1800">
                <a:latin typeface="Calibri"/>
                <a:ea typeface="Calibri"/>
                <a:cs typeface="Calibri"/>
                <a:sym typeface="Calibri"/>
              </a:rPr>
              <a:t>Cl</a:t>
            </a:r>
            <a:r>
              <a:rPr lang="en-US" sz="1800" baseline="30000">
                <a:latin typeface="Calibri"/>
                <a:ea typeface="Calibri"/>
                <a:cs typeface="Calibri"/>
                <a:sym typeface="Calibri"/>
              </a:rPr>
              <a:t>—</a:t>
            </a:r>
            <a:endParaRPr sz="1800" baseline="30000">
              <a:latin typeface="Calibri"/>
              <a:ea typeface="Calibri"/>
              <a:cs typeface="Calibri"/>
              <a:sym typeface="Calibri"/>
            </a:endParaRPr>
          </a:p>
        </p:txBody>
      </p:sp>
      <p:sp>
        <p:nvSpPr>
          <p:cNvPr id="371" name="Google Shape;371;p32"/>
          <p:cNvSpPr txBox="1"/>
          <p:nvPr/>
        </p:nvSpPr>
        <p:spPr>
          <a:xfrm>
            <a:off x="4964906" y="2179725"/>
            <a:ext cx="499500" cy="415575"/>
          </a:xfrm>
          <a:prstGeom prst="rect">
            <a:avLst/>
          </a:prstGeom>
          <a:noFill/>
          <a:ln>
            <a:noFill/>
          </a:ln>
        </p:spPr>
        <p:txBody>
          <a:bodyPr spcFirstLastPara="1" wrap="square" lIns="68569" tIns="68569" rIns="68569" bIns="68569"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r>
              <a:rPr lang="en-US" sz="1800">
                <a:latin typeface="Calibri"/>
                <a:ea typeface="Calibri"/>
                <a:cs typeface="Calibri"/>
                <a:sym typeface="Calibri"/>
              </a:rPr>
              <a:t>Na</a:t>
            </a:r>
            <a:r>
              <a:rPr lang="en-US" sz="1800" baseline="30000">
                <a:latin typeface="Calibri"/>
                <a:ea typeface="Calibri"/>
                <a:cs typeface="Calibri"/>
                <a:sym typeface="Calibri"/>
              </a:rPr>
              <a:t>+</a:t>
            </a:r>
            <a:endParaRPr sz="1800" baseline="30000">
              <a:latin typeface="Calibri"/>
              <a:ea typeface="Calibri"/>
              <a:cs typeface="Calibri"/>
              <a:sym typeface="Calibri"/>
            </a:endParaRPr>
          </a:p>
        </p:txBody>
      </p:sp>
      <p:cxnSp>
        <p:nvCxnSpPr>
          <p:cNvPr id="372" name="Google Shape;372;p32"/>
          <p:cNvCxnSpPr>
            <a:stCxn id="370" idx="1"/>
          </p:cNvCxnSpPr>
          <p:nvPr/>
        </p:nvCxnSpPr>
        <p:spPr>
          <a:xfrm flipH="1">
            <a:off x="2050706" y="2387513"/>
            <a:ext cx="1371150" cy="543375"/>
          </a:xfrm>
          <a:prstGeom prst="straightConnector1">
            <a:avLst/>
          </a:prstGeom>
          <a:noFill/>
          <a:ln w="28575" cap="flat" cmpd="sng">
            <a:solidFill>
              <a:schemeClr val="dk2"/>
            </a:solidFill>
            <a:prstDash val="solid"/>
            <a:round/>
            <a:headEnd type="none" w="med" len="med"/>
            <a:tailEnd type="triangle" w="med" len="med"/>
          </a:ln>
        </p:spPr>
      </p:cxnSp>
      <p:cxnSp>
        <p:nvCxnSpPr>
          <p:cNvPr id="373" name="Google Shape;373;p32"/>
          <p:cNvCxnSpPr>
            <a:stCxn id="371" idx="3"/>
          </p:cNvCxnSpPr>
          <p:nvPr/>
        </p:nvCxnSpPr>
        <p:spPr>
          <a:xfrm>
            <a:off x="5464406" y="2387513"/>
            <a:ext cx="1843650" cy="543375"/>
          </a:xfrm>
          <a:prstGeom prst="straightConnector1">
            <a:avLst/>
          </a:prstGeom>
          <a:noFill/>
          <a:ln w="28575"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4098096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07B7685B-8F59-D110-B923-BC372B98D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256" y="1338440"/>
            <a:ext cx="2499589" cy="2373602"/>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a:extLst>
              <a:ext uri="{FF2B5EF4-FFF2-40B4-BE49-F238E27FC236}">
                <a16:creationId xmlns:a16="http://schemas.microsoft.com/office/drawing/2014/main" id="{A8585618-8C6E-FE08-F911-964B61101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7118" y="991641"/>
            <a:ext cx="2157122" cy="282803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EB0DD509-B7AF-F588-FDC3-A6B68DB876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6695" y="1109363"/>
            <a:ext cx="1932527" cy="2592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222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320;p50">
            <a:extLst>
              <a:ext uri="{FF2B5EF4-FFF2-40B4-BE49-F238E27FC236}">
                <a16:creationId xmlns:a16="http://schemas.microsoft.com/office/drawing/2014/main" id="{A089A693-2AE7-3B5A-9762-F2877D37A572}"/>
              </a:ext>
            </a:extLst>
          </p:cNvPr>
          <p:cNvPicPr preferRelativeResize="0"/>
          <p:nvPr/>
        </p:nvPicPr>
        <p:blipFill>
          <a:blip r:embed="rId2">
            <a:alphaModFix/>
          </a:blip>
          <a:stretch>
            <a:fillRect/>
          </a:stretch>
        </p:blipFill>
        <p:spPr>
          <a:xfrm>
            <a:off x="1976966" y="1237129"/>
            <a:ext cx="4889571" cy="3614991"/>
          </a:xfrm>
          <a:prstGeom prst="rect">
            <a:avLst/>
          </a:prstGeom>
          <a:noFill/>
          <a:ln>
            <a:noFill/>
          </a:ln>
        </p:spPr>
      </p:pic>
      <p:sp>
        <p:nvSpPr>
          <p:cNvPr id="3" name="Google Shape;321;p50">
            <a:extLst>
              <a:ext uri="{FF2B5EF4-FFF2-40B4-BE49-F238E27FC236}">
                <a16:creationId xmlns:a16="http://schemas.microsoft.com/office/drawing/2014/main" id="{EF314C23-F9AC-CD76-961A-85737946E11B}"/>
              </a:ext>
            </a:extLst>
          </p:cNvPr>
          <p:cNvSpPr txBox="1"/>
          <p:nvPr/>
        </p:nvSpPr>
        <p:spPr>
          <a:xfrm>
            <a:off x="2485016" y="410629"/>
            <a:ext cx="4381521" cy="8265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3600" b="1" dirty="0">
                <a:solidFill>
                  <a:schemeClr val="tx1"/>
                </a:solidFill>
                <a:latin typeface="Calibri"/>
                <a:ea typeface="Calibri"/>
                <a:cs typeface="Calibri"/>
                <a:sym typeface="Calibri"/>
              </a:rPr>
              <a:t>Do fish drink water?</a:t>
            </a:r>
            <a:endParaRPr sz="3600" b="1" dirty="0">
              <a:solidFill>
                <a:schemeClr val="tx1"/>
              </a:solidFill>
              <a:latin typeface="Calibri"/>
              <a:ea typeface="Calibri"/>
              <a:cs typeface="Calibri"/>
              <a:sym typeface="Calibri"/>
            </a:endParaRPr>
          </a:p>
          <a:p>
            <a:pPr marL="0" lvl="0" indent="0" algn="l" rtl="0">
              <a:spcBef>
                <a:spcPts val="0"/>
              </a:spcBef>
              <a:spcAft>
                <a:spcPts val="0"/>
              </a:spcAft>
              <a:buNone/>
            </a:pPr>
            <a:endParaRPr sz="3600" b="1" dirty="0">
              <a:solidFill>
                <a:schemeClr val="tx1"/>
              </a:solidFill>
              <a:latin typeface="Calibri"/>
              <a:ea typeface="Calibri"/>
              <a:cs typeface="Calibri"/>
              <a:sym typeface="Calibri"/>
            </a:endParaRPr>
          </a:p>
          <a:p>
            <a:pPr marL="0" lvl="0" indent="0" algn="l" rtl="0">
              <a:spcBef>
                <a:spcPts val="0"/>
              </a:spcBef>
              <a:spcAft>
                <a:spcPts val="0"/>
              </a:spcAft>
              <a:buNone/>
            </a:pPr>
            <a:endParaRPr sz="3600" b="1"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1013489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0"/>
          <p:cNvSpPr txBox="1">
            <a:spLocks noGrp="1"/>
          </p:cNvSpPr>
          <p:nvPr>
            <p:ph type="ctrTitle" idx="4294967295"/>
          </p:nvPr>
        </p:nvSpPr>
        <p:spPr>
          <a:xfrm>
            <a:off x="0" y="1222375"/>
            <a:ext cx="6858000" cy="792163"/>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b="1">
                <a:solidFill>
                  <a:srgbClr val="800080"/>
                </a:solidFill>
              </a:rPr>
              <a:t>Now, about you…</a:t>
            </a:r>
            <a:endParaRPr b="1">
              <a:solidFill>
                <a:srgbClr val="80008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25"/>
        <p:cNvGrpSpPr/>
        <p:nvPr/>
      </p:nvGrpSpPr>
      <p:grpSpPr>
        <a:xfrm>
          <a:off x="0" y="0"/>
          <a:ext cx="0" cy="0"/>
          <a:chOff x="0" y="0"/>
          <a:chExt cx="0" cy="0"/>
        </a:xfrm>
      </p:grpSpPr>
      <p:pic>
        <p:nvPicPr>
          <p:cNvPr id="332" name="Google Shape;332;p51"/>
          <p:cNvPicPr preferRelativeResize="0"/>
          <p:nvPr/>
        </p:nvPicPr>
        <p:blipFill>
          <a:blip r:embed="rId4">
            <a:alphaModFix/>
          </a:blip>
          <a:stretch>
            <a:fillRect/>
          </a:stretch>
        </p:blipFill>
        <p:spPr>
          <a:xfrm>
            <a:off x="1444311" y="2651287"/>
            <a:ext cx="2575182" cy="2006456"/>
          </a:xfrm>
          <a:prstGeom prst="rect">
            <a:avLst/>
          </a:prstGeom>
          <a:noFill/>
          <a:ln>
            <a:noFill/>
          </a:ln>
        </p:spPr>
      </p:pic>
      <p:pic>
        <p:nvPicPr>
          <p:cNvPr id="333" name="Google Shape;333;p51"/>
          <p:cNvPicPr preferRelativeResize="0"/>
          <p:nvPr/>
        </p:nvPicPr>
        <p:blipFill>
          <a:blip r:embed="rId5">
            <a:alphaModFix/>
          </a:blip>
          <a:stretch>
            <a:fillRect/>
          </a:stretch>
        </p:blipFill>
        <p:spPr>
          <a:xfrm>
            <a:off x="4375336" y="2683547"/>
            <a:ext cx="2575181" cy="2032575"/>
          </a:xfrm>
          <a:prstGeom prst="rect">
            <a:avLst/>
          </a:prstGeom>
          <a:noFill/>
          <a:ln>
            <a:noFill/>
          </a:ln>
        </p:spPr>
      </p:pic>
      <p:sp>
        <p:nvSpPr>
          <p:cNvPr id="334" name="Google Shape;334;p51"/>
          <p:cNvSpPr txBox="1"/>
          <p:nvPr/>
        </p:nvSpPr>
        <p:spPr>
          <a:xfrm>
            <a:off x="1351948" y="4746468"/>
            <a:ext cx="2881800" cy="3267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500" u="sng">
                <a:solidFill>
                  <a:srgbClr val="0563C1"/>
                </a:solidFill>
                <a:hlinkClick r:id="rId6">
                  <a:extLst>
                    <a:ext uri="{A12FA001-AC4F-418D-AE19-62706E023703}">
                      <ahyp:hlinkClr xmlns:ahyp="http://schemas.microsoft.com/office/drawing/2018/hyperlinkcolor" val="tx"/>
                    </a:ext>
                  </a:extLst>
                </a:hlinkClick>
              </a:rPr>
              <a:t>"Bull Trout Underwater"</a:t>
            </a:r>
            <a:r>
              <a:rPr lang="en" sz="500">
                <a:solidFill>
                  <a:srgbClr val="FFFFFF"/>
                </a:solidFill>
              </a:rPr>
              <a:t> by </a:t>
            </a:r>
            <a:r>
              <a:rPr lang="en" sz="500" u="sng">
                <a:solidFill>
                  <a:srgbClr val="0563C1"/>
                </a:solidFill>
                <a:hlinkClick r:id="rId7">
                  <a:extLst>
                    <a:ext uri="{A12FA001-AC4F-418D-AE19-62706E023703}">
                      <ahyp:hlinkClr xmlns:ahyp="http://schemas.microsoft.com/office/drawing/2018/hyperlinkcolor" val="tx"/>
                    </a:ext>
                  </a:extLst>
                </a:hlinkClick>
              </a:rPr>
              <a:t>USFWS Mountain Prairie</a:t>
            </a:r>
            <a:r>
              <a:rPr lang="en" sz="500">
                <a:solidFill>
                  <a:srgbClr val="FFFFFF"/>
                </a:solidFill>
              </a:rPr>
              <a:t> is licensed under </a:t>
            </a:r>
            <a:r>
              <a:rPr lang="en" sz="500" u="sng">
                <a:solidFill>
                  <a:srgbClr val="0563C1"/>
                </a:solidFill>
                <a:hlinkClick r:id="rId8">
                  <a:extLst>
                    <a:ext uri="{A12FA001-AC4F-418D-AE19-62706E023703}">
                      <ahyp:hlinkClr xmlns:ahyp="http://schemas.microsoft.com/office/drawing/2018/hyperlinkcolor" val="tx"/>
                    </a:ext>
                  </a:extLst>
                </a:hlinkClick>
              </a:rPr>
              <a:t>CC BY 2.0</a:t>
            </a:r>
            <a:r>
              <a:rPr lang="en" sz="500">
                <a:solidFill>
                  <a:schemeClr val="dk1"/>
                </a:solidFill>
                <a:latin typeface="Calibri"/>
                <a:ea typeface="Calibri"/>
                <a:cs typeface="Calibri"/>
                <a:sym typeface="Calibri"/>
              </a:rPr>
              <a:t>​</a:t>
            </a:r>
            <a:endParaRPr sz="1100"/>
          </a:p>
        </p:txBody>
      </p:sp>
      <p:sp>
        <p:nvSpPr>
          <p:cNvPr id="335" name="Google Shape;335;p51"/>
          <p:cNvSpPr txBox="1"/>
          <p:nvPr/>
        </p:nvSpPr>
        <p:spPr>
          <a:xfrm>
            <a:off x="4996013" y="4469175"/>
            <a:ext cx="2881800" cy="25717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500" u="sng">
                <a:solidFill>
                  <a:srgbClr val="FFFFFF"/>
                </a:solidFill>
                <a:hlinkClick r:id="rId9">
                  <a:extLst>
                    <a:ext uri="{A12FA001-AC4F-418D-AE19-62706E023703}">
                      <ahyp:hlinkClr xmlns:ahyp="http://schemas.microsoft.com/office/drawing/2018/hyperlinkcolor" val="tx"/>
                    </a:ext>
                  </a:extLst>
                </a:hlinkClick>
              </a:rPr>
              <a:t>"Great white shark and blue fin tuna"</a:t>
            </a:r>
            <a:r>
              <a:rPr lang="en" sz="500">
                <a:solidFill>
                  <a:srgbClr val="FFFFFF"/>
                </a:solidFill>
              </a:rPr>
              <a:t> by </a:t>
            </a:r>
            <a:r>
              <a:rPr lang="en" sz="500" u="sng">
                <a:solidFill>
                  <a:srgbClr val="FFFFFF"/>
                </a:solidFill>
                <a:hlinkClick r:id="rId10">
                  <a:extLst>
                    <a:ext uri="{A12FA001-AC4F-418D-AE19-62706E023703}">
                      <ahyp:hlinkClr xmlns:ahyp="http://schemas.microsoft.com/office/drawing/2018/hyperlinkcolor" val="tx"/>
                    </a:ext>
                  </a:extLst>
                </a:hlinkClick>
              </a:rPr>
              <a:t>niallkennedy</a:t>
            </a:r>
            <a:r>
              <a:rPr lang="en" sz="500">
                <a:solidFill>
                  <a:srgbClr val="FFFFFF"/>
                </a:solidFill>
              </a:rPr>
              <a:t> is licensed under </a:t>
            </a:r>
            <a:r>
              <a:rPr lang="en" sz="500" u="sng">
                <a:solidFill>
                  <a:srgbClr val="FFFFFF"/>
                </a:solidFill>
                <a:hlinkClick r:id="rId11">
                  <a:extLst>
                    <a:ext uri="{A12FA001-AC4F-418D-AE19-62706E023703}">
                      <ahyp:hlinkClr xmlns:ahyp="http://schemas.microsoft.com/office/drawing/2018/hyperlinkcolor" val="tx"/>
                    </a:ext>
                  </a:extLst>
                </a:hlinkClick>
              </a:rPr>
              <a:t>CC BY-NC 2.0</a:t>
            </a:r>
            <a:r>
              <a:rPr lang="en" sz="500">
                <a:solidFill>
                  <a:srgbClr val="FFFFFF"/>
                </a:solidFill>
              </a:rPr>
              <a:t>​</a:t>
            </a:r>
            <a:endParaRPr sz="1100">
              <a:solidFill>
                <a:srgbClr val="FFFFFF"/>
              </a:solidFill>
            </a:endParaRPr>
          </a:p>
        </p:txBody>
      </p:sp>
      <p:sp>
        <p:nvSpPr>
          <p:cNvPr id="336" name="Google Shape;336;p51"/>
          <p:cNvSpPr/>
          <p:nvPr/>
        </p:nvSpPr>
        <p:spPr>
          <a:xfrm rot="3253913">
            <a:off x="4306382" y="3031427"/>
            <a:ext cx="1352680" cy="522726"/>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337" name="Google Shape;337;p51"/>
          <p:cNvPicPr preferRelativeResize="0"/>
          <p:nvPr/>
        </p:nvPicPr>
        <p:blipFill>
          <a:blip r:embed="rId12">
            <a:alphaModFix/>
          </a:blip>
          <a:stretch>
            <a:fillRect/>
          </a:stretch>
        </p:blipFill>
        <p:spPr>
          <a:xfrm>
            <a:off x="4977007" y="3418632"/>
            <a:ext cx="613104" cy="499331"/>
          </a:xfrm>
          <a:prstGeom prst="rect">
            <a:avLst/>
          </a:prstGeom>
          <a:noFill/>
          <a:ln>
            <a:noFill/>
          </a:ln>
        </p:spPr>
      </p:pic>
      <p:sp>
        <p:nvSpPr>
          <p:cNvPr id="338" name="Google Shape;338;p51"/>
          <p:cNvSpPr/>
          <p:nvPr/>
        </p:nvSpPr>
        <p:spPr>
          <a:xfrm rot="-9002508">
            <a:off x="1624445" y="2982358"/>
            <a:ext cx="989451" cy="504103"/>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339" name="Google Shape;339;p51"/>
          <p:cNvPicPr preferRelativeResize="0"/>
          <p:nvPr/>
        </p:nvPicPr>
        <p:blipFill>
          <a:blip r:embed="rId12">
            <a:alphaModFix/>
          </a:blip>
          <a:stretch>
            <a:fillRect/>
          </a:stretch>
        </p:blipFill>
        <p:spPr>
          <a:xfrm>
            <a:off x="1444313" y="2768990"/>
            <a:ext cx="613104" cy="499331"/>
          </a:xfrm>
          <a:prstGeom prst="rect">
            <a:avLst/>
          </a:prstGeom>
          <a:noFill/>
          <a:ln>
            <a:noFill/>
          </a:ln>
        </p:spPr>
      </p:pic>
      <p:pic>
        <p:nvPicPr>
          <p:cNvPr id="340" name="Google Shape;340;p51"/>
          <p:cNvPicPr preferRelativeResize="0"/>
          <p:nvPr/>
        </p:nvPicPr>
        <p:blipFill>
          <a:blip r:embed="rId13">
            <a:alphaModFix/>
          </a:blip>
          <a:stretch>
            <a:fillRect/>
          </a:stretch>
        </p:blipFill>
        <p:spPr>
          <a:xfrm rot="5400000">
            <a:off x="1709407" y="151499"/>
            <a:ext cx="2044988" cy="2575181"/>
          </a:xfrm>
          <a:prstGeom prst="rect">
            <a:avLst/>
          </a:prstGeom>
          <a:noFill/>
          <a:ln>
            <a:noFill/>
          </a:ln>
        </p:spPr>
      </p:pic>
      <p:pic>
        <p:nvPicPr>
          <p:cNvPr id="341" name="Google Shape;341;p51"/>
          <p:cNvPicPr preferRelativeResize="0"/>
          <p:nvPr/>
        </p:nvPicPr>
        <p:blipFill>
          <a:blip r:embed="rId14">
            <a:alphaModFix/>
          </a:blip>
          <a:stretch>
            <a:fillRect/>
          </a:stretch>
        </p:blipFill>
        <p:spPr>
          <a:xfrm rot="5400000">
            <a:off x="4641596" y="150335"/>
            <a:ext cx="2056237" cy="258875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5"/>
        <p:cNvGrpSpPr/>
        <p:nvPr/>
      </p:nvGrpSpPr>
      <p:grpSpPr>
        <a:xfrm>
          <a:off x="0" y="0"/>
          <a:ext cx="0" cy="0"/>
          <a:chOff x="0" y="0"/>
          <a:chExt cx="0" cy="0"/>
        </a:xfrm>
      </p:grpSpPr>
      <p:pic>
        <p:nvPicPr>
          <p:cNvPr id="352" name="Google Shape;352;p52"/>
          <p:cNvPicPr preferRelativeResize="0"/>
          <p:nvPr/>
        </p:nvPicPr>
        <p:blipFill>
          <a:blip r:embed="rId4">
            <a:alphaModFix/>
          </a:blip>
          <a:stretch>
            <a:fillRect/>
          </a:stretch>
        </p:blipFill>
        <p:spPr>
          <a:xfrm>
            <a:off x="2041614" y="2023426"/>
            <a:ext cx="6158446" cy="2698087"/>
          </a:xfrm>
          <a:prstGeom prst="rect">
            <a:avLst/>
          </a:prstGeom>
          <a:noFill/>
          <a:ln>
            <a:noFill/>
          </a:ln>
        </p:spPr>
      </p:pic>
      <p:pic>
        <p:nvPicPr>
          <p:cNvPr id="354" name="Google Shape;354;p52"/>
          <p:cNvPicPr preferRelativeResize="0"/>
          <p:nvPr/>
        </p:nvPicPr>
        <p:blipFill>
          <a:blip r:embed="rId5">
            <a:alphaModFix/>
          </a:blip>
          <a:stretch>
            <a:fillRect/>
          </a:stretch>
        </p:blipFill>
        <p:spPr>
          <a:xfrm>
            <a:off x="6109297" y="3911231"/>
            <a:ext cx="613104" cy="499331"/>
          </a:xfrm>
          <a:prstGeom prst="rect">
            <a:avLst/>
          </a:prstGeom>
          <a:noFill/>
          <a:ln>
            <a:noFill/>
          </a:ln>
        </p:spPr>
      </p:pic>
      <p:sp>
        <p:nvSpPr>
          <p:cNvPr id="355" name="Google Shape;355;p52"/>
          <p:cNvSpPr/>
          <p:nvPr/>
        </p:nvSpPr>
        <p:spPr>
          <a:xfrm rot="-2073606">
            <a:off x="5415051" y="2586511"/>
            <a:ext cx="682214" cy="1470216"/>
          </a:xfrm>
          <a:prstGeom prst="up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pic>
        <p:nvPicPr>
          <p:cNvPr id="356" name="Google Shape;356;p52"/>
          <p:cNvPicPr preferRelativeResize="0"/>
          <p:nvPr/>
        </p:nvPicPr>
        <p:blipFill>
          <a:blip r:embed="rId5">
            <a:alphaModFix/>
          </a:blip>
          <a:stretch>
            <a:fillRect/>
          </a:stretch>
        </p:blipFill>
        <p:spPr>
          <a:xfrm>
            <a:off x="4814282" y="2121994"/>
            <a:ext cx="613104" cy="499331"/>
          </a:xfrm>
          <a:prstGeom prst="rect">
            <a:avLst/>
          </a:prstGeom>
          <a:noFill/>
          <a:ln>
            <a:noFill/>
          </a:ln>
        </p:spPr>
      </p:pic>
      <p:sp>
        <p:nvSpPr>
          <p:cNvPr id="357" name="Google Shape;357;p52"/>
          <p:cNvSpPr txBox="1"/>
          <p:nvPr/>
        </p:nvSpPr>
        <p:spPr>
          <a:xfrm>
            <a:off x="5720888" y="4587881"/>
            <a:ext cx="3081600" cy="25717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600" u="sng">
                <a:solidFill>
                  <a:srgbClr val="FFFFFF"/>
                </a:solidFill>
                <a:hlinkClick r:id="rId6">
                  <a:extLst>
                    <a:ext uri="{A12FA001-AC4F-418D-AE19-62706E023703}">
                      <ahyp:hlinkClr xmlns:ahyp="http://schemas.microsoft.com/office/drawing/2018/hyperlinkcolor" val="tx"/>
                    </a:ext>
                  </a:extLst>
                </a:hlinkClick>
              </a:rPr>
              <a:t>"Pacific Hagfish"</a:t>
            </a:r>
            <a:r>
              <a:rPr lang="en" sz="600">
                <a:solidFill>
                  <a:srgbClr val="FFFFFF"/>
                </a:solidFill>
              </a:rPr>
              <a:t> by </a:t>
            </a:r>
            <a:r>
              <a:rPr lang="en" sz="600" u="sng">
                <a:solidFill>
                  <a:srgbClr val="FFFFFF"/>
                </a:solidFill>
                <a:hlinkClick r:id="rId7">
                  <a:extLst>
                    <a:ext uri="{A12FA001-AC4F-418D-AE19-62706E023703}">
                      <ahyp:hlinkClr xmlns:ahyp="http://schemas.microsoft.com/office/drawing/2018/hyperlinkcolor" val="tx"/>
                    </a:ext>
                  </a:extLst>
                </a:hlinkClick>
              </a:rPr>
              <a:t>Travis S.</a:t>
            </a:r>
            <a:r>
              <a:rPr lang="en" sz="600">
                <a:solidFill>
                  <a:srgbClr val="FFFFFF"/>
                </a:solidFill>
              </a:rPr>
              <a:t> is licensed under </a:t>
            </a:r>
            <a:r>
              <a:rPr lang="en" sz="600" u="sng">
                <a:solidFill>
                  <a:srgbClr val="FFFFFF"/>
                </a:solidFill>
                <a:hlinkClick r:id="rId8">
                  <a:extLst>
                    <a:ext uri="{A12FA001-AC4F-418D-AE19-62706E023703}">
                      <ahyp:hlinkClr xmlns:ahyp="http://schemas.microsoft.com/office/drawing/2018/hyperlinkcolor" val="tx"/>
                    </a:ext>
                  </a:extLst>
                </a:hlinkClick>
              </a:rPr>
              <a:t>CC BY-NC 2.0</a:t>
            </a:r>
            <a:r>
              <a:rPr lang="en" sz="600">
                <a:solidFill>
                  <a:srgbClr val="FFFFFF"/>
                </a:solidFill>
              </a:rPr>
              <a:t>​</a:t>
            </a:r>
            <a:endParaRPr sz="1100">
              <a:solidFill>
                <a:srgbClr val="FFFFFF"/>
              </a:solidFill>
              <a:latin typeface="Calibri"/>
              <a:ea typeface="Calibri"/>
              <a:cs typeface="Calibri"/>
              <a:sym typeface="Calibri"/>
            </a:endParaRPr>
          </a:p>
        </p:txBody>
      </p:sp>
      <p:pic>
        <p:nvPicPr>
          <p:cNvPr id="358" name="Google Shape;358;p52"/>
          <p:cNvPicPr preferRelativeResize="0"/>
          <p:nvPr/>
        </p:nvPicPr>
        <p:blipFill>
          <a:blip r:embed="rId9">
            <a:alphaModFix/>
          </a:blip>
          <a:stretch>
            <a:fillRect/>
          </a:stretch>
        </p:blipFill>
        <p:spPr>
          <a:xfrm rot="5400000">
            <a:off x="2045654" y="-132131"/>
            <a:ext cx="2094337" cy="331342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249963" y="883986"/>
            <a:ext cx="2350363" cy="2400657"/>
          </a:xfrm>
          <a:prstGeom prst="rect">
            <a:avLst/>
          </a:prstGeom>
          <a:noFill/>
        </p:spPr>
        <p:txBody>
          <a:bodyPr wrap="square" lIns="68580" tIns="34290" rIns="68580" bIns="3429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13" b="1"/>
              <a:t>Building a Water Molecule</a:t>
            </a:r>
          </a:p>
          <a:p>
            <a:endParaRPr lang="en-US" sz="1050"/>
          </a:p>
          <a:p>
            <a:r>
              <a:rPr lang="en-US" sz="975"/>
              <a:t>A single </a:t>
            </a:r>
            <a:r>
              <a:rPr lang="en-US" sz="975" b="1"/>
              <a:t>water molecule </a:t>
            </a:r>
            <a:r>
              <a:rPr lang="en-US" sz="975"/>
              <a:t>contains </a:t>
            </a:r>
            <a:r>
              <a:rPr lang="en-US" sz="975" b="1"/>
              <a:t>one oxygen atom </a:t>
            </a:r>
            <a:r>
              <a:rPr lang="en-US" sz="975"/>
              <a:t>and </a:t>
            </a:r>
            <a:r>
              <a:rPr lang="en-US" sz="975" b="1"/>
              <a:t>two hydrogen atoms </a:t>
            </a:r>
            <a:r>
              <a:rPr lang="en-US" sz="975"/>
              <a:t>that are </a:t>
            </a:r>
            <a:r>
              <a:rPr lang="en-US" sz="975" b="1"/>
              <a:t>covalently bonded </a:t>
            </a:r>
            <a:r>
              <a:rPr lang="en-US" sz="975"/>
              <a:t>together, meaning that they share electrons.</a:t>
            </a:r>
          </a:p>
          <a:p>
            <a:endParaRPr lang="en-US" sz="975"/>
          </a:p>
          <a:p>
            <a:r>
              <a:rPr lang="en-US" sz="975"/>
              <a:t>1. Study the chemical structure shown below.</a:t>
            </a:r>
            <a:endParaRPr lang="en-US" sz="975">
              <a:cs typeface="Calibri" panose="020F0502020204030204"/>
            </a:endParaRPr>
          </a:p>
          <a:p>
            <a:r>
              <a:rPr lang="en-US" sz="975"/>
              <a:t>2. Drag and connect the pieces on the right to build your own single water molecules in three common molecule representations.</a:t>
            </a:r>
          </a:p>
          <a:p>
            <a:r>
              <a:rPr lang="en-US" sz="975">
                <a:cs typeface="Calibri"/>
              </a:rPr>
              <a:t>3. Answer</a:t>
            </a:r>
            <a:r>
              <a:rPr lang="en-US" sz="975"/>
              <a:t> the question below and move to the next slide.</a:t>
            </a:r>
          </a:p>
          <a:p>
            <a:endParaRPr lang="en-US" sz="1050"/>
          </a:p>
        </p:txBody>
      </p:sp>
      <p:sp>
        <p:nvSpPr>
          <p:cNvPr id="13" name="TextBox 32">
            <a:extLst>
              <a:ext uri="{FF2B5EF4-FFF2-40B4-BE49-F238E27FC236}">
                <a16:creationId xmlns:a16="http://schemas.microsoft.com/office/drawing/2014/main" id="{A01011E6-534B-4480-8D65-24B4C2447F35}"/>
              </a:ext>
            </a:extLst>
          </p:cNvPr>
          <p:cNvSpPr txBox="1">
            <a:spLocks noChangeAspect="1"/>
          </p:cNvSpPr>
          <p:nvPr/>
        </p:nvSpPr>
        <p:spPr>
          <a:xfrm>
            <a:off x="3646025" y="4143375"/>
            <a:ext cx="5227228" cy="736039"/>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975" b="1" i="1" dirty="0"/>
              <a:t>What is the bond called that joins a hydrogen to an oxygen in a water molecule?</a:t>
            </a:r>
          </a:p>
          <a:p>
            <a:endParaRPr lang="en-US" sz="975" b="1" i="1" dirty="0"/>
          </a:p>
        </p:txBody>
      </p:sp>
      <p:pic>
        <p:nvPicPr>
          <p:cNvPr id="3" name="Picture 2" descr="A close up of a logo&#10;&#10;Description automatically generated">
            <a:extLst>
              <a:ext uri="{FF2B5EF4-FFF2-40B4-BE49-F238E27FC236}">
                <a16:creationId xmlns:a16="http://schemas.microsoft.com/office/drawing/2014/main" id="{59578031-7C14-4C4C-8E3F-78E3549DB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481" y="1743059"/>
            <a:ext cx="732899" cy="732899"/>
          </a:xfrm>
          <a:prstGeom prst="rect">
            <a:avLst/>
          </a:prstGeom>
        </p:spPr>
      </p:pic>
      <p:pic>
        <p:nvPicPr>
          <p:cNvPr id="6" name="Picture 5" descr="A close up of a sign&#10;&#10;Description automatically generated">
            <a:extLst>
              <a:ext uri="{FF2B5EF4-FFF2-40B4-BE49-F238E27FC236}">
                <a16:creationId xmlns:a16="http://schemas.microsoft.com/office/drawing/2014/main" id="{8E0D2127-537D-4645-B1D1-13CC0008DB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0246" y="906354"/>
            <a:ext cx="640043" cy="636727"/>
          </a:xfrm>
          <a:prstGeom prst="rect">
            <a:avLst/>
          </a:prstGeom>
        </p:spPr>
      </p:pic>
      <p:pic>
        <p:nvPicPr>
          <p:cNvPr id="8" name="Picture 7" descr="A picture containing game, drawing&#10;&#10;Description automatically generated">
            <a:extLst>
              <a:ext uri="{FF2B5EF4-FFF2-40B4-BE49-F238E27FC236}">
                <a16:creationId xmlns:a16="http://schemas.microsoft.com/office/drawing/2014/main" id="{B0BB86BA-A7BF-4032-BF51-DC540BDC11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950" y="1542258"/>
            <a:ext cx="308414" cy="451015"/>
          </a:xfrm>
          <a:prstGeom prst="rect">
            <a:avLst/>
          </a:prstGeom>
        </p:spPr>
      </p:pic>
      <p:pic>
        <p:nvPicPr>
          <p:cNvPr id="12" name="Picture 11" descr="A picture containing clock&#10;&#10;Description automatically generated">
            <a:extLst>
              <a:ext uri="{FF2B5EF4-FFF2-40B4-BE49-F238E27FC236}">
                <a16:creationId xmlns:a16="http://schemas.microsoft.com/office/drawing/2014/main" id="{000E7E8A-5B86-4C20-82A2-8CA9F6B92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46412" y="1895736"/>
            <a:ext cx="596931" cy="596931"/>
          </a:xfrm>
          <a:prstGeom prst="rect">
            <a:avLst/>
          </a:prstGeom>
        </p:spPr>
      </p:pic>
      <p:pic>
        <p:nvPicPr>
          <p:cNvPr id="16" name="Picture 15" descr="A picture containing game, drawing&#10;&#10;Description automatically generated">
            <a:extLst>
              <a:ext uri="{FF2B5EF4-FFF2-40B4-BE49-F238E27FC236}">
                <a16:creationId xmlns:a16="http://schemas.microsoft.com/office/drawing/2014/main" id="{488ED13F-751E-4E1B-9EB5-91A4B7A7E3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7616" y="1992740"/>
            <a:ext cx="437749" cy="298466"/>
          </a:xfrm>
          <a:prstGeom prst="rect">
            <a:avLst/>
          </a:prstGeom>
        </p:spPr>
      </p:pic>
      <p:pic>
        <p:nvPicPr>
          <p:cNvPr id="18" name="Picture 17" descr="A close up of a logo&#10;&#10;Description automatically generated">
            <a:extLst>
              <a:ext uri="{FF2B5EF4-FFF2-40B4-BE49-F238E27FC236}">
                <a16:creationId xmlns:a16="http://schemas.microsoft.com/office/drawing/2014/main" id="{587FC0C8-7124-4FE1-B994-D9181B770A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7088113" y="1046452"/>
            <a:ext cx="537238" cy="517340"/>
          </a:xfrm>
          <a:prstGeom prst="rect">
            <a:avLst/>
          </a:prstGeom>
        </p:spPr>
      </p:pic>
      <p:pic>
        <p:nvPicPr>
          <p:cNvPr id="20" name="Picture 19" descr="A close up of a logo&#10;&#10;Description automatically generated">
            <a:extLst>
              <a:ext uri="{FF2B5EF4-FFF2-40B4-BE49-F238E27FC236}">
                <a16:creationId xmlns:a16="http://schemas.microsoft.com/office/drawing/2014/main" id="{776B7911-381F-4B29-BB0E-06FCA14158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360000">
            <a:off x="7967709" y="1041669"/>
            <a:ext cx="517340" cy="533922"/>
          </a:xfrm>
          <a:prstGeom prst="rect">
            <a:avLst/>
          </a:prstGeom>
        </p:spPr>
      </p:pic>
      <p:pic>
        <p:nvPicPr>
          <p:cNvPr id="22" name="Picture 21" descr="A close up of a logo&#10;&#10;Description automatically generated">
            <a:extLst>
              <a:ext uri="{FF2B5EF4-FFF2-40B4-BE49-F238E27FC236}">
                <a16:creationId xmlns:a16="http://schemas.microsoft.com/office/drawing/2014/main" id="{93BEC580-0921-4FF4-9F0A-2A37AB9731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87805" y="1854807"/>
            <a:ext cx="785960" cy="799225"/>
          </a:xfrm>
          <a:prstGeom prst="rect">
            <a:avLst/>
          </a:prstGeom>
        </p:spPr>
      </p:pic>
      <p:pic>
        <p:nvPicPr>
          <p:cNvPr id="29" name="Picture 28" descr="A close up of a sign&#10;&#10;Description automatically generated">
            <a:extLst>
              <a:ext uri="{FF2B5EF4-FFF2-40B4-BE49-F238E27FC236}">
                <a16:creationId xmlns:a16="http://schemas.microsoft.com/office/drawing/2014/main" id="{768E3164-C904-4DF4-8C2F-B08C0D0B3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5278" y="907995"/>
            <a:ext cx="640043" cy="636727"/>
          </a:xfrm>
          <a:prstGeom prst="rect">
            <a:avLst/>
          </a:prstGeom>
        </p:spPr>
      </p:pic>
    </p:spTree>
    <p:extLst>
      <p:ext uri="{BB962C8B-B14F-4D97-AF65-F5344CB8AC3E}">
        <p14:creationId xmlns:p14="http://schemas.microsoft.com/office/powerpoint/2010/main" val="3369899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249962" y="912561"/>
            <a:ext cx="2078901" cy="3087448"/>
          </a:xfrm>
          <a:prstGeom prst="rect">
            <a:avLst/>
          </a:prstGeom>
          <a:noFill/>
        </p:spPr>
        <p:txBody>
          <a:bodyPr wrap="square" lIns="68580" tIns="34290" rIns="68580" bIns="3429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13" b="1" dirty="0"/>
              <a:t>The Polar Nature of Water</a:t>
            </a:r>
          </a:p>
          <a:p>
            <a:endParaRPr lang="en-US" sz="1050" dirty="0"/>
          </a:p>
          <a:p>
            <a:r>
              <a:rPr lang="en-US" sz="975" dirty="0"/>
              <a:t>The shared electrons in a water molecule spend more time near the oxygen atom and less near the two hydrogen atoms, resulting in </a:t>
            </a:r>
            <a:r>
              <a:rPr lang="en-US" sz="975" b="1" dirty="0">
                <a:solidFill>
                  <a:schemeClr val="accent1"/>
                </a:solidFill>
              </a:rPr>
              <a:t>slightly positive </a:t>
            </a:r>
            <a:r>
              <a:rPr lang="en-US" sz="975" dirty="0"/>
              <a:t>and </a:t>
            </a:r>
            <a:r>
              <a:rPr lang="en-US" sz="975" b="1" dirty="0">
                <a:solidFill>
                  <a:srgbClr val="C00000"/>
                </a:solidFill>
              </a:rPr>
              <a:t>slightly negative </a:t>
            </a:r>
            <a:r>
              <a:rPr lang="en-US" sz="975" dirty="0"/>
              <a:t>regions.</a:t>
            </a:r>
          </a:p>
          <a:p>
            <a:endParaRPr lang="en-US" sz="975" dirty="0"/>
          </a:p>
          <a:p>
            <a:r>
              <a:rPr lang="en-US" sz="975" dirty="0"/>
              <a:t>This impacts how they interact with other molecules, forming </a:t>
            </a:r>
            <a:r>
              <a:rPr lang="en-US" sz="975" b="1" dirty="0"/>
              <a:t>hydrogen bonds </a:t>
            </a:r>
            <a:r>
              <a:rPr lang="en-US" sz="975" dirty="0"/>
              <a:t>when they get close to an opposite charge.</a:t>
            </a:r>
          </a:p>
          <a:p>
            <a:endParaRPr lang="en-US" sz="975" dirty="0"/>
          </a:p>
          <a:p>
            <a:r>
              <a:rPr lang="en-US" sz="975" dirty="0"/>
              <a:t>1. Study how two water molecules interact using the image shown below.</a:t>
            </a:r>
            <a:endParaRPr lang="en-US" sz="975" dirty="0">
              <a:cs typeface="Calibri" panose="020F0502020204030204"/>
            </a:endParaRPr>
          </a:p>
          <a:p>
            <a:r>
              <a:rPr lang="en-US" sz="975" dirty="0"/>
              <a:t>2. Drag the water molecule shown to the right to demonstrate how water molecules might interact with the other common molecules.</a:t>
            </a:r>
          </a:p>
        </p:txBody>
      </p:sp>
      <p:pic>
        <p:nvPicPr>
          <p:cNvPr id="5" name="Picture 4" descr="A picture containing drawing, ball&#10;&#10;Description automatically generated">
            <a:extLst>
              <a:ext uri="{FF2B5EF4-FFF2-40B4-BE49-F238E27FC236}">
                <a16:creationId xmlns:a16="http://schemas.microsoft.com/office/drawing/2014/main" id="{A90639E5-5D64-46B8-8B35-03B947179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525505">
            <a:off x="2721974" y="2989457"/>
            <a:ext cx="580038" cy="580038"/>
          </a:xfrm>
          <a:prstGeom prst="rect">
            <a:avLst/>
          </a:prstGeom>
        </p:spPr>
      </p:pic>
      <p:pic>
        <p:nvPicPr>
          <p:cNvPr id="15" name="Picture 14" descr="A picture containing drawing, ball&#10;&#10;Description automatically generated">
            <a:extLst>
              <a:ext uri="{FF2B5EF4-FFF2-40B4-BE49-F238E27FC236}">
                <a16:creationId xmlns:a16="http://schemas.microsoft.com/office/drawing/2014/main" id="{145B7147-CB26-49E5-B251-FDF4E17C4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8329" y="2977085"/>
            <a:ext cx="580038" cy="580038"/>
          </a:xfrm>
          <a:prstGeom prst="rect">
            <a:avLst/>
          </a:prstGeom>
        </p:spPr>
      </p:pic>
      <p:pic>
        <p:nvPicPr>
          <p:cNvPr id="17" name="Picture 16" descr="A picture containing drawing, ball&#10;&#10;Description automatically generated">
            <a:extLst>
              <a:ext uri="{FF2B5EF4-FFF2-40B4-BE49-F238E27FC236}">
                <a16:creationId xmlns:a16="http://schemas.microsoft.com/office/drawing/2014/main" id="{0B6A15C9-2A86-4DA2-800A-83DBEBF677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071238">
            <a:off x="2767847" y="2977020"/>
            <a:ext cx="580038" cy="580038"/>
          </a:xfrm>
          <a:prstGeom prst="rect">
            <a:avLst/>
          </a:prstGeom>
        </p:spPr>
      </p:pic>
      <p:pic>
        <p:nvPicPr>
          <p:cNvPr id="19" name="Picture 18" descr="A picture containing drawing, ball&#10;&#10;Description automatically generated">
            <a:extLst>
              <a:ext uri="{FF2B5EF4-FFF2-40B4-BE49-F238E27FC236}">
                <a16:creationId xmlns:a16="http://schemas.microsoft.com/office/drawing/2014/main" id="{2487D832-69CF-49B9-9953-895D152D1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12">
            <a:off x="2689325" y="3036256"/>
            <a:ext cx="580038" cy="580038"/>
          </a:xfrm>
          <a:prstGeom prst="rect">
            <a:avLst/>
          </a:prstGeom>
        </p:spPr>
      </p:pic>
      <p:pic>
        <p:nvPicPr>
          <p:cNvPr id="21" name="Picture 20" descr="A picture containing drawing, ball&#10;&#10;Description automatically generated">
            <a:extLst>
              <a:ext uri="{FF2B5EF4-FFF2-40B4-BE49-F238E27FC236}">
                <a16:creationId xmlns:a16="http://schemas.microsoft.com/office/drawing/2014/main" id="{58EDD4FB-14B8-43DD-AF77-A645532D7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00000">
            <a:off x="2726324" y="2997895"/>
            <a:ext cx="580038" cy="580038"/>
          </a:xfrm>
          <a:prstGeom prst="rect">
            <a:avLst/>
          </a:prstGeom>
        </p:spPr>
      </p:pic>
      <p:pic>
        <p:nvPicPr>
          <p:cNvPr id="23" name="Picture 22" descr="A picture containing drawing, ball&#10;&#10;Description automatically generated">
            <a:extLst>
              <a:ext uri="{FF2B5EF4-FFF2-40B4-BE49-F238E27FC236}">
                <a16:creationId xmlns:a16="http://schemas.microsoft.com/office/drawing/2014/main" id="{C0864340-3C31-49BD-92DD-58C5A9C3C2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80000">
            <a:off x="2721114" y="3018750"/>
            <a:ext cx="580038" cy="580038"/>
          </a:xfrm>
          <a:prstGeom prst="rect">
            <a:avLst/>
          </a:prstGeom>
        </p:spPr>
      </p:pic>
      <p:pic>
        <p:nvPicPr>
          <p:cNvPr id="24" name="Picture 23" descr="A picture containing drawing, ball&#10;&#10;Description automatically generated">
            <a:extLst>
              <a:ext uri="{FF2B5EF4-FFF2-40B4-BE49-F238E27FC236}">
                <a16:creationId xmlns:a16="http://schemas.microsoft.com/office/drawing/2014/main" id="{A8C716E3-FB5A-4D94-8F7A-6EB1DA37F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20000">
            <a:off x="2922302" y="2926026"/>
            <a:ext cx="580038" cy="580038"/>
          </a:xfrm>
          <a:prstGeom prst="rect">
            <a:avLst/>
          </a:prstGeom>
        </p:spPr>
      </p:pic>
      <p:pic>
        <p:nvPicPr>
          <p:cNvPr id="25" name="Picture 24" descr="A picture containing drawing, ball&#10;&#10;Description automatically generated">
            <a:extLst>
              <a:ext uri="{FF2B5EF4-FFF2-40B4-BE49-F238E27FC236}">
                <a16:creationId xmlns:a16="http://schemas.microsoft.com/office/drawing/2014/main" id="{F0AF2F1F-A37E-4956-9F52-21A1EC51B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439" y="2940620"/>
            <a:ext cx="580038" cy="580038"/>
          </a:xfrm>
          <a:prstGeom prst="rect">
            <a:avLst/>
          </a:prstGeom>
        </p:spPr>
      </p:pic>
      <p:pic>
        <p:nvPicPr>
          <p:cNvPr id="26" name="Picture 25" descr="A picture containing drawing, ball&#10;&#10;Description automatically generated">
            <a:extLst>
              <a:ext uri="{FF2B5EF4-FFF2-40B4-BE49-F238E27FC236}">
                <a16:creationId xmlns:a16="http://schemas.microsoft.com/office/drawing/2014/main" id="{BADEF869-3398-476D-BAE2-F56306379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393721">
            <a:off x="2753672" y="2971384"/>
            <a:ext cx="580038" cy="580038"/>
          </a:xfrm>
          <a:prstGeom prst="rect">
            <a:avLst/>
          </a:prstGeom>
        </p:spPr>
      </p:pic>
      <p:pic>
        <p:nvPicPr>
          <p:cNvPr id="27" name="Picture 26" descr="A picture containing drawing, ball&#10;&#10;Description automatically generated">
            <a:extLst>
              <a:ext uri="{FF2B5EF4-FFF2-40B4-BE49-F238E27FC236}">
                <a16:creationId xmlns:a16="http://schemas.microsoft.com/office/drawing/2014/main" id="{844592DA-DEFF-4729-BBF0-C37DAF5B1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043" y="2995163"/>
            <a:ext cx="580038" cy="580038"/>
          </a:xfrm>
          <a:prstGeom prst="rect">
            <a:avLst/>
          </a:prstGeom>
        </p:spPr>
      </p:pic>
      <p:pic>
        <p:nvPicPr>
          <p:cNvPr id="28" name="Picture 27" descr="A picture containing drawing, ball&#10;&#10;Description automatically generated">
            <a:extLst>
              <a:ext uri="{FF2B5EF4-FFF2-40B4-BE49-F238E27FC236}">
                <a16:creationId xmlns:a16="http://schemas.microsoft.com/office/drawing/2014/main" id="{4EB62ECA-1F10-4D27-9B45-5B2076412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1788" y="2962312"/>
            <a:ext cx="580038" cy="580038"/>
          </a:xfrm>
          <a:prstGeom prst="rect">
            <a:avLst/>
          </a:prstGeom>
        </p:spPr>
      </p:pic>
      <p:pic>
        <p:nvPicPr>
          <p:cNvPr id="30" name="Picture 29" descr="A picture containing drawing, ball&#10;&#10;Description automatically generated">
            <a:extLst>
              <a:ext uri="{FF2B5EF4-FFF2-40B4-BE49-F238E27FC236}">
                <a16:creationId xmlns:a16="http://schemas.microsoft.com/office/drawing/2014/main" id="{22054DDA-239E-4509-8CBB-E00E244AA2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5315" y="2955573"/>
            <a:ext cx="580038" cy="580038"/>
          </a:xfrm>
          <a:prstGeom prst="rect">
            <a:avLst/>
          </a:prstGeom>
        </p:spPr>
      </p:pic>
      <p:pic>
        <p:nvPicPr>
          <p:cNvPr id="31" name="Picture 30" descr="A picture containing drawing, ball&#10;&#10;Description automatically generated">
            <a:extLst>
              <a:ext uri="{FF2B5EF4-FFF2-40B4-BE49-F238E27FC236}">
                <a16:creationId xmlns:a16="http://schemas.microsoft.com/office/drawing/2014/main" id="{B6DC81D7-1C7D-4A49-8BB8-529F23E44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458" y="3122228"/>
            <a:ext cx="580038" cy="580038"/>
          </a:xfrm>
          <a:prstGeom prst="rect">
            <a:avLst/>
          </a:prstGeom>
        </p:spPr>
      </p:pic>
      <p:pic>
        <p:nvPicPr>
          <p:cNvPr id="32" name="Picture 31" descr="A picture containing drawing, ball&#10;&#10;Description automatically generated">
            <a:extLst>
              <a:ext uri="{FF2B5EF4-FFF2-40B4-BE49-F238E27FC236}">
                <a16:creationId xmlns:a16="http://schemas.microsoft.com/office/drawing/2014/main" id="{88732245-F9A6-475F-92C1-116BC860E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7024" y="2909046"/>
            <a:ext cx="580038" cy="580038"/>
          </a:xfrm>
          <a:prstGeom prst="rect">
            <a:avLst/>
          </a:prstGeom>
        </p:spPr>
      </p:pic>
    </p:spTree>
    <p:extLst>
      <p:ext uri="{BB962C8B-B14F-4D97-AF65-F5344CB8AC3E}">
        <p14:creationId xmlns:p14="http://schemas.microsoft.com/office/powerpoint/2010/main" val="40876659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79C62E-6670-4DA1-962F-94C06140E897}"/>
              </a:ext>
            </a:extLst>
          </p:cNvPr>
          <p:cNvSpPr txBox="1"/>
          <p:nvPr/>
        </p:nvSpPr>
        <p:spPr>
          <a:xfrm>
            <a:off x="249962" y="912561"/>
            <a:ext cx="2257494" cy="4189609"/>
          </a:xfrm>
          <a:prstGeom prst="rect">
            <a:avLst/>
          </a:prstGeom>
          <a:noFill/>
        </p:spPr>
        <p:txBody>
          <a:bodyPr wrap="square" lIns="68580" tIns="34290" rIns="68580" bIns="3429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013" b="1" dirty="0"/>
              <a:t>The Three States of Matter</a:t>
            </a:r>
          </a:p>
          <a:p>
            <a:endParaRPr lang="en-US" sz="1050" dirty="0"/>
          </a:p>
          <a:p>
            <a:r>
              <a:rPr lang="en-US" sz="975" dirty="0"/>
              <a:t>Matter can exist in three states, </a:t>
            </a:r>
            <a:r>
              <a:rPr lang="en-US" sz="975" b="1" dirty="0"/>
              <a:t>solid</a:t>
            </a:r>
            <a:r>
              <a:rPr lang="en-US" sz="975" dirty="0"/>
              <a:t>, </a:t>
            </a:r>
            <a:r>
              <a:rPr lang="en-US" sz="975" b="1" dirty="0"/>
              <a:t>liquid</a:t>
            </a:r>
            <a:r>
              <a:rPr lang="en-US" sz="975" dirty="0"/>
              <a:t> and </a:t>
            </a:r>
            <a:r>
              <a:rPr lang="en-US" sz="975" b="1" dirty="0"/>
              <a:t>gas</a:t>
            </a:r>
            <a:r>
              <a:rPr lang="en-US" sz="975" dirty="0"/>
              <a:t>. </a:t>
            </a:r>
          </a:p>
          <a:p>
            <a:endParaRPr lang="en-US" sz="975" dirty="0"/>
          </a:p>
          <a:p>
            <a:r>
              <a:rPr lang="en-US" sz="975" b="1" dirty="0"/>
              <a:t>As a gas </a:t>
            </a:r>
            <a:r>
              <a:rPr lang="en-US" sz="975" dirty="0"/>
              <a:t>(above 100°C), water molecules barely form hydrogen bonds with each other, and are very spread out.</a:t>
            </a:r>
          </a:p>
          <a:p>
            <a:endParaRPr lang="en-US" sz="975" dirty="0"/>
          </a:p>
          <a:p>
            <a:r>
              <a:rPr lang="en-US" sz="975" b="1" dirty="0"/>
              <a:t>As a liquid </a:t>
            </a:r>
            <a:r>
              <a:rPr lang="en-US" sz="975" dirty="0"/>
              <a:t>(between 0°C and 100°C), water molecules are very close to each other and form and break hydrogen bonds quickly.</a:t>
            </a:r>
          </a:p>
          <a:p>
            <a:endParaRPr lang="en-US" sz="975" dirty="0"/>
          </a:p>
          <a:p>
            <a:r>
              <a:rPr lang="en-US" sz="975" b="1" dirty="0"/>
              <a:t>As a solid </a:t>
            </a:r>
            <a:r>
              <a:rPr lang="en-US" sz="975" dirty="0"/>
              <a:t>(below 0°C), water molecules form permanent hydrogen bonds that crystalize into a hexagonal lattice structure.</a:t>
            </a:r>
          </a:p>
          <a:p>
            <a:endParaRPr lang="en-US" sz="975" dirty="0"/>
          </a:p>
          <a:p>
            <a:r>
              <a:rPr lang="en-US" sz="975" dirty="0"/>
              <a:t>1. Study the various chemical drawings shown above and to the right.</a:t>
            </a:r>
            <a:endParaRPr lang="en-US" sz="975" dirty="0">
              <a:cs typeface="Calibri" panose="020F0502020204030204"/>
            </a:endParaRPr>
          </a:p>
          <a:p>
            <a:r>
              <a:rPr lang="en-US" sz="975" dirty="0"/>
              <a:t>2. Drag and rotate the water molecule shown to the right to create three illustrations of the three states of matter.</a:t>
            </a:r>
          </a:p>
          <a:p>
            <a:r>
              <a:rPr lang="en-US" sz="975" dirty="0">
                <a:cs typeface="Calibri"/>
              </a:rPr>
              <a:t>3. Answer</a:t>
            </a:r>
            <a:r>
              <a:rPr lang="en-US" sz="975" dirty="0"/>
              <a:t> the question to the right and move to the next slide.</a:t>
            </a:r>
          </a:p>
          <a:p>
            <a:endParaRPr lang="en-US" sz="975" dirty="0"/>
          </a:p>
        </p:txBody>
      </p:sp>
      <p:pic>
        <p:nvPicPr>
          <p:cNvPr id="42" name="Picture 41" descr="A picture containing drawing, ball&#10;&#10;Description automatically generated">
            <a:extLst>
              <a:ext uri="{FF2B5EF4-FFF2-40B4-BE49-F238E27FC236}">
                <a16:creationId xmlns:a16="http://schemas.microsoft.com/office/drawing/2014/main" id="{C51CFEDB-183A-4214-ABFC-0EE387816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5458" y="3404430"/>
            <a:ext cx="407101" cy="407101"/>
          </a:xfrm>
          <a:prstGeom prst="rect">
            <a:avLst/>
          </a:prstGeom>
        </p:spPr>
      </p:pic>
      <p:pic>
        <p:nvPicPr>
          <p:cNvPr id="43" name="Picture 42" descr="A picture containing drawing, ball&#10;&#10;Description automatically generated">
            <a:extLst>
              <a:ext uri="{FF2B5EF4-FFF2-40B4-BE49-F238E27FC236}">
                <a16:creationId xmlns:a16="http://schemas.microsoft.com/office/drawing/2014/main" id="{8B22B8D0-5F9A-4043-B0DA-7ED54B0F7C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7097" y="3374465"/>
            <a:ext cx="407101" cy="407101"/>
          </a:xfrm>
          <a:prstGeom prst="rect">
            <a:avLst/>
          </a:prstGeom>
        </p:spPr>
      </p:pic>
      <p:pic>
        <p:nvPicPr>
          <p:cNvPr id="44" name="Picture 43" descr="A picture containing drawing, ball&#10;&#10;Description automatically generated">
            <a:extLst>
              <a:ext uri="{FF2B5EF4-FFF2-40B4-BE49-F238E27FC236}">
                <a16:creationId xmlns:a16="http://schemas.microsoft.com/office/drawing/2014/main" id="{41EFB464-396C-479B-B224-E257353D1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3489" y="3465519"/>
            <a:ext cx="407101" cy="407101"/>
          </a:xfrm>
          <a:prstGeom prst="rect">
            <a:avLst/>
          </a:prstGeom>
        </p:spPr>
      </p:pic>
      <p:pic>
        <p:nvPicPr>
          <p:cNvPr id="45" name="Picture 44" descr="A picture containing drawing, ball&#10;&#10;Description automatically generated">
            <a:extLst>
              <a:ext uri="{FF2B5EF4-FFF2-40B4-BE49-F238E27FC236}">
                <a16:creationId xmlns:a16="http://schemas.microsoft.com/office/drawing/2014/main" id="{E8CFCF73-2C3D-4817-BE5C-046408059C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1850" y="3374465"/>
            <a:ext cx="407101" cy="407101"/>
          </a:xfrm>
          <a:prstGeom prst="rect">
            <a:avLst/>
          </a:prstGeom>
        </p:spPr>
      </p:pic>
      <p:pic>
        <p:nvPicPr>
          <p:cNvPr id="46" name="Picture 45" descr="A picture containing drawing, ball&#10;&#10;Description automatically generated">
            <a:extLst>
              <a:ext uri="{FF2B5EF4-FFF2-40B4-BE49-F238E27FC236}">
                <a16:creationId xmlns:a16="http://schemas.microsoft.com/office/drawing/2014/main" id="{5DBA7C06-DD1D-48AD-8EAF-9DFA0E288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9445" y="3374465"/>
            <a:ext cx="407101" cy="407101"/>
          </a:xfrm>
          <a:prstGeom prst="rect">
            <a:avLst/>
          </a:prstGeom>
        </p:spPr>
      </p:pic>
      <p:pic>
        <p:nvPicPr>
          <p:cNvPr id="47" name="Picture 46" descr="A picture containing drawing, ball&#10;&#10;Description automatically generated">
            <a:extLst>
              <a:ext uri="{FF2B5EF4-FFF2-40B4-BE49-F238E27FC236}">
                <a16:creationId xmlns:a16="http://schemas.microsoft.com/office/drawing/2014/main" id="{036AABC6-0508-439E-BEDF-DDD5754C62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1472" y="3366600"/>
            <a:ext cx="407101" cy="407101"/>
          </a:xfrm>
          <a:prstGeom prst="rect">
            <a:avLst/>
          </a:prstGeom>
        </p:spPr>
      </p:pic>
      <p:pic>
        <p:nvPicPr>
          <p:cNvPr id="54" name="Picture 53" descr="A picture containing drawing, ball&#10;&#10;Description automatically generated">
            <a:extLst>
              <a:ext uri="{FF2B5EF4-FFF2-40B4-BE49-F238E27FC236}">
                <a16:creationId xmlns:a16="http://schemas.microsoft.com/office/drawing/2014/main" id="{3C8A4370-F87A-4C56-A2E0-45D9CB6E6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2269" y="3449868"/>
            <a:ext cx="407101" cy="407101"/>
          </a:xfrm>
          <a:prstGeom prst="rect">
            <a:avLst/>
          </a:prstGeom>
        </p:spPr>
      </p:pic>
      <p:pic>
        <p:nvPicPr>
          <p:cNvPr id="55" name="Picture 54" descr="A picture containing drawing, ball&#10;&#10;Description automatically generated">
            <a:extLst>
              <a:ext uri="{FF2B5EF4-FFF2-40B4-BE49-F238E27FC236}">
                <a16:creationId xmlns:a16="http://schemas.microsoft.com/office/drawing/2014/main" id="{A1623122-4418-4A0E-9D97-34E906ABC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116142">
            <a:off x="3128855" y="3486003"/>
            <a:ext cx="407101" cy="407101"/>
          </a:xfrm>
          <a:prstGeom prst="rect">
            <a:avLst/>
          </a:prstGeom>
        </p:spPr>
      </p:pic>
      <p:pic>
        <p:nvPicPr>
          <p:cNvPr id="56" name="Picture 55" descr="A picture containing drawing, ball&#10;&#10;Description automatically generated">
            <a:extLst>
              <a:ext uri="{FF2B5EF4-FFF2-40B4-BE49-F238E27FC236}">
                <a16:creationId xmlns:a16="http://schemas.microsoft.com/office/drawing/2014/main" id="{F20B9595-932A-4E29-9D29-9A813CC2C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642748">
            <a:off x="3049235" y="3446980"/>
            <a:ext cx="407101" cy="407101"/>
          </a:xfrm>
          <a:prstGeom prst="rect">
            <a:avLst/>
          </a:prstGeom>
        </p:spPr>
      </p:pic>
      <p:pic>
        <p:nvPicPr>
          <p:cNvPr id="57" name="Picture 56" descr="A picture containing drawing, ball&#10;&#10;Description automatically generated">
            <a:extLst>
              <a:ext uri="{FF2B5EF4-FFF2-40B4-BE49-F238E27FC236}">
                <a16:creationId xmlns:a16="http://schemas.microsoft.com/office/drawing/2014/main" id="{57336626-4823-4AB3-A8BD-2024378B6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085179">
            <a:off x="2819376" y="3348972"/>
            <a:ext cx="407101" cy="407101"/>
          </a:xfrm>
          <a:prstGeom prst="rect">
            <a:avLst/>
          </a:prstGeom>
        </p:spPr>
      </p:pic>
      <p:pic>
        <p:nvPicPr>
          <p:cNvPr id="58" name="Picture 57" descr="A picture containing drawing, ball&#10;&#10;Description automatically generated">
            <a:extLst>
              <a:ext uri="{FF2B5EF4-FFF2-40B4-BE49-F238E27FC236}">
                <a16:creationId xmlns:a16="http://schemas.microsoft.com/office/drawing/2014/main" id="{97DA3C8E-2493-4656-944E-3CF31EAF1D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837596">
            <a:off x="2846085" y="3508852"/>
            <a:ext cx="407101" cy="407101"/>
          </a:xfrm>
          <a:prstGeom prst="rect">
            <a:avLst/>
          </a:prstGeom>
        </p:spPr>
      </p:pic>
      <p:pic>
        <p:nvPicPr>
          <p:cNvPr id="59" name="Picture 58" descr="A picture containing drawing, ball&#10;&#10;Description automatically generated">
            <a:extLst>
              <a:ext uri="{FF2B5EF4-FFF2-40B4-BE49-F238E27FC236}">
                <a16:creationId xmlns:a16="http://schemas.microsoft.com/office/drawing/2014/main" id="{B1CA2D2C-396B-4267-94E1-73131D4EC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280232">
            <a:off x="2989444" y="3457917"/>
            <a:ext cx="407101" cy="407101"/>
          </a:xfrm>
          <a:prstGeom prst="rect">
            <a:avLst/>
          </a:prstGeom>
        </p:spPr>
      </p:pic>
      <p:pic>
        <p:nvPicPr>
          <p:cNvPr id="60" name="Picture 59" descr="A picture containing drawing, ball&#10;&#10;Description automatically generated">
            <a:extLst>
              <a:ext uri="{FF2B5EF4-FFF2-40B4-BE49-F238E27FC236}">
                <a16:creationId xmlns:a16="http://schemas.microsoft.com/office/drawing/2014/main" id="{DB0D1E9F-EC60-4031-AFE3-93B2849B8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543933">
            <a:off x="2875017" y="3553197"/>
            <a:ext cx="407101" cy="407101"/>
          </a:xfrm>
          <a:prstGeom prst="rect">
            <a:avLst/>
          </a:prstGeom>
        </p:spPr>
      </p:pic>
      <p:pic>
        <p:nvPicPr>
          <p:cNvPr id="61" name="Picture 60" descr="A picture containing drawing, ball&#10;&#10;Description automatically generated">
            <a:extLst>
              <a:ext uri="{FF2B5EF4-FFF2-40B4-BE49-F238E27FC236}">
                <a16:creationId xmlns:a16="http://schemas.microsoft.com/office/drawing/2014/main" id="{27FF80F3-8B57-4A92-AE37-BB13AC93C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460000">
            <a:off x="2937587" y="3416334"/>
            <a:ext cx="407101" cy="407101"/>
          </a:xfrm>
          <a:prstGeom prst="rect">
            <a:avLst/>
          </a:prstGeom>
        </p:spPr>
      </p:pic>
      <p:pic>
        <p:nvPicPr>
          <p:cNvPr id="62" name="Picture 61" descr="A picture containing drawing, ball&#10;&#10;Description automatically generated">
            <a:extLst>
              <a:ext uri="{FF2B5EF4-FFF2-40B4-BE49-F238E27FC236}">
                <a16:creationId xmlns:a16="http://schemas.microsoft.com/office/drawing/2014/main" id="{124F8BA7-DB5F-4578-9353-B02F7F3CE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960000">
            <a:off x="3149749" y="3555874"/>
            <a:ext cx="407101" cy="407101"/>
          </a:xfrm>
          <a:prstGeom prst="rect">
            <a:avLst/>
          </a:prstGeom>
        </p:spPr>
      </p:pic>
      <p:pic>
        <p:nvPicPr>
          <p:cNvPr id="63" name="Picture 62" descr="A picture containing drawing, ball&#10;&#10;Description automatically generated">
            <a:extLst>
              <a:ext uri="{FF2B5EF4-FFF2-40B4-BE49-F238E27FC236}">
                <a16:creationId xmlns:a16="http://schemas.microsoft.com/office/drawing/2014/main" id="{771AC4A6-9C7D-476C-B374-2873A7D4D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4783" y="3509664"/>
            <a:ext cx="407101" cy="407101"/>
          </a:xfrm>
          <a:prstGeom prst="rect">
            <a:avLst/>
          </a:prstGeom>
        </p:spPr>
      </p:pic>
      <p:pic>
        <p:nvPicPr>
          <p:cNvPr id="64" name="Picture 63" descr="A picture containing drawing, ball&#10;&#10;Description automatically generated">
            <a:extLst>
              <a:ext uri="{FF2B5EF4-FFF2-40B4-BE49-F238E27FC236}">
                <a16:creationId xmlns:a16="http://schemas.microsoft.com/office/drawing/2014/main" id="{61295150-34C0-4591-B914-A39E7B5F3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00000">
            <a:off x="3094327" y="3446979"/>
            <a:ext cx="407101" cy="407101"/>
          </a:xfrm>
          <a:prstGeom prst="rect">
            <a:avLst/>
          </a:prstGeom>
        </p:spPr>
      </p:pic>
      <p:pic>
        <p:nvPicPr>
          <p:cNvPr id="65" name="Picture 64" descr="A picture containing drawing, ball&#10;&#10;Description automatically generated">
            <a:extLst>
              <a:ext uri="{FF2B5EF4-FFF2-40B4-BE49-F238E27FC236}">
                <a16:creationId xmlns:a16="http://schemas.microsoft.com/office/drawing/2014/main" id="{BB60C4C1-A683-4F65-91A5-163C4018B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40000">
            <a:off x="2993648" y="3484932"/>
            <a:ext cx="407101" cy="407101"/>
          </a:xfrm>
          <a:prstGeom prst="rect">
            <a:avLst/>
          </a:prstGeom>
        </p:spPr>
      </p:pic>
      <p:sp>
        <p:nvSpPr>
          <p:cNvPr id="66" name="TextBox 32">
            <a:extLst>
              <a:ext uri="{FF2B5EF4-FFF2-40B4-BE49-F238E27FC236}">
                <a16:creationId xmlns:a16="http://schemas.microsoft.com/office/drawing/2014/main" id="{6A26BAB0-2C50-4355-BCAA-36489E4B9271}"/>
              </a:ext>
            </a:extLst>
          </p:cNvPr>
          <p:cNvSpPr txBox="1">
            <a:spLocks noChangeAspect="1"/>
          </p:cNvSpPr>
          <p:nvPr/>
        </p:nvSpPr>
        <p:spPr>
          <a:xfrm>
            <a:off x="3637620" y="4160956"/>
            <a:ext cx="5227228" cy="721436"/>
          </a:xfrm>
          <a:prstGeom prst="rect">
            <a:avLst/>
          </a:prstGeom>
          <a:solidFill>
            <a:schemeClr val="accent6">
              <a:lumMod val="40000"/>
              <a:lumOff val="60000"/>
            </a:schemeClr>
          </a:solidFill>
          <a:ln w="12700">
            <a:solidFill>
              <a:schemeClr val="tx1"/>
            </a:solidFill>
          </a:ln>
        </p:spPr>
        <p:txBody>
          <a:bodyPr wrap="square"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975" b="1" i="1" dirty="0"/>
              <a:t>Why is solid water (ice) less dense than liquid water?</a:t>
            </a:r>
          </a:p>
          <a:p>
            <a:endParaRPr lang="en-US" sz="975" b="1" i="1" dirty="0"/>
          </a:p>
        </p:txBody>
      </p:sp>
    </p:spTree>
    <p:extLst>
      <p:ext uri="{BB962C8B-B14F-4D97-AF65-F5344CB8AC3E}">
        <p14:creationId xmlns:p14="http://schemas.microsoft.com/office/powerpoint/2010/main" val="2893182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6" name="Google Shape;286;p47"/>
          <p:cNvPicPr preferRelativeResize="0"/>
          <p:nvPr/>
        </p:nvPicPr>
        <p:blipFill>
          <a:blip r:embed="rId3">
            <a:alphaModFix/>
          </a:blip>
          <a:stretch>
            <a:fillRect/>
          </a:stretch>
        </p:blipFill>
        <p:spPr>
          <a:xfrm>
            <a:off x="7575825" y="4788925"/>
            <a:ext cx="1568175" cy="354575"/>
          </a:xfrm>
          <a:prstGeom prst="rect">
            <a:avLst/>
          </a:prstGeom>
          <a:noFill/>
          <a:ln>
            <a:noFill/>
          </a:ln>
        </p:spPr>
      </p:pic>
      <p:pic>
        <p:nvPicPr>
          <p:cNvPr id="3" name="Picture 2">
            <a:extLst>
              <a:ext uri="{FF2B5EF4-FFF2-40B4-BE49-F238E27FC236}">
                <a16:creationId xmlns:a16="http://schemas.microsoft.com/office/drawing/2014/main" id="{DCE413FB-1E70-6FE3-91B7-2B96F41FEF5D}"/>
              </a:ext>
            </a:extLst>
          </p:cNvPr>
          <p:cNvPicPr>
            <a:picLocks noChangeAspect="1"/>
          </p:cNvPicPr>
          <p:nvPr/>
        </p:nvPicPr>
        <p:blipFill>
          <a:blip r:embed="rId4"/>
          <a:stretch>
            <a:fillRect/>
          </a:stretch>
        </p:blipFill>
        <p:spPr>
          <a:xfrm>
            <a:off x="576262" y="1373210"/>
            <a:ext cx="7991475" cy="1809750"/>
          </a:xfrm>
          <a:prstGeom prst="rect">
            <a:avLst/>
          </a:prstGeom>
        </p:spPr>
      </p:pic>
      <p:sp>
        <p:nvSpPr>
          <p:cNvPr id="4" name="Rectangle 3">
            <a:extLst>
              <a:ext uri="{FF2B5EF4-FFF2-40B4-BE49-F238E27FC236}">
                <a16:creationId xmlns:a16="http://schemas.microsoft.com/office/drawing/2014/main" id="{0103651E-116F-66A6-D715-1BBD8D9C2A5C}"/>
              </a:ext>
            </a:extLst>
          </p:cNvPr>
          <p:cNvSpPr/>
          <p:nvPr/>
        </p:nvSpPr>
        <p:spPr>
          <a:xfrm>
            <a:off x="3403600" y="1945640"/>
            <a:ext cx="904240" cy="238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19409FB-8CDC-5633-8E69-4656111D7862}"/>
              </a:ext>
            </a:extLst>
          </p:cNvPr>
          <p:cNvSpPr txBox="1"/>
          <p:nvPr/>
        </p:nvSpPr>
        <p:spPr>
          <a:xfrm>
            <a:off x="3322320" y="1911131"/>
            <a:ext cx="828040" cy="307777"/>
          </a:xfrm>
          <a:prstGeom prst="rect">
            <a:avLst/>
          </a:prstGeom>
          <a:noFill/>
        </p:spPr>
        <p:txBody>
          <a:bodyPr wrap="square" rtlCol="0">
            <a:spAutoFit/>
          </a:bodyPr>
          <a:lstStyle/>
          <a:p>
            <a:r>
              <a:rPr lang="en-US" dirty="0"/>
              <a:t>CH</a:t>
            </a:r>
            <a:r>
              <a:rPr lang="en-US" baseline="-25000" dirty="0"/>
              <a:t>3</a:t>
            </a:r>
            <a:r>
              <a:rPr lang="en-US" dirty="0"/>
              <a:t>OH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123D85F6-D73C-818F-144B-8A52DE00E4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530"/>
          <a:stretch/>
        </p:blipFill>
        <p:spPr bwMode="auto">
          <a:xfrm>
            <a:off x="731519" y="1252688"/>
            <a:ext cx="3883510" cy="29162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C8142E4-EBBC-4F25-AA20-D512C099D94E}"/>
              </a:ext>
            </a:extLst>
          </p:cNvPr>
          <p:cNvSpPr txBox="1"/>
          <p:nvPr/>
        </p:nvSpPr>
        <p:spPr>
          <a:xfrm>
            <a:off x="731519" y="349760"/>
            <a:ext cx="4572000" cy="646331"/>
          </a:xfrm>
          <a:prstGeom prst="rect">
            <a:avLst/>
          </a:prstGeom>
          <a:noFill/>
        </p:spPr>
        <p:txBody>
          <a:bodyPr wrap="square">
            <a:spAutoFit/>
          </a:bodyPr>
          <a:lstStyle/>
          <a:p>
            <a:pPr algn="l" rtl="0" fontAlgn="base">
              <a:buFont typeface="Arial" panose="020B0604020202020204" pitchFamily="34" charset="0"/>
              <a:buChar char="•"/>
            </a:pPr>
            <a:r>
              <a:rPr lang="en-US" sz="1800" b="0" i="0" u="none" strike="noStrike" dirty="0">
                <a:solidFill>
                  <a:schemeClr val="tx1"/>
                </a:solidFill>
                <a:effectLst/>
                <a:latin typeface="Trebuchet MS" panose="020B0603020202020204" pitchFamily="34" charset="0"/>
              </a:rPr>
              <a:t>Ethanol is an alcohol made from grains.  </a:t>
            </a:r>
            <a:r>
              <a:rPr lang="en-US" sz="1800" b="0" i="0" dirty="0">
                <a:solidFill>
                  <a:schemeClr val="tx1"/>
                </a:solidFill>
                <a:effectLst/>
                <a:latin typeface="Trebuchet MS" panose="020B0603020202020204" pitchFamily="34" charset="0"/>
              </a:rPr>
              <a:t>​</a:t>
            </a:r>
            <a:endParaRPr lang="en-US" sz="1800" b="0" i="0" dirty="0">
              <a:solidFill>
                <a:schemeClr val="tx1"/>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chemeClr val="tx1"/>
                </a:solidFill>
                <a:effectLst/>
                <a:latin typeface="Trebuchet MS" panose="020B0603020202020204" pitchFamily="34" charset="0"/>
              </a:rPr>
              <a:t>Ethanol is polar.</a:t>
            </a:r>
            <a:r>
              <a:rPr lang="en-US" sz="1800" b="0" i="0" dirty="0">
                <a:solidFill>
                  <a:schemeClr val="tx1"/>
                </a:solidFill>
                <a:effectLst/>
                <a:latin typeface="Trebuchet MS" panose="020B0603020202020204" pitchFamily="34" charset="0"/>
              </a:rPr>
              <a:t>​</a:t>
            </a:r>
            <a:endParaRPr lang="en-US" sz="1800" b="0" i="0" dirty="0">
              <a:solidFill>
                <a:schemeClr val="tx1"/>
              </a:solidFill>
              <a:effectLst/>
              <a:latin typeface="Arial" panose="020B0604020202020204" pitchFamily="34" charset="0"/>
            </a:endParaRPr>
          </a:p>
        </p:txBody>
      </p:sp>
      <p:pic>
        <p:nvPicPr>
          <p:cNvPr id="2" name="Picture 2">
            <a:extLst>
              <a:ext uri="{FF2B5EF4-FFF2-40B4-BE49-F238E27FC236}">
                <a16:creationId xmlns:a16="http://schemas.microsoft.com/office/drawing/2014/main" id="{A28E5A63-EAC8-2333-D424-5379976F91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530"/>
          <a:stretch/>
        </p:blipFill>
        <p:spPr bwMode="auto">
          <a:xfrm>
            <a:off x="4916245" y="1252688"/>
            <a:ext cx="3883510" cy="2916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6333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8A6CE78-8C41-8477-61EA-E516C234CA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390" t="25846" r="25238" b="22829"/>
          <a:stretch/>
        </p:blipFill>
        <p:spPr bwMode="auto">
          <a:xfrm>
            <a:off x="1118795" y="1282111"/>
            <a:ext cx="2269864" cy="23217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E025F61-A75A-C73A-DC59-09FBEBB694A1}"/>
              </a:ext>
            </a:extLst>
          </p:cNvPr>
          <p:cNvSpPr txBox="1"/>
          <p:nvPr/>
        </p:nvSpPr>
        <p:spPr>
          <a:xfrm>
            <a:off x="3469343" y="1690217"/>
            <a:ext cx="4572000" cy="1323439"/>
          </a:xfrm>
          <a:prstGeom prst="rect">
            <a:avLst/>
          </a:prstGeom>
          <a:noFill/>
        </p:spPr>
        <p:txBody>
          <a:bodyPr wrap="square">
            <a:spAutoFit/>
          </a:bodyPr>
          <a:lstStyle/>
          <a:p>
            <a:pPr algn="l" rtl="0" fontAlgn="base">
              <a:buFont typeface="Arial" panose="020B0604020202020204" pitchFamily="34" charset="0"/>
              <a:buChar char="•"/>
            </a:pPr>
            <a:r>
              <a:rPr lang="en-US" sz="1600" b="0" i="0" u="none" strike="noStrike" dirty="0">
                <a:solidFill>
                  <a:schemeClr val="tx1"/>
                </a:solidFill>
                <a:effectLst/>
                <a:latin typeface="Trebuchet MS" panose="020B0603020202020204" pitchFamily="34" charset="0"/>
              </a:rPr>
              <a:t>Ethane is an odorless, colorless gas that can be used as a fuel, a freezing agent, and in making other chemicals.</a:t>
            </a:r>
            <a:r>
              <a:rPr lang="en-US" sz="1600" b="0" i="0" dirty="0">
                <a:solidFill>
                  <a:schemeClr val="tx1"/>
                </a:solidFill>
                <a:effectLst/>
                <a:latin typeface="Trebuchet MS" panose="020B0603020202020204" pitchFamily="34" charset="0"/>
              </a:rPr>
              <a:t>​</a:t>
            </a:r>
            <a:endParaRPr lang="en-US" sz="1600" b="0" i="0" dirty="0">
              <a:solidFill>
                <a:schemeClr val="tx1"/>
              </a:solidFill>
              <a:effectLst/>
              <a:latin typeface="Arial" panose="020B0604020202020204" pitchFamily="34" charset="0"/>
            </a:endParaRPr>
          </a:p>
          <a:p>
            <a:pPr algn="l" rtl="0" fontAlgn="base">
              <a:buFont typeface="Arial" panose="020B0604020202020204" pitchFamily="34" charset="0"/>
              <a:buChar char="•"/>
            </a:pPr>
            <a:r>
              <a:rPr lang="en-US" sz="1600" b="0" i="0" u="none" strike="noStrike" dirty="0">
                <a:solidFill>
                  <a:schemeClr val="tx1"/>
                </a:solidFill>
                <a:effectLst/>
                <a:latin typeface="Trebuchet MS" panose="020B0603020202020204" pitchFamily="34" charset="0"/>
              </a:rPr>
              <a:t>Ethane is non-polar.  It does not have partial positive or negative charges.</a:t>
            </a:r>
            <a:r>
              <a:rPr lang="en-US" sz="1600" b="0" i="0" dirty="0">
                <a:solidFill>
                  <a:schemeClr val="tx1"/>
                </a:solidFill>
                <a:effectLst/>
                <a:latin typeface="Trebuchet MS" panose="020B0603020202020204" pitchFamily="34" charset="0"/>
              </a:rPr>
              <a:t>​</a:t>
            </a:r>
            <a:endParaRPr lang="en-US" sz="1600" b="0" i="0" dirty="0">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44801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59"/>
          <p:cNvPicPr preferRelativeResize="0"/>
          <p:nvPr/>
        </p:nvPicPr>
        <p:blipFill>
          <a:blip r:embed="rId3">
            <a:alphaModFix/>
          </a:blip>
          <a:stretch>
            <a:fillRect/>
          </a:stretch>
        </p:blipFill>
        <p:spPr>
          <a:xfrm>
            <a:off x="5621867" y="1325812"/>
            <a:ext cx="2832408" cy="2832408"/>
          </a:xfrm>
          <a:prstGeom prst="rect">
            <a:avLst/>
          </a:prstGeom>
          <a:noFill/>
          <a:ln>
            <a:noFill/>
          </a:ln>
        </p:spPr>
      </p:pic>
      <p:sp>
        <p:nvSpPr>
          <p:cNvPr id="430" name="Google Shape;430;p59"/>
          <p:cNvSpPr txBox="1"/>
          <p:nvPr/>
        </p:nvSpPr>
        <p:spPr>
          <a:xfrm>
            <a:off x="689725" y="1349125"/>
            <a:ext cx="4775200" cy="276995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b="1" dirty="0">
                <a:solidFill>
                  <a:srgbClr val="008000"/>
                </a:solidFill>
                <a:latin typeface="Calibri"/>
                <a:ea typeface="Calibri"/>
                <a:cs typeface="Calibri"/>
                <a:sym typeface="Calibri"/>
              </a:rPr>
              <a:t>We put teachers first!</a:t>
            </a:r>
            <a:endParaRPr sz="2800" b="1" dirty="0">
              <a:solidFill>
                <a:srgbClr val="008000"/>
              </a:solidFill>
              <a:latin typeface="Calibri"/>
              <a:ea typeface="Calibri"/>
              <a:cs typeface="Calibri"/>
              <a:sym typeface="Calibri"/>
            </a:endParaRPr>
          </a:p>
          <a:p>
            <a:pPr marL="0" lvl="0" indent="0" algn="ctr" rtl="0">
              <a:spcBef>
                <a:spcPts val="0"/>
              </a:spcBef>
              <a:spcAft>
                <a:spcPts val="0"/>
              </a:spcAft>
              <a:buNone/>
            </a:pPr>
            <a:r>
              <a:rPr lang="en" sz="2000" dirty="0">
                <a:solidFill>
                  <a:schemeClr val="dk1"/>
                </a:solidFill>
                <a:latin typeface="Calibri"/>
                <a:ea typeface="Calibri"/>
                <a:cs typeface="Calibri"/>
                <a:sym typeface="Calibri"/>
              </a:rPr>
              <a:t>Your opinions are important to us.</a:t>
            </a:r>
            <a:endParaRPr sz="2000" dirty="0">
              <a:solidFill>
                <a:schemeClr val="dk1"/>
              </a:solidFill>
              <a:latin typeface="Calibri"/>
              <a:ea typeface="Calibri"/>
              <a:cs typeface="Calibri"/>
              <a:sym typeface="Calibri"/>
            </a:endParaRPr>
          </a:p>
          <a:p>
            <a:pPr marL="0" lvl="0" indent="0" algn="ctr" rtl="0">
              <a:spcBef>
                <a:spcPts val="0"/>
              </a:spcBef>
              <a:spcAft>
                <a:spcPts val="0"/>
              </a:spcAft>
              <a:buNone/>
            </a:pPr>
            <a:endParaRPr sz="2000" dirty="0">
              <a:solidFill>
                <a:schemeClr val="dk1"/>
              </a:solidFill>
              <a:latin typeface="Calibri"/>
              <a:ea typeface="Calibri"/>
              <a:cs typeface="Calibri"/>
              <a:sym typeface="Calibri"/>
            </a:endParaRPr>
          </a:p>
          <a:p>
            <a:pPr algn="ctr"/>
            <a:r>
              <a:rPr lang="en" sz="2000" dirty="0">
                <a:solidFill>
                  <a:schemeClr val="tx1"/>
                </a:solidFill>
                <a:latin typeface="Calibri"/>
                <a:ea typeface="Calibri"/>
                <a:cs typeface="Calibri"/>
                <a:sym typeface="Calibri"/>
              </a:rPr>
              <a:t>Enter to win a</a:t>
            </a:r>
            <a:r>
              <a:rPr lang="en" sz="2000" b="1" dirty="0">
                <a:solidFill>
                  <a:srgbClr val="008000"/>
                </a:solidFill>
                <a:latin typeface="Calibri"/>
                <a:ea typeface="Calibri"/>
                <a:cs typeface="Calibri"/>
                <a:sym typeface="Calibri"/>
              </a:rPr>
              <a:t> $500 gift card</a:t>
            </a:r>
            <a:r>
              <a:rPr lang="en" sz="2000" dirty="0">
                <a:solidFill>
                  <a:schemeClr val="dk1"/>
                </a:solidFill>
                <a:latin typeface="Calibri"/>
                <a:ea typeface="Calibri"/>
                <a:cs typeface="Calibri"/>
                <a:sym typeface="Calibri"/>
              </a:rPr>
              <a:t> by </a:t>
            </a:r>
            <a:endParaRPr lang="en" sz="2000" dirty="0">
              <a:solidFill>
                <a:schemeClr val="dk1"/>
              </a:solidFill>
              <a:latin typeface="Calibri"/>
              <a:ea typeface="Calibri"/>
              <a:cs typeface="Calibri"/>
            </a:endParaRPr>
          </a:p>
          <a:p>
            <a:pPr marL="0" lvl="0" indent="0" algn="ctr" rtl="0">
              <a:spcBef>
                <a:spcPts val="0"/>
              </a:spcBef>
              <a:spcAft>
                <a:spcPts val="0"/>
              </a:spcAft>
              <a:buNone/>
            </a:pPr>
            <a:r>
              <a:rPr lang="en" sz="2000" dirty="0">
                <a:solidFill>
                  <a:schemeClr val="dk1"/>
                </a:solidFill>
                <a:latin typeface="Calibri"/>
                <a:ea typeface="Calibri"/>
                <a:cs typeface="Calibri"/>
                <a:sym typeface="Calibri"/>
              </a:rPr>
              <a:t>completing this short survey.</a:t>
            </a:r>
            <a:endParaRPr sz="2000" dirty="0">
              <a:solidFill>
                <a:schemeClr val="dk1"/>
              </a:solidFill>
              <a:latin typeface="Calibri"/>
              <a:ea typeface="Calibri"/>
              <a:cs typeface="Calibri"/>
              <a:sym typeface="Calibri"/>
            </a:endParaRPr>
          </a:p>
          <a:p>
            <a:pPr marL="0" lvl="0" indent="0" algn="ctr" rtl="0">
              <a:spcBef>
                <a:spcPts val="0"/>
              </a:spcBef>
              <a:spcAft>
                <a:spcPts val="0"/>
              </a:spcAft>
              <a:buNone/>
            </a:pPr>
            <a:endParaRPr sz="2000" dirty="0">
              <a:solidFill>
                <a:schemeClr val="dk1"/>
              </a:solidFill>
              <a:latin typeface="Calibri"/>
              <a:ea typeface="Calibri"/>
              <a:cs typeface="Calibri"/>
              <a:sym typeface="Calibri"/>
            </a:endParaRPr>
          </a:p>
          <a:p>
            <a:pPr marL="0" lvl="0" indent="0" algn="ctr" rtl="0">
              <a:spcBef>
                <a:spcPts val="0"/>
              </a:spcBef>
              <a:spcAft>
                <a:spcPts val="0"/>
              </a:spcAft>
              <a:buNone/>
            </a:pPr>
            <a:r>
              <a:rPr lang="en" sz="2000" dirty="0">
                <a:solidFill>
                  <a:schemeClr val="dk1"/>
                </a:solidFill>
                <a:latin typeface="Calibri"/>
                <a:ea typeface="Calibri"/>
                <a:cs typeface="Calibri"/>
                <a:sym typeface="Calibri"/>
              </a:rPr>
              <a:t>This will also allow us to email you the resources associated with this session.</a:t>
            </a:r>
            <a:endParaRPr sz="2000" dirty="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0"/>
          <p:cNvSpPr txBox="1">
            <a:spLocks noGrp="1"/>
          </p:cNvSpPr>
          <p:nvPr>
            <p:ph type="ctrTitle" idx="4294967295"/>
          </p:nvPr>
        </p:nvSpPr>
        <p:spPr>
          <a:xfrm>
            <a:off x="1329191" y="905828"/>
            <a:ext cx="6858000" cy="644525"/>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accent1"/>
              </a:buClr>
              <a:buSzPts val="3600"/>
              <a:buFont typeface="Calibri"/>
              <a:buNone/>
            </a:pPr>
            <a:r>
              <a:rPr lang="en" sz="3600">
                <a:solidFill>
                  <a:schemeClr val="accent1"/>
                </a:solidFill>
                <a:latin typeface="Calibri"/>
                <a:ea typeface="Calibri"/>
                <a:cs typeface="Calibri"/>
                <a:sym typeface="Calibri"/>
              </a:rPr>
              <a:t>THANK YOU FOR ATTENDING!</a:t>
            </a:r>
            <a:endParaRPr/>
          </a:p>
        </p:txBody>
      </p:sp>
      <p:sp>
        <p:nvSpPr>
          <p:cNvPr id="436" name="Google Shape;436;p60"/>
          <p:cNvSpPr txBox="1">
            <a:spLocks noGrp="1"/>
          </p:cNvSpPr>
          <p:nvPr>
            <p:ph type="subTitle" idx="4294967295"/>
          </p:nvPr>
        </p:nvSpPr>
        <p:spPr>
          <a:xfrm>
            <a:off x="678299" y="3506153"/>
            <a:ext cx="8023225" cy="1239837"/>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chemeClr val="dk1"/>
              </a:buClr>
              <a:buSzPts val="2300"/>
              <a:buNone/>
            </a:pPr>
            <a:r>
              <a:rPr lang="en" sz="2300" dirty="0"/>
              <a:t>Purchase kits at </a:t>
            </a:r>
            <a:r>
              <a:rPr lang="en" sz="2300" b="1" dirty="0">
                <a:solidFill>
                  <a:srgbClr val="008000"/>
                </a:solidFill>
              </a:rPr>
              <a:t>3dmoleculardesigns.com</a:t>
            </a:r>
            <a:r>
              <a:rPr lang="en" sz="2300" dirty="0"/>
              <a:t>. </a:t>
            </a:r>
            <a:endParaRPr dirty="0"/>
          </a:p>
          <a:p>
            <a:pPr marL="0" lvl="0" indent="0" algn="ctr" rtl="0">
              <a:lnSpc>
                <a:spcPct val="90000"/>
              </a:lnSpc>
              <a:spcBef>
                <a:spcPts val="800"/>
              </a:spcBef>
              <a:spcAft>
                <a:spcPts val="0"/>
              </a:spcAft>
              <a:buClr>
                <a:schemeClr val="dk1"/>
              </a:buClr>
              <a:buSzPts val="2100"/>
              <a:buNone/>
            </a:pPr>
            <a:r>
              <a:rPr lang="en" sz="2100" dirty="0">
                <a:latin typeface="Calibri"/>
                <a:ea typeface="Calibri"/>
                <a:cs typeface="Calibri"/>
                <a:sym typeface="Calibri"/>
              </a:rPr>
              <a:t>Use discount code </a:t>
            </a:r>
            <a:r>
              <a:rPr lang="en" b="1" dirty="0">
                <a:solidFill>
                  <a:srgbClr val="800080"/>
                </a:solidFill>
                <a:latin typeface="Calibri"/>
                <a:ea typeface="Calibri"/>
                <a:cs typeface="Calibri"/>
                <a:sym typeface="Calibri"/>
              </a:rPr>
              <a:t>FC22</a:t>
            </a:r>
            <a:r>
              <a:rPr lang="en" sz="2100" dirty="0">
                <a:latin typeface="Calibri"/>
                <a:ea typeface="Calibri"/>
                <a:cs typeface="Calibri"/>
                <a:sym typeface="Calibri"/>
              </a:rPr>
              <a:t> to receive 20% off most items in our catalog. </a:t>
            </a:r>
            <a:r>
              <a:rPr lang="en" sz="1200" i="1" dirty="0">
                <a:latin typeface="Calibri"/>
                <a:ea typeface="Calibri"/>
                <a:cs typeface="Calibri"/>
                <a:sym typeface="Calibri"/>
              </a:rPr>
              <a:t>Student Modeling Packs are not eligible for discount.</a:t>
            </a:r>
            <a:endParaRPr sz="1200" b="1" i="1" dirty="0">
              <a:solidFill>
                <a:srgbClr val="008000"/>
              </a:solidFill>
              <a:latin typeface="Calibri"/>
              <a:ea typeface="Calibri"/>
              <a:cs typeface="Calibri"/>
              <a:sym typeface="Calibri"/>
            </a:endParaRPr>
          </a:p>
        </p:txBody>
      </p:sp>
      <p:sp>
        <p:nvSpPr>
          <p:cNvPr id="437" name="Google Shape;437;p60"/>
          <p:cNvSpPr/>
          <p:nvPr/>
        </p:nvSpPr>
        <p:spPr>
          <a:xfrm>
            <a:off x="850989" y="1550681"/>
            <a:ext cx="8024070" cy="438581"/>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2400" b="1" i="0" u="none" strike="noStrike" cap="none">
                <a:solidFill>
                  <a:schemeClr val="dk1"/>
                </a:solidFill>
                <a:latin typeface="Calibri"/>
                <a:ea typeface="Calibri"/>
                <a:cs typeface="Calibri"/>
                <a:sym typeface="Calibri"/>
              </a:rPr>
              <a:t>Kits and models used in this session:</a:t>
            </a:r>
            <a:endParaRPr sz="1100"/>
          </a:p>
        </p:txBody>
      </p:sp>
      <p:pic>
        <p:nvPicPr>
          <p:cNvPr id="5" name="Google Shape;245;p42">
            <a:extLst>
              <a:ext uri="{FF2B5EF4-FFF2-40B4-BE49-F238E27FC236}">
                <a16:creationId xmlns:a16="http://schemas.microsoft.com/office/drawing/2014/main" id="{AD98B4A0-29E7-3D1C-91CC-0FD3281E757B}"/>
              </a:ext>
            </a:extLst>
          </p:cNvPr>
          <p:cNvPicPr preferRelativeResize="0"/>
          <p:nvPr/>
        </p:nvPicPr>
        <p:blipFill>
          <a:blip r:embed="rId3">
            <a:alphaModFix/>
          </a:blip>
          <a:stretch>
            <a:fillRect/>
          </a:stretch>
        </p:blipFill>
        <p:spPr>
          <a:xfrm>
            <a:off x="3739969" y="2021751"/>
            <a:ext cx="2036445" cy="13807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1"/>
          <p:cNvSpPr txBox="1">
            <a:spLocks noGrp="1"/>
          </p:cNvSpPr>
          <p:nvPr>
            <p:ph type="ctrTitle" idx="4294967295"/>
          </p:nvPr>
        </p:nvSpPr>
        <p:spPr>
          <a:xfrm>
            <a:off x="1183341" y="1439863"/>
            <a:ext cx="7424084" cy="3486150"/>
          </a:xfrm>
          <a:prstGeom prst="rect">
            <a:avLst/>
          </a:prstGeom>
          <a:noFill/>
          <a:ln>
            <a:noFill/>
          </a:ln>
        </p:spPr>
        <p:txBody>
          <a:bodyPr spcFirstLastPara="1" wrap="square" lIns="68575" tIns="34275" rIns="68575" bIns="34275" anchor="b" anchorCtr="0">
            <a:noAutofit/>
          </a:bodyPr>
          <a:lstStyle/>
          <a:p>
            <a:pPr marL="0" lvl="0" indent="0" algn="l" rtl="0">
              <a:lnSpc>
                <a:spcPct val="90000"/>
              </a:lnSpc>
              <a:spcBef>
                <a:spcPts val="0"/>
              </a:spcBef>
              <a:spcAft>
                <a:spcPts val="0"/>
              </a:spcAft>
              <a:buClr>
                <a:schemeClr val="dk1"/>
              </a:buClr>
              <a:buSzPts val="2700"/>
              <a:buFont typeface="Calibri"/>
              <a:buNone/>
            </a:pPr>
            <a:r>
              <a:rPr lang="en" sz="2400" b="1" dirty="0"/>
              <a:t>Workshop Learning Goals</a:t>
            </a:r>
            <a:endParaRPr sz="2400" b="1" dirty="0"/>
          </a:p>
          <a:p>
            <a:pPr marL="0" lvl="0" indent="0" algn="l" rtl="0">
              <a:lnSpc>
                <a:spcPct val="90000"/>
              </a:lnSpc>
              <a:spcBef>
                <a:spcPts val="0"/>
              </a:spcBef>
              <a:spcAft>
                <a:spcPts val="0"/>
              </a:spcAft>
              <a:buClr>
                <a:schemeClr val="dk1"/>
              </a:buClr>
              <a:buSzPts val="2700"/>
              <a:buFont typeface="Calibri"/>
              <a:buNone/>
            </a:pPr>
            <a:endParaRPr sz="1800" dirty="0"/>
          </a:p>
          <a:p>
            <a:pPr marL="0" lvl="0" indent="0" algn="l" rtl="0">
              <a:lnSpc>
                <a:spcPct val="90000"/>
              </a:lnSpc>
              <a:spcBef>
                <a:spcPts val="0"/>
              </a:spcBef>
              <a:spcAft>
                <a:spcPts val="0"/>
              </a:spcAft>
              <a:buClr>
                <a:schemeClr val="dk1"/>
              </a:buClr>
              <a:buSzPts val="2700"/>
              <a:buFont typeface="Calibri"/>
              <a:buNone/>
            </a:pPr>
            <a:r>
              <a:rPr lang="en" sz="2000" dirty="0"/>
              <a:t>You will be able to:</a:t>
            </a:r>
            <a:endParaRPr sz="2000" dirty="0"/>
          </a:p>
          <a:p>
            <a:pPr marL="342900" lvl="0" indent="-279400" algn="l" rtl="0">
              <a:lnSpc>
                <a:spcPct val="115000"/>
              </a:lnSpc>
              <a:spcBef>
                <a:spcPts val="900"/>
              </a:spcBef>
              <a:spcAft>
                <a:spcPts val="0"/>
              </a:spcAft>
              <a:buSzPts val="1800"/>
              <a:buFont typeface="Arial"/>
              <a:buChar char="●"/>
            </a:pPr>
            <a:r>
              <a:rPr lang="en" sz="1800" dirty="0">
                <a:latin typeface="Arial"/>
                <a:ea typeface="Arial"/>
                <a:cs typeface="Arial"/>
                <a:sym typeface="Arial"/>
              </a:rPr>
              <a:t>Wonder how a simple water molecule can help students build science literacy.</a:t>
            </a:r>
            <a:endParaRPr sz="1800" dirty="0">
              <a:latin typeface="Arial"/>
              <a:ea typeface="Arial"/>
              <a:cs typeface="Arial"/>
              <a:sym typeface="Arial"/>
            </a:endParaRPr>
          </a:p>
          <a:p>
            <a:pPr marL="342900" lvl="0" indent="-279400" algn="l" rtl="0">
              <a:lnSpc>
                <a:spcPct val="115000"/>
              </a:lnSpc>
              <a:spcBef>
                <a:spcPts val="0"/>
              </a:spcBef>
              <a:spcAft>
                <a:spcPts val="0"/>
              </a:spcAft>
              <a:buSzPts val="1800"/>
              <a:buFont typeface="Arial"/>
              <a:buChar char="●"/>
            </a:pPr>
            <a:r>
              <a:rPr lang="en" sz="1800" dirty="0">
                <a:latin typeface="Arial"/>
                <a:ea typeface="Arial"/>
                <a:cs typeface="Arial"/>
                <a:sym typeface="Arial"/>
              </a:rPr>
              <a:t>Explore how the polar nature of water allows interactions with other molecules to make life possible (and interesting).</a:t>
            </a:r>
            <a:endParaRPr sz="1800" dirty="0">
              <a:latin typeface="Arial"/>
              <a:ea typeface="Arial"/>
              <a:cs typeface="Arial"/>
              <a:sym typeface="Arial"/>
            </a:endParaRPr>
          </a:p>
          <a:p>
            <a:pPr marL="342900" lvl="0" indent="-279400" algn="l" rtl="0">
              <a:lnSpc>
                <a:spcPct val="115000"/>
              </a:lnSpc>
              <a:spcBef>
                <a:spcPts val="0"/>
              </a:spcBef>
              <a:spcAft>
                <a:spcPts val="0"/>
              </a:spcAft>
              <a:buSzPts val="1800"/>
              <a:buFont typeface="Arial"/>
              <a:buChar char="●"/>
            </a:pPr>
            <a:r>
              <a:rPr lang="en" sz="1800" dirty="0">
                <a:latin typeface="Arial"/>
                <a:ea typeface="Arial"/>
                <a:cs typeface="Arial"/>
                <a:sym typeface="Arial"/>
              </a:rPr>
              <a:t>Explain how modeling with the Water Kit can reveal and support student thinking in biology.</a:t>
            </a:r>
            <a:endParaRPr sz="1800" dirty="0">
              <a:latin typeface="Arial"/>
              <a:ea typeface="Arial"/>
              <a:cs typeface="Arial"/>
              <a:sym typeface="Arial"/>
            </a:endParaRPr>
          </a:p>
          <a:p>
            <a:pPr marL="342900" lvl="0" indent="0" algn="l" rtl="0">
              <a:lnSpc>
                <a:spcPct val="115000"/>
              </a:lnSpc>
              <a:spcBef>
                <a:spcPts val="900"/>
              </a:spcBef>
              <a:spcAft>
                <a:spcPts val="0"/>
              </a:spcAft>
              <a:buNone/>
            </a:pPr>
            <a:endParaRPr sz="1800" dirty="0">
              <a:latin typeface="Arial"/>
              <a:ea typeface="Arial"/>
              <a:cs typeface="Arial"/>
              <a:sym typeface="Arial"/>
            </a:endParaRPr>
          </a:p>
          <a:p>
            <a:pPr marL="0" lvl="0" indent="0" algn="l" rtl="0">
              <a:lnSpc>
                <a:spcPct val="115000"/>
              </a:lnSpc>
              <a:spcBef>
                <a:spcPts val="900"/>
              </a:spcBef>
              <a:spcAft>
                <a:spcPts val="0"/>
              </a:spcAft>
              <a:buNone/>
            </a:pPr>
            <a:endParaRPr sz="1800" dirty="0">
              <a:latin typeface="Arial"/>
              <a:ea typeface="Arial"/>
              <a:cs typeface="Arial"/>
              <a:sym typeface="Arial"/>
            </a:endParaRPr>
          </a:p>
          <a:p>
            <a:pPr marL="0" lvl="0" indent="0" algn="ctr" rtl="0">
              <a:lnSpc>
                <a:spcPct val="90000"/>
              </a:lnSpc>
              <a:spcBef>
                <a:spcPts val="900"/>
              </a:spcBef>
              <a:spcAft>
                <a:spcPts val="0"/>
              </a:spcAft>
              <a:buClr>
                <a:schemeClr val="dk1"/>
              </a:buClr>
              <a:buSzPts val="2700"/>
              <a:buFont typeface="Calibri"/>
              <a:buNone/>
            </a:pPr>
            <a:endParaRPr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403"/>
        <p:cNvGrpSpPr/>
        <p:nvPr/>
      </p:nvGrpSpPr>
      <p:grpSpPr>
        <a:xfrm>
          <a:off x="0" y="0"/>
          <a:ext cx="0" cy="0"/>
          <a:chOff x="0" y="0"/>
          <a:chExt cx="0" cy="0"/>
        </a:xfrm>
      </p:grpSpPr>
      <p:pic>
        <p:nvPicPr>
          <p:cNvPr id="405" name="Google Shape;405;p56"/>
          <p:cNvPicPr preferRelativeResize="0"/>
          <p:nvPr/>
        </p:nvPicPr>
        <p:blipFill>
          <a:blip r:embed="rId4">
            <a:alphaModFix/>
          </a:blip>
          <a:stretch>
            <a:fillRect/>
          </a:stretch>
        </p:blipFill>
        <p:spPr>
          <a:xfrm>
            <a:off x="761576" y="549121"/>
            <a:ext cx="6076030" cy="2760469"/>
          </a:xfrm>
          <a:prstGeom prst="rect">
            <a:avLst/>
          </a:prstGeom>
          <a:noFill/>
          <a:ln>
            <a:noFill/>
          </a:ln>
        </p:spPr>
      </p:pic>
      <p:pic>
        <p:nvPicPr>
          <p:cNvPr id="406" name="Google Shape;406;p56"/>
          <p:cNvPicPr preferRelativeResize="0"/>
          <p:nvPr/>
        </p:nvPicPr>
        <p:blipFill rotWithShape="1">
          <a:blip r:embed="rId5">
            <a:alphaModFix/>
          </a:blip>
          <a:srcRect l="1671"/>
          <a:stretch/>
        </p:blipFill>
        <p:spPr>
          <a:xfrm>
            <a:off x="6954694" y="0"/>
            <a:ext cx="2189306" cy="5143500"/>
          </a:xfrm>
          <a:prstGeom prst="rect">
            <a:avLst/>
          </a:prstGeom>
          <a:noFill/>
          <a:ln>
            <a:noFill/>
          </a:ln>
        </p:spPr>
      </p:pic>
      <p:sp>
        <p:nvSpPr>
          <p:cNvPr id="407" name="Google Shape;407;p56"/>
          <p:cNvSpPr txBox="1"/>
          <p:nvPr/>
        </p:nvSpPr>
        <p:spPr>
          <a:xfrm>
            <a:off x="761576" y="3363600"/>
            <a:ext cx="6591150" cy="133627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2300" u="sng" dirty="0">
                <a:solidFill>
                  <a:schemeClr val="tx1"/>
                </a:solidFill>
                <a:hlinkClick r:id="rId6">
                  <a:extLst>
                    <a:ext uri="{A12FA001-AC4F-418D-AE19-62706E023703}">
                      <ahyp:hlinkClr xmlns:ahyp="http://schemas.microsoft.com/office/drawing/2018/hyperlinkcolor" val="tx"/>
                    </a:ext>
                  </a:extLst>
                </a:hlinkClick>
              </a:rPr>
              <a:t>www.3dmoleculardesigns.com/Teacher-Resource/Water-Kit.htm</a:t>
            </a:r>
            <a:endParaRPr sz="2300" dirty="0">
              <a:solidFill>
                <a:schemeClr val="tx1"/>
              </a:solidFill>
            </a:endParaRPr>
          </a:p>
        </p:txBody>
      </p:sp>
      <p:sp>
        <p:nvSpPr>
          <p:cNvPr id="408" name="Google Shape;408;p56"/>
          <p:cNvSpPr txBox="1"/>
          <p:nvPr/>
        </p:nvSpPr>
        <p:spPr>
          <a:xfrm>
            <a:off x="5108119" y="4846350"/>
            <a:ext cx="4075200" cy="47542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Calibri"/>
              <a:ea typeface="Calibri"/>
              <a:cs typeface="Calibri"/>
              <a:sym typeface="Calibri"/>
            </a:endParaRPr>
          </a:p>
        </p:txBody>
      </p:sp>
      <p:grpSp>
        <p:nvGrpSpPr>
          <p:cNvPr id="409" name="Google Shape;409;p56"/>
          <p:cNvGrpSpPr/>
          <p:nvPr/>
        </p:nvGrpSpPr>
        <p:grpSpPr>
          <a:xfrm>
            <a:off x="4850559" y="3782818"/>
            <a:ext cx="1846575" cy="1360682"/>
            <a:chOff x="6227138" y="4744824"/>
            <a:chExt cx="2687287" cy="1980176"/>
          </a:xfrm>
        </p:grpSpPr>
        <p:pic>
          <p:nvPicPr>
            <p:cNvPr id="410" name="Google Shape;410;p56"/>
            <p:cNvPicPr preferRelativeResize="0"/>
            <p:nvPr/>
          </p:nvPicPr>
          <p:blipFill rotWithShape="1">
            <a:blip r:embed="rId7">
              <a:alphaModFix/>
            </a:blip>
            <a:srcRect l="3462" r="3462"/>
            <a:stretch/>
          </p:blipFill>
          <p:spPr>
            <a:xfrm>
              <a:off x="6227138" y="4744824"/>
              <a:ext cx="2478887" cy="1781700"/>
            </a:xfrm>
            <a:prstGeom prst="rect">
              <a:avLst/>
            </a:prstGeom>
            <a:noFill/>
            <a:ln>
              <a:noFill/>
            </a:ln>
          </p:spPr>
        </p:pic>
        <p:sp>
          <p:nvSpPr>
            <p:cNvPr id="411" name="Google Shape;411;p56"/>
            <p:cNvSpPr txBox="1"/>
            <p:nvPr/>
          </p:nvSpPr>
          <p:spPr>
            <a:xfrm>
              <a:off x="6556125" y="6215900"/>
              <a:ext cx="2358300" cy="5091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600">
                  <a:solidFill>
                    <a:srgbClr val="FFFFFF"/>
                  </a:solidFill>
                  <a:latin typeface="Calibri"/>
                  <a:ea typeface="Calibri"/>
                  <a:cs typeface="Calibri"/>
                  <a:sym typeface="Calibri"/>
                </a:rPr>
                <a:t>   Na             Cl</a:t>
              </a:r>
              <a:endParaRPr sz="1600">
                <a:solidFill>
                  <a:srgbClr val="FFFFFF"/>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4" name="TextBox 3">
            <a:extLst>
              <a:ext uri="{FF2B5EF4-FFF2-40B4-BE49-F238E27FC236}">
                <a16:creationId xmlns:a16="http://schemas.microsoft.com/office/drawing/2014/main" id="{6857028E-CC62-87DC-5C49-FE119F1F6155}"/>
              </a:ext>
            </a:extLst>
          </p:cNvPr>
          <p:cNvSpPr txBox="1"/>
          <p:nvPr/>
        </p:nvSpPr>
        <p:spPr>
          <a:xfrm>
            <a:off x="1126790" y="1038000"/>
            <a:ext cx="7784984" cy="2677656"/>
          </a:xfrm>
          <a:prstGeom prst="rect">
            <a:avLst/>
          </a:prstGeom>
          <a:noFill/>
        </p:spPr>
        <p:txBody>
          <a:bodyPr wrap="square" rtlCol="0">
            <a:spAutoFit/>
          </a:bodyPr>
          <a:lstStyle/>
          <a:p>
            <a:r>
              <a:rPr lang="en-US" sz="2400" b="1" dirty="0"/>
              <a:t>Investigate the materials at your table.</a:t>
            </a:r>
          </a:p>
          <a:p>
            <a:endParaRPr lang="en-US" sz="2400" b="1" dirty="0"/>
          </a:p>
          <a:p>
            <a:endParaRPr lang="en-US" sz="2400" b="1" dirty="0"/>
          </a:p>
          <a:p>
            <a:r>
              <a:rPr lang="en-US" sz="2400" dirty="0"/>
              <a:t>What do you notice? </a:t>
            </a:r>
          </a:p>
          <a:p>
            <a:endParaRPr lang="en-US" sz="2400" dirty="0"/>
          </a:p>
          <a:p>
            <a:endParaRPr lang="en-US" sz="2400" dirty="0"/>
          </a:p>
          <a:p>
            <a:r>
              <a:rPr lang="en-US" sz="2400" dirty="0"/>
              <a:t>What do you wonder?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373;p53">
            <a:extLst>
              <a:ext uri="{FF2B5EF4-FFF2-40B4-BE49-F238E27FC236}">
                <a16:creationId xmlns:a16="http://schemas.microsoft.com/office/drawing/2014/main" id="{AB8FB364-DBFD-2F27-FDC0-59605D326A42}"/>
              </a:ext>
            </a:extLst>
          </p:cNvPr>
          <p:cNvPicPr preferRelativeResize="0"/>
          <p:nvPr/>
        </p:nvPicPr>
        <p:blipFill rotWithShape="1">
          <a:blip r:embed="rId2">
            <a:alphaModFix/>
          </a:blip>
          <a:srcRect t="5253" b="5244"/>
          <a:stretch/>
        </p:blipFill>
        <p:spPr>
          <a:xfrm>
            <a:off x="4031172" y="933177"/>
            <a:ext cx="3294786" cy="2683368"/>
          </a:xfrm>
          <a:prstGeom prst="rect">
            <a:avLst/>
          </a:prstGeom>
          <a:noFill/>
          <a:ln>
            <a:noFill/>
          </a:ln>
        </p:spPr>
      </p:pic>
      <p:sp>
        <p:nvSpPr>
          <p:cNvPr id="3" name="TextBox 2">
            <a:extLst>
              <a:ext uri="{FF2B5EF4-FFF2-40B4-BE49-F238E27FC236}">
                <a16:creationId xmlns:a16="http://schemas.microsoft.com/office/drawing/2014/main" id="{09E7FD8E-3BEA-E390-EE3C-67B1DCA45ADE}"/>
              </a:ext>
            </a:extLst>
          </p:cNvPr>
          <p:cNvSpPr txBox="1"/>
          <p:nvPr/>
        </p:nvSpPr>
        <p:spPr>
          <a:xfrm>
            <a:off x="1267627" y="931088"/>
            <a:ext cx="2400732" cy="3539430"/>
          </a:xfrm>
          <a:prstGeom prst="rect">
            <a:avLst/>
          </a:prstGeom>
          <a:noFill/>
        </p:spPr>
        <p:txBody>
          <a:bodyPr wrap="square" rtlCol="0">
            <a:spAutoFit/>
          </a:bodyPr>
          <a:lstStyle/>
          <a:p>
            <a:r>
              <a:rPr lang="en-US" sz="2800" b="1" dirty="0"/>
              <a:t>Atom</a:t>
            </a:r>
          </a:p>
          <a:p>
            <a:endParaRPr lang="en-US" sz="2800" b="1" dirty="0"/>
          </a:p>
          <a:p>
            <a:r>
              <a:rPr lang="en-US" sz="2800" b="1" dirty="0"/>
              <a:t>Molecule </a:t>
            </a:r>
          </a:p>
          <a:p>
            <a:endParaRPr lang="en-US" sz="2800" b="1" dirty="0"/>
          </a:p>
          <a:p>
            <a:r>
              <a:rPr lang="en-US" sz="2800" b="1" dirty="0"/>
              <a:t>Compound</a:t>
            </a:r>
          </a:p>
          <a:p>
            <a:endParaRPr lang="en-US" sz="2800" b="1" dirty="0"/>
          </a:p>
          <a:p>
            <a:r>
              <a:rPr lang="en-US" sz="2800" b="1" dirty="0"/>
              <a:t>Bond</a:t>
            </a:r>
          </a:p>
          <a:p>
            <a:endParaRPr lang="en-US" sz="2800" b="1" dirty="0"/>
          </a:p>
        </p:txBody>
      </p:sp>
    </p:spTree>
    <p:extLst>
      <p:ext uri="{BB962C8B-B14F-4D97-AF65-F5344CB8AC3E}">
        <p14:creationId xmlns:p14="http://schemas.microsoft.com/office/powerpoint/2010/main" val="298142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6" name="Google Shape;246;p42"/>
          <p:cNvPicPr preferRelativeResize="0"/>
          <p:nvPr/>
        </p:nvPicPr>
        <p:blipFill>
          <a:blip r:embed="rId3">
            <a:alphaModFix/>
          </a:blip>
          <a:stretch>
            <a:fillRect/>
          </a:stretch>
        </p:blipFill>
        <p:spPr>
          <a:xfrm>
            <a:off x="710795" y="1412568"/>
            <a:ext cx="8256166" cy="2318363"/>
          </a:xfrm>
          <a:prstGeom prst="rect">
            <a:avLst/>
          </a:prstGeom>
          <a:noFill/>
          <a:ln w="9525" cap="flat" cmpd="sng">
            <a:solidFill>
              <a:schemeClr val="lt1"/>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drawing, ball&#10;&#10;Description automatically generated">
            <a:extLst>
              <a:ext uri="{FF2B5EF4-FFF2-40B4-BE49-F238E27FC236}">
                <a16:creationId xmlns:a16="http://schemas.microsoft.com/office/drawing/2014/main" id="{22DAF136-57B4-E1C8-FFE2-616D61583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6376" y="1524872"/>
            <a:ext cx="1749475" cy="1749475"/>
          </a:xfrm>
          <a:prstGeom prst="rect">
            <a:avLst/>
          </a:prstGeom>
        </p:spPr>
      </p:pic>
      <p:sp>
        <p:nvSpPr>
          <p:cNvPr id="4" name="TextBox 3">
            <a:extLst>
              <a:ext uri="{FF2B5EF4-FFF2-40B4-BE49-F238E27FC236}">
                <a16:creationId xmlns:a16="http://schemas.microsoft.com/office/drawing/2014/main" id="{9C9BFFFD-3C61-17F9-4C57-8A0580FF6259}"/>
              </a:ext>
            </a:extLst>
          </p:cNvPr>
          <p:cNvSpPr txBox="1"/>
          <p:nvPr/>
        </p:nvSpPr>
        <p:spPr>
          <a:xfrm>
            <a:off x="1115144" y="2004610"/>
            <a:ext cx="3747312" cy="1384995"/>
          </a:xfrm>
          <a:prstGeom prst="rect">
            <a:avLst/>
          </a:prstGeom>
          <a:noFill/>
        </p:spPr>
        <p:txBody>
          <a:bodyPr wrap="square">
            <a:spAutoFit/>
          </a:bodyPr>
          <a:lstStyle/>
          <a:p>
            <a:r>
              <a:rPr lang="en-US" sz="1400" dirty="0"/>
              <a:t>The shared electrons in a water molecule spend more time near the oxygen atom and less near the two hydrogen atoms, resulting in </a:t>
            </a:r>
            <a:r>
              <a:rPr lang="en-US" sz="1400" b="1" dirty="0">
                <a:solidFill>
                  <a:schemeClr val="accent1"/>
                </a:solidFill>
              </a:rPr>
              <a:t>slightly positive </a:t>
            </a:r>
            <a:r>
              <a:rPr lang="en-US" sz="1400" dirty="0"/>
              <a:t>and </a:t>
            </a:r>
            <a:r>
              <a:rPr lang="en-US" sz="1400" b="1" dirty="0">
                <a:solidFill>
                  <a:srgbClr val="C00000"/>
                </a:solidFill>
              </a:rPr>
              <a:t>slightly negative </a:t>
            </a:r>
            <a:r>
              <a:rPr lang="en-US" sz="1400" dirty="0"/>
              <a:t>regions.</a:t>
            </a:r>
          </a:p>
          <a:p>
            <a:endParaRPr lang="en-US" sz="1400" dirty="0"/>
          </a:p>
        </p:txBody>
      </p:sp>
      <p:sp>
        <p:nvSpPr>
          <p:cNvPr id="5" name="TextBox 4">
            <a:extLst>
              <a:ext uri="{FF2B5EF4-FFF2-40B4-BE49-F238E27FC236}">
                <a16:creationId xmlns:a16="http://schemas.microsoft.com/office/drawing/2014/main" id="{2A7969E7-6394-BD70-582D-A27E250E15C2}"/>
              </a:ext>
            </a:extLst>
          </p:cNvPr>
          <p:cNvSpPr txBox="1"/>
          <p:nvPr/>
        </p:nvSpPr>
        <p:spPr>
          <a:xfrm>
            <a:off x="1115144" y="789948"/>
            <a:ext cx="7382312" cy="646331"/>
          </a:xfrm>
          <a:prstGeom prst="rect">
            <a:avLst/>
          </a:prstGeom>
          <a:noFill/>
        </p:spPr>
        <p:txBody>
          <a:bodyPr wrap="square" rtlCol="0">
            <a:spAutoFit/>
          </a:bodyPr>
          <a:lstStyle/>
          <a:p>
            <a:r>
              <a:rPr lang="en-US" sz="3600" b="1" dirty="0"/>
              <a:t>Polar Molecule</a:t>
            </a:r>
          </a:p>
        </p:txBody>
      </p:sp>
    </p:spTree>
    <p:extLst>
      <p:ext uri="{BB962C8B-B14F-4D97-AF65-F5344CB8AC3E}">
        <p14:creationId xmlns:p14="http://schemas.microsoft.com/office/powerpoint/2010/main" val="224978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4" name="Google Shape;294;p48"/>
          <p:cNvPicPr preferRelativeResize="0"/>
          <p:nvPr/>
        </p:nvPicPr>
        <p:blipFill>
          <a:blip r:embed="rId3">
            <a:alphaModFix/>
          </a:blip>
          <a:stretch>
            <a:fillRect/>
          </a:stretch>
        </p:blipFill>
        <p:spPr>
          <a:xfrm>
            <a:off x="785307" y="1002935"/>
            <a:ext cx="7243165" cy="3137629"/>
          </a:xfrm>
          <a:prstGeom prst="rect">
            <a:avLst/>
          </a:prstGeom>
          <a:noFill/>
          <a:ln>
            <a:noFill/>
          </a:ln>
        </p:spPr>
      </p:pic>
      <p:sp>
        <p:nvSpPr>
          <p:cNvPr id="2" name="Rectangle 1">
            <a:extLst>
              <a:ext uri="{FF2B5EF4-FFF2-40B4-BE49-F238E27FC236}">
                <a16:creationId xmlns:a16="http://schemas.microsoft.com/office/drawing/2014/main" id="{6A156BDF-F4E6-858E-44F6-E29A67E96D3B}"/>
              </a:ext>
            </a:extLst>
          </p:cNvPr>
          <p:cNvSpPr/>
          <p:nvPr/>
        </p:nvSpPr>
        <p:spPr>
          <a:xfrm>
            <a:off x="7214532" y="3439486"/>
            <a:ext cx="1300294" cy="796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102FC8A-6B3B-17F1-BBD3-7B08477C41E2}"/>
              </a:ext>
            </a:extLst>
          </p:cNvPr>
          <p:cNvSpPr txBox="1"/>
          <p:nvPr/>
        </p:nvSpPr>
        <p:spPr>
          <a:xfrm>
            <a:off x="931178" y="4236440"/>
            <a:ext cx="6971251" cy="307777"/>
          </a:xfrm>
          <a:prstGeom prst="rect">
            <a:avLst/>
          </a:prstGeom>
          <a:noFill/>
        </p:spPr>
        <p:txBody>
          <a:bodyPr wrap="square" rtlCol="0">
            <a:spAutoFit/>
          </a:bodyPr>
          <a:lstStyle/>
          <a:p>
            <a:r>
              <a:rPr lang="en-US" dirty="0"/>
              <a:t>See how many water molecules one can a water molecule bond with.   </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ubmittedtoNSTA xmlns="fccfdd5f-3cf6-48f3-9c58-398738ebd059">false</SubmittedtoNSTA>
    <_ip_UnifiedCompliancePolicyUIAction xmlns="http://schemas.microsoft.com/sharepoint/v3" xsi:nil="true"/>
    <Comments xmlns="fccfdd5f-3cf6-48f3-9c58-398738ebd059"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B3A76A-4D7C-4978-BFE1-AE8DF55149A7}">
  <ds:schemaRefs>
    <ds:schemaRef ds:uri="http://schemas.microsoft.com/sharepoint/v3/contenttype/forms"/>
  </ds:schemaRefs>
</ds:datastoreItem>
</file>

<file path=customXml/itemProps2.xml><?xml version="1.0" encoding="utf-8"?>
<ds:datastoreItem xmlns:ds="http://schemas.openxmlformats.org/officeDocument/2006/customXml" ds:itemID="{C213CE7C-F62C-431C-9283-5FEFAA9F45DB}">
  <ds:schemaRefs>
    <ds:schemaRef ds:uri="http://schemas.microsoft.com/office/2006/metadata/properties"/>
    <ds:schemaRef ds:uri="http://schemas.microsoft.com/office/infopath/2007/PartnerControls"/>
    <ds:schemaRef ds:uri="fccfdd5f-3cf6-48f3-9c58-398738ebd059"/>
    <ds:schemaRef ds:uri="http://schemas.microsoft.com/sharepoint/v3"/>
    <ds:schemaRef ds:uri="256d1f37-a5bf-40ea-9e3b-df9e783b5a8c"/>
  </ds:schemaRefs>
</ds:datastoreItem>
</file>

<file path=customXml/itemProps3.xml><?xml version="1.0" encoding="utf-8"?>
<ds:datastoreItem xmlns:ds="http://schemas.openxmlformats.org/officeDocument/2006/customXml" ds:itemID="{E126776A-3163-4845-900D-053D198BF5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1720</TotalTime>
  <Words>1208</Words>
  <Application>Microsoft Office PowerPoint</Application>
  <PresentationFormat>On-screen Show (16:9)</PresentationFormat>
  <Paragraphs>121</Paragraphs>
  <Slides>40</Slides>
  <Notes>19</Notes>
  <HiddenSlides>0</HiddenSlides>
  <MMClips>0</MMClips>
  <ScaleCrop>false</ScaleCrop>
  <HeadingPairs>
    <vt:vector size="4" baseType="variant">
      <vt:variant>
        <vt:lpstr>Theme</vt:lpstr>
      </vt:variant>
      <vt:variant>
        <vt:i4>3</vt:i4>
      </vt:variant>
      <vt:variant>
        <vt:lpstr>Slide Titles</vt:lpstr>
      </vt:variant>
      <vt:variant>
        <vt:i4>40</vt:i4>
      </vt:variant>
    </vt:vector>
  </HeadingPairs>
  <TitlesOfParts>
    <vt:vector size="43" baseType="lpstr">
      <vt:lpstr>Simple Light</vt:lpstr>
      <vt:lpstr>Office Theme</vt:lpstr>
      <vt:lpstr>Office Theme</vt:lpstr>
      <vt:lpstr>Get to Know H2O  with Hands-on Models</vt:lpstr>
      <vt:lpstr>Kim Parfitt Taught for 18 years at Cheyenne Central High School  And after 11 years of using 3D models and attending CBM summer courses, I am now working full-time for this amazing company.  </vt:lpstr>
      <vt:lpstr>Now, about you…</vt:lpstr>
      <vt:lpstr>Workshop Learning Goals  You will be able to: Wonder how a simple water molecule can help students build science literacy. Explore how the polar nature of water allows interactions with other molecules to make life possible (and interesting). Explain how modeling with the Water Kit can reveal and support student thinking in biology.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to Know H2O  with Hands-on  Models</dc:title>
  <dc:creator>Kim Parfitt</dc:creator>
  <cp:lastModifiedBy>Kim Parfitt</cp:lastModifiedBy>
  <cp:revision>14</cp:revision>
  <dcterms:modified xsi:type="dcterms:W3CDTF">2022-11-21T18:55:38Z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