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4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1DBA0D-62C5-91E9-C590-4F5108015A3D}" v="33" dt="2022-11-21T18:28:22.6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p:cViewPr varScale="1">
        <p:scale>
          <a:sx n="78" d="100"/>
          <a:sy n="78" d="100"/>
        </p:scale>
        <p:origin x="264" y="6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11/21/2022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134af0c8016_2_85:notes"/>
          <p:cNvSpPr txBox="1">
            <a:spLocks noGrp="1"/>
          </p:cNvSpPr>
          <p:nvPr>
            <p:ph type="body" idx="1"/>
          </p:nvPr>
        </p:nvSpPr>
        <p:spPr>
          <a:xfrm>
            <a:off x="685785" y="4343385"/>
            <a:ext cx="5486380" cy="4114795"/>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a:p>
        </p:txBody>
      </p:sp>
      <p:sp>
        <p:nvSpPr>
          <p:cNvPr id="281" name="Google Shape;281;g134af0c8016_2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13c59928502_1_113: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r>
              <a:rPr lang="en" sz="1400"/>
              <a:t> This might be a time where we do some simple things to see what is meant by hydrophobic and hydrophilic and some of the details that they’ve identified and are wondering about.  A little more information might help students be more confident in their reasoning for their arrangement or may even revise their thinking. I’d ask students to go ahead and revisit their initial model and see if they’d like to make any changes.  </a:t>
            </a:r>
            <a:endParaRPr sz="1400"/>
          </a:p>
        </p:txBody>
      </p:sp>
      <p:sp>
        <p:nvSpPr>
          <p:cNvPr id="347" name="Google Shape;347;g13c59928502_1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13c69e544f5_1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13c69e544f5_1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13c59928502_1_119: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r>
              <a:rPr lang="en" sz="1400"/>
              <a:t>Phospholipids are a major, but not the only component of a cell membrane. Let’s put them in that role. Most cells are surrounded by water and have water inside! It is your turn again...arrange the molecules so they are like a cell membrane with water outside and water inside. Be prepared to describe why you arranged them the way you did. </a:t>
            </a:r>
            <a:r>
              <a:rPr lang="en" sz="1400">
                <a:solidFill>
                  <a:srgbClr val="B7B7B7"/>
                </a:solidFill>
              </a:rPr>
              <a:t>(I’m going to go with the tech situation that does not allow us to look at our work or quickly upload an image BUT if the situation changes, I’d ask two or three people to show us what they did using their computer cameras.)  </a:t>
            </a:r>
            <a:endParaRPr sz="1400">
              <a:solidFill>
                <a:srgbClr val="B7B7B7"/>
              </a:solidFill>
            </a:endParaRPr>
          </a:p>
        </p:txBody>
      </p:sp>
      <p:sp>
        <p:nvSpPr>
          <p:cNvPr id="360" name="Google Shape;360;g13c59928502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13c59928502_1_125: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Clr>
                <a:schemeClr val="dk1"/>
              </a:buClr>
              <a:buSzPts val="1100"/>
              <a:buFont typeface="Arial"/>
              <a:buNone/>
            </a:pPr>
            <a:r>
              <a:rPr lang="en" sz="1400">
                <a:solidFill>
                  <a:schemeClr val="dk1"/>
                </a:solidFill>
              </a:rPr>
              <a:t>Here are some arrangements students have decided upon. Again, these models can give me insight about student thinking. This simple activity can be a formative assessment. As a teacher, what is revealed to you by the student arrangement in box A? What about box B?</a:t>
            </a:r>
            <a:endParaRPr sz="1400"/>
          </a:p>
        </p:txBody>
      </p:sp>
      <p:sp>
        <p:nvSpPr>
          <p:cNvPr id="367" name="Google Shape;367;g13c59928502_1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13c59928502_1_134: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r>
              <a:rPr lang="en" sz="1400"/>
              <a:t>This is a chance to really see what is in a student’s conceptual ecology...They are obviously very intentional in their placement but what informed them to do that? What concept do they need to hear again or maybe explain to me so they can uncover their own ideas?</a:t>
            </a:r>
            <a:endParaRPr sz="1400"/>
          </a:p>
        </p:txBody>
      </p:sp>
      <p:sp>
        <p:nvSpPr>
          <p:cNvPr id="375" name="Google Shape;375;g13c59928502_1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13c59928502_1_146: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r>
              <a:rPr lang="en" sz="1400"/>
              <a:t>One thing to point out, is that when we try to use these static pieces of foam, we are not able to represent the dynamic nature of molecules. And the lack of covalent bonds between the phospholipid molecules...just attractions between the molecules keeping things together all nice and flexible!  </a:t>
            </a:r>
            <a:endParaRPr sz="1400"/>
          </a:p>
        </p:txBody>
      </p:sp>
      <p:sp>
        <p:nvSpPr>
          <p:cNvPr id="382" name="Google Shape;382;g13c59928502_1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13c69e544f5_10_55:notes"/>
          <p:cNvSpPr txBox="1">
            <a:spLocks noGrp="1"/>
          </p:cNvSpPr>
          <p:nvPr>
            <p:ph type="body" idx="1"/>
          </p:nvPr>
        </p:nvSpPr>
        <p:spPr>
          <a:xfrm>
            <a:off x="685785" y="4343385"/>
            <a:ext cx="5486400" cy="4114800"/>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r>
              <a:rPr lang="en" sz="1400"/>
              <a:t>One thing to point out, is that when we try to use these static pieces of foam, we are not able to represent the dynamic nature of molecules. And the lack of covalent bonds between the phospholipid molecules...just attractions between the molecules keeping things together all nice and flexible!  </a:t>
            </a:r>
            <a:endParaRPr sz="1400"/>
          </a:p>
        </p:txBody>
      </p:sp>
      <p:sp>
        <p:nvSpPr>
          <p:cNvPr id="390" name="Google Shape;390;g13c69e544f5_1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13c69e544f5_10_63:notes"/>
          <p:cNvSpPr txBox="1">
            <a:spLocks noGrp="1"/>
          </p:cNvSpPr>
          <p:nvPr>
            <p:ph type="body" idx="1"/>
          </p:nvPr>
        </p:nvSpPr>
        <p:spPr>
          <a:xfrm>
            <a:off x="685785" y="4343385"/>
            <a:ext cx="5486400" cy="4114800"/>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r>
              <a:rPr lang="en" sz="1400"/>
              <a:t>One thing to point out, is that when we try to use these static pieces of foam, we are not able to represent the dynamic nature of molecules. And the lack of covalent bonds between the phospholipid molecules...just attractions between the molecules keeping things together all nice and flexible!  </a:t>
            </a:r>
            <a:endParaRPr sz="1400"/>
          </a:p>
        </p:txBody>
      </p:sp>
      <p:sp>
        <p:nvSpPr>
          <p:cNvPr id="397" name="Google Shape;397;g13c69e544f5_1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13c59928502_7_0: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sz="1400"/>
          </a:p>
        </p:txBody>
      </p:sp>
      <p:sp>
        <p:nvSpPr>
          <p:cNvPr id="404" name="Google Shape;404;g13c59928502_7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13c59928502_7_11: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sz="1400"/>
          </a:p>
        </p:txBody>
      </p:sp>
      <p:sp>
        <p:nvSpPr>
          <p:cNvPr id="415" name="Google Shape;415;g13c59928502_7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13c69e544f5_1_0:notes"/>
          <p:cNvSpPr txBox="1">
            <a:spLocks noGrp="1"/>
          </p:cNvSpPr>
          <p:nvPr>
            <p:ph type="body" idx="1"/>
          </p:nvPr>
        </p:nvSpPr>
        <p:spPr>
          <a:xfrm>
            <a:off x="685785" y="4343385"/>
            <a:ext cx="5486380" cy="4114795"/>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a:p>
        </p:txBody>
      </p:sp>
      <p:sp>
        <p:nvSpPr>
          <p:cNvPr id="287" name="Google Shape;287;g13c69e544f5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13c59928502_7_18: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sz="1400"/>
          </a:p>
        </p:txBody>
      </p:sp>
      <p:sp>
        <p:nvSpPr>
          <p:cNvPr id="423" name="Google Shape;423;g13c59928502_7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13c59928502_7_26: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sz="1400"/>
          </a:p>
        </p:txBody>
      </p:sp>
      <p:sp>
        <p:nvSpPr>
          <p:cNvPr id="432" name="Google Shape;432;g13c59928502_7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13c69e544f5_10_70:notes"/>
          <p:cNvSpPr txBox="1">
            <a:spLocks noGrp="1"/>
          </p:cNvSpPr>
          <p:nvPr>
            <p:ph type="body" idx="1"/>
          </p:nvPr>
        </p:nvSpPr>
        <p:spPr>
          <a:xfrm>
            <a:off x="685785" y="4343385"/>
            <a:ext cx="5486400" cy="4114800"/>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Clr>
                <a:schemeClr val="dk1"/>
              </a:buClr>
              <a:buSzPts val="1100"/>
              <a:buFont typeface="Arial"/>
              <a:buNone/>
            </a:pPr>
            <a:r>
              <a:rPr lang="en" sz="1400">
                <a:solidFill>
                  <a:schemeClr val="dk1"/>
                </a:solidFill>
              </a:rPr>
              <a:t>Is this a cell membrane? Why or why not? What would need to be added to be more representational of a cell membrane?  reflect on the structure function connection</a:t>
            </a:r>
            <a:endParaRPr sz="1400">
              <a:solidFill>
                <a:schemeClr val="dk1"/>
              </a:solidFill>
            </a:endParaRPr>
          </a:p>
          <a:p>
            <a:pPr marL="0" lvl="0" indent="0" algn="l" rtl="0">
              <a:spcBef>
                <a:spcPts val="0"/>
              </a:spcBef>
              <a:spcAft>
                <a:spcPts val="0"/>
              </a:spcAft>
              <a:buNone/>
            </a:pPr>
            <a:r>
              <a:rPr lang="en" sz="1400"/>
              <a:t>Remember the analogies you created. We all noted that cell membranes have to be strong and flexible but they also needed to let things in and out, and maybe self repair or become bigger or smaller for certain conditions.  Just a lipid bi-layer is not a cell membrane as it can’t do all those functions.  Yes some small molecules can get across but most chunky molecules need help. So from here, I could do the Tour de Membrane. But...</a:t>
            </a:r>
            <a:endParaRPr sz="1400"/>
          </a:p>
        </p:txBody>
      </p:sp>
      <p:sp>
        <p:nvSpPr>
          <p:cNvPr id="442" name="Google Shape;442;g13c69e544f5_1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13c59928502_17_0: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sz="1400"/>
          </a:p>
        </p:txBody>
      </p:sp>
      <p:sp>
        <p:nvSpPr>
          <p:cNvPr id="448" name="Google Shape;448;g13c59928502_17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13c59928502_12_6: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Clr>
                <a:schemeClr val="dk1"/>
              </a:buClr>
              <a:buSzPts val="1100"/>
              <a:buFont typeface="Arial"/>
              <a:buNone/>
            </a:pPr>
            <a:r>
              <a:rPr lang="en" sz="1800">
                <a:solidFill>
                  <a:schemeClr val="dk1"/>
                </a:solidFill>
                <a:latin typeface="Calibri"/>
                <a:ea typeface="Calibri"/>
                <a:cs typeface="Calibri"/>
                <a:sym typeface="Calibri"/>
              </a:rPr>
              <a:t>There is some water movement through diffusion through the membrane but some cells showed far more water movement than would be possible through osmosis alone.</a:t>
            </a:r>
            <a:endParaRPr sz="1800">
              <a:solidFill>
                <a:schemeClr val="dk1"/>
              </a:solidFill>
              <a:latin typeface="Calibri"/>
              <a:ea typeface="Calibri"/>
              <a:cs typeface="Calibri"/>
              <a:sym typeface="Calibri"/>
            </a:endParaRPr>
          </a:p>
          <a:p>
            <a:pPr marL="0" lvl="0" indent="0" algn="l" rtl="0">
              <a:spcBef>
                <a:spcPts val="0"/>
              </a:spcBef>
              <a:spcAft>
                <a:spcPts val="0"/>
              </a:spcAft>
              <a:buNone/>
            </a:pPr>
            <a:endParaRPr sz="1400"/>
          </a:p>
        </p:txBody>
      </p:sp>
      <p:sp>
        <p:nvSpPr>
          <p:cNvPr id="456" name="Google Shape;456;g13c59928502_12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13c59928502_12_10: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sz="1400"/>
          </a:p>
        </p:txBody>
      </p:sp>
      <p:sp>
        <p:nvSpPr>
          <p:cNvPr id="461" name="Google Shape;461;g13c59928502_12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13c59928502_12_0: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sz="1400"/>
          </a:p>
        </p:txBody>
      </p:sp>
      <p:sp>
        <p:nvSpPr>
          <p:cNvPr id="477" name="Google Shape;477;g13c59928502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13c59928502_1_140: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Clr>
                <a:schemeClr val="dk1"/>
              </a:buClr>
              <a:buSzPts val="1100"/>
              <a:buFont typeface="Arial"/>
              <a:buNone/>
            </a:pPr>
            <a:endParaRPr sz="1400">
              <a:solidFill>
                <a:schemeClr val="dk1"/>
              </a:solidFill>
            </a:endParaRPr>
          </a:p>
          <a:p>
            <a:pPr marL="0" lvl="0" indent="0" algn="l" rtl="0">
              <a:spcBef>
                <a:spcPts val="0"/>
              </a:spcBef>
              <a:spcAft>
                <a:spcPts val="0"/>
              </a:spcAft>
              <a:buNone/>
            </a:pPr>
            <a:r>
              <a:rPr lang="en" sz="1400"/>
              <a:t>hings in and out, and maybe self repair or become bigger or smaller for certain conditions.  Just a lipid bi-layer is not a cell membrane as it can’t do all those functions.  Yes some small molecules can get across but most chunky molecules need help. So from here, I could do the Tour de Membrane. But...</a:t>
            </a:r>
            <a:endParaRPr sz="1400"/>
          </a:p>
        </p:txBody>
      </p:sp>
      <p:sp>
        <p:nvSpPr>
          <p:cNvPr id="483" name="Google Shape;483;g13c59928502_1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13c59928502_12_30: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sz="1400"/>
          </a:p>
        </p:txBody>
      </p:sp>
      <p:sp>
        <p:nvSpPr>
          <p:cNvPr id="490" name="Google Shape;490;g13c59928502_12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13c59928502_12_37: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sz="1400"/>
          </a:p>
        </p:txBody>
      </p:sp>
      <p:sp>
        <p:nvSpPr>
          <p:cNvPr id="498" name="Google Shape;498;g13c59928502_12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13c69e544f5_1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13c69e544f5_1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13c59928502_12_42: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r>
              <a:rPr lang="en" sz="1400"/>
              <a:t>One side of the room do hypertonic and one side do hypotonic don’t show answer until people have a chance to do their model</a:t>
            </a:r>
            <a:endParaRPr sz="1400"/>
          </a:p>
        </p:txBody>
      </p:sp>
      <p:sp>
        <p:nvSpPr>
          <p:cNvPr id="504" name="Google Shape;504;g13c59928502_12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13c59928502_12_52: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sz="1400"/>
          </a:p>
        </p:txBody>
      </p:sp>
      <p:sp>
        <p:nvSpPr>
          <p:cNvPr id="516" name="Google Shape;516;g13c59928502_12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13c59928502_5_2:notes"/>
          <p:cNvSpPr txBox="1">
            <a:spLocks noGrp="1"/>
          </p:cNvSpPr>
          <p:nvPr>
            <p:ph type="body" idx="1"/>
          </p:nvPr>
        </p:nvSpPr>
        <p:spPr>
          <a:xfrm>
            <a:off x="685785" y="4343385"/>
            <a:ext cx="5486400" cy="4114800"/>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Clr>
                <a:schemeClr val="dk1"/>
              </a:buClr>
              <a:buSzPts val="1100"/>
              <a:buFont typeface="Arial"/>
              <a:buNone/>
            </a:pPr>
            <a:r>
              <a:rPr lang="en" sz="1400">
                <a:solidFill>
                  <a:schemeClr val="dk1"/>
                </a:solidFill>
              </a:rPr>
              <a:t>Is this a cell membrane? Why or why not? What would need to be added to be more representational of a cell membrane?  reflect on the structure function connection</a:t>
            </a:r>
            <a:endParaRPr sz="1400">
              <a:solidFill>
                <a:schemeClr val="dk1"/>
              </a:solidFill>
            </a:endParaRPr>
          </a:p>
          <a:p>
            <a:pPr marL="0" lvl="0" indent="0" algn="l" rtl="0">
              <a:spcBef>
                <a:spcPts val="0"/>
              </a:spcBef>
              <a:spcAft>
                <a:spcPts val="0"/>
              </a:spcAft>
              <a:buNone/>
            </a:pPr>
            <a:r>
              <a:rPr lang="en" sz="1400"/>
              <a:t>Remember the analogies you created. We all noted that cell membranes have to be strong and flexible but they also needed to let things in and out, and maybe self repair or become bigger or smaller for certain conditions.  Just a lipid bi-layer is not a cell membrane as it can’t do all those functions.  Yes some small molecules can get across but most chunky molecules need help. So from here, I could do the Tour de Membrane. But...</a:t>
            </a:r>
            <a:endParaRPr sz="1400"/>
          </a:p>
        </p:txBody>
      </p:sp>
      <p:sp>
        <p:nvSpPr>
          <p:cNvPr id="526" name="Google Shape;526;g13c59928502_5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13c59928502_5_26:notes"/>
          <p:cNvSpPr txBox="1">
            <a:spLocks noGrp="1"/>
          </p:cNvSpPr>
          <p:nvPr>
            <p:ph type="body" idx="1"/>
          </p:nvPr>
        </p:nvSpPr>
        <p:spPr>
          <a:xfrm>
            <a:off x="685785" y="4343385"/>
            <a:ext cx="5486400" cy="4114800"/>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sz="1400"/>
          </a:p>
        </p:txBody>
      </p:sp>
      <p:sp>
        <p:nvSpPr>
          <p:cNvPr id="532" name="Google Shape;532;g13c59928502_5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13c69e544f5_6_99: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sz="1400"/>
          </a:p>
        </p:txBody>
      </p:sp>
      <p:sp>
        <p:nvSpPr>
          <p:cNvPr id="538" name="Google Shape;538;g13c69e544f5_6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13c69e544f5_1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6" name="Google Shape;546;g13c69e544f5_1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13c69e544f5_6_108: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sz="1400"/>
          </a:p>
        </p:txBody>
      </p:sp>
      <p:sp>
        <p:nvSpPr>
          <p:cNvPr id="552" name="Google Shape;552;g13c69e544f5_6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13c59928502_12_58:notes"/>
          <p:cNvSpPr txBox="1">
            <a:spLocks noGrp="1"/>
          </p:cNvSpPr>
          <p:nvPr>
            <p:ph type="body" idx="1"/>
          </p:nvPr>
        </p:nvSpPr>
        <p:spPr>
          <a:xfrm>
            <a:off x="685785" y="4343385"/>
            <a:ext cx="5486380" cy="4114795"/>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a:p>
        </p:txBody>
      </p:sp>
      <p:sp>
        <p:nvSpPr>
          <p:cNvPr id="563" name="Google Shape;563;g13c59928502_12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13e976ff06d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9" name="Google Shape;569;g13e976ff06d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updated</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134af0c8016_2_95:notes"/>
          <p:cNvSpPr txBox="1">
            <a:spLocks noGrp="1"/>
          </p:cNvSpPr>
          <p:nvPr>
            <p:ph type="body" idx="1"/>
          </p:nvPr>
        </p:nvSpPr>
        <p:spPr>
          <a:xfrm>
            <a:off x="685785" y="4343385"/>
            <a:ext cx="5486380" cy="4114795"/>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a:p>
        </p:txBody>
      </p:sp>
      <p:sp>
        <p:nvSpPr>
          <p:cNvPr id="575" name="Google Shape;575;g134af0c8016_2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13c69e544f5_1_6:notes"/>
          <p:cNvSpPr txBox="1">
            <a:spLocks noGrp="1"/>
          </p:cNvSpPr>
          <p:nvPr>
            <p:ph type="body" idx="1"/>
          </p:nvPr>
        </p:nvSpPr>
        <p:spPr>
          <a:xfrm>
            <a:off x="685785" y="4343385"/>
            <a:ext cx="5486380" cy="4114795"/>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a:p>
        </p:txBody>
      </p:sp>
      <p:sp>
        <p:nvSpPr>
          <p:cNvPr id="307" name="Google Shape;307;g13c69e544f5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13c69e544f5_1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13c69e544f5_1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13c59928502_1_76: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r>
              <a:rPr lang="en" sz="1400"/>
              <a:t>I think we can all agree that many of the models our students have seen do not reflect the complexity that some of you noted in your analogy justifications. Let’s zoom in on one aspect of membranes to see the relationship between structure and function and investigate the phospholipid, one of the major components of a cell membrane. Hopefully your 30 phospholipids and 10 water molecules are close at hand.</a:t>
            </a:r>
            <a:endParaRPr sz="1400"/>
          </a:p>
        </p:txBody>
      </p:sp>
      <p:sp>
        <p:nvSpPr>
          <p:cNvPr id="318" name="Google Shape;318;g13c59928502_1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13c59928502_1_91: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r>
              <a:rPr lang="en" sz="1400"/>
              <a:t>Now, at the top of the water, arrange your phospholipids as if they were lying on surface of the water.  Did everyone do it the same way? Be prepared to describe why you arranged them the way you did. </a:t>
            </a:r>
            <a:r>
              <a:rPr lang="en" sz="1400">
                <a:solidFill>
                  <a:srgbClr val="999999"/>
                </a:solidFill>
              </a:rPr>
              <a:t>(I’m going to go with the tech situation that does not allow us to look at our work or quickly upload an image BUT if the situation changes, I’d ask two or three people to show us what they did.)  </a:t>
            </a:r>
            <a:endParaRPr sz="1400">
              <a:solidFill>
                <a:srgbClr val="999999"/>
              </a:solidFill>
            </a:endParaRPr>
          </a:p>
        </p:txBody>
      </p:sp>
      <p:sp>
        <p:nvSpPr>
          <p:cNvPr id="326" name="Google Shape;326;g13c59928502_1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13c59928502_1_97: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Clr>
                <a:schemeClr val="dk1"/>
              </a:buClr>
              <a:buSzPts val="1100"/>
              <a:buFont typeface="Arial"/>
              <a:buNone/>
            </a:pPr>
            <a:r>
              <a:rPr lang="en" sz="1400">
                <a:solidFill>
                  <a:schemeClr val="dk1"/>
                </a:solidFill>
              </a:rPr>
              <a:t>Here are some arrangements my 9th grade students have decided upon. These initial models can give me insight as a teacher. This simple activity can be a formative assessment. Use the chat section to share what is revealed about student thinking in box A versus box B. Heather will read through them and share out what we are seeing about our student thinking.</a:t>
            </a:r>
            <a:endParaRPr sz="1400"/>
          </a:p>
        </p:txBody>
      </p:sp>
      <p:sp>
        <p:nvSpPr>
          <p:cNvPr id="332" name="Google Shape;332;g13c59928502_1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13c59928502_1_106: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Clr>
                <a:schemeClr val="dk1"/>
              </a:buClr>
              <a:buSzPts val="1100"/>
              <a:buFont typeface="Arial"/>
              <a:buNone/>
            </a:pPr>
            <a:r>
              <a:rPr lang="en" sz="1400">
                <a:solidFill>
                  <a:schemeClr val="dk1"/>
                </a:solidFill>
              </a:rPr>
              <a:t>I think students might need more information for our next arrangement. Here is a resource with three different representations of a phospholipid. </a:t>
            </a:r>
            <a:r>
              <a:rPr lang="en" sz="1400">
                <a:solidFill>
                  <a:srgbClr val="C00000"/>
                </a:solidFill>
              </a:rPr>
              <a:t>(click to start animations)</a:t>
            </a:r>
            <a:r>
              <a:rPr lang="en" sz="1400">
                <a:solidFill>
                  <a:schemeClr val="dk1"/>
                </a:solidFill>
              </a:rPr>
              <a:t> In my classroom, I’d start with diagram A, then we’d look at diagram B, and then we’d look at diagram C.  For my students, I might ask them to create a t-chart and identify what they notice and what they wonder as they examine these representations. This would let them capture their thinking and give me a chance to see what they already know. I’d ask them to think about how the structure of this molecule might influence its function. (ccc) </a:t>
            </a:r>
            <a:endParaRPr sz="1400">
              <a:solidFill>
                <a:schemeClr val="dk1"/>
              </a:solidFill>
            </a:endParaRPr>
          </a:p>
          <a:p>
            <a:pPr marL="0" lvl="0" indent="0" algn="l" rtl="0">
              <a:spcBef>
                <a:spcPts val="0"/>
              </a:spcBef>
              <a:spcAft>
                <a:spcPts val="0"/>
              </a:spcAft>
              <a:buNone/>
            </a:pPr>
            <a:r>
              <a:rPr lang="en" sz="1400"/>
              <a:t>.</a:t>
            </a:r>
            <a:endParaRPr sz="1400"/>
          </a:p>
        </p:txBody>
      </p:sp>
      <p:sp>
        <p:nvSpPr>
          <p:cNvPr id="340" name="Google Shape;340;g13c59928502_1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04045-4AE7-8556-A45A-EB03860549C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004D72-4932-6EB2-6B14-D530F19BF38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A7727B-25E5-ACE5-C3E8-BBC53C8612D7}"/>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2111171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4"/>
        <p:cNvGrpSpPr/>
        <p:nvPr/>
      </p:nvGrpSpPr>
      <p:grpSpPr>
        <a:xfrm>
          <a:off x="0" y="0"/>
          <a:ext cx="0" cy="0"/>
          <a:chOff x="0" y="0"/>
          <a:chExt cx="0" cy="0"/>
        </a:xfrm>
      </p:grpSpPr>
      <p:sp>
        <p:nvSpPr>
          <p:cNvPr id="65" name="Google Shape;65;p15"/>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6" name="Google Shape;66;p15"/>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7" name="Google Shape;67;p15"/>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065334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 id="2147483692"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video" Target="https://www.youtube.com/embed/oh56NipZCtA?feature=oembed" TargetMode="External"/><Relationship Id="rId4" Type="http://schemas.openxmlformats.org/officeDocument/2006/relationships/image" Target="../media/image41.jpeg"/></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4.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9"/>
          <p:cNvSpPr txBox="1"/>
          <p:nvPr/>
        </p:nvSpPr>
        <p:spPr>
          <a:xfrm>
            <a:off x="6558243" y="1828200"/>
            <a:ext cx="6200400" cy="3200836"/>
          </a:xfrm>
          <a:prstGeom prst="rect">
            <a:avLst/>
          </a:prstGeom>
          <a:noFill/>
          <a:ln>
            <a:noFill/>
          </a:ln>
        </p:spPr>
        <p:txBody>
          <a:bodyPr spcFirstLastPara="1" wrap="square" lIns="121900" tIns="121900" rIns="121900" bIns="121900" anchor="t" anchorCtr="0">
            <a:spAutoFit/>
          </a:bodyPr>
          <a:lstStyle/>
          <a:p>
            <a:r>
              <a:rPr lang="en" sz="4800" b="1" dirty="0">
                <a:latin typeface="Calibri"/>
                <a:ea typeface="Calibri"/>
                <a:cs typeface="Calibri"/>
                <a:sym typeface="Calibri"/>
              </a:rPr>
              <a:t>Inside &amp; Out:</a:t>
            </a:r>
            <a:endParaRPr sz="4800" b="1" dirty="0">
              <a:latin typeface="Calibri"/>
              <a:ea typeface="Calibri"/>
              <a:cs typeface="Calibri"/>
              <a:sym typeface="Calibri"/>
            </a:endParaRPr>
          </a:p>
          <a:p>
            <a:r>
              <a:rPr lang="en" sz="4800" b="1" dirty="0">
                <a:latin typeface="Calibri"/>
                <a:ea typeface="Calibri"/>
                <a:cs typeface="Calibri"/>
                <a:sym typeface="Calibri"/>
              </a:rPr>
              <a:t>Making Membranes </a:t>
            </a:r>
            <a:endParaRPr sz="4800" b="1" dirty="0">
              <a:latin typeface="Calibri"/>
              <a:ea typeface="Calibri"/>
              <a:cs typeface="Calibri"/>
              <a:sym typeface="Calibri"/>
            </a:endParaRPr>
          </a:p>
          <a:p>
            <a:r>
              <a:rPr lang="en" sz="4800" b="1" dirty="0">
                <a:latin typeface="Calibri"/>
                <a:ea typeface="Calibri"/>
                <a:cs typeface="Calibri"/>
                <a:sym typeface="Calibri"/>
              </a:rPr>
              <a:t>Memorable with Models</a:t>
            </a:r>
            <a:endParaRPr sz="4800" b="1" dirty="0">
              <a:latin typeface="Calibri"/>
              <a:ea typeface="Calibri"/>
              <a:cs typeface="Calibri"/>
              <a:sym typeface="Calibri"/>
            </a:endParaRPr>
          </a:p>
        </p:txBody>
      </p:sp>
      <p:pic>
        <p:nvPicPr>
          <p:cNvPr id="284" name="Google Shape;284;p49"/>
          <p:cNvPicPr preferRelativeResize="0"/>
          <p:nvPr/>
        </p:nvPicPr>
        <p:blipFill>
          <a:blip r:embed="rId3">
            <a:alphaModFix/>
          </a:blip>
          <a:stretch>
            <a:fillRect/>
          </a:stretch>
        </p:blipFill>
        <p:spPr>
          <a:xfrm>
            <a:off x="675632" y="536298"/>
            <a:ext cx="5563803" cy="636473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pic>
        <p:nvPicPr>
          <p:cNvPr id="349" name="Google Shape;349;p58"/>
          <p:cNvPicPr preferRelativeResize="0"/>
          <p:nvPr/>
        </p:nvPicPr>
        <p:blipFill>
          <a:blip r:embed="rId3">
            <a:alphaModFix/>
          </a:blip>
          <a:stretch>
            <a:fillRect/>
          </a:stretch>
        </p:blipFill>
        <p:spPr>
          <a:xfrm>
            <a:off x="1018392" y="1508417"/>
            <a:ext cx="3472352" cy="4270584"/>
          </a:xfrm>
          <a:prstGeom prst="rect">
            <a:avLst/>
          </a:prstGeom>
          <a:noFill/>
          <a:ln>
            <a:noFill/>
          </a:ln>
        </p:spPr>
      </p:pic>
      <p:pic>
        <p:nvPicPr>
          <p:cNvPr id="350" name="Google Shape;350;p58"/>
          <p:cNvPicPr preferRelativeResize="0"/>
          <p:nvPr/>
        </p:nvPicPr>
        <p:blipFill>
          <a:blip r:embed="rId4">
            <a:alphaModFix/>
          </a:blip>
          <a:stretch>
            <a:fillRect/>
          </a:stretch>
        </p:blipFill>
        <p:spPr>
          <a:xfrm rot="5400000">
            <a:off x="6289336" y="462620"/>
            <a:ext cx="4072121" cy="656064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pic>
        <p:nvPicPr>
          <p:cNvPr id="356" name="Google Shape;356;p59"/>
          <p:cNvPicPr preferRelativeResize="0"/>
          <p:nvPr/>
        </p:nvPicPr>
        <p:blipFill>
          <a:blip r:embed="rId3">
            <a:alphaModFix/>
          </a:blip>
          <a:stretch>
            <a:fillRect/>
          </a:stretch>
        </p:blipFill>
        <p:spPr>
          <a:xfrm>
            <a:off x="1363383" y="508433"/>
            <a:ext cx="8948867" cy="5008800"/>
          </a:xfrm>
          <a:prstGeom prst="rect">
            <a:avLst/>
          </a:prstGeom>
          <a:noFill/>
          <a:ln>
            <a:noFill/>
          </a:ln>
        </p:spPr>
      </p:pic>
      <p:pic>
        <p:nvPicPr>
          <p:cNvPr id="357" name="Google Shape;357;p59"/>
          <p:cNvPicPr preferRelativeResize="0"/>
          <p:nvPr/>
        </p:nvPicPr>
        <p:blipFill>
          <a:blip r:embed="rId4">
            <a:alphaModFix/>
          </a:blip>
          <a:stretch>
            <a:fillRect/>
          </a:stretch>
        </p:blipFill>
        <p:spPr>
          <a:xfrm rot="-920191">
            <a:off x="4047701" y="2334572"/>
            <a:ext cx="5152540" cy="339403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7"/>
                                        </p:tgtEl>
                                        <p:attrNameLst>
                                          <p:attrName>style.visibility</p:attrName>
                                        </p:attrNameLst>
                                      </p:cBhvr>
                                      <p:to>
                                        <p:strVal val="visible"/>
                                      </p:to>
                                    </p:set>
                                    <p:animEffect transition="in" filter="fade">
                                      <p:cBhvr>
                                        <p:cTn id="7" dur="1000"/>
                                        <p:tgtEl>
                                          <p:spTgt spid="3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3" name="Google Shape;363;p60"/>
          <p:cNvSpPr txBox="1"/>
          <p:nvPr/>
        </p:nvSpPr>
        <p:spPr>
          <a:xfrm>
            <a:off x="5579633" y="1176171"/>
            <a:ext cx="5895391" cy="5426443"/>
          </a:xfrm>
          <a:prstGeom prst="rect">
            <a:avLst/>
          </a:prstGeom>
          <a:solidFill>
            <a:schemeClr val="lt1"/>
          </a:solidFill>
          <a:ln>
            <a:noFill/>
          </a:ln>
        </p:spPr>
        <p:txBody>
          <a:bodyPr spcFirstLastPara="1" wrap="square" lIns="91433" tIns="91433" rIns="91433" bIns="91433" anchor="t" anchorCtr="0">
            <a:noAutofit/>
          </a:bodyPr>
          <a:lstStyle/>
          <a:p>
            <a:r>
              <a:rPr lang="en" sz="3200" dirty="0">
                <a:latin typeface="Calibri"/>
                <a:ea typeface="Calibri"/>
                <a:cs typeface="Calibri"/>
                <a:sym typeface="Calibri"/>
              </a:rPr>
              <a:t>But most cells are surrounded by water. And cells have water inside!</a:t>
            </a:r>
            <a:endParaRPr sz="3200" dirty="0">
              <a:latin typeface="Calibri"/>
              <a:ea typeface="Calibri"/>
              <a:cs typeface="Calibri"/>
              <a:sym typeface="Calibri"/>
            </a:endParaRPr>
          </a:p>
          <a:p>
            <a:endParaRPr sz="3200" dirty="0">
              <a:latin typeface="Calibri"/>
              <a:ea typeface="Calibri"/>
              <a:cs typeface="Calibri"/>
              <a:sym typeface="Calibri"/>
            </a:endParaRPr>
          </a:p>
          <a:p>
            <a:r>
              <a:rPr lang="en" sz="3200" b="1" dirty="0">
                <a:solidFill>
                  <a:srgbClr val="4A86E8"/>
                </a:solidFill>
                <a:latin typeface="Calibri"/>
                <a:ea typeface="Calibri"/>
                <a:cs typeface="Calibri"/>
                <a:sym typeface="Calibri"/>
              </a:rPr>
              <a:t>Your Turn Again!</a:t>
            </a:r>
            <a:endParaRPr sz="3200" b="1" dirty="0">
              <a:solidFill>
                <a:srgbClr val="4A86E8"/>
              </a:solidFill>
              <a:latin typeface="Calibri"/>
              <a:ea typeface="Calibri"/>
              <a:cs typeface="Calibri"/>
              <a:sym typeface="Calibri"/>
            </a:endParaRPr>
          </a:p>
          <a:p>
            <a:endParaRPr sz="3200" b="1" dirty="0">
              <a:solidFill>
                <a:srgbClr val="4A86E8"/>
              </a:solidFill>
              <a:latin typeface="Calibri"/>
              <a:ea typeface="Calibri"/>
              <a:cs typeface="Calibri"/>
              <a:sym typeface="Calibri"/>
            </a:endParaRPr>
          </a:p>
          <a:p>
            <a:r>
              <a:rPr lang="en" sz="3200" dirty="0">
                <a:latin typeface="Calibri"/>
                <a:ea typeface="Calibri"/>
                <a:cs typeface="Calibri"/>
                <a:sym typeface="Calibri"/>
              </a:rPr>
              <a:t>Based upon what you know about phospholipids, </a:t>
            </a:r>
            <a:r>
              <a:rPr lang="en" sz="3200" u="sng" dirty="0">
                <a:latin typeface="Calibri"/>
                <a:ea typeface="Calibri"/>
                <a:cs typeface="Calibri"/>
                <a:sym typeface="Calibri"/>
              </a:rPr>
              <a:t>arrange</a:t>
            </a:r>
            <a:r>
              <a:rPr lang="en" sz="3200" dirty="0">
                <a:latin typeface="Calibri"/>
                <a:ea typeface="Calibri"/>
                <a:cs typeface="Calibri"/>
                <a:sym typeface="Calibri"/>
              </a:rPr>
              <a:t> the molecules so they are like a cell.</a:t>
            </a:r>
            <a:endParaRPr sz="3200" dirty="0">
              <a:latin typeface="Calibri"/>
              <a:ea typeface="Calibri"/>
              <a:cs typeface="Calibri"/>
              <a:sym typeface="Calibri"/>
            </a:endParaRPr>
          </a:p>
          <a:p>
            <a:r>
              <a:rPr lang="en" sz="3200" dirty="0">
                <a:latin typeface="Calibri"/>
                <a:ea typeface="Calibri"/>
                <a:cs typeface="Calibri"/>
                <a:sym typeface="Calibri"/>
              </a:rPr>
              <a:t> </a:t>
            </a:r>
            <a:r>
              <a:rPr lang="en" sz="2667" b="1" dirty="0">
                <a:solidFill>
                  <a:srgbClr val="4A86E8"/>
                </a:solidFill>
                <a:latin typeface="Calibri"/>
                <a:ea typeface="Calibri"/>
                <a:cs typeface="Calibri"/>
                <a:sym typeface="Calibri"/>
              </a:rPr>
              <a:t>(so there is an inside and an outside)</a:t>
            </a:r>
            <a:endParaRPr sz="4267" dirty="0">
              <a:latin typeface="Calibri"/>
              <a:ea typeface="Calibri"/>
              <a:cs typeface="Calibri"/>
              <a:sym typeface="Calibri"/>
            </a:endParaRPr>
          </a:p>
        </p:txBody>
      </p:sp>
      <p:pic>
        <p:nvPicPr>
          <p:cNvPr id="364" name="Google Shape;364;p60"/>
          <p:cNvPicPr preferRelativeResize="0"/>
          <p:nvPr/>
        </p:nvPicPr>
        <p:blipFill>
          <a:blip r:embed="rId3">
            <a:alphaModFix/>
          </a:blip>
          <a:stretch>
            <a:fillRect/>
          </a:stretch>
        </p:blipFill>
        <p:spPr>
          <a:xfrm>
            <a:off x="1005388" y="1161825"/>
            <a:ext cx="4184637" cy="544078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pic>
        <p:nvPicPr>
          <p:cNvPr id="369" name="Google Shape;369;p61"/>
          <p:cNvPicPr preferRelativeResize="0"/>
          <p:nvPr/>
        </p:nvPicPr>
        <p:blipFill>
          <a:blip r:embed="rId3">
            <a:alphaModFix/>
          </a:blip>
          <a:stretch>
            <a:fillRect/>
          </a:stretch>
        </p:blipFill>
        <p:spPr>
          <a:xfrm>
            <a:off x="6096001" y="1436243"/>
            <a:ext cx="4384639" cy="5083515"/>
          </a:xfrm>
          <a:prstGeom prst="rect">
            <a:avLst/>
          </a:prstGeom>
          <a:noFill/>
          <a:ln>
            <a:noFill/>
          </a:ln>
        </p:spPr>
      </p:pic>
      <p:pic>
        <p:nvPicPr>
          <p:cNvPr id="370" name="Google Shape;370;p61"/>
          <p:cNvPicPr preferRelativeResize="0"/>
          <p:nvPr/>
        </p:nvPicPr>
        <p:blipFill>
          <a:blip r:embed="rId4">
            <a:alphaModFix/>
          </a:blip>
          <a:stretch>
            <a:fillRect/>
          </a:stretch>
        </p:blipFill>
        <p:spPr>
          <a:xfrm>
            <a:off x="1777590" y="1436243"/>
            <a:ext cx="3980724" cy="5083516"/>
          </a:xfrm>
          <a:prstGeom prst="rect">
            <a:avLst/>
          </a:prstGeom>
          <a:noFill/>
          <a:ln>
            <a:noFill/>
          </a:ln>
        </p:spPr>
      </p:pic>
      <p:pic>
        <p:nvPicPr>
          <p:cNvPr id="371" name="Google Shape;371;p61"/>
          <p:cNvPicPr preferRelativeResize="0"/>
          <p:nvPr/>
        </p:nvPicPr>
        <p:blipFill>
          <a:blip r:embed="rId5">
            <a:alphaModFix/>
          </a:blip>
          <a:stretch>
            <a:fillRect/>
          </a:stretch>
        </p:blipFill>
        <p:spPr>
          <a:xfrm>
            <a:off x="722228" y="1634611"/>
            <a:ext cx="1008435" cy="949115"/>
          </a:xfrm>
          <a:prstGeom prst="rect">
            <a:avLst/>
          </a:prstGeom>
          <a:noFill/>
          <a:ln>
            <a:noFill/>
          </a:ln>
        </p:spPr>
      </p:pic>
      <p:pic>
        <p:nvPicPr>
          <p:cNvPr id="372" name="Google Shape;372;p61"/>
          <p:cNvPicPr preferRelativeResize="0"/>
          <p:nvPr/>
        </p:nvPicPr>
        <p:blipFill>
          <a:blip r:embed="rId6">
            <a:alphaModFix/>
          </a:blip>
          <a:stretch>
            <a:fillRect/>
          </a:stretch>
        </p:blipFill>
        <p:spPr>
          <a:xfrm>
            <a:off x="10665666" y="1436243"/>
            <a:ext cx="785281" cy="89746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pic>
        <p:nvPicPr>
          <p:cNvPr id="378" name="Google Shape;378;p62"/>
          <p:cNvPicPr preferRelativeResize="0"/>
          <p:nvPr/>
        </p:nvPicPr>
        <p:blipFill>
          <a:blip r:embed="rId3">
            <a:alphaModFix/>
          </a:blip>
          <a:stretch>
            <a:fillRect/>
          </a:stretch>
        </p:blipFill>
        <p:spPr>
          <a:xfrm>
            <a:off x="1847417" y="797084"/>
            <a:ext cx="3657339" cy="5263832"/>
          </a:xfrm>
          <a:prstGeom prst="rect">
            <a:avLst/>
          </a:prstGeom>
          <a:noFill/>
          <a:ln>
            <a:noFill/>
          </a:ln>
        </p:spPr>
      </p:pic>
      <p:sp>
        <p:nvSpPr>
          <p:cNvPr id="379" name="Google Shape;379;p62"/>
          <p:cNvSpPr txBox="1"/>
          <p:nvPr/>
        </p:nvSpPr>
        <p:spPr>
          <a:xfrm>
            <a:off x="5952563" y="1263900"/>
            <a:ext cx="4506767" cy="4330200"/>
          </a:xfrm>
          <a:prstGeom prst="rect">
            <a:avLst/>
          </a:prstGeom>
          <a:noFill/>
          <a:ln>
            <a:noFill/>
          </a:ln>
        </p:spPr>
        <p:txBody>
          <a:bodyPr spcFirstLastPara="1" wrap="square" lIns="91433" tIns="91433" rIns="91433" bIns="91433" anchor="t" anchorCtr="0">
            <a:noAutofit/>
          </a:bodyPr>
          <a:lstStyle/>
          <a:p>
            <a:r>
              <a:rPr lang="en" sz="3600" dirty="0">
                <a:latin typeface="Calibri"/>
                <a:ea typeface="Calibri"/>
                <a:cs typeface="Calibri"/>
                <a:sym typeface="Calibri"/>
              </a:rPr>
              <a:t>Invitation for a conversation!</a:t>
            </a:r>
            <a:endParaRPr sz="3600" dirty="0">
              <a:latin typeface="Calibri"/>
              <a:ea typeface="Calibri"/>
              <a:cs typeface="Calibri"/>
              <a:sym typeface="Calibri"/>
            </a:endParaRPr>
          </a:p>
          <a:p>
            <a:endParaRPr sz="3600" dirty="0">
              <a:latin typeface="Calibri"/>
              <a:ea typeface="Calibri"/>
              <a:cs typeface="Calibri"/>
              <a:sym typeface="Calibri"/>
            </a:endParaRPr>
          </a:p>
          <a:p>
            <a:r>
              <a:rPr lang="en" sz="3600" dirty="0">
                <a:latin typeface="Calibri"/>
                <a:ea typeface="Calibri"/>
                <a:cs typeface="Calibri"/>
                <a:sym typeface="Calibri"/>
              </a:rPr>
              <a:t>For this student, I might want them to tell me more! </a:t>
            </a:r>
            <a:endParaRPr sz="3600" dirty="0">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5" name="Google Shape;385;p63"/>
          <p:cNvSpPr txBox="1"/>
          <p:nvPr/>
        </p:nvSpPr>
        <p:spPr>
          <a:xfrm>
            <a:off x="5736925" y="342001"/>
            <a:ext cx="5548200" cy="1667700"/>
          </a:xfrm>
          <a:prstGeom prst="rect">
            <a:avLst/>
          </a:prstGeom>
          <a:noFill/>
          <a:ln>
            <a:noFill/>
          </a:ln>
        </p:spPr>
        <p:txBody>
          <a:bodyPr spcFirstLastPara="1" wrap="square" lIns="91433" tIns="91433" rIns="91433" bIns="91433" anchor="t" anchorCtr="0">
            <a:noAutofit/>
          </a:bodyPr>
          <a:lstStyle/>
          <a:p>
            <a:endParaRPr sz="3600" b="1">
              <a:latin typeface="Calibri"/>
              <a:ea typeface="Calibri"/>
              <a:cs typeface="Calibri"/>
              <a:sym typeface="Calibri"/>
            </a:endParaRPr>
          </a:p>
        </p:txBody>
      </p:sp>
      <p:pic>
        <p:nvPicPr>
          <p:cNvPr id="386" name="Google Shape;386;p63"/>
          <p:cNvPicPr preferRelativeResize="0"/>
          <p:nvPr/>
        </p:nvPicPr>
        <p:blipFill>
          <a:blip r:embed="rId3">
            <a:alphaModFix/>
          </a:blip>
          <a:stretch>
            <a:fillRect/>
          </a:stretch>
        </p:blipFill>
        <p:spPr>
          <a:xfrm>
            <a:off x="1862761" y="1104452"/>
            <a:ext cx="4617831" cy="4925689"/>
          </a:xfrm>
          <a:prstGeom prst="rect">
            <a:avLst/>
          </a:prstGeom>
          <a:noFill/>
          <a:ln>
            <a:noFill/>
          </a:ln>
        </p:spPr>
      </p:pic>
      <p:pic>
        <p:nvPicPr>
          <p:cNvPr id="387" name="Google Shape;387;p63"/>
          <p:cNvPicPr preferRelativeResize="0"/>
          <p:nvPr/>
        </p:nvPicPr>
        <p:blipFill>
          <a:blip r:embed="rId4">
            <a:alphaModFix/>
          </a:blip>
          <a:stretch>
            <a:fillRect/>
          </a:stretch>
        </p:blipFill>
        <p:spPr>
          <a:xfrm>
            <a:off x="6966035" y="2509976"/>
            <a:ext cx="3833647" cy="18380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3" name="Google Shape;393;p64"/>
          <p:cNvSpPr txBox="1"/>
          <p:nvPr/>
        </p:nvSpPr>
        <p:spPr>
          <a:xfrm>
            <a:off x="5736925" y="342000"/>
            <a:ext cx="5548000" cy="1667600"/>
          </a:xfrm>
          <a:prstGeom prst="rect">
            <a:avLst/>
          </a:prstGeom>
          <a:noFill/>
          <a:ln>
            <a:noFill/>
          </a:ln>
        </p:spPr>
        <p:txBody>
          <a:bodyPr spcFirstLastPara="1" wrap="square" lIns="91433" tIns="91433" rIns="91433" bIns="91433" anchor="t" anchorCtr="0">
            <a:noAutofit/>
          </a:bodyPr>
          <a:lstStyle/>
          <a:p>
            <a:endParaRPr sz="3600" b="1">
              <a:latin typeface="Calibri"/>
              <a:ea typeface="Calibri"/>
              <a:cs typeface="Calibri"/>
              <a:sym typeface="Calibri"/>
            </a:endParaRPr>
          </a:p>
        </p:txBody>
      </p:sp>
      <p:pic>
        <p:nvPicPr>
          <p:cNvPr id="394" name="Google Shape;394;p64"/>
          <p:cNvPicPr preferRelativeResize="0"/>
          <p:nvPr/>
        </p:nvPicPr>
        <p:blipFill>
          <a:blip r:embed="rId3">
            <a:alphaModFix/>
          </a:blip>
          <a:stretch>
            <a:fillRect/>
          </a:stretch>
        </p:blipFill>
        <p:spPr>
          <a:xfrm>
            <a:off x="1472277" y="991637"/>
            <a:ext cx="9599673" cy="528013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400" name="Google Shape;400;p65"/>
          <p:cNvSpPr txBox="1"/>
          <p:nvPr/>
        </p:nvSpPr>
        <p:spPr>
          <a:xfrm>
            <a:off x="5736925" y="342000"/>
            <a:ext cx="5548000" cy="1667600"/>
          </a:xfrm>
          <a:prstGeom prst="rect">
            <a:avLst/>
          </a:prstGeom>
          <a:noFill/>
          <a:ln>
            <a:noFill/>
          </a:ln>
        </p:spPr>
        <p:txBody>
          <a:bodyPr spcFirstLastPara="1" wrap="square" lIns="91433" tIns="91433" rIns="91433" bIns="91433" anchor="t" anchorCtr="0">
            <a:noAutofit/>
          </a:bodyPr>
          <a:lstStyle/>
          <a:p>
            <a:endParaRPr sz="3600" b="1">
              <a:latin typeface="Calibri"/>
              <a:ea typeface="Calibri"/>
              <a:cs typeface="Calibri"/>
              <a:sym typeface="Calibri"/>
            </a:endParaRPr>
          </a:p>
        </p:txBody>
      </p:sp>
      <p:pic>
        <p:nvPicPr>
          <p:cNvPr id="401" name="Google Shape;401;p65"/>
          <p:cNvPicPr preferRelativeResize="0"/>
          <p:nvPr/>
        </p:nvPicPr>
        <p:blipFill>
          <a:blip r:embed="rId3">
            <a:alphaModFix/>
          </a:blip>
          <a:stretch>
            <a:fillRect/>
          </a:stretch>
        </p:blipFill>
        <p:spPr>
          <a:xfrm>
            <a:off x="1266594" y="725908"/>
            <a:ext cx="9658812" cy="540618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pic>
        <p:nvPicPr>
          <p:cNvPr id="406" name="Google Shape;406;p66"/>
          <p:cNvPicPr preferRelativeResize="0"/>
          <p:nvPr/>
        </p:nvPicPr>
        <p:blipFill>
          <a:blip r:embed="rId3">
            <a:alphaModFix/>
          </a:blip>
          <a:stretch>
            <a:fillRect/>
          </a:stretch>
        </p:blipFill>
        <p:spPr>
          <a:xfrm>
            <a:off x="3746491" y="993017"/>
            <a:ext cx="6561813" cy="2802673"/>
          </a:xfrm>
          <a:prstGeom prst="rect">
            <a:avLst/>
          </a:prstGeom>
          <a:noFill/>
          <a:ln>
            <a:noFill/>
          </a:ln>
        </p:spPr>
      </p:pic>
      <p:pic>
        <p:nvPicPr>
          <p:cNvPr id="407" name="Google Shape;407;p66"/>
          <p:cNvPicPr preferRelativeResize="0"/>
          <p:nvPr/>
        </p:nvPicPr>
        <p:blipFill>
          <a:blip r:embed="rId4">
            <a:alphaModFix/>
          </a:blip>
          <a:stretch>
            <a:fillRect/>
          </a:stretch>
        </p:blipFill>
        <p:spPr>
          <a:xfrm>
            <a:off x="4558965" y="4320854"/>
            <a:ext cx="1537035" cy="2096215"/>
          </a:xfrm>
          <a:prstGeom prst="rect">
            <a:avLst/>
          </a:prstGeom>
          <a:noFill/>
          <a:ln>
            <a:noFill/>
          </a:ln>
        </p:spPr>
      </p:pic>
      <p:pic>
        <p:nvPicPr>
          <p:cNvPr id="408" name="Google Shape;408;p66"/>
          <p:cNvPicPr preferRelativeResize="0"/>
          <p:nvPr/>
        </p:nvPicPr>
        <p:blipFill>
          <a:blip r:embed="rId5">
            <a:alphaModFix/>
          </a:blip>
          <a:stretch>
            <a:fillRect/>
          </a:stretch>
        </p:blipFill>
        <p:spPr>
          <a:xfrm>
            <a:off x="7902927" y="4085400"/>
            <a:ext cx="1198733" cy="2170573"/>
          </a:xfrm>
          <a:prstGeom prst="rect">
            <a:avLst/>
          </a:prstGeom>
          <a:noFill/>
          <a:ln>
            <a:noFill/>
          </a:ln>
        </p:spPr>
      </p:pic>
      <p:grpSp>
        <p:nvGrpSpPr>
          <p:cNvPr id="409" name="Google Shape;409;p66"/>
          <p:cNvGrpSpPr/>
          <p:nvPr/>
        </p:nvGrpSpPr>
        <p:grpSpPr>
          <a:xfrm>
            <a:off x="1178080" y="1396853"/>
            <a:ext cx="2719960" cy="4483371"/>
            <a:chOff x="8781850" y="1484924"/>
            <a:chExt cx="3494192" cy="5759558"/>
          </a:xfrm>
        </p:grpSpPr>
        <p:pic>
          <p:nvPicPr>
            <p:cNvPr id="410" name="Google Shape;410;p66"/>
            <p:cNvPicPr preferRelativeResize="0"/>
            <p:nvPr/>
          </p:nvPicPr>
          <p:blipFill>
            <a:blip r:embed="rId6">
              <a:alphaModFix/>
            </a:blip>
            <a:stretch>
              <a:fillRect/>
            </a:stretch>
          </p:blipFill>
          <p:spPr>
            <a:xfrm>
              <a:off x="8781850" y="1484924"/>
              <a:ext cx="2639099" cy="4281374"/>
            </a:xfrm>
            <a:prstGeom prst="rect">
              <a:avLst/>
            </a:prstGeom>
            <a:noFill/>
            <a:ln>
              <a:noFill/>
            </a:ln>
          </p:spPr>
        </p:pic>
        <p:sp>
          <p:nvSpPr>
            <p:cNvPr id="411" name="Google Shape;411;p66"/>
            <p:cNvSpPr/>
            <p:nvPr/>
          </p:nvSpPr>
          <p:spPr>
            <a:xfrm>
              <a:off x="9834350" y="3959800"/>
              <a:ext cx="846600" cy="729300"/>
            </a:xfrm>
            <a:prstGeom prst="rect">
              <a:avLst/>
            </a:prstGeom>
            <a:noFill/>
            <a:ln w="76200" cap="flat" cmpd="sng">
              <a:solidFill>
                <a:schemeClr val="accent1"/>
              </a:solidFill>
              <a:prstDash val="solid"/>
              <a:round/>
              <a:headEnd type="none" w="sm" len="sm"/>
              <a:tailEnd type="none" w="sm" len="sm"/>
            </a:ln>
          </p:spPr>
          <p:txBody>
            <a:bodyPr spcFirstLastPara="1" wrap="square" lIns="91433" tIns="91433" rIns="91433" bIns="91433" anchor="ctr" anchorCtr="0">
              <a:noAutofit/>
            </a:bodyPr>
            <a:lstStyle/>
            <a:p>
              <a:endParaRPr sz="2400"/>
            </a:p>
          </p:txBody>
        </p:sp>
        <p:sp>
          <p:nvSpPr>
            <p:cNvPr id="412" name="Google Shape;412;p66"/>
            <p:cNvSpPr txBox="1"/>
            <p:nvPr/>
          </p:nvSpPr>
          <p:spPr>
            <a:xfrm>
              <a:off x="9970242" y="5109422"/>
              <a:ext cx="2305800" cy="2135060"/>
            </a:xfrm>
            <a:prstGeom prst="rect">
              <a:avLst/>
            </a:prstGeom>
            <a:noFill/>
            <a:ln>
              <a:noFill/>
            </a:ln>
          </p:spPr>
          <p:txBody>
            <a:bodyPr spcFirstLastPara="1" wrap="square" lIns="91433" tIns="91433" rIns="91433" bIns="91433" anchor="t" anchorCtr="0">
              <a:spAutoFit/>
            </a:bodyPr>
            <a:lstStyle/>
            <a:p>
              <a:r>
                <a:rPr lang="en" sz="2400" b="1" dirty="0">
                  <a:latin typeface="Calibri"/>
                  <a:ea typeface="Calibri"/>
                  <a:cs typeface="Calibri"/>
                  <a:sym typeface="Calibri"/>
                </a:rPr>
                <a:t>Double bond with carbon atoms</a:t>
              </a:r>
              <a:endParaRPr sz="2400" b="1" dirty="0">
                <a:latin typeface="Calibri"/>
                <a:ea typeface="Calibri"/>
                <a:cs typeface="Calibri"/>
                <a:sym typeface="Calibr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67"/>
          <p:cNvSpPr txBox="1"/>
          <p:nvPr/>
        </p:nvSpPr>
        <p:spPr>
          <a:xfrm>
            <a:off x="1251226" y="1094732"/>
            <a:ext cx="4949700" cy="1005518"/>
          </a:xfrm>
          <a:prstGeom prst="rect">
            <a:avLst/>
          </a:prstGeom>
          <a:noFill/>
          <a:ln>
            <a:noFill/>
          </a:ln>
        </p:spPr>
        <p:txBody>
          <a:bodyPr spcFirstLastPara="1" wrap="square" lIns="91433" tIns="91433" rIns="91433" bIns="91433" anchor="t" anchorCtr="0">
            <a:spAutoFit/>
          </a:bodyPr>
          <a:lstStyle/>
          <a:p>
            <a:r>
              <a:rPr lang="en" sz="2667" b="1" dirty="0">
                <a:latin typeface="Calibri"/>
                <a:ea typeface="Calibri"/>
                <a:cs typeface="Calibri"/>
                <a:sym typeface="Calibri"/>
              </a:rPr>
              <a:t>Do the phospholipids ever change in a cell membrane?</a:t>
            </a:r>
            <a:endParaRPr sz="2667" b="1" dirty="0">
              <a:latin typeface="Calibri"/>
              <a:ea typeface="Calibri"/>
              <a:cs typeface="Calibri"/>
              <a:sym typeface="Calibri"/>
            </a:endParaRPr>
          </a:p>
        </p:txBody>
      </p:sp>
      <p:pic>
        <p:nvPicPr>
          <p:cNvPr id="418" name="Google Shape;418;p67"/>
          <p:cNvPicPr preferRelativeResize="0"/>
          <p:nvPr/>
        </p:nvPicPr>
        <p:blipFill rotWithShape="1">
          <a:blip r:embed="rId3">
            <a:alphaModFix/>
          </a:blip>
          <a:srcRect l="6291" t="17998" r="54115" b="42610"/>
          <a:stretch/>
        </p:blipFill>
        <p:spPr>
          <a:xfrm>
            <a:off x="6525076" y="1207160"/>
            <a:ext cx="4415699" cy="4817352"/>
          </a:xfrm>
          <a:prstGeom prst="rect">
            <a:avLst/>
          </a:prstGeom>
          <a:noFill/>
          <a:ln>
            <a:noFill/>
          </a:ln>
        </p:spPr>
      </p:pic>
      <p:pic>
        <p:nvPicPr>
          <p:cNvPr id="419" name="Google Shape;419;p67"/>
          <p:cNvPicPr preferRelativeResize="0"/>
          <p:nvPr/>
        </p:nvPicPr>
        <p:blipFill>
          <a:blip r:embed="rId4">
            <a:alphaModFix/>
          </a:blip>
          <a:stretch>
            <a:fillRect/>
          </a:stretch>
        </p:blipFill>
        <p:spPr>
          <a:xfrm>
            <a:off x="1446623" y="2371117"/>
            <a:ext cx="3694876" cy="1771524"/>
          </a:xfrm>
          <a:prstGeom prst="rect">
            <a:avLst/>
          </a:prstGeom>
          <a:noFill/>
          <a:ln>
            <a:noFill/>
          </a:ln>
        </p:spPr>
      </p:pic>
      <p:sp>
        <p:nvSpPr>
          <p:cNvPr id="420" name="Google Shape;420;p67"/>
          <p:cNvSpPr txBox="1"/>
          <p:nvPr/>
        </p:nvSpPr>
        <p:spPr>
          <a:xfrm>
            <a:off x="1251225" y="4641078"/>
            <a:ext cx="4949700" cy="1005518"/>
          </a:xfrm>
          <a:prstGeom prst="rect">
            <a:avLst/>
          </a:prstGeom>
          <a:noFill/>
          <a:ln>
            <a:noFill/>
          </a:ln>
        </p:spPr>
        <p:txBody>
          <a:bodyPr spcFirstLastPara="1" wrap="square" lIns="91433" tIns="91433" rIns="91433" bIns="91433" anchor="t" anchorCtr="0">
            <a:spAutoFit/>
          </a:bodyPr>
          <a:lstStyle/>
          <a:p>
            <a:r>
              <a:rPr lang="en" sz="2667" b="1" dirty="0">
                <a:latin typeface="Calibri"/>
                <a:ea typeface="Calibri"/>
                <a:cs typeface="Calibri"/>
                <a:sym typeface="Calibri"/>
              </a:rPr>
              <a:t>Please arrange 12 phospholipids as a bilayer on your workspace.</a:t>
            </a:r>
            <a:endParaRPr sz="2667" b="1" dirty="0">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50"/>
          <p:cNvSpPr txBox="1">
            <a:spLocks noGrp="1"/>
          </p:cNvSpPr>
          <p:nvPr>
            <p:ph type="ctrTitle"/>
          </p:nvPr>
        </p:nvSpPr>
        <p:spPr>
          <a:xfrm>
            <a:off x="5791867" y="1456700"/>
            <a:ext cx="5722000" cy="3708000"/>
          </a:xfrm>
          <a:prstGeom prst="rect">
            <a:avLst/>
          </a:prstGeom>
          <a:noFill/>
          <a:ln>
            <a:noFill/>
          </a:ln>
        </p:spPr>
        <p:txBody>
          <a:bodyPr spcFirstLastPara="1" wrap="square" lIns="91433" tIns="45700" rIns="91433" bIns="45700" anchor="b" anchorCtr="0">
            <a:normAutofit/>
          </a:bodyPr>
          <a:lstStyle/>
          <a:p>
            <a:pPr algn="l">
              <a:spcBef>
                <a:spcPts val="0"/>
              </a:spcBef>
              <a:buClr>
                <a:srgbClr val="0070C0"/>
              </a:buClr>
              <a:buSzPct val="100000"/>
            </a:pPr>
            <a:r>
              <a:rPr lang="en" sz="4267" dirty="0">
                <a:solidFill>
                  <a:srgbClr val="202124"/>
                </a:solidFill>
              </a:rPr>
              <a:t>Kim Parfitt</a:t>
            </a:r>
            <a:endParaRPr sz="4267" dirty="0">
              <a:solidFill>
                <a:srgbClr val="202124"/>
              </a:solidFill>
            </a:endParaRPr>
          </a:p>
          <a:p>
            <a:pPr algn="l">
              <a:spcBef>
                <a:spcPts val="0"/>
              </a:spcBef>
              <a:buClr>
                <a:schemeClr val="dk1"/>
              </a:buClr>
              <a:buSzPct val="214285"/>
            </a:pPr>
            <a:endParaRPr sz="1867" dirty="0">
              <a:solidFill>
                <a:srgbClr val="202124"/>
              </a:solidFill>
            </a:endParaRPr>
          </a:p>
          <a:p>
            <a:pPr algn="l">
              <a:spcBef>
                <a:spcPts val="0"/>
              </a:spcBef>
              <a:buClr>
                <a:schemeClr val="dk1"/>
              </a:buClr>
              <a:buSzPct val="150000"/>
            </a:pPr>
            <a:r>
              <a:rPr lang="en" sz="2667" dirty="0">
                <a:solidFill>
                  <a:srgbClr val="202124"/>
                </a:solidFill>
              </a:rPr>
              <a:t>Taught for 18 years at Cheyenne Central High School</a:t>
            </a:r>
            <a:endParaRPr sz="2667" dirty="0">
              <a:solidFill>
                <a:srgbClr val="202124"/>
              </a:solidFill>
            </a:endParaRPr>
          </a:p>
          <a:p>
            <a:pPr algn="l">
              <a:spcBef>
                <a:spcPts val="0"/>
              </a:spcBef>
              <a:buClr>
                <a:schemeClr val="dk1"/>
              </a:buClr>
              <a:buSzPct val="150000"/>
            </a:pPr>
            <a:endParaRPr sz="2667" dirty="0">
              <a:solidFill>
                <a:srgbClr val="202124"/>
              </a:solidFill>
            </a:endParaRPr>
          </a:p>
          <a:p>
            <a:pPr algn="l">
              <a:spcBef>
                <a:spcPts val="0"/>
              </a:spcBef>
              <a:buClr>
                <a:schemeClr val="dk1"/>
              </a:buClr>
              <a:buSzPct val="150000"/>
            </a:pPr>
            <a:r>
              <a:rPr lang="en" sz="2667" dirty="0">
                <a:solidFill>
                  <a:srgbClr val="202124"/>
                </a:solidFill>
              </a:rPr>
              <a:t>And after 11 years of using 3D models and attending CBM summer courses, I am now working full-time for this amazing company.</a:t>
            </a:r>
            <a:endParaRPr sz="2667" dirty="0">
              <a:solidFill>
                <a:srgbClr val="202124"/>
              </a:solidFill>
            </a:endParaRPr>
          </a:p>
          <a:p>
            <a:pPr algn="l">
              <a:spcBef>
                <a:spcPts val="0"/>
              </a:spcBef>
              <a:buClr>
                <a:schemeClr val="dk1"/>
              </a:buClr>
              <a:buSzPct val="150000"/>
            </a:pPr>
            <a:endParaRPr sz="2667" dirty="0">
              <a:solidFill>
                <a:srgbClr val="202124"/>
              </a:solidFill>
            </a:endParaRPr>
          </a:p>
          <a:p>
            <a:pPr algn="l">
              <a:spcBef>
                <a:spcPts val="0"/>
              </a:spcBef>
              <a:buClr>
                <a:schemeClr val="dk1"/>
              </a:buClr>
              <a:buSzPct val="150000"/>
            </a:pPr>
            <a:endParaRPr sz="2667" b="1" dirty="0">
              <a:solidFill>
                <a:srgbClr val="38761D"/>
              </a:solidFill>
            </a:endParaRPr>
          </a:p>
        </p:txBody>
      </p:sp>
      <p:pic>
        <p:nvPicPr>
          <p:cNvPr id="290" name="Google Shape;290;p50"/>
          <p:cNvPicPr preferRelativeResize="0"/>
          <p:nvPr/>
        </p:nvPicPr>
        <p:blipFill>
          <a:blip r:embed="rId3">
            <a:alphaModFix/>
          </a:blip>
          <a:stretch>
            <a:fillRect/>
          </a:stretch>
        </p:blipFill>
        <p:spPr>
          <a:xfrm>
            <a:off x="1342667" y="1159660"/>
            <a:ext cx="4069367" cy="3968633"/>
          </a:xfrm>
          <a:prstGeom prst="rect">
            <a:avLst/>
          </a:prstGeom>
          <a:noFill/>
          <a:ln>
            <a:noFill/>
          </a:ln>
        </p:spPr>
      </p:pic>
      <p:pic>
        <p:nvPicPr>
          <p:cNvPr id="291" name="Google Shape;291;p50"/>
          <p:cNvPicPr preferRelativeResize="0"/>
          <p:nvPr/>
        </p:nvPicPr>
        <p:blipFill>
          <a:blip r:embed="rId4">
            <a:alphaModFix/>
          </a:blip>
          <a:stretch>
            <a:fillRect/>
          </a:stretch>
        </p:blipFill>
        <p:spPr>
          <a:xfrm>
            <a:off x="6699801" y="5611049"/>
            <a:ext cx="990400" cy="682700"/>
          </a:xfrm>
          <a:prstGeom prst="rect">
            <a:avLst/>
          </a:prstGeom>
          <a:noFill/>
          <a:ln>
            <a:noFill/>
          </a:ln>
        </p:spPr>
      </p:pic>
      <p:pic>
        <p:nvPicPr>
          <p:cNvPr id="292" name="Google Shape;292;p50"/>
          <p:cNvPicPr preferRelativeResize="0"/>
          <p:nvPr/>
        </p:nvPicPr>
        <p:blipFill>
          <a:blip r:embed="rId5">
            <a:alphaModFix/>
          </a:blip>
          <a:stretch>
            <a:fillRect/>
          </a:stretch>
        </p:blipFill>
        <p:spPr>
          <a:xfrm>
            <a:off x="2410551" y="5859566"/>
            <a:ext cx="1044616" cy="248333"/>
          </a:xfrm>
          <a:prstGeom prst="rect">
            <a:avLst/>
          </a:prstGeom>
          <a:noFill/>
          <a:ln>
            <a:noFill/>
          </a:ln>
        </p:spPr>
      </p:pic>
      <p:pic>
        <p:nvPicPr>
          <p:cNvPr id="293" name="Google Shape;293;p50"/>
          <p:cNvPicPr preferRelativeResize="0"/>
          <p:nvPr/>
        </p:nvPicPr>
        <p:blipFill>
          <a:blip r:embed="rId6">
            <a:alphaModFix/>
          </a:blip>
          <a:stretch>
            <a:fillRect/>
          </a:stretch>
        </p:blipFill>
        <p:spPr>
          <a:xfrm>
            <a:off x="3566503" y="5796839"/>
            <a:ext cx="990400" cy="311079"/>
          </a:xfrm>
          <a:prstGeom prst="rect">
            <a:avLst/>
          </a:prstGeom>
          <a:noFill/>
          <a:ln>
            <a:noFill/>
          </a:ln>
        </p:spPr>
      </p:pic>
      <p:pic>
        <p:nvPicPr>
          <p:cNvPr id="294" name="Google Shape;294;p50"/>
          <p:cNvPicPr preferRelativeResize="0"/>
          <p:nvPr/>
        </p:nvPicPr>
        <p:blipFill>
          <a:blip r:embed="rId7">
            <a:alphaModFix/>
          </a:blip>
          <a:stretch>
            <a:fillRect/>
          </a:stretch>
        </p:blipFill>
        <p:spPr>
          <a:xfrm>
            <a:off x="4836268" y="5732964"/>
            <a:ext cx="1690867" cy="313467"/>
          </a:xfrm>
          <a:prstGeom prst="rect">
            <a:avLst/>
          </a:prstGeom>
          <a:noFill/>
          <a:ln>
            <a:noFill/>
          </a:ln>
        </p:spPr>
      </p:pic>
      <p:pic>
        <p:nvPicPr>
          <p:cNvPr id="295" name="Google Shape;295;p50"/>
          <p:cNvPicPr preferRelativeResize="0"/>
          <p:nvPr/>
        </p:nvPicPr>
        <p:blipFill>
          <a:blip r:embed="rId8">
            <a:alphaModFix/>
          </a:blip>
          <a:stretch>
            <a:fillRect/>
          </a:stretch>
        </p:blipFill>
        <p:spPr>
          <a:xfrm>
            <a:off x="5737369" y="6025516"/>
            <a:ext cx="790633" cy="162769"/>
          </a:xfrm>
          <a:prstGeom prst="rect">
            <a:avLst/>
          </a:prstGeom>
          <a:noFill/>
          <a:ln>
            <a:noFill/>
          </a:ln>
        </p:spPr>
      </p:pic>
      <p:sp>
        <p:nvSpPr>
          <p:cNvPr id="296" name="Google Shape;296;p50"/>
          <p:cNvSpPr txBox="1"/>
          <p:nvPr/>
        </p:nvSpPr>
        <p:spPr>
          <a:xfrm>
            <a:off x="3527952" y="5973899"/>
            <a:ext cx="1596000" cy="430847"/>
          </a:xfrm>
          <a:prstGeom prst="rect">
            <a:avLst/>
          </a:prstGeom>
          <a:noFill/>
          <a:ln>
            <a:noFill/>
          </a:ln>
        </p:spPr>
        <p:txBody>
          <a:bodyPr spcFirstLastPara="1" wrap="square" lIns="121900" tIns="121900" rIns="121900" bIns="121900" anchor="t" anchorCtr="0">
            <a:spAutoFit/>
          </a:bodyPr>
          <a:lstStyle/>
          <a:p>
            <a:r>
              <a:rPr lang="en" sz="1200">
                <a:solidFill>
                  <a:schemeClr val="accent1"/>
                </a:solidFill>
                <a:latin typeface="Calibri"/>
                <a:ea typeface="Calibri"/>
                <a:cs typeface="Calibri"/>
                <a:sym typeface="Calibri"/>
              </a:rPr>
              <a:t>Leadership Academy</a:t>
            </a:r>
            <a:endParaRPr sz="1200">
              <a:solidFill>
                <a:schemeClr val="accent1"/>
              </a:solidFill>
              <a:latin typeface="Calibri"/>
              <a:ea typeface="Calibri"/>
              <a:cs typeface="Calibri"/>
              <a:sym typeface="Calibri"/>
            </a:endParaRPr>
          </a:p>
        </p:txBody>
      </p:sp>
      <p:sp>
        <p:nvSpPr>
          <p:cNvPr id="297" name="Google Shape;297;p50"/>
          <p:cNvSpPr txBox="1"/>
          <p:nvPr/>
        </p:nvSpPr>
        <p:spPr>
          <a:xfrm>
            <a:off x="5791867" y="4626139"/>
            <a:ext cx="6019600" cy="984909"/>
          </a:xfrm>
          <a:prstGeom prst="rect">
            <a:avLst/>
          </a:prstGeom>
          <a:noFill/>
          <a:ln>
            <a:noFill/>
          </a:ln>
        </p:spPr>
        <p:txBody>
          <a:bodyPr spcFirstLastPara="1" wrap="square" lIns="121900" tIns="121900" rIns="121900" bIns="121900" anchor="b" anchorCtr="0">
            <a:spAutoFit/>
          </a:bodyPr>
          <a:lstStyle/>
          <a:p>
            <a:pPr>
              <a:lnSpc>
                <a:spcPct val="90000"/>
              </a:lnSpc>
              <a:buClr>
                <a:schemeClr val="dk1"/>
              </a:buClr>
              <a:buSzPts val="3000"/>
            </a:pPr>
            <a:r>
              <a:rPr lang="en" sz="2667" b="1" dirty="0">
                <a:solidFill>
                  <a:srgbClr val="38761D"/>
                </a:solidFill>
                <a:latin typeface="Calibri"/>
                <a:ea typeface="Calibri"/>
                <a:cs typeface="Calibri"/>
                <a:sym typeface="Calibri"/>
              </a:rPr>
              <a:t>Kim.Parfitt@3dmoleculardesigns.com</a:t>
            </a:r>
            <a:endParaRPr sz="2667" b="1" dirty="0">
              <a:solidFill>
                <a:srgbClr val="38761D"/>
              </a:solidFill>
              <a:latin typeface="Calibri"/>
              <a:ea typeface="Calibri"/>
              <a:cs typeface="Calibri"/>
              <a:sym typeface="Calibri"/>
            </a:endParaRPr>
          </a:p>
          <a:p>
            <a:endParaRPr sz="2400" dirty="0">
              <a:latin typeface="Calibri"/>
              <a:ea typeface="Calibri"/>
              <a:cs typeface="Calibri"/>
              <a:sym typeface="Calibri"/>
            </a:endParaRPr>
          </a:p>
        </p:txBody>
      </p:sp>
      <p:pic>
        <p:nvPicPr>
          <p:cNvPr id="298" name="Google Shape;298;p50"/>
          <p:cNvPicPr preferRelativeResize="0"/>
          <p:nvPr/>
        </p:nvPicPr>
        <p:blipFill>
          <a:blip r:embed="rId9">
            <a:alphaModFix/>
          </a:blip>
          <a:stretch>
            <a:fillRect/>
          </a:stretch>
        </p:blipFill>
        <p:spPr>
          <a:xfrm>
            <a:off x="1272369" y="5796833"/>
            <a:ext cx="1065367" cy="465735"/>
          </a:xfrm>
          <a:prstGeom prst="rect">
            <a:avLst/>
          </a:prstGeom>
          <a:noFill/>
          <a:ln>
            <a:noFill/>
          </a:ln>
        </p:spPr>
      </p:pic>
      <p:pic>
        <p:nvPicPr>
          <p:cNvPr id="299" name="Google Shape;299;p50"/>
          <p:cNvPicPr preferRelativeResize="0"/>
          <p:nvPr/>
        </p:nvPicPr>
        <p:blipFill>
          <a:blip r:embed="rId10">
            <a:alphaModFix/>
          </a:blip>
          <a:stretch>
            <a:fillRect/>
          </a:stretch>
        </p:blipFill>
        <p:spPr>
          <a:xfrm>
            <a:off x="1585735" y="5988382"/>
            <a:ext cx="663567" cy="1999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pic>
        <p:nvPicPr>
          <p:cNvPr id="425" name="Google Shape;425;p68"/>
          <p:cNvPicPr preferRelativeResize="0"/>
          <p:nvPr/>
        </p:nvPicPr>
        <p:blipFill>
          <a:blip r:embed="rId3">
            <a:alphaModFix/>
          </a:blip>
          <a:stretch>
            <a:fillRect/>
          </a:stretch>
        </p:blipFill>
        <p:spPr>
          <a:xfrm>
            <a:off x="1513924" y="1390113"/>
            <a:ext cx="8368769" cy="4918551"/>
          </a:xfrm>
          <a:prstGeom prst="rect">
            <a:avLst/>
          </a:prstGeom>
          <a:noFill/>
          <a:ln>
            <a:noFill/>
          </a:ln>
        </p:spPr>
      </p:pic>
      <p:sp>
        <p:nvSpPr>
          <p:cNvPr id="426" name="Google Shape;426;p68"/>
          <p:cNvSpPr txBox="1"/>
          <p:nvPr/>
        </p:nvSpPr>
        <p:spPr>
          <a:xfrm>
            <a:off x="1419677" y="276893"/>
            <a:ext cx="8889809" cy="1005518"/>
          </a:xfrm>
          <a:prstGeom prst="rect">
            <a:avLst/>
          </a:prstGeom>
          <a:noFill/>
          <a:ln>
            <a:noFill/>
          </a:ln>
        </p:spPr>
        <p:txBody>
          <a:bodyPr spcFirstLastPara="1" wrap="square" lIns="91433" tIns="91433" rIns="91433" bIns="91433" anchor="t" anchorCtr="0">
            <a:spAutoFit/>
          </a:bodyPr>
          <a:lstStyle/>
          <a:p>
            <a:r>
              <a:rPr lang="en" sz="2667" b="1" dirty="0">
                <a:latin typeface="Calibri"/>
                <a:ea typeface="Calibri"/>
                <a:cs typeface="Calibri"/>
                <a:sym typeface="Calibri"/>
              </a:rPr>
              <a:t>How might animals that are ectothermic survive the loss of the fluid nature of their cell membranes in cold conditions?</a:t>
            </a:r>
            <a:endParaRPr sz="2667" b="1" dirty="0">
              <a:latin typeface="Calibri"/>
              <a:ea typeface="Calibri"/>
              <a:cs typeface="Calibri"/>
              <a:sym typeface="Calibri"/>
            </a:endParaRPr>
          </a:p>
        </p:txBody>
      </p:sp>
      <p:pic>
        <p:nvPicPr>
          <p:cNvPr id="427" name="Google Shape;427;p68"/>
          <p:cNvPicPr preferRelativeResize="0"/>
          <p:nvPr/>
        </p:nvPicPr>
        <p:blipFill>
          <a:blip r:embed="rId4">
            <a:alphaModFix/>
          </a:blip>
          <a:stretch>
            <a:fillRect/>
          </a:stretch>
        </p:blipFill>
        <p:spPr>
          <a:xfrm>
            <a:off x="6096000" y="3697140"/>
            <a:ext cx="1375397" cy="2490464"/>
          </a:xfrm>
          <a:prstGeom prst="rect">
            <a:avLst/>
          </a:prstGeom>
          <a:noFill/>
          <a:ln>
            <a:noFill/>
          </a:ln>
        </p:spPr>
      </p:pic>
      <p:pic>
        <p:nvPicPr>
          <p:cNvPr id="428" name="Google Shape;428;p68"/>
          <p:cNvPicPr preferRelativeResize="0"/>
          <p:nvPr/>
        </p:nvPicPr>
        <p:blipFill>
          <a:blip r:embed="rId5">
            <a:alphaModFix/>
          </a:blip>
          <a:stretch>
            <a:fillRect/>
          </a:stretch>
        </p:blipFill>
        <p:spPr>
          <a:xfrm>
            <a:off x="3349298" y="3739799"/>
            <a:ext cx="1763557" cy="2405147"/>
          </a:xfrm>
          <a:prstGeom prst="rect">
            <a:avLst/>
          </a:prstGeom>
          <a:noFill/>
          <a:ln>
            <a:noFill/>
          </a:ln>
        </p:spPr>
      </p:pic>
      <p:sp>
        <p:nvSpPr>
          <p:cNvPr id="429" name="Google Shape;429;p68"/>
          <p:cNvSpPr txBox="1"/>
          <p:nvPr/>
        </p:nvSpPr>
        <p:spPr>
          <a:xfrm>
            <a:off x="2955484" y="6416492"/>
            <a:ext cx="5418600" cy="307762"/>
          </a:xfrm>
          <a:prstGeom prst="rect">
            <a:avLst/>
          </a:prstGeom>
          <a:noFill/>
          <a:ln>
            <a:noFill/>
          </a:ln>
        </p:spPr>
        <p:txBody>
          <a:bodyPr spcFirstLastPara="1" wrap="square" lIns="91433" tIns="91433" rIns="91433" bIns="91433" anchor="t" anchorCtr="0">
            <a:spAutoFit/>
          </a:bodyPr>
          <a:lstStyle/>
          <a:p>
            <a:r>
              <a:rPr lang="en" sz="800" dirty="0"/>
              <a:t>Timothy Knepp, U.S. Fish and Wildlife Service, Public domain, via Wikimedia Commons</a:t>
            </a:r>
            <a:endParaRPr sz="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7"/>
                                        </p:tgtEl>
                                        <p:attrNameLst>
                                          <p:attrName>style.visibility</p:attrName>
                                        </p:attrNameLst>
                                      </p:cBhvr>
                                      <p:to>
                                        <p:strVal val="visible"/>
                                      </p:to>
                                    </p:set>
                                    <p:animEffect transition="in" filter="fade">
                                      <p:cBhvr>
                                        <p:cTn id="7" dur="1000"/>
                                        <p:tgtEl>
                                          <p:spTgt spid="4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28"/>
                                        </p:tgtEl>
                                        <p:attrNameLst>
                                          <p:attrName>style.visibility</p:attrName>
                                        </p:attrNameLst>
                                      </p:cBhvr>
                                      <p:to>
                                        <p:strVal val="visible"/>
                                      </p:to>
                                    </p:set>
                                    <p:animEffect transition="in" filter="fade">
                                      <p:cBhvr>
                                        <p:cTn id="12" dur="1000"/>
                                        <p:tgtEl>
                                          <p:spTgt spid="4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69"/>
          <p:cNvSpPr txBox="1"/>
          <p:nvPr/>
        </p:nvSpPr>
        <p:spPr>
          <a:xfrm>
            <a:off x="1343796" y="487256"/>
            <a:ext cx="8617281" cy="1005518"/>
          </a:xfrm>
          <a:prstGeom prst="rect">
            <a:avLst/>
          </a:prstGeom>
          <a:noFill/>
          <a:ln>
            <a:noFill/>
          </a:ln>
        </p:spPr>
        <p:txBody>
          <a:bodyPr spcFirstLastPara="1" wrap="square" lIns="91433" tIns="91433" rIns="91433" bIns="91433" anchor="t" anchorCtr="0">
            <a:spAutoFit/>
          </a:bodyPr>
          <a:lstStyle/>
          <a:p>
            <a:r>
              <a:rPr lang="en" sz="2667" b="1">
                <a:latin typeface="Calibri"/>
                <a:ea typeface="Calibri"/>
                <a:cs typeface="Calibri"/>
                <a:sym typeface="Calibri"/>
              </a:rPr>
              <a:t>How might animals that are ectothermic survive too much fluidity of the cell membrane in higher temperatures?</a:t>
            </a:r>
            <a:endParaRPr sz="2667" b="1">
              <a:latin typeface="Calibri"/>
              <a:ea typeface="Calibri"/>
              <a:cs typeface="Calibri"/>
              <a:sym typeface="Calibri"/>
            </a:endParaRPr>
          </a:p>
        </p:txBody>
      </p:sp>
      <p:pic>
        <p:nvPicPr>
          <p:cNvPr id="435" name="Google Shape;435;p69"/>
          <p:cNvPicPr preferRelativeResize="0"/>
          <p:nvPr/>
        </p:nvPicPr>
        <p:blipFill>
          <a:blip r:embed="rId3">
            <a:alphaModFix/>
          </a:blip>
          <a:stretch>
            <a:fillRect/>
          </a:stretch>
        </p:blipFill>
        <p:spPr>
          <a:xfrm>
            <a:off x="1455601" y="1797526"/>
            <a:ext cx="8301449" cy="4487876"/>
          </a:xfrm>
          <a:prstGeom prst="rect">
            <a:avLst/>
          </a:prstGeom>
          <a:noFill/>
          <a:ln>
            <a:noFill/>
          </a:ln>
        </p:spPr>
      </p:pic>
      <p:sp>
        <p:nvSpPr>
          <p:cNvPr id="436" name="Google Shape;436;p69"/>
          <p:cNvSpPr txBox="1"/>
          <p:nvPr/>
        </p:nvSpPr>
        <p:spPr>
          <a:xfrm rot="-5400000">
            <a:off x="-456174" y="4506389"/>
            <a:ext cx="3425700" cy="430873"/>
          </a:xfrm>
          <a:prstGeom prst="rect">
            <a:avLst/>
          </a:prstGeom>
          <a:noFill/>
          <a:ln>
            <a:noFill/>
          </a:ln>
        </p:spPr>
        <p:txBody>
          <a:bodyPr spcFirstLastPara="1" wrap="square" lIns="91433" tIns="91433" rIns="91433" bIns="91433" anchor="t" anchorCtr="0">
            <a:spAutoFit/>
          </a:bodyPr>
          <a:lstStyle/>
          <a:p>
            <a:r>
              <a:rPr lang="en" sz="800"/>
              <a:t>Wise Hok Wai Lum, CC BY-SA 4.0 &lt;https://creativecommons.org/licenses/by-sa/4.0&gt;, via Wikimedia Commons</a:t>
            </a:r>
            <a:endParaRPr sz="800"/>
          </a:p>
        </p:txBody>
      </p:sp>
      <p:pic>
        <p:nvPicPr>
          <p:cNvPr id="437" name="Google Shape;437;p69"/>
          <p:cNvPicPr preferRelativeResize="0"/>
          <p:nvPr/>
        </p:nvPicPr>
        <p:blipFill>
          <a:blip r:embed="rId4">
            <a:alphaModFix/>
          </a:blip>
          <a:stretch>
            <a:fillRect/>
          </a:stretch>
        </p:blipFill>
        <p:spPr>
          <a:xfrm>
            <a:off x="3387045" y="3280763"/>
            <a:ext cx="1539951" cy="2788424"/>
          </a:xfrm>
          <a:prstGeom prst="rect">
            <a:avLst/>
          </a:prstGeom>
          <a:noFill/>
          <a:ln>
            <a:noFill/>
          </a:ln>
        </p:spPr>
      </p:pic>
      <p:pic>
        <p:nvPicPr>
          <p:cNvPr id="438" name="Google Shape;438;p69"/>
          <p:cNvPicPr preferRelativeResize="0"/>
          <p:nvPr/>
        </p:nvPicPr>
        <p:blipFill>
          <a:blip r:embed="rId5">
            <a:alphaModFix/>
          </a:blip>
          <a:stretch>
            <a:fillRect/>
          </a:stretch>
        </p:blipFill>
        <p:spPr>
          <a:xfrm>
            <a:off x="5681851" y="3375375"/>
            <a:ext cx="1974549" cy="2692899"/>
          </a:xfrm>
          <a:prstGeom prst="rect">
            <a:avLst/>
          </a:prstGeom>
          <a:noFill/>
          <a:ln>
            <a:noFill/>
          </a:ln>
        </p:spPr>
      </p:pic>
      <p:sp>
        <p:nvSpPr>
          <p:cNvPr id="439" name="Google Shape;439;p69"/>
          <p:cNvSpPr txBox="1"/>
          <p:nvPr/>
        </p:nvSpPr>
        <p:spPr>
          <a:xfrm>
            <a:off x="3256401" y="989951"/>
            <a:ext cx="7502700" cy="410419"/>
          </a:xfrm>
          <a:prstGeom prst="rect">
            <a:avLst/>
          </a:prstGeom>
          <a:noFill/>
          <a:ln>
            <a:noFill/>
          </a:ln>
        </p:spPr>
        <p:txBody>
          <a:bodyPr spcFirstLastPara="1" wrap="square" lIns="91433" tIns="91433" rIns="91433" bIns="91433" anchor="t" anchorCtr="0">
            <a:spAutoFit/>
          </a:bodyPr>
          <a:lstStyle/>
          <a:p>
            <a:endParaRPr sz="1467">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7"/>
                                        </p:tgtEl>
                                        <p:attrNameLst>
                                          <p:attrName>style.visibility</p:attrName>
                                        </p:attrNameLst>
                                      </p:cBhvr>
                                      <p:to>
                                        <p:strVal val="visible"/>
                                      </p:to>
                                    </p:set>
                                    <p:animEffect transition="in" filter="fade">
                                      <p:cBhvr>
                                        <p:cTn id="7" dur="1000"/>
                                        <p:tgtEl>
                                          <p:spTgt spid="43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38"/>
                                        </p:tgtEl>
                                        <p:attrNameLst>
                                          <p:attrName>style.visibility</p:attrName>
                                        </p:attrNameLst>
                                      </p:cBhvr>
                                      <p:to>
                                        <p:strVal val="visible"/>
                                      </p:to>
                                    </p:set>
                                    <p:animEffect transition="in" filter="fade">
                                      <p:cBhvr>
                                        <p:cTn id="12" dur="1000"/>
                                        <p:tgtEl>
                                          <p:spTgt spid="4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444" name="Google Shape;444;p70"/>
          <p:cNvPicPr preferRelativeResize="0"/>
          <p:nvPr/>
        </p:nvPicPr>
        <p:blipFill>
          <a:blip r:embed="rId3">
            <a:alphaModFix/>
          </a:blip>
          <a:stretch>
            <a:fillRect/>
          </a:stretch>
        </p:blipFill>
        <p:spPr>
          <a:xfrm>
            <a:off x="868921" y="871180"/>
            <a:ext cx="9882516" cy="5485033"/>
          </a:xfrm>
          <a:prstGeom prst="rect">
            <a:avLst/>
          </a:prstGeom>
          <a:noFill/>
          <a:ln>
            <a:noFill/>
          </a:ln>
        </p:spPr>
      </p:pic>
      <p:sp>
        <p:nvSpPr>
          <p:cNvPr id="445" name="Google Shape;445;p70"/>
          <p:cNvSpPr txBox="1"/>
          <p:nvPr/>
        </p:nvSpPr>
        <p:spPr>
          <a:xfrm>
            <a:off x="1250621" y="870944"/>
            <a:ext cx="10058116" cy="738623"/>
          </a:xfrm>
          <a:prstGeom prst="rect">
            <a:avLst/>
          </a:prstGeom>
          <a:solidFill>
            <a:schemeClr val="lt1"/>
          </a:solidFill>
          <a:ln>
            <a:noFill/>
          </a:ln>
        </p:spPr>
        <p:txBody>
          <a:bodyPr spcFirstLastPara="1" wrap="square" lIns="121900" tIns="121900" rIns="121900" bIns="121900" anchor="t" anchorCtr="0">
            <a:spAutoFit/>
          </a:bodyPr>
          <a:lstStyle/>
          <a:p>
            <a:r>
              <a:rPr lang="en" sz="3200" dirty="0">
                <a:latin typeface="Calibri"/>
                <a:ea typeface="Calibri"/>
                <a:cs typeface="Calibri"/>
                <a:sym typeface="Calibri"/>
              </a:rPr>
              <a:t>How do things get in our out? Let’s start with water</a:t>
            </a:r>
            <a:endParaRPr sz="3200" dirty="0">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pic>
        <p:nvPicPr>
          <p:cNvPr id="450" name="Google Shape;450;p71"/>
          <p:cNvPicPr preferRelativeResize="0"/>
          <p:nvPr/>
        </p:nvPicPr>
        <p:blipFill>
          <a:blip r:embed="rId3">
            <a:alphaModFix/>
          </a:blip>
          <a:stretch>
            <a:fillRect/>
          </a:stretch>
        </p:blipFill>
        <p:spPr>
          <a:xfrm>
            <a:off x="3843067" y="3712878"/>
            <a:ext cx="3408443" cy="2712348"/>
          </a:xfrm>
          <a:prstGeom prst="rect">
            <a:avLst/>
          </a:prstGeom>
          <a:noFill/>
          <a:ln>
            <a:noFill/>
          </a:ln>
        </p:spPr>
      </p:pic>
      <p:pic>
        <p:nvPicPr>
          <p:cNvPr id="451" name="Google Shape;451;p71"/>
          <p:cNvPicPr preferRelativeResize="0"/>
          <p:nvPr/>
        </p:nvPicPr>
        <p:blipFill>
          <a:blip r:embed="rId4">
            <a:alphaModFix/>
          </a:blip>
          <a:stretch>
            <a:fillRect/>
          </a:stretch>
        </p:blipFill>
        <p:spPr>
          <a:xfrm>
            <a:off x="1291122" y="2369843"/>
            <a:ext cx="2927709" cy="2712349"/>
          </a:xfrm>
          <a:prstGeom prst="rect">
            <a:avLst/>
          </a:prstGeom>
          <a:noFill/>
          <a:ln>
            <a:noFill/>
          </a:ln>
        </p:spPr>
      </p:pic>
      <p:sp>
        <p:nvSpPr>
          <p:cNvPr id="452" name="Google Shape;452;p71"/>
          <p:cNvSpPr txBox="1"/>
          <p:nvPr/>
        </p:nvSpPr>
        <p:spPr>
          <a:xfrm>
            <a:off x="1887798" y="851525"/>
            <a:ext cx="8143089" cy="1539062"/>
          </a:xfrm>
          <a:prstGeom prst="rect">
            <a:avLst/>
          </a:prstGeom>
          <a:noFill/>
          <a:ln>
            <a:noFill/>
          </a:ln>
        </p:spPr>
        <p:txBody>
          <a:bodyPr spcFirstLastPara="1" wrap="square" lIns="91433" tIns="91433" rIns="91433" bIns="91433" anchor="t" anchorCtr="0">
            <a:spAutoFit/>
          </a:bodyPr>
          <a:lstStyle/>
          <a:p>
            <a:pPr algn="ctr"/>
            <a:r>
              <a:rPr lang="en" sz="3067" b="1" dirty="0">
                <a:latin typeface="Calibri"/>
                <a:ea typeface="Calibri"/>
                <a:cs typeface="Calibri"/>
                <a:sym typeface="Calibri"/>
              </a:rPr>
              <a:t>Consider the models our students have seen about cells and cell membranes. </a:t>
            </a:r>
            <a:endParaRPr sz="3067" b="1" dirty="0">
              <a:latin typeface="Calibri"/>
              <a:ea typeface="Calibri"/>
              <a:cs typeface="Calibri"/>
              <a:sym typeface="Calibri"/>
            </a:endParaRPr>
          </a:p>
          <a:p>
            <a:pPr algn="ctr"/>
            <a:endParaRPr sz="2667" b="1" dirty="0">
              <a:latin typeface="Calibri"/>
              <a:ea typeface="Calibri"/>
              <a:cs typeface="Calibri"/>
              <a:sym typeface="Calibri"/>
            </a:endParaRPr>
          </a:p>
        </p:txBody>
      </p:sp>
      <p:pic>
        <p:nvPicPr>
          <p:cNvPr id="453" name="Google Shape;453;p71"/>
          <p:cNvPicPr preferRelativeResize="0"/>
          <p:nvPr/>
        </p:nvPicPr>
        <p:blipFill>
          <a:blip r:embed="rId5">
            <a:alphaModFix/>
          </a:blip>
          <a:stretch>
            <a:fillRect/>
          </a:stretch>
        </p:blipFill>
        <p:spPr>
          <a:xfrm>
            <a:off x="7588767" y="2237590"/>
            <a:ext cx="3609495" cy="28397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pic>
        <p:nvPicPr>
          <p:cNvPr id="2" name="Online Media 1" title="Medical Animation : Bilipid layer diffusion Medical Animation by Microcosm Medical Animation">
            <a:hlinkClick r:id="" action="ppaction://media"/>
            <a:extLst>
              <a:ext uri="{FF2B5EF4-FFF2-40B4-BE49-F238E27FC236}">
                <a16:creationId xmlns:a16="http://schemas.microsoft.com/office/drawing/2014/main" id="{69559FEB-46AD-D177-932C-27B6FBD80520}"/>
              </a:ext>
            </a:extLst>
          </p:cNvPr>
          <p:cNvPicPr>
            <a:picLocks noRot="1" noChangeAspect="1"/>
          </p:cNvPicPr>
          <p:nvPr>
            <a:videoFile r:link="rId1"/>
          </p:nvPr>
        </p:nvPicPr>
        <p:blipFill>
          <a:blip r:embed="rId4"/>
          <a:stretch>
            <a:fillRect/>
          </a:stretch>
        </p:blipFill>
        <p:spPr>
          <a:xfrm>
            <a:off x="303351" y="156154"/>
            <a:ext cx="11554736" cy="65284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grpSp>
        <p:nvGrpSpPr>
          <p:cNvPr id="463" name="Google Shape;463;p73"/>
          <p:cNvGrpSpPr/>
          <p:nvPr/>
        </p:nvGrpSpPr>
        <p:grpSpPr>
          <a:xfrm>
            <a:off x="1739762" y="1939675"/>
            <a:ext cx="3321348" cy="3180472"/>
            <a:chOff x="4122050" y="2435750"/>
            <a:chExt cx="4748400" cy="4049150"/>
          </a:xfrm>
        </p:grpSpPr>
        <p:pic>
          <p:nvPicPr>
            <p:cNvPr id="464" name="Google Shape;464;p73"/>
            <p:cNvPicPr preferRelativeResize="0"/>
            <p:nvPr/>
          </p:nvPicPr>
          <p:blipFill>
            <a:blip r:embed="rId3">
              <a:alphaModFix/>
            </a:blip>
            <a:stretch>
              <a:fillRect/>
            </a:stretch>
          </p:blipFill>
          <p:spPr>
            <a:xfrm>
              <a:off x="4122050" y="2435750"/>
              <a:ext cx="4748400" cy="4049150"/>
            </a:xfrm>
            <a:prstGeom prst="rect">
              <a:avLst/>
            </a:prstGeom>
            <a:noFill/>
            <a:ln>
              <a:noFill/>
            </a:ln>
          </p:spPr>
        </p:pic>
        <p:sp>
          <p:nvSpPr>
            <p:cNvPr id="465" name="Google Shape;465;p73"/>
            <p:cNvSpPr/>
            <p:nvPr/>
          </p:nvSpPr>
          <p:spPr>
            <a:xfrm>
              <a:off x="4923925" y="3200775"/>
              <a:ext cx="664200" cy="690300"/>
            </a:xfrm>
            <a:prstGeom prst="mathPlus">
              <a:avLst>
                <a:gd name="adj1" fmla="val 23520"/>
              </a:avLst>
            </a:prstGeom>
            <a:solidFill>
              <a:schemeClr val="dk1"/>
            </a:solidFill>
            <a:ln w="9525" cap="flat" cmpd="sng">
              <a:solidFill>
                <a:schemeClr val="dk2"/>
              </a:solidFill>
              <a:prstDash val="solid"/>
              <a:round/>
              <a:headEnd type="none" w="sm" len="sm"/>
              <a:tailEnd type="none" w="sm" len="sm"/>
            </a:ln>
          </p:spPr>
          <p:txBody>
            <a:bodyPr spcFirstLastPara="1" wrap="square" lIns="91433" tIns="91433" rIns="91433" bIns="91433" anchor="ctr" anchorCtr="0">
              <a:noAutofit/>
            </a:bodyPr>
            <a:lstStyle/>
            <a:p>
              <a:endParaRPr sz="2400"/>
            </a:p>
          </p:txBody>
        </p:sp>
        <p:sp>
          <p:nvSpPr>
            <p:cNvPr id="466" name="Google Shape;466;p73"/>
            <p:cNvSpPr/>
            <p:nvPr/>
          </p:nvSpPr>
          <p:spPr>
            <a:xfrm>
              <a:off x="7498875" y="3083850"/>
              <a:ext cx="664200" cy="690300"/>
            </a:xfrm>
            <a:prstGeom prst="mathPlus">
              <a:avLst>
                <a:gd name="adj1" fmla="val 23520"/>
              </a:avLst>
            </a:prstGeom>
            <a:solidFill>
              <a:schemeClr val="dk1"/>
            </a:solidFill>
            <a:ln w="9525" cap="flat" cmpd="sng">
              <a:solidFill>
                <a:schemeClr val="dk2"/>
              </a:solidFill>
              <a:prstDash val="solid"/>
              <a:round/>
              <a:headEnd type="none" w="sm" len="sm"/>
              <a:tailEnd type="none" w="sm" len="sm"/>
            </a:ln>
          </p:spPr>
          <p:txBody>
            <a:bodyPr spcFirstLastPara="1" wrap="square" lIns="91433" tIns="91433" rIns="91433" bIns="91433" anchor="ctr" anchorCtr="0">
              <a:noAutofit/>
            </a:bodyPr>
            <a:lstStyle/>
            <a:p>
              <a:endParaRPr sz="2400"/>
            </a:p>
          </p:txBody>
        </p:sp>
        <p:sp>
          <p:nvSpPr>
            <p:cNvPr id="467" name="Google Shape;467;p73"/>
            <p:cNvSpPr/>
            <p:nvPr/>
          </p:nvSpPr>
          <p:spPr>
            <a:xfrm>
              <a:off x="5796425" y="5171200"/>
              <a:ext cx="1524000" cy="495000"/>
            </a:xfrm>
            <a:prstGeom prst="mathMinus">
              <a:avLst>
                <a:gd name="adj1" fmla="val 23520"/>
              </a:avLst>
            </a:prstGeom>
            <a:solidFill>
              <a:schemeClr val="dk1"/>
            </a:solidFill>
            <a:ln w="9525" cap="flat" cmpd="sng">
              <a:solidFill>
                <a:schemeClr val="dk2"/>
              </a:solidFill>
              <a:prstDash val="solid"/>
              <a:round/>
              <a:headEnd type="none" w="sm" len="sm"/>
              <a:tailEnd type="none" w="sm" len="sm"/>
            </a:ln>
          </p:spPr>
          <p:txBody>
            <a:bodyPr spcFirstLastPara="1" wrap="square" lIns="91433" tIns="91433" rIns="91433" bIns="91433" anchor="ctr" anchorCtr="0">
              <a:noAutofit/>
            </a:bodyPr>
            <a:lstStyle/>
            <a:p>
              <a:endParaRPr sz="2400"/>
            </a:p>
          </p:txBody>
        </p:sp>
      </p:grpSp>
      <p:grpSp>
        <p:nvGrpSpPr>
          <p:cNvPr id="2" name="Group 1">
            <a:extLst>
              <a:ext uri="{FF2B5EF4-FFF2-40B4-BE49-F238E27FC236}">
                <a16:creationId xmlns:a16="http://schemas.microsoft.com/office/drawing/2014/main" id="{2E69F302-82C9-85B3-DAE7-BEC2B120C541}"/>
              </a:ext>
            </a:extLst>
          </p:cNvPr>
          <p:cNvGrpSpPr/>
          <p:nvPr/>
        </p:nvGrpSpPr>
        <p:grpSpPr>
          <a:xfrm>
            <a:off x="6226277" y="1624117"/>
            <a:ext cx="3893756" cy="4738762"/>
            <a:chOff x="4651904" y="781538"/>
            <a:chExt cx="3493453" cy="4251587"/>
          </a:xfrm>
        </p:grpSpPr>
        <p:sp>
          <p:nvSpPr>
            <p:cNvPr id="468" name="Google Shape;468;p73"/>
            <p:cNvSpPr/>
            <p:nvPr/>
          </p:nvSpPr>
          <p:spPr>
            <a:xfrm>
              <a:off x="4825988" y="2329013"/>
              <a:ext cx="2657250" cy="2469825"/>
            </a:xfrm>
            <a:prstGeom prst="rect">
              <a:avLst/>
            </a:prstGeom>
            <a:solidFill>
              <a:srgbClr val="FFF2CC"/>
            </a:solidFill>
            <a:ln w="9525" cap="flat" cmpd="sng">
              <a:solidFill>
                <a:srgbClr val="FFF2CC"/>
              </a:solidFill>
              <a:prstDash val="solid"/>
              <a:round/>
              <a:headEnd type="none" w="sm" len="sm"/>
              <a:tailEnd type="none" w="sm" len="sm"/>
            </a:ln>
          </p:spPr>
          <p:txBody>
            <a:bodyPr spcFirstLastPara="1" wrap="square" lIns="91433" tIns="91433" rIns="91433" bIns="91433" anchor="ctr" anchorCtr="0">
              <a:noAutofit/>
            </a:bodyPr>
            <a:lstStyle/>
            <a:p>
              <a:endParaRPr sz="2400"/>
            </a:p>
          </p:txBody>
        </p:sp>
        <p:sp>
          <p:nvSpPr>
            <p:cNvPr id="469" name="Google Shape;469;p73"/>
            <p:cNvSpPr/>
            <p:nvPr/>
          </p:nvSpPr>
          <p:spPr>
            <a:xfrm>
              <a:off x="4826000" y="781538"/>
              <a:ext cx="2657400" cy="1348200"/>
            </a:xfrm>
            <a:prstGeom prst="rect">
              <a:avLst/>
            </a:prstGeom>
            <a:solidFill>
              <a:srgbClr val="CFE2F3"/>
            </a:solidFill>
            <a:ln w="9525" cap="flat" cmpd="sng">
              <a:solidFill>
                <a:srgbClr val="CFE2F3"/>
              </a:solidFill>
              <a:prstDash val="solid"/>
              <a:round/>
              <a:headEnd type="none" w="sm" len="sm"/>
              <a:tailEnd type="none" w="sm" len="sm"/>
            </a:ln>
          </p:spPr>
          <p:txBody>
            <a:bodyPr spcFirstLastPara="1" wrap="square" lIns="91433" tIns="91433" rIns="91433" bIns="91433" anchor="ctr" anchorCtr="0">
              <a:noAutofit/>
            </a:bodyPr>
            <a:lstStyle/>
            <a:p>
              <a:endParaRPr sz="2400"/>
            </a:p>
          </p:txBody>
        </p:sp>
        <p:pic>
          <p:nvPicPr>
            <p:cNvPr id="470" name="Google Shape;470;p73" descr="A close up of a logo&#10;&#10;Description automatically generated"/>
            <p:cNvPicPr preferRelativeResize="0"/>
            <p:nvPr/>
          </p:nvPicPr>
          <p:blipFill rotWithShape="1">
            <a:blip r:embed="rId4">
              <a:alphaModFix/>
            </a:blip>
            <a:srcRect/>
            <a:stretch/>
          </p:blipFill>
          <p:spPr>
            <a:xfrm>
              <a:off x="5546737" y="888976"/>
              <a:ext cx="2424522" cy="3910013"/>
            </a:xfrm>
            <a:prstGeom prst="rect">
              <a:avLst/>
            </a:prstGeom>
            <a:noFill/>
            <a:ln>
              <a:noFill/>
            </a:ln>
          </p:spPr>
        </p:pic>
        <p:sp>
          <p:nvSpPr>
            <p:cNvPr id="471" name="Google Shape;471;p73"/>
            <p:cNvSpPr txBox="1"/>
            <p:nvPr/>
          </p:nvSpPr>
          <p:spPr>
            <a:xfrm>
              <a:off x="4651904" y="1016006"/>
              <a:ext cx="1786116" cy="533906"/>
            </a:xfrm>
            <a:prstGeom prst="rect">
              <a:avLst/>
            </a:prstGeom>
            <a:noFill/>
            <a:ln>
              <a:noFill/>
            </a:ln>
          </p:spPr>
          <p:txBody>
            <a:bodyPr spcFirstLastPara="1" wrap="square" lIns="91433" tIns="91433" rIns="91433" bIns="91433" anchor="t" anchorCtr="0">
              <a:spAutoFit/>
            </a:bodyPr>
            <a:lstStyle/>
            <a:p>
              <a:r>
                <a:rPr lang="en" sz="2667" b="1" dirty="0">
                  <a:latin typeface="Calibri"/>
                  <a:ea typeface="Calibri"/>
                  <a:cs typeface="Calibri"/>
                  <a:sym typeface="Calibri"/>
                </a:rPr>
                <a:t>hydrophilic</a:t>
              </a:r>
              <a:endParaRPr sz="2667" b="1" dirty="0">
                <a:latin typeface="Calibri"/>
                <a:ea typeface="Calibri"/>
                <a:cs typeface="Calibri"/>
                <a:sym typeface="Calibri"/>
              </a:endParaRPr>
            </a:p>
          </p:txBody>
        </p:sp>
        <p:sp>
          <p:nvSpPr>
            <p:cNvPr id="472" name="Google Shape;472;p73"/>
            <p:cNvSpPr txBox="1"/>
            <p:nvPr/>
          </p:nvSpPr>
          <p:spPr>
            <a:xfrm>
              <a:off x="6054000" y="4130981"/>
              <a:ext cx="2091357" cy="902144"/>
            </a:xfrm>
            <a:prstGeom prst="rect">
              <a:avLst/>
            </a:prstGeom>
            <a:noFill/>
            <a:ln>
              <a:noFill/>
            </a:ln>
          </p:spPr>
          <p:txBody>
            <a:bodyPr spcFirstLastPara="1" wrap="square" lIns="91433" tIns="91433" rIns="91433" bIns="91433" anchor="t" anchorCtr="0">
              <a:spAutoFit/>
            </a:bodyPr>
            <a:lstStyle/>
            <a:p>
              <a:r>
                <a:rPr lang="en" sz="2667" b="1" dirty="0">
                  <a:latin typeface="Calibri"/>
                  <a:ea typeface="Calibri"/>
                  <a:cs typeface="Calibri"/>
                  <a:sym typeface="Calibri"/>
                </a:rPr>
                <a:t>hydrophobic</a:t>
              </a:r>
              <a:endParaRPr sz="2667" b="1" dirty="0">
                <a:latin typeface="Calibri"/>
                <a:ea typeface="Calibri"/>
                <a:cs typeface="Calibri"/>
                <a:sym typeface="Calibri"/>
              </a:endParaRPr>
            </a:p>
            <a:p>
              <a:r>
                <a:rPr lang="en" sz="2667" b="1" dirty="0">
                  <a:latin typeface="Calibri"/>
                  <a:ea typeface="Calibri"/>
                  <a:cs typeface="Calibri"/>
                  <a:sym typeface="Calibri"/>
                </a:rPr>
                <a:t>(nonpolar)</a:t>
              </a:r>
              <a:endParaRPr sz="2667" b="1" dirty="0">
                <a:latin typeface="Calibri"/>
                <a:ea typeface="Calibri"/>
                <a:cs typeface="Calibri"/>
                <a:sym typeface="Calibri"/>
              </a:endParaRPr>
            </a:p>
          </p:txBody>
        </p:sp>
      </p:grpSp>
      <p:sp>
        <p:nvSpPr>
          <p:cNvPr id="473" name="Google Shape;473;p73"/>
          <p:cNvSpPr txBox="1"/>
          <p:nvPr/>
        </p:nvSpPr>
        <p:spPr>
          <a:xfrm>
            <a:off x="2942839" y="5357361"/>
            <a:ext cx="1158900" cy="1005518"/>
          </a:xfrm>
          <a:prstGeom prst="rect">
            <a:avLst/>
          </a:prstGeom>
          <a:noFill/>
          <a:ln>
            <a:noFill/>
          </a:ln>
        </p:spPr>
        <p:txBody>
          <a:bodyPr spcFirstLastPara="1" wrap="square" lIns="91433" tIns="91433" rIns="91433" bIns="91433" anchor="t" anchorCtr="0">
            <a:spAutoFit/>
          </a:bodyPr>
          <a:lstStyle/>
          <a:p>
            <a:r>
              <a:rPr lang="en" sz="2667" b="1" dirty="0">
                <a:latin typeface="Calibri"/>
                <a:ea typeface="Calibri"/>
                <a:cs typeface="Calibri"/>
                <a:sym typeface="Calibri"/>
              </a:rPr>
              <a:t>Polar </a:t>
            </a:r>
            <a:endParaRPr sz="2667" b="1" dirty="0">
              <a:latin typeface="Calibri"/>
              <a:ea typeface="Calibri"/>
              <a:cs typeface="Calibri"/>
              <a:sym typeface="Calibri"/>
            </a:endParaRPr>
          </a:p>
          <a:p>
            <a:endParaRPr sz="2667" b="1" dirty="0">
              <a:latin typeface="Calibri"/>
              <a:ea typeface="Calibri"/>
              <a:cs typeface="Calibri"/>
              <a:sym typeface="Calibri"/>
            </a:endParaRPr>
          </a:p>
        </p:txBody>
      </p:sp>
      <p:sp>
        <p:nvSpPr>
          <p:cNvPr id="474" name="Google Shape;474;p73"/>
          <p:cNvSpPr txBox="1"/>
          <p:nvPr/>
        </p:nvSpPr>
        <p:spPr>
          <a:xfrm>
            <a:off x="1540763" y="502734"/>
            <a:ext cx="9110475" cy="923316"/>
          </a:xfrm>
          <a:prstGeom prst="rect">
            <a:avLst/>
          </a:prstGeom>
          <a:noFill/>
          <a:ln>
            <a:noFill/>
          </a:ln>
        </p:spPr>
        <p:txBody>
          <a:bodyPr spcFirstLastPara="1" wrap="square" lIns="91433" tIns="91433" rIns="91433" bIns="91433" anchor="t" anchorCtr="0">
            <a:spAutoFit/>
          </a:bodyPr>
          <a:lstStyle/>
          <a:p>
            <a:r>
              <a:rPr lang="en" sz="2400" b="1">
                <a:latin typeface="Calibri"/>
                <a:ea typeface="Calibri"/>
                <a:cs typeface="Calibri"/>
                <a:sym typeface="Calibri"/>
              </a:rPr>
              <a:t>Knowing what you now know about polar molecules and the hydrophobic (nonpolar) nature of the inside of the cell membrane. </a:t>
            </a:r>
            <a:endParaRPr sz="2400" b="1">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pic>
        <p:nvPicPr>
          <p:cNvPr id="479" name="Google Shape;479;p74"/>
          <p:cNvPicPr preferRelativeResize="0"/>
          <p:nvPr/>
        </p:nvPicPr>
        <p:blipFill>
          <a:blip r:embed="rId3">
            <a:alphaModFix/>
          </a:blip>
          <a:stretch>
            <a:fillRect/>
          </a:stretch>
        </p:blipFill>
        <p:spPr>
          <a:xfrm>
            <a:off x="1524970" y="1055801"/>
            <a:ext cx="8292724" cy="5061951"/>
          </a:xfrm>
          <a:prstGeom prst="rect">
            <a:avLst/>
          </a:prstGeom>
          <a:noFill/>
          <a:ln>
            <a:noFill/>
          </a:ln>
        </p:spPr>
      </p:pic>
      <p:sp>
        <p:nvSpPr>
          <p:cNvPr id="480" name="Google Shape;480;p74"/>
          <p:cNvSpPr txBox="1"/>
          <p:nvPr/>
        </p:nvSpPr>
        <p:spPr>
          <a:xfrm>
            <a:off x="1927951" y="263375"/>
            <a:ext cx="6916500" cy="656640"/>
          </a:xfrm>
          <a:prstGeom prst="rect">
            <a:avLst/>
          </a:prstGeom>
          <a:noFill/>
          <a:ln>
            <a:noFill/>
          </a:ln>
        </p:spPr>
        <p:txBody>
          <a:bodyPr spcFirstLastPara="1" wrap="square" lIns="91433" tIns="91433" rIns="91433" bIns="91433" anchor="t" anchorCtr="0">
            <a:spAutoFit/>
          </a:bodyPr>
          <a:lstStyle/>
          <a:p>
            <a:r>
              <a:rPr lang="en" sz="3067" b="1">
                <a:solidFill>
                  <a:schemeClr val="dk1"/>
                </a:solidFill>
                <a:latin typeface="Calibri"/>
                <a:ea typeface="Calibri"/>
                <a:cs typeface="Calibri"/>
                <a:sym typeface="Calibri"/>
              </a:rPr>
              <a:t>Semipermeable, mosaic lipid bi-layer</a:t>
            </a:r>
            <a:endParaRPr sz="3067" b="1">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75"/>
          <p:cNvSpPr txBox="1"/>
          <p:nvPr/>
        </p:nvSpPr>
        <p:spPr>
          <a:xfrm>
            <a:off x="6970956" y="1952100"/>
            <a:ext cx="4287073" cy="2953800"/>
          </a:xfrm>
          <a:prstGeom prst="rect">
            <a:avLst/>
          </a:prstGeom>
          <a:noFill/>
          <a:ln>
            <a:noFill/>
          </a:ln>
        </p:spPr>
        <p:txBody>
          <a:bodyPr spcFirstLastPara="1" wrap="square" lIns="91433" tIns="91433" rIns="91433" bIns="91433" anchor="t" anchorCtr="0">
            <a:noAutofit/>
          </a:bodyPr>
          <a:lstStyle/>
          <a:p>
            <a:r>
              <a:rPr lang="en" sz="3600" b="1" dirty="0">
                <a:latin typeface="Calibri"/>
                <a:ea typeface="Calibri"/>
                <a:cs typeface="Calibri"/>
                <a:sym typeface="Calibri"/>
              </a:rPr>
              <a:t>We know that there are transport proteins, some are passive, some are active.</a:t>
            </a:r>
            <a:endParaRPr sz="3600" b="1" dirty="0">
              <a:latin typeface="Calibri"/>
              <a:ea typeface="Calibri"/>
              <a:cs typeface="Calibri"/>
              <a:sym typeface="Calibri"/>
            </a:endParaRPr>
          </a:p>
          <a:p>
            <a:endParaRPr sz="3600" b="1" dirty="0">
              <a:latin typeface="Calibri"/>
              <a:ea typeface="Calibri"/>
              <a:cs typeface="Calibri"/>
              <a:sym typeface="Calibri"/>
            </a:endParaRPr>
          </a:p>
          <a:p>
            <a:endParaRPr sz="3600" b="1" dirty="0">
              <a:latin typeface="Calibri"/>
              <a:ea typeface="Calibri"/>
              <a:cs typeface="Calibri"/>
              <a:sym typeface="Calibri"/>
            </a:endParaRPr>
          </a:p>
        </p:txBody>
      </p:sp>
      <p:pic>
        <p:nvPicPr>
          <p:cNvPr id="486" name="Google Shape;486;p75"/>
          <p:cNvPicPr preferRelativeResize="0"/>
          <p:nvPr/>
        </p:nvPicPr>
        <p:blipFill>
          <a:blip r:embed="rId3">
            <a:alphaModFix/>
          </a:blip>
          <a:stretch>
            <a:fillRect/>
          </a:stretch>
        </p:blipFill>
        <p:spPr>
          <a:xfrm>
            <a:off x="675785" y="28689"/>
            <a:ext cx="5788283" cy="6875412"/>
          </a:xfrm>
          <a:prstGeom prst="rect">
            <a:avLst/>
          </a:prstGeom>
          <a:noFill/>
          <a:ln>
            <a:noFill/>
          </a:ln>
        </p:spPr>
      </p:pic>
      <p:sp>
        <p:nvSpPr>
          <p:cNvPr id="487" name="Google Shape;487;p75"/>
          <p:cNvSpPr/>
          <p:nvPr/>
        </p:nvSpPr>
        <p:spPr>
          <a:xfrm>
            <a:off x="2367200" y="1396793"/>
            <a:ext cx="3728800" cy="2304800"/>
          </a:xfrm>
          <a:prstGeom prst="ellipse">
            <a:avLst/>
          </a:prstGeom>
          <a:noFill/>
          <a:ln w="762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87"/>
                                        </p:tgtEl>
                                        <p:attrNameLst>
                                          <p:attrName>style.visibility</p:attrName>
                                        </p:attrNameLst>
                                      </p:cBhvr>
                                      <p:to>
                                        <p:strVal val="visible"/>
                                      </p:to>
                                    </p:set>
                                    <p:anim calcmode="lin" valueType="num">
                                      <p:cBhvr additive="base">
                                        <p:cTn id="7" dur="1000"/>
                                        <p:tgtEl>
                                          <p:spTgt spid="487"/>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pic>
        <p:nvPicPr>
          <p:cNvPr id="492" name="Google Shape;492;p76"/>
          <p:cNvPicPr preferRelativeResize="0"/>
          <p:nvPr/>
        </p:nvPicPr>
        <p:blipFill>
          <a:blip r:embed="rId3">
            <a:alphaModFix/>
          </a:blip>
          <a:stretch>
            <a:fillRect/>
          </a:stretch>
        </p:blipFill>
        <p:spPr>
          <a:xfrm>
            <a:off x="2139577" y="1829672"/>
            <a:ext cx="3701351" cy="3526075"/>
          </a:xfrm>
          <a:prstGeom prst="rect">
            <a:avLst/>
          </a:prstGeom>
          <a:noFill/>
          <a:ln>
            <a:noFill/>
          </a:ln>
        </p:spPr>
      </p:pic>
      <p:pic>
        <p:nvPicPr>
          <p:cNvPr id="493" name="Google Shape;493;p76"/>
          <p:cNvPicPr preferRelativeResize="0"/>
          <p:nvPr/>
        </p:nvPicPr>
        <p:blipFill>
          <a:blip r:embed="rId4">
            <a:alphaModFix/>
          </a:blip>
          <a:stretch>
            <a:fillRect/>
          </a:stretch>
        </p:blipFill>
        <p:spPr>
          <a:xfrm>
            <a:off x="3249721" y="5533615"/>
            <a:ext cx="1755800" cy="544907"/>
          </a:xfrm>
          <a:prstGeom prst="rect">
            <a:avLst/>
          </a:prstGeom>
          <a:noFill/>
          <a:ln>
            <a:noFill/>
          </a:ln>
        </p:spPr>
      </p:pic>
      <p:pic>
        <p:nvPicPr>
          <p:cNvPr id="494" name="Google Shape;494;p76"/>
          <p:cNvPicPr preferRelativeResize="0"/>
          <p:nvPr/>
        </p:nvPicPr>
        <p:blipFill>
          <a:blip r:embed="rId5">
            <a:alphaModFix/>
          </a:blip>
          <a:stretch>
            <a:fillRect/>
          </a:stretch>
        </p:blipFill>
        <p:spPr>
          <a:xfrm>
            <a:off x="6480167" y="1454547"/>
            <a:ext cx="3207251" cy="4276324"/>
          </a:xfrm>
          <a:prstGeom prst="rect">
            <a:avLst/>
          </a:prstGeom>
          <a:noFill/>
          <a:ln>
            <a:noFill/>
          </a:ln>
        </p:spPr>
      </p:pic>
      <p:sp>
        <p:nvSpPr>
          <p:cNvPr id="495" name="Google Shape;495;p76"/>
          <p:cNvSpPr txBox="1"/>
          <p:nvPr/>
        </p:nvSpPr>
        <p:spPr>
          <a:xfrm>
            <a:off x="2860492" y="630179"/>
            <a:ext cx="10446600" cy="656640"/>
          </a:xfrm>
          <a:prstGeom prst="rect">
            <a:avLst/>
          </a:prstGeom>
          <a:noFill/>
          <a:ln>
            <a:noFill/>
          </a:ln>
        </p:spPr>
        <p:txBody>
          <a:bodyPr spcFirstLastPara="1" wrap="square" lIns="91433" tIns="91433" rIns="91433" bIns="91433" anchor="t" anchorCtr="0">
            <a:spAutoFit/>
          </a:bodyPr>
          <a:lstStyle/>
          <a:p>
            <a:r>
              <a:rPr lang="en" sz="3067" b="1" dirty="0">
                <a:latin typeface="Calibri"/>
                <a:ea typeface="Calibri"/>
                <a:cs typeface="Calibri"/>
                <a:sym typeface="Calibri"/>
              </a:rPr>
              <a:t>Protein transport channel: Aquaporin</a:t>
            </a:r>
            <a:endParaRPr sz="3067" b="1" dirty="0">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pic>
        <p:nvPicPr>
          <p:cNvPr id="500" name="Google Shape;500;p77"/>
          <p:cNvPicPr preferRelativeResize="0"/>
          <p:nvPr/>
        </p:nvPicPr>
        <p:blipFill>
          <a:blip r:embed="rId3">
            <a:alphaModFix/>
          </a:blip>
          <a:stretch>
            <a:fillRect/>
          </a:stretch>
        </p:blipFill>
        <p:spPr>
          <a:xfrm>
            <a:off x="1524974" y="331076"/>
            <a:ext cx="4443749" cy="6195849"/>
          </a:xfrm>
          <a:prstGeom prst="rect">
            <a:avLst/>
          </a:prstGeom>
          <a:noFill/>
          <a:ln>
            <a:noFill/>
          </a:ln>
        </p:spPr>
      </p:pic>
      <p:sp>
        <p:nvSpPr>
          <p:cNvPr id="501" name="Google Shape;501;p77"/>
          <p:cNvSpPr txBox="1"/>
          <p:nvPr/>
        </p:nvSpPr>
        <p:spPr>
          <a:xfrm>
            <a:off x="6383114" y="1098425"/>
            <a:ext cx="3605100" cy="5428500"/>
          </a:xfrm>
          <a:prstGeom prst="rect">
            <a:avLst/>
          </a:prstGeom>
          <a:noFill/>
          <a:ln>
            <a:noFill/>
          </a:ln>
        </p:spPr>
        <p:txBody>
          <a:bodyPr spcFirstLastPara="1" wrap="square" lIns="91433" tIns="91433" rIns="91433" bIns="91433" anchor="t" anchorCtr="0">
            <a:noAutofit/>
          </a:bodyPr>
          <a:lstStyle/>
          <a:p>
            <a:r>
              <a:rPr lang="en" sz="3600" dirty="0">
                <a:solidFill>
                  <a:schemeClr val="dk1"/>
                </a:solidFill>
                <a:latin typeface="Calibri"/>
                <a:ea typeface="Calibri"/>
                <a:cs typeface="Calibri"/>
                <a:sym typeface="Calibri"/>
              </a:rPr>
              <a:t>Look closely:</a:t>
            </a:r>
            <a:endParaRPr sz="3600" dirty="0">
              <a:solidFill>
                <a:schemeClr val="dk1"/>
              </a:solidFill>
              <a:latin typeface="Calibri"/>
              <a:ea typeface="Calibri"/>
              <a:cs typeface="Calibri"/>
              <a:sym typeface="Calibri"/>
            </a:endParaRPr>
          </a:p>
          <a:p>
            <a:r>
              <a:rPr lang="en" sz="3600" dirty="0">
                <a:solidFill>
                  <a:schemeClr val="dk1"/>
                </a:solidFill>
                <a:latin typeface="Calibri"/>
                <a:ea typeface="Calibri"/>
                <a:cs typeface="Calibri"/>
                <a:sym typeface="Calibri"/>
              </a:rPr>
              <a:t>What do you notice happens to the water molecule as it passes through the aquaporin.</a:t>
            </a:r>
            <a:endParaRPr sz="3600" dirty="0">
              <a:solidFill>
                <a:schemeClr val="dk1"/>
              </a:solidFill>
              <a:latin typeface="Calibri"/>
              <a:ea typeface="Calibri"/>
              <a:cs typeface="Calibri"/>
              <a:sym typeface="Calibri"/>
            </a:endParaRPr>
          </a:p>
          <a:p>
            <a:endParaRPr sz="3600" dirty="0">
              <a:solidFill>
                <a:schemeClr val="dk1"/>
              </a:solidFill>
              <a:latin typeface="Calibri"/>
              <a:ea typeface="Calibri"/>
              <a:cs typeface="Calibri"/>
              <a:sym typeface="Calibri"/>
            </a:endParaRPr>
          </a:p>
          <a:p>
            <a:r>
              <a:rPr lang="en" sz="1467" dirty="0">
                <a:solidFill>
                  <a:srgbClr val="2E2E2E"/>
                </a:solidFill>
              </a:rPr>
              <a:t>three-amino-acid sequence, termed the </a:t>
            </a:r>
            <a:r>
              <a:rPr lang="en" sz="1467" i="1" dirty="0">
                <a:solidFill>
                  <a:srgbClr val="2E2E2E"/>
                </a:solidFill>
              </a:rPr>
              <a:t>asparagine–proline–alanine (NPA) motif.</a:t>
            </a:r>
            <a:r>
              <a:rPr lang="en" sz="1467" dirty="0">
                <a:solidFill>
                  <a:srgbClr val="2E2E2E"/>
                </a:solidFill>
              </a:rPr>
              <a:t> </a:t>
            </a:r>
            <a:endParaRPr sz="3600" dirty="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51"/>
          <p:cNvSpPr txBox="1">
            <a:spLocks noGrp="1"/>
          </p:cNvSpPr>
          <p:nvPr>
            <p:ph type="ctrTitle"/>
          </p:nvPr>
        </p:nvSpPr>
        <p:spPr>
          <a:xfrm>
            <a:off x="1524000" y="1630164"/>
            <a:ext cx="9144000" cy="1055200"/>
          </a:xfrm>
          <a:prstGeom prst="rect">
            <a:avLst/>
          </a:prstGeom>
        </p:spPr>
        <p:txBody>
          <a:bodyPr spcFirstLastPara="1" wrap="square" lIns="91433" tIns="45700" rIns="91433" bIns="45700" anchor="b" anchorCtr="0">
            <a:normAutofit/>
          </a:bodyPr>
          <a:lstStyle/>
          <a:p>
            <a:pPr>
              <a:spcBef>
                <a:spcPts val="0"/>
              </a:spcBef>
            </a:pPr>
            <a:r>
              <a:rPr lang="en" b="1">
                <a:solidFill>
                  <a:srgbClr val="800080"/>
                </a:solidFill>
              </a:rPr>
              <a:t>Now, about you…</a:t>
            </a:r>
            <a:endParaRPr b="1">
              <a:solidFill>
                <a:srgbClr val="80008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pic>
        <p:nvPicPr>
          <p:cNvPr id="506" name="Google Shape;506;p78"/>
          <p:cNvPicPr preferRelativeResize="0"/>
          <p:nvPr/>
        </p:nvPicPr>
        <p:blipFill>
          <a:blip r:embed="rId3">
            <a:alphaModFix/>
          </a:blip>
          <a:stretch>
            <a:fillRect/>
          </a:stretch>
        </p:blipFill>
        <p:spPr>
          <a:xfrm>
            <a:off x="973059" y="3428992"/>
            <a:ext cx="2600325" cy="3267075"/>
          </a:xfrm>
          <a:prstGeom prst="rect">
            <a:avLst/>
          </a:prstGeom>
          <a:noFill/>
          <a:ln>
            <a:noFill/>
          </a:ln>
        </p:spPr>
      </p:pic>
      <p:pic>
        <p:nvPicPr>
          <p:cNvPr id="507" name="Google Shape;507;p78"/>
          <p:cNvPicPr preferRelativeResize="0"/>
          <p:nvPr/>
        </p:nvPicPr>
        <p:blipFill>
          <a:blip r:embed="rId4">
            <a:alphaModFix/>
          </a:blip>
          <a:stretch>
            <a:fillRect/>
          </a:stretch>
        </p:blipFill>
        <p:spPr>
          <a:xfrm>
            <a:off x="7790575" y="3428992"/>
            <a:ext cx="2600325" cy="3267075"/>
          </a:xfrm>
          <a:prstGeom prst="rect">
            <a:avLst/>
          </a:prstGeom>
          <a:noFill/>
          <a:ln>
            <a:noFill/>
          </a:ln>
        </p:spPr>
      </p:pic>
      <p:sp>
        <p:nvSpPr>
          <p:cNvPr id="508" name="Google Shape;508;p78"/>
          <p:cNvSpPr txBox="1"/>
          <p:nvPr/>
        </p:nvSpPr>
        <p:spPr>
          <a:xfrm>
            <a:off x="973059" y="264318"/>
            <a:ext cx="8751855" cy="1415951"/>
          </a:xfrm>
          <a:prstGeom prst="rect">
            <a:avLst/>
          </a:prstGeom>
          <a:noFill/>
          <a:ln>
            <a:noFill/>
          </a:ln>
        </p:spPr>
        <p:txBody>
          <a:bodyPr spcFirstLastPara="1" wrap="square" lIns="91433" tIns="91433" rIns="91433" bIns="91433" anchor="t" anchorCtr="0">
            <a:spAutoFit/>
          </a:bodyPr>
          <a:lstStyle/>
          <a:p>
            <a:r>
              <a:rPr lang="en" sz="2667" b="1" dirty="0">
                <a:latin typeface="Calibri"/>
                <a:ea typeface="Calibri"/>
                <a:cs typeface="Calibri"/>
                <a:sym typeface="Calibri"/>
              </a:rPr>
              <a:t>Use the blue sodium ions and the water molecules to model different conditions and how they impact water moving into or out of the aquaporin.</a:t>
            </a:r>
            <a:endParaRPr sz="2667" b="1" dirty="0">
              <a:latin typeface="Calibri"/>
              <a:ea typeface="Calibri"/>
              <a:cs typeface="Calibri"/>
              <a:sym typeface="Calibri"/>
            </a:endParaRPr>
          </a:p>
        </p:txBody>
      </p:sp>
      <p:sp>
        <p:nvSpPr>
          <p:cNvPr id="509" name="Google Shape;509;p78"/>
          <p:cNvSpPr txBox="1"/>
          <p:nvPr/>
        </p:nvSpPr>
        <p:spPr>
          <a:xfrm>
            <a:off x="7705341" y="1934617"/>
            <a:ext cx="2770800" cy="1415758"/>
          </a:xfrm>
          <a:prstGeom prst="rect">
            <a:avLst/>
          </a:prstGeom>
          <a:noFill/>
          <a:ln>
            <a:noFill/>
          </a:ln>
        </p:spPr>
        <p:txBody>
          <a:bodyPr spcFirstLastPara="1" wrap="square" lIns="91433" tIns="91433" rIns="91433" bIns="91433" anchor="t" anchorCtr="0">
            <a:spAutoFit/>
          </a:bodyPr>
          <a:lstStyle/>
          <a:p>
            <a:r>
              <a:rPr lang="en" sz="2000" b="1">
                <a:latin typeface="Calibri"/>
                <a:ea typeface="Calibri"/>
                <a:cs typeface="Calibri"/>
                <a:sym typeface="Calibri"/>
              </a:rPr>
              <a:t>hypotonic </a:t>
            </a:r>
            <a:r>
              <a:rPr lang="en" sz="2000">
                <a:latin typeface="Calibri"/>
                <a:ea typeface="Calibri"/>
                <a:cs typeface="Calibri"/>
                <a:sym typeface="Calibri"/>
              </a:rPr>
              <a:t>concentration of the solute is greater inside the cell than outside</a:t>
            </a:r>
            <a:endParaRPr sz="2000">
              <a:latin typeface="Calibri"/>
              <a:ea typeface="Calibri"/>
              <a:cs typeface="Calibri"/>
              <a:sym typeface="Calibri"/>
            </a:endParaRPr>
          </a:p>
        </p:txBody>
      </p:sp>
      <p:sp>
        <p:nvSpPr>
          <p:cNvPr id="510" name="Google Shape;510;p78"/>
          <p:cNvSpPr txBox="1"/>
          <p:nvPr/>
        </p:nvSpPr>
        <p:spPr>
          <a:xfrm>
            <a:off x="973059" y="1934633"/>
            <a:ext cx="2860800" cy="1415758"/>
          </a:xfrm>
          <a:prstGeom prst="rect">
            <a:avLst/>
          </a:prstGeom>
          <a:noFill/>
          <a:ln>
            <a:noFill/>
          </a:ln>
        </p:spPr>
        <p:txBody>
          <a:bodyPr spcFirstLastPara="1" wrap="square" lIns="91433" tIns="91433" rIns="91433" bIns="91433" anchor="t" anchorCtr="0">
            <a:spAutoFit/>
          </a:bodyPr>
          <a:lstStyle/>
          <a:p>
            <a:r>
              <a:rPr lang="en" sz="2000" b="1">
                <a:latin typeface="Calibri"/>
                <a:ea typeface="Calibri"/>
                <a:cs typeface="Calibri"/>
                <a:sym typeface="Calibri"/>
              </a:rPr>
              <a:t>hypertonic</a:t>
            </a:r>
            <a:r>
              <a:rPr lang="en" sz="2000">
                <a:latin typeface="Calibri"/>
                <a:ea typeface="Calibri"/>
                <a:cs typeface="Calibri"/>
                <a:sym typeface="Calibri"/>
              </a:rPr>
              <a:t> concentration of the solute is greater outside the cell than inside</a:t>
            </a:r>
            <a:endParaRPr sz="2000">
              <a:latin typeface="Calibri"/>
              <a:ea typeface="Calibri"/>
              <a:cs typeface="Calibri"/>
              <a:sym typeface="Calibri"/>
            </a:endParaRPr>
          </a:p>
        </p:txBody>
      </p:sp>
      <p:grpSp>
        <p:nvGrpSpPr>
          <p:cNvPr id="511" name="Google Shape;511;p78"/>
          <p:cNvGrpSpPr/>
          <p:nvPr/>
        </p:nvGrpSpPr>
        <p:grpSpPr>
          <a:xfrm>
            <a:off x="4442163" y="1934626"/>
            <a:ext cx="2860812" cy="4884489"/>
            <a:chOff x="3331622" y="1450969"/>
            <a:chExt cx="2145609" cy="3663367"/>
          </a:xfrm>
        </p:grpSpPr>
        <p:pic>
          <p:nvPicPr>
            <p:cNvPr id="512" name="Google Shape;512;p78"/>
            <p:cNvPicPr preferRelativeResize="0"/>
            <p:nvPr/>
          </p:nvPicPr>
          <p:blipFill>
            <a:blip r:embed="rId5">
              <a:alphaModFix/>
            </a:blip>
            <a:stretch>
              <a:fillRect/>
            </a:stretch>
          </p:blipFill>
          <p:spPr>
            <a:xfrm>
              <a:off x="3331622" y="1450969"/>
              <a:ext cx="1957388" cy="2450306"/>
            </a:xfrm>
            <a:prstGeom prst="rect">
              <a:avLst/>
            </a:prstGeom>
            <a:noFill/>
            <a:ln>
              <a:noFill/>
            </a:ln>
          </p:spPr>
        </p:pic>
        <p:sp>
          <p:nvSpPr>
            <p:cNvPr id="513" name="Google Shape;513;p78"/>
            <p:cNvSpPr txBox="1"/>
            <p:nvPr/>
          </p:nvSpPr>
          <p:spPr>
            <a:xfrm>
              <a:off x="3331631" y="3944700"/>
              <a:ext cx="2145600" cy="1169636"/>
            </a:xfrm>
            <a:prstGeom prst="rect">
              <a:avLst/>
            </a:prstGeom>
            <a:noFill/>
            <a:ln>
              <a:noFill/>
            </a:ln>
          </p:spPr>
          <p:txBody>
            <a:bodyPr spcFirstLastPara="1" wrap="square" lIns="91433" tIns="91433" rIns="91433" bIns="91433" anchor="t" anchorCtr="0">
              <a:spAutoFit/>
            </a:bodyPr>
            <a:lstStyle/>
            <a:p>
              <a:r>
                <a:rPr lang="en" sz="2000" b="1">
                  <a:latin typeface="Calibri"/>
                  <a:ea typeface="Calibri"/>
                  <a:cs typeface="Calibri"/>
                  <a:sym typeface="Calibri"/>
                </a:rPr>
                <a:t>isotonic </a:t>
              </a:r>
              <a:r>
                <a:rPr lang="en" sz="2000">
                  <a:latin typeface="Calibri"/>
                  <a:ea typeface="Calibri"/>
                  <a:cs typeface="Calibri"/>
                  <a:sym typeface="Calibri"/>
                </a:rPr>
                <a:t>concentration of the solute is equal inside and outside the cell </a:t>
              </a:r>
              <a:endParaRPr sz="2000">
                <a:latin typeface="Calibri"/>
                <a:ea typeface="Calibri"/>
                <a:cs typeface="Calibri"/>
                <a:sym typeface="Calibri"/>
              </a:endParaRPr>
            </a:p>
            <a:p>
              <a:r>
                <a:rPr lang="en" sz="1467">
                  <a:latin typeface="Calibri"/>
                  <a:ea typeface="Calibri"/>
                  <a:cs typeface="Calibri"/>
                  <a:sym typeface="Calibri"/>
                </a:rPr>
                <a:t>(water still moves, it just moves at an equal rate)</a:t>
              </a:r>
              <a:endParaRPr sz="1467">
                <a:latin typeface="Calibri"/>
                <a:ea typeface="Calibri"/>
                <a:cs typeface="Calibri"/>
                <a:sym typeface="Calibr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1"/>
                                        </p:tgtEl>
                                        <p:attrNameLst>
                                          <p:attrName>style.visibility</p:attrName>
                                        </p:attrNameLst>
                                      </p:cBhvr>
                                      <p:to>
                                        <p:strVal val="visible"/>
                                      </p:to>
                                    </p:set>
                                    <p:animEffect transition="in" filter="fade">
                                      <p:cBhvr>
                                        <p:cTn id="7" dur="1000"/>
                                        <p:tgtEl>
                                          <p:spTgt spid="5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06"/>
                                        </p:tgtEl>
                                        <p:attrNameLst>
                                          <p:attrName>style.visibility</p:attrName>
                                        </p:attrNameLst>
                                      </p:cBhvr>
                                      <p:to>
                                        <p:strVal val="visible"/>
                                      </p:to>
                                    </p:set>
                                    <p:animEffect transition="in" filter="fade">
                                      <p:cBhvr>
                                        <p:cTn id="12" dur="1000"/>
                                        <p:tgtEl>
                                          <p:spTgt spid="50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07"/>
                                        </p:tgtEl>
                                        <p:attrNameLst>
                                          <p:attrName>style.visibility</p:attrName>
                                        </p:attrNameLst>
                                      </p:cBhvr>
                                      <p:to>
                                        <p:strVal val="visible"/>
                                      </p:to>
                                    </p:set>
                                    <p:animEffect transition="in" filter="fade">
                                      <p:cBhvr>
                                        <p:cTn id="17" dur="1000"/>
                                        <p:tgtEl>
                                          <p:spTgt spid="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pic>
        <p:nvPicPr>
          <p:cNvPr id="518" name="Google Shape;518;p79"/>
          <p:cNvPicPr preferRelativeResize="0"/>
          <p:nvPr/>
        </p:nvPicPr>
        <p:blipFill>
          <a:blip r:embed="rId3">
            <a:alphaModFix/>
          </a:blip>
          <a:stretch>
            <a:fillRect/>
          </a:stretch>
        </p:blipFill>
        <p:spPr>
          <a:xfrm>
            <a:off x="4531451" y="1858759"/>
            <a:ext cx="7247900" cy="4834333"/>
          </a:xfrm>
          <a:prstGeom prst="rect">
            <a:avLst/>
          </a:prstGeom>
          <a:noFill/>
          <a:ln>
            <a:noFill/>
          </a:ln>
        </p:spPr>
      </p:pic>
      <p:sp>
        <p:nvSpPr>
          <p:cNvPr id="519" name="Google Shape;519;p79"/>
          <p:cNvSpPr txBox="1"/>
          <p:nvPr/>
        </p:nvSpPr>
        <p:spPr>
          <a:xfrm>
            <a:off x="1457001" y="427774"/>
            <a:ext cx="8501555" cy="1169537"/>
          </a:xfrm>
          <a:prstGeom prst="rect">
            <a:avLst/>
          </a:prstGeom>
          <a:noFill/>
          <a:ln>
            <a:noFill/>
          </a:ln>
        </p:spPr>
        <p:txBody>
          <a:bodyPr spcFirstLastPara="1" wrap="square" lIns="91433" tIns="91433" rIns="91433" bIns="91433" anchor="t" anchorCtr="0">
            <a:spAutoFit/>
          </a:bodyPr>
          <a:lstStyle/>
          <a:p>
            <a:r>
              <a:rPr lang="en" sz="3200" dirty="0">
                <a:latin typeface="Calibri"/>
                <a:ea typeface="Calibri"/>
                <a:cs typeface="Calibri"/>
                <a:sym typeface="Calibri"/>
              </a:rPr>
              <a:t>The aquaporin shows us </a:t>
            </a:r>
            <a:r>
              <a:rPr lang="en" sz="3200" dirty="0">
                <a:solidFill>
                  <a:srgbClr val="4472C4"/>
                </a:solidFill>
                <a:latin typeface="Calibri"/>
                <a:ea typeface="Calibri"/>
                <a:cs typeface="Calibri"/>
                <a:sym typeface="Calibri"/>
              </a:rPr>
              <a:t>passive transport</a:t>
            </a:r>
            <a:r>
              <a:rPr lang="en" sz="3200" dirty="0">
                <a:latin typeface="Calibri"/>
                <a:ea typeface="Calibri"/>
                <a:cs typeface="Calibri"/>
                <a:sym typeface="Calibri"/>
              </a:rPr>
              <a:t> but </a:t>
            </a:r>
            <a:r>
              <a:rPr lang="en" sz="3200" dirty="0">
                <a:solidFill>
                  <a:srgbClr val="4472C4"/>
                </a:solidFill>
                <a:latin typeface="Calibri"/>
                <a:ea typeface="Calibri"/>
                <a:cs typeface="Calibri"/>
                <a:sym typeface="Calibri"/>
              </a:rPr>
              <a:t>active transport </a:t>
            </a:r>
            <a:r>
              <a:rPr lang="en" sz="3200" dirty="0">
                <a:latin typeface="Calibri"/>
                <a:ea typeface="Calibri"/>
                <a:cs typeface="Calibri"/>
                <a:sym typeface="Calibri"/>
              </a:rPr>
              <a:t>can also be shown.</a:t>
            </a:r>
            <a:endParaRPr sz="3200" dirty="0">
              <a:latin typeface="Calibri"/>
              <a:ea typeface="Calibri"/>
              <a:cs typeface="Calibri"/>
              <a:sym typeface="Calibri"/>
            </a:endParaRPr>
          </a:p>
        </p:txBody>
      </p:sp>
      <p:sp>
        <p:nvSpPr>
          <p:cNvPr id="520" name="Google Shape;520;p79"/>
          <p:cNvSpPr/>
          <p:nvPr/>
        </p:nvSpPr>
        <p:spPr>
          <a:xfrm>
            <a:off x="6527951" y="1840025"/>
            <a:ext cx="2360800" cy="1386400"/>
          </a:xfrm>
          <a:prstGeom prst="ellipse">
            <a:avLst/>
          </a:prstGeom>
          <a:noFill/>
          <a:ln w="762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21" name="Google Shape;521;p79"/>
          <p:cNvSpPr/>
          <p:nvPr/>
        </p:nvSpPr>
        <p:spPr>
          <a:xfrm>
            <a:off x="4841551" y="2626992"/>
            <a:ext cx="2567200" cy="1780000"/>
          </a:xfrm>
          <a:prstGeom prst="ellipse">
            <a:avLst/>
          </a:prstGeom>
          <a:noFill/>
          <a:ln w="76200" cap="flat" cmpd="sng">
            <a:solidFill>
              <a:srgbClr val="0000FF"/>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22" name="Google Shape;522;p79"/>
          <p:cNvSpPr/>
          <p:nvPr/>
        </p:nvSpPr>
        <p:spPr>
          <a:xfrm>
            <a:off x="6359284" y="3320292"/>
            <a:ext cx="2679600" cy="2979200"/>
          </a:xfrm>
          <a:prstGeom prst="ellipse">
            <a:avLst/>
          </a:prstGeom>
          <a:noFill/>
          <a:ln w="76200" cap="flat" cmpd="sng">
            <a:solidFill>
              <a:srgbClr val="6AA84F"/>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pic>
        <p:nvPicPr>
          <p:cNvPr id="523" name="Google Shape;523;p79"/>
          <p:cNvPicPr preferRelativeResize="0"/>
          <p:nvPr/>
        </p:nvPicPr>
        <p:blipFill>
          <a:blip r:embed="rId4">
            <a:alphaModFix/>
          </a:blip>
          <a:stretch>
            <a:fillRect/>
          </a:stretch>
        </p:blipFill>
        <p:spPr>
          <a:xfrm>
            <a:off x="1457002" y="2262898"/>
            <a:ext cx="3074449" cy="414474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9" name="Google Shape;529;p80"/>
          <p:cNvSpPr txBox="1"/>
          <p:nvPr/>
        </p:nvSpPr>
        <p:spPr>
          <a:xfrm>
            <a:off x="900227" y="194057"/>
            <a:ext cx="4066000" cy="6935256"/>
          </a:xfrm>
          <a:prstGeom prst="rect">
            <a:avLst/>
          </a:prstGeom>
          <a:solidFill>
            <a:schemeClr val="lt1"/>
          </a:solidFill>
          <a:ln>
            <a:noFill/>
          </a:ln>
        </p:spPr>
        <p:txBody>
          <a:bodyPr spcFirstLastPara="1" wrap="square" lIns="121900" tIns="121900" rIns="121900" bIns="121900" anchor="t" anchorCtr="0">
            <a:spAutoFit/>
          </a:bodyPr>
          <a:lstStyle/>
          <a:p>
            <a:r>
              <a:rPr lang="en" sz="4267" b="1" dirty="0">
                <a:solidFill>
                  <a:srgbClr val="38761D"/>
                </a:solidFill>
                <a:latin typeface="Calibri"/>
                <a:ea typeface="Calibri"/>
                <a:cs typeface="Calibri"/>
                <a:sym typeface="Calibri"/>
              </a:rPr>
              <a:t>L</a:t>
            </a:r>
            <a:r>
              <a:rPr lang="en" sz="3200" b="1" dirty="0">
                <a:solidFill>
                  <a:srgbClr val="38761D"/>
                </a:solidFill>
                <a:latin typeface="Calibri"/>
                <a:ea typeface="Calibri"/>
                <a:cs typeface="Calibri"/>
                <a:sym typeface="Calibri"/>
              </a:rPr>
              <a:t>et’s take a look at the sodium-potassium pump</a:t>
            </a:r>
            <a:endParaRPr sz="3200" b="1" dirty="0">
              <a:solidFill>
                <a:srgbClr val="38761D"/>
              </a:solidFill>
              <a:latin typeface="Calibri"/>
              <a:ea typeface="Calibri"/>
              <a:cs typeface="Calibri"/>
              <a:sym typeface="Calibri"/>
            </a:endParaRPr>
          </a:p>
          <a:p>
            <a:endParaRPr sz="2400" dirty="0">
              <a:latin typeface="Calibri"/>
              <a:ea typeface="Calibri"/>
              <a:cs typeface="Calibri"/>
              <a:sym typeface="Calibri"/>
            </a:endParaRPr>
          </a:p>
          <a:p>
            <a:r>
              <a:rPr lang="en" sz="3200" b="1" dirty="0">
                <a:solidFill>
                  <a:schemeClr val="accent1"/>
                </a:solidFill>
                <a:latin typeface="Calibri"/>
                <a:ea typeface="Calibri"/>
                <a:cs typeface="Calibri"/>
                <a:sym typeface="Calibri"/>
              </a:rPr>
              <a:t>Blue</a:t>
            </a:r>
            <a:r>
              <a:rPr lang="en" sz="3200" dirty="0">
                <a:latin typeface="Calibri"/>
                <a:ea typeface="Calibri"/>
                <a:cs typeface="Calibri"/>
                <a:sym typeface="Calibri"/>
              </a:rPr>
              <a:t> circles = </a:t>
            </a:r>
            <a:endParaRPr sz="3200" dirty="0">
              <a:latin typeface="Calibri"/>
              <a:ea typeface="Calibri"/>
              <a:cs typeface="Calibri"/>
              <a:sym typeface="Calibri"/>
            </a:endParaRPr>
          </a:p>
          <a:p>
            <a:r>
              <a:rPr lang="en" sz="3200" dirty="0">
                <a:latin typeface="Calibri"/>
                <a:ea typeface="Calibri"/>
                <a:cs typeface="Calibri"/>
                <a:sym typeface="Calibri"/>
              </a:rPr>
              <a:t>sodium</a:t>
            </a:r>
            <a:endParaRPr sz="3200" dirty="0">
              <a:latin typeface="Calibri"/>
              <a:ea typeface="Calibri"/>
              <a:cs typeface="Calibri"/>
              <a:sym typeface="Calibri"/>
            </a:endParaRPr>
          </a:p>
          <a:p>
            <a:endParaRPr sz="3200" dirty="0">
              <a:latin typeface="Calibri"/>
              <a:ea typeface="Calibri"/>
              <a:cs typeface="Calibri"/>
              <a:sym typeface="Calibri"/>
            </a:endParaRPr>
          </a:p>
          <a:p>
            <a:r>
              <a:rPr lang="en" sz="3200" b="1" dirty="0">
                <a:solidFill>
                  <a:srgbClr val="800080"/>
                </a:solidFill>
                <a:latin typeface="Calibri"/>
                <a:ea typeface="Calibri"/>
                <a:cs typeface="Calibri"/>
                <a:sym typeface="Calibri"/>
              </a:rPr>
              <a:t>Purple</a:t>
            </a:r>
            <a:r>
              <a:rPr lang="en" sz="3200" dirty="0">
                <a:latin typeface="Calibri"/>
                <a:ea typeface="Calibri"/>
                <a:cs typeface="Calibri"/>
                <a:sym typeface="Calibri"/>
              </a:rPr>
              <a:t> squares = potassium</a:t>
            </a:r>
            <a:endParaRPr sz="3200" dirty="0">
              <a:latin typeface="Calibri"/>
              <a:ea typeface="Calibri"/>
              <a:cs typeface="Calibri"/>
              <a:sym typeface="Calibri"/>
            </a:endParaRPr>
          </a:p>
          <a:p>
            <a:endParaRPr sz="3200" dirty="0">
              <a:latin typeface="Calibri"/>
              <a:ea typeface="Calibri"/>
              <a:cs typeface="Calibri"/>
              <a:sym typeface="Calibri"/>
            </a:endParaRPr>
          </a:p>
          <a:p>
            <a:r>
              <a:rPr lang="en" sz="3200" dirty="0">
                <a:latin typeface="Calibri"/>
                <a:ea typeface="Calibri"/>
                <a:cs typeface="Calibri"/>
                <a:sym typeface="Calibri"/>
              </a:rPr>
              <a:t>Notice the ATP molecule</a:t>
            </a:r>
            <a:endParaRPr sz="3200" dirty="0">
              <a:latin typeface="Calibri"/>
              <a:ea typeface="Calibri"/>
              <a:cs typeface="Calibri"/>
              <a:sym typeface="Calibri"/>
            </a:endParaRPr>
          </a:p>
          <a:p>
            <a:endParaRPr sz="2400" dirty="0">
              <a:latin typeface="Calibri"/>
              <a:ea typeface="Calibri"/>
              <a:cs typeface="Calibri"/>
              <a:sym typeface="Calibri"/>
            </a:endParaRPr>
          </a:p>
          <a:p>
            <a:endParaRPr sz="2400" dirty="0">
              <a:latin typeface="Calibri"/>
              <a:ea typeface="Calibri"/>
              <a:cs typeface="Calibri"/>
              <a:sym typeface="Calibri"/>
            </a:endParaRPr>
          </a:p>
        </p:txBody>
      </p:sp>
      <p:pic>
        <p:nvPicPr>
          <p:cNvPr id="2" name="sodium potassium pump">
            <a:hlinkClick r:id="" action="ppaction://media"/>
            <a:extLst>
              <a:ext uri="{FF2B5EF4-FFF2-40B4-BE49-F238E27FC236}">
                <a16:creationId xmlns:a16="http://schemas.microsoft.com/office/drawing/2014/main" id="{53D01495-94D7-ADE6-6A4A-23441814D38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994915" y="1243222"/>
            <a:ext cx="7034925" cy="39571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76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81"/>
          <p:cNvSpPr txBox="1"/>
          <p:nvPr/>
        </p:nvSpPr>
        <p:spPr>
          <a:xfrm>
            <a:off x="6096000" y="2251291"/>
            <a:ext cx="5548000" cy="2954000"/>
          </a:xfrm>
          <a:prstGeom prst="rect">
            <a:avLst/>
          </a:prstGeom>
          <a:noFill/>
          <a:ln>
            <a:noFill/>
          </a:ln>
        </p:spPr>
        <p:txBody>
          <a:bodyPr spcFirstLastPara="1" wrap="square" lIns="91433" tIns="91433" rIns="91433" bIns="91433" anchor="t" anchorCtr="0">
            <a:noAutofit/>
          </a:bodyPr>
          <a:lstStyle/>
          <a:p>
            <a:r>
              <a:rPr lang="en" sz="3200" b="1">
                <a:solidFill>
                  <a:srgbClr val="800080"/>
                </a:solidFill>
                <a:latin typeface="Calibri"/>
                <a:ea typeface="Calibri"/>
                <a:cs typeface="Calibri"/>
                <a:sym typeface="Calibri"/>
              </a:rPr>
              <a:t>What stories could your students investigate with these models?</a:t>
            </a:r>
            <a:endParaRPr sz="3200" b="1">
              <a:solidFill>
                <a:srgbClr val="800080"/>
              </a:solidFill>
              <a:latin typeface="Calibri"/>
              <a:ea typeface="Calibri"/>
              <a:cs typeface="Calibri"/>
              <a:sym typeface="Calibri"/>
            </a:endParaRPr>
          </a:p>
          <a:p>
            <a:endParaRPr sz="3200" b="1">
              <a:latin typeface="Calibri"/>
              <a:ea typeface="Calibri"/>
              <a:cs typeface="Calibri"/>
              <a:sym typeface="Calibri"/>
            </a:endParaRPr>
          </a:p>
        </p:txBody>
      </p:sp>
      <p:pic>
        <p:nvPicPr>
          <p:cNvPr id="535" name="Google Shape;535;p81"/>
          <p:cNvPicPr preferRelativeResize="0"/>
          <p:nvPr/>
        </p:nvPicPr>
        <p:blipFill>
          <a:blip r:embed="rId3">
            <a:alphaModFix/>
          </a:blip>
          <a:stretch>
            <a:fillRect/>
          </a:stretch>
        </p:blipFill>
        <p:spPr>
          <a:xfrm>
            <a:off x="1174131" y="587212"/>
            <a:ext cx="4419845" cy="5683576"/>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1" name="Google Shape;541;p82"/>
          <p:cNvSpPr txBox="1"/>
          <p:nvPr/>
        </p:nvSpPr>
        <p:spPr>
          <a:xfrm>
            <a:off x="1264668" y="530445"/>
            <a:ext cx="8564747" cy="6046000"/>
          </a:xfrm>
          <a:prstGeom prst="rect">
            <a:avLst/>
          </a:prstGeom>
          <a:noFill/>
          <a:ln>
            <a:noFill/>
          </a:ln>
        </p:spPr>
        <p:txBody>
          <a:bodyPr spcFirstLastPara="1" wrap="square" lIns="91433" tIns="91433" rIns="91433" bIns="91433" anchor="t" anchorCtr="0">
            <a:noAutofit/>
          </a:bodyPr>
          <a:lstStyle/>
          <a:p>
            <a:r>
              <a:rPr lang="en" sz="3600" dirty="0">
                <a:solidFill>
                  <a:schemeClr val="dk1"/>
                </a:solidFill>
                <a:latin typeface="Calibri"/>
                <a:ea typeface="Calibri"/>
                <a:cs typeface="Calibri"/>
                <a:sym typeface="Calibri"/>
              </a:rPr>
              <a:t>Active and passive transport in leaf guard cells to open and close stomata. </a:t>
            </a:r>
            <a:endParaRPr sz="3600" dirty="0">
              <a:solidFill>
                <a:schemeClr val="dk1"/>
              </a:solidFill>
              <a:latin typeface="Calibri"/>
              <a:ea typeface="Calibri"/>
              <a:cs typeface="Calibri"/>
              <a:sym typeface="Calibri"/>
            </a:endParaRPr>
          </a:p>
        </p:txBody>
      </p:sp>
      <p:pic>
        <p:nvPicPr>
          <p:cNvPr id="542" name="Google Shape;542;p82"/>
          <p:cNvPicPr preferRelativeResize="0"/>
          <p:nvPr/>
        </p:nvPicPr>
        <p:blipFill>
          <a:blip r:embed="rId3">
            <a:alphaModFix/>
          </a:blip>
          <a:stretch>
            <a:fillRect/>
          </a:stretch>
        </p:blipFill>
        <p:spPr>
          <a:xfrm>
            <a:off x="1264668" y="2107568"/>
            <a:ext cx="4473192" cy="4191299"/>
          </a:xfrm>
          <a:prstGeom prst="rect">
            <a:avLst/>
          </a:prstGeom>
          <a:noFill/>
          <a:ln>
            <a:noFill/>
          </a:ln>
        </p:spPr>
      </p:pic>
      <p:pic>
        <p:nvPicPr>
          <p:cNvPr id="543" name="Google Shape;543;p82"/>
          <p:cNvPicPr preferRelativeResize="0"/>
          <p:nvPr/>
        </p:nvPicPr>
        <p:blipFill rotWithShape="1">
          <a:blip r:embed="rId4">
            <a:alphaModFix/>
          </a:blip>
          <a:srcRect t="1" b="7520"/>
          <a:stretch/>
        </p:blipFill>
        <p:spPr>
          <a:xfrm>
            <a:off x="6096001" y="2107569"/>
            <a:ext cx="5631025" cy="2998728"/>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pic>
        <p:nvPicPr>
          <p:cNvPr id="549" name="Google Shape;549;p83"/>
          <p:cNvPicPr preferRelativeResize="0"/>
          <p:nvPr/>
        </p:nvPicPr>
        <p:blipFill>
          <a:blip r:embed="rId3">
            <a:alphaModFix/>
          </a:blip>
          <a:stretch>
            <a:fillRect/>
          </a:stretch>
        </p:blipFill>
        <p:spPr>
          <a:xfrm>
            <a:off x="1376978" y="643828"/>
            <a:ext cx="8166705" cy="557034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5" name="Google Shape;555;p84"/>
          <p:cNvSpPr txBox="1"/>
          <p:nvPr/>
        </p:nvSpPr>
        <p:spPr>
          <a:xfrm>
            <a:off x="2510408" y="424793"/>
            <a:ext cx="6325243" cy="4744400"/>
          </a:xfrm>
          <a:prstGeom prst="rect">
            <a:avLst/>
          </a:prstGeom>
          <a:noFill/>
          <a:ln>
            <a:noFill/>
          </a:ln>
        </p:spPr>
        <p:txBody>
          <a:bodyPr spcFirstLastPara="1" wrap="square" lIns="91433" tIns="91433" rIns="91433" bIns="91433" anchor="t" anchorCtr="0">
            <a:noAutofit/>
          </a:bodyPr>
          <a:lstStyle/>
          <a:p>
            <a:r>
              <a:rPr lang="en" sz="3200" dirty="0">
                <a:latin typeface="Calibri"/>
                <a:ea typeface="Calibri"/>
                <a:cs typeface="Calibri"/>
                <a:sym typeface="Calibri"/>
              </a:rPr>
              <a:t>Models help students gather </a:t>
            </a:r>
            <a:r>
              <a:rPr lang="en" sz="3200" b="1" dirty="0">
                <a:solidFill>
                  <a:srgbClr val="800080"/>
                </a:solidFill>
                <a:latin typeface="Calibri"/>
                <a:ea typeface="Calibri"/>
                <a:cs typeface="Calibri"/>
                <a:sym typeface="Calibri"/>
              </a:rPr>
              <a:t>evidence</a:t>
            </a:r>
            <a:r>
              <a:rPr lang="en" sz="3200" dirty="0">
                <a:latin typeface="Calibri"/>
                <a:ea typeface="Calibri"/>
                <a:cs typeface="Calibri"/>
                <a:sym typeface="Calibri"/>
              </a:rPr>
              <a:t> for their own explanation </a:t>
            </a:r>
            <a:endParaRPr sz="3200" dirty="0">
              <a:latin typeface="Calibri"/>
              <a:ea typeface="Calibri"/>
              <a:cs typeface="Calibri"/>
              <a:sym typeface="Calibri"/>
            </a:endParaRPr>
          </a:p>
        </p:txBody>
      </p:sp>
      <p:pic>
        <p:nvPicPr>
          <p:cNvPr id="556" name="Google Shape;556;p84"/>
          <p:cNvPicPr preferRelativeResize="0"/>
          <p:nvPr/>
        </p:nvPicPr>
        <p:blipFill>
          <a:blip r:embed="rId3">
            <a:alphaModFix/>
          </a:blip>
          <a:stretch>
            <a:fillRect/>
          </a:stretch>
        </p:blipFill>
        <p:spPr>
          <a:xfrm>
            <a:off x="2382192" y="1965529"/>
            <a:ext cx="2884969" cy="4467679"/>
          </a:xfrm>
          <a:prstGeom prst="rect">
            <a:avLst/>
          </a:prstGeom>
          <a:noFill/>
          <a:ln>
            <a:noFill/>
          </a:ln>
        </p:spPr>
      </p:pic>
      <p:pic>
        <p:nvPicPr>
          <p:cNvPr id="557" name="Google Shape;557;p84"/>
          <p:cNvPicPr preferRelativeResize="0"/>
          <p:nvPr/>
        </p:nvPicPr>
        <p:blipFill>
          <a:blip r:embed="rId4">
            <a:alphaModFix/>
          </a:blip>
          <a:stretch>
            <a:fillRect/>
          </a:stretch>
        </p:blipFill>
        <p:spPr>
          <a:xfrm rot="-5400000">
            <a:off x="4988650" y="2800025"/>
            <a:ext cx="4560476" cy="2813692"/>
          </a:xfrm>
          <a:prstGeom prst="rect">
            <a:avLst/>
          </a:prstGeom>
          <a:noFill/>
          <a:ln>
            <a:noFill/>
          </a:ln>
        </p:spPr>
      </p:pic>
      <p:sp>
        <p:nvSpPr>
          <p:cNvPr id="558" name="Google Shape;558;p84"/>
          <p:cNvSpPr/>
          <p:nvPr/>
        </p:nvSpPr>
        <p:spPr>
          <a:xfrm>
            <a:off x="1144808" y="1298427"/>
            <a:ext cx="955600" cy="2230000"/>
          </a:xfrm>
          <a:prstGeom prst="curvedRightArrow">
            <a:avLst>
              <a:gd name="adj1" fmla="val 25000"/>
              <a:gd name="adj2" fmla="val 50000"/>
              <a:gd name="adj3" fmla="val 25000"/>
            </a:avLst>
          </a:prstGeom>
          <a:solidFill>
            <a:srgbClr val="800080"/>
          </a:solidFill>
          <a:ln w="9525" cap="flat" cmpd="sng">
            <a:solidFill>
              <a:srgbClr val="80008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59" name="Google Shape;559;p84"/>
          <p:cNvSpPr/>
          <p:nvPr/>
        </p:nvSpPr>
        <p:spPr>
          <a:xfrm>
            <a:off x="9081603" y="1233027"/>
            <a:ext cx="955600" cy="2360800"/>
          </a:xfrm>
          <a:prstGeom prst="curvedLeftArrow">
            <a:avLst>
              <a:gd name="adj1" fmla="val 25000"/>
              <a:gd name="adj2" fmla="val 50000"/>
              <a:gd name="adj3" fmla="val 25000"/>
            </a:avLst>
          </a:prstGeom>
          <a:solidFill>
            <a:srgbClr val="800080"/>
          </a:solidFill>
          <a:ln w="9525" cap="flat" cmpd="sng">
            <a:solidFill>
              <a:srgbClr val="80008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60" name="Google Shape;560;p84"/>
          <p:cNvSpPr txBox="1"/>
          <p:nvPr/>
        </p:nvSpPr>
        <p:spPr>
          <a:xfrm>
            <a:off x="9081603" y="4517108"/>
            <a:ext cx="2679600" cy="2831504"/>
          </a:xfrm>
          <a:prstGeom prst="rect">
            <a:avLst/>
          </a:prstGeom>
          <a:noFill/>
          <a:ln>
            <a:noFill/>
          </a:ln>
        </p:spPr>
        <p:txBody>
          <a:bodyPr spcFirstLastPara="1" wrap="square" lIns="121900" tIns="121900" rIns="121900" bIns="121900" anchor="t" anchorCtr="0">
            <a:spAutoFit/>
          </a:bodyPr>
          <a:lstStyle/>
          <a:p>
            <a:r>
              <a:rPr lang="en" sz="2400" dirty="0"/>
              <a:t>Omega-conotoxin from cone snails blocks the transport of Ca2+ through the voltage-gated calcium channels</a:t>
            </a:r>
            <a:endParaRPr sz="2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85"/>
          <p:cNvSpPr txBox="1">
            <a:spLocks noGrp="1"/>
          </p:cNvSpPr>
          <p:nvPr>
            <p:ph type="ctrTitle"/>
          </p:nvPr>
        </p:nvSpPr>
        <p:spPr>
          <a:xfrm>
            <a:off x="1523999" y="1516638"/>
            <a:ext cx="9144000" cy="777001"/>
          </a:xfrm>
          <a:prstGeom prst="rect">
            <a:avLst/>
          </a:prstGeom>
          <a:noFill/>
          <a:ln>
            <a:noFill/>
          </a:ln>
        </p:spPr>
        <p:txBody>
          <a:bodyPr spcFirstLastPara="1" wrap="square" lIns="91433" tIns="45700" rIns="91433" bIns="45700" anchor="b" anchorCtr="0">
            <a:noAutofit/>
          </a:bodyPr>
          <a:lstStyle/>
          <a:p>
            <a:pPr>
              <a:spcBef>
                <a:spcPts val="0"/>
              </a:spcBef>
              <a:buClr>
                <a:schemeClr val="dk1"/>
              </a:buClr>
              <a:buSzPts val="2700"/>
            </a:pPr>
            <a:r>
              <a:rPr lang="en" sz="3600" dirty="0">
                <a:latin typeface="Calibri"/>
                <a:ea typeface="Calibri"/>
                <a:cs typeface="Calibri"/>
                <a:sym typeface="Calibri"/>
              </a:rPr>
              <a:t>Workshop NGSS Connections </a:t>
            </a:r>
            <a:br>
              <a:rPr lang="en" sz="3600" dirty="0">
                <a:solidFill>
                  <a:srgbClr val="0070C0"/>
                </a:solidFill>
              </a:rPr>
            </a:br>
            <a:endParaRPr sz="1467" dirty="0"/>
          </a:p>
        </p:txBody>
      </p:sp>
      <p:graphicFrame>
        <p:nvGraphicFramePr>
          <p:cNvPr id="566" name="Google Shape;566;p85"/>
          <p:cNvGraphicFramePr/>
          <p:nvPr/>
        </p:nvGraphicFramePr>
        <p:xfrm>
          <a:off x="1205447" y="2293639"/>
          <a:ext cx="9781102" cy="3532492"/>
        </p:xfrm>
        <a:graphic>
          <a:graphicData uri="http://schemas.openxmlformats.org/drawingml/2006/table">
            <a:tbl>
              <a:tblPr firstRow="1" firstCol="1" bandRow="1">
                <a:noFill/>
              </a:tblPr>
              <a:tblGrid>
                <a:gridCol w="3148912">
                  <a:extLst>
                    <a:ext uri="{9D8B030D-6E8A-4147-A177-3AD203B41FA5}">
                      <a16:colId xmlns:a16="http://schemas.microsoft.com/office/drawing/2014/main" val="20000"/>
                    </a:ext>
                  </a:extLst>
                </a:gridCol>
                <a:gridCol w="3437569">
                  <a:extLst>
                    <a:ext uri="{9D8B030D-6E8A-4147-A177-3AD203B41FA5}">
                      <a16:colId xmlns:a16="http://schemas.microsoft.com/office/drawing/2014/main" val="20001"/>
                    </a:ext>
                  </a:extLst>
                </a:gridCol>
                <a:gridCol w="3194621">
                  <a:extLst>
                    <a:ext uri="{9D8B030D-6E8A-4147-A177-3AD203B41FA5}">
                      <a16:colId xmlns:a16="http://schemas.microsoft.com/office/drawing/2014/main" val="20002"/>
                    </a:ext>
                  </a:extLst>
                </a:gridCol>
              </a:tblGrid>
              <a:tr h="442407">
                <a:tc>
                  <a:txBody>
                    <a:bodyPr/>
                    <a:lstStyle/>
                    <a:p>
                      <a:pPr marL="0" marR="0" lvl="0" indent="0" algn="ctr" rtl="0">
                        <a:lnSpc>
                          <a:spcPct val="107000"/>
                        </a:lnSpc>
                        <a:spcBef>
                          <a:spcPts val="0"/>
                        </a:spcBef>
                        <a:spcAft>
                          <a:spcPts val="0"/>
                        </a:spcAft>
                        <a:buNone/>
                      </a:pPr>
                      <a:r>
                        <a:rPr lang="en" sz="2800" u="none" strike="noStrike" cap="none">
                          <a:solidFill>
                            <a:schemeClr val="lt1"/>
                          </a:solidFill>
                        </a:rPr>
                        <a:t>SEPs</a:t>
                      </a:r>
                      <a:endParaRPr sz="2800" u="none" strike="noStrike" cap="none">
                        <a:solidFill>
                          <a:schemeClr val="lt1"/>
                        </a:solidFill>
                        <a:latin typeface="Calibri"/>
                        <a:ea typeface="Calibri"/>
                        <a:cs typeface="Calibri"/>
                        <a:sym typeface="Calibri"/>
                      </a:endParaRPr>
                    </a:p>
                  </a:txBody>
                  <a:tcPr marL="61213" marR="61213"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chemeClr val="accent1"/>
                    </a:solidFill>
                  </a:tcPr>
                </a:tc>
                <a:tc>
                  <a:txBody>
                    <a:bodyPr/>
                    <a:lstStyle/>
                    <a:p>
                      <a:pPr marL="0" marR="0" lvl="0" indent="0" algn="ctr" rtl="0">
                        <a:lnSpc>
                          <a:spcPct val="107000"/>
                        </a:lnSpc>
                        <a:spcBef>
                          <a:spcPts val="0"/>
                        </a:spcBef>
                        <a:spcAft>
                          <a:spcPts val="0"/>
                        </a:spcAft>
                        <a:buNone/>
                      </a:pPr>
                      <a:r>
                        <a:rPr lang="en" sz="2800" u="none" strike="noStrike" cap="none">
                          <a:solidFill>
                            <a:schemeClr val="lt1"/>
                          </a:solidFill>
                        </a:rPr>
                        <a:t>CCCs</a:t>
                      </a:r>
                      <a:endParaRPr sz="2800" u="none" strike="noStrike" cap="none">
                        <a:solidFill>
                          <a:schemeClr val="lt1"/>
                        </a:solidFill>
                        <a:latin typeface="Calibri"/>
                        <a:ea typeface="Calibri"/>
                        <a:cs typeface="Calibri"/>
                        <a:sym typeface="Calibri"/>
                      </a:endParaRPr>
                    </a:p>
                  </a:txBody>
                  <a:tcPr marL="61213" marR="61213"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008000"/>
                    </a:solidFill>
                  </a:tcPr>
                </a:tc>
                <a:tc>
                  <a:txBody>
                    <a:bodyPr/>
                    <a:lstStyle/>
                    <a:p>
                      <a:pPr marL="0" marR="0" lvl="0" indent="0" algn="ctr" rtl="0">
                        <a:lnSpc>
                          <a:spcPct val="107000"/>
                        </a:lnSpc>
                        <a:spcBef>
                          <a:spcPts val="0"/>
                        </a:spcBef>
                        <a:spcAft>
                          <a:spcPts val="0"/>
                        </a:spcAft>
                        <a:buNone/>
                      </a:pPr>
                      <a:r>
                        <a:rPr lang="en" sz="2800" u="none" strike="noStrike" cap="none">
                          <a:solidFill>
                            <a:schemeClr val="lt1"/>
                          </a:solidFill>
                        </a:rPr>
                        <a:t>DCIs</a:t>
                      </a:r>
                      <a:endParaRPr sz="2800" u="none" strike="noStrike" cap="none">
                        <a:solidFill>
                          <a:schemeClr val="lt1"/>
                        </a:solidFill>
                        <a:latin typeface="Calibri"/>
                        <a:ea typeface="Calibri"/>
                        <a:cs typeface="Calibri"/>
                        <a:sym typeface="Calibri"/>
                      </a:endParaRPr>
                    </a:p>
                  </a:txBody>
                  <a:tcPr marL="61213" marR="61213"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6600"/>
                    </a:solidFill>
                  </a:tcPr>
                </a:tc>
                <a:extLst>
                  <a:ext uri="{0D108BD9-81ED-4DB2-BD59-A6C34878D82A}">
                    <a16:rowId xmlns:a16="http://schemas.microsoft.com/office/drawing/2014/main" val="10000"/>
                  </a:ext>
                </a:extLst>
              </a:tr>
              <a:tr h="683225">
                <a:tc>
                  <a:txBody>
                    <a:bodyPr/>
                    <a:lstStyle/>
                    <a:p>
                      <a:pPr marL="0" marR="0" lvl="0" indent="0" algn="l" rtl="0">
                        <a:lnSpc>
                          <a:spcPct val="107000"/>
                        </a:lnSpc>
                        <a:spcBef>
                          <a:spcPts val="0"/>
                        </a:spcBef>
                        <a:spcAft>
                          <a:spcPts val="0"/>
                        </a:spcAft>
                        <a:buNone/>
                      </a:pPr>
                      <a:r>
                        <a:rPr lang="en" sz="2100" b="1" dirty="0">
                          <a:latin typeface="Calibri"/>
                          <a:ea typeface="Calibri"/>
                          <a:cs typeface="Calibri"/>
                          <a:sym typeface="Calibri"/>
                        </a:rPr>
                        <a:t>Asking questions</a:t>
                      </a:r>
                      <a:endParaRPr sz="2100" b="1" u="none" strike="noStrike" cap="none" dirty="0">
                        <a:latin typeface="Calibri"/>
                        <a:ea typeface="Calibri"/>
                        <a:cs typeface="Calibri"/>
                        <a:sym typeface="Calibri"/>
                      </a:endParaRPr>
                    </a:p>
                  </a:txBody>
                  <a:tcPr marL="61213" marR="61213"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7CAAC"/>
                    </a:solidFill>
                  </a:tcPr>
                </a:tc>
                <a:tc>
                  <a:txBody>
                    <a:bodyPr/>
                    <a:lstStyle/>
                    <a:p>
                      <a:pPr marL="0" marR="0" lvl="0" indent="0" algn="l" rtl="0">
                        <a:lnSpc>
                          <a:spcPct val="107000"/>
                        </a:lnSpc>
                        <a:spcBef>
                          <a:spcPts val="0"/>
                        </a:spcBef>
                        <a:spcAft>
                          <a:spcPts val="0"/>
                        </a:spcAft>
                        <a:buNone/>
                      </a:pPr>
                      <a:r>
                        <a:rPr lang="en" sz="2100" b="1">
                          <a:latin typeface="Calibri"/>
                          <a:ea typeface="Calibri"/>
                          <a:cs typeface="Calibri"/>
                          <a:sym typeface="Calibri"/>
                        </a:rPr>
                        <a:t>Cause and effect</a:t>
                      </a:r>
                      <a:endParaRPr sz="2100" b="1" u="none" strike="noStrike" cap="none">
                        <a:latin typeface="Calibri"/>
                        <a:ea typeface="Calibri"/>
                        <a:cs typeface="Calibri"/>
                        <a:sym typeface="Calibri"/>
                      </a:endParaRPr>
                    </a:p>
                  </a:txBody>
                  <a:tcPr marL="61213" marR="61213"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99FF99">
                        <a:alpha val="60000"/>
                      </a:srgbClr>
                    </a:solidFill>
                  </a:tcPr>
                </a:tc>
                <a:tc>
                  <a:txBody>
                    <a:bodyPr/>
                    <a:lstStyle/>
                    <a:p>
                      <a:pPr marL="0" marR="0" lvl="0" indent="0" algn="l" rtl="0">
                        <a:lnSpc>
                          <a:spcPct val="107000"/>
                        </a:lnSpc>
                        <a:spcBef>
                          <a:spcPts val="0"/>
                        </a:spcBef>
                        <a:spcAft>
                          <a:spcPts val="0"/>
                        </a:spcAft>
                        <a:buNone/>
                      </a:pPr>
                      <a:r>
                        <a:rPr lang="en" sz="2100" b="1">
                          <a:latin typeface="Calibri"/>
                          <a:ea typeface="Calibri"/>
                          <a:cs typeface="Calibri"/>
                          <a:sym typeface="Calibri"/>
                        </a:rPr>
                        <a:t>LS1.A: Structure and function</a:t>
                      </a:r>
                      <a:endParaRPr sz="2100" b="1" u="none" strike="noStrike" cap="none">
                        <a:latin typeface="Calibri"/>
                        <a:ea typeface="Calibri"/>
                        <a:cs typeface="Calibri"/>
                        <a:sym typeface="Calibri"/>
                      </a:endParaRPr>
                    </a:p>
                  </a:txBody>
                  <a:tcPr marL="61213" marR="61213"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CC99"/>
                    </a:solidFill>
                  </a:tcPr>
                </a:tc>
                <a:extLst>
                  <a:ext uri="{0D108BD9-81ED-4DB2-BD59-A6C34878D82A}">
                    <a16:rowId xmlns:a16="http://schemas.microsoft.com/office/drawing/2014/main" val="10001"/>
                  </a:ext>
                </a:extLst>
              </a:tr>
              <a:tr h="683225">
                <a:tc>
                  <a:txBody>
                    <a:bodyPr/>
                    <a:lstStyle/>
                    <a:p>
                      <a:pPr marL="0" marR="0" lvl="0" indent="0" algn="l" rtl="0">
                        <a:lnSpc>
                          <a:spcPct val="107000"/>
                        </a:lnSpc>
                        <a:spcBef>
                          <a:spcPts val="0"/>
                        </a:spcBef>
                        <a:spcAft>
                          <a:spcPts val="0"/>
                        </a:spcAft>
                        <a:buNone/>
                      </a:pPr>
                      <a:r>
                        <a:rPr lang="en" sz="2100" b="1">
                          <a:latin typeface="Calibri"/>
                          <a:ea typeface="Calibri"/>
                          <a:cs typeface="Calibri"/>
                          <a:sym typeface="Calibri"/>
                        </a:rPr>
                        <a:t>Developing and using models</a:t>
                      </a:r>
                      <a:endParaRPr sz="2100" b="1" u="none" strike="noStrike" cap="none">
                        <a:latin typeface="Calibri"/>
                        <a:ea typeface="Calibri"/>
                        <a:cs typeface="Calibri"/>
                        <a:sym typeface="Calibri"/>
                      </a:endParaRPr>
                    </a:p>
                  </a:txBody>
                  <a:tcPr marL="61213" marR="61213"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7CAAC"/>
                    </a:solidFill>
                  </a:tcPr>
                </a:tc>
                <a:tc>
                  <a:txBody>
                    <a:bodyPr/>
                    <a:lstStyle/>
                    <a:p>
                      <a:pPr marL="0" marR="0" lvl="0" indent="0" algn="l" rtl="0">
                        <a:lnSpc>
                          <a:spcPct val="107000"/>
                        </a:lnSpc>
                        <a:spcBef>
                          <a:spcPts val="0"/>
                        </a:spcBef>
                        <a:spcAft>
                          <a:spcPts val="0"/>
                        </a:spcAft>
                        <a:buNone/>
                      </a:pPr>
                      <a:r>
                        <a:rPr lang="en" sz="2100" b="1">
                          <a:latin typeface="Calibri"/>
                          <a:ea typeface="Calibri"/>
                          <a:cs typeface="Calibri"/>
                          <a:sym typeface="Calibri"/>
                        </a:rPr>
                        <a:t>Structure and function</a:t>
                      </a:r>
                      <a:endParaRPr sz="2100" b="1" u="none" strike="noStrike" cap="none">
                        <a:latin typeface="Calibri"/>
                        <a:ea typeface="Calibri"/>
                        <a:cs typeface="Calibri"/>
                        <a:sym typeface="Calibri"/>
                      </a:endParaRPr>
                    </a:p>
                  </a:txBody>
                  <a:tcPr marL="61213" marR="61213"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99FF99">
                        <a:alpha val="60000"/>
                      </a:srgbClr>
                    </a:solidFill>
                  </a:tcPr>
                </a:tc>
                <a:tc>
                  <a:txBody>
                    <a:bodyPr/>
                    <a:lstStyle/>
                    <a:p>
                      <a:pPr marL="0" marR="0" lvl="0" indent="0" algn="l" rtl="0">
                        <a:lnSpc>
                          <a:spcPct val="107000"/>
                        </a:lnSpc>
                        <a:spcBef>
                          <a:spcPts val="0"/>
                        </a:spcBef>
                        <a:spcAft>
                          <a:spcPts val="0"/>
                        </a:spcAft>
                        <a:buNone/>
                      </a:pPr>
                      <a:r>
                        <a:rPr lang="en" sz="2100" b="1">
                          <a:latin typeface="Calibri"/>
                          <a:ea typeface="Calibri"/>
                          <a:cs typeface="Calibri"/>
                          <a:sym typeface="Calibri"/>
                        </a:rPr>
                        <a:t>PS1.A: Structure and properties of matter</a:t>
                      </a:r>
                      <a:endParaRPr sz="2100" b="1" u="none" strike="noStrike" cap="none">
                        <a:latin typeface="Calibri"/>
                        <a:ea typeface="Calibri"/>
                        <a:cs typeface="Calibri"/>
                        <a:sym typeface="Calibri"/>
                      </a:endParaRPr>
                    </a:p>
                  </a:txBody>
                  <a:tcPr marL="61213" marR="61213"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CC99"/>
                    </a:solidFill>
                  </a:tcPr>
                </a:tc>
                <a:extLst>
                  <a:ext uri="{0D108BD9-81ED-4DB2-BD59-A6C34878D82A}">
                    <a16:rowId xmlns:a16="http://schemas.microsoft.com/office/drawing/2014/main" val="10002"/>
                  </a:ext>
                </a:extLst>
              </a:tr>
              <a:tr h="574545">
                <a:tc>
                  <a:txBody>
                    <a:bodyPr/>
                    <a:lstStyle/>
                    <a:p>
                      <a:pPr marL="0" marR="0" lvl="0" indent="0" algn="l" rtl="0">
                        <a:lnSpc>
                          <a:spcPct val="107000"/>
                        </a:lnSpc>
                        <a:spcBef>
                          <a:spcPts val="0"/>
                        </a:spcBef>
                        <a:spcAft>
                          <a:spcPts val="0"/>
                        </a:spcAft>
                        <a:buNone/>
                      </a:pPr>
                      <a:r>
                        <a:rPr lang="en" sz="2100" b="1">
                          <a:latin typeface="Calibri"/>
                          <a:ea typeface="Calibri"/>
                          <a:cs typeface="Calibri"/>
                          <a:sym typeface="Calibri"/>
                        </a:rPr>
                        <a:t>Constructing explanations</a:t>
                      </a:r>
                      <a:endParaRPr sz="2100" b="1" u="none" strike="noStrike" cap="none">
                        <a:latin typeface="Calibri"/>
                        <a:ea typeface="Calibri"/>
                        <a:cs typeface="Calibri"/>
                        <a:sym typeface="Calibri"/>
                      </a:endParaRPr>
                    </a:p>
                  </a:txBody>
                  <a:tcPr marL="61213" marR="61213"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7CAAC"/>
                    </a:solidFill>
                  </a:tcPr>
                </a:tc>
                <a:tc>
                  <a:txBody>
                    <a:bodyPr/>
                    <a:lstStyle/>
                    <a:p>
                      <a:pPr marL="0" marR="0" lvl="0" indent="0" algn="l" rtl="0">
                        <a:lnSpc>
                          <a:spcPct val="107000"/>
                        </a:lnSpc>
                        <a:spcBef>
                          <a:spcPts val="0"/>
                        </a:spcBef>
                        <a:spcAft>
                          <a:spcPts val="0"/>
                        </a:spcAft>
                        <a:buNone/>
                      </a:pPr>
                      <a:endParaRPr sz="2100" b="1" u="none" strike="noStrike" cap="none">
                        <a:latin typeface="Calibri"/>
                        <a:ea typeface="Calibri"/>
                        <a:cs typeface="Calibri"/>
                        <a:sym typeface="Calibri"/>
                      </a:endParaRPr>
                    </a:p>
                  </a:txBody>
                  <a:tcPr marL="61213" marR="61213"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99FF99">
                        <a:alpha val="60000"/>
                      </a:srgbClr>
                    </a:solidFill>
                  </a:tcPr>
                </a:tc>
                <a:tc>
                  <a:txBody>
                    <a:bodyPr/>
                    <a:lstStyle/>
                    <a:p>
                      <a:pPr marL="0" marR="0" lvl="0" indent="0" algn="l" rtl="0">
                        <a:lnSpc>
                          <a:spcPct val="107000"/>
                        </a:lnSpc>
                        <a:spcBef>
                          <a:spcPts val="0"/>
                        </a:spcBef>
                        <a:spcAft>
                          <a:spcPts val="0"/>
                        </a:spcAft>
                        <a:buNone/>
                      </a:pPr>
                      <a:r>
                        <a:rPr lang="en" sz="2100" b="1">
                          <a:latin typeface="Calibri"/>
                          <a:ea typeface="Calibri"/>
                          <a:cs typeface="Calibri"/>
                          <a:sym typeface="Calibri"/>
                        </a:rPr>
                        <a:t>PS1.B: Chemical reactions</a:t>
                      </a:r>
                      <a:endParaRPr sz="2100" b="1" u="none" strike="noStrike" cap="none">
                        <a:latin typeface="Calibri"/>
                        <a:ea typeface="Calibri"/>
                        <a:cs typeface="Calibri"/>
                        <a:sym typeface="Calibri"/>
                      </a:endParaRPr>
                    </a:p>
                  </a:txBody>
                  <a:tcPr marL="61213" marR="61213"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CC99"/>
                    </a:solidFill>
                  </a:tcPr>
                </a:tc>
                <a:extLst>
                  <a:ext uri="{0D108BD9-81ED-4DB2-BD59-A6C34878D82A}">
                    <a16:rowId xmlns:a16="http://schemas.microsoft.com/office/drawing/2014/main" val="10003"/>
                  </a:ext>
                </a:extLst>
              </a:tr>
              <a:tr h="574545">
                <a:tc>
                  <a:txBody>
                    <a:bodyPr/>
                    <a:lstStyle/>
                    <a:p>
                      <a:pPr marL="0" marR="0" lvl="0" indent="0" algn="l" rtl="0">
                        <a:lnSpc>
                          <a:spcPct val="107000"/>
                        </a:lnSpc>
                        <a:spcBef>
                          <a:spcPts val="0"/>
                        </a:spcBef>
                        <a:spcAft>
                          <a:spcPts val="0"/>
                        </a:spcAft>
                        <a:buNone/>
                      </a:pPr>
                      <a:endParaRPr sz="2100" b="1" u="none" strike="noStrike" cap="none">
                        <a:latin typeface="Calibri"/>
                        <a:ea typeface="Calibri"/>
                        <a:cs typeface="Calibri"/>
                        <a:sym typeface="Calibri"/>
                      </a:endParaRPr>
                    </a:p>
                  </a:txBody>
                  <a:tcPr marL="61213" marR="61213"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7CAAC"/>
                    </a:solidFill>
                  </a:tcPr>
                </a:tc>
                <a:tc>
                  <a:txBody>
                    <a:bodyPr/>
                    <a:lstStyle/>
                    <a:p>
                      <a:pPr marL="0" marR="0" lvl="0" indent="0" algn="l" rtl="0">
                        <a:lnSpc>
                          <a:spcPct val="107000"/>
                        </a:lnSpc>
                        <a:spcBef>
                          <a:spcPts val="0"/>
                        </a:spcBef>
                        <a:spcAft>
                          <a:spcPts val="0"/>
                        </a:spcAft>
                        <a:buNone/>
                      </a:pPr>
                      <a:endParaRPr sz="2100" b="1" u="none" strike="noStrike" cap="none">
                        <a:latin typeface="Calibri"/>
                        <a:ea typeface="Calibri"/>
                        <a:cs typeface="Calibri"/>
                        <a:sym typeface="Calibri"/>
                      </a:endParaRPr>
                    </a:p>
                  </a:txBody>
                  <a:tcPr marL="61213" marR="61213"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99FF99">
                        <a:alpha val="60000"/>
                      </a:srgbClr>
                    </a:solidFill>
                  </a:tcPr>
                </a:tc>
                <a:tc>
                  <a:txBody>
                    <a:bodyPr/>
                    <a:lstStyle/>
                    <a:p>
                      <a:pPr marL="0" marR="0" lvl="0" indent="0" algn="l" rtl="0">
                        <a:lnSpc>
                          <a:spcPct val="107000"/>
                        </a:lnSpc>
                        <a:spcBef>
                          <a:spcPts val="0"/>
                        </a:spcBef>
                        <a:spcAft>
                          <a:spcPts val="0"/>
                        </a:spcAft>
                        <a:buNone/>
                      </a:pPr>
                      <a:endParaRPr sz="2100" b="1" u="none" strike="noStrike" cap="none">
                        <a:latin typeface="Calibri"/>
                        <a:ea typeface="Calibri"/>
                        <a:cs typeface="Calibri"/>
                        <a:sym typeface="Calibri"/>
                      </a:endParaRPr>
                    </a:p>
                  </a:txBody>
                  <a:tcPr marL="61213" marR="61213"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CC99"/>
                    </a:solidFill>
                  </a:tcPr>
                </a:tc>
                <a:extLst>
                  <a:ext uri="{0D108BD9-81ED-4DB2-BD59-A6C34878D82A}">
                    <a16:rowId xmlns:a16="http://schemas.microsoft.com/office/drawing/2014/main" val="10004"/>
                  </a:ext>
                </a:extLst>
              </a:tr>
              <a:tr h="574545">
                <a:tc>
                  <a:txBody>
                    <a:bodyPr/>
                    <a:lstStyle/>
                    <a:p>
                      <a:pPr marL="0" marR="0" lvl="0" indent="0" algn="l" rtl="0">
                        <a:lnSpc>
                          <a:spcPct val="107000"/>
                        </a:lnSpc>
                        <a:spcBef>
                          <a:spcPts val="0"/>
                        </a:spcBef>
                        <a:spcAft>
                          <a:spcPts val="0"/>
                        </a:spcAft>
                        <a:buNone/>
                      </a:pPr>
                      <a:r>
                        <a:rPr lang="en" sz="2100" b="1" u="none" strike="noStrike" cap="none"/>
                        <a:t> </a:t>
                      </a:r>
                      <a:endParaRPr sz="2100" b="1" u="none" strike="noStrike" cap="none">
                        <a:latin typeface="Calibri"/>
                        <a:ea typeface="Calibri"/>
                        <a:cs typeface="Calibri"/>
                        <a:sym typeface="Calibri"/>
                      </a:endParaRPr>
                    </a:p>
                  </a:txBody>
                  <a:tcPr marL="61213" marR="61213"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7CAAC"/>
                    </a:solidFill>
                  </a:tcPr>
                </a:tc>
                <a:tc>
                  <a:txBody>
                    <a:bodyPr/>
                    <a:lstStyle/>
                    <a:p>
                      <a:pPr marL="0" marR="0" lvl="0" indent="0" algn="l" rtl="0">
                        <a:lnSpc>
                          <a:spcPct val="107000"/>
                        </a:lnSpc>
                        <a:spcBef>
                          <a:spcPts val="0"/>
                        </a:spcBef>
                        <a:spcAft>
                          <a:spcPts val="0"/>
                        </a:spcAft>
                        <a:buNone/>
                      </a:pPr>
                      <a:endParaRPr sz="2100" b="1" u="none" strike="noStrike" cap="none">
                        <a:latin typeface="Calibri"/>
                        <a:ea typeface="Calibri"/>
                        <a:cs typeface="Calibri"/>
                        <a:sym typeface="Calibri"/>
                      </a:endParaRPr>
                    </a:p>
                  </a:txBody>
                  <a:tcPr marL="61213" marR="61213"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99FF99">
                        <a:alpha val="60000"/>
                      </a:srgbClr>
                    </a:solidFill>
                  </a:tcPr>
                </a:tc>
                <a:tc>
                  <a:txBody>
                    <a:bodyPr/>
                    <a:lstStyle/>
                    <a:p>
                      <a:pPr marL="0" marR="0" lvl="0" indent="0" algn="l" rtl="0">
                        <a:lnSpc>
                          <a:spcPct val="107000"/>
                        </a:lnSpc>
                        <a:spcBef>
                          <a:spcPts val="0"/>
                        </a:spcBef>
                        <a:spcAft>
                          <a:spcPts val="0"/>
                        </a:spcAft>
                        <a:buNone/>
                      </a:pPr>
                      <a:endParaRPr sz="2100" b="1" u="none" strike="noStrike" cap="none" dirty="0">
                        <a:latin typeface="Calibri"/>
                        <a:ea typeface="Calibri"/>
                        <a:cs typeface="Calibri"/>
                        <a:sym typeface="Calibri"/>
                      </a:endParaRPr>
                    </a:p>
                  </a:txBody>
                  <a:tcPr marL="61213" marR="61213"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CC99"/>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pic>
        <p:nvPicPr>
          <p:cNvPr id="571" name="Google Shape;571;p86"/>
          <p:cNvPicPr preferRelativeResize="0"/>
          <p:nvPr/>
        </p:nvPicPr>
        <p:blipFill>
          <a:blip r:embed="rId3">
            <a:alphaModFix/>
          </a:blip>
          <a:stretch>
            <a:fillRect/>
          </a:stretch>
        </p:blipFill>
        <p:spPr>
          <a:xfrm>
            <a:off x="7056552" y="1566932"/>
            <a:ext cx="4474000" cy="4474000"/>
          </a:xfrm>
          <a:prstGeom prst="rect">
            <a:avLst/>
          </a:prstGeom>
          <a:noFill/>
          <a:ln>
            <a:noFill/>
          </a:ln>
        </p:spPr>
      </p:pic>
      <p:sp>
        <p:nvSpPr>
          <p:cNvPr id="572" name="Google Shape;572;p86"/>
          <p:cNvSpPr txBox="1"/>
          <p:nvPr/>
        </p:nvSpPr>
        <p:spPr>
          <a:xfrm>
            <a:off x="760552" y="1566933"/>
            <a:ext cx="6296000" cy="4010994"/>
          </a:xfrm>
          <a:prstGeom prst="rect">
            <a:avLst/>
          </a:prstGeom>
          <a:noFill/>
          <a:ln>
            <a:noFill/>
          </a:ln>
        </p:spPr>
        <p:txBody>
          <a:bodyPr spcFirstLastPara="1" wrap="square" lIns="121900" tIns="121900" rIns="121900" bIns="121900" anchor="t" anchorCtr="0">
            <a:spAutoFit/>
          </a:bodyPr>
          <a:lstStyle/>
          <a:p>
            <a:pPr algn="ctr"/>
            <a:r>
              <a:rPr lang="en" sz="4000" b="1" dirty="0">
                <a:solidFill>
                  <a:srgbClr val="008000"/>
                </a:solidFill>
                <a:latin typeface="Calibri"/>
                <a:ea typeface="Calibri"/>
                <a:cs typeface="Calibri"/>
                <a:sym typeface="Calibri"/>
              </a:rPr>
              <a:t>We put teachers first!</a:t>
            </a:r>
            <a:endParaRPr sz="4000" b="1" dirty="0">
              <a:solidFill>
                <a:srgbClr val="008000"/>
              </a:solidFill>
              <a:latin typeface="Calibri"/>
              <a:ea typeface="Calibri"/>
              <a:cs typeface="Calibri"/>
              <a:sym typeface="Calibri"/>
            </a:endParaRPr>
          </a:p>
          <a:p>
            <a:pPr algn="ctr"/>
            <a:r>
              <a:rPr lang="en" sz="2933" dirty="0">
                <a:solidFill>
                  <a:schemeClr val="dk1"/>
                </a:solidFill>
                <a:latin typeface="Calibri"/>
                <a:ea typeface="Calibri"/>
                <a:cs typeface="Calibri"/>
                <a:sym typeface="Calibri"/>
              </a:rPr>
              <a:t>Your opinions are important to us.</a:t>
            </a:r>
            <a:endParaRPr sz="2933" dirty="0">
              <a:solidFill>
                <a:schemeClr val="dk1"/>
              </a:solidFill>
              <a:latin typeface="Calibri"/>
              <a:ea typeface="Calibri"/>
              <a:cs typeface="Calibri"/>
              <a:sym typeface="Calibri"/>
            </a:endParaRPr>
          </a:p>
          <a:p>
            <a:pPr algn="ctr"/>
            <a:endParaRPr sz="2933" dirty="0">
              <a:solidFill>
                <a:schemeClr val="dk1"/>
              </a:solidFill>
              <a:latin typeface="Calibri"/>
              <a:ea typeface="Calibri"/>
              <a:cs typeface="Calibri"/>
              <a:sym typeface="Calibri"/>
            </a:endParaRPr>
          </a:p>
          <a:p>
            <a:pPr algn="ctr"/>
            <a:r>
              <a:rPr lang="en" sz="2900" dirty="0">
                <a:solidFill>
                  <a:schemeClr val="dk1"/>
                </a:solidFill>
                <a:latin typeface="Calibri"/>
                <a:ea typeface="Calibri"/>
                <a:cs typeface="Calibri"/>
                <a:sym typeface="Calibri"/>
              </a:rPr>
              <a:t>Enter to win a </a:t>
            </a:r>
            <a:r>
              <a:rPr lang="en" sz="2900" b="1" dirty="0">
                <a:solidFill>
                  <a:schemeClr val="accent6">
                    <a:lumMod val="75000"/>
                  </a:schemeClr>
                </a:solidFill>
                <a:latin typeface="Calibri"/>
                <a:ea typeface="Calibri"/>
                <a:cs typeface="Calibri"/>
                <a:sym typeface="Calibri"/>
              </a:rPr>
              <a:t>$500 gift card</a:t>
            </a:r>
            <a:r>
              <a:rPr lang="en" sz="2900" dirty="0">
                <a:solidFill>
                  <a:schemeClr val="dk1"/>
                </a:solidFill>
                <a:latin typeface="Calibri"/>
                <a:ea typeface="Calibri"/>
                <a:cs typeface="Calibri"/>
                <a:sym typeface="Calibri"/>
              </a:rPr>
              <a:t> by completing this short survey.</a:t>
            </a:r>
            <a:endParaRPr sz="2900" dirty="0">
              <a:solidFill>
                <a:schemeClr val="dk1"/>
              </a:solidFill>
              <a:latin typeface="Calibri"/>
              <a:ea typeface="Calibri"/>
              <a:cs typeface="Calibri"/>
              <a:sym typeface="Calibri"/>
            </a:endParaRPr>
          </a:p>
          <a:p>
            <a:pPr algn="ctr"/>
            <a:endParaRPr sz="2933" dirty="0">
              <a:solidFill>
                <a:schemeClr val="dk1"/>
              </a:solidFill>
              <a:latin typeface="Calibri"/>
              <a:ea typeface="Calibri"/>
              <a:cs typeface="Calibri"/>
              <a:sym typeface="Calibri"/>
            </a:endParaRPr>
          </a:p>
          <a:p>
            <a:pPr algn="ctr"/>
            <a:r>
              <a:rPr lang="en" sz="2933" dirty="0">
                <a:solidFill>
                  <a:schemeClr val="dk1"/>
                </a:solidFill>
                <a:latin typeface="Calibri"/>
                <a:ea typeface="Calibri"/>
                <a:cs typeface="Calibri"/>
                <a:sym typeface="Calibri"/>
              </a:rPr>
              <a:t>This will also allow us to email you the resources associated with this session.</a:t>
            </a:r>
            <a:endParaRPr sz="2933" dirty="0">
              <a:solidFill>
                <a:schemeClr val="dk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pic>
        <p:nvPicPr>
          <p:cNvPr id="577" name="Google Shape;577;p87"/>
          <p:cNvPicPr preferRelativeResize="0"/>
          <p:nvPr/>
        </p:nvPicPr>
        <p:blipFill>
          <a:blip r:embed="rId3">
            <a:alphaModFix/>
          </a:blip>
          <a:stretch>
            <a:fillRect/>
          </a:stretch>
        </p:blipFill>
        <p:spPr>
          <a:xfrm>
            <a:off x="5066088" y="2889229"/>
            <a:ext cx="3488571" cy="2325145"/>
          </a:xfrm>
          <a:prstGeom prst="rect">
            <a:avLst/>
          </a:prstGeom>
          <a:noFill/>
          <a:ln>
            <a:noFill/>
          </a:ln>
        </p:spPr>
      </p:pic>
      <p:sp>
        <p:nvSpPr>
          <p:cNvPr id="578" name="Google Shape;578;p87"/>
          <p:cNvSpPr txBox="1">
            <a:spLocks noGrp="1"/>
          </p:cNvSpPr>
          <p:nvPr>
            <p:ph type="ctrTitle"/>
          </p:nvPr>
        </p:nvSpPr>
        <p:spPr>
          <a:xfrm>
            <a:off x="1762600" y="798397"/>
            <a:ext cx="9144000" cy="860000"/>
          </a:xfrm>
          <a:prstGeom prst="rect">
            <a:avLst/>
          </a:prstGeom>
          <a:noFill/>
          <a:ln>
            <a:noFill/>
          </a:ln>
        </p:spPr>
        <p:txBody>
          <a:bodyPr spcFirstLastPara="1" wrap="square" lIns="91433" tIns="45700" rIns="91433" bIns="45700" anchor="b" anchorCtr="0">
            <a:normAutofit/>
          </a:bodyPr>
          <a:lstStyle/>
          <a:p>
            <a:pPr>
              <a:spcBef>
                <a:spcPts val="0"/>
              </a:spcBef>
              <a:buClr>
                <a:schemeClr val="accent1"/>
              </a:buClr>
              <a:buSzPts val="3600"/>
            </a:pPr>
            <a:r>
              <a:rPr lang="en" sz="4800" dirty="0">
                <a:solidFill>
                  <a:schemeClr val="accent1"/>
                </a:solidFill>
                <a:latin typeface="Calibri"/>
                <a:ea typeface="Calibri"/>
                <a:cs typeface="Calibri"/>
                <a:sym typeface="Calibri"/>
              </a:rPr>
              <a:t>THANK YOU FOR ATTENDING!</a:t>
            </a:r>
            <a:endParaRPr dirty="0"/>
          </a:p>
        </p:txBody>
      </p:sp>
      <p:sp>
        <p:nvSpPr>
          <p:cNvPr id="579" name="Google Shape;579;p87"/>
          <p:cNvSpPr txBox="1">
            <a:spLocks noGrp="1"/>
          </p:cNvSpPr>
          <p:nvPr>
            <p:ph type="subTitle" idx="1"/>
          </p:nvPr>
        </p:nvSpPr>
        <p:spPr>
          <a:xfrm>
            <a:off x="1091581" y="5179479"/>
            <a:ext cx="10698800" cy="1652400"/>
          </a:xfrm>
          <a:prstGeom prst="rect">
            <a:avLst/>
          </a:prstGeom>
          <a:noFill/>
          <a:ln>
            <a:noFill/>
          </a:ln>
        </p:spPr>
        <p:txBody>
          <a:bodyPr spcFirstLastPara="1" wrap="square" lIns="91433" tIns="45700" rIns="91433" bIns="45700" anchor="t" anchorCtr="0">
            <a:noAutofit/>
          </a:bodyPr>
          <a:lstStyle/>
          <a:p>
            <a:pPr>
              <a:spcBef>
                <a:spcPts val="0"/>
              </a:spcBef>
              <a:buClr>
                <a:schemeClr val="dk1"/>
              </a:buClr>
              <a:buSzPts val="2300"/>
            </a:pPr>
            <a:r>
              <a:rPr lang="en" sz="3067" dirty="0"/>
              <a:t>Purchase kits at </a:t>
            </a:r>
            <a:r>
              <a:rPr lang="en" sz="3067" b="1" dirty="0">
                <a:solidFill>
                  <a:srgbClr val="008000"/>
                </a:solidFill>
              </a:rPr>
              <a:t>3dmoleculardesigns.com</a:t>
            </a:r>
            <a:r>
              <a:rPr lang="en" sz="3067" dirty="0"/>
              <a:t>. </a:t>
            </a:r>
            <a:endParaRPr dirty="0"/>
          </a:p>
          <a:p>
            <a:pPr>
              <a:spcBef>
                <a:spcPts val="1067"/>
              </a:spcBef>
              <a:buClr>
                <a:schemeClr val="dk1"/>
              </a:buClr>
              <a:buSzPts val="2100"/>
            </a:pPr>
            <a:r>
              <a:rPr lang="en" sz="2800" dirty="0">
                <a:latin typeface="Calibri"/>
                <a:ea typeface="Calibri"/>
                <a:cs typeface="Calibri"/>
                <a:sym typeface="Calibri"/>
              </a:rPr>
              <a:t>Use discount code </a:t>
            </a:r>
            <a:r>
              <a:rPr lang="en" sz="2800" b="1" dirty="0">
                <a:solidFill>
                  <a:srgbClr val="800080"/>
                </a:solidFill>
                <a:latin typeface="Calibri"/>
                <a:ea typeface="Calibri"/>
                <a:cs typeface="Calibri"/>
                <a:sym typeface="Calibri"/>
              </a:rPr>
              <a:t>FC22</a:t>
            </a:r>
            <a:r>
              <a:rPr lang="en" sz="2800" dirty="0">
                <a:latin typeface="Calibri"/>
                <a:ea typeface="Calibri"/>
                <a:cs typeface="Calibri"/>
                <a:sym typeface="Calibri"/>
              </a:rPr>
              <a:t> to receive 20% off most items in our catalog. </a:t>
            </a:r>
            <a:r>
              <a:rPr lang="en" sz="1600" i="1" dirty="0">
                <a:latin typeface="Calibri"/>
                <a:ea typeface="Calibri"/>
                <a:cs typeface="Calibri"/>
                <a:sym typeface="Calibri"/>
              </a:rPr>
              <a:t>Student Modeling Packs are not eligible for discount.</a:t>
            </a:r>
            <a:endParaRPr sz="1600" b="1" i="1" dirty="0">
              <a:solidFill>
                <a:srgbClr val="008000"/>
              </a:solidFill>
              <a:latin typeface="Calibri"/>
              <a:ea typeface="Calibri"/>
              <a:cs typeface="Calibri"/>
              <a:sym typeface="Calibri"/>
            </a:endParaRPr>
          </a:p>
        </p:txBody>
      </p:sp>
      <p:sp>
        <p:nvSpPr>
          <p:cNvPr id="580" name="Google Shape;580;p87"/>
          <p:cNvSpPr/>
          <p:nvPr/>
        </p:nvSpPr>
        <p:spPr>
          <a:xfrm>
            <a:off x="985200" y="1934897"/>
            <a:ext cx="10698800" cy="584800"/>
          </a:xfrm>
          <a:prstGeom prst="rect">
            <a:avLst/>
          </a:prstGeom>
          <a:noFill/>
          <a:ln>
            <a:noFill/>
          </a:ln>
        </p:spPr>
        <p:txBody>
          <a:bodyPr spcFirstLastPara="1" wrap="square" lIns="91433" tIns="45700" rIns="91433" bIns="45700" anchor="t" anchorCtr="0">
            <a:noAutofit/>
          </a:bodyPr>
          <a:lstStyle/>
          <a:p>
            <a:pPr algn="ctr"/>
            <a:r>
              <a:rPr lang="en" sz="3200" b="1" dirty="0">
                <a:solidFill>
                  <a:schemeClr val="dk1"/>
                </a:solidFill>
                <a:latin typeface="Calibri"/>
                <a:ea typeface="Calibri"/>
                <a:cs typeface="Calibri"/>
                <a:sym typeface="Calibri"/>
              </a:rPr>
              <a:t>Kits and models used in this session:</a:t>
            </a:r>
            <a:endParaRPr sz="1467" dirty="0"/>
          </a:p>
        </p:txBody>
      </p:sp>
      <p:sp>
        <p:nvSpPr>
          <p:cNvPr id="581" name="Google Shape;581;p87"/>
          <p:cNvSpPr txBox="1"/>
          <p:nvPr/>
        </p:nvSpPr>
        <p:spPr>
          <a:xfrm>
            <a:off x="4152313" y="2455010"/>
            <a:ext cx="4030800" cy="984845"/>
          </a:xfrm>
          <a:prstGeom prst="rect">
            <a:avLst/>
          </a:prstGeom>
          <a:noFill/>
          <a:ln>
            <a:noFill/>
          </a:ln>
        </p:spPr>
        <p:txBody>
          <a:bodyPr spcFirstLastPara="1" wrap="square" lIns="121900" tIns="121900" rIns="121900" bIns="121900" anchor="t" anchorCtr="0">
            <a:spAutoFit/>
          </a:bodyPr>
          <a:lstStyle/>
          <a:p>
            <a:r>
              <a:rPr lang="en" sz="2400" b="1">
                <a:latin typeface="Calibri"/>
                <a:ea typeface="Calibri"/>
                <a:cs typeface="Calibri"/>
                <a:sym typeface="Calibri"/>
              </a:rPr>
              <a:t>Phospholipid Membrane Transport Kit</a:t>
            </a:r>
            <a:endParaRPr sz="2400" b="1">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52"/>
          <p:cNvSpPr txBox="1">
            <a:spLocks noGrp="1"/>
          </p:cNvSpPr>
          <p:nvPr>
            <p:ph type="ctrTitle"/>
          </p:nvPr>
        </p:nvSpPr>
        <p:spPr>
          <a:xfrm>
            <a:off x="1527592" y="917653"/>
            <a:ext cx="9136817" cy="4647200"/>
          </a:xfrm>
          <a:prstGeom prst="rect">
            <a:avLst/>
          </a:prstGeom>
          <a:noFill/>
          <a:ln>
            <a:noFill/>
          </a:ln>
        </p:spPr>
        <p:txBody>
          <a:bodyPr spcFirstLastPara="1" wrap="square" lIns="91433" tIns="45700" rIns="91433" bIns="45700" anchor="b" anchorCtr="0">
            <a:noAutofit/>
          </a:bodyPr>
          <a:lstStyle/>
          <a:p>
            <a:pPr algn="l">
              <a:spcBef>
                <a:spcPts val="0"/>
              </a:spcBef>
              <a:buClr>
                <a:schemeClr val="dk1"/>
              </a:buClr>
              <a:buSzPts val="2700"/>
            </a:pPr>
            <a:r>
              <a:rPr lang="en" sz="3200" b="1" dirty="0"/>
              <a:t>Workshop Learning Goals</a:t>
            </a:r>
            <a:endParaRPr sz="3200" b="1" dirty="0"/>
          </a:p>
          <a:p>
            <a:pPr algn="l">
              <a:spcBef>
                <a:spcPts val="0"/>
              </a:spcBef>
              <a:buClr>
                <a:schemeClr val="dk1"/>
              </a:buClr>
              <a:buSzPts val="2700"/>
            </a:pPr>
            <a:endParaRPr sz="2400" dirty="0"/>
          </a:p>
          <a:p>
            <a:pPr algn="l">
              <a:spcBef>
                <a:spcPts val="0"/>
              </a:spcBef>
              <a:buClr>
                <a:schemeClr val="dk1"/>
              </a:buClr>
              <a:buSzPts val="2700"/>
            </a:pPr>
            <a:r>
              <a:rPr lang="en" sz="2400" dirty="0"/>
              <a:t>You will </a:t>
            </a:r>
            <a:endParaRPr sz="2400" dirty="0"/>
          </a:p>
          <a:p>
            <a:pPr marL="457189" indent="-372524" algn="l">
              <a:lnSpc>
                <a:spcPct val="115000"/>
              </a:lnSpc>
              <a:spcBef>
                <a:spcPts val="1200"/>
              </a:spcBef>
              <a:buSzPts val="1800"/>
              <a:buFont typeface="Arial"/>
              <a:buChar char="●"/>
            </a:pPr>
            <a:r>
              <a:rPr lang="en" sz="2400" dirty="0">
                <a:latin typeface="Arial"/>
                <a:ea typeface="Arial"/>
                <a:cs typeface="Arial"/>
                <a:sym typeface="Arial"/>
              </a:rPr>
              <a:t>Wonder how students can connect cellular processes to molecular structure.</a:t>
            </a:r>
            <a:endParaRPr sz="2400" dirty="0">
              <a:latin typeface="Arial"/>
              <a:ea typeface="Arial"/>
              <a:cs typeface="Arial"/>
              <a:sym typeface="Arial"/>
            </a:endParaRPr>
          </a:p>
          <a:p>
            <a:pPr marL="457189" indent="-372524" algn="l">
              <a:lnSpc>
                <a:spcPct val="115000"/>
              </a:lnSpc>
              <a:spcBef>
                <a:spcPts val="0"/>
              </a:spcBef>
              <a:buSzPts val="1800"/>
              <a:buFont typeface="Arial"/>
              <a:buChar char="●"/>
            </a:pPr>
            <a:r>
              <a:rPr lang="en" sz="2400" dirty="0">
                <a:latin typeface="Arial"/>
                <a:ea typeface="Arial"/>
                <a:cs typeface="Arial"/>
                <a:sym typeface="Arial"/>
              </a:rPr>
              <a:t>Explore how the phospholipid bi-layer structure influences movement of materials into, and out of, cells.</a:t>
            </a:r>
            <a:endParaRPr sz="2400" dirty="0">
              <a:latin typeface="Arial"/>
              <a:ea typeface="Arial"/>
              <a:cs typeface="Arial"/>
              <a:sym typeface="Arial"/>
            </a:endParaRPr>
          </a:p>
          <a:p>
            <a:pPr marL="457189" indent="-372524" algn="l">
              <a:lnSpc>
                <a:spcPct val="115000"/>
              </a:lnSpc>
              <a:spcBef>
                <a:spcPts val="0"/>
              </a:spcBef>
              <a:buSzPts val="1800"/>
              <a:buFont typeface="Arial"/>
              <a:buChar char="●"/>
            </a:pPr>
            <a:r>
              <a:rPr lang="en" sz="2400" dirty="0">
                <a:latin typeface="Arial"/>
                <a:ea typeface="Arial"/>
                <a:cs typeface="Arial"/>
                <a:sym typeface="Arial"/>
              </a:rPr>
              <a:t>Explain how modeling can extend your student understanding.</a:t>
            </a:r>
            <a:endParaRPr sz="2400" dirty="0">
              <a:latin typeface="Arial"/>
              <a:ea typeface="Arial"/>
              <a:cs typeface="Arial"/>
              <a:sym typeface="Arial"/>
            </a:endParaRPr>
          </a:p>
          <a:p>
            <a:pPr marL="457189" algn="l">
              <a:lnSpc>
                <a:spcPct val="115000"/>
              </a:lnSpc>
              <a:spcBef>
                <a:spcPts val="1200"/>
              </a:spcBef>
            </a:pPr>
            <a:endParaRPr sz="2400" dirty="0">
              <a:latin typeface="Arial"/>
              <a:ea typeface="Arial"/>
              <a:cs typeface="Arial"/>
              <a:sym typeface="Arial"/>
            </a:endParaRPr>
          </a:p>
          <a:p>
            <a:pPr algn="l">
              <a:lnSpc>
                <a:spcPct val="115000"/>
              </a:lnSpc>
              <a:spcBef>
                <a:spcPts val="1200"/>
              </a:spcBef>
            </a:pPr>
            <a:endParaRPr sz="2400" dirty="0">
              <a:latin typeface="Arial"/>
              <a:ea typeface="Arial"/>
              <a:cs typeface="Arial"/>
              <a:sym typeface="Arial"/>
            </a:endParaRPr>
          </a:p>
          <a:p>
            <a:pPr>
              <a:spcBef>
                <a:spcPts val="1200"/>
              </a:spcBef>
              <a:buClr>
                <a:schemeClr val="dk1"/>
              </a:buClr>
              <a:buSzPts val="2700"/>
            </a:pPr>
            <a:endParaRPr sz="2400" dirty="0"/>
          </a:p>
        </p:txBody>
      </p:sp>
      <p:pic>
        <p:nvPicPr>
          <p:cNvPr id="310" name="Google Shape;310;p52"/>
          <p:cNvPicPr preferRelativeResize="0"/>
          <p:nvPr/>
        </p:nvPicPr>
        <p:blipFill>
          <a:blip r:embed="rId3">
            <a:alphaModFix/>
          </a:blip>
          <a:stretch>
            <a:fillRect/>
          </a:stretch>
        </p:blipFill>
        <p:spPr>
          <a:xfrm>
            <a:off x="1672566" y="4367143"/>
            <a:ext cx="6867297" cy="20511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pic>
        <p:nvPicPr>
          <p:cNvPr id="315" name="Google Shape;315;p53"/>
          <p:cNvPicPr preferRelativeResize="0"/>
          <p:nvPr/>
        </p:nvPicPr>
        <p:blipFill>
          <a:blip r:embed="rId3">
            <a:alphaModFix/>
          </a:blip>
          <a:stretch>
            <a:fillRect/>
          </a:stretch>
        </p:blipFill>
        <p:spPr>
          <a:xfrm>
            <a:off x="1033563" y="932329"/>
            <a:ext cx="10369541" cy="571172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p54"/>
          <p:cNvPicPr preferRelativeResize="0"/>
          <p:nvPr/>
        </p:nvPicPr>
        <p:blipFill>
          <a:blip r:embed="rId3">
            <a:alphaModFix/>
          </a:blip>
          <a:stretch>
            <a:fillRect/>
          </a:stretch>
        </p:blipFill>
        <p:spPr>
          <a:xfrm>
            <a:off x="6889858" y="3624713"/>
            <a:ext cx="2828925" cy="2714625"/>
          </a:xfrm>
          <a:prstGeom prst="rect">
            <a:avLst/>
          </a:prstGeom>
          <a:noFill/>
          <a:ln>
            <a:noFill/>
          </a:ln>
        </p:spPr>
      </p:pic>
      <p:pic>
        <p:nvPicPr>
          <p:cNvPr id="321" name="Google Shape;321;p54"/>
          <p:cNvPicPr preferRelativeResize="0"/>
          <p:nvPr/>
        </p:nvPicPr>
        <p:blipFill>
          <a:blip r:embed="rId4">
            <a:alphaModFix/>
          </a:blip>
          <a:stretch>
            <a:fillRect/>
          </a:stretch>
        </p:blipFill>
        <p:spPr>
          <a:xfrm>
            <a:off x="6889858" y="714376"/>
            <a:ext cx="2828925" cy="2518913"/>
          </a:xfrm>
          <a:prstGeom prst="rect">
            <a:avLst/>
          </a:prstGeom>
          <a:noFill/>
          <a:ln>
            <a:noFill/>
          </a:ln>
        </p:spPr>
      </p:pic>
      <p:sp>
        <p:nvSpPr>
          <p:cNvPr id="323" name="Google Shape;323;p54"/>
          <p:cNvSpPr txBox="1"/>
          <p:nvPr/>
        </p:nvSpPr>
        <p:spPr>
          <a:xfrm>
            <a:off x="1002633" y="1152300"/>
            <a:ext cx="5621200" cy="4906000"/>
          </a:xfrm>
          <a:prstGeom prst="rect">
            <a:avLst/>
          </a:prstGeom>
          <a:noFill/>
          <a:ln>
            <a:noFill/>
          </a:ln>
        </p:spPr>
        <p:txBody>
          <a:bodyPr spcFirstLastPara="1" wrap="square" lIns="91433" tIns="91433" rIns="91433" bIns="91433" anchor="t" anchorCtr="0">
            <a:noAutofit/>
          </a:bodyPr>
          <a:lstStyle/>
          <a:p>
            <a:pPr algn="ctr"/>
            <a:r>
              <a:rPr lang="en" sz="4800" b="1" dirty="0">
                <a:solidFill>
                  <a:schemeClr val="accent1"/>
                </a:solidFill>
                <a:latin typeface="Calibri"/>
                <a:ea typeface="Calibri"/>
                <a:cs typeface="Calibri"/>
                <a:sym typeface="Calibri"/>
              </a:rPr>
              <a:t>Your Turn</a:t>
            </a:r>
            <a:endParaRPr sz="4800" b="1" dirty="0">
              <a:solidFill>
                <a:schemeClr val="accent1"/>
              </a:solidFill>
              <a:latin typeface="Calibri"/>
              <a:ea typeface="Calibri"/>
              <a:cs typeface="Calibri"/>
              <a:sym typeface="Calibri"/>
            </a:endParaRPr>
          </a:p>
          <a:p>
            <a:pPr algn="ctr"/>
            <a:endParaRPr sz="3067" dirty="0">
              <a:latin typeface="Calibri"/>
              <a:ea typeface="Calibri"/>
              <a:cs typeface="Calibri"/>
              <a:sym typeface="Calibri"/>
            </a:endParaRPr>
          </a:p>
          <a:p>
            <a:pPr algn="ctr"/>
            <a:r>
              <a:rPr lang="en" sz="3067" dirty="0">
                <a:latin typeface="Calibri"/>
                <a:ea typeface="Calibri"/>
                <a:cs typeface="Calibri"/>
                <a:sym typeface="Calibri"/>
              </a:rPr>
              <a:t>Please work with a partner  to gather up </a:t>
            </a:r>
            <a:endParaRPr sz="3067" dirty="0">
              <a:latin typeface="Calibri"/>
              <a:ea typeface="Calibri"/>
              <a:cs typeface="Calibri"/>
              <a:sym typeface="Calibri"/>
            </a:endParaRPr>
          </a:p>
          <a:p>
            <a:pPr algn="ctr"/>
            <a:r>
              <a:rPr lang="en" sz="3600" b="1" dirty="0">
                <a:solidFill>
                  <a:schemeClr val="accent1"/>
                </a:solidFill>
                <a:latin typeface="Calibri"/>
                <a:ea typeface="Calibri"/>
                <a:cs typeface="Calibri"/>
                <a:sym typeface="Calibri"/>
              </a:rPr>
              <a:t>water molecules</a:t>
            </a:r>
            <a:r>
              <a:rPr lang="en" sz="3600" dirty="0">
                <a:latin typeface="Calibri"/>
                <a:ea typeface="Calibri"/>
                <a:cs typeface="Calibri"/>
                <a:sym typeface="Calibri"/>
              </a:rPr>
              <a:t> </a:t>
            </a:r>
            <a:endParaRPr sz="3600" dirty="0">
              <a:latin typeface="Calibri"/>
              <a:ea typeface="Calibri"/>
              <a:cs typeface="Calibri"/>
              <a:sym typeface="Calibri"/>
            </a:endParaRPr>
          </a:p>
          <a:p>
            <a:pPr algn="ctr"/>
            <a:r>
              <a:rPr lang="en" sz="3067" dirty="0">
                <a:latin typeface="Calibri"/>
                <a:ea typeface="Calibri"/>
                <a:cs typeface="Calibri"/>
                <a:sym typeface="Calibri"/>
              </a:rPr>
              <a:t>and </a:t>
            </a:r>
            <a:endParaRPr sz="3600" b="1" dirty="0">
              <a:solidFill>
                <a:schemeClr val="accent1"/>
              </a:solidFill>
              <a:latin typeface="Calibri"/>
              <a:ea typeface="Calibri"/>
              <a:cs typeface="Calibri"/>
              <a:sym typeface="Calibri"/>
            </a:endParaRPr>
          </a:p>
          <a:p>
            <a:pPr algn="ctr"/>
            <a:r>
              <a:rPr lang="en" sz="3600" b="1" dirty="0">
                <a:solidFill>
                  <a:schemeClr val="accent1"/>
                </a:solidFill>
                <a:latin typeface="Calibri"/>
                <a:ea typeface="Calibri"/>
                <a:cs typeface="Calibri"/>
                <a:sym typeface="Calibri"/>
              </a:rPr>
              <a:t>phospholipid molecules</a:t>
            </a:r>
            <a:endParaRPr sz="3600" b="1" dirty="0">
              <a:solidFill>
                <a:schemeClr val="accen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55"/>
          <p:cNvSpPr txBox="1"/>
          <p:nvPr/>
        </p:nvSpPr>
        <p:spPr>
          <a:xfrm>
            <a:off x="6587824" y="1284906"/>
            <a:ext cx="4881800" cy="5882100"/>
          </a:xfrm>
          <a:prstGeom prst="rect">
            <a:avLst/>
          </a:prstGeom>
          <a:noFill/>
          <a:ln>
            <a:noFill/>
          </a:ln>
        </p:spPr>
        <p:txBody>
          <a:bodyPr spcFirstLastPara="1" wrap="square" lIns="91433" tIns="91433" rIns="91433" bIns="91433" anchor="t" anchorCtr="0">
            <a:noAutofit/>
          </a:bodyPr>
          <a:lstStyle/>
          <a:p>
            <a:r>
              <a:rPr lang="en" sz="4800" dirty="0">
                <a:solidFill>
                  <a:srgbClr val="6D9EEB"/>
                </a:solidFill>
                <a:latin typeface="Calibri"/>
                <a:ea typeface="Calibri"/>
                <a:cs typeface="Calibri"/>
                <a:sym typeface="Calibri"/>
              </a:rPr>
              <a:t>Your turn...</a:t>
            </a:r>
            <a:endParaRPr sz="4800" dirty="0">
              <a:solidFill>
                <a:srgbClr val="6D9EEB"/>
              </a:solidFill>
              <a:latin typeface="Calibri"/>
              <a:ea typeface="Calibri"/>
              <a:cs typeface="Calibri"/>
              <a:sym typeface="Calibri"/>
            </a:endParaRPr>
          </a:p>
          <a:p>
            <a:r>
              <a:rPr lang="en" sz="3600" dirty="0">
                <a:latin typeface="Calibri"/>
                <a:ea typeface="Calibri"/>
                <a:cs typeface="Calibri"/>
                <a:sym typeface="Calibri"/>
              </a:rPr>
              <a:t>Based upon what you know about phospholipids, arrange ten molecules on the surface of the water in the beaker. </a:t>
            </a:r>
            <a:endParaRPr sz="3067" b="1" dirty="0">
              <a:solidFill>
                <a:srgbClr val="4A86E8"/>
              </a:solidFill>
              <a:latin typeface="Calibri"/>
              <a:ea typeface="Calibri"/>
              <a:cs typeface="Calibri"/>
              <a:sym typeface="Calibri"/>
            </a:endParaRPr>
          </a:p>
          <a:p>
            <a:endParaRPr sz="4800" dirty="0">
              <a:latin typeface="Calibri"/>
              <a:ea typeface="Calibri"/>
              <a:cs typeface="Calibri"/>
              <a:sym typeface="Calibri"/>
            </a:endParaRPr>
          </a:p>
          <a:p>
            <a:endParaRPr sz="4800" dirty="0">
              <a:latin typeface="Calibri"/>
              <a:ea typeface="Calibri"/>
              <a:cs typeface="Calibri"/>
              <a:sym typeface="Calibri"/>
            </a:endParaRPr>
          </a:p>
        </p:txBody>
      </p:sp>
      <p:pic>
        <p:nvPicPr>
          <p:cNvPr id="329" name="Google Shape;329;p55"/>
          <p:cNvPicPr preferRelativeResize="0"/>
          <p:nvPr/>
        </p:nvPicPr>
        <p:blipFill>
          <a:blip r:embed="rId3">
            <a:alphaModFix/>
          </a:blip>
          <a:stretch>
            <a:fillRect/>
          </a:stretch>
        </p:blipFill>
        <p:spPr>
          <a:xfrm>
            <a:off x="1394509" y="720512"/>
            <a:ext cx="4405276" cy="572765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pic>
        <p:nvPicPr>
          <p:cNvPr id="334" name="Google Shape;334;p56"/>
          <p:cNvPicPr preferRelativeResize="0"/>
          <p:nvPr/>
        </p:nvPicPr>
        <p:blipFill>
          <a:blip r:embed="rId3">
            <a:alphaModFix/>
          </a:blip>
          <a:stretch>
            <a:fillRect/>
          </a:stretch>
        </p:blipFill>
        <p:spPr>
          <a:xfrm>
            <a:off x="6096000" y="722387"/>
            <a:ext cx="3815379" cy="5817912"/>
          </a:xfrm>
          <a:prstGeom prst="rect">
            <a:avLst/>
          </a:prstGeom>
          <a:noFill/>
          <a:ln>
            <a:noFill/>
          </a:ln>
        </p:spPr>
      </p:pic>
      <p:pic>
        <p:nvPicPr>
          <p:cNvPr id="335" name="Google Shape;335;p56"/>
          <p:cNvPicPr preferRelativeResize="0"/>
          <p:nvPr/>
        </p:nvPicPr>
        <p:blipFill>
          <a:blip r:embed="rId4">
            <a:alphaModFix/>
          </a:blip>
          <a:stretch>
            <a:fillRect/>
          </a:stretch>
        </p:blipFill>
        <p:spPr>
          <a:xfrm>
            <a:off x="2049533" y="731521"/>
            <a:ext cx="3694625" cy="5808777"/>
          </a:xfrm>
          <a:prstGeom prst="rect">
            <a:avLst/>
          </a:prstGeom>
          <a:noFill/>
          <a:ln>
            <a:noFill/>
          </a:ln>
        </p:spPr>
      </p:pic>
      <p:pic>
        <p:nvPicPr>
          <p:cNvPr id="336" name="Google Shape;336;p56"/>
          <p:cNvPicPr preferRelativeResize="0"/>
          <p:nvPr/>
        </p:nvPicPr>
        <p:blipFill>
          <a:blip r:embed="rId5">
            <a:alphaModFix/>
          </a:blip>
          <a:stretch>
            <a:fillRect/>
          </a:stretch>
        </p:blipFill>
        <p:spPr>
          <a:xfrm>
            <a:off x="850843" y="1758911"/>
            <a:ext cx="1022768" cy="962595"/>
          </a:xfrm>
          <a:prstGeom prst="rect">
            <a:avLst/>
          </a:prstGeom>
          <a:noFill/>
          <a:ln>
            <a:noFill/>
          </a:ln>
        </p:spPr>
      </p:pic>
      <p:pic>
        <p:nvPicPr>
          <p:cNvPr id="337" name="Google Shape;337;p56"/>
          <p:cNvPicPr preferRelativeResize="0"/>
          <p:nvPr/>
        </p:nvPicPr>
        <p:blipFill>
          <a:blip r:embed="rId6">
            <a:alphaModFix/>
          </a:blip>
          <a:stretch>
            <a:fillRect/>
          </a:stretch>
        </p:blipFill>
        <p:spPr>
          <a:xfrm>
            <a:off x="10142469" y="1758911"/>
            <a:ext cx="842271" cy="96259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4" name="Google Shape;344;p57"/>
          <p:cNvPicPr preferRelativeResize="0"/>
          <p:nvPr/>
        </p:nvPicPr>
        <p:blipFill>
          <a:blip r:embed="rId3">
            <a:alphaModFix/>
          </a:blip>
          <a:stretch>
            <a:fillRect/>
          </a:stretch>
        </p:blipFill>
        <p:spPr>
          <a:xfrm>
            <a:off x="6776535" y="1756101"/>
            <a:ext cx="4167579" cy="3621483"/>
          </a:xfrm>
          <a:prstGeom prst="rect">
            <a:avLst/>
          </a:prstGeom>
          <a:noFill/>
          <a:ln>
            <a:noFill/>
          </a:ln>
        </p:spPr>
      </p:pic>
      <p:pic>
        <p:nvPicPr>
          <p:cNvPr id="342" name="Google Shape;342;p57"/>
          <p:cNvPicPr preferRelativeResize="0"/>
          <p:nvPr/>
        </p:nvPicPr>
        <p:blipFill>
          <a:blip r:embed="rId4">
            <a:alphaModFix/>
          </a:blip>
          <a:stretch>
            <a:fillRect/>
          </a:stretch>
        </p:blipFill>
        <p:spPr>
          <a:xfrm>
            <a:off x="976195" y="1443148"/>
            <a:ext cx="3147924" cy="4049185"/>
          </a:xfrm>
          <a:prstGeom prst="rect">
            <a:avLst/>
          </a:prstGeom>
          <a:noFill/>
          <a:ln>
            <a:noFill/>
          </a:ln>
        </p:spPr>
      </p:pic>
      <p:pic>
        <p:nvPicPr>
          <p:cNvPr id="343" name="Google Shape;343;p57"/>
          <p:cNvPicPr preferRelativeResize="0"/>
          <p:nvPr/>
        </p:nvPicPr>
        <p:blipFill>
          <a:blip r:embed="rId5">
            <a:alphaModFix/>
          </a:blip>
          <a:stretch>
            <a:fillRect/>
          </a:stretch>
        </p:blipFill>
        <p:spPr>
          <a:xfrm>
            <a:off x="4619628" y="1552137"/>
            <a:ext cx="2952745" cy="42683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2"/>
                                        </p:tgtEl>
                                        <p:attrNameLst>
                                          <p:attrName>style.visibility</p:attrName>
                                        </p:attrNameLst>
                                      </p:cBhvr>
                                      <p:to>
                                        <p:strVal val="visible"/>
                                      </p:to>
                                    </p:set>
                                    <p:animEffect transition="in" filter="fade">
                                      <p:cBhvr>
                                        <p:cTn id="7" dur="1000"/>
                                        <p:tgtEl>
                                          <p:spTgt spid="342"/>
                                        </p:tgtEl>
                                      </p:cBhvr>
                                    </p:animEffect>
                                  </p:childTnLst>
                                </p:cTn>
                              </p:par>
                            </p:childTnLst>
                          </p:cTn>
                        </p:par>
                        <p:par>
                          <p:cTn id="8" fill="hold">
                            <p:stCondLst>
                              <p:cond delay="1000"/>
                            </p:stCondLst>
                            <p:childTnLst>
                              <p:par>
                                <p:cTn id="9" presetID="2" presetClass="entr" presetSubtype="1" fill="hold" nodeType="afterEffect">
                                  <p:stCondLst>
                                    <p:cond delay="0"/>
                                  </p:stCondLst>
                                  <p:childTnLst>
                                    <p:set>
                                      <p:cBhvr>
                                        <p:cTn id="10" dur="1" fill="hold">
                                          <p:stCondLst>
                                            <p:cond delay="0"/>
                                          </p:stCondLst>
                                        </p:cTn>
                                        <p:tgtEl>
                                          <p:spTgt spid="343"/>
                                        </p:tgtEl>
                                        <p:attrNameLst>
                                          <p:attrName>style.visibility</p:attrName>
                                        </p:attrNameLst>
                                      </p:cBhvr>
                                      <p:to>
                                        <p:strVal val="visible"/>
                                      </p:to>
                                    </p:set>
                                    <p:anim calcmode="lin" valueType="num">
                                      <p:cBhvr additive="base">
                                        <p:cTn id="11" dur="2700"/>
                                        <p:tgtEl>
                                          <p:spTgt spid="343"/>
                                        </p:tgtEl>
                                        <p:attrNameLst>
                                          <p:attrName>ppt_y</p:attrName>
                                        </p:attrNameLst>
                                      </p:cBhvr>
                                      <p:tavLst>
                                        <p:tav tm="0">
                                          <p:val>
                                            <p:strVal val="#ppt_y-1"/>
                                          </p:val>
                                        </p:tav>
                                        <p:tav tm="100000">
                                          <p:val>
                                            <p:strVal val="#ppt_y"/>
                                          </p:val>
                                        </p:tav>
                                      </p:tavLst>
                                    </p:anim>
                                  </p:childTnLst>
                                </p:cTn>
                              </p:par>
                            </p:childTnLst>
                          </p:cTn>
                        </p:par>
                        <p:par>
                          <p:cTn id="12" fill="hold">
                            <p:stCondLst>
                              <p:cond delay="3700"/>
                            </p:stCondLst>
                            <p:childTnLst>
                              <p:par>
                                <p:cTn id="13" presetID="2" presetClass="entr" presetSubtype="2" fill="hold" nodeType="afterEffect">
                                  <p:stCondLst>
                                    <p:cond delay="0"/>
                                  </p:stCondLst>
                                  <p:childTnLst>
                                    <p:set>
                                      <p:cBhvr>
                                        <p:cTn id="14" dur="1" fill="hold">
                                          <p:stCondLst>
                                            <p:cond delay="0"/>
                                          </p:stCondLst>
                                        </p:cTn>
                                        <p:tgtEl>
                                          <p:spTgt spid="344"/>
                                        </p:tgtEl>
                                        <p:attrNameLst>
                                          <p:attrName>style.visibility</p:attrName>
                                        </p:attrNameLst>
                                      </p:cBhvr>
                                      <p:to>
                                        <p:strVal val="visible"/>
                                      </p:to>
                                    </p:set>
                                    <p:anim calcmode="lin" valueType="num">
                                      <p:cBhvr additive="base">
                                        <p:cTn id="15" dur="2600"/>
                                        <p:tgtEl>
                                          <p:spTgt spid="344"/>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1" ma:contentTypeDescription="Create a new document." ma:contentTypeScope="" ma:versionID="50f1bd06b1c5b782c82d5bae311ccf5b">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3a2c19bcc5f9f103c0bc11c7ae6a0506"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56d1f37-a5bf-40ea-9e3b-df9e783b5a8c" xsi:nil="true"/>
    <_ip_UnifiedCompliancePolicyProperties xmlns="http://schemas.microsoft.com/sharepoint/v3" xsi:nil="true"/>
    <lcf76f155ced4ddcb4097134ff3c332f xmlns="fccfdd5f-3cf6-48f3-9c58-398738ebd059">
      <Terms xmlns="http://schemas.microsoft.com/office/infopath/2007/PartnerControls"/>
    </lcf76f155ced4ddcb4097134ff3c332f>
    <Comments xmlns="fccfdd5f-3cf6-48f3-9c58-398738ebd059" xsi:nil="true"/>
    <SubmittedtoNSTA xmlns="fccfdd5f-3cf6-48f3-9c58-398738ebd059">false</SubmittedtoNSTA>
  </documentManagement>
</p:properties>
</file>

<file path=customXml/itemProps1.xml><?xml version="1.0" encoding="utf-8"?>
<ds:datastoreItem xmlns:ds="http://schemas.openxmlformats.org/officeDocument/2006/customXml" ds:itemID="{52D4A624-151E-4A3F-B4CA-6D26A54E745B}">
  <ds:schemaRefs>
    <ds:schemaRef ds:uri="http://schemas.microsoft.com/sharepoint/v3/contenttype/forms"/>
  </ds:schemaRefs>
</ds:datastoreItem>
</file>

<file path=customXml/itemProps2.xml><?xml version="1.0" encoding="utf-8"?>
<ds:datastoreItem xmlns:ds="http://schemas.openxmlformats.org/officeDocument/2006/customXml" ds:itemID="{AA6FB9A6-127B-4A5E-B5E4-5A9D34F54E84}">
  <ds:schemaRefs>
    <ds:schemaRef ds:uri="256d1f37-a5bf-40ea-9e3b-df9e783b5a8c"/>
    <ds:schemaRef ds:uri="fccfdd5f-3cf6-48f3-9c58-398738ebd0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CF5C9F0-5FA4-4328-8840-83096B3D5485}">
  <ds:schemaRefs>
    <ds:schemaRef ds:uri="http://www.w3.org/XML/1998/namespace"/>
    <ds:schemaRef ds:uri="http://schemas.microsoft.com/office/2006/documentManagement/types"/>
    <ds:schemaRef ds:uri="http://schemas.openxmlformats.org/package/2006/metadata/core-properties"/>
    <ds:schemaRef ds:uri="http://schemas.microsoft.com/office/2006/metadata/properties"/>
    <ds:schemaRef ds:uri="http://purl.org/dc/dcmitype/"/>
    <ds:schemaRef ds:uri="http://purl.org/dc/terms/"/>
    <ds:schemaRef ds:uri="http://schemas.microsoft.com/office/infopath/2007/PartnerControls"/>
    <ds:schemaRef ds:uri="256d1f37-a5bf-40ea-9e3b-df9e783b5a8c"/>
    <ds:schemaRef ds:uri="fccfdd5f-3cf6-48f3-9c58-398738ebd059"/>
    <ds:schemaRef ds:uri="http://schemas.microsoft.com/sharepoint/v3"/>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TotalTime>
  <Words>1886</Words>
  <Application>Microsoft Office PowerPoint</Application>
  <PresentationFormat>Widescreen</PresentationFormat>
  <Paragraphs>119</Paragraphs>
  <Slides>39</Slides>
  <Notes>39</Notes>
  <HiddenSlides>0</HiddenSlides>
  <MMClips>2</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Custom Design</vt:lpstr>
      <vt:lpstr>PowerPoint Presentation</vt:lpstr>
      <vt:lpstr>Kim Parfitt  Taught for 18 years at Cheyenne Central High School  And after 11 years of using 3D models and attending CBM summer courses, I am now working full-time for this amazing company.  </vt:lpstr>
      <vt:lpstr>Now, about you…</vt:lpstr>
      <vt:lpstr>Workshop Learning Goals  You will  Wonder how students can connect cellular processes to molecular structure. Explore how the phospholipid bi-layer structure influences movement of materials into, and out of, cells. Explain how modeling can extend your student understanding.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Workshop NGSS Connections  </vt:lpstr>
      <vt:lpstr>PowerPoint Presentation</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Gronek</dc:creator>
  <cp:lastModifiedBy>Kim Parfitt</cp:lastModifiedBy>
  <cp:revision>11</cp:revision>
  <dcterms:created xsi:type="dcterms:W3CDTF">2022-09-15T14:16:27Z</dcterms:created>
  <dcterms:modified xsi:type="dcterms:W3CDTF">2022-11-21T18:30:00Z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