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Lst>
  <p:notesMasterIdLst>
    <p:notesMasterId r:id="rId41"/>
  </p:notesMasterIdLst>
  <p:sldIdLst>
    <p:sldId id="308" r:id="rId7"/>
    <p:sldId id="309" r:id="rId8"/>
    <p:sldId id="310" r:id="rId9"/>
    <p:sldId id="311" r:id="rId10"/>
    <p:sldId id="343" r:id="rId11"/>
    <p:sldId id="312" r:id="rId12"/>
    <p:sldId id="345" r:id="rId13"/>
    <p:sldId id="342" r:id="rId14"/>
    <p:sldId id="341" r:id="rId15"/>
    <p:sldId id="346" r:id="rId16"/>
    <p:sldId id="347" r:id="rId17"/>
    <p:sldId id="318" r:id="rId18"/>
    <p:sldId id="322" r:id="rId19"/>
    <p:sldId id="321" r:id="rId20"/>
    <p:sldId id="317" r:id="rId21"/>
    <p:sldId id="326" r:id="rId22"/>
    <p:sldId id="319" r:id="rId23"/>
    <p:sldId id="323" r:id="rId24"/>
    <p:sldId id="328" r:id="rId25"/>
    <p:sldId id="332" r:id="rId26"/>
    <p:sldId id="313" r:id="rId27"/>
    <p:sldId id="344" r:id="rId28"/>
    <p:sldId id="331" r:id="rId29"/>
    <p:sldId id="335" r:id="rId30"/>
    <p:sldId id="334" r:id="rId31"/>
    <p:sldId id="333" r:id="rId32"/>
    <p:sldId id="336" r:id="rId33"/>
    <p:sldId id="330" r:id="rId34"/>
    <p:sldId id="339" r:id="rId35"/>
    <p:sldId id="338" r:id="rId36"/>
    <p:sldId id="329" r:id="rId37"/>
    <p:sldId id="315" r:id="rId38"/>
    <p:sldId id="316" r:id="rId39"/>
    <p:sldId id="26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B9D9"/>
    <a:srgbClr val="83C5E0"/>
    <a:srgbClr val="9CD1E4"/>
    <a:srgbClr val="6EBCD8"/>
    <a:srgbClr val="349DC2"/>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4" autoAdjust="0"/>
    <p:restoredTop sz="47451" autoAdjust="0"/>
  </p:normalViewPr>
  <p:slideViewPr>
    <p:cSldViewPr snapToGrid="0">
      <p:cViewPr varScale="1">
        <p:scale>
          <a:sx n="48" d="100"/>
          <a:sy n="48" d="100"/>
        </p:scale>
        <p:origin x="180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0" Type="http://schemas.openxmlformats.org/officeDocument/2006/relationships/slide" Target="slides/slide14.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db101.rcsb.org/motm/175"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learn.genetics.utah.edu/content/basics/telomere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learn.genetics.utah.edu/content/basics/telomer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rcsb.org/"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asbmb.org/asbmb-today/people/080111/david-goodsell-the-master-of-mol-art#:~:text=Nature%20and%20Nurtur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enome.gov/about-genomics/fact-sheets/Chromosomes-Fact-Shee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thoughtco.com/kinetochore-definition-373543"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genome.gov/genetics-glossary/Centromere"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panose="020F0502020204030204" pitchFamily="34" charset="0"/>
              </a:rPr>
              <a:t>For this presentation, we will use the Chromosomes Connections Kit.</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287622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a:t>
            </a:r>
            <a:r>
              <a:rPr lang="en-US" sz="1800" dirty="0">
                <a:effectLst/>
                <a:latin typeface="Times New Roman" panose="02020603050405020304" pitchFamily="18" charset="0"/>
                <a:ea typeface="Arial Unicode MS"/>
              </a:rPr>
              <a:t>For simplicity's sake, you will only use six chromosomes in this model, but remember that onions have sixteen. Start this activity by building six chromosomes and their sister chromatid of any sizes using both the blue and the red foam pieces. Using the images from the pre-lab and the sister chromosomes that you built, demonstrate what is occurring in the snapshots from the onion cell. Properly identify and chronologically order each phase shown below. Then make a model that determines how the chromosomes can condense, organize, and finally end up into two identical daughter cells</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1443358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1761576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3454829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A5A5A"/>
                </a:solidFill>
                <a:effectLst/>
                <a:latin typeface="Helvetica Neue"/>
              </a:rPr>
              <a:t>The model shows the eight histone proteins as tubes that follow the protein chain.  The DNA is modeled as thinner white helix that follow the two strands as they circle around the protein octamer. The tails of the eight protein chains, seen extending outward from the center, are longer in reality. Because they are so long and flexible, they are disordered in the crystal and cannot be seen. The one long chain  shown in yellow gives a hint at what they might look like if we cold see the entire nucleosome in the cell  This structure only includes a short piece of DNA. In reality, millions of  nucleosomes are arrayed along long strands of DNA.</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340662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PDB-101: Molecule of the Month: Microtubules (rcsb.org)</a:t>
            </a:r>
            <a:endParaRPr lang="en-US" dirty="0"/>
          </a:p>
          <a:p>
            <a:endParaRPr lang="en-US" dirty="0"/>
          </a:p>
          <a:p>
            <a:r>
              <a:rPr lang="en-US" b="0" i="0" dirty="0">
                <a:solidFill>
                  <a:srgbClr val="5A5A5A"/>
                </a:solidFill>
                <a:effectLst/>
                <a:latin typeface="Helvetica Neue"/>
              </a:rPr>
              <a:t>“Microtubules are composed of a cylindrical shell of the protein tubulin. This tubulin comes in two similar forms, called alpha and beta tubulin, which form a tight dimeric complex. They then stack side-by-side to form the cylindrical tubule. Microtubules are in a constant state of growth and shrinkage, in a process called dynamic instability. This is controlled by a molecule of GTP that is bound to the beta subunit of tubulin. Free tubulin dimers have GTP bound, and this forms a stable complex when it adds to a growing filament. But later, the GTP is cleaved to GDP, and the GDP-bound tubulin is less stable in the filament. If the GDP-bound tubulin is at the end of the filament, it can start a process of disassembly. If, however, a new GTP-bound tubulin binds to the shrinking end, it stops the process and the microtubule starts growing again.”</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831063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88678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14550" marR="0">
              <a:spcBef>
                <a:spcPts val="0"/>
              </a:spcBef>
              <a:spcAft>
                <a:spcPts val="0"/>
              </a:spcAft>
            </a:pPr>
            <a:r>
              <a:rPr lang="en-US" sz="1800" dirty="0">
                <a:effectLst/>
                <a:latin typeface="Times New Roman" panose="02020603050405020304" pitchFamily="18" charset="0"/>
                <a:ea typeface="Arial Unicode MS"/>
              </a:rPr>
              <a:t>Now focus on the ends of the sister </a:t>
            </a:r>
            <a:r>
              <a:rPr lang="en-US" sz="1800" dirty="0">
                <a:solidFill>
                  <a:srgbClr val="000000"/>
                </a:solidFill>
                <a:effectLst/>
                <a:latin typeface="Helvetica" panose="020B0604020202020204" pitchFamily="34" charset="0"/>
                <a:ea typeface="Arial Unicode MS"/>
                <a:cs typeface="Arial Unicode MS"/>
              </a:rPr>
              <a:t>chromatids that you created. These are the telomeres which are receptive, non-coded sequences of DNA that keeps the coded DNA from becoming damaged. </a:t>
            </a:r>
            <a:r>
              <a:rPr lang="nl-NL" sz="1800" dirty="0">
                <a:solidFill>
                  <a:srgbClr val="000000"/>
                </a:solidFill>
                <a:effectLst/>
                <a:latin typeface="Helvetica" panose="020B0604020202020204" pitchFamily="34" charset="0"/>
                <a:ea typeface="Arial Unicode MS"/>
                <a:cs typeface="Arial Unicode MS"/>
              </a:rPr>
              <a:t>In </a:t>
            </a:r>
            <a:r>
              <a:rPr lang="nl-NL" sz="1800" dirty="0" err="1">
                <a:solidFill>
                  <a:srgbClr val="000000"/>
                </a:solidFill>
                <a:effectLst/>
                <a:latin typeface="Helvetica" panose="020B0604020202020204" pitchFamily="34" charset="0"/>
                <a:ea typeface="Arial Unicode MS"/>
                <a:cs typeface="Arial Unicode MS"/>
              </a:rPr>
              <a:t>humans</a:t>
            </a:r>
            <a:r>
              <a:rPr lang="en-US" sz="1800" dirty="0">
                <a:solidFill>
                  <a:srgbClr val="000000"/>
                </a:solidFill>
                <a:effectLst/>
                <a:latin typeface="Helvetica" panose="020B0604020202020204" pitchFamily="34" charset="0"/>
                <a:ea typeface="Arial Unicode MS"/>
                <a:cs typeface="Arial Unicode MS"/>
              </a:rPr>
              <a:t>, the telomere sequence is TTAGGG. This sequence is usually repeated about 3,000 times and can reach up to 15,000 base pairs in length. </a:t>
            </a:r>
          </a:p>
          <a:p>
            <a:pPr marL="0" marR="0">
              <a:spcBef>
                <a:spcPts val="0"/>
              </a:spcBef>
              <a:spcAft>
                <a:spcPts val="0"/>
              </a:spcAft>
            </a:pPr>
            <a:r>
              <a:rPr lang="en-US" sz="1800" dirty="0">
                <a:solidFill>
                  <a:srgbClr val="000000"/>
                </a:solidFill>
                <a:effectLst/>
                <a:latin typeface="Helvetica" panose="020B0604020202020204" pitchFamily="34" charset="0"/>
                <a:ea typeface="Arial Unicode MS"/>
                <a:cs typeface="Arial Unicode MS"/>
              </a:rPr>
              <a:t> </a:t>
            </a:r>
          </a:p>
          <a:p>
            <a:pPr marL="0" marR="0">
              <a:spcBef>
                <a:spcPts val="0"/>
              </a:spcBef>
              <a:spcAft>
                <a:spcPts val="0"/>
              </a:spcAft>
            </a:pPr>
            <a:r>
              <a:rPr lang="en-US" sz="1800" dirty="0">
                <a:solidFill>
                  <a:srgbClr val="000000"/>
                </a:solidFill>
                <a:effectLst/>
                <a:latin typeface="Helvetica" panose="020B0604020202020204" pitchFamily="34" charset="0"/>
                <a:ea typeface="Arial Unicode MS"/>
                <a:cs typeface="Arial Unicode MS"/>
              </a:rPr>
              <a:t>To model the telomere, remove the end cap, unspool the end of the sister chromatids by adding two Scaling Graphics (one to each chromatid) shown to the right, and add in three repeating units of TTAGGG and their complementary base pairs to the bottom of the chromosome to represent the molecular form of the chromosome. Remember that this sequence is found at all ends of the chromosome. Using the resource </a:t>
            </a:r>
            <a:r>
              <a:rPr lang="en-US" sz="1800" i="1" dirty="0">
                <a:solidFill>
                  <a:srgbClr val="000000"/>
                </a:solidFill>
                <a:effectLst/>
                <a:latin typeface="Helvetica" panose="020B0604020202020204" pitchFamily="34" charset="0"/>
                <a:ea typeface="Arial Unicode MS"/>
                <a:cs typeface="Arial Unicode MS"/>
              </a:rPr>
              <a:t>Are Telomeres the Key to Aging and Cancer</a:t>
            </a:r>
            <a:r>
              <a:rPr lang="en-US" sz="1800" dirty="0">
                <a:solidFill>
                  <a:srgbClr val="000000"/>
                </a:solidFill>
                <a:effectLst/>
                <a:latin typeface="Helvetica" panose="020B0604020202020204" pitchFamily="34" charset="0"/>
                <a:ea typeface="Arial Unicode MS"/>
                <a:cs typeface="Arial Unicode MS"/>
              </a:rPr>
              <a:t> found at </a:t>
            </a:r>
            <a:r>
              <a:rPr lang="en-US" sz="1800" dirty="0" err="1">
                <a:solidFill>
                  <a:srgbClr val="000000"/>
                </a:solidFill>
                <a:effectLst/>
                <a:latin typeface="Helvetica" panose="020B0604020202020204" pitchFamily="34" charset="0"/>
                <a:ea typeface="Arial Unicode MS"/>
                <a:cs typeface="Arial Unicode MS"/>
              </a:rPr>
              <a:t>Learn.Genetics</a:t>
            </a:r>
            <a:r>
              <a:rPr lang="en-US" sz="1800" dirty="0">
                <a:solidFill>
                  <a:srgbClr val="000000"/>
                </a:solidFill>
                <a:effectLst/>
                <a:latin typeface="Helvetica" panose="020B0604020202020204" pitchFamily="34" charset="0"/>
                <a:ea typeface="Arial Unicode MS"/>
                <a:cs typeface="Arial Unicode MS"/>
              </a:rPr>
              <a:t> from the Genetic Science Learning Center (</a:t>
            </a:r>
            <a:r>
              <a:rPr lang="en-US" sz="1800" u="sng" dirty="0">
                <a:solidFill>
                  <a:srgbClr val="0000FF"/>
                </a:solidFill>
                <a:effectLst/>
                <a:latin typeface="Helvetica" panose="020B0604020202020204" pitchFamily="34" charset="0"/>
                <a:ea typeface="Arial Unicode MS"/>
                <a:cs typeface="Arial Unicode MS"/>
                <a:hlinkClick r:id="rId3"/>
              </a:rPr>
              <a:t>https://learn.genetics.utah.edu/content/basics/telomeres</a:t>
            </a:r>
            <a:r>
              <a:rPr lang="en-US" sz="1800" dirty="0">
                <a:solidFill>
                  <a:srgbClr val="000000"/>
                </a:solidFill>
                <a:effectLst/>
                <a:latin typeface="Helvetica" panose="020B0604020202020204" pitchFamily="34" charset="0"/>
                <a:ea typeface="Arial Unicode MS"/>
                <a:cs typeface="Arial Unicode MS"/>
              </a:rPr>
              <a:t>) as a reference, create a model that demonstrates what happens to the telomere through subsequent cell divisions. Use your model and the information you found to answer questions 8 - 11 on your student answer sheet.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442208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14550" marR="0" algn="l">
              <a:spcBef>
                <a:spcPts val="0"/>
              </a:spcBef>
              <a:spcAft>
                <a:spcPts val="0"/>
              </a:spcAft>
            </a:pPr>
            <a:r>
              <a:rPr lang="en-US" sz="1200" dirty="0">
                <a:effectLst/>
                <a:latin typeface="Times New Roman" panose="02020603050405020304" pitchFamily="18" charset="0"/>
                <a:ea typeface="Arial Unicode MS"/>
              </a:rPr>
              <a:t>Teacher Notes:  Now focus on the ends of the sister </a:t>
            </a:r>
            <a:r>
              <a:rPr lang="en-US" sz="1200" dirty="0">
                <a:solidFill>
                  <a:srgbClr val="000000"/>
                </a:solidFill>
                <a:effectLst/>
                <a:latin typeface="Helvetica" panose="020B0604020202020204" pitchFamily="34" charset="0"/>
                <a:ea typeface="Arial Unicode MS"/>
                <a:cs typeface="Arial Unicode MS"/>
              </a:rPr>
              <a:t>chromatids that you created. These are the telomeres which are receptive, non-coded sequences of DNA that keeps the coded DNA from becoming damaged. </a:t>
            </a:r>
            <a:r>
              <a:rPr lang="nl-NL" sz="1200" dirty="0">
                <a:solidFill>
                  <a:srgbClr val="000000"/>
                </a:solidFill>
                <a:effectLst/>
                <a:latin typeface="Helvetica" panose="020B0604020202020204" pitchFamily="34" charset="0"/>
                <a:ea typeface="Arial Unicode MS"/>
                <a:cs typeface="Arial Unicode MS"/>
              </a:rPr>
              <a:t>In </a:t>
            </a:r>
            <a:r>
              <a:rPr lang="nl-NL" sz="1200" dirty="0" err="1">
                <a:solidFill>
                  <a:srgbClr val="000000"/>
                </a:solidFill>
                <a:effectLst/>
                <a:latin typeface="Helvetica" panose="020B0604020202020204" pitchFamily="34" charset="0"/>
                <a:ea typeface="Arial Unicode MS"/>
                <a:cs typeface="Arial Unicode MS"/>
              </a:rPr>
              <a:t>humans</a:t>
            </a:r>
            <a:r>
              <a:rPr lang="en-US" sz="1200" dirty="0">
                <a:solidFill>
                  <a:srgbClr val="000000"/>
                </a:solidFill>
                <a:effectLst/>
                <a:latin typeface="Helvetica" panose="020B0604020202020204" pitchFamily="34" charset="0"/>
                <a:ea typeface="Arial Unicode MS"/>
                <a:cs typeface="Arial Unicode MS"/>
              </a:rPr>
              <a:t>, the telomere sequence is TTAGGG. This sequence is usually repeated about 3,000 times and can reach up to 15,000 base pairs in length. </a:t>
            </a:r>
          </a:p>
          <a:p>
            <a:pPr marL="0" marR="0">
              <a:spcBef>
                <a:spcPts val="0"/>
              </a:spcBef>
              <a:spcAft>
                <a:spcPts val="0"/>
              </a:spcAft>
            </a:pPr>
            <a:r>
              <a:rPr lang="en-US" sz="1200" dirty="0">
                <a:solidFill>
                  <a:srgbClr val="000000"/>
                </a:solidFill>
                <a:effectLst/>
                <a:latin typeface="Helvetica" panose="020B0604020202020204" pitchFamily="34" charset="0"/>
                <a:ea typeface="Arial Unicode MS"/>
                <a:cs typeface="Arial Unicode MS"/>
              </a:rPr>
              <a:t> </a:t>
            </a:r>
          </a:p>
          <a:p>
            <a:pPr marL="0" marR="0">
              <a:spcBef>
                <a:spcPts val="0"/>
              </a:spcBef>
              <a:spcAft>
                <a:spcPts val="0"/>
              </a:spcAft>
            </a:pPr>
            <a:r>
              <a:rPr lang="en-US" sz="1200" dirty="0">
                <a:solidFill>
                  <a:srgbClr val="000000"/>
                </a:solidFill>
                <a:effectLst/>
                <a:latin typeface="Helvetica" panose="020B0604020202020204" pitchFamily="34" charset="0"/>
                <a:ea typeface="Arial Unicode MS"/>
                <a:cs typeface="Arial Unicode MS"/>
              </a:rPr>
              <a:t>To model the telomere, remove the end cap, unspool the end of the sister chromatids by adding two Scaling Graphics (one to each chromatid) shown to the right, and add in three repeating units of TTAGGG and their complementary base pairs to the bottom of the chromosome to represent the molecular form of the chromosome. Remember that this sequence is found at all ends of the chromosome. Using the resource </a:t>
            </a:r>
            <a:r>
              <a:rPr lang="en-US" sz="1200" i="1" dirty="0">
                <a:solidFill>
                  <a:srgbClr val="000000"/>
                </a:solidFill>
                <a:effectLst/>
                <a:latin typeface="Helvetica" panose="020B0604020202020204" pitchFamily="34" charset="0"/>
                <a:ea typeface="Arial Unicode MS"/>
                <a:cs typeface="Arial Unicode MS"/>
              </a:rPr>
              <a:t>Are Telomeres the Key to Aging and Cancer</a:t>
            </a:r>
            <a:r>
              <a:rPr lang="en-US" sz="1200" dirty="0">
                <a:solidFill>
                  <a:srgbClr val="000000"/>
                </a:solidFill>
                <a:effectLst/>
                <a:latin typeface="Helvetica" panose="020B0604020202020204" pitchFamily="34" charset="0"/>
                <a:ea typeface="Arial Unicode MS"/>
                <a:cs typeface="Arial Unicode MS"/>
              </a:rPr>
              <a:t> found at </a:t>
            </a:r>
            <a:r>
              <a:rPr lang="en-US" sz="1200" dirty="0" err="1">
                <a:solidFill>
                  <a:srgbClr val="000000"/>
                </a:solidFill>
                <a:effectLst/>
                <a:latin typeface="Helvetica" panose="020B0604020202020204" pitchFamily="34" charset="0"/>
                <a:ea typeface="Arial Unicode MS"/>
                <a:cs typeface="Arial Unicode MS"/>
              </a:rPr>
              <a:t>Learn.Genetics</a:t>
            </a:r>
            <a:r>
              <a:rPr lang="en-US" sz="1200" dirty="0">
                <a:solidFill>
                  <a:srgbClr val="000000"/>
                </a:solidFill>
                <a:effectLst/>
                <a:latin typeface="Helvetica" panose="020B0604020202020204" pitchFamily="34" charset="0"/>
                <a:ea typeface="Arial Unicode MS"/>
                <a:cs typeface="Arial Unicode MS"/>
              </a:rPr>
              <a:t> from the Genetic Science Learning Center (</a:t>
            </a:r>
            <a:r>
              <a:rPr lang="en-US" sz="1200" u="sng" dirty="0">
                <a:solidFill>
                  <a:srgbClr val="0000FF"/>
                </a:solidFill>
                <a:effectLst/>
                <a:latin typeface="Helvetica" panose="020B0604020202020204" pitchFamily="34" charset="0"/>
                <a:ea typeface="Arial Unicode MS"/>
                <a:cs typeface="Arial Unicode MS"/>
                <a:hlinkClick r:id="rId3"/>
              </a:rPr>
              <a:t>https://learn.genetics.utah.edu/content/basics/telomeres</a:t>
            </a:r>
            <a:r>
              <a:rPr lang="en-US" sz="1200" dirty="0">
                <a:solidFill>
                  <a:srgbClr val="000000"/>
                </a:solidFill>
                <a:effectLst/>
                <a:latin typeface="Helvetica" panose="020B0604020202020204" pitchFamily="34" charset="0"/>
                <a:ea typeface="Arial Unicode MS"/>
                <a:cs typeface="Arial Unicode MS"/>
              </a:rPr>
              <a:t>) as a reference, create a model that demonstrates what happens to the telomere through subsequent cell divisions. </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2527050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3001538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Ruth says: Here are the NGSS and TEKS Connections for this workshop.</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3926888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Calibri" panose="020F0502020204030204" pitchFamily="34" charset="0"/>
              </a:rPr>
              <a:t>I’m Ruth Hutson, a 3D Molecular Designs Science Educator. I’ve been teaching for 25 years . Before coming to 3DMD, I was the science department at a small rural high school in Northeast Kansas and taught Concurrent College Biology, biology, chemistry, physics, and Earth Science.  In addition to being the HS Science Department, I was also play director, Scholars Bowl coach, and junior class sponsor.  I discovered the 3DMD products in 2015 and loved using them with all my classes.  Today I'd like to share with you how I use these kits with my high school biology class and Concurrent College Biology course. </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513424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2899963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above image is a detailed of a cross section of a cell by Dr. David </a:t>
            </a:r>
            <a:r>
              <a:rPr lang="en-US" dirty="0" err="1"/>
              <a:t>Goodsell</a:t>
            </a:r>
            <a:r>
              <a:rPr lang="en-US" dirty="0"/>
              <a:t>.  David </a:t>
            </a:r>
            <a:r>
              <a:rPr lang="en-US" dirty="0" err="1"/>
              <a:t>Goodsell</a:t>
            </a:r>
            <a:r>
              <a:rPr lang="en-US" dirty="0"/>
              <a:t> uses watercolor to aid in our understanding of the molecular world through cellular landscapes.  This view of the cell is in cross section and is magnified 1,000,000X.  Many compare </a:t>
            </a:r>
            <a:r>
              <a:rPr lang="en-US" dirty="0" err="1"/>
              <a:t>Goodsell’s</a:t>
            </a:r>
            <a:r>
              <a:rPr lang="en-US" dirty="0"/>
              <a:t> artistic expression with the post-impressionist style of Henri Rousseau.  </a:t>
            </a:r>
            <a:r>
              <a:rPr lang="en-US" dirty="0" err="1"/>
              <a:t>Goodsell</a:t>
            </a:r>
            <a:r>
              <a:rPr lang="en-US" dirty="0"/>
              <a:t> draws molecules with flat colors and emphasizes their relative size with outlines.  Similar colors are used to identify cellular structures.  DNA and nuclear proteins are drawn in yellow and orange.  Ribosomes are shown in magenta, while cytoplasmic proteins are shown in blue.  Membranes are colored in green.  Overall size and shape of macromolecules are based on atomic coordinates.  The relative amounts of molecules is determined using biochemical data, while the locations of the molecules is determined using electron micrographs. You can find more information about </a:t>
            </a:r>
            <a:r>
              <a:rPr lang="en-US" dirty="0" err="1"/>
              <a:t>Goodsell’s</a:t>
            </a:r>
            <a:r>
              <a:rPr lang="en-US" dirty="0"/>
              <a:t> cellular landscapes by visiting the Protein Data Bank website at </a:t>
            </a:r>
            <a:r>
              <a:rPr lang="en-US" dirty="0">
                <a:hlinkClick r:id="rId3"/>
              </a:rPr>
              <a:t>RCSB PDB: Homepage</a:t>
            </a:r>
            <a:r>
              <a:rPr lang="en-US" dirty="0"/>
              <a:t>.</a:t>
            </a:r>
          </a:p>
          <a:p>
            <a:endParaRPr lang="en-US" dirty="0"/>
          </a:p>
          <a:p>
            <a:r>
              <a:rPr lang="en-US" dirty="0"/>
              <a:t>Additional Resource:  </a:t>
            </a:r>
            <a:r>
              <a:rPr lang="en-US" dirty="0">
                <a:hlinkClick r:id="rId4"/>
              </a:rPr>
              <a:t>David </a:t>
            </a:r>
            <a:r>
              <a:rPr lang="en-US" dirty="0" err="1">
                <a:hlinkClick r:id="rId4"/>
              </a:rPr>
              <a:t>Goodsell</a:t>
            </a:r>
            <a:r>
              <a:rPr lang="en-US" dirty="0">
                <a:hlinkClick r:id="rId4"/>
              </a:rPr>
              <a:t>: The master of mol art (asbmb.org)</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1832432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We are going to be modeling with the Chromosome Connections Kit.  I use this kit throughout the year. At the end of this session, you should be able to… read goals from slide). </a:t>
            </a:r>
          </a:p>
          <a:p>
            <a:r>
              <a:rPr lang="en-US" dirty="0"/>
              <a:t>Let’s get started with some modeling </a:t>
            </a:r>
            <a:r>
              <a:rPr lang="en-US" b="1" dirty="0"/>
              <a:t>[Advance slide]</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2476519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a centromere piece</a:t>
            </a:r>
          </a:p>
          <a:p>
            <a:r>
              <a:rPr lang="en-US" dirty="0"/>
              <a:t>Add 3-4 chromosome connectors on each side of the centromere piece.</a:t>
            </a:r>
          </a:p>
          <a:p>
            <a:r>
              <a:rPr lang="en-US" dirty="0"/>
              <a:t>Add a cap piece to each end of the chromatid.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221547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strike="noStrike" kern="0" spc="0" dirty="0">
                <a:solidFill>
                  <a:srgbClr val="000000"/>
                </a:solidFill>
                <a:effectLst/>
                <a:latin typeface="Helvetica" panose="020B0604020202020204" pitchFamily="34" charset="0"/>
                <a:ea typeface="Arial Unicode MS"/>
                <a:cs typeface="Arial Unicode MS"/>
              </a:rPr>
              <a:t>Next create a duplicate copy of the chromosome to make a sister chromatid by using the other components found in the Chromosome Connections Kit (</a:t>
            </a:r>
            <a:r>
              <a:rPr lang="en-US" sz="1800" i="1" u="none" strike="noStrike" kern="0" spc="0" dirty="0">
                <a:solidFill>
                  <a:srgbClr val="000000"/>
                </a:solidFill>
                <a:effectLst/>
                <a:latin typeface="Helvetica" panose="020B0604020202020204" pitchFamily="34" charset="0"/>
                <a:ea typeface="Arial Unicode MS"/>
                <a:cs typeface="Arial Unicode MS"/>
              </a:rPr>
              <a:t>Note: your chromosome does not need to look exactly like the one pictured, but it does not to have all the components.</a:t>
            </a:r>
            <a:r>
              <a:rPr lang="en-US" sz="1800" u="none" strike="noStrike" kern="0" spc="0" dirty="0">
                <a:solidFill>
                  <a:srgbClr val="000000"/>
                </a:solidFill>
                <a:effectLst/>
                <a:latin typeface="Helvetica" panose="020B0604020202020204" pitchFamily="34" charset="0"/>
                <a:ea typeface="Arial Unicode MS"/>
                <a:cs typeface="Arial Unicode M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0000"/>
              </a:solidFill>
              <a:effectLst/>
              <a:latin typeface="Helvetica" panose="020B0604020202020204" pitchFamily="34" charset="0"/>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2432059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latin typeface="Helvetica" panose="020B0604020202020204" pitchFamily="34" charset="0"/>
              <a:ea typeface="Arial Unicode MS"/>
              <a:cs typeface="Arial Unicode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Helvetica" panose="020B0604020202020204" pitchFamily="34" charset="0"/>
                <a:ea typeface="Arial Unicode MS"/>
                <a:cs typeface="Arial Unicode MS"/>
              </a:rPr>
              <a:t>Label the </a:t>
            </a:r>
            <a:r>
              <a:rPr lang="en-US" sz="1200" i="1" dirty="0">
                <a:solidFill>
                  <a:srgbClr val="000000"/>
                </a:solidFill>
                <a:effectLst/>
                <a:latin typeface="Helvetica" panose="020B0604020202020204" pitchFamily="34" charset="0"/>
                <a:ea typeface="Arial Unicode MS"/>
                <a:cs typeface="Arial Unicode MS"/>
              </a:rPr>
              <a:t>telomere</a:t>
            </a:r>
            <a:r>
              <a:rPr lang="en-US" sz="1200" dirty="0">
                <a:solidFill>
                  <a:srgbClr val="000000"/>
                </a:solidFill>
                <a:effectLst/>
                <a:latin typeface="Helvetica" panose="020B0604020202020204" pitchFamily="34" charset="0"/>
                <a:ea typeface="Arial Unicode MS"/>
                <a:cs typeface="Arial Unicode MS"/>
              </a:rPr>
              <a:t>, </a:t>
            </a:r>
            <a:r>
              <a:rPr lang="en-US" sz="1200" i="1" dirty="0">
                <a:solidFill>
                  <a:srgbClr val="000000"/>
                </a:solidFill>
                <a:effectLst/>
                <a:latin typeface="Helvetica" panose="020B0604020202020204" pitchFamily="34" charset="0"/>
                <a:ea typeface="Arial Unicode MS"/>
                <a:cs typeface="Arial Unicode MS"/>
              </a:rPr>
              <a:t>centromere</a:t>
            </a:r>
            <a:r>
              <a:rPr lang="en-US" sz="1200" dirty="0">
                <a:solidFill>
                  <a:srgbClr val="000000"/>
                </a:solidFill>
                <a:effectLst/>
                <a:latin typeface="Helvetica" panose="020B0604020202020204" pitchFamily="34" charset="0"/>
                <a:ea typeface="Arial Unicode MS"/>
                <a:cs typeface="Arial Unicode MS"/>
              </a:rPr>
              <a:t>, </a:t>
            </a:r>
            <a:r>
              <a:rPr lang="en-US" sz="1200" i="1" dirty="0">
                <a:solidFill>
                  <a:srgbClr val="000000"/>
                </a:solidFill>
                <a:effectLst/>
                <a:latin typeface="Helvetica" panose="020B0604020202020204" pitchFamily="34" charset="0"/>
                <a:ea typeface="Arial Unicode MS"/>
                <a:cs typeface="Arial Unicode MS"/>
              </a:rPr>
              <a:t>p and q arms</a:t>
            </a:r>
            <a:r>
              <a:rPr lang="en-US" sz="1200" dirty="0">
                <a:solidFill>
                  <a:srgbClr val="000000"/>
                </a:solidFill>
                <a:effectLst/>
                <a:latin typeface="Helvetica" panose="020B0604020202020204" pitchFamily="34" charset="0"/>
                <a:ea typeface="Arial Unicode MS"/>
                <a:cs typeface="Arial Unicode MS"/>
              </a:rPr>
              <a:t>, </a:t>
            </a:r>
            <a:r>
              <a:rPr lang="en-US" sz="1200" i="1" dirty="0">
                <a:solidFill>
                  <a:srgbClr val="000000"/>
                </a:solidFill>
                <a:effectLst/>
                <a:latin typeface="Helvetica" panose="020B0604020202020204" pitchFamily="34" charset="0"/>
                <a:ea typeface="Arial Unicode MS"/>
                <a:cs typeface="Arial Unicode MS"/>
              </a:rPr>
              <a:t>kinetochore</a:t>
            </a:r>
            <a:r>
              <a:rPr lang="en-US" sz="1200" dirty="0">
                <a:solidFill>
                  <a:srgbClr val="000000"/>
                </a:solidFill>
                <a:effectLst/>
                <a:latin typeface="Helvetica" panose="020B0604020202020204" pitchFamily="34" charset="0"/>
                <a:ea typeface="Arial Unicode MS"/>
                <a:cs typeface="Arial Unicode MS"/>
              </a:rPr>
              <a:t>, and </a:t>
            </a:r>
            <a:r>
              <a:rPr lang="en-US" sz="1200" i="1" dirty="0">
                <a:solidFill>
                  <a:srgbClr val="000000"/>
                </a:solidFill>
                <a:effectLst/>
                <a:latin typeface="Helvetica" panose="020B0604020202020204" pitchFamily="34" charset="0"/>
                <a:ea typeface="Arial Unicode MS"/>
                <a:cs typeface="Arial Unicode MS"/>
              </a:rPr>
              <a:t>spindle fibers</a:t>
            </a:r>
            <a:r>
              <a:rPr lang="en-US" sz="1200" dirty="0">
                <a:solidFill>
                  <a:srgbClr val="000000"/>
                </a:solidFill>
                <a:effectLst/>
                <a:latin typeface="Helvetica" panose="020B0604020202020204" pitchFamily="34" charset="0"/>
                <a:ea typeface="Arial Unicode MS"/>
                <a:cs typeface="Arial Unicode MS"/>
              </a:rPr>
              <a:t>. Identify their color on the model. Compare and contrast your sister chromatids with that of another student or group. In the space provided on the student answer sheet, describe how they are the same and how they are different. Refer to the NIH’s Chromosome Fact Sheet (</a:t>
            </a:r>
            <a:r>
              <a:rPr lang="en-US" sz="1200" u="sng" dirty="0">
                <a:solidFill>
                  <a:srgbClr val="0000FF"/>
                </a:solidFill>
                <a:effectLst/>
                <a:latin typeface="Helvetica" panose="020B0604020202020204" pitchFamily="34" charset="0"/>
                <a:ea typeface="Arial Unicode MS"/>
                <a:cs typeface="Arial Unicode MS"/>
                <a:hlinkClick r:id="rId3"/>
              </a:rPr>
              <a:t>https://www.genome.gov/about-genomics/fact-sheets/Chromosomes-Fact-Sheet</a:t>
            </a:r>
            <a:r>
              <a:rPr lang="en-US" sz="1200" dirty="0">
                <a:solidFill>
                  <a:srgbClr val="000000"/>
                </a:solidFill>
                <a:effectLst/>
                <a:latin typeface="Helvetica" panose="020B0604020202020204" pitchFamily="34" charset="0"/>
                <a:ea typeface="Arial Unicode MS"/>
                <a:cs typeface="Arial Unicode MS"/>
              </a:rPr>
              <a:t>) if you need assistance in determining the parts of the chromosome.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2791764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2F759E"/>
                </a:solidFill>
                <a:effectLst/>
                <a:latin typeface="Helvetica" panose="020B0604020202020204" pitchFamily="34" charset="0"/>
                <a:ea typeface="Times New Roman" panose="02020603050405020304" pitchFamily="18" charset="0"/>
                <a:cs typeface="Times New Roman" panose="02020603050405020304" pitchFamily="18" charset="0"/>
              </a:rPr>
              <a:t>A closer look at the spindle apparatus</a:t>
            </a:r>
            <a:endParaRPr lang="en-US" sz="1800" dirty="0">
              <a:effectLst/>
              <a:latin typeface="Times New Roman" panose="02020603050405020304" pitchFamily="18" charset="0"/>
              <a:ea typeface="Arial Unicode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Arial Unicode MS"/>
              </a:rPr>
              <a:t>Direct your attention to the center of </a:t>
            </a:r>
            <a:r>
              <a:rPr lang="en-US" sz="1800" dirty="0">
                <a:solidFill>
                  <a:srgbClr val="000000"/>
                </a:solidFill>
                <a:effectLst/>
                <a:latin typeface="Helvetica" panose="020B0604020202020204" pitchFamily="34" charset="0"/>
                <a:ea typeface="Arial Unicode MS"/>
                <a:cs typeface="Arial Unicode MS"/>
              </a:rPr>
              <a:t>your sister chromatids where the spindle apparatus attaches to the centromere. Using the following resource, </a:t>
            </a:r>
            <a:r>
              <a:rPr lang="en-US" sz="1800" i="1" dirty="0">
                <a:solidFill>
                  <a:srgbClr val="000000"/>
                </a:solidFill>
                <a:effectLst/>
                <a:latin typeface="Helvetica" panose="020B0604020202020204" pitchFamily="34" charset="0"/>
                <a:ea typeface="Arial Unicode MS"/>
                <a:cs typeface="Arial Unicode MS"/>
              </a:rPr>
              <a:t>Role of a Kinetochore during Cell Division </a:t>
            </a:r>
            <a:r>
              <a:rPr lang="en-US" sz="1800" dirty="0">
                <a:solidFill>
                  <a:srgbClr val="000000"/>
                </a:solidFill>
                <a:effectLst/>
                <a:latin typeface="Helvetica" panose="020B0604020202020204" pitchFamily="34" charset="0"/>
                <a:ea typeface="Arial Unicode MS"/>
                <a:cs typeface="Arial Unicode MS"/>
              </a:rPr>
              <a:t>(</a:t>
            </a:r>
            <a:r>
              <a:rPr lang="en-US" sz="1800" u="sng" dirty="0">
                <a:solidFill>
                  <a:srgbClr val="0000FF"/>
                </a:solidFill>
                <a:effectLst/>
                <a:latin typeface="Helvetica" panose="020B0604020202020204" pitchFamily="34" charset="0"/>
                <a:ea typeface="Arial Unicode MS"/>
                <a:cs typeface="Arial Unicode MS"/>
                <a:hlinkClick r:id="rId3"/>
              </a:rPr>
              <a:t>https://www.thoughtco.com/kinetochore-definition-373543</a:t>
            </a:r>
            <a:r>
              <a:rPr lang="en-US" sz="1800" dirty="0">
                <a:solidFill>
                  <a:srgbClr val="000000"/>
                </a:solidFill>
                <a:effectLst/>
                <a:latin typeface="Helvetica" panose="020B0604020202020204" pitchFamily="34" charset="0"/>
                <a:ea typeface="Arial Unicode MS"/>
                <a:cs typeface="Arial Unicode MS"/>
              </a:rPr>
              <a:t>) and the model you created, speculate the purpose of each part of the spindle apparatus.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0000"/>
              </a:solidFill>
              <a:effectLst/>
              <a:latin typeface="Helvetica" panose="020B0604020202020204" pitchFamily="34" charset="0"/>
            </a:endParaRPr>
          </a:p>
          <a:p>
            <a:pPr marL="0" marR="0">
              <a:spcBef>
                <a:spcPts val="200"/>
              </a:spcBef>
              <a:spcAft>
                <a:spcPts val="0"/>
              </a:spcAft>
            </a:pPr>
            <a:r>
              <a:rPr lang="en-US" sz="1800" b="1" dirty="0">
                <a:solidFill>
                  <a:srgbClr val="2F759E"/>
                </a:solidFill>
                <a:effectLst/>
                <a:latin typeface="Helvetica" panose="020B0604020202020204" pitchFamily="34" charset="0"/>
                <a:ea typeface="Times New Roman" panose="02020603050405020304" pitchFamily="18" charset="0"/>
                <a:cs typeface="Times New Roman" panose="02020603050405020304" pitchFamily="18" charset="0"/>
              </a:rPr>
              <a:t>A closer look at the centromere</a:t>
            </a:r>
          </a:p>
          <a:p>
            <a:pPr marL="0" marR="0">
              <a:spcBef>
                <a:spcPts val="0"/>
              </a:spcBef>
              <a:spcAft>
                <a:spcPts val="0"/>
              </a:spcAft>
            </a:pPr>
            <a:r>
              <a:rPr lang="en-US" sz="1800" dirty="0">
                <a:solidFill>
                  <a:srgbClr val="000000"/>
                </a:solidFill>
                <a:effectLst/>
                <a:latin typeface="Helvetica" panose="020B0604020202020204" pitchFamily="34" charset="0"/>
                <a:ea typeface="Arial Unicode MS"/>
                <a:cs typeface="Arial Unicode MS"/>
              </a:rPr>
              <a:t>Now direct your attention to the center of your sister chromatids where the centromeres come together. Refer to the NIH’s Centromere glossary page (</a:t>
            </a:r>
            <a:r>
              <a:rPr lang="en-US" sz="1800" u="sng" dirty="0">
                <a:solidFill>
                  <a:srgbClr val="0000FF"/>
                </a:solidFill>
                <a:effectLst/>
                <a:latin typeface="Helvetica" panose="020B0604020202020204" pitchFamily="34" charset="0"/>
                <a:ea typeface="Arial Unicode MS"/>
                <a:cs typeface="Arial Unicode MS"/>
                <a:hlinkClick r:id="rId4"/>
              </a:rPr>
              <a:t>https://www.genome.gov/genetics-glossary/Centromere</a:t>
            </a:r>
            <a:r>
              <a:rPr lang="en-US" sz="1800" dirty="0">
                <a:solidFill>
                  <a:srgbClr val="000000"/>
                </a:solidFill>
                <a:effectLst/>
                <a:latin typeface="Helvetica" panose="020B0604020202020204" pitchFamily="34" charset="0"/>
                <a:ea typeface="Arial Unicode MS"/>
                <a:cs typeface="Arial Unicode MS"/>
              </a:rPr>
              <a:t>). Consider the purpose of the centromere and its purpose in the cell cycle. </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409652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800" dirty="0">
                <a:effectLst/>
                <a:latin typeface="Times New Roman" panose="02020603050405020304" pitchFamily="18" charset="0"/>
                <a:ea typeface="Arial Unicode MS"/>
              </a:rPr>
              <a:t>or simplicity's sake, you will only use six chromosomes in this model, but remember that onions have sixteen. Start this activity by building six chromosomes and their sister chromatid of any sizes using both the blue and the red foam pieces. Using your images from the lab and the sister chromosomes that you built, demonstrate what is occurring in the snapshots from the onion cell. Properly identify and chronologically order each phase shown below. Then make a model that determines how the chromosomes can condense, organize, and finally end up into two identical daughter cells</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168342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a:t>
            </a:r>
            <a:r>
              <a:rPr lang="en-US" sz="1800" dirty="0">
                <a:effectLst/>
                <a:latin typeface="Times New Roman" panose="02020603050405020304" pitchFamily="18" charset="0"/>
                <a:ea typeface="Arial Unicode MS"/>
              </a:rPr>
              <a:t>For simplicity's sake, you will only use six chromosomes in this model, but remember that onions have sixteen. Start this activity by building six chromosomes and their sister chromatid of any sizes using both the blue and the red foam pieces. Using the images from the pre-lab and the sister chromosomes that you built, demonstrate what is occurring in the snapshots from the onion cell. Properly identify and chronologically order each phase shown below. Then make a model that determines how the chromosomes can condense, organize, and finally end up into two identical daughter cells</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37334885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5" r:id="rId1"/>
    <p:sldLayoutId id="2147483694" r:id="rId2"/>
    <p:sldLayoutId id="214748369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35.png"/><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microsoft.com/office/2007/relationships/hdphoto" Target="../media/hdphoto8.wdp"/></Relationships>
</file>

<file path=ppt/slides/_rels/slide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37.gif"/></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9.xml"/><Relationship Id="rId4" Type="http://schemas.microsoft.com/office/2007/relationships/hdphoto" Target="../media/hdphoto9.wdp"/></Relationships>
</file>

<file path=ppt/slides/_rels/slide1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0.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9.xml"/><Relationship Id="rId4" Type="http://schemas.microsoft.com/office/2007/relationships/hdphoto" Target="../media/hdphoto11.wdp"/></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9.xml"/><Relationship Id="rId4" Type="http://schemas.microsoft.com/office/2007/relationships/hdphoto" Target="../media/hdphoto12.wdp"/></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46.jpeg"/><Relationship Id="rId4" Type="http://schemas.microsoft.com/office/2007/relationships/hdphoto" Target="../media/hdphoto13.wdp"/></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8" Type="http://schemas.microsoft.com/office/2007/relationships/hdphoto" Target="../media/hdphoto17.wdp"/><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microsoft.com/office/2007/relationships/hdphoto" Target="../media/hdphoto16.wdp"/><Relationship Id="rId5" Type="http://schemas.openxmlformats.org/officeDocument/2006/relationships/image" Target="../media/image49.png"/><Relationship Id="rId4" Type="http://schemas.microsoft.com/office/2007/relationships/hdphoto" Target="../media/hdphoto15.wdp"/></Relationships>
</file>

<file path=ppt/slides/_rels/slide22.xml.rels><?xml version="1.0" encoding="UTF-8" standalone="yes"?>
<Relationships xmlns="http://schemas.openxmlformats.org/package/2006/relationships"><Relationship Id="rId8" Type="http://schemas.microsoft.com/office/2007/relationships/hdphoto" Target="../media/hdphoto20.wdp"/><Relationship Id="rId3" Type="http://schemas.openxmlformats.org/officeDocument/2006/relationships/image" Target="../media/image51.png"/><Relationship Id="rId7"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microsoft.com/office/2007/relationships/hdphoto" Target="../media/hdphoto19.wdp"/><Relationship Id="rId5" Type="http://schemas.openxmlformats.org/officeDocument/2006/relationships/image" Target="../media/image52.png"/><Relationship Id="rId10" Type="http://schemas.microsoft.com/office/2007/relationships/hdphoto" Target="../media/hdphoto21.wdp"/><Relationship Id="rId4" Type="http://schemas.microsoft.com/office/2007/relationships/hdphoto" Target="../media/hdphoto18.wdp"/><Relationship Id="rId9"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6.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7.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8.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9.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60.pn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61.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62.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microsoft.com/office/2007/relationships/hdphoto" Target="../media/hdphoto2.wdp"/><Relationship Id="rId5" Type="http://schemas.openxmlformats.org/officeDocument/2006/relationships/image" Target="../media/image2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microsoft.com/office/2007/relationships/hdphoto" Target="../media/hdphoto5.wdp"/><Relationship Id="rId5" Type="http://schemas.openxmlformats.org/officeDocument/2006/relationships/image" Target="../media/image27.png"/><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microsoft.com/office/2007/relationships/hdphoto" Target="../media/hdphoto6.wdp"/><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microsoft.com/office/2007/relationships/hdphoto" Target="../media/hdphoto7.wdp"/><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AA9CF28-317C-B9C0-19C6-B05F4DB2B7DC}"/>
              </a:ext>
            </a:extLst>
          </p:cNvPr>
          <p:cNvSpPr>
            <a:spLocks noGrp="1"/>
          </p:cNvSpPr>
          <p:nvPr>
            <p:ph type="title"/>
          </p:nvPr>
        </p:nvSpPr>
        <p:spPr>
          <a:xfrm>
            <a:off x="3632433" y="1115737"/>
            <a:ext cx="8559567" cy="1543573"/>
          </a:xfrm>
        </p:spPr>
        <p:txBody>
          <a:bodyPr>
            <a:normAutofit fontScale="90000"/>
          </a:bodyPr>
          <a:lstStyle/>
          <a:p>
            <a:pPr algn="ctr"/>
            <a:r>
              <a:rPr lang="en-US" sz="3600" dirty="0"/>
              <a:t>Chromosomes in Action: New Ways to Model Mitosis and Meiosis</a:t>
            </a:r>
          </a:p>
        </p:txBody>
      </p:sp>
      <p:pic>
        <p:nvPicPr>
          <p:cNvPr id="2" name="Picture 1">
            <a:extLst>
              <a:ext uri="{FF2B5EF4-FFF2-40B4-BE49-F238E27FC236}">
                <a16:creationId xmlns:a16="http://schemas.microsoft.com/office/drawing/2014/main" id="{8BDEB709-188A-D803-B948-FFCE1DCD61B6}"/>
              </a:ext>
            </a:extLst>
          </p:cNvPr>
          <p:cNvPicPr>
            <a:picLocks noChangeAspect="1"/>
          </p:cNvPicPr>
          <p:nvPr/>
        </p:nvPicPr>
        <p:blipFill>
          <a:blip r:embed="rId3">
            <a:extLst>
              <a:ext uri="{28A0092B-C50C-407E-A947-70E740481C1C}">
                <a14:useLocalDpi xmlns:a14="http://schemas.microsoft.com/office/drawing/2010/main" val="0"/>
              </a:ext>
            </a:extLst>
          </a:blip>
          <a:srcRect t="16650" b="16650"/>
          <a:stretch/>
        </p:blipFill>
        <p:spPr>
          <a:xfrm>
            <a:off x="4429934" y="1998744"/>
            <a:ext cx="6596543" cy="43998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155307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endParaRPr lang="en-US" sz="3600" b="1" dirty="0">
              <a:latin typeface="+mn-lt"/>
              <a:cs typeface="Arial" panose="020B0604020202020204" pitchFamily="34" charset="0"/>
            </a:endParaRPr>
          </a:p>
        </p:txBody>
      </p:sp>
      <p:sp>
        <p:nvSpPr>
          <p:cNvPr id="4" name="TextBox 3">
            <a:extLst>
              <a:ext uri="{FF2B5EF4-FFF2-40B4-BE49-F238E27FC236}">
                <a16:creationId xmlns:a16="http://schemas.microsoft.com/office/drawing/2014/main" id="{B985006E-44BF-02CE-FE97-E02870BF25A0}"/>
              </a:ext>
            </a:extLst>
          </p:cNvPr>
          <p:cNvSpPr txBox="1"/>
          <p:nvPr/>
        </p:nvSpPr>
        <p:spPr>
          <a:xfrm>
            <a:off x="1298451" y="5684191"/>
            <a:ext cx="5274627" cy="774571"/>
          </a:xfrm>
          <a:prstGeom prst="rect">
            <a:avLst/>
          </a:prstGeom>
          <a:noFill/>
        </p:spPr>
        <p:txBody>
          <a:bodyPr wrap="square" rtlCol="0">
            <a:spAutoFit/>
          </a:bodyPr>
          <a:lstStyle/>
          <a:p>
            <a:pPr marL="0" marR="0" algn="ctr">
              <a:spcBef>
                <a:spcPts val="0"/>
              </a:spcBef>
              <a:spcAft>
                <a:spcPts val="1000"/>
              </a:spcAft>
            </a:pPr>
            <a:r>
              <a:rPr lang="en-US" sz="1800" b="1" dirty="0">
                <a:solidFill>
                  <a:srgbClr val="4F81BD"/>
                </a:solidFill>
                <a:effectLst/>
                <a:latin typeface="Cambria" panose="02040503050406030204" pitchFamily="18" charset="0"/>
                <a:ea typeface="Cambria" panose="02040503050406030204" pitchFamily="18" charset="0"/>
                <a:cs typeface="Times New Roman" panose="02020603050405020304" pitchFamily="18" charset="0"/>
              </a:rPr>
              <a:t>Use an inverted S pattern to count cells</a:t>
            </a:r>
          </a:p>
          <a:p>
            <a:pPr algn="ctr"/>
            <a:endParaRPr lang="en-US" dirty="0"/>
          </a:p>
        </p:txBody>
      </p:sp>
      <p:pic>
        <p:nvPicPr>
          <p:cNvPr id="9" name="officeArt object">
            <a:extLst>
              <a:ext uri="{FF2B5EF4-FFF2-40B4-BE49-F238E27FC236}">
                <a16:creationId xmlns:a16="http://schemas.microsoft.com/office/drawing/2014/main" id="{FE946FE7-59AA-DD31-3EC7-1678FA83209C}"/>
              </a:ext>
            </a:extLst>
          </p:cNvPr>
          <p:cNvPicPr/>
          <p:nvPr/>
        </p:nvPicPr>
        <p:blipFill>
          <a:blip r:embed="rId3"/>
          <a:stretch>
            <a:fillRect/>
          </a:stretch>
        </p:blipFill>
        <p:spPr>
          <a:xfrm>
            <a:off x="7103427" y="1582335"/>
            <a:ext cx="3706813" cy="3693329"/>
          </a:xfrm>
          <a:prstGeom prst="rect">
            <a:avLst/>
          </a:prstGeom>
          <a:ln w="12700" cap="flat">
            <a:noFill/>
            <a:miter lim="400000"/>
          </a:ln>
          <a:effectLst/>
        </p:spPr>
      </p:pic>
      <p:sp>
        <p:nvSpPr>
          <p:cNvPr id="11" name="TextBox 10">
            <a:extLst>
              <a:ext uri="{FF2B5EF4-FFF2-40B4-BE49-F238E27FC236}">
                <a16:creationId xmlns:a16="http://schemas.microsoft.com/office/drawing/2014/main" id="{9B3B726C-748C-E83C-522C-882658C236E6}"/>
              </a:ext>
            </a:extLst>
          </p:cNvPr>
          <p:cNvSpPr txBox="1"/>
          <p:nvPr/>
        </p:nvSpPr>
        <p:spPr>
          <a:xfrm>
            <a:off x="8087360" y="5663755"/>
            <a:ext cx="2722880" cy="276999"/>
          </a:xfrm>
          <a:prstGeom prst="rect">
            <a:avLst/>
          </a:prstGeom>
          <a:noFill/>
        </p:spPr>
        <p:txBody>
          <a:bodyPr wrap="square">
            <a:spAutoFit/>
          </a:bodyPr>
          <a:lstStyle/>
          <a:p>
            <a:pPr marL="0" marR="0">
              <a:spcBef>
                <a:spcPts val="0"/>
              </a:spcBef>
              <a:spcAft>
                <a:spcPts val="1000"/>
              </a:spcAft>
            </a:pPr>
            <a:r>
              <a:rPr lang="en-US" sz="1200" i="1" dirty="0">
                <a:solidFill>
                  <a:srgbClr val="404040"/>
                </a:solidFill>
                <a:effectLst/>
                <a:latin typeface="Times New Roman" panose="02020603050405020304" pitchFamily="18" charset="0"/>
                <a:ea typeface="Arial Unicode MS"/>
              </a:rPr>
              <a:t>Wikipedia Creative Commons</a:t>
            </a:r>
          </a:p>
        </p:txBody>
      </p:sp>
      <p:pic>
        <p:nvPicPr>
          <p:cNvPr id="6" name="Picture 5">
            <a:extLst>
              <a:ext uri="{FF2B5EF4-FFF2-40B4-BE49-F238E27FC236}">
                <a16:creationId xmlns:a16="http://schemas.microsoft.com/office/drawing/2014/main" id="{3F48932C-2ABD-B221-7C51-3AB319687539}"/>
              </a:ext>
            </a:extLst>
          </p:cNvPr>
          <p:cNvPicPr>
            <a:picLocks noChangeAspect="1"/>
          </p:cNvPicPr>
          <p:nvPr/>
        </p:nvPicPr>
        <p:blipFill>
          <a:blip r:embed="rId4"/>
          <a:stretch>
            <a:fillRect/>
          </a:stretch>
        </p:blipFill>
        <p:spPr>
          <a:xfrm>
            <a:off x="2259330" y="1288916"/>
            <a:ext cx="3086692" cy="4374839"/>
          </a:xfrm>
          <a:prstGeom prst="rect">
            <a:avLst/>
          </a:prstGeom>
        </p:spPr>
      </p:pic>
    </p:spTree>
    <p:extLst>
      <p:ext uri="{BB962C8B-B14F-4D97-AF65-F5344CB8AC3E}">
        <p14:creationId xmlns:p14="http://schemas.microsoft.com/office/powerpoint/2010/main" val="2833000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sp>
        <p:nvSpPr>
          <p:cNvPr id="4" name="TextBox 3">
            <a:extLst>
              <a:ext uri="{FF2B5EF4-FFF2-40B4-BE49-F238E27FC236}">
                <a16:creationId xmlns:a16="http://schemas.microsoft.com/office/drawing/2014/main" id="{B985006E-44BF-02CE-FE97-E02870BF25A0}"/>
              </a:ext>
            </a:extLst>
          </p:cNvPr>
          <p:cNvSpPr txBox="1"/>
          <p:nvPr/>
        </p:nvSpPr>
        <p:spPr>
          <a:xfrm>
            <a:off x="364104" y="4717774"/>
            <a:ext cx="11656003" cy="307777"/>
          </a:xfrm>
          <a:prstGeom prst="rect">
            <a:avLst/>
          </a:prstGeom>
          <a:noFill/>
        </p:spPr>
        <p:txBody>
          <a:bodyPr wrap="square" rtlCol="0">
            <a:spAutoFit/>
          </a:bodyPr>
          <a:lstStyle/>
          <a:p>
            <a:pPr marL="0" marR="0" algn="ctr">
              <a:spcBef>
                <a:spcPts val="0"/>
              </a:spcBef>
              <a:spcAft>
                <a:spcPts val="1000"/>
              </a:spcAft>
            </a:pPr>
            <a:r>
              <a:rPr lang="en-US" sz="1400" dirty="0">
                <a:effectLst/>
                <a:latin typeface="Cambria" panose="02040503050406030204" pitchFamily="18" charset="0"/>
                <a:ea typeface="Cambria" panose="02040503050406030204" pitchFamily="18" charset="0"/>
                <a:cs typeface="Times New Roman" panose="02020603050405020304" pitchFamily="18" charset="0"/>
              </a:rPr>
              <a:t>Data table for cell counts for student or professionally  prepared slide</a:t>
            </a:r>
            <a:endParaRPr lang="en-US" sz="1400" dirty="0"/>
          </a:p>
        </p:txBody>
      </p:sp>
      <p:graphicFrame>
        <p:nvGraphicFramePr>
          <p:cNvPr id="3" name="Table 2">
            <a:extLst>
              <a:ext uri="{FF2B5EF4-FFF2-40B4-BE49-F238E27FC236}">
                <a16:creationId xmlns:a16="http://schemas.microsoft.com/office/drawing/2014/main" id="{79EB324F-77F0-34FA-7226-9AE2A7091857}"/>
              </a:ext>
            </a:extLst>
          </p:cNvPr>
          <p:cNvGraphicFramePr>
            <a:graphicFrameLocks noGrp="1"/>
          </p:cNvGraphicFramePr>
          <p:nvPr>
            <p:extLst>
              <p:ext uri="{D42A27DB-BD31-4B8C-83A1-F6EECF244321}">
                <p14:modId xmlns:p14="http://schemas.microsoft.com/office/powerpoint/2010/main" val="2237210869"/>
              </p:ext>
            </p:extLst>
          </p:nvPr>
        </p:nvGraphicFramePr>
        <p:xfrm>
          <a:off x="35367" y="940905"/>
          <a:ext cx="12004950" cy="3441034"/>
        </p:xfrm>
        <a:graphic>
          <a:graphicData uri="http://schemas.openxmlformats.org/drawingml/2006/table">
            <a:tbl>
              <a:tblPr>
                <a:tableStyleId>{5C22544A-7EE6-4342-B048-85BDC9FD1C3A}</a:tableStyleId>
              </a:tblPr>
              <a:tblGrid>
                <a:gridCol w="1958180">
                  <a:extLst>
                    <a:ext uri="{9D8B030D-6E8A-4147-A177-3AD203B41FA5}">
                      <a16:colId xmlns:a16="http://schemas.microsoft.com/office/drawing/2014/main" val="3670382547"/>
                    </a:ext>
                  </a:extLst>
                </a:gridCol>
                <a:gridCol w="1592438">
                  <a:extLst>
                    <a:ext uri="{9D8B030D-6E8A-4147-A177-3AD203B41FA5}">
                      <a16:colId xmlns:a16="http://schemas.microsoft.com/office/drawing/2014/main" val="1496281572"/>
                    </a:ext>
                  </a:extLst>
                </a:gridCol>
                <a:gridCol w="2181238">
                  <a:extLst>
                    <a:ext uri="{9D8B030D-6E8A-4147-A177-3AD203B41FA5}">
                      <a16:colId xmlns:a16="http://schemas.microsoft.com/office/drawing/2014/main" val="4168780446"/>
                    </a:ext>
                  </a:extLst>
                </a:gridCol>
                <a:gridCol w="1632583">
                  <a:extLst>
                    <a:ext uri="{9D8B030D-6E8A-4147-A177-3AD203B41FA5}">
                      <a16:colId xmlns:a16="http://schemas.microsoft.com/office/drawing/2014/main" val="1484642846"/>
                    </a:ext>
                  </a:extLst>
                </a:gridCol>
                <a:gridCol w="1645966">
                  <a:extLst>
                    <a:ext uri="{9D8B030D-6E8A-4147-A177-3AD203B41FA5}">
                      <a16:colId xmlns:a16="http://schemas.microsoft.com/office/drawing/2014/main" val="3524256763"/>
                    </a:ext>
                  </a:extLst>
                </a:gridCol>
                <a:gridCol w="1485383">
                  <a:extLst>
                    <a:ext uri="{9D8B030D-6E8A-4147-A177-3AD203B41FA5}">
                      <a16:colId xmlns:a16="http://schemas.microsoft.com/office/drawing/2014/main" val="1138537529"/>
                    </a:ext>
                  </a:extLst>
                </a:gridCol>
                <a:gridCol w="1509162">
                  <a:extLst>
                    <a:ext uri="{9D8B030D-6E8A-4147-A177-3AD203B41FA5}">
                      <a16:colId xmlns:a16="http://schemas.microsoft.com/office/drawing/2014/main" val="607240138"/>
                    </a:ext>
                  </a:extLst>
                </a:gridCol>
              </a:tblGrid>
              <a:tr h="833782">
                <a:tc>
                  <a:txBody>
                    <a:bodyPr/>
                    <a:lstStyle/>
                    <a:p>
                      <a:pPr marL="0" marR="0">
                        <a:spcBef>
                          <a:spcPts val="0"/>
                        </a:spcBef>
                        <a:spcAft>
                          <a:spcPts val="0"/>
                        </a:spcAft>
                      </a:pPr>
                      <a:r>
                        <a:rPr lang="en-US" sz="2400">
                          <a:effectLst/>
                        </a:rPr>
                        <a:t> </a:t>
                      </a:r>
                      <a:endParaRPr lang="en-US"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Interphase</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Prophase/</a:t>
                      </a:r>
                    </a:p>
                    <a:p>
                      <a:pPr marL="0" marR="0">
                        <a:spcBef>
                          <a:spcPts val="0"/>
                        </a:spcBef>
                        <a:spcAft>
                          <a:spcPts val="0"/>
                        </a:spcAft>
                      </a:pPr>
                      <a:r>
                        <a:rPr lang="en-US" sz="2400" dirty="0">
                          <a:effectLst/>
                        </a:rPr>
                        <a:t>Prometaphase</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Metaphase</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Anaphase</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Telophase</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Total</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69593733"/>
                  </a:ext>
                </a:extLst>
              </a:tr>
              <a:tr h="889000">
                <a:tc>
                  <a:txBody>
                    <a:bodyPr/>
                    <a:lstStyle/>
                    <a:p>
                      <a:pPr marL="0" marR="0">
                        <a:spcBef>
                          <a:spcPts val="0"/>
                        </a:spcBef>
                        <a:spcAft>
                          <a:spcPts val="0"/>
                        </a:spcAft>
                      </a:pPr>
                      <a:r>
                        <a:rPr lang="en-US" sz="2400">
                          <a:effectLst/>
                        </a:rPr>
                        <a:t>Number of cells</a:t>
                      </a:r>
                      <a:endParaRPr lang="en-US"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a:effectLst/>
                        </a:rPr>
                        <a:t> </a:t>
                      </a:r>
                      <a:endParaRPr lang="en-US"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a:effectLst/>
                        </a:rPr>
                        <a:t> </a:t>
                      </a:r>
                      <a:endParaRPr lang="en-US"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100</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35169471"/>
                  </a:ext>
                </a:extLst>
              </a:tr>
              <a:tr h="972294">
                <a:tc>
                  <a:txBody>
                    <a:bodyPr/>
                    <a:lstStyle/>
                    <a:p>
                      <a:pPr marL="0" marR="0">
                        <a:spcBef>
                          <a:spcPts val="0"/>
                        </a:spcBef>
                        <a:spcAft>
                          <a:spcPts val="0"/>
                        </a:spcAft>
                      </a:pPr>
                      <a:r>
                        <a:rPr lang="en-US" sz="2400">
                          <a:effectLst/>
                        </a:rPr>
                        <a:t>Proportion in each phase</a:t>
                      </a:r>
                      <a:endParaRPr lang="en-US"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a:effectLst/>
                        </a:rPr>
                        <a:t> </a:t>
                      </a:r>
                      <a:endParaRPr lang="en-US"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1</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96167711"/>
                  </a:ext>
                </a:extLst>
              </a:tr>
              <a:tr h="745958">
                <a:tc>
                  <a:txBody>
                    <a:bodyPr/>
                    <a:lstStyle/>
                    <a:p>
                      <a:pPr marL="0" marR="0">
                        <a:spcBef>
                          <a:spcPts val="0"/>
                        </a:spcBef>
                        <a:spcAft>
                          <a:spcPts val="0"/>
                        </a:spcAft>
                      </a:pPr>
                      <a:r>
                        <a:rPr lang="en-US" sz="2400" dirty="0">
                          <a:effectLst/>
                        </a:rPr>
                        <a:t>Approximate Timing</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a:effectLst/>
                        </a:rPr>
                        <a:t> </a:t>
                      </a:r>
                      <a:endParaRPr lang="en-US"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 </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a:effectLst/>
                        </a:rPr>
                        <a:t> </a:t>
                      </a:r>
                      <a:endParaRPr lang="en-US"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a:effectLst/>
                        </a:rPr>
                        <a:t> </a:t>
                      </a:r>
                      <a:endParaRPr lang="en-US" sz="24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a:effectLst/>
                        </a:rPr>
                        <a:t>24 hours</a:t>
                      </a:r>
                      <a:endParaRPr lang="en-US" sz="24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36883269"/>
                  </a:ext>
                </a:extLst>
              </a:tr>
            </a:tbl>
          </a:graphicData>
        </a:graphic>
      </p:graphicFrame>
    </p:spTree>
    <p:extLst>
      <p:ext uri="{BB962C8B-B14F-4D97-AF65-F5344CB8AC3E}">
        <p14:creationId xmlns:p14="http://schemas.microsoft.com/office/powerpoint/2010/main" val="2156603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fficeArt object">
            <a:extLst>
              <a:ext uri="{FF2B5EF4-FFF2-40B4-BE49-F238E27FC236}">
                <a16:creationId xmlns:a16="http://schemas.microsoft.com/office/drawing/2014/main" id="{690F7391-3D56-C732-2EBA-48978299059D}"/>
              </a:ext>
            </a:extLst>
          </p:cNvPr>
          <p:cNvPicPr/>
          <p:nvPr/>
        </p:nvPicPr>
        <p:blipFill>
          <a:blip r:embed="rId3">
            <a:extLst>
              <a:ext uri="{BEBA8EAE-BF5A-486C-A8C5-ECC9F3942E4B}">
                <a14:imgProps xmlns:a14="http://schemas.microsoft.com/office/drawing/2010/main">
                  <a14:imgLayer r:embed="rId4">
                    <a14:imgEffect>
                      <a14:backgroundRemoval t="6022" b="95090" l="5925" r="94488">
                        <a14:foregroundMark x1="42094" y1="47168" x2="42094" y2="47168"/>
                        <a14:foregroundMark x1="38167" y1="47921" x2="38167" y2="47921"/>
                        <a14:foregroundMark x1="11471" y1="85950" x2="11471" y2="85950"/>
                        <a14:foregroundMark x1="5959" y1="86344" x2="5959" y2="86344"/>
                        <a14:foregroundMark x1="71374" y1="8387" x2="71374" y2="8387"/>
                        <a14:foregroundMark x1="71374" y1="6093" x2="71374" y2="6093"/>
                        <a14:foregroundMark x1="40475" y1="89749" x2="40475" y2="89749"/>
                        <a14:foregroundMark x1="38822" y1="95090" x2="38822" y2="95090"/>
                        <a14:foregroundMark x1="37857" y1="91290" x2="37857" y2="91290"/>
                        <a14:foregroundMark x1="94488" y1="66201" x2="94488" y2="66201"/>
                        <a14:foregroundMark x1="92869" y1="63513" x2="92869" y2="63513"/>
                        <a14:backgroundMark x1="65208" y1="57419" x2="65208" y2="57419"/>
                        <a14:backgroundMark x1="62590" y1="57419" x2="62590" y2="57419"/>
                      </a14:backgroundRemoval>
                    </a14:imgEffect>
                  </a14:imgLayer>
                </a14:imgProps>
              </a:ext>
            </a:extLst>
          </a:blip>
          <a:stretch>
            <a:fillRect/>
          </a:stretch>
        </p:blipFill>
        <p:spPr>
          <a:xfrm>
            <a:off x="6879643" y="2574917"/>
            <a:ext cx="2833317" cy="2652414"/>
          </a:xfrm>
          <a:prstGeom prst="rect">
            <a:avLst/>
          </a:prstGeom>
          <a:ln w="12700" cap="flat">
            <a:noFill/>
            <a:miter lim="400000"/>
          </a:ln>
          <a:effectLst/>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684387" y="853534"/>
            <a:ext cx="10823225" cy="544574"/>
          </a:xfrm>
        </p:spPr>
        <p:txBody>
          <a:bodyPr>
            <a:normAutofit fontScale="90000"/>
          </a:bodyPr>
          <a:lstStyle/>
          <a:p>
            <a:r>
              <a:rPr lang="en-US" dirty="0"/>
              <a:t>Modeling Allium lab images</a:t>
            </a:r>
            <a:br>
              <a:rPr lang="en-US" dirty="0"/>
            </a:br>
            <a:endParaRPr lang="en-US" dirty="0"/>
          </a:p>
        </p:txBody>
      </p:sp>
      <p:pic>
        <p:nvPicPr>
          <p:cNvPr id="6" name="officeArt object">
            <a:extLst>
              <a:ext uri="{FF2B5EF4-FFF2-40B4-BE49-F238E27FC236}">
                <a16:creationId xmlns:a16="http://schemas.microsoft.com/office/drawing/2014/main" id="{29BA84FB-C350-F4E3-3EC6-E32F06DBF72D}"/>
              </a:ext>
            </a:extLst>
          </p:cNvPr>
          <p:cNvPicPr/>
          <p:nvPr/>
        </p:nvPicPr>
        <p:blipFill>
          <a:blip r:embed="rId5"/>
          <a:stretch>
            <a:fillRect/>
          </a:stretch>
        </p:blipFill>
        <p:spPr>
          <a:xfrm>
            <a:off x="2479040" y="3027680"/>
            <a:ext cx="2316480" cy="2140497"/>
          </a:xfrm>
          <a:prstGeom prst="rect">
            <a:avLst/>
          </a:prstGeom>
          <a:ln w="12700" cap="flat">
            <a:noFill/>
            <a:miter lim="400000"/>
          </a:ln>
          <a:effectLst/>
        </p:spPr>
      </p:pic>
      <p:sp>
        <p:nvSpPr>
          <p:cNvPr id="8" name="Oval 7">
            <a:extLst>
              <a:ext uri="{FF2B5EF4-FFF2-40B4-BE49-F238E27FC236}">
                <a16:creationId xmlns:a16="http://schemas.microsoft.com/office/drawing/2014/main" id="{4E880758-139B-00C4-8D6D-F44CC78D2941}"/>
              </a:ext>
            </a:extLst>
          </p:cNvPr>
          <p:cNvSpPr/>
          <p:nvPr/>
        </p:nvSpPr>
        <p:spPr>
          <a:xfrm>
            <a:off x="5493026" y="905815"/>
            <a:ext cx="5473147" cy="575868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FACB0C4-F835-ED14-3DA6-271E19C3E57B}"/>
              </a:ext>
            </a:extLst>
          </p:cNvPr>
          <p:cNvSpPr/>
          <p:nvPr/>
        </p:nvSpPr>
        <p:spPr>
          <a:xfrm>
            <a:off x="6096000" y="2372139"/>
            <a:ext cx="4267200" cy="3207026"/>
          </a:xfrm>
          <a:prstGeom prst="ellipse">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76855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015999" y="958302"/>
            <a:ext cx="10721625" cy="544574"/>
          </a:xfrm>
        </p:spPr>
        <p:txBody>
          <a:bodyPr>
            <a:normAutofit fontScale="90000"/>
          </a:bodyPr>
          <a:lstStyle/>
          <a:p>
            <a:r>
              <a:rPr lang="en-US" dirty="0"/>
              <a:t>A closer look at the Cell Cycle: Modeling Interphase</a:t>
            </a:r>
          </a:p>
        </p:txBody>
      </p:sp>
      <p:pic>
        <p:nvPicPr>
          <p:cNvPr id="6" name="officeArt object">
            <a:extLst>
              <a:ext uri="{FF2B5EF4-FFF2-40B4-BE49-F238E27FC236}">
                <a16:creationId xmlns:a16="http://schemas.microsoft.com/office/drawing/2014/main" id="{33EA2D5D-8F6F-DBF5-468B-D83845619B06}"/>
              </a:ext>
            </a:extLst>
          </p:cNvPr>
          <p:cNvPicPr/>
          <p:nvPr/>
        </p:nvPicPr>
        <p:blipFill>
          <a:blip r:embed="rId3">
            <a:extLst>
              <a:ext uri="{BEBA8EAE-BF5A-486C-A8C5-ECC9F3942E4B}">
                <a14:imgProps xmlns:a14="http://schemas.microsoft.com/office/drawing/2010/main">
                  <a14:imgLayer r:embed="rId4">
                    <a14:imgEffect>
                      <a14:backgroundRemoval t="6022" b="95090" l="5925" r="94488">
                        <a14:foregroundMark x1="42094" y1="47168" x2="42094" y2="47168"/>
                        <a14:foregroundMark x1="38167" y1="47921" x2="38167" y2="47921"/>
                        <a14:foregroundMark x1="11471" y1="85950" x2="11471" y2="85950"/>
                        <a14:foregroundMark x1="5959" y1="86344" x2="5959" y2="86344"/>
                        <a14:foregroundMark x1="71374" y1="8387" x2="71374" y2="8387"/>
                        <a14:foregroundMark x1="71374" y1="6093" x2="71374" y2="6093"/>
                        <a14:foregroundMark x1="40475" y1="89749" x2="40475" y2="89749"/>
                        <a14:foregroundMark x1="38822" y1="95090" x2="38822" y2="95090"/>
                        <a14:foregroundMark x1="37857" y1="91290" x2="37857" y2="91290"/>
                        <a14:foregroundMark x1="94488" y1="66201" x2="94488" y2="66201"/>
                        <a14:foregroundMark x1="92869" y1="63513" x2="92869" y2="63513"/>
                        <a14:backgroundMark x1="65208" y1="57419" x2="65208" y2="57419"/>
                        <a14:backgroundMark x1="62590" y1="57419" x2="62590" y2="57419"/>
                      </a14:backgroundRemoval>
                    </a14:imgEffect>
                  </a14:imgLayer>
                </a14:imgProps>
              </a:ext>
            </a:extLst>
          </a:blip>
          <a:stretch>
            <a:fillRect/>
          </a:stretch>
        </p:blipFill>
        <p:spPr>
          <a:xfrm>
            <a:off x="1015999" y="2022543"/>
            <a:ext cx="4389120" cy="3757163"/>
          </a:xfrm>
          <a:prstGeom prst="rect">
            <a:avLst/>
          </a:prstGeom>
          <a:ln w="12700" cap="flat">
            <a:noFill/>
            <a:miter lim="400000"/>
          </a:ln>
          <a:effectLst/>
        </p:spPr>
      </p:pic>
      <p:sp>
        <p:nvSpPr>
          <p:cNvPr id="7" name="TextBox 6">
            <a:extLst>
              <a:ext uri="{FF2B5EF4-FFF2-40B4-BE49-F238E27FC236}">
                <a16:creationId xmlns:a16="http://schemas.microsoft.com/office/drawing/2014/main" id="{E93542D9-A983-3B5B-94F3-A866EC62351B}"/>
              </a:ext>
            </a:extLst>
          </p:cNvPr>
          <p:cNvSpPr txBox="1"/>
          <p:nvPr/>
        </p:nvSpPr>
        <p:spPr>
          <a:xfrm>
            <a:off x="6533321" y="1832406"/>
            <a:ext cx="4187687" cy="4832092"/>
          </a:xfrm>
          <a:prstGeom prst="rect">
            <a:avLst/>
          </a:prstGeom>
          <a:noFill/>
        </p:spPr>
        <p:txBody>
          <a:bodyPr wrap="square" rtlCol="0">
            <a:spAutoFit/>
          </a:bodyPr>
          <a:lstStyle/>
          <a:p>
            <a:r>
              <a:rPr lang="en-US" sz="2800" kern="1200" dirty="0">
                <a:solidFill>
                  <a:schemeClr val="tx1"/>
                </a:solidFill>
                <a:latin typeface="+mn-lt"/>
                <a:ea typeface="+mn-ea"/>
                <a:cs typeface="+mn-cs"/>
              </a:rPr>
              <a:t>What are the key highlights in this phase that students need to</a:t>
            </a:r>
            <a:r>
              <a:rPr lang="en-US" sz="2400" kern="1200" dirty="0">
                <a:solidFill>
                  <a:schemeClr val="tx1"/>
                </a:solidFill>
                <a:latin typeface="+mn-lt"/>
                <a:ea typeface="+mn-ea"/>
                <a:cs typeface="+mn-cs"/>
              </a:rPr>
              <a:t> </a:t>
            </a:r>
            <a:r>
              <a:rPr lang="en-US" sz="2800" kern="1200" dirty="0">
                <a:solidFill>
                  <a:schemeClr val="tx1"/>
                </a:solidFill>
                <a:latin typeface="+mn-lt"/>
                <a:ea typeface="+mn-ea"/>
                <a:cs typeface="+mn-cs"/>
              </a:rPr>
              <a:t>understand?</a:t>
            </a:r>
          </a:p>
          <a:p>
            <a:endParaRPr lang="en-US" sz="2800" dirty="0"/>
          </a:p>
          <a:p>
            <a:r>
              <a:rPr lang="en-US" sz="2800" kern="1200" dirty="0">
                <a:solidFill>
                  <a:schemeClr val="tx1"/>
                </a:solidFill>
                <a:latin typeface="+mn-lt"/>
                <a:ea typeface="+mn-ea"/>
                <a:cs typeface="+mn-cs"/>
              </a:rPr>
              <a:t>What structures to students need to understand so they can understand cell processes in the future?</a:t>
            </a:r>
          </a:p>
          <a:p>
            <a:endParaRPr lang="en-US" sz="2800" dirty="0"/>
          </a:p>
          <a:p>
            <a:endParaRPr lang="en-US" sz="2800" kern="1200" dirty="0">
              <a:solidFill>
                <a:schemeClr val="tx1"/>
              </a:solidFill>
              <a:latin typeface="+mn-lt"/>
              <a:ea typeface="+mn-ea"/>
              <a:cs typeface="+mn-cs"/>
            </a:endParaRPr>
          </a:p>
        </p:txBody>
      </p:sp>
    </p:spTree>
    <p:extLst>
      <p:ext uri="{BB962C8B-B14F-4D97-AF65-F5344CB8AC3E}">
        <p14:creationId xmlns:p14="http://schemas.microsoft.com/office/powerpoint/2010/main" val="2992853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A closer look at the nucleosome</a:t>
            </a:r>
          </a:p>
        </p:txBody>
      </p:sp>
      <p:pic>
        <p:nvPicPr>
          <p:cNvPr id="6" name="Content Placeholder 5" descr="A picture containing flower, plant&#10;&#10;Description automatically generated">
            <a:extLst>
              <a:ext uri="{FF2B5EF4-FFF2-40B4-BE49-F238E27FC236}">
                <a16:creationId xmlns:a16="http://schemas.microsoft.com/office/drawing/2014/main" id="{7B2B228A-E451-DC21-44EE-E2FA704377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6939" y="1647998"/>
            <a:ext cx="5001546" cy="4651375"/>
          </a:xfrm>
        </p:spPr>
      </p:pic>
      <p:pic>
        <p:nvPicPr>
          <p:cNvPr id="8" name="Picture 7" descr="A close-up of a skull&#10;&#10;Description automatically generated with low confidence">
            <a:extLst>
              <a:ext uri="{FF2B5EF4-FFF2-40B4-BE49-F238E27FC236}">
                <a16:creationId xmlns:a16="http://schemas.microsoft.com/office/drawing/2014/main" id="{EF4A8F14-7D28-5FAB-124C-111235B501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2105" y="1647998"/>
            <a:ext cx="3667125" cy="4476750"/>
          </a:xfrm>
          <a:prstGeom prst="rect">
            <a:avLst/>
          </a:prstGeom>
        </p:spPr>
      </p:pic>
    </p:spTree>
    <p:extLst>
      <p:ext uri="{BB962C8B-B14F-4D97-AF65-F5344CB8AC3E}">
        <p14:creationId xmlns:p14="http://schemas.microsoft.com/office/powerpoint/2010/main" val="3541319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Modeling Allium lab images</a:t>
            </a:r>
          </a:p>
        </p:txBody>
      </p:sp>
      <p:pic>
        <p:nvPicPr>
          <p:cNvPr id="5" name="officeArt object">
            <a:extLst>
              <a:ext uri="{FF2B5EF4-FFF2-40B4-BE49-F238E27FC236}">
                <a16:creationId xmlns:a16="http://schemas.microsoft.com/office/drawing/2014/main" id="{15D0F1A3-39F3-15EB-93B8-171DBC87DBBA}"/>
              </a:ext>
            </a:extLst>
          </p:cNvPr>
          <p:cNvPicPr/>
          <p:nvPr/>
        </p:nvPicPr>
        <p:blipFill>
          <a:blip r:embed="rId2"/>
          <a:stretch>
            <a:fillRect/>
          </a:stretch>
        </p:blipFill>
        <p:spPr>
          <a:xfrm>
            <a:off x="2661920" y="2884426"/>
            <a:ext cx="2174240" cy="2119474"/>
          </a:xfrm>
          <a:prstGeom prst="rect">
            <a:avLst/>
          </a:prstGeom>
          <a:ln w="12700" cap="flat">
            <a:noFill/>
            <a:miter lim="400000"/>
          </a:ln>
          <a:effectLst/>
        </p:spPr>
      </p:pic>
      <p:pic>
        <p:nvPicPr>
          <p:cNvPr id="6" name="officeArt object">
            <a:extLst>
              <a:ext uri="{FF2B5EF4-FFF2-40B4-BE49-F238E27FC236}">
                <a16:creationId xmlns:a16="http://schemas.microsoft.com/office/drawing/2014/main" id="{B7378861-1ED8-BBA9-3744-8A38F2418D74}"/>
              </a:ext>
            </a:extLst>
          </p:cNvPr>
          <p:cNvPicPr/>
          <p:nvPr/>
        </p:nvPicPr>
        <p:blipFill>
          <a:blip r:embed="rId3">
            <a:extLst>
              <a:ext uri="{BEBA8EAE-BF5A-486C-A8C5-ECC9F3942E4B}">
                <a14:imgProps xmlns:a14="http://schemas.microsoft.com/office/drawing/2010/main">
                  <a14:imgLayer r:embed="rId4">
                    <a14:imgEffect>
                      <a14:backgroundRemoval t="7079" b="96604" l="1693" r="99354">
                        <a14:foregroundMark x1="36996" y1="36293" x2="36996" y2="36293"/>
                        <a14:foregroundMark x1="50569" y1="16571" x2="50569" y2="16571"/>
                        <a14:foregroundMark x1="50569" y1="12930" x2="50569" y2="12930"/>
                        <a14:foregroundMark x1="12034" y1="39484" x2="12034" y2="39484"/>
                        <a14:foregroundMark x1="11327" y1="35884" x2="11327" y2="35884"/>
                        <a14:foregroundMark x1="7756" y1="36661" x2="7756" y2="36661"/>
                        <a14:foregroundMark x1="73746" y1="7324" x2="73746" y2="7324"/>
                        <a14:foregroundMark x1="95876" y1="28642" x2="95876" y2="28642"/>
                        <a14:foregroundMark x1="96214" y1="31056" x2="96214" y2="31056"/>
                        <a14:foregroundMark x1="98369" y1="37480" x2="98369" y2="37480"/>
                        <a14:foregroundMark x1="99415" y1="37070" x2="99415" y2="37070"/>
                        <a14:foregroundMark x1="80517" y1="69640" x2="80517" y2="69640"/>
                        <a14:foregroundMark x1="83718" y1="72872" x2="83718" y2="72872"/>
                        <a14:foregroundMark x1="57341" y1="64444" x2="57341" y2="64444"/>
                        <a14:foregroundMark x1="36657" y1="90589" x2="36657" y2="90589"/>
                        <a14:foregroundMark x1="32718" y1="95417" x2="32718" y2="95417"/>
                        <a14:foregroundMark x1="32718" y1="96604" x2="32718" y2="96604"/>
                        <a14:foregroundMark x1="4186" y1="33061" x2="4186" y2="33061"/>
                        <a14:foregroundMark x1="3817" y1="34656" x2="3817" y2="34656"/>
                        <a14:foregroundMark x1="1693" y1="33061" x2="1693" y2="33061"/>
                        <a14:foregroundMark x1="4894" y1="34247" x2="4894" y2="34247"/>
                        <a14:backgroundMark x1="38412" y1="36293" x2="38412" y2="36293"/>
                        <a14:backgroundMark x1="38412" y1="36293" x2="38412" y2="36293"/>
                      </a14:backgroundRemoval>
                    </a14:imgEffect>
                  </a14:imgLayer>
                </a14:imgProps>
              </a:ext>
            </a:extLst>
          </a:blip>
          <a:stretch>
            <a:fillRect/>
          </a:stretch>
        </p:blipFill>
        <p:spPr>
          <a:xfrm>
            <a:off x="6298592" y="1502876"/>
            <a:ext cx="4409164" cy="4121798"/>
          </a:xfrm>
          <a:prstGeom prst="rect">
            <a:avLst/>
          </a:prstGeom>
          <a:ln w="12700" cap="flat">
            <a:noFill/>
            <a:miter lim="400000"/>
          </a:ln>
          <a:effectLst/>
        </p:spPr>
      </p:pic>
      <p:sp>
        <p:nvSpPr>
          <p:cNvPr id="7" name="Oval 6">
            <a:extLst>
              <a:ext uri="{FF2B5EF4-FFF2-40B4-BE49-F238E27FC236}">
                <a16:creationId xmlns:a16="http://schemas.microsoft.com/office/drawing/2014/main" id="{BC5E2FE8-D753-2A0A-75D2-1BDA02A17B4A}"/>
              </a:ext>
            </a:extLst>
          </p:cNvPr>
          <p:cNvSpPr/>
          <p:nvPr/>
        </p:nvSpPr>
        <p:spPr>
          <a:xfrm>
            <a:off x="5493026" y="905815"/>
            <a:ext cx="5473147" cy="575868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60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284588" y="918399"/>
            <a:ext cx="11203246" cy="544574"/>
          </a:xfrm>
        </p:spPr>
        <p:txBody>
          <a:bodyPr/>
          <a:lstStyle/>
          <a:p>
            <a:r>
              <a:rPr lang="en-US" dirty="0"/>
              <a:t>Cell Cycle: Modeling Prometaphase</a:t>
            </a:r>
          </a:p>
        </p:txBody>
      </p:sp>
      <p:pic>
        <p:nvPicPr>
          <p:cNvPr id="4" name="officeArt object">
            <a:extLst>
              <a:ext uri="{FF2B5EF4-FFF2-40B4-BE49-F238E27FC236}">
                <a16:creationId xmlns:a16="http://schemas.microsoft.com/office/drawing/2014/main" id="{163E5B9F-7417-913C-72A9-68FC8338AA2C}"/>
              </a:ext>
            </a:extLst>
          </p:cNvPr>
          <p:cNvPicPr/>
          <p:nvPr/>
        </p:nvPicPr>
        <p:blipFill>
          <a:blip r:embed="rId2">
            <a:extLst>
              <a:ext uri="{BEBA8EAE-BF5A-486C-A8C5-ECC9F3942E4B}">
                <a14:imgProps xmlns:a14="http://schemas.microsoft.com/office/drawing/2010/main">
                  <a14:imgLayer r:embed="rId3">
                    <a14:imgEffect>
                      <a14:backgroundRemoval t="3955" b="96420" l="3904" r="89970">
                        <a14:foregroundMark x1="37227" y1="10277" x2="37227" y2="10277"/>
                        <a14:foregroundMark x1="27264" y1="12933" x2="27264" y2="12933"/>
                        <a14:foregroundMark x1="53450" y1="6957" x2="53450" y2="6957"/>
                        <a14:foregroundMark x1="57725" y1="4965" x2="57725" y2="4965"/>
                        <a14:foregroundMark x1="57994" y1="3955" x2="57994" y2="3955"/>
                        <a14:foregroundMark x1="41770" y1="3955" x2="41770" y2="3955"/>
                        <a14:foregroundMark x1="40929" y1="23585" x2="40929" y2="23585"/>
                        <a14:foregroundMark x1="70246" y1="18274" x2="70246" y2="18274"/>
                        <a14:foregroundMark x1="87917" y1="42898" x2="87917" y2="42898"/>
                        <a14:foregroundMark x1="66274" y1="65185" x2="66274" y2="65185"/>
                        <a14:foregroundMark x1="60283" y1="64521" x2="60283" y2="64521"/>
                        <a14:foregroundMark x1="65971" y1="70843" x2="65971" y2="70843"/>
                        <a14:foregroundMark x1="41198" y1="92465" x2="41198" y2="92465"/>
                        <a14:foregroundMark x1="40054" y1="96449" x2="40054" y2="96449"/>
                        <a14:foregroundMark x1="24100" y1="52540" x2="24100" y2="52540"/>
                        <a14:foregroundMark x1="3904" y1="64521" x2="3904" y2="64521"/>
                        <a14:foregroundMark x1="5587" y1="62182" x2="5587" y2="62182"/>
                      </a14:backgroundRemoval>
                    </a14:imgEffect>
                  </a14:imgLayer>
                </a14:imgProps>
              </a:ext>
            </a:extLst>
          </a:blip>
          <a:stretch>
            <a:fillRect/>
          </a:stretch>
        </p:blipFill>
        <p:spPr>
          <a:xfrm>
            <a:off x="6096000" y="1793796"/>
            <a:ext cx="4653280" cy="3982720"/>
          </a:xfrm>
          <a:prstGeom prst="rect">
            <a:avLst/>
          </a:prstGeom>
          <a:ln w="12700" cap="flat">
            <a:noFill/>
            <a:miter lim="400000"/>
          </a:ln>
          <a:effectLst/>
        </p:spPr>
      </p:pic>
      <p:sp>
        <p:nvSpPr>
          <p:cNvPr id="6" name="Oval 5">
            <a:extLst>
              <a:ext uri="{FF2B5EF4-FFF2-40B4-BE49-F238E27FC236}">
                <a16:creationId xmlns:a16="http://schemas.microsoft.com/office/drawing/2014/main" id="{1D317F40-14B6-A006-BB70-0373E4310957}"/>
              </a:ext>
            </a:extLst>
          </p:cNvPr>
          <p:cNvSpPr/>
          <p:nvPr/>
        </p:nvSpPr>
        <p:spPr>
          <a:xfrm>
            <a:off x="5493026" y="905815"/>
            <a:ext cx="5473147" cy="575868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C2B78C4-27BC-A900-E58F-FA59551B1725}"/>
              </a:ext>
            </a:extLst>
          </p:cNvPr>
          <p:cNvSpPr txBox="1"/>
          <p:nvPr/>
        </p:nvSpPr>
        <p:spPr>
          <a:xfrm>
            <a:off x="284588" y="1770894"/>
            <a:ext cx="6096000" cy="4832092"/>
          </a:xfrm>
          <a:prstGeom prst="rect">
            <a:avLst/>
          </a:prstGeom>
          <a:noFill/>
        </p:spPr>
        <p:txBody>
          <a:bodyPr wrap="square">
            <a:spAutoFit/>
          </a:bodyPr>
          <a:lstStyle/>
          <a:p>
            <a:r>
              <a:rPr lang="en-US" sz="2800" kern="1200" dirty="0">
                <a:solidFill>
                  <a:schemeClr val="tx1"/>
                </a:solidFill>
                <a:latin typeface="+mn-lt"/>
                <a:ea typeface="+mn-ea"/>
                <a:cs typeface="+mn-cs"/>
              </a:rPr>
              <a:t>What are the key highlights in this</a:t>
            </a:r>
          </a:p>
          <a:p>
            <a:r>
              <a:rPr lang="en-US" sz="2800" kern="1200" dirty="0">
                <a:solidFill>
                  <a:schemeClr val="tx1"/>
                </a:solidFill>
                <a:latin typeface="+mn-lt"/>
                <a:ea typeface="+mn-ea"/>
                <a:cs typeface="+mn-cs"/>
              </a:rPr>
              <a:t>phase that students need to understand?</a:t>
            </a:r>
          </a:p>
          <a:p>
            <a:endParaRPr lang="en-US" sz="2800" dirty="0"/>
          </a:p>
          <a:p>
            <a:r>
              <a:rPr lang="en-US" sz="2800" kern="1200" dirty="0">
                <a:solidFill>
                  <a:schemeClr val="tx1"/>
                </a:solidFill>
                <a:latin typeface="+mn-lt"/>
                <a:ea typeface="+mn-ea"/>
                <a:cs typeface="+mn-cs"/>
              </a:rPr>
              <a:t>What structures to students need to understand so they can</a:t>
            </a:r>
          </a:p>
          <a:p>
            <a:r>
              <a:rPr lang="en-US" sz="2800" kern="1200" dirty="0">
                <a:solidFill>
                  <a:schemeClr val="tx1"/>
                </a:solidFill>
                <a:latin typeface="+mn-lt"/>
                <a:ea typeface="+mn-ea"/>
                <a:cs typeface="+mn-cs"/>
              </a:rPr>
              <a:t>understand cell processes</a:t>
            </a:r>
          </a:p>
          <a:p>
            <a:r>
              <a:rPr lang="en-US" sz="2800" kern="1200" dirty="0">
                <a:solidFill>
                  <a:schemeClr val="tx1"/>
                </a:solidFill>
                <a:latin typeface="+mn-lt"/>
                <a:ea typeface="+mn-ea"/>
                <a:cs typeface="+mn-cs"/>
              </a:rPr>
              <a:t> in the future?</a:t>
            </a:r>
          </a:p>
          <a:p>
            <a:endParaRPr lang="en-US" sz="2800" dirty="0"/>
          </a:p>
          <a:p>
            <a:endParaRPr lang="en-US" sz="2800" dirty="0"/>
          </a:p>
          <a:p>
            <a:endParaRPr lang="en-US" sz="2800" dirty="0"/>
          </a:p>
        </p:txBody>
      </p:sp>
    </p:spTree>
    <p:extLst>
      <p:ext uri="{BB962C8B-B14F-4D97-AF65-F5344CB8AC3E}">
        <p14:creationId xmlns:p14="http://schemas.microsoft.com/office/powerpoint/2010/main" val="787404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934719" y="958302"/>
            <a:ext cx="10802905" cy="544574"/>
          </a:xfrm>
        </p:spPr>
        <p:txBody>
          <a:bodyPr/>
          <a:lstStyle/>
          <a:p>
            <a:r>
              <a:rPr lang="en-US" dirty="0"/>
              <a:t>Modeling Allium lab images</a:t>
            </a:r>
          </a:p>
        </p:txBody>
      </p:sp>
      <p:pic>
        <p:nvPicPr>
          <p:cNvPr id="5" name="officeArt object">
            <a:extLst>
              <a:ext uri="{FF2B5EF4-FFF2-40B4-BE49-F238E27FC236}">
                <a16:creationId xmlns:a16="http://schemas.microsoft.com/office/drawing/2014/main" id="{73ECA912-9AB9-7959-BFD7-FD087A51D599}"/>
              </a:ext>
            </a:extLst>
          </p:cNvPr>
          <p:cNvPicPr/>
          <p:nvPr/>
        </p:nvPicPr>
        <p:blipFill>
          <a:blip r:embed="rId2"/>
          <a:stretch>
            <a:fillRect/>
          </a:stretch>
        </p:blipFill>
        <p:spPr>
          <a:xfrm>
            <a:off x="2985770" y="2835743"/>
            <a:ext cx="2175510" cy="2167213"/>
          </a:xfrm>
          <a:prstGeom prst="rect">
            <a:avLst/>
          </a:prstGeom>
          <a:ln w="12700" cap="flat">
            <a:noFill/>
            <a:miter lim="400000"/>
          </a:ln>
          <a:effectLst/>
        </p:spPr>
      </p:pic>
      <p:pic>
        <p:nvPicPr>
          <p:cNvPr id="7" name="officeArt object">
            <a:extLst>
              <a:ext uri="{FF2B5EF4-FFF2-40B4-BE49-F238E27FC236}">
                <a16:creationId xmlns:a16="http://schemas.microsoft.com/office/drawing/2014/main" id="{DB22E6C4-FFD1-5361-041B-39954B4A0ACA}"/>
              </a:ext>
            </a:extLst>
          </p:cNvPr>
          <p:cNvPicPr/>
          <p:nvPr/>
        </p:nvPicPr>
        <p:blipFill>
          <a:blip r:embed="rId3">
            <a:extLst>
              <a:ext uri="{BEBA8EAE-BF5A-486C-A8C5-ECC9F3942E4B}">
                <a14:imgProps xmlns:a14="http://schemas.microsoft.com/office/drawing/2010/main">
                  <a14:imgLayer r:embed="rId4">
                    <a14:imgEffect>
                      <a14:backgroundRemoval t="645" b="93634" l="9977" r="89908">
                        <a14:foregroundMark x1="48847" y1="10488" x2="48847" y2="10488"/>
                        <a14:foregroundMark x1="48385" y1="4823" x2="48385" y2="4823"/>
                        <a14:foregroundMark x1="44348" y1="1851" x2="44348" y2="1851"/>
                        <a14:foregroundMark x1="51961" y1="645" x2="51961" y2="645"/>
                        <a14:foregroundMark x1="50173" y1="93634" x2="50173" y2="93634"/>
                        <a14:backgroundMark x1="78316" y1="71873" x2="78316" y2="71873"/>
                        <a14:backgroundMark x1="27855" y1="73079" x2="27855" y2="73079"/>
                      </a14:backgroundRemoval>
                    </a14:imgEffect>
                  </a14:imgLayer>
                </a14:imgProps>
              </a:ext>
            </a:extLst>
          </a:blip>
          <a:stretch>
            <a:fillRect/>
          </a:stretch>
        </p:blipFill>
        <p:spPr>
          <a:xfrm>
            <a:off x="6842413" y="1502876"/>
            <a:ext cx="3401518" cy="4986639"/>
          </a:xfrm>
          <a:prstGeom prst="rect">
            <a:avLst/>
          </a:prstGeom>
          <a:ln w="12700" cap="flat">
            <a:noFill/>
            <a:miter lim="400000"/>
          </a:ln>
          <a:effectLst/>
        </p:spPr>
      </p:pic>
      <p:sp>
        <p:nvSpPr>
          <p:cNvPr id="8" name="Oval 7">
            <a:extLst>
              <a:ext uri="{FF2B5EF4-FFF2-40B4-BE49-F238E27FC236}">
                <a16:creationId xmlns:a16="http://schemas.microsoft.com/office/drawing/2014/main" id="{1A514970-7917-1B35-53E0-A73952E5B325}"/>
              </a:ext>
            </a:extLst>
          </p:cNvPr>
          <p:cNvSpPr/>
          <p:nvPr/>
        </p:nvSpPr>
        <p:spPr>
          <a:xfrm>
            <a:off x="5804452" y="905815"/>
            <a:ext cx="5632174" cy="575868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7749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Modeling Allium lab images</a:t>
            </a:r>
          </a:p>
        </p:txBody>
      </p:sp>
      <p:pic>
        <p:nvPicPr>
          <p:cNvPr id="5" name="officeArt object">
            <a:extLst>
              <a:ext uri="{FF2B5EF4-FFF2-40B4-BE49-F238E27FC236}">
                <a16:creationId xmlns:a16="http://schemas.microsoft.com/office/drawing/2014/main" id="{3839E4A5-1832-3034-57DD-F030C91EE2B1}"/>
              </a:ext>
            </a:extLst>
          </p:cNvPr>
          <p:cNvPicPr/>
          <p:nvPr/>
        </p:nvPicPr>
        <p:blipFill>
          <a:blip r:embed="rId2"/>
          <a:stretch>
            <a:fillRect/>
          </a:stretch>
        </p:blipFill>
        <p:spPr>
          <a:xfrm>
            <a:off x="3129280" y="2483105"/>
            <a:ext cx="1849120" cy="2978873"/>
          </a:xfrm>
          <a:prstGeom prst="rect">
            <a:avLst/>
          </a:prstGeom>
          <a:ln w="12700" cap="flat">
            <a:noFill/>
            <a:miter lim="400000"/>
          </a:ln>
          <a:effectLst/>
        </p:spPr>
      </p:pic>
      <p:pic>
        <p:nvPicPr>
          <p:cNvPr id="6" name="officeArt object">
            <a:extLst>
              <a:ext uri="{FF2B5EF4-FFF2-40B4-BE49-F238E27FC236}">
                <a16:creationId xmlns:a16="http://schemas.microsoft.com/office/drawing/2014/main" id="{758957D8-9A4C-BA44-8187-0E891F9E8B0C}"/>
              </a:ext>
            </a:extLst>
          </p:cNvPr>
          <p:cNvPicPr/>
          <p:nvPr/>
        </p:nvPicPr>
        <p:blipFill>
          <a:blip r:embed="rId3">
            <a:extLst>
              <a:ext uri="{BEBA8EAE-BF5A-486C-A8C5-ECC9F3942E4B}">
                <a14:imgProps xmlns:a14="http://schemas.microsoft.com/office/drawing/2010/main">
                  <a14:imgLayer r:embed="rId4">
                    <a14:imgEffect>
                      <a14:backgroundRemoval t="2339" b="96152" l="9776" r="95910">
                        <a14:foregroundMark x1="35910" y1="93931" x2="35910" y2="93931"/>
                        <a14:foregroundMark x1="39102" y1="96152" x2="39102" y2="96152"/>
                        <a14:foregroundMark x1="33616" y1="5832" x2="33616" y2="5832"/>
                        <a14:foregroundMark x1="33616" y1="3937" x2="33616" y2="3937"/>
                        <a14:foregroundMark x1="63392" y1="8348" x2="63392" y2="8348"/>
                        <a14:foregroundMark x1="61097" y1="2368" x2="61097" y2="2368"/>
                        <a14:foregroundMark x1="71172" y1="56809" x2="71172" y2="56809"/>
                        <a14:foregroundMark x1="95910" y1="75696" x2="95910" y2="75696"/>
                        <a14:backgroundMark x1="48728" y1="77265" x2="48728" y2="77265"/>
                        <a14:backgroundMark x1="29925" y1="31320" x2="29925" y2="31320"/>
                        <a14:backgroundMark x1="28579" y1="29426" x2="28579" y2="29426"/>
                      </a14:backgroundRemoval>
                    </a14:imgEffect>
                  </a14:imgLayer>
                </a14:imgProps>
              </a:ext>
            </a:extLst>
          </a:blip>
          <a:stretch>
            <a:fillRect/>
          </a:stretch>
        </p:blipFill>
        <p:spPr>
          <a:xfrm>
            <a:off x="6554286" y="1485516"/>
            <a:ext cx="3198409" cy="4813857"/>
          </a:xfrm>
          <a:prstGeom prst="rect">
            <a:avLst/>
          </a:prstGeom>
          <a:ln w="12700" cap="flat">
            <a:noFill/>
            <a:miter lim="400000"/>
          </a:ln>
          <a:effectLst/>
        </p:spPr>
      </p:pic>
      <p:sp>
        <p:nvSpPr>
          <p:cNvPr id="7" name="Oval 6">
            <a:extLst>
              <a:ext uri="{FF2B5EF4-FFF2-40B4-BE49-F238E27FC236}">
                <a16:creationId xmlns:a16="http://schemas.microsoft.com/office/drawing/2014/main" id="{0097F287-DCD8-74CA-2240-C32D3B8EABD2}"/>
              </a:ext>
            </a:extLst>
          </p:cNvPr>
          <p:cNvSpPr/>
          <p:nvPr/>
        </p:nvSpPr>
        <p:spPr>
          <a:xfrm>
            <a:off x="5493026" y="905815"/>
            <a:ext cx="5473147" cy="575868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4942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Early </a:t>
            </a:r>
            <a:r>
              <a:rPr lang="en-US" dirty="0" err="1"/>
              <a:t>Telephase</a:t>
            </a:r>
            <a:endParaRPr lang="en-US" dirty="0"/>
          </a:p>
        </p:txBody>
      </p:sp>
      <p:pic>
        <p:nvPicPr>
          <p:cNvPr id="4" name="officeArt object">
            <a:extLst>
              <a:ext uri="{FF2B5EF4-FFF2-40B4-BE49-F238E27FC236}">
                <a16:creationId xmlns:a16="http://schemas.microsoft.com/office/drawing/2014/main" id="{EE95121D-5D12-B5AB-99C0-C4F89DA6A245}"/>
              </a:ext>
            </a:extLst>
          </p:cNvPr>
          <p:cNvPicPr/>
          <p:nvPr/>
        </p:nvPicPr>
        <p:blipFill>
          <a:blip r:embed="rId3">
            <a:extLst>
              <a:ext uri="{BEBA8EAE-BF5A-486C-A8C5-ECC9F3942E4B}">
                <a14:imgProps xmlns:a14="http://schemas.microsoft.com/office/drawing/2010/main">
                  <a14:imgLayer r:embed="rId4">
                    <a14:imgEffect>
                      <a14:backgroundRemoval t="1563" b="94792" l="6954" r="96732">
                        <a14:foregroundMark x1="30876" y1="22518" x2="30876" y2="22518"/>
                        <a14:foregroundMark x1="28613" y1="26225" x2="28613" y2="26225"/>
                        <a14:foregroundMark x1="21868" y1="6648" x2="21868" y2="6648"/>
                        <a14:foregroundMark x1="22287" y1="6311" x2="22287" y2="6311"/>
                        <a14:foregroundMark x1="11479" y1="13388" x2="11479" y2="13388"/>
                        <a14:foregroundMark x1="11479" y1="12040" x2="11479" y2="12040"/>
                        <a14:foregroundMark x1="10557" y1="56281" x2="10557" y2="56281"/>
                        <a14:foregroundMark x1="10557" y1="91759" x2="10557" y2="91759"/>
                        <a14:foregroundMark x1="29996" y1="93107" x2="29996" y2="93107"/>
                        <a14:foregroundMark x1="31797" y1="94792" x2="31797" y2="94792"/>
                        <a14:foregroundMark x1="73775" y1="3952" x2="73775" y2="3952"/>
                        <a14:foregroundMark x1="73775" y1="1593" x2="73775" y2="1593"/>
                        <a14:foregroundMark x1="95475" y1="64063" x2="95475" y2="64063"/>
                        <a14:foregroundMark x1="96816" y1="64737" x2="96816" y2="64737"/>
                        <a14:foregroundMark x1="66569" y1="93107" x2="66569" y2="93107"/>
                        <a14:foregroundMark x1="9677" y1="38725" x2="9677" y2="38725"/>
                        <a14:foregroundMark x1="10096" y1="38725" x2="10096" y2="38725"/>
                        <a14:foregroundMark x1="6954" y1="37377" x2="6954" y2="37377"/>
                        <a14:foregroundMark x1="9217" y1="42096" x2="9217" y2="42096"/>
                        <a14:backgroundMark x1="48513" y1="64400" x2="48513" y2="64400"/>
                        <a14:backgroundMark x1="71512" y1="46844" x2="71512" y2="46844"/>
                        <a14:backgroundMark x1="76037" y1="73162" x2="76037" y2="73162"/>
                      </a14:backgroundRemoval>
                    </a14:imgEffect>
                  </a14:imgLayer>
                </a14:imgProps>
              </a:ext>
            </a:extLst>
          </a:blip>
          <a:stretch>
            <a:fillRect/>
          </a:stretch>
        </p:blipFill>
        <p:spPr>
          <a:xfrm>
            <a:off x="7795783" y="1616658"/>
            <a:ext cx="2934970" cy="3924300"/>
          </a:xfrm>
          <a:prstGeom prst="rect">
            <a:avLst/>
          </a:prstGeom>
          <a:ln w="12700" cap="flat">
            <a:noFill/>
            <a:miter lim="400000"/>
          </a:ln>
          <a:effectLst/>
        </p:spPr>
      </p:pic>
      <p:sp>
        <p:nvSpPr>
          <p:cNvPr id="5" name="Oval 4">
            <a:extLst>
              <a:ext uri="{FF2B5EF4-FFF2-40B4-BE49-F238E27FC236}">
                <a16:creationId xmlns:a16="http://schemas.microsoft.com/office/drawing/2014/main" id="{2758C968-257B-4B9D-4D37-1753AB08FFBA}"/>
              </a:ext>
            </a:extLst>
          </p:cNvPr>
          <p:cNvSpPr/>
          <p:nvPr/>
        </p:nvSpPr>
        <p:spPr>
          <a:xfrm>
            <a:off x="6626086" y="905815"/>
            <a:ext cx="5274365" cy="575868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a:extLst>
              <a:ext uri="{FF2B5EF4-FFF2-40B4-BE49-F238E27FC236}">
                <a16:creationId xmlns:a16="http://schemas.microsoft.com/office/drawing/2014/main" id="{F31548C9-4E27-0D22-6345-C2DED5027A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103" y="1839693"/>
            <a:ext cx="2904609" cy="4695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156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descr="A picture containing person, wall&#10;&#10;Description automatically generated">
            <a:extLst>
              <a:ext uri="{FF2B5EF4-FFF2-40B4-BE49-F238E27FC236}">
                <a16:creationId xmlns:a16="http://schemas.microsoft.com/office/drawing/2014/main" id="{EFB53266-8688-7C9A-0B2A-8441AB7B740D}"/>
              </a:ext>
            </a:extLst>
          </p:cNvPr>
          <p:cNvPicPr>
            <a:picLocks noChangeAspect="1"/>
          </p:cNvPicPr>
          <p:nvPr/>
        </p:nvPicPr>
        <p:blipFill>
          <a:blip r:embed="rId3">
            <a:extLst>
              <a:ext uri="{28A0092B-C50C-407E-A947-70E740481C1C}">
                <a14:useLocalDpi xmlns:a14="http://schemas.microsoft.com/office/drawing/2010/main" val="0"/>
              </a:ext>
            </a:extLst>
          </a:blip>
          <a:srcRect t="10014" b="10014"/>
          <a:stretch>
            <a:fillRect/>
          </a:stretch>
        </p:blipFill>
        <p:spPr>
          <a:xfrm>
            <a:off x="7075239" y="1473388"/>
            <a:ext cx="4671589" cy="4671589"/>
          </a:xfrm>
          <a:prstGeom prst="ellipse">
            <a:avLst/>
          </a:prstGeom>
          <a:ln>
            <a:noFill/>
          </a:ln>
          <a:effectLst>
            <a:softEdge rad="112500"/>
          </a:effectLst>
        </p:spPr>
      </p:pic>
      <p:sp>
        <p:nvSpPr>
          <p:cNvPr id="5" name="Subtitle 3">
            <a:extLst>
              <a:ext uri="{FF2B5EF4-FFF2-40B4-BE49-F238E27FC236}">
                <a16:creationId xmlns:a16="http://schemas.microsoft.com/office/drawing/2014/main" id="{F9D4D2BB-DA5E-EF10-BD61-A03B914E9D06}"/>
              </a:ext>
            </a:extLst>
          </p:cNvPr>
          <p:cNvSpPr>
            <a:spLocks noGrp="1"/>
          </p:cNvSpPr>
          <p:nvPr>
            <p:ph type="subTitle" idx="1"/>
          </p:nvPr>
        </p:nvSpPr>
        <p:spPr>
          <a:xfrm>
            <a:off x="2122415" y="4311941"/>
            <a:ext cx="5928592" cy="1506231"/>
          </a:xfrm>
        </p:spPr>
        <p:txBody>
          <a:bodyPr>
            <a:normAutofit/>
          </a:bodyPr>
          <a:lstStyle/>
          <a:p>
            <a:r>
              <a:rPr lang="en-US" sz="4000" dirty="0"/>
              <a:t>Ruth Hutson, MSSE</a:t>
            </a:r>
          </a:p>
        </p:txBody>
      </p:sp>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Late </a:t>
            </a:r>
            <a:r>
              <a:rPr lang="en-US" dirty="0" err="1"/>
              <a:t>Telephase</a:t>
            </a:r>
            <a:endParaRPr lang="en-US" dirty="0"/>
          </a:p>
        </p:txBody>
      </p:sp>
      <p:pic>
        <p:nvPicPr>
          <p:cNvPr id="4" name="officeArt object">
            <a:extLst>
              <a:ext uri="{FF2B5EF4-FFF2-40B4-BE49-F238E27FC236}">
                <a16:creationId xmlns:a16="http://schemas.microsoft.com/office/drawing/2014/main" id="{334AF98E-6E75-B1FD-8E9E-67347BFB5156}"/>
              </a:ext>
            </a:extLst>
          </p:cNvPr>
          <p:cNvPicPr/>
          <p:nvPr/>
        </p:nvPicPr>
        <p:blipFill>
          <a:blip r:embed="rId3">
            <a:extLst>
              <a:ext uri="{BEBA8EAE-BF5A-486C-A8C5-ECC9F3942E4B}">
                <a14:imgProps xmlns:a14="http://schemas.microsoft.com/office/drawing/2010/main">
                  <a14:imgLayer r:embed="rId4">
                    <a14:imgEffect>
                      <a14:backgroundRemoval t="802" b="89976" l="4080" r="97977">
                        <a14:foregroundMark x1="6676" y1="22654" x2="6676" y2="22654"/>
                        <a14:foregroundMark x1="9272" y1="18725" x2="9272" y2="18725"/>
                        <a14:foregroundMark x1="12138" y1="49880" x2="12138" y2="49880"/>
                        <a14:foregroundMark x1="4080" y1="36969" x2="4080" y2="36969"/>
                        <a14:foregroundMark x1="4585" y1="33400" x2="4585" y2="33400"/>
                        <a14:foregroundMark x1="4080" y1="41259" x2="4080" y2="41259"/>
                        <a14:foregroundMark x1="17599" y1="52727" x2="17599" y2="52727"/>
                        <a14:foregroundMark x1="20196" y1="73496" x2="20196" y2="73496"/>
                        <a14:foregroundMark x1="20735" y1="67402" x2="20735" y2="67402"/>
                        <a14:foregroundMark x1="26972" y1="57017" x2="26972" y2="57017"/>
                        <a14:foregroundMark x1="12407" y1="87089" x2="12407" y2="87089"/>
                        <a14:foregroundMark x1="55057" y1="5493" x2="55057" y2="5493"/>
                        <a14:foregroundMark x1="54788" y1="842" x2="54788" y2="842"/>
                        <a14:foregroundMark x1="55327" y1="5854" x2="55327" y2="5854"/>
                        <a14:foregroundMark x1="97977" y1="45589" x2="97977" y2="45589"/>
                        <a14:foregroundMark x1="97977" y1="43785" x2="97977" y2="43785"/>
                        <a14:foregroundMark x1="94842" y1="40938" x2="94842" y2="40938"/>
                        <a14:backgroundMark x1="56339" y1="64876" x2="56339" y2="64876"/>
                        <a14:backgroundMark x1="23567" y1="59182" x2="23567" y2="59182"/>
                      </a14:backgroundRemoval>
                    </a14:imgEffect>
                  </a14:imgLayer>
                </a14:imgProps>
              </a:ext>
            </a:extLst>
          </a:blip>
          <a:stretch>
            <a:fillRect/>
          </a:stretch>
        </p:blipFill>
        <p:spPr>
          <a:xfrm>
            <a:off x="1409022" y="2049378"/>
            <a:ext cx="5095240" cy="3703493"/>
          </a:xfrm>
          <a:prstGeom prst="rect">
            <a:avLst/>
          </a:prstGeom>
          <a:ln w="12700" cap="flat">
            <a:noFill/>
            <a:miter lim="400000"/>
          </a:ln>
          <a:effectLst/>
        </p:spPr>
      </p:pic>
      <p:sp>
        <p:nvSpPr>
          <p:cNvPr id="5" name="Oval 4">
            <a:extLst>
              <a:ext uri="{FF2B5EF4-FFF2-40B4-BE49-F238E27FC236}">
                <a16:creationId xmlns:a16="http://schemas.microsoft.com/office/drawing/2014/main" id="{3226AEE2-CA79-872A-D3D9-5FC8ADD1234C}"/>
              </a:ext>
            </a:extLst>
          </p:cNvPr>
          <p:cNvSpPr/>
          <p:nvPr/>
        </p:nvSpPr>
        <p:spPr>
          <a:xfrm>
            <a:off x="3516117" y="1671201"/>
            <a:ext cx="3520787" cy="4081670"/>
          </a:xfrm>
          <a:custGeom>
            <a:avLst/>
            <a:gdLst>
              <a:gd name="connsiteX0" fmla="*/ 0 w 3520787"/>
              <a:gd name="connsiteY0" fmla="*/ 2040835 h 4081670"/>
              <a:gd name="connsiteX1" fmla="*/ 1760394 w 3520787"/>
              <a:gd name="connsiteY1" fmla="*/ 0 h 4081670"/>
              <a:gd name="connsiteX2" fmla="*/ 3520788 w 3520787"/>
              <a:gd name="connsiteY2" fmla="*/ 2040835 h 4081670"/>
              <a:gd name="connsiteX3" fmla="*/ 1760394 w 3520787"/>
              <a:gd name="connsiteY3" fmla="*/ 4081670 h 4081670"/>
              <a:gd name="connsiteX4" fmla="*/ 0 w 3520787"/>
              <a:gd name="connsiteY4" fmla="*/ 2040835 h 4081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0787" h="4081670" extrusionOk="0">
                <a:moveTo>
                  <a:pt x="0" y="2040835"/>
                </a:moveTo>
                <a:cubicBezTo>
                  <a:pt x="-170616" y="808473"/>
                  <a:pt x="530440" y="96725"/>
                  <a:pt x="1760394" y="0"/>
                </a:cubicBezTo>
                <a:cubicBezTo>
                  <a:pt x="2936962" y="43016"/>
                  <a:pt x="3288671" y="921094"/>
                  <a:pt x="3520788" y="2040835"/>
                </a:cubicBezTo>
                <a:cubicBezTo>
                  <a:pt x="3488140" y="3199840"/>
                  <a:pt x="2694024" y="4295072"/>
                  <a:pt x="1760394" y="4081670"/>
                </a:cubicBezTo>
                <a:cubicBezTo>
                  <a:pt x="647442" y="4004683"/>
                  <a:pt x="135557" y="3232727"/>
                  <a:pt x="0" y="2040835"/>
                </a:cubicBezTo>
                <a:close/>
              </a:path>
            </a:pathLst>
          </a:custGeom>
          <a:noFill/>
          <a:ln w="38100">
            <a:solidFill>
              <a:schemeClr val="accent4"/>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Oval 5">
            <a:extLst>
              <a:ext uri="{FF2B5EF4-FFF2-40B4-BE49-F238E27FC236}">
                <a16:creationId xmlns:a16="http://schemas.microsoft.com/office/drawing/2014/main" id="{7B5F0898-1FBB-EDFD-98E6-3E47B5FC2E28}"/>
              </a:ext>
            </a:extLst>
          </p:cNvPr>
          <p:cNvSpPr/>
          <p:nvPr/>
        </p:nvSpPr>
        <p:spPr>
          <a:xfrm>
            <a:off x="1113182" y="2252870"/>
            <a:ext cx="2213113" cy="3500001"/>
          </a:xfrm>
          <a:custGeom>
            <a:avLst/>
            <a:gdLst>
              <a:gd name="connsiteX0" fmla="*/ 0 w 2213113"/>
              <a:gd name="connsiteY0" fmla="*/ 1750001 h 3500001"/>
              <a:gd name="connsiteX1" fmla="*/ 1106557 w 2213113"/>
              <a:gd name="connsiteY1" fmla="*/ 0 h 3500001"/>
              <a:gd name="connsiteX2" fmla="*/ 2213114 w 2213113"/>
              <a:gd name="connsiteY2" fmla="*/ 1750001 h 3500001"/>
              <a:gd name="connsiteX3" fmla="*/ 1106557 w 2213113"/>
              <a:gd name="connsiteY3" fmla="*/ 3500002 h 3500001"/>
              <a:gd name="connsiteX4" fmla="*/ 0 w 2213113"/>
              <a:gd name="connsiteY4" fmla="*/ 1750001 h 350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3113" h="3500001" extrusionOk="0">
                <a:moveTo>
                  <a:pt x="0" y="1750001"/>
                </a:moveTo>
                <a:cubicBezTo>
                  <a:pt x="-22473" y="769640"/>
                  <a:pt x="430214" y="24474"/>
                  <a:pt x="1106557" y="0"/>
                </a:cubicBezTo>
                <a:cubicBezTo>
                  <a:pt x="1849854" y="27823"/>
                  <a:pt x="2163797" y="785070"/>
                  <a:pt x="2213114" y="1750001"/>
                </a:cubicBezTo>
                <a:cubicBezTo>
                  <a:pt x="2116668" y="2810685"/>
                  <a:pt x="1687954" y="3664372"/>
                  <a:pt x="1106557" y="3500002"/>
                </a:cubicBezTo>
                <a:cubicBezTo>
                  <a:pt x="465221" y="3483478"/>
                  <a:pt x="109477" y="2768809"/>
                  <a:pt x="0" y="1750001"/>
                </a:cubicBezTo>
                <a:close/>
              </a:path>
            </a:pathLst>
          </a:custGeom>
          <a:noFill/>
          <a:ln w="38100">
            <a:solidFill>
              <a:schemeClr val="accent4"/>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05B0BF28-CC4F-DB59-4AD9-0D383D0F16CD}"/>
              </a:ext>
            </a:extLst>
          </p:cNvPr>
          <p:cNvSpPr txBox="1"/>
          <p:nvPr/>
        </p:nvSpPr>
        <p:spPr>
          <a:xfrm>
            <a:off x="7036904" y="1671201"/>
            <a:ext cx="5123454" cy="1384995"/>
          </a:xfrm>
          <a:prstGeom prst="rect">
            <a:avLst/>
          </a:prstGeom>
          <a:noFill/>
        </p:spPr>
        <p:txBody>
          <a:bodyPr wrap="none" rtlCol="0">
            <a:spAutoFit/>
          </a:bodyPr>
          <a:lstStyle/>
          <a:p>
            <a:r>
              <a:rPr lang="en-US" sz="2800" dirty="0"/>
              <a:t>What extensions or phenomenon</a:t>
            </a:r>
          </a:p>
          <a:p>
            <a:r>
              <a:rPr lang="en-US" sz="2800" dirty="0"/>
              <a:t> might help student be interested </a:t>
            </a:r>
          </a:p>
          <a:p>
            <a:r>
              <a:rPr lang="en-US" sz="2800" dirty="0"/>
              <a:t>in this cell process?</a:t>
            </a:r>
          </a:p>
        </p:txBody>
      </p:sp>
    </p:spTree>
    <p:extLst>
      <p:ext uri="{BB962C8B-B14F-4D97-AF65-F5344CB8AC3E}">
        <p14:creationId xmlns:p14="http://schemas.microsoft.com/office/powerpoint/2010/main" val="3303212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21</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A closer look at the telomere</a:t>
            </a:r>
          </a:p>
        </p:txBody>
      </p:sp>
      <p:pic>
        <p:nvPicPr>
          <p:cNvPr id="18" name="officeArt object">
            <a:extLst>
              <a:ext uri="{FF2B5EF4-FFF2-40B4-BE49-F238E27FC236}">
                <a16:creationId xmlns:a16="http://schemas.microsoft.com/office/drawing/2014/main" id="{E8C7DD2C-803D-6FD7-5EC2-681B1F952634}"/>
              </a:ext>
            </a:extLst>
          </p:cNvPr>
          <p:cNvPicPr/>
          <p:nvPr/>
        </p:nvPicPr>
        <p:blipFill>
          <a:blip r:embed="rId3">
            <a:extLst>
              <a:ext uri="{BEBA8EAE-BF5A-486C-A8C5-ECC9F3942E4B}">
                <a14:imgProps xmlns:a14="http://schemas.microsoft.com/office/drawing/2010/main">
                  <a14:imgLayer r:embed="rId4">
                    <a14:imgEffect>
                      <a14:backgroundRemoval t="4902" b="89216" l="9615" r="89744">
                        <a14:foregroundMark x1="39744" y1="4902" x2="39744" y2="4902"/>
                      </a14:backgroundRemoval>
                    </a14:imgEffect>
                  </a14:imgLayer>
                </a14:imgProps>
              </a:ext>
              <a:ext uri="{28A0092B-C50C-407E-A947-70E740481C1C}">
                <a14:useLocalDpi xmlns:a14="http://schemas.microsoft.com/office/drawing/2010/main" val="0"/>
              </a:ext>
            </a:extLst>
          </a:blip>
          <a:stretch>
            <a:fillRect/>
          </a:stretch>
        </p:blipFill>
        <p:spPr>
          <a:xfrm>
            <a:off x="1509739" y="1633604"/>
            <a:ext cx="4586261" cy="2905504"/>
          </a:xfrm>
          <a:prstGeom prst="rect">
            <a:avLst/>
          </a:prstGeom>
          <a:ln w="12700" cap="flat">
            <a:noFill/>
            <a:miter lim="400000"/>
          </a:ln>
          <a:effectLst/>
        </p:spPr>
      </p:pic>
      <p:pic>
        <p:nvPicPr>
          <p:cNvPr id="19" name="officeArt object">
            <a:extLst>
              <a:ext uri="{FF2B5EF4-FFF2-40B4-BE49-F238E27FC236}">
                <a16:creationId xmlns:a16="http://schemas.microsoft.com/office/drawing/2014/main" id="{83FE9126-12CB-53B4-82E3-B6042CCCCAEB}"/>
              </a:ext>
            </a:extLst>
          </p:cNvPr>
          <p:cNvPicPr/>
          <p:nvPr/>
        </p:nvPicPr>
        <p:blipFill>
          <a:blip r:embed="rId5">
            <a:extLst>
              <a:ext uri="{BEBA8EAE-BF5A-486C-A8C5-ECC9F3942E4B}">
                <a14:imgProps xmlns:a14="http://schemas.microsoft.com/office/drawing/2010/main">
                  <a14:imgLayer r:embed="rId6">
                    <a14:imgEffect>
                      <a14:backgroundRemoval t="10000" b="90000" l="10000" r="90000">
                        <a14:foregroundMark x1="64696" y1="54020" x2="64696" y2="54020"/>
                        <a14:foregroundMark x1="36289" y1="56246" x2="36289" y2="56246"/>
                        <a14:foregroundMark x1="40066" y1="42929" x2="40066" y2="42929"/>
                      </a14:backgroundRemoval>
                    </a14:imgEffect>
                  </a14:imgLayer>
                </a14:imgProps>
              </a:ext>
            </a:extLst>
          </a:blip>
          <a:stretch>
            <a:fillRect/>
          </a:stretch>
        </p:blipFill>
        <p:spPr>
          <a:xfrm>
            <a:off x="8223568" y="958302"/>
            <a:ext cx="2261552" cy="3859759"/>
          </a:xfrm>
          <a:prstGeom prst="rect">
            <a:avLst/>
          </a:prstGeom>
          <a:ln w="12700" cap="flat">
            <a:noFill/>
            <a:miter lim="400000"/>
          </a:ln>
          <a:effectLst/>
        </p:spPr>
      </p:pic>
      <p:pic>
        <p:nvPicPr>
          <p:cNvPr id="20" name="officeArt object">
            <a:extLst>
              <a:ext uri="{FF2B5EF4-FFF2-40B4-BE49-F238E27FC236}">
                <a16:creationId xmlns:a16="http://schemas.microsoft.com/office/drawing/2014/main" id="{E9A2F45E-5FF0-25D8-8C60-BC3658ED47F6}"/>
              </a:ext>
            </a:extLst>
          </p:cNvPr>
          <p:cNvPicPr/>
          <p:nvPr/>
        </p:nvPicPr>
        <p:blipFill>
          <a:blip r:embed="rId7">
            <a:extLst>
              <a:ext uri="{BEBA8EAE-BF5A-486C-A8C5-ECC9F3942E4B}">
                <a14:imgProps xmlns:a14="http://schemas.microsoft.com/office/drawing/2010/main">
                  <a14:imgLayer r:embed="rId8">
                    <a14:imgEffect>
                      <a14:backgroundRemoval t="9832" b="89651" l="5603" r="95076">
                        <a14:foregroundMark x1="5659" y1="60155" x2="5659" y2="60155"/>
                        <a14:foregroundMark x1="6621" y1="51358" x2="6621" y2="51358"/>
                        <a14:foregroundMark x1="94114" y1="60155" x2="94114" y2="60155"/>
                        <a14:foregroundMark x1="93407" y1="46960" x2="93407" y2="46960"/>
                        <a14:foregroundMark x1="95076" y1="56792" x2="95076" y2="56792"/>
                      </a14:backgroundRemoval>
                    </a14:imgEffect>
                  </a14:imgLayer>
                </a14:imgProps>
              </a:ext>
            </a:extLst>
          </a:blip>
          <a:stretch>
            <a:fillRect/>
          </a:stretch>
        </p:blipFill>
        <p:spPr>
          <a:xfrm>
            <a:off x="3106101" y="4818061"/>
            <a:ext cx="5979798" cy="1297940"/>
          </a:xfrm>
          <a:prstGeom prst="rect">
            <a:avLst/>
          </a:prstGeom>
          <a:ln w="12700" cap="flat">
            <a:noFill/>
            <a:miter lim="400000"/>
          </a:ln>
          <a:effectLst/>
        </p:spPr>
      </p:pic>
    </p:spTree>
    <p:extLst>
      <p:ext uri="{BB962C8B-B14F-4D97-AF65-F5344CB8AC3E}">
        <p14:creationId xmlns:p14="http://schemas.microsoft.com/office/powerpoint/2010/main" val="3776576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A closer look at the telomere</a:t>
            </a:r>
          </a:p>
        </p:txBody>
      </p:sp>
      <p:pic>
        <p:nvPicPr>
          <p:cNvPr id="6" name="officeArt object">
            <a:extLst>
              <a:ext uri="{FF2B5EF4-FFF2-40B4-BE49-F238E27FC236}">
                <a16:creationId xmlns:a16="http://schemas.microsoft.com/office/drawing/2014/main" id="{FEB02E4F-A7B1-2C80-07D7-5E27F4B5CF61}"/>
              </a:ext>
            </a:extLst>
          </p:cNvPr>
          <p:cNvPicPr/>
          <p:nvPr/>
        </p:nvPicPr>
        <p:blipFill>
          <a:blip r:embed="rId3">
            <a:extLst>
              <a:ext uri="{BEBA8EAE-BF5A-486C-A8C5-ECC9F3942E4B}">
                <a14:imgProps xmlns:a14="http://schemas.microsoft.com/office/drawing/2010/main">
                  <a14:imgLayer r:embed="rId4">
                    <a14:imgEffect>
                      <a14:backgroundRemoval t="1599" b="98748" l="9394" r="89893">
                        <a14:foregroundMark x1="41379" y1="44604" x2="41379" y2="44604"/>
                        <a14:foregroundMark x1="48751" y1="41407" x2="48751" y2="41407"/>
                        <a14:foregroundMark x1="44352" y1="42046" x2="44352" y2="42046"/>
                        <a14:foregroundMark x1="75268" y1="47455" x2="75268" y2="47455"/>
                        <a14:foregroundMark x1="74554" y1="44924" x2="74554" y2="44924"/>
                        <a14:foregroundMark x1="39952" y1="41407" x2="39952" y2="41407"/>
                        <a14:foregroundMark x1="43639" y1="27391" x2="43639" y2="27391"/>
                        <a14:foregroundMark x1="49465" y1="27391" x2="49465" y2="27391"/>
                        <a14:foregroundMark x1="63496" y1="30269" x2="63496" y2="30269"/>
                        <a14:foregroundMark x1="70868" y1="42046" x2="70868" y2="42046"/>
                        <a14:foregroundMark x1="70868" y1="42046" x2="70868" y2="42046"/>
                        <a14:foregroundMark x1="70868" y1="42046" x2="70868" y2="42046"/>
                        <a14:foregroundMark x1="67182" y1="45883" x2="67182" y2="45883"/>
                        <a14:foregroundMark x1="66468" y1="42686" x2="66468" y2="42686"/>
                        <a14:foregroundMark x1="72295" y1="40767" x2="72295" y2="40767"/>
                        <a14:foregroundMark x1="70155" y1="39515" x2="70155" y2="39515"/>
                        <a14:foregroundMark x1="70155" y1="37597" x2="70155" y2="37597"/>
                        <a14:foregroundMark x1="77527" y1="43965" x2="77527" y2="43965"/>
                        <a14:foregroundMark x1="77527" y1="43965" x2="77527" y2="43965"/>
                        <a14:foregroundMark x1="77527" y1="43965" x2="77527" y2="43965"/>
                        <a14:foregroundMark x1="76694" y1="44285" x2="76694" y2="44285"/>
                        <a14:foregroundMark x1="32580" y1="41087" x2="32580" y2="41087"/>
                        <a14:foregroundMark x1="35434" y1="39515" x2="35434" y2="39515"/>
                        <a14:foregroundMark x1="35434" y1="39195" x2="35434" y2="39195"/>
                        <a14:foregroundMark x1="75268" y1="44604" x2="75268" y2="44604"/>
                        <a14:foregroundMark x1="75268" y1="46203" x2="75268" y2="46203"/>
                        <a14:foregroundMark x1="75268" y1="41407" x2="75268" y2="41407"/>
                        <a14:foregroundMark x1="74554" y1="38236" x2="74554" y2="38236"/>
                        <a14:foregroundMark x1="75268" y1="38556" x2="75268" y2="38556"/>
                        <a14:foregroundMark x1="75268" y1="36637" x2="75268" y2="36637"/>
                        <a14:foregroundMark x1="74554" y1="36318" x2="74554" y2="36318"/>
                        <a14:foregroundMark x1="65636" y1="33440" x2="65636" y2="33440"/>
                        <a14:foregroundMark x1="61237" y1="29949" x2="61237" y2="29949"/>
                        <a14:foregroundMark x1="39120" y1="43325" x2="39120" y2="43325"/>
                        <a14:foregroundMark x1="32580" y1="45564" x2="32580" y2="45564"/>
                        <a14:foregroundMark x1="28894" y1="43965" x2="28894" y2="43965"/>
                        <a14:foregroundMark x1="30321" y1="41087" x2="30321" y2="41087"/>
                        <a14:foregroundMark x1="32580" y1="40128" x2="32580" y2="40128"/>
                        <a14:foregroundMark x1="32580" y1="39195" x2="32580" y2="39195"/>
                        <a14:foregroundMark x1="33294" y1="36318" x2="33294" y2="36318"/>
                        <a14:foregroundMark x1="34007" y1="35678" x2="34007" y2="35678"/>
                        <a14:foregroundMark x1="31034" y1="41407" x2="31034" y2="41407"/>
                        <a14:foregroundMark x1="30321" y1="42046" x2="30321" y2="42046"/>
                        <a14:foregroundMark x1="29608" y1="44285" x2="29608" y2="44285"/>
                        <a14:foregroundMark x1="29608" y1="44604" x2="29608" y2="44604"/>
                        <a14:foregroundMark x1="29608" y1="42686" x2="29608" y2="42686"/>
                        <a14:foregroundMark x1="29608" y1="34719" x2="29608" y2="34719"/>
                        <a14:foregroundMark x1="28894" y1="41087" x2="28894" y2="42686"/>
                        <a14:foregroundMark x1="28894" y1="43006" x2="28894" y2="44285"/>
                        <a14:foregroundMark x1="30321" y1="49374" x2="30321" y2="49374"/>
                        <a14:foregroundMark x1="77527" y1="44924" x2="77527" y2="44924"/>
                        <a14:foregroundMark x1="77527" y1="39195" x2="77527" y2="39195"/>
                        <a14:foregroundMark x1="77527" y1="39195" x2="77527" y2="39195"/>
                        <a14:foregroundMark x1="77527" y1="35678" x2="77527" y2="35678"/>
                        <a14:foregroundMark x1="77527" y1="34719" x2="76694" y2="38236"/>
                        <a14:foregroundMark x1="73008" y1="43325" x2="73008" y2="45564"/>
                        <a14:foregroundMark x1="72295" y1="46203" x2="72295" y2="46203"/>
                        <a14:foregroundMark x1="73841" y1="49694" x2="73841" y2="50653"/>
                        <a14:foregroundMark x1="61237" y1="85372" x2="61237" y2="85372"/>
                        <a14:foregroundMark x1="57551" y1="94937" x2="57551" y2="94937"/>
                        <a14:foregroundMark x1="66468" y1="93019" x2="66468" y2="93019"/>
                        <a14:foregroundMark x1="66468" y1="93019" x2="66468" y2="93019"/>
                        <a14:foregroundMark x1="19976" y1="98748" x2="19976" y2="98748"/>
                        <a14:foregroundMark x1="17836" y1="94618" x2="17836" y2="94618"/>
                        <a14:foregroundMark x1="26635" y1="94937" x2="26635" y2="94937"/>
                        <a14:foregroundMark x1="73841" y1="95577" x2="73841" y2="95577"/>
                        <a14:foregroundMark x1="53151" y1="96536" x2="53151" y2="96536"/>
                        <a14:foregroundMark x1="60523" y1="98108" x2="60523" y2="98108"/>
                        <a14:foregroundMark x1="11177" y1="97495" x2="11177" y2="97495"/>
                        <a14:foregroundMark x1="59096" y1="8287" x2="59096" y2="8287"/>
                        <a14:foregroundMark x1="59096" y1="16573" x2="59096" y2="16573"/>
                        <a14:foregroundMark x1="56837" y1="12097" x2="56837" y2="12097"/>
                        <a14:foregroundMark x1="54697" y1="7967" x2="54697" y2="7967"/>
                        <a14:foregroundMark x1="54697" y1="7967" x2="54697" y2="7967"/>
                        <a14:foregroundMark x1="54697" y1="7967" x2="54697" y2="7967"/>
                        <a14:foregroundMark x1="54697" y1="7967" x2="54697" y2="7967"/>
                        <a14:foregroundMark x1="54697" y1="7647" x2="54697" y2="7647"/>
                        <a14:foregroundMark x1="55410" y1="5729" x2="55410" y2="5729"/>
                        <a14:foregroundMark x1="55410" y1="3810" x2="55410" y2="3810"/>
                        <a14:foregroundMark x1="75981" y1="2558" x2="75981" y2="2558"/>
                        <a14:foregroundMark x1="74554" y1="1599" x2="74554" y2="1599"/>
                      </a14:backgroundRemoval>
                    </a14:imgEffect>
                  </a14:imgLayer>
                </a14:imgProps>
              </a:ext>
            </a:extLst>
          </a:blip>
          <a:stretch>
            <a:fillRect/>
          </a:stretch>
        </p:blipFill>
        <p:spPr>
          <a:xfrm>
            <a:off x="426198" y="1814514"/>
            <a:ext cx="1939290" cy="4484860"/>
          </a:xfrm>
          <a:prstGeom prst="rect">
            <a:avLst/>
          </a:prstGeom>
          <a:ln w="12700" cap="flat">
            <a:noFill/>
            <a:miter lim="400000"/>
          </a:ln>
          <a:effectLst/>
        </p:spPr>
      </p:pic>
      <p:sp>
        <p:nvSpPr>
          <p:cNvPr id="9" name="officeArt object">
            <a:extLst>
              <a:ext uri="{FF2B5EF4-FFF2-40B4-BE49-F238E27FC236}">
                <a16:creationId xmlns:a16="http://schemas.microsoft.com/office/drawing/2014/main" id="{6AFCB586-3112-4896-ABD3-ABEC71AC2E25}"/>
              </a:ext>
            </a:extLst>
          </p:cNvPr>
          <p:cNvSpPr/>
          <p:nvPr/>
        </p:nvSpPr>
        <p:spPr>
          <a:xfrm>
            <a:off x="2542155" y="3517031"/>
            <a:ext cx="769620" cy="381635"/>
          </a:xfrm>
          <a:prstGeom prst="rightArrow">
            <a:avLst>
              <a:gd name="adj1" fmla="val 32000"/>
              <a:gd name="adj2" fmla="val 154532"/>
            </a:avLst>
          </a:prstGeom>
          <a:solidFill>
            <a:srgbClr val="BFBFBF"/>
          </a:solidFill>
          <a:ln w="12700" cap="flat">
            <a:noFill/>
            <a:miter lim="400000"/>
          </a:ln>
          <a:effectLst/>
        </p:spPr>
        <p:txBody>
          <a:bodyPr/>
          <a:lstStyle/>
          <a:p>
            <a:endParaRPr lang="en-US" dirty="0"/>
          </a:p>
        </p:txBody>
      </p:sp>
      <p:sp>
        <p:nvSpPr>
          <p:cNvPr id="10" name="officeArt object">
            <a:extLst>
              <a:ext uri="{FF2B5EF4-FFF2-40B4-BE49-F238E27FC236}">
                <a16:creationId xmlns:a16="http://schemas.microsoft.com/office/drawing/2014/main" id="{F0F895ED-197C-0C6B-4AF4-11368112783D}"/>
              </a:ext>
            </a:extLst>
          </p:cNvPr>
          <p:cNvSpPr/>
          <p:nvPr/>
        </p:nvSpPr>
        <p:spPr>
          <a:xfrm>
            <a:off x="5229309" y="3517031"/>
            <a:ext cx="769620" cy="381635"/>
          </a:xfrm>
          <a:prstGeom prst="rightArrow">
            <a:avLst>
              <a:gd name="adj1" fmla="val 32000"/>
              <a:gd name="adj2" fmla="val 154532"/>
            </a:avLst>
          </a:prstGeom>
          <a:solidFill>
            <a:srgbClr val="BFBFBF"/>
          </a:solidFill>
          <a:ln w="12700" cap="flat">
            <a:noFill/>
            <a:miter lim="400000"/>
          </a:ln>
          <a:effectLst/>
        </p:spPr>
        <p:txBody>
          <a:bodyPr/>
          <a:lstStyle/>
          <a:p>
            <a:endParaRPr lang="en-US" dirty="0"/>
          </a:p>
        </p:txBody>
      </p:sp>
      <p:sp>
        <p:nvSpPr>
          <p:cNvPr id="12" name="officeArt object">
            <a:extLst>
              <a:ext uri="{FF2B5EF4-FFF2-40B4-BE49-F238E27FC236}">
                <a16:creationId xmlns:a16="http://schemas.microsoft.com/office/drawing/2014/main" id="{F2DD7B02-EDD7-8D39-14C4-BF203C3A894B}"/>
              </a:ext>
            </a:extLst>
          </p:cNvPr>
          <p:cNvSpPr/>
          <p:nvPr/>
        </p:nvSpPr>
        <p:spPr>
          <a:xfrm>
            <a:off x="8326313" y="3517031"/>
            <a:ext cx="769620" cy="381635"/>
          </a:xfrm>
          <a:prstGeom prst="rightArrow">
            <a:avLst>
              <a:gd name="adj1" fmla="val 32000"/>
              <a:gd name="adj2" fmla="val 154532"/>
            </a:avLst>
          </a:prstGeom>
          <a:solidFill>
            <a:srgbClr val="BFBFBF"/>
          </a:solidFill>
          <a:ln w="12700" cap="flat">
            <a:noFill/>
            <a:miter lim="400000"/>
          </a:ln>
          <a:effectLst/>
        </p:spPr>
        <p:txBody>
          <a:bodyPr/>
          <a:lstStyle/>
          <a:p>
            <a:endParaRPr lang="en-US" dirty="0"/>
          </a:p>
        </p:txBody>
      </p:sp>
      <p:pic>
        <p:nvPicPr>
          <p:cNvPr id="13" name="officeArt object">
            <a:extLst>
              <a:ext uri="{FF2B5EF4-FFF2-40B4-BE49-F238E27FC236}">
                <a16:creationId xmlns:a16="http://schemas.microsoft.com/office/drawing/2014/main" id="{7726481B-5544-1D62-9545-E121EC920EB2}"/>
              </a:ext>
            </a:extLst>
          </p:cNvPr>
          <p:cNvPicPr/>
          <p:nvPr/>
        </p:nvPicPr>
        <p:blipFill>
          <a:blip r:embed="rId5">
            <a:extLst>
              <a:ext uri="{BEBA8EAE-BF5A-486C-A8C5-ECC9F3942E4B}">
                <a14:imgProps xmlns:a14="http://schemas.microsoft.com/office/drawing/2010/main">
                  <a14:imgLayer r:embed="rId6">
                    <a14:imgEffect>
                      <a14:backgroundRemoval t="1582" b="98451" l="9845" r="89845">
                        <a14:foregroundMark x1="26321" y1="93673" x2="26321" y2="93673"/>
                        <a14:foregroundMark x1="26321" y1="88250" x2="26321" y2="88250"/>
                        <a14:foregroundMark x1="25492" y1="92705" x2="25492" y2="92705"/>
                        <a14:foregroundMark x1="24663" y1="96514" x2="24663" y2="96514"/>
                        <a14:foregroundMark x1="25492" y1="97482" x2="25492" y2="97482"/>
                        <a14:foregroundMark x1="42591" y1="39509" x2="42591" y2="39509"/>
                        <a14:foregroundMark x1="65389" y1="39832" x2="65389" y2="39832"/>
                        <a14:foregroundMark x1="64560" y1="39832" x2="64560" y2="41414"/>
                        <a14:foregroundMark x1="69430" y1="48096" x2="69430" y2="48096"/>
                        <a14:foregroundMark x1="69430" y1="44287" x2="69430" y2="44287"/>
                        <a14:foregroundMark x1="69430" y1="46191" x2="69430" y2="46191"/>
                        <a14:foregroundMark x1="70259" y1="43318" x2="70259" y2="43318"/>
                        <a14:foregroundMark x1="70259" y1="42059" x2="70259" y2="42059"/>
                        <a14:foregroundMark x1="37720" y1="45868" x2="37720" y2="45868"/>
                        <a14:foregroundMark x1="33679" y1="47159" x2="33679" y2="47159"/>
                        <a14:foregroundMark x1="33679" y1="46191" x2="33679" y2="46191"/>
                        <a14:foregroundMark x1="34404" y1="42673" x2="34404" y2="42673"/>
                        <a14:foregroundMark x1="32021" y1="50646" x2="32021" y2="50646"/>
                        <a14:foregroundMark x1="30363" y1="51614" x2="30363" y2="51614"/>
                        <a14:foregroundMark x1="30363" y1="48418" x2="30363" y2="48418"/>
                        <a14:foregroundMark x1="27979" y1="51614" x2="27979" y2="51614"/>
                        <a14:foregroundMark x1="26321" y1="53841" x2="26321" y2="53841"/>
                        <a14:foregroundMark x1="73472" y1="51937" x2="73472" y2="51937"/>
                        <a14:foregroundMark x1="75130" y1="46191" x2="75130" y2="46191"/>
                        <a14:foregroundMark x1="71088" y1="42673" x2="71088" y2="42673"/>
                        <a14:foregroundMark x1="68601" y1="41091" x2="68601" y2="41091"/>
                        <a14:foregroundMark x1="73472" y1="50968" x2="73472" y2="50968"/>
                        <a14:foregroundMark x1="72642" y1="52550" x2="72642" y2="52550"/>
                        <a14:foregroundMark x1="75959" y1="50968" x2="75959" y2="50968"/>
                        <a14:foregroundMark x1="73472" y1="48096" x2="73472" y2="48096"/>
                        <a14:foregroundMark x1="72642" y1="42382" x2="72642" y2="42382"/>
                        <a14:foregroundMark x1="71813" y1="41737" x2="71813" y2="41737"/>
                        <a14:foregroundMark x1="29534" y1="42059" x2="29534" y2="42059"/>
                        <a14:foregroundMark x1="23834" y1="46837" x2="23834" y2="46837"/>
                        <a14:foregroundMark x1="25492" y1="53518" x2="25492" y2="53518"/>
                        <a14:foregroundMark x1="26321" y1="55100" x2="26321" y2="55100"/>
                        <a14:foregroundMark x1="26321" y1="58296" x2="26321" y2="58296"/>
                        <a14:foregroundMark x1="71088" y1="53196" x2="71088" y2="53196"/>
                        <a14:foregroundMark x1="78342" y1="52873" x2="78342" y2="52873"/>
                        <a14:foregroundMark x1="73472" y1="53196" x2="73472" y2="53196"/>
                        <a14:foregroundMark x1="75130" y1="51291" x2="75130" y2="51291"/>
                        <a14:foregroundMark x1="75959" y1="48741" x2="75959" y2="48741"/>
                        <a14:foregroundMark x1="30363" y1="50323" x2="30363" y2="50323"/>
                        <a14:foregroundMark x1="20622" y1="49387" x2="20622" y2="49387"/>
                        <a14:foregroundMark x1="29534" y1="42673" x2="29534" y2="42673"/>
                        <a14:foregroundMark x1="31192" y1="41737" x2="31192" y2="41737"/>
                        <a14:foregroundMark x1="26321" y1="50323" x2="26321" y2="50323"/>
                        <a14:foregroundMark x1="22280" y1="46514" x2="22280" y2="46514"/>
                        <a14:foregroundMark x1="27150" y1="44287" x2="27150" y2="44287"/>
                        <a14:foregroundMark x1="35233" y1="42382" x2="35233" y2="42382"/>
                        <a14:foregroundMark x1="31192" y1="41091" x2="31192" y2="41091"/>
                        <a14:foregroundMark x1="49948" y1="32828" x2="49948" y2="32828"/>
                        <a14:foregroundMark x1="40933" y1="42382" x2="40933" y2="42382"/>
                        <a14:foregroundMark x1="43420" y1="39509" x2="43420" y2="39509"/>
                        <a14:foregroundMark x1="43420" y1="39509" x2="43420" y2="39509"/>
                        <a14:foregroundMark x1="42591" y1="39187" x2="42591" y2="39187"/>
                        <a14:foregroundMark x1="44249" y1="36959" x2="44249" y2="36959"/>
                        <a14:foregroundMark x1="44974" y1="37605" x2="44974" y2="37605"/>
                        <a14:foregroundMark x1="44974" y1="37605" x2="44974" y2="37605"/>
                        <a14:foregroundMark x1="62073" y1="37895" x2="62073" y2="37895"/>
                        <a14:foregroundMark x1="63731" y1="37895" x2="63731" y2="37895"/>
                        <a14:foregroundMark x1="61244" y1="35991" x2="61244" y2="35991"/>
                        <a14:foregroundMark x1="68601" y1="36637" x2="68601" y2="36637"/>
                        <a14:foregroundMark x1="54819" y1="9232" x2="54819" y2="9232"/>
                        <a14:foregroundMark x1="53990" y1="6682" x2="53990" y2="6682"/>
                        <a14:foregroundMark x1="58860" y1="2873" x2="58860" y2="2873"/>
                        <a14:foregroundMark x1="44974" y1="2550" x2="44974" y2="2550"/>
                        <a14:foregroundMark x1="54819" y1="1582" x2="54819" y2="1582"/>
                        <a14:foregroundMark x1="63731" y1="56391" x2="63731" y2="56391"/>
                        <a14:foregroundMark x1="62902" y1="60846" x2="62902" y2="60846"/>
                        <a14:foregroundMark x1="66218" y1="65623" x2="66218" y2="65623"/>
                        <a14:foregroundMark x1="67772" y1="69464" x2="67772" y2="69464"/>
                        <a14:foregroundMark x1="69430" y1="77405" x2="69430" y2="77405"/>
                        <a14:foregroundMark x1="71088" y1="82182" x2="71088" y2="82182"/>
                        <a14:foregroundMark x1="72642" y1="89187" x2="72642" y2="89187"/>
                        <a14:foregroundMark x1="73472" y1="95901" x2="73472" y2="95901"/>
                        <a14:foregroundMark x1="83212" y1="95901" x2="83212" y2="95901"/>
                        <a14:foregroundMark x1="69430" y1="98128" x2="69430" y2="98128"/>
                        <a14:foregroundMark x1="86528" y1="95255" x2="86528" y2="95255"/>
                        <a14:foregroundMark x1="35233" y1="98128" x2="35233" y2="98128"/>
                        <a14:foregroundMark x1="32850" y1="98451" x2="35233" y2="98451"/>
                        <a14:backgroundMark x1="28808" y1="99387" x2="28808" y2="99387"/>
                      </a14:backgroundRemoval>
                    </a14:imgEffect>
                  </a14:imgLayer>
                </a14:imgProps>
              </a:ext>
            </a:extLst>
          </a:blip>
          <a:stretch>
            <a:fillRect/>
          </a:stretch>
        </p:blipFill>
        <p:spPr>
          <a:xfrm>
            <a:off x="3337989" y="1814514"/>
            <a:ext cx="1757044" cy="4484860"/>
          </a:xfrm>
          <a:prstGeom prst="rect">
            <a:avLst/>
          </a:prstGeom>
          <a:ln w="12700" cap="flat">
            <a:noFill/>
            <a:miter lim="400000"/>
          </a:ln>
          <a:effectLst/>
        </p:spPr>
      </p:pic>
      <p:pic>
        <p:nvPicPr>
          <p:cNvPr id="14" name="officeArt object">
            <a:extLst>
              <a:ext uri="{FF2B5EF4-FFF2-40B4-BE49-F238E27FC236}">
                <a16:creationId xmlns:a16="http://schemas.microsoft.com/office/drawing/2014/main" id="{723A9D44-7D49-C1C9-6A5A-03DBEE2527E3}"/>
              </a:ext>
            </a:extLst>
          </p:cNvPr>
          <p:cNvPicPr/>
          <p:nvPr/>
        </p:nvPicPr>
        <p:blipFill>
          <a:blip r:embed="rId7">
            <a:extLst>
              <a:ext uri="{BEBA8EAE-BF5A-486C-A8C5-ECC9F3942E4B}">
                <a14:imgProps xmlns:a14="http://schemas.microsoft.com/office/drawing/2010/main">
                  <a14:imgLayer r:embed="rId8">
                    <a14:imgEffect>
                      <a14:backgroundRemoval t="1510" b="97855" l="9925" r="89950">
                        <a14:foregroundMark x1="58417" y1="6238" x2="58417" y2="6238"/>
                        <a14:foregroundMark x1="61307" y1="1549" x2="61307" y2="1549"/>
                        <a14:foregroundMark x1="26131" y1="90663" x2="26131" y2="90663"/>
                        <a14:foregroundMark x1="23241" y1="94120" x2="23241" y2="94120"/>
                        <a14:foregroundMark x1="40829" y1="59197" x2="40829" y2="59197"/>
                        <a14:foregroundMark x1="40829" y1="58284" x2="40829" y2="58284"/>
                        <a14:foregroundMark x1="37814" y1="53913" x2="37814" y2="53913"/>
                        <a14:foregroundMark x1="28392" y1="56099" x2="28392" y2="56099"/>
                        <a14:foregroundMark x1="29146" y1="63250" x2="29146" y2="63250"/>
                        <a14:foregroundMark x1="61307" y1="67938" x2="61307" y2="67938"/>
                        <a14:foregroundMark x1="66457" y1="56734" x2="66457" y2="56734"/>
                        <a14:foregroundMark x1="66457" y1="64203" x2="66457" y2="64203"/>
                        <a14:foregroundMark x1="71482" y1="70441" x2="71482" y2="70441"/>
                        <a14:foregroundMark x1="69347" y1="53278" x2="69347" y2="53278"/>
                        <a14:foregroundMark x1="67085" y1="95987" x2="67085" y2="95987"/>
                        <a14:foregroundMark x1="17337" y1="97855" x2="17337" y2="97855"/>
                        <a14:foregroundMark x1="70854" y1="62336" x2="70854" y2="62336"/>
                        <a14:foregroundMark x1="79523" y1="60469" x2="79523" y2="60469"/>
                        <a14:foregroundMark x1="69347" y1="59197" x2="69347" y2="59197"/>
                        <a14:foregroundMark x1="77387" y1="59515" x2="77387" y2="59515"/>
                        <a14:foregroundMark x1="70854" y1="55781" x2="70854" y2="55781"/>
                        <a14:foregroundMark x1="72990" y1="55781" x2="72990" y2="55781"/>
                        <a14:foregroundMark x1="74497" y1="64799" x2="74497" y2="64799"/>
                        <a14:foregroundMark x1="40075" y1="63250" x2="40075" y2="63250"/>
                        <a14:foregroundMark x1="33543" y1="63250" x2="33543" y2="63250"/>
                        <a14:foregroundMark x1="42211" y1="61065" x2="42211" y2="61065"/>
                        <a14:foregroundMark x1="33543" y1="56734" x2="33543" y2="56734"/>
                        <a14:foregroundMark x1="30528" y1="63250" x2="30528" y2="63250"/>
                        <a14:foregroundMark x1="27638" y1="57648" x2="27638" y2="57648"/>
                        <a14:foregroundMark x1="27638" y1="62654" x2="27638" y2="62654"/>
                        <a14:foregroundMark x1="27638" y1="60469" x2="27638" y2="60469"/>
                        <a14:foregroundMark x1="26884" y1="57330" x2="26884" y2="57330"/>
                        <a14:foregroundMark x1="28392" y1="64203" x2="28392" y2="64203"/>
                        <a14:foregroundMark x1="28392" y1="65117" x2="28392" y2="65117"/>
                        <a14:foregroundMark x1="83291" y1="63886" x2="83291" y2="63886"/>
                        <a14:foregroundMark x1="74497" y1="65117" x2="74497" y2="65117"/>
                        <a14:foregroundMark x1="74497" y1="62654" x2="74497" y2="62654"/>
                        <a14:foregroundMark x1="74497" y1="60469" x2="74497" y2="60469"/>
                        <a14:foregroundMark x1="74497" y1="71990" x2="74497" y2="71990"/>
                        <a14:foregroundMark x1="69347" y1="78824" x2="69347" y2="78824"/>
                        <a14:foregroundMark x1="70854" y1="86015" x2="70854" y2="86015"/>
                        <a14:foregroundMark x1="72990" y1="89750" x2="72990" y2="89750"/>
                      </a14:backgroundRemoval>
                    </a14:imgEffect>
                  </a14:imgLayer>
                </a14:imgProps>
              </a:ext>
            </a:extLst>
          </a:blip>
          <a:stretch>
            <a:fillRect/>
          </a:stretch>
        </p:blipFill>
        <p:spPr>
          <a:xfrm>
            <a:off x="6175596" y="1714501"/>
            <a:ext cx="1952625" cy="4584872"/>
          </a:xfrm>
          <a:prstGeom prst="rect">
            <a:avLst/>
          </a:prstGeom>
          <a:ln w="12700" cap="flat">
            <a:noFill/>
            <a:miter lim="400000"/>
          </a:ln>
          <a:effectLst/>
        </p:spPr>
      </p:pic>
      <p:pic>
        <p:nvPicPr>
          <p:cNvPr id="15" name="officeArt object">
            <a:extLst>
              <a:ext uri="{FF2B5EF4-FFF2-40B4-BE49-F238E27FC236}">
                <a16:creationId xmlns:a16="http://schemas.microsoft.com/office/drawing/2014/main" id="{98EAE242-B18B-AF24-5707-8DEF32DBBBE0}"/>
              </a:ext>
            </a:extLst>
          </p:cNvPr>
          <p:cNvPicPr/>
          <p:nvPr/>
        </p:nvPicPr>
        <p:blipFill>
          <a:blip r:embed="rId9">
            <a:extLst>
              <a:ext uri="{BEBA8EAE-BF5A-486C-A8C5-ECC9F3942E4B}">
                <a14:imgProps xmlns:a14="http://schemas.microsoft.com/office/drawing/2010/main">
                  <a14:imgLayer r:embed="rId10">
                    <a14:imgEffect>
                      <a14:backgroundRemoval t="7182" b="93180" l="9947" r="89947">
                        <a14:foregroundMark x1="20535" y1="91012" x2="20535" y2="91012"/>
                        <a14:foregroundMark x1="54866" y1="93180" x2="54866" y2="93180"/>
                        <a14:foregroundMark x1="45882" y1="7182" x2="45882" y2="7182"/>
                      </a14:backgroundRemoval>
                    </a14:imgEffect>
                  </a14:imgLayer>
                </a14:imgProps>
              </a:ext>
            </a:extLst>
          </a:blip>
          <a:stretch>
            <a:fillRect/>
          </a:stretch>
        </p:blipFill>
        <p:spPr>
          <a:xfrm>
            <a:off x="9380662" y="1714501"/>
            <a:ext cx="1912620" cy="4584872"/>
          </a:xfrm>
          <a:prstGeom prst="rect">
            <a:avLst/>
          </a:prstGeom>
          <a:ln w="12700" cap="flat">
            <a:noFill/>
            <a:miter lim="400000"/>
          </a:ln>
          <a:effectLst/>
        </p:spPr>
      </p:pic>
    </p:spTree>
    <p:extLst>
      <p:ext uri="{BB962C8B-B14F-4D97-AF65-F5344CB8AC3E}">
        <p14:creationId xmlns:p14="http://schemas.microsoft.com/office/powerpoint/2010/main" val="774906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Meiosis</a:t>
            </a:r>
          </a:p>
        </p:txBody>
      </p:sp>
      <p:pic>
        <p:nvPicPr>
          <p:cNvPr id="4" name="officeArt object">
            <a:extLst>
              <a:ext uri="{FF2B5EF4-FFF2-40B4-BE49-F238E27FC236}">
                <a16:creationId xmlns:a16="http://schemas.microsoft.com/office/drawing/2014/main" id="{1C2B3375-7211-4D1B-4D3F-FF6C58FEA3A0}"/>
              </a:ext>
            </a:extLst>
          </p:cNvPr>
          <p:cNvPicPr/>
          <p:nvPr/>
        </p:nvPicPr>
        <p:blipFill>
          <a:blip r:embed="rId2">
            <a:extLst>
              <a:ext uri="{BEBA8EAE-BF5A-486C-A8C5-ECC9F3942E4B}">
                <a14:imgProps xmlns:a14="http://schemas.microsoft.com/office/drawing/2010/main">
                  <a14:imgLayer r:embed="rId3">
                    <a14:imgEffect>
                      <a14:backgroundRemoval t="2381" b="97592" l="5552" r="91993">
                        <a14:foregroundMark x1="35125" y1="10974" x2="35125" y2="10974"/>
                        <a14:foregroundMark x1="37295" y1="5036" x2="37295" y2="5036"/>
                        <a14:foregroundMark x1="30000" y1="4050" x2="30000" y2="4050"/>
                        <a14:foregroundMark x1="28648" y1="2408" x2="28648" y2="2408"/>
                        <a14:foregroundMark x1="13986" y1="20197" x2="13986" y2="20197"/>
                        <a14:foregroundMark x1="14270" y1="25452" x2="14270" y2="25452"/>
                        <a14:foregroundMark x1="6690" y1="25452" x2="6690" y2="25452"/>
                        <a14:foregroundMark x1="5587" y1="26437" x2="5587" y2="26437"/>
                        <a14:foregroundMark x1="14555" y1="56076" x2="14555" y2="56076"/>
                        <a14:foregroundMark x1="92064" y1="63328" x2="92064" y2="63328"/>
                        <a14:foregroundMark x1="57367" y1="49836" x2="57367" y2="49836"/>
                        <a14:foregroundMark x1="51673" y1="88697" x2="51673" y2="88697"/>
                        <a14:foregroundMark x1="58434" y1="93952" x2="58434" y2="93952"/>
                        <a14:foregroundMark x1="56833" y1="97592" x2="56833" y2="97592"/>
                        <a14:foregroundMark x1="57651" y1="96579" x2="57651" y2="96579"/>
                        <a14:foregroundMark x1="57651" y1="16557" x2="57651" y2="16557"/>
                        <a14:backgroundMark x1="58185" y1="16557" x2="58185" y2="16557"/>
                      </a14:backgroundRemoval>
                    </a14:imgEffect>
                  </a14:imgLayer>
                </a14:imgProps>
              </a:ext>
            </a:extLst>
          </a:blip>
          <a:stretch>
            <a:fillRect/>
          </a:stretch>
        </p:blipFill>
        <p:spPr>
          <a:xfrm>
            <a:off x="3651091" y="2275523"/>
            <a:ext cx="4889817" cy="4023850"/>
          </a:xfrm>
          <a:prstGeom prst="rect">
            <a:avLst/>
          </a:prstGeom>
          <a:ln w="12700" cap="flat">
            <a:noFill/>
            <a:miter lim="400000"/>
          </a:ln>
          <a:effectLst/>
        </p:spPr>
      </p:pic>
    </p:spTree>
    <p:extLst>
      <p:ext uri="{BB962C8B-B14F-4D97-AF65-F5344CB8AC3E}">
        <p14:creationId xmlns:p14="http://schemas.microsoft.com/office/powerpoint/2010/main" val="1545307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Meiosis</a:t>
            </a:r>
          </a:p>
        </p:txBody>
      </p:sp>
      <p:pic>
        <p:nvPicPr>
          <p:cNvPr id="4" name="officeArt object">
            <a:extLst>
              <a:ext uri="{FF2B5EF4-FFF2-40B4-BE49-F238E27FC236}">
                <a16:creationId xmlns:a16="http://schemas.microsoft.com/office/drawing/2014/main" id="{2C5E50E3-F8AE-07E3-AD2A-03D6AF384C40}"/>
              </a:ext>
            </a:extLst>
          </p:cNvPr>
          <p:cNvPicPr/>
          <p:nvPr/>
        </p:nvPicPr>
        <p:blipFill>
          <a:blip r:embed="rId2">
            <a:extLst>
              <a:ext uri="{BEBA8EAE-BF5A-486C-A8C5-ECC9F3942E4B}">
                <a14:imgProps xmlns:a14="http://schemas.microsoft.com/office/drawing/2010/main">
                  <a14:imgLayer r:embed="rId3">
                    <a14:imgEffect>
                      <a14:backgroundRemoval t="3715" b="94648" l="9872" r="89954">
                        <a14:foregroundMark x1="43612" y1="10782" x2="43612" y2="10782"/>
                        <a14:foregroundMark x1="41057" y1="3767" x2="41057" y2="3767"/>
                        <a14:foregroundMark x1="64286" y1="6703" x2="64286" y2="6703"/>
                        <a14:foregroundMark x1="34669" y1="38529" x2="34669" y2="38529"/>
                        <a14:foregroundMark x1="36295" y1="78280" x2="36295" y2="78280"/>
                        <a14:foregroundMark x1="36934" y1="91426" x2="36934" y2="91426"/>
                        <a14:foregroundMark x1="57898" y1="94648" x2="57898" y2="94648"/>
                      </a14:backgroundRemoval>
                    </a14:imgEffect>
                  </a14:imgLayer>
                </a14:imgProps>
              </a:ext>
            </a:extLst>
          </a:blip>
          <a:stretch>
            <a:fillRect/>
          </a:stretch>
        </p:blipFill>
        <p:spPr>
          <a:xfrm>
            <a:off x="4013200" y="1763770"/>
            <a:ext cx="4165599" cy="4535603"/>
          </a:xfrm>
          <a:prstGeom prst="rect">
            <a:avLst/>
          </a:prstGeom>
          <a:ln w="12700" cap="flat">
            <a:noFill/>
            <a:miter lim="400000"/>
          </a:ln>
          <a:effectLst/>
        </p:spPr>
      </p:pic>
    </p:spTree>
    <p:extLst>
      <p:ext uri="{BB962C8B-B14F-4D97-AF65-F5344CB8AC3E}">
        <p14:creationId xmlns:p14="http://schemas.microsoft.com/office/powerpoint/2010/main" val="426691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Meiosis</a:t>
            </a:r>
          </a:p>
        </p:txBody>
      </p:sp>
      <p:pic>
        <p:nvPicPr>
          <p:cNvPr id="4" name="officeArt object">
            <a:extLst>
              <a:ext uri="{FF2B5EF4-FFF2-40B4-BE49-F238E27FC236}">
                <a16:creationId xmlns:a16="http://schemas.microsoft.com/office/drawing/2014/main" id="{ACFA5AEA-1B76-236D-4E5D-B3EB11880DE3}"/>
              </a:ext>
            </a:extLst>
          </p:cNvPr>
          <p:cNvPicPr/>
          <p:nvPr/>
        </p:nvPicPr>
        <p:blipFill>
          <a:blip r:embed="rId2">
            <a:extLst>
              <a:ext uri="{BEBA8EAE-BF5A-486C-A8C5-ECC9F3942E4B}">
                <a14:imgProps xmlns:a14="http://schemas.microsoft.com/office/drawing/2010/main">
                  <a14:imgLayer r:embed="rId3">
                    <a14:imgEffect>
                      <a14:backgroundRemoval t="6775" b="95704" l="2572" r="95792">
                        <a14:foregroundMark x1="20140" y1="7105" x2="20140" y2="7105"/>
                        <a14:foregroundMark x1="7281" y1="23397" x2="7281" y2="23397"/>
                        <a14:foregroundMark x1="5177" y1="34931" x2="5177" y2="34931"/>
                        <a14:foregroundMark x1="2572" y1="34270" x2="2572" y2="34270"/>
                        <a14:foregroundMark x1="30127" y1="65499" x2="30127" y2="65499"/>
                        <a14:foregroundMark x1="7014" y1="46464" x2="7014" y2="46464"/>
                        <a14:foregroundMark x1="12291" y1="59716" x2="12291" y2="59716"/>
                        <a14:foregroundMark x1="85037" y1="28817" x2="85037" y2="28817"/>
                        <a14:foregroundMark x1="89746" y1="61765" x2="89746" y2="61765"/>
                        <a14:foregroundMark x1="81096" y1="86880" x2="81096" y2="86880"/>
                        <a14:foregroundMark x1="95792" y1="83477" x2="95792" y2="83477"/>
                        <a14:foregroundMark x1="80027" y1="95704" x2="80027" y2="95704"/>
                        <a14:foregroundMark x1="25418" y1="6775" x2="25418" y2="6775"/>
                        <a14:backgroundMark x1="52739" y1="35261" x2="52739" y2="35261"/>
                      </a14:backgroundRemoval>
                    </a14:imgEffect>
                  </a14:imgLayer>
                </a14:imgProps>
              </a:ext>
            </a:extLst>
          </a:blip>
          <a:stretch>
            <a:fillRect/>
          </a:stretch>
        </p:blipFill>
        <p:spPr>
          <a:xfrm>
            <a:off x="3899436" y="2108233"/>
            <a:ext cx="5046027" cy="3903835"/>
          </a:xfrm>
          <a:prstGeom prst="rect">
            <a:avLst/>
          </a:prstGeom>
          <a:ln w="12700" cap="flat">
            <a:noFill/>
            <a:miter lim="400000"/>
          </a:ln>
          <a:effectLst/>
        </p:spPr>
      </p:pic>
    </p:spTree>
    <p:extLst>
      <p:ext uri="{BB962C8B-B14F-4D97-AF65-F5344CB8AC3E}">
        <p14:creationId xmlns:p14="http://schemas.microsoft.com/office/powerpoint/2010/main" val="1638318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Meiosis</a:t>
            </a:r>
          </a:p>
        </p:txBody>
      </p:sp>
      <p:pic>
        <p:nvPicPr>
          <p:cNvPr id="4" name="officeArt object">
            <a:extLst>
              <a:ext uri="{FF2B5EF4-FFF2-40B4-BE49-F238E27FC236}">
                <a16:creationId xmlns:a16="http://schemas.microsoft.com/office/drawing/2014/main" id="{F5E890CB-DCD4-9C00-6D3C-AE5F6C8084A2}"/>
              </a:ext>
            </a:extLst>
          </p:cNvPr>
          <p:cNvPicPr/>
          <p:nvPr/>
        </p:nvPicPr>
        <p:blipFill>
          <a:blip r:embed="rId2">
            <a:extLst>
              <a:ext uri="{BEBA8EAE-BF5A-486C-A8C5-ECC9F3942E4B}">
                <a14:imgProps xmlns:a14="http://schemas.microsoft.com/office/drawing/2010/main">
                  <a14:imgLayer r:embed="rId3">
                    <a14:imgEffect>
                      <a14:backgroundRemoval t="781" b="95313" l="5833" r="91856">
                        <a14:foregroundMark x1="76119" y1="95414" x2="76119" y2="95414"/>
                        <a14:foregroundMark x1="49743" y1="94429" x2="49743" y2="94429"/>
                        <a14:foregroundMark x1="20653" y1="83424" x2="20653" y2="83424"/>
                        <a14:foregroundMark x1="5906" y1="81420" x2="5906" y2="81420"/>
                        <a14:foregroundMark x1="76779" y1="8832" x2="76779" y2="8832"/>
                        <a14:foregroundMark x1="52128" y1="5808" x2="52128" y2="5808"/>
                        <a14:foregroundMark x1="48019" y1="2480" x2="48019" y2="815"/>
                        <a14:foregroundMark x1="53522" y1="2174" x2="53522" y2="2174"/>
                        <a14:foregroundMark x1="46332" y1="67120" x2="46332" y2="67120"/>
                        <a14:foregroundMark x1="31255" y1="79110" x2="31255" y2="79110"/>
                        <a14:foregroundMark x1="24762" y1="35462" x2="24762" y2="35462"/>
                        <a14:foregroundMark x1="91856" y1="22486" x2="91856" y2="22486"/>
                        <a14:backgroundMark x1="67535" y1="19158" x2="67535" y2="19158"/>
                      </a14:backgroundRemoval>
                    </a14:imgEffect>
                  </a14:imgLayer>
                </a14:imgProps>
              </a:ext>
            </a:extLst>
          </a:blip>
          <a:stretch>
            <a:fillRect/>
          </a:stretch>
        </p:blipFill>
        <p:spPr>
          <a:xfrm rot="10800000">
            <a:off x="4160679" y="1911900"/>
            <a:ext cx="3870642" cy="3978448"/>
          </a:xfrm>
          <a:prstGeom prst="rect">
            <a:avLst/>
          </a:prstGeom>
          <a:ln w="12700" cap="flat">
            <a:noFill/>
            <a:miter lim="400000"/>
          </a:ln>
          <a:effectLst/>
        </p:spPr>
      </p:pic>
    </p:spTree>
    <p:extLst>
      <p:ext uri="{BB962C8B-B14F-4D97-AF65-F5344CB8AC3E}">
        <p14:creationId xmlns:p14="http://schemas.microsoft.com/office/powerpoint/2010/main" val="585857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Meiosis</a:t>
            </a:r>
          </a:p>
        </p:txBody>
      </p:sp>
      <p:pic>
        <p:nvPicPr>
          <p:cNvPr id="5" name="officeArt object">
            <a:extLst>
              <a:ext uri="{FF2B5EF4-FFF2-40B4-BE49-F238E27FC236}">
                <a16:creationId xmlns:a16="http://schemas.microsoft.com/office/drawing/2014/main" id="{F0291D2A-C510-64DC-49A4-0A86AC7F5EC4}"/>
              </a:ext>
            </a:extLst>
          </p:cNvPr>
          <p:cNvPicPr/>
          <p:nvPr/>
        </p:nvPicPr>
        <p:blipFill>
          <a:blip r:embed="rId2">
            <a:extLst>
              <a:ext uri="{BEBA8EAE-BF5A-486C-A8C5-ECC9F3942E4B}">
                <a14:imgProps xmlns:a14="http://schemas.microsoft.com/office/drawing/2010/main">
                  <a14:imgLayer r:embed="rId3">
                    <a14:imgEffect>
                      <a14:backgroundRemoval t="4696" b="96495" l="2890" r="96223">
                        <a14:foregroundMark x1="10243" y1="16700" x2="10243" y2="16700"/>
                        <a14:foregroundMark x1="6953" y1="26190" x2="6953" y2="26190"/>
                        <a14:foregroundMark x1="2890" y1="29464" x2="2890" y2="29464"/>
                        <a14:foregroundMark x1="23577" y1="93221" x2="23577" y2="93221"/>
                        <a14:foregroundMark x1="66009" y1="96495" x2="66009" y2="96495"/>
                        <a14:foregroundMark x1="68755" y1="4696" x2="68755" y2="4696"/>
                        <a14:foregroundMark x1="94049" y1="21825" x2="94049" y2="21825"/>
                        <a14:foregroundMark x1="96223" y1="41468" x2="96223" y2="41468"/>
                        <a14:foregroundMark x1="74192" y1="25463" x2="74192" y2="25463"/>
                      </a14:backgroundRemoval>
                    </a14:imgEffect>
                  </a14:imgLayer>
                </a14:imgProps>
              </a:ext>
            </a:extLst>
          </a:blip>
          <a:stretch>
            <a:fillRect/>
          </a:stretch>
        </p:blipFill>
        <p:spPr>
          <a:xfrm>
            <a:off x="3701253" y="2261928"/>
            <a:ext cx="4869497" cy="3637770"/>
          </a:xfrm>
          <a:prstGeom prst="rect">
            <a:avLst/>
          </a:prstGeom>
          <a:ln w="12700" cap="flat">
            <a:noFill/>
            <a:miter lim="400000"/>
          </a:ln>
          <a:effectLst/>
        </p:spPr>
      </p:pic>
    </p:spTree>
    <p:extLst>
      <p:ext uri="{BB962C8B-B14F-4D97-AF65-F5344CB8AC3E}">
        <p14:creationId xmlns:p14="http://schemas.microsoft.com/office/powerpoint/2010/main" val="1566751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Crossing Over</a:t>
            </a:r>
          </a:p>
        </p:txBody>
      </p:sp>
      <p:pic>
        <p:nvPicPr>
          <p:cNvPr id="4" name="officeArt object">
            <a:extLst>
              <a:ext uri="{FF2B5EF4-FFF2-40B4-BE49-F238E27FC236}">
                <a16:creationId xmlns:a16="http://schemas.microsoft.com/office/drawing/2014/main" id="{6910F898-8D5E-C6B4-8C1E-D13E0B478090}"/>
              </a:ext>
            </a:extLst>
          </p:cNvPr>
          <p:cNvPicPr/>
          <p:nvPr/>
        </p:nvPicPr>
        <p:blipFill>
          <a:blip r:embed="rId2">
            <a:extLst>
              <a:ext uri="{BEBA8EAE-BF5A-486C-A8C5-ECC9F3942E4B}">
                <a14:imgProps xmlns:a14="http://schemas.microsoft.com/office/drawing/2010/main">
                  <a14:imgLayer r:embed="rId3">
                    <a14:imgEffect>
                      <a14:backgroundRemoval t="4297" b="94390" l="8826" r="92883">
                        <a14:foregroundMark x1="33060" y1="15873" x2="33060" y2="15873"/>
                        <a14:foregroundMark x1="30641" y1="4297" x2="30641" y2="4297"/>
                        <a14:foregroundMark x1="29431" y1="4297" x2="29431" y2="4297"/>
                        <a14:foregroundMark x1="8826" y1="25643" x2="8826" y2="25643"/>
                        <a14:foregroundMark x1="15694" y1="46990" x2="15694" y2="46990"/>
                        <a14:foregroundMark x1="22135" y1="44472" x2="22135" y2="44472"/>
                        <a14:foregroundMark x1="21352" y1="51697" x2="21352" y2="51697"/>
                        <a14:foregroundMark x1="20142" y1="52791" x2="20142" y2="52791"/>
                        <a14:foregroundMark x1="92883" y1="61467" x2="92883" y2="61467"/>
                        <a14:foregroundMark x1="58505" y1="47345" x2="58505" y2="47345"/>
                        <a14:foregroundMark x1="56085" y1="90038" x2="56085" y2="90038"/>
                        <a14:foregroundMark x1="50427" y1="88588" x2="50427" y2="88588"/>
                        <a14:foregroundMark x1="58932" y1="94390" x2="58932" y2="94390"/>
                        <a14:backgroundMark x1="56904" y1="19130" x2="56904" y2="19130"/>
                      </a14:backgroundRemoval>
                    </a14:imgEffect>
                  </a14:imgLayer>
                </a14:imgProps>
              </a:ext>
            </a:extLst>
          </a:blip>
          <a:stretch>
            <a:fillRect/>
          </a:stretch>
        </p:blipFill>
        <p:spPr>
          <a:xfrm>
            <a:off x="1751938" y="2002781"/>
            <a:ext cx="3279140" cy="3662680"/>
          </a:xfrm>
          <a:prstGeom prst="rect">
            <a:avLst/>
          </a:prstGeom>
          <a:ln w="12700" cap="flat">
            <a:noFill/>
            <a:miter lim="400000"/>
          </a:ln>
          <a:effectLst/>
        </p:spPr>
      </p:pic>
      <p:sp>
        <p:nvSpPr>
          <p:cNvPr id="6" name="TextBox 5">
            <a:extLst>
              <a:ext uri="{FF2B5EF4-FFF2-40B4-BE49-F238E27FC236}">
                <a16:creationId xmlns:a16="http://schemas.microsoft.com/office/drawing/2014/main" id="{EAFB3E89-965B-FA4F-8939-74E8796382C8}"/>
              </a:ext>
            </a:extLst>
          </p:cNvPr>
          <p:cNvSpPr txBox="1"/>
          <p:nvPr/>
        </p:nvSpPr>
        <p:spPr>
          <a:xfrm>
            <a:off x="6294782" y="2002781"/>
            <a:ext cx="4251297" cy="3170099"/>
          </a:xfrm>
          <a:prstGeom prst="rect">
            <a:avLst/>
          </a:prstGeom>
          <a:noFill/>
        </p:spPr>
        <p:txBody>
          <a:bodyPr wrap="square">
            <a:spAutoFit/>
          </a:bodyPr>
          <a:lstStyle/>
          <a:p>
            <a:r>
              <a:rPr lang="en-US" sz="4000" dirty="0"/>
              <a:t>How would you model crossing-over of homologous chromosomes?</a:t>
            </a:r>
          </a:p>
        </p:txBody>
      </p:sp>
    </p:spTree>
    <p:extLst>
      <p:ext uri="{BB962C8B-B14F-4D97-AF65-F5344CB8AC3E}">
        <p14:creationId xmlns:p14="http://schemas.microsoft.com/office/powerpoint/2010/main" val="12706160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Crossing Over</a:t>
            </a:r>
          </a:p>
        </p:txBody>
      </p:sp>
      <p:pic>
        <p:nvPicPr>
          <p:cNvPr id="4" name="officeArt object">
            <a:extLst>
              <a:ext uri="{FF2B5EF4-FFF2-40B4-BE49-F238E27FC236}">
                <a16:creationId xmlns:a16="http://schemas.microsoft.com/office/drawing/2014/main" id="{766C7E60-3C4D-39BB-2359-85FB74FC21A4}"/>
              </a:ext>
            </a:extLst>
          </p:cNvPr>
          <p:cNvPicPr/>
          <p:nvPr/>
        </p:nvPicPr>
        <p:blipFill>
          <a:blip r:embed="rId2">
            <a:extLst>
              <a:ext uri="{BEBA8EAE-BF5A-486C-A8C5-ECC9F3942E4B}">
                <a14:imgProps xmlns:a14="http://schemas.microsoft.com/office/drawing/2010/main">
                  <a14:imgLayer r:embed="rId3">
                    <a14:imgEffect>
                      <a14:backgroundRemoval t="6495" b="90000" l="7353" r="89977">
                        <a14:foregroundMark x1="32392" y1="6495" x2="32392" y2="6495"/>
                        <a14:foregroundMark x1="21285" y1="72371" x2="21285" y2="72371"/>
                        <a14:foregroundMark x1="88467" y1="41237" x2="88467" y2="41237"/>
                        <a14:foregroundMark x1="84094" y1="75945" x2="84094" y2="75945"/>
                        <a14:foregroundMark x1="13313" y1="37663" x2="13313" y2="37663"/>
                        <a14:foregroundMark x1="7353" y1="31168" x2="7353" y2="31168"/>
                        <a14:backgroundMark x1="16486" y1="25017" x2="16486" y2="25017"/>
                        <a14:backgroundMark x1="51471" y1="19828" x2="51471" y2="19828"/>
                      </a14:backgroundRemoval>
                    </a14:imgEffect>
                  </a14:imgLayer>
                </a14:imgProps>
              </a:ext>
            </a:extLst>
          </a:blip>
          <a:stretch>
            <a:fillRect/>
          </a:stretch>
        </p:blipFill>
        <p:spPr>
          <a:xfrm>
            <a:off x="4429760" y="1858562"/>
            <a:ext cx="3332480" cy="4085124"/>
          </a:xfrm>
          <a:prstGeom prst="rect">
            <a:avLst/>
          </a:prstGeom>
          <a:ln w="12700" cap="flat">
            <a:noFill/>
            <a:miter lim="400000"/>
          </a:ln>
          <a:effectLst/>
        </p:spPr>
      </p:pic>
    </p:spTree>
    <p:extLst>
      <p:ext uri="{BB962C8B-B14F-4D97-AF65-F5344CB8AC3E}">
        <p14:creationId xmlns:p14="http://schemas.microsoft.com/office/powerpoint/2010/main" val="3552078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Who’s Here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r>
              <a:rPr lang="en-US" dirty="0"/>
              <a:t>Middle School, High School, Post-secondary</a:t>
            </a:r>
          </a:p>
          <a:p>
            <a:endParaRPr lang="en-US" dirty="0"/>
          </a:p>
          <a:p>
            <a:r>
              <a:rPr lang="en-US" dirty="0"/>
              <a:t>Rural, Suburban, Urban</a:t>
            </a:r>
          </a:p>
          <a:p>
            <a:pPr marL="0" indent="0">
              <a:buNone/>
            </a:pPr>
            <a:endParaRPr lang="en-US" dirty="0"/>
          </a:p>
          <a:p>
            <a:r>
              <a:rPr lang="en-US" dirty="0"/>
              <a:t>Biology, AP Biology, Anatomy and Physiology, Other</a:t>
            </a:r>
          </a:p>
          <a:p>
            <a:endParaRPr lang="en-US" dirty="0"/>
          </a:p>
          <a:p>
            <a:r>
              <a:rPr lang="en-US" dirty="0"/>
              <a:t>Where are you in your course?</a:t>
            </a:r>
          </a:p>
        </p:txBody>
      </p:sp>
    </p:spTree>
    <p:extLst>
      <p:ext uri="{BB962C8B-B14F-4D97-AF65-F5344CB8AC3E}">
        <p14:creationId xmlns:p14="http://schemas.microsoft.com/office/powerpoint/2010/main" val="1997451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Cell Cycle: Modeling Crossing Over</a:t>
            </a:r>
          </a:p>
        </p:txBody>
      </p:sp>
      <p:pic>
        <p:nvPicPr>
          <p:cNvPr id="4" name="officeArt object">
            <a:extLst>
              <a:ext uri="{FF2B5EF4-FFF2-40B4-BE49-F238E27FC236}">
                <a16:creationId xmlns:a16="http://schemas.microsoft.com/office/drawing/2014/main" id="{D713AE3E-0855-64A4-1430-507569B79D1F}"/>
              </a:ext>
            </a:extLst>
          </p:cNvPr>
          <p:cNvPicPr/>
          <p:nvPr/>
        </p:nvPicPr>
        <p:blipFill>
          <a:blip r:embed="rId2">
            <a:extLst>
              <a:ext uri="{BEBA8EAE-BF5A-486C-A8C5-ECC9F3942E4B}">
                <a14:imgProps xmlns:a14="http://schemas.microsoft.com/office/drawing/2010/main">
                  <a14:imgLayer r:embed="rId3">
                    <a14:imgEffect>
                      <a14:backgroundRemoval t="9914" b="89914" l="6508" r="92643">
                        <a14:foregroundMark x1="74788" y1="41490" x2="74788" y2="41490"/>
                        <a14:foregroundMark x1="89559" y1="40344" x2="89559" y2="40344"/>
                        <a14:foregroundMark x1="92643" y1="35244" x2="92643" y2="35244"/>
                        <a14:foregroundMark x1="84012" y1="24298" x2="84012" y2="24298"/>
                        <a14:foregroundMark x1="91709" y1="62579" x2="91709" y2="62579"/>
                        <a14:foregroundMark x1="54188" y1="38395" x2="54188" y2="38395"/>
                        <a14:foregroundMark x1="20968" y1="43037" x2="20968" y2="43037"/>
                        <a14:foregroundMark x1="6508" y1="36791" x2="6508" y2="36791"/>
                        <a14:foregroundMark x1="22496" y1="61032" x2="22496" y2="61032"/>
                      </a14:backgroundRemoval>
                    </a14:imgEffect>
                  </a14:imgLayer>
                </a14:imgProps>
              </a:ext>
            </a:extLst>
          </a:blip>
          <a:stretch>
            <a:fillRect/>
          </a:stretch>
        </p:blipFill>
        <p:spPr>
          <a:xfrm rot="16200000">
            <a:off x="1301070" y="2123695"/>
            <a:ext cx="4308969" cy="3392012"/>
          </a:xfrm>
          <a:prstGeom prst="rect">
            <a:avLst/>
          </a:prstGeom>
          <a:ln w="12700" cap="flat">
            <a:noFill/>
            <a:miter lim="400000"/>
          </a:ln>
          <a:effectLst/>
        </p:spPr>
      </p:pic>
      <p:sp>
        <p:nvSpPr>
          <p:cNvPr id="5" name="TextBox 4">
            <a:extLst>
              <a:ext uri="{FF2B5EF4-FFF2-40B4-BE49-F238E27FC236}">
                <a16:creationId xmlns:a16="http://schemas.microsoft.com/office/drawing/2014/main" id="{10950FAD-6BA2-1235-B7D9-61CC524B77E0}"/>
              </a:ext>
            </a:extLst>
          </p:cNvPr>
          <p:cNvSpPr txBox="1"/>
          <p:nvPr/>
        </p:nvSpPr>
        <p:spPr>
          <a:xfrm>
            <a:off x="6586330" y="1625278"/>
            <a:ext cx="3392013" cy="3170099"/>
          </a:xfrm>
          <a:prstGeom prst="rect">
            <a:avLst/>
          </a:prstGeom>
          <a:noFill/>
        </p:spPr>
        <p:txBody>
          <a:bodyPr wrap="square" rtlCol="0">
            <a:spAutoFit/>
          </a:bodyPr>
          <a:lstStyle/>
          <a:p>
            <a:r>
              <a:rPr lang="en-US" sz="4000" dirty="0"/>
              <a:t>How would you model anaphase and telophase from this point?</a:t>
            </a:r>
          </a:p>
        </p:txBody>
      </p:sp>
    </p:spTree>
    <p:extLst>
      <p:ext uri="{BB962C8B-B14F-4D97-AF65-F5344CB8AC3E}">
        <p14:creationId xmlns:p14="http://schemas.microsoft.com/office/powerpoint/2010/main" val="141272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31</a:t>
            </a:fld>
            <a:endParaRPr lang="en-US" dirty="0"/>
          </a:p>
        </p:txBody>
      </p:sp>
      <p:graphicFrame>
        <p:nvGraphicFramePr>
          <p:cNvPr id="4" name="Table 3">
            <a:extLst>
              <a:ext uri="{FF2B5EF4-FFF2-40B4-BE49-F238E27FC236}">
                <a16:creationId xmlns:a16="http://schemas.microsoft.com/office/drawing/2014/main" id="{61F61FF1-68DD-A750-849A-41B58F2D7B48}"/>
              </a:ext>
            </a:extLst>
          </p:cNvPr>
          <p:cNvGraphicFramePr>
            <a:graphicFrameLocks noGrp="1"/>
          </p:cNvGraphicFramePr>
          <p:nvPr>
            <p:extLst>
              <p:ext uri="{D42A27DB-BD31-4B8C-83A1-F6EECF244321}">
                <p14:modId xmlns:p14="http://schemas.microsoft.com/office/powerpoint/2010/main" val="4116440949"/>
              </p:ext>
            </p:extLst>
          </p:nvPr>
        </p:nvGraphicFramePr>
        <p:xfrm>
          <a:off x="0" y="0"/>
          <a:ext cx="12191999" cy="7094599"/>
        </p:xfrm>
        <a:graphic>
          <a:graphicData uri="http://schemas.openxmlformats.org/drawingml/2006/table">
            <a:tbl>
              <a:tblPr firstRow="1" firstCol="1" bandRow="1">
                <a:tableStyleId>{5C22544A-7EE6-4342-B048-85BDC9FD1C3A}</a:tableStyleId>
              </a:tblPr>
              <a:tblGrid>
                <a:gridCol w="7036505">
                  <a:extLst>
                    <a:ext uri="{9D8B030D-6E8A-4147-A177-3AD203B41FA5}">
                      <a16:colId xmlns:a16="http://schemas.microsoft.com/office/drawing/2014/main" val="3893556815"/>
                    </a:ext>
                  </a:extLst>
                </a:gridCol>
                <a:gridCol w="2513895">
                  <a:extLst>
                    <a:ext uri="{9D8B030D-6E8A-4147-A177-3AD203B41FA5}">
                      <a16:colId xmlns:a16="http://schemas.microsoft.com/office/drawing/2014/main" val="3636288057"/>
                    </a:ext>
                  </a:extLst>
                </a:gridCol>
                <a:gridCol w="2641599">
                  <a:extLst>
                    <a:ext uri="{9D8B030D-6E8A-4147-A177-3AD203B41FA5}">
                      <a16:colId xmlns:a16="http://schemas.microsoft.com/office/drawing/2014/main" val="3985606350"/>
                    </a:ext>
                  </a:extLst>
                </a:gridCol>
              </a:tblGrid>
              <a:tr h="986898">
                <a:tc>
                  <a:txBody>
                    <a:bodyPr/>
                    <a:lstStyle/>
                    <a:p>
                      <a:pPr marL="0" marR="0">
                        <a:spcBef>
                          <a:spcPts val="0"/>
                        </a:spcBef>
                        <a:spcAft>
                          <a:spcPts val="0"/>
                        </a:spcAft>
                      </a:pPr>
                      <a:r>
                        <a:rPr lang="en-US" sz="1200" dirty="0">
                          <a:effectLst/>
                        </a:rPr>
                        <a:t> </a:t>
                      </a:r>
                      <a:endParaRPr lang="en-US" sz="1200" dirty="0">
                        <a:effectLst/>
                        <a:latin typeface="Times New Roman" panose="02020603050405020304" pitchFamily="18" charset="0"/>
                        <a:ea typeface="Arial Unicode MS"/>
                      </a:endParaRPr>
                    </a:p>
                  </a:txBody>
                  <a:tcPr marL="50800" marR="50800" marT="50800" marB="50800"/>
                </a:tc>
                <a:tc>
                  <a:txBody>
                    <a:bodyPr/>
                    <a:lstStyle/>
                    <a:p>
                      <a:pPr marL="0" marR="0" algn="ctr">
                        <a:spcBef>
                          <a:spcPts val="0"/>
                        </a:spcBef>
                        <a:spcAft>
                          <a:spcPts val="0"/>
                        </a:spcAft>
                      </a:pPr>
                      <a:r>
                        <a:rPr lang="en-US" sz="2400" dirty="0">
                          <a:effectLst/>
                        </a:rPr>
                        <a:t>Mitosis </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dirty="0">
                          <a:effectLst/>
                        </a:rPr>
                        <a:t>Meiosis</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extLst>
                  <a:ext uri="{0D108BD9-81ED-4DB2-BD59-A6C34878D82A}">
                    <a16:rowId xmlns:a16="http://schemas.microsoft.com/office/drawing/2014/main" val="2143694913"/>
                  </a:ext>
                </a:extLst>
              </a:tr>
              <a:tr h="547124">
                <a:tc>
                  <a:txBody>
                    <a:bodyPr/>
                    <a:lstStyle/>
                    <a:p>
                      <a:pPr marL="0" marR="0">
                        <a:spcBef>
                          <a:spcPts val="0"/>
                        </a:spcBef>
                        <a:spcAft>
                          <a:spcPts val="0"/>
                        </a:spcAft>
                      </a:pPr>
                      <a:r>
                        <a:rPr lang="en-US" sz="2400" dirty="0">
                          <a:effectLst/>
                        </a:rPr>
                        <a:t>Location in body</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dirty="0">
                          <a:effectLst/>
                        </a:rPr>
                        <a:t>body cells </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dirty="0">
                          <a:effectLst/>
                        </a:rPr>
                        <a:t>reproductive cells</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extLst>
                  <a:ext uri="{0D108BD9-81ED-4DB2-BD59-A6C34878D82A}">
                    <a16:rowId xmlns:a16="http://schemas.microsoft.com/office/drawing/2014/main" val="3839884420"/>
                  </a:ext>
                </a:extLst>
              </a:tr>
              <a:tr h="653159">
                <a:tc>
                  <a:txBody>
                    <a:bodyPr/>
                    <a:lstStyle/>
                    <a:p>
                      <a:pPr marL="0" marR="0">
                        <a:spcBef>
                          <a:spcPts val="0"/>
                        </a:spcBef>
                        <a:spcAft>
                          <a:spcPts val="0"/>
                        </a:spcAft>
                      </a:pPr>
                      <a:r>
                        <a:rPr lang="en-US" sz="2400" dirty="0">
                          <a:effectLst/>
                        </a:rPr>
                        <a:t>Number of chromosomal divisions</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a:effectLst/>
                        </a:rPr>
                        <a:t>one</a:t>
                      </a:r>
                      <a:endParaRPr lang="en-US" sz="240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dirty="0">
                          <a:effectLst/>
                        </a:rPr>
                        <a:t>two </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extLst>
                  <a:ext uri="{0D108BD9-81ED-4DB2-BD59-A6C34878D82A}">
                    <a16:rowId xmlns:a16="http://schemas.microsoft.com/office/drawing/2014/main" val="3111394608"/>
                  </a:ext>
                </a:extLst>
              </a:tr>
              <a:tr h="975308">
                <a:tc>
                  <a:txBody>
                    <a:bodyPr/>
                    <a:lstStyle/>
                    <a:p>
                      <a:pPr marL="0" marR="0">
                        <a:spcBef>
                          <a:spcPts val="0"/>
                        </a:spcBef>
                        <a:spcAft>
                          <a:spcPts val="0"/>
                        </a:spcAft>
                      </a:pPr>
                      <a:r>
                        <a:rPr lang="en-US" sz="2400" dirty="0">
                          <a:effectLst/>
                        </a:rPr>
                        <a:t>Resulting daughter cells</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a:effectLst/>
                        </a:rPr>
                        <a:t>identical to parent cell</a:t>
                      </a:r>
                      <a:endParaRPr lang="en-US" sz="240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dirty="0">
                          <a:effectLst/>
                        </a:rPr>
                        <a:t>different from parent cell</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extLst>
                  <a:ext uri="{0D108BD9-81ED-4DB2-BD59-A6C34878D82A}">
                    <a16:rowId xmlns:a16="http://schemas.microsoft.com/office/drawing/2014/main" val="123584050"/>
                  </a:ext>
                </a:extLst>
              </a:tr>
              <a:tr h="975308">
                <a:tc>
                  <a:txBody>
                    <a:bodyPr/>
                    <a:lstStyle/>
                    <a:p>
                      <a:pPr marL="0" marR="0">
                        <a:spcBef>
                          <a:spcPts val="0"/>
                        </a:spcBef>
                        <a:spcAft>
                          <a:spcPts val="0"/>
                        </a:spcAft>
                      </a:pPr>
                      <a:r>
                        <a:rPr lang="en-US" sz="2400" dirty="0">
                          <a:effectLst/>
                        </a:rPr>
                        <a:t>Comparison to parent cell (number of chromosomes)</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dirty="0">
                          <a:effectLst/>
                        </a:rPr>
                        <a:t>same amount</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dirty="0">
                          <a:effectLst/>
                        </a:rPr>
                        <a:t>half the amount</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extLst>
                  <a:ext uri="{0D108BD9-81ED-4DB2-BD59-A6C34878D82A}">
                    <a16:rowId xmlns:a16="http://schemas.microsoft.com/office/drawing/2014/main" val="3284399433"/>
                  </a:ext>
                </a:extLst>
              </a:tr>
              <a:tr h="1546219">
                <a:tc>
                  <a:txBody>
                    <a:bodyPr/>
                    <a:lstStyle/>
                    <a:p>
                      <a:pPr marL="0" marR="0">
                        <a:spcBef>
                          <a:spcPts val="0"/>
                        </a:spcBef>
                        <a:spcAft>
                          <a:spcPts val="0"/>
                        </a:spcAft>
                      </a:pPr>
                      <a:r>
                        <a:rPr lang="en-US" sz="2400" dirty="0">
                          <a:effectLst/>
                        </a:rPr>
                        <a:t>Cell components needed</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000">
                          <a:effectLst/>
                        </a:rPr>
                        <a:t>spindle fibers and kinetochore, centromere, chromosomes parts</a:t>
                      </a:r>
                      <a:endParaRPr lang="en-US" sz="200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000" dirty="0">
                          <a:effectLst/>
                        </a:rPr>
                        <a:t>spindle fibers and kinetochore, centromere, chromosomes parts</a:t>
                      </a:r>
                      <a:endParaRPr lang="en-US" sz="20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extLst>
                  <a:ext uri="{0D108BD9-81ED-4DB2-BD59-A6C34878D82A}">
                    <a16:rowId xmlns:a16="http://schemas.microsoft.com/office/drawing/2014/main" val="1450387811"/>
                  </a:ext>
                </a:extLst>
              </a:tr>
              <a:tr h="757424">
                <a:tc>
                  <a:txBody>
                    <a:bodyPr/>
                    <a:lstStyle/>
                    <a:p>
                      <a:pPr marL="0" marR="0">
                        <a:spcBef>
                          <a:spcPts val="0"/>
                        </a:spcBef>
                        <a:spcAft>
                          <a:spcPts val="0"/>
                        </a:spcAft>
                      </a:pPr>
                      <a:r>
                        <a:rPr lang="en-US" sz="2400" dirty="0">
                          <a:effectLst/>
                        </a:rPr>
                        <a:t>Amount of genetic diversity</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000" dirty="0">
                          <a:effectLst/>
                        </a:rPr>
                        <a:t>identical to parent cell</a:t>
                      </a:r>
                      <a:endParaRPr lang="en-US" sz="20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000" dirty="0">
                          <a:effectLst/>
                        </a:rPr>
                        <a:t>more genetic diversity to parent cell</a:t>
                      </a:r>
                      <a:endParaRPr lang="en-US" sz="20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extLst>
                  <a:ext uri="{0D108BD9-81ED-4DB2-BD59-A6C34878D82A}">
                    <a16:rowId xmlns:a16="http://schemas.microsoft.com/office/drawing/2014/main" val="2791041236"/>
                  </a:ext>
                </a:extLst>
              </a:tr>
              <a:tr h="653159">
                <a:tc>
                  <a:txBody>
                    <a:bodyPr/>
                    <a:lstStyle/>
                    <a:p>
                      <a:pPr marL="0" marR="0">
                        <a:spcBef>
                          <a:spcPts val="0"/>
                        </a:spcBef>
                        <a:spcAft>
                          <a:spcPts val="0"/>
                        </a:spcAft>
                      </a:pPr>
                      <a:r>
                        <a:rPr lang="en-US" sz="2400" dirty="0">
                          <a:effectLst/>
                        </a:rPr>
                        <a:t>Presence of tetrad formation</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dirty="0">
                          <a:effectLst/>
                        </a:rPr>
                        <a:t>None</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tc>
                  <a:txBody>
                    <a:bodyPr/>
                    <a:lstStyle/>
                    <a:p>
                      <a:pPr marL="0" marR="0">
                        <a:spcBef>
                          <a:spcPts val="0"/>
                        </a:spcBef>
                        <a:spcAft>
                          <a:spcPts val="0"/>
                        </a:spcAft>
                      </a:pPr>
                      <a:r>
                        <a:rPr lang="en-US" sz="2400" dirty="0">
                          <a:effectLst/>
                        </a:rPr>
                        <a:t>Present</a:t>
                      </a:r>
                      <a:endParaRPr lang="en-US" sz="2400" dirty="0">
                        <a:solidFill>
                          <a:srgbClr val="000000"/>
                        </a:solidFill>
                        <a:effectLst/>
                        <a:latin typeface="Helvetica" panose="020B0604020202020204" pitchFamily="34" charset="0"/>
                        <a:ea typeface="Helvetica" panose="020B0604020202020204" pitchFamily="34" charset="0"/>
                      </a:endParaRPr>
                    </a:p>
                  </a:txBody>
                  <a:tcPr marL="50800" marR="50800" marT="50800" marB="50800"/>
                </a:tc>
                <a:extLst>
                  <a:ext uri="{0D108BD9-81ED-4DB2-BD59-A6C34878D82A}">
                    <a16:rowId xmlns:a16="http://schemas.microsoft.com/office/drawing/2014/main" val="1875581906"/>
                  </a:ext>
                </a:extLst>
              </a:tr>
            </a:tbl>
          </a:graphicData>
        </a:graphic>
      </p:graphicFrame>
    </p:spTree>
    <p:extLst>
      <p:ext uri="{BB962C8B-B14F-4D97-AF65-F5344CB8AC3E}">
        <p14:creationId xmlns:p14="http://schemas.microsoft.com/office/powerpoint/2010/main" val="16984322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endParaRPr lang="en-US"/>
          </a:p>
        </p:txBody>
      </p:sp>
      <p:sp>
        <p:nvSpPr>
          <p:cNvPr id="5" name="Title 1">
            <a:extLst>
              <a:ext uri="{FF2B5EF4-FFF2-40B4-BE49-F238E27FC236}">
                <a16:creationId xmlns:a16="http://schemas.microsoft.com/office/drawing/2014/main" id="{CD87CC5F-D0D2-5D13-5C66-85FDD0E8347F}"/>
              </a:ext>
            </a:extLst>
          </p:cNvPr>
          <p:cNvSpPr txBox="1">
            <a:spLocks/>
          </p:cNvSpPr>
          <p:nvPr/>
        </p:nvSpPr>
        <p:spPr>
          <a:xfrm>
            <a:off x="534379" y="958302"/>
            <a:ext cx="11203246"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lgn="ctr"/>
            <a:r>
              <a:rPr lang="en-US" sz="3600">
                <a:latin typeface="+mn-lt"/>
              </a:rPr>
              <a:t>Workshop NGSS Connections </a:t>
            </a:r>
            <a:br>
              <a:rPr lang="en-US" sz="3600">
                <a:solidFill>
                  <a:srgbClr val="0070C0"/>
                </a:solidFill>
              </a:rPr>
            </a:br>
            <a:r>
              <a:rPr lang="en-US" sz="2000">
                <a:solidFill>
                  <a:schemeClr val="accent1"/>
                </a:solidFill>
                <a:latin typeface="+mn-lt"/>
              </a:rPr>
              <a:t>(and/or other applicable standards)</a:t>
            </a:r>
            <a:endParaRPr lang="en-US" sz="2000" dirty="0">
              <a:solidFill>
                <a:schemeClr val="accent1"/>
              </a:solidFill>
              <a:latin typeface="+mn-lt"/>
            </a:endParaRPr>
          </a:p>
        </p:txBody>
      </p:sp>
      <p:graphicFrame>
        <p:nvGraphicFramePr>
          <p:cNvPr id="6" name="Table 5">
            <a:extLst>
              <a:ext uri="{FF2B5EF4-FFF2-40B4-BE49-F238E27FC236}">
                <a16:creationId xmlns:a16="http://schemas.microsoft.com/office/drawing/2014/main" id="{E210855C-6DC1-A38A-94F0-DE1D97922B08}"/>
              </a:ext>
            </a:extLst>
          </p:cNvPr>
          <p:cNvGraphicFramePr>
            <a:graphicFrameLocks noGrp="1"/>
          </p:cNvGraphicFramePr>
          <p:nvPr>
            <p:extLst>
              <p:ext uri="{D42A27DB-BD31-4B8C-83A1-F6EECF244321}">
                <p14:modId xmlns:p14="http://schemas.microsoft.com/office/powerpoint/2010/main" val="2520147394"/>
              </p:ext>
            </p:extLst>
          </p:nvPr>
        </p:nvGraphicFramePr>
        <p:xfrm>
          <a:off x="618434" y="1908313"/>
          <a:ext cx="10956172" cy="4493232"/>
        </p:xfrm>
        <a:graphic>
          <a:graphicData uri="http://schemas.openxmlformats.org/drawingml/2006/table">
            <a:tbl>
              <a:tblPr firstRow="1" firstCol="1" bandRow="1">
                <a:tableStyleId>{C4B1156A-380E-4F78-BDF5-A606A8083BF9}</a:tableStyleId>
              </a:tblPr>
              <a:tblGrid>
                <a:gridCol w="2658830">
                  <a:extLst>
                    <a:ext uri="{9D8B030D-6E8A-4147-A177-3AD203B41FA5}">
                      <a16:colId xmlns:a16="http://schemas.microsoft.com/office/drawing/2014/main" val="598079876"/>
                    </a:ext>
                  </a:extLst>
                </a:gridCol>
                <a:gridCol w="2902546">
                  <a:extLst>
                    <a:ext uri="{9D8B030D-6E8A-4147-A177-3AD203B41FA5}">
                      <a16:colId xmlns:a16="http://schemas.microsoft.com/office/drawing/2014/main" val="3881289360"/>
                    </a:ext>
                  </a:extLst>
                </a:gridCol>
                <a:gridCol w="2697398">
                  <a:extLst>
                    <a:ext uri="{9D8B030D-6E8A-4147-A177-3AD203B41FA5}">
                      <a16:colId xmlns:a16="http://schemas.microsoft.com/office/drawing/2014/main" val="2035052738"/>
                    </a:ext>
                  </a:extLst>
                </a:gridCol>
                <a:gridCol w="2697398">
                  <a:extLst>
                    <a:ext uri="{9D8B030D-6E8A-4147-A177-3AD203B41FA5}">
                      <a16:colId xmlns:a16="http://schemas.microsoft.com/office/drawing/2014/main" val="4210109165"/>
                    </a:ext>
                  </a:extLst>
                </a:gridCol>
              </a:tblGrid>
              <a:tr h="605984">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tc>
                  <a:txBody>
                    <a:bodyPr/>
                    <a:lstStyle/>
                    <a:p>
                      <a:pPr marL="0" marR="0" algn="ctr">
                        <a:lnSpc>
                          <a:spcPct val="107000"/>
                        </a:lnSpc>
                        <a:spcBef>
                          <a:spcPts val="0"/>
                        </a:spcBef>
                        <a:spcAft>
                          <a:spcPts val="0"/>
                        </a:spcAft>
                      </a:pPr>
                      <a:r>
                        <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TEKS</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dirty="0">
                          <a:effectLst/>
                          <a:latin typeface="Calibri"/>
                          <a:cs typeface="Times New Roman"/>
                        </a:rPr>
                        <a:t>Asking Questions and Defining Problems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Systems and System Models</a:t>
                      </a:r>
                      <a:endParaRPr lang="en-US" dirty="0"/>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HS-LS1-4</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Student Expectation-B2.E</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084955307"/>
                  </a:ext>
                </a:extLst>
              </a:tr>
              <a:tr h="1076298">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Cause and Effect</a:t>
                      </a: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HS-LS3-2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Student Expectation B.5A</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Scale, Proportion, </a:t>
                      </a:r>
                      <a:r>
                        <a:rPr lang="en-US" sz="2400" b="1">
                          <a:effectLst/>
                          <a:latin typeface="Calibri"/>
                          <a:cs typeface="Times New Roman"/>
                        </a:rPr>
                        <a:t>and Quantity</a:t>
                      </a: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marR="0" lvl="0">
                        <a:lnSpc>
                          <a:spcPct val="107000"/>
                        </a:lnSpc>
                        <a:spcBef>
                          <a:spcPts val="0"/>
                        </a:spcBef>
                        <a:spcAft>
                          <a:spcPts val="0"/>
                        </a:spcAft>
                        <a:buNone/>
                      </a:pPr>
                      <a:r>
                        <a:rPr lang="en-US" sz="2400" b="1" dirty="0">
                          <a:latin typeface="+mn-lt"/>
                        </a:rPr>
                        <a:t>Student Expectation B.6G</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3945140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pic>
        <p:nvPicPr>
          <p:cNvPr id="5" name="Picture 5" descr="Qr code&#10;&#10;Description automatically generated">
            <a:extLst>
              <a:ext uri="{FF2B5EF4-FFF2-40B4-BE49-F238E27FC236}">
                <a16:creationId xmlns:a16="http://schemas.microsoft.com/office/drawing/2014/main" id="{04AE955A-7DEF-9015-8373-32903BEFF1B7}"/>
              </a:ext>
            </a:extLst>
          </p:cNvPr>
          <p:cNvPicPr>
            <a:picLocks noChangeAspect="1"/>
          </p:cNvPicPr>
          <p:nvPr/>
        </p:nvPicPr>
        <p:blipFill>
          <a:blip r:embed="rId3"/>
          <a:stretch>
            <a:fillRect/>
          </a:stretch>
        </p:blipFill>
        <p:spPr>
          <a:xfrm>
            <a:off x="5698982" y="952500"/>
            <a:ext cx="4829963" cy="4829963"/>
          </a:xfrm>
          <a:prstGeom prst="rect">
            <a:avLst/>
          </a:prstGeom>
        </p:spPr>
      </p:pic>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33</a:t>
            </a:fld>
            <a:endParaRPr lang="en-US">
              <a:solidFill>
                <a:prstClr val="black">
                  <a:tint val="75000"/>
                </a:prstClr>
              </a:solidFill>
            </a:endParaRPr>
          </a:p>
        </p:txBody>
      </p:sp>
    </p:spTree>
    <p:extLst>
      <p:ext uri="{BB962C8B-B14F-4D97-AF65-F5344CB8AC3E}">
        <p14:creationId xmlns:p14="http://schemas.microsoft.com/office/powerpoint/2010/main" val="3942971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Workshop Learning Goals</a:t>
            </a:r>
          </a:p>
        </p:txBody>
      </p:sp>
      <p:sp>
        <p:nvSpPr>
          <p:cNvPr id="6" name="TextBox 5">
            <a:extLst>
              <a:ext uri="{FF2B5EF4-FFF2-40B4-BE49-F238E27FC236}">
                <a16:creationId xmlns:a16="http://schemas.microsoft.com/office/drawing/2014/main" id="{2A5692DE-5F0E-25EF-F371-8339867269C2}"/>
              </a:ext>
            </a:extLst>
          </p:cNvPr>
          <p:cNvSpPr txBox="1"/>
          <p:nvPr/>
        </p:nvSpPr>
        <p:spPr>
          <a:xfrm>
            <a:off x="534379" y="1502876"/>
            <a:ext cx="10807797" cy="3299045"/>
          </a:xfrm>
          <a:prstGeom prst="rect">
            <a:avLst/>
          </a:prstGeom>
          <a:noFill/>
        </p:spPr>
        <p:txBody>
          <a:bodyPr wrap="square" lIns="91440" tIns="45720" rIns="91440" bIns="45720" rtlCol="0" anchor="t">
            <a:spAutoFit/>
          </a:bodyPr>
          <a:lstStyle/>
          <a:p>
            <a:pPr marL="342900" marR="0" lvl="0" indent="-342900">
              <a:lnSpc>
                <a:spcPct val="107000"/>
              </a:lnSpc>
              <a:spcBef>
                <a:spcPts val="0"/>
              </a:spcBef>
              <a:spcAft>
                <a:spcPts val="0"/>
              </a:spcAft>
              <a:buFont typeface="Symbol" panose="05050102010706020507" pitchFamily="18" charset="2"/>
              <a:buChar char=""/>
            </a:pPr>
            <a:r>
              <a:rPr lang="en-US" sz="2800" dirty="0">
                <a:ea typeface="Arial Unicode MS"/>
              </a:rPr>
              <a:t>D</a:t>
            </a:r>
            <a:r>
              <a:rPr lang="en-US" sz="2800" dirty="0">
                <a:effectLst/>
                <a:ea typeface="Arial Unicode MS"/>
              </a:rPr>
              <a:t>emonstrate how cell division using mitosis results in identical daughter cells</a:t>
            </a:r>
            <a:r>
              <a:rPr lang="en-US" sz="2800" i="0" dirty="0">
                <a:effectLst/>
              </a:rPr>
              <a:t>. </a:t>
            </a:r>
          </a:p>
          <a:p>
            <a:pPr marL="342900" marR="0" lvl="0" indent="-342900">
              <a:lnSpc>
                <a:spcPct val="107000"/>
              </a:lnSpc>
              <a:spcBef>
                <a:spcPts val="0"/>
              </a:spcBef>
              <a:spcAft>
                <a:spcPts val="0"/>
              </a:spcAft>
              <a:buFont typeface="Symbol" panose="05050102010706020507" pitchFamily="18" charset="2"/>
              <a:buChar char=""/>
            </a:pPr>
            <a:r>
              <a:rPr lang="en-US" sz="2800" dirty="0">
                <a:ea typeface="Arial Unicode MS"/>
              </a:rPr>
              <a:t>E</a:t>
            </a:r>
            <a:r>
              <a:rPr lang="en-US" sz="2800" dirty="0">
                <a:effectLst/>
                <a:ea typeface="Arial Unicode MS"/>
              </a:rPr>
              <a:t>xplain how mitosis alternates with interphase in the cell cycle</a:t>
            </a:r>
          </a:p>
          <a:p>
            <a:pPr marL="342900" indent="-342900">
              <a:lnSpc>
                <a:spcPct val="107000"/>
              </a:lnSpc>
              <a:buFont typeface="Symbol" panose="05050102010706020507" pitchFamily="18" charset="2"/>
              <a:buChar char=""/>
            </a:pPr>
            <a:r>
              <a:rPr lang="en-US" sz="2800" dirty="0">
                <a:uFill>
                  <a:solidFill>
                    <a:srgbClr val="000000"/>
                  </a:solidFill>
                </a:uFill>
                <a:ea typeface="Arial Unicode MS"/>
                <a:cs typeface="Arial Unicode MS"/>
              </a:rPr>
              <a:t>C</a:t>
            </a:r>
            <a:r>
              <a:rPr lang="en-US" sz="2800" dirty="0">
                <a:ln>
                  <a:noFill/>
                </a:ln>
                <a:effectLst/>
                <a:uFill>
                  <a:solidFill>
                    <a:srgbClr val="000000"/>
                  </a:solidFill>
                </a:uFill>
                <a:ea typeface="Arial Unicode MS"/>
                <a:cs typeface="Arial Unicode MS"/>
              </a:rPr>
              <a:t>ompare and contrast mitosis with meiosis. </a:t>
            </a:r>
          </a:p>
          <a:p>
            <a:pPr marL="342900" indent="-342900">
              <a:lnSpc>
                <a:spcPct val="107000"/>
              </a:lnSpc>
              <a:buFont typeface="Symbol" panose="05050102010706020507" pitchFamily="18" charset="2"/>
              <a:buChar char=""/>
            </a:pPr>
            <a:r>
              <a:rPr lang="en-US" sz="2800" dirty="0">
                <a:uFill>
                  <a:solidFill>
                    <a:srgbClr val="000000"/>
                  </a:solidFill>
                </a:uFill>
                <a:ea typeface="Arial Unicode MS"/>
                <a:cs typeface="Arial Unicode MS"/>
              </a:rPr>
              <a:t>D</a:t>
            </a:r>
            <a:r>
              <a:rPr lang="en-US" sz="2800" dirty="0">
                <a:ln>
                  <a:noFill/>
                </a:ln>
                <a:effectLst/>
                <a:uFill>
                  <a:solidFill>
                    <a:srgbClr val="000000"/>
                  </a:solidFill>
                </a:uFill>
                <a:ea typeface="Arial Unicode MS"/>
                <a:cs typeface="Arial Unicode MS"/>
              </a:rPr>
              <a:t>emonstrate what processes in meiosis increase gamete diversity when compared to the parent cell.  </a:t>
            </a:r>
            <a:endParaRPr lang="en-US" sz="2800" dirty="0">
              <a:effectLst/>
              <a:ea typeface="Arial Unicode MS"/>
            </a:endParaRPr>
          </a:p>
          <a:p>
            <a:pPr marL="342900" marR="0" lvl="0" indent="-342900">
              <a:lnSpc>
                <a:spcPct val="107000"/>
              </a:lnSpc>
              <a:spcBef>
                <a:spcPts val="0"/>
              </a:spcBef>
              <a:spcAft>
                <a:spcPts val="0"/>
              </a:spcAft>
              <a:buFont typeface="Symbol" panose="05050102010706020507" pitchFamily="18" charset="2"/>
              <a:buChar char=""/>
            </a:pPr>
            <a:r>
              <a:rPr lang="en-US" sz="2800" dirty="0">
                <a:ea typeface="Calibri" panose="020F0502020204030204" pitchFamily="34" charset="0"/>
                <a:cs typeface="Arial"/>
              </a:rPr>
              <a:t>Have fun!</a:t>
            </a:r>
            <a:endParaRPr lang="en-US" sz="2800" dirty="0">
              <a:effectLst/>
              <a:ea typeface="Calibri" panose="020F0502020204030204" pitchFamily="34" charset="0"/>
              <a:cs typeface="Arial"/>
            </a:endParaRPr>
          </a:p>
        </p:txBody>
      </p:sp>
    </p:spTree>
    <p:extLst>
      <p:ext uri="{BB962C8B-B14F-4D97-AF65-F5344CB8AC3E}">
        <p14:creationId xmlns:p14="http://schemas.microsoft.com/office/powerpoint/2010/main" val="4259165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Construct a chromosome</a:t>
            </a:r>
          </a:p>
        </p:txBody>
      </p:sp>
      <p:pic>
        <p:nvPicPr>
          <p:cNvPr id="4" name="officeArt object">
            <a:extLst>
              <a:ext uri="{FF2B5EF4-FFF2-40B4-BE49-F238E27FC236}">
                <a16:creationId xmlns:a16="http://schemas.microsoft.com/office/drawing/2014/main" id="{11495579-233A-FB9C-368E-21E57B2232FB}"/>
              </a:ext>
            </a:extLst>
          </p:cNvPr>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938238" y="1787527"/>
            <a:ext cx="1761781" cy="2113597"/>
          </a:xfrm>
          <a:prstGeom prst="rect">
            <a:avLst/>
          </a:prstGeom>
          <a:ln w="12700" cap="flat">
            <a:noFill/>
            <a:miter lim="400000"/>
          </a:ln>
          <a:effectLst/>
        </p:spPr>
      </p:pic>
      <p:pic>
        <p:nvPicPr>
          <p:cNvPr id="6" name="officeArt object">
            <a:extLst>
              <a:ext uri="{FF2B5EF4-FFF2-40B4-BE49-F238E27FC236}">
                <a16:creationId xmlns:a16="http://schemas.microsoft.com/office/drawing/2014/main" id="{34F7A490-EF13-6BA0-14AA-6A0EFFCF2FD6}"/>
              </a:ext>
            </a:extLst>
          </p:cNvPr>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099160" y="1787527"/>
            <a:ext cx="1980307" cy="2113597"/>
          </a:xfrm>
          <a:prstGeom prst="rect">
            <a:avLst/>
          </a:prstGeom>
          <a:ln w="12700" cap="flat">
            <a:noFill/>
            <a:miter lim="400000"/>
          </a:ln>
          <a:effectLst/>
        </p:spPr>
      </p:pic>
      <p:pic>
        <p:nvPicPr>
          <p:cNvPr id="7" name="officeArt object">
            <a:extLst>
              <a:ext uri="{FF2B5EF4-FFF2-40B4-BE49-F238E27FC236}">
                <a16:creationId xmlns:a16="http://schemas.microsoft.com/office/drawing/2014/main" id="{5917C011-757F-33A0-D70A-EDA2EC2469E7}"/>
              </a:ext>
            </a:extLst>
          </p:cNvPr>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2138593" y="4513262"/>
            <a:ext cx="1761781" cy="1786111"/>
          </a:xfrm>
          <a:prstGeom prst="rect">
            <a:avLst/>
          </a:prstGeom>
          <a:ln w="12700" cap="flat">
            <a:noFill/>
            <a:miter lim="400000"/>
          </a:ln>
          <a:effectLst/>
        </p:spPr>
      </p:pic>
      <p:sp>
        <p:nvSpPr>
          <p:cNvPr id="9" name="Content Placeholder 8">
            <a:extLst>
              <a:ext uri="{FF2B5EF4-FFF2-40B4-BE49-F238E27FC236}">
                <a16:creationId xmlns:a16="http://schemas.microsoft.com/office/drawing/2014/main" id="{4DA38A16-4C88-6C09-11DB-3EFA54C2B502}"/>
              </a:ext>
            </a:extLst>
          </p:cNvPr>
          <p:cNvSpPr>
            <a:spLocks noGrp="1"/>
          </p:cNvSpPr>
          <p:nvPr>
            <p:ph idx="1"/>
          </p:nvPr>
        </p:nvSpPr>
        <p:spPr>
          <a:xfrm>
            <a:off x="6258560" y="1889126"/>
            <a:ext cx="5338102" cy="4571046"/>
          </a:xfrm>
        </p:spPr>
        <p:txBody>
          <a:bodyPr/>
          <a:lstStyle/>
          <a:p>
            <a:r>
              <a:rPr lang="en-US" dirty="0"/>
              <a:t>Start with one centromere</a:t>
            </a:r>
          </a:p>
          <a:p>
            <a:r>
              <a:rPr lang="en-US" dirty="0"/>
              <a:t>Add 3 to 4 chromosome connectors to each side of the centromere.</a:t>
            </a:r>
          </a:p>
          <a:p>
            <a:r>
              <a:rPr lang="en-US" dirty="0"/>
              <a:t>Add a cap piece to each end of the chromatid.</a:t>
            </a:r>
          </a:p>
        </p:txBody>
      </p:sp>
    </p:spTree>
    <p:extLst>
      <p:ext uri="{BB962C8B-B14F-4D97-AF65-F5344CB8AC3E}">
        <p14:creationId xmlns:p14="http://schemas.microsoft.com/office/powerpoint/2010/main" val="1245332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endParaRPr lang="en-US" dirty="0"/>
          </a:p>
        </p:txBody>
      </p:sp>
      <p:pic>
        <p:nvPicPr>
          <p:cNvPr id="16" name="Picture 15">
            <a:extLst>
              <a:ext uri="{FF2B5EF4-FFF2-40B4-BE49-F238E27FC236}">
                <a16:creationId xmlns:a16="http://schemas.microsoft.com/office/drawing/2014/main" id="{37765C34-9884-D61C-AF27-FF82F3C5873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923" b="94781" l="9871" r="89968">
                        <a14:foregroundMark x1="48867" y1="7098" x2="48867" y2="7098"/>
                        <a14:foregroundMark x1="50809" y1="2923" x2="50809" y2="2923"/>
                        <a14:foregroundMark x1="59223" y1="88518" x2="59223" y2="88518"/>
                        <a14:foregroundMark x1="54693" y1="94781" x2="54693" y2="94781"/>
                      </a14:backgroundRemoval>
                    </a14:imgEffect>
                  </a14:imgLayer>
                </a14:imgProps>
              </a:ext>
              <a:ext uri="{28A0092B-C50C-407E-A947-70E740481C1C}">
                <a14:useLocalDpi xmlns:a14="http://schemas.microsoft.com/office/drawing/2010/main" val="0"/>
              </a:ext>
            </a:extLst>
          </a:blip>
          <a:stretch>
            <a:fillRect/>
          </a:stretch>
        </p:blipFill>
        <p:spPr>
          <a:xfrm>
            <a:off x="1102469" y="1648001"/>
            <a:ext cx="1500286" cy="4651372"/>
          </a:xfrm>
          <a:prstGeom prst="rect">
            <a:avLst/>
          </a:prstGeom>
        </p:spPr>
      </p:pic>
      <p:pic>
        <p:nvPicPr>
          <p:cNvPr id="20" name="Picture 19" descr="A picture containing building material, stone&#10;&#10;Description automatically generated">
            <a:extLst>
              <a:ext uri="{FF2B5EF4-FFF2-40B4-BE49-F238E27FC236}">
                <a16:creationId xmlns:a16="http://schemas.microsoft.com/office/drawing/2014/main" id="{2601D9A1-CB49-575F-9697-FC49478F2C4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540" b="97891" l="9924" r="89992">
                        <a14:foregroundMark x1="68109" y1="32508" x2="68109" y2="32508"/>
                        <a14:foregroundMark x1="62850" y1="19183" x2="62850" y2="19183"/>
                        <a14:foregroundMark x1="65988" y1="7700" x2="65988" y2="7700"/>
                        <a14:foregroundMark x1="74470" y1="4151" x2="74470" y2="4151"/>
                        <a14:foregroundMark x1="78117" y1="89789" x2="78117" y2="89789"/>
                        <a14:foregroundMark x1="78711" y1="93137" x2="78711" y2="93137"/>
                        <a14:foregroundMark x1="66497" y1="95213" x2="66497" y2="95213"/>
                        <a14:foregroundMark x1="33842" y1="3348" x2="33842" y2="3348"/>
                        <a14:foregroundMark x1="32740" y1="96451" x2="32740" y2="96451"/>
                        <a14:foregroundMark x1="73961" y1="1573" x2="73961" y2="1573"/>
                        <a14:foregroundMark x1="74724" y1="97891" x2="74724" y2="97891"/>
                        <a14:foregroundMark x1="72519" y1="96485" x2="72519" y2="96485"/>
                      </a14:backgroundRemoval>
                    </a14:imgEffect>
                  </a14:imgLayer>
                </a14:imgProps>
              </a:ext>
              <a:ext uri="{28A0092B-C50C-407E-A947-70E740481C1C}">
                <a14:useLocalDpi xmlns:a14="http://schemas.microsoft.com/office/drawing/2010/main" val="0"/>
              </a:ext>
            </a:extLst>
          </a:blip>
          <a:stretch>
            <a:fillRect/>
          </a:stretch>
        </p:blipFill>
        <p:spPr>
          <a:xfrm>
            <a:off x="3013750" y="1502876"/>
            <a:ext cx="1835945" cy="4651372"/>
          </a:xfrm>
          <a:prstGeom prst="rect">
            <a:avLst/>
          </a:prstGeom>
        </p:spPr>
      </p:pic>
      <p:sp>
        <p:nvSpPr>
          <p:cNvPr id="21" name="TextBox 20">
            <a:extLst>
              <a:ext uri="{FF2B5EF4-FFF2-40B4-BE49-F238E27FC236}">
                <a16:creationId xmlns:a16="http://schemas.microsoft.com/office/drawing/2014/main" id="{90AE69DA-938C-B433-8B62-44DB916EF8DE}"/>
              </a:ext>
            </a:extLst>
          </p:cNvPr>
          <p:cNvSpPr txBox="1"/>
          <p:nvPr/>
        </p:nvSpPr>
        <p:spPr>
          <a:xfrm>
            <a:off x="5194851" y="2517913"/>
            <a:ext cx="5592417"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Verdana Pro" panose="020B0604030504040204" pitchFamily="34" charset="0"/>
              </a:rPr>
              <a:t>Create a duplicate copy of the chromosome to make a sister chromatid</a:t>
            </a:r>
          </a:p>
          <a:p>
            <a:endParaRPr lang="en-US" sz="2800" kern="1200" dirty="0">
              <a:solidFill>
                <a:schemeClr val="tx1"/>
              </a:solidFill>
              <a:latin typeface="Verdana Pro" panose="020B0604030504040204" pitchFamily="34" charset="0"/>
            </a:endParaRPr>
          </a:p>
        </p:txBody>
      </p:sp>
    </p:spTree>
    <p:extLst>
      <p:ext uri="{BB962C8B-B14F-4D97-AF65-F5344CB8AC3E}">
        <p14:creationId xmlns:p14="http://schemas.microsoft.com/office/powerpoint/2010/main" val="2903820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Label the parts</a:t>
            </a:r>
          </a:p>
        </p:txBody>
      </p:sp>
      <p:pic>
        <p:nvPicPr>
          <p:cNvPr id="5" name="officeArt object">
            <a:extLst>
              <a:ext uri="{FF2B5EF4-FFF2-40B4-BE49-F238E27FC236}">
                <a16:creationId xmlns:a16="http://schemas.microsoft.com/office/drawing/2014/main" id="{40913E32-97B7-4475-4F79-8CFBA076C1DA}"/>
              </a:ext>
            </a:extLst>
          </p:cNvPr>
          <p:cNvPicPr>
            <a:picLocks noGrp="1"/>
          </p:cNvPicPr>
          <p:nvPr>
            <p:ph idx="1"/>
          </p:nvPr>
        </p:nvPicPr>
        <p:blipFill>
          <a:blip r:embed="rId3"/>
          <a:stretch>
            <a:fillRect/>
          </a:stretch>
        </p:blipFill>
        <p:spPr>
          <a:xfrm>
            <a:off x="6671059" y="1647998"/>
            <a:ext cx="5066566" cy="4651375"/>
          </a:xfrm>
          <a:prstGeom prst="rect">
            <a:avLst/>
          </a:prstGeom>
          <a:ln w="12700" cap="flat">
            <a:noFill/>
            <a:miter lim="400000"/>
          </a:ln>
          <a:effectLst/>
        </p:spPr>
      </p:pic>
      <p:pic>
        <p:nvPicPr>
          <p:cNvPr id="13" name="Picture 12">
            <a:extLst>
              <a:ext uri="{FF2B5EF4-FFF2-40B4-BE49-F238E27FC236}">
                <a16:creationId xmlns:a16="http://schemas.microsoft.com/office/drawing/2014/main" id="{E37BD7BF-E88A-ECCA-D3E1-7530DBEEC7B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919" b="96352" l="7452" r="93713">
                        <a14:foregroundMark x1="93713" y1="48387" x2="93713" y2="48387"/>
                        <a14:foregroundMark x1="7452" y1="49616" x2="7452" y2="49616"/>
                        <a14:foregroundMark x1="44711" y1="6912" x2="44711" y2="6912"/>
                        <a14:foregroundMark x1="55888" y1="3533" x2="55888" y2="3533"/>
                        <a14:foregroundMark x1="55090" y1="92972" x2="55090" y2="92972"/>
                        <a14:foregroundMark x1="57219" y1="96352" x2="57219" y2="96352"/>
                        <a14:foregroundMark x1="55955" y1="3226" x2="55955" y2="3226"/>
                        <a14:foregroundMark x1="42914" y1="2919" x2="42914" y2="2919"/>
                        <a14:foregroundMark x1="57818" y1="94816" x2="57818" y2="94816"/>
                        <a14:foregroundMark x1="43713" y1="95430" x2="43713" y2="95430"/>
                        <a14:backgroundMark x1="49501" y1="3533" x2="49501" y2="3533"/>
                        <a14:backgroundMark x1="49501" y1="4762" x2="49501" y2="4762"/>
                        <a14:backgroundMark x1="93180" y1="55453" x2="93180" y2="55453"/>
                        <a14:backgroundMark x1="80905" y1="52381" x2="80905" y2="52381"/>
                        <a14:backgroundMark x1="75316" y1="54531" x2="75316" y2="54531"/>
                        <a14:backgroundMark x1="67332" y1="56989" x2="67332" y2="56989"/>
                      </a14:backgroundRemoval>
                    </a14:imgEffect>
                  </a14:imgLayer>
                </a14:imgProps>
              </a:ext>
              <a:ext uri="{28A0092B-C50C-407E-A947-70E740481C1C}">
                <a14:useLocalDpi xmlns:a14="http://schemas.microsoft.com/office/drawing/2010/main" val="0"/>
              </a:ext>
            </a:extLst>
          </a:blip>
          <a:stretch>
            <a:fillRect/>
          </a:stretch>
        </p:blipFill>
        <p:spPr>
          <a:xfrm>
            <a:off x="769106" y="1650206"/>
            <a:ext cx="5366896" cy="4649167"/>
          </a:xfrm>
          <a:prstGeom prst="rect">
            <a:avLst/>
          </a:prstGeom>
        </p:spPr>
      </p:pic>
    </p:spTree>
    <p:extLst>
      <p:ext uri="{BB962C8B-B14F-4D97-AF65-F5344CB8AC3E}">
        <p14:creationId xmlns:p14="http://schemas.microsoft.com/office/powerpoint/2010/main" val="2828205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A closer look at the spindle apparatus</a:t>
            </a:r>
          </a:p>
        </p:txBody>
      </p:sp>
      <p:pic>
        <p:nvPicPr>
          <p:cNvPr id="5" name="officeArt object">
            <a:extLst>
              <a:ext uri="{FF2B5EF4-FFF2-40B4-BE49-F238E27FC236}">
                <a16:creationId xmlns:a16="http://schemas.microsoft.com/office/drawing/2014/main" id="{40913E32-97B7-4475-4F79-8CFBA076C1DA}"/>
              </a:ext>
            </a:extLst>
          </p:cNvPr>
          <p:cNvPicPr>
            <a:picLocks noGrp="1"/>
          </p:cNvPicPr>
          <p:nvPr>
            <p:ph idx="1"/>
          </p:nvPr>
        </p:nvPicPr>
        <p:blipFill>
          <a:blip r:embed="rId3"/>
          <a:stretch>
            <a:fillRect/>
          </a:stretch>
        </p:blipFill>
        <p:spPr>
          <a:xfrm>
            <a:off x="6671059" y="1647998"/>
            <a:ext cx="5066566" cy="4651375"/>
          </a:xfrm>
          <a:prstGeom prst="rect">
            <a:avLst/>
          </a:prstGeom>
          <a:ln w="12700" cap="flat">
            <a:noFill/>
            <a:miter lim="400000"/>
          </a:ln>
          <a:effectLst/>
        </p:spPr>
      </p:pic>
      <p:pic>
        <p:nvPicPr>
          <p:cNvPr id="4" name="officeArt object">
            <a:extLst>
              <a:ext uri="{FF2B5EF4-FFF2-40B4-BE49-F238E27FC236}">
                <a16:creationId xmlns:a16="http://schemas.microsoft.com/office/drawing/2014/main" id="{7C8692F5-8BB7-CCFF-52CF-4297EB91DE0D}"/>
              </a:ext>
            </a:extLst>
          </p:cNvPr>
          <p:cNvPicPr/>
          <p:nvPr/>
        </p:nvPicPr>
        <p:blipFill>
          <a:blip r:embed="rId4">
            <a:extLst>
              <a:ext uri="{BEBA8EAE-BF5A-486C-A8C5-ECC9F3942E4B}">
                <a14:imgProps xmlns:a14="http://schemas.microsoft.com/office/drawing/2010/main">
                  <a14:imgLayer r:embed="rId5">
                    <a14:imgEffect>
                      <a14:backgroundRemoval t="9507" b="96831" l="10000" r="90417">
                        <a14:foregroundMark x1="53889" y1="97183" x2="53889" y2="97183"/>
                        <a14:foregroundMark x1="90417" y1="70423" x2="90417" y2="70423"/>
                      </a14:backgroundRemoval>
                    </a14:imgEffect>
                  </a14:imgLayer>
                </a14:imgProps>
              </a:ext>
            </a:extLst>
          </a:blip>
          <a:stretch>
            <a:fillRect/>
          </a:stretch>
        </p:blipFill>
        <p:spPr>
          <a:xfrm>
            <a:off x="1233576" y="2276179"/>
            <a:ext cx="4497135" cy="2305642"/>
          </a:xfrm>
          <a:prstGeom prst="rect">
            <a:avLst/>
          </a:prstGeom>
          <a:ln w="12700" cap="flat">
            <a:noFill/>
            <a:miter lim="400000"/>
          </a:ln>
          <a:effectLst/>
        </p:spPr>
      </p:pic>
    </p:spTree>
    <p:extLst>
      <p:ext uri="{BB962C8B-B14F-4D97-AF65-F5344CB8AC3E}">
        <p14:creationId xmlns:p14="http://schemas.microsoft.com/office/powerpoint/2010/main" val="1389495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Onion Root Tip Lab</a:t>
            </a:r>
          </a:p>
        </p:txBody>
      </p:sp>
      <p:pic>
        <p:nvPicPr>
          <p:cNvPr id="3" name="officeArt object">
            <a:extLst>
              <a:ext uri="{FF2B5EF4-FFF2-40B4-BE49-F238E27FC236}">
                <a16:creationId xmlns:a16="http://schemas.microsoft.com/office/drawing/2014/main" id="{F25F1AC0-E496-F397-7BBB-D008FE42321E}"/>
              </a:ext>
            </a:extLst>
          </p:cNvPr>
          <p:cNvPicPr/>
          <p:nvPr/>
        </p:nvPicPr>
        <p:blipFill>
          <a:blip r:embed="rId3"/>
          <a:stretch>
            <a:fillRect/>
          </a:stretch>
        </p:blipFill>
        <p:spPr>
          <a:xfrm>
            <a:off x="849824" y="1811507"/>
            <a:ext cx="5274627" cy="3543617"/>
          </a:xfrm>
          <a:prstGeom prst="rect">
            <a:avLst/>
          </a:prstGeom>
          <a:ln w="12700" cap="flat">
            <a:noFill/>
            <a:miter lim="400000"/>
          </a:ln>
          <a:effectLst/>
        </p:spPr>
      </p:pic>
      <p:sp>
        <p:nvSpPr>
          <p:cNvPr id="4" name="TextBox 3">
            <a:extLst>
              <a:ext uri="{FF2B5EF4-FFF2-40B4-BE49-F238E27FC236}">
                <a16:creationId xmlns:a16="http://schemas.microsoft.com/office/drawing/2014/main" id="{B985006E-44BF-02CE-FE97-E02870BF25A0}"/>
              </a:ext>
            </a:extLst>
          </p:cNvPr>
          <p:cNvSpPr txBox="1"/>
          <p:nvPr/>
        </p:nvSpPr>
        <p:spPr>
          <a:xfrm>
            <a:off x="849824" y="5663755"/>
            <a:ext cx="5274627" cy="553998"/>
          </a:xfrm>
          <a:prstGeom prst="rect">
            <a:avLst/>
          </a:prstGeom>
          <a:noFill/>
        </p:spPr>
        <p:txBody>
          <a:bodyPr wrap="square" rtlCol="0">
            <a:spAutoFit/>
          </a:bodyPr>
          <a:lstStyle/>
          <a:p>
            <a:pPr algn="ctr"/>
            <a:r>
              <a:rPr lang="en-US" sz="1200" dirty="0">
                <a:effectLst/>
                <a:latin typeface="Times New Roman" panose="02020603050405020304" pitchFamily="18" charset="0"/>
                <a:ea typeface="Arial Unicode MS"/>
              </a:rPr>
              <a:t> Berkshire Community College Bioscience Image </a:t>
            </a:r>
            <a:r>
              <a:rPr lang="en-US" sz="1200" i="1" dirty="0">
                <a:solidFill>
                  <a:srgbClr val="404040"/>
                </a:solidFill>
                <a:effectLst/>
                <a:latin typeface="Times New Roman" panose="02020603050405020304" pitchFamily="18" charset="0"/>
                <a:ea typeface="Arial Unicode MS"/>
              </a:rPr>
              <a:t>Library (2014)</a:t>
            </a:r>
          </a:p>
          <a:p>
            <a:pPr algn="ctr"/>
            <a:endParaRPr lang="en-US" dirty="0"/>
          </a:p>
        </p:txBody>
      </p:sp>
      <p:pic>
        <p:nvPicPr>
          <p:cNvPr id="9" name="officeArt object">
            <a:extLst>
              <a:ext uri="{FF2B5EF4-FFF2-40B4-BE49-F238E27FC236}">
                <a16:creationId xmlns:a16="http://schemas.microsoft.com/office/drawing/2014/main" id="{FE946FE7-59AA-DD31-3EC7-1678FA83209C}"/>
              </a:ext>
            </a:extLst>
          </p:cNvPr>
          <p:cNvPicPr/>
          <p:nvPr/>
        </p:nvPicPr>
        <p:blipFill>
          <a:blip r:embed="rId4"/>
          <a:stretch>
            <a:fillRect/>
          </a:stretch>
        </p:blipFill>
        <p:spPr>
          <a:xfrm>
            <a:off x="7103427" y="1582335"/>
            <a:ext cx="3706813" cy="3693329"/>
          </a:xfrm>
          <a:prstGeom prst="rect">
            <a:avLst/>
          </a:prstGeom>
          <a:ln w="12700" cap="flat">
            <a:noFill/>
            <a:miter lim="400000"/>
          </a:ln>
          <a:effectLst/>
        </p:spPr>
      </p:pic>
      <p:sp>
        <p:nvSpPr>
          <p:cNvPr id="11" name="TextBox 10">
            <a:extLst>
              <a:ext uri="{FF2B5EF4-FFF2-40B4-BE49-F238E27FC236}">
                <a16:creationId xmlns:a16="http://schemas.microsoft.com/office/drawing/2014/main" id="{9B3B726C-748C-E83C-522C-882658C236E6}"/>
              </a:ext>
            </a:extLst>
          </p:cNvPr>
          <p:cNvSpPr txBox="1"/>
          <p:nvPr/>
        </p:nvSpPr>
        <p:spPr>
          <a:xfrm>
            <a:off x="8087360" y="5663755"/>
            <a:ext cx="2722880" cy="276999"/>
          </a:xfrm>
          <a:prstGeom prst="rect">
            <a:avLst/>
          </a:prstGeom>
          <a:noFill/>
        </p:spPr>
        <p:txBody>
          <a:bodyPr wrap="square">
            <a:spAutoFit/>
          </a:bodyPr>
          <a:lstStyle/>
          <a:p>
            <a:pPr marL="0" marR="0">
              <a:spcBef>
                <a:spcPts val="0"/>
              </a:spcBef>
              <a:spcAft>
                <a:spcPts val="1000"/>
              </a:spcAft>
            </a:pPr>
            <a:r>
              <a:rPr lang="en-US" sz="1200" i="1" dirty="0">
                <a:solidFill>
                  <a:srgbClr val="404040"/>
                </a:solidFill>
                <a:effectLst/>
                <a:latin typeface="Times New Roman" panose="02020603050405020304" pitchFamily="18" charset="0"/>
                <a:ea typeface="Arial Unicode MS"/>
              </a:rPr>
              <a:t>Wikipedia Creative Commons</a:t>
            </a:r>
          </a:p>
        </p:txBody>
      </p:sp>
    </p:spTree>
    <p:extLst>
      <p:ext uri="{BB962C8B-B14F-4D97-AF65-F5344CB8AC3E}">
        <p14:creationId xmlns:p14="http://schemas.microsoft.com/office/powerpoint/2010/main" val="1929456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21590B-7B30-47D0-A44A-09458431A0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customXml/itemProps3.xml><?xml version="1.0" encoding="utf-8"?>
<ds:datastoreItem xmlns:ds="http://schemas.openxmlformats.org/officeDocument/2006/customXml" ds:itemID="{91E16ABB-C338-49FE-BEFB-AD5EFBB9D1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3DMD_NEW_PPT_Template_r3</Template>
  <TotalTime>12089</TotalTime>
  <Words>2354</Words>
  <Application>Microsoft Office PowerPoint</Application>
  <PresentationFormat>Widescreen</PresentationFormat>
  <Paragraphs>217</Paragraphs>
  <Slides>34</Slides>
  <Notes>21</Notes>
  <HiddenSlides>0</HiddenSlides>
  <MMClips>0</MMClips>
  <ScaleCrop>false</ScaleCrop>
  <HeadingPairs>
    <vt:vector size="4" baseType="variant">
      <vt:variant>
        <vt:lpstr>Theme</vt:lpstr>
      </vt:variant>
      <vt:variant>
        <vt:i4>3</vt:i4>
      </vt:variant>
      <vt:variant>
        <vt:lpstr>Slide Titles</vt:lpstr>
      </vt:variant>
      <vt:variant>
        <vt:i4>34</vt:i4>
      </vt:variant>
    </vt:vector>
  </HeadingPairs>
  <TitlesOfParts>
    <vt:vector size="37" baseType="lpstr">
      <vt:lpstr>Office Theme</vt:lpstr>
      <vt:lpstr>Custom Design</vt:lpstr>
      <vt:lpstr>Office Theme</vt:lpstr>
      <vt:lpstr>Chromosomes in Action: New Ways to Model Mitosis and Meiosis</vt:lpstr>
      <vt:lpstr>PowerPoint Presentation</vt:lpstr>
      <vt:lpstr>Who’s Here</vt:lpstr>
      <vt:lpstr>Workshop Learning Goals</vt:lpstr>
      <vt:lpstr>Construct a chromosome</vt:lpstr>
      <vt:lpstr>PowerPoint Presentation</vt:lpstr>
      <vt:lpstr>Label the parts</vt:lpstr>
      <vt:lpstr>A closer look at the spindle apparatus</vt:lpstr>
      <vt:lpstr>Onion Root Tip Lab</vt:lpstr>
      <vt:lpstr>PowerPoint Presentation</vt:lpstr>
      <vt:lpstr>PowerPoint Presentation</vt:lpstr>
      <vt:lpstr>Modeling Allium lab images </vt:lpstr>
      <vt:lpstr>A closer look at the Cell Cycle: Modeling Interphase</vt:lpstr>
      <vt:lpstr>A closer look at the nucleosome</vt:lpstr>
      <vt:lpstr>Modeling Allium lab images</vt:lpstr>
      <vt:lpstr>Cell Cycle: Modeling Prometaphase</vt:lpstr>
      <vt:lpstr>Modeling Allium lab images</vt:lpstr>
      <vt:lpstr>Modeling Allium lab images</vt:lpstr>
      <vt:lpstr>Cell Cycle: Modeling Early Telephase</vt:lpstr>
      <vt:lpstr>Cell Cycle: Modeling Late Telephase</vt:lpstr>
      <vt:lpstr>A closer look at the telomere</vt:lpstr>
      <vt:lpstr>A closer look at the telomere</vt:lpstr>
      <vt:lpstr>Cell Cycle: Modeling Meiosis</vt:lpstr>
      <vt:lpstr>Cell Cycle: Modeling Meiosis</vt:lpstr>
      <vt:lpstr>Cell Cycle: Modeling Meiosis</vt:lpstr>
      <vt:lpstr>Cell Cycle: Modeling Meiosis</vt:lpstr>
      <vt:lpstr>Cell Cycle: Modeling Meiosis</vt:lpstr>
      <vt:lpstr>Cell Cycle: Modeling Crossing Over</vt:lpstr>
      <vt:lpstr>Cell Cycle: Modeling Crossing Over</vt:lpstr>
      <vt:lpstr>Cell Cycle: Modeling Crossing Over</vt:lpstr>
      <vt:lpstr>PowerPoint Presentation</vt:lpstr>
      <vt:lpstr>PowerPoint Presentation</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 Hutson</dc:creator>
  <cp:lastModifiedBy>Ruth Hutson</cp:lastModifiedBy>
  <cp:revision>69</cp:revision>
  <dcterms:created xsi:type="dcterms:W3CDTF">2022-10-25T18:57:30Z</dcterms:created>
  <dcterms:modified xsi:type="dcterms:W3CDTF">2022-11-17T20:02:28Z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0x0101000CE81FD7C27CF74084EB08A1E4683C3B</vt:lpwstr>
  </property>
</Properties>
</file>