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 id="2147483692" r:id="rId6"/>
  </p:sldMasterIdLst>
  <p:notesMasterIdLst>
    <p:notesMasterId r:id="rId28"/>
  </p:notesMasterIdLst>
  <p:sldIdLst>
    <p:sldId id="308" r:id="rId7"/>
    <p:sldId id="309" r:id="rId8"/>
    <p:sldId id="310" r:id="rId9"/>
    <p:sldId id="311" r:id="rId10"/>
    <p:sldId id="352" r:id="rId11"/>
    <p:sldId id="350" r:id="rId12"/>
    <p:sldId id="343" r:id="rId13"/>
    <p:sldId id="345" r:id="rId14"/>
    <p:sldId id="312" r:id="rId15"/>
    <p:sldId id="346" r:id="rId16"/>
    <p:sldId id="341" r:id="rId17"/>
    <p:sldId id="353" r:id="rId18"/>
    <p:sldId id="356" r:id="rId19"/>
    <p:sldId id="347" r:id="rId20"/>
    <p:sldId id="355" r:id="rId21"/>
    <p:sldId id="348" r:id="rId22"/>
    <p:sldId id="354" r:id="rId23"/>
    <p:sldId id="357" r:id="rId24"/>
    <p:sldId id="315" r:id="rId25"/>
    <p:sldId id="358" r:id="rId26"/>
    <p:sldId id="26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5B9D9"/>
    <a:srgbClr val="83C5E0"/>
    <a:srgbClr val="9CD1E4"/>
    <a:srgbClr val="6EBCD8"/>
    <a:srgbClr val="349DC2"/>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1" autoAdjust="0"/>
    <p:restoredTop sz="66102" autoAdjust="0"/>
  </p:normalViewPr>
  <p:slideViewPr>
    <p:cSldViewPr snapToGrid="0">
      <p:cViewPr>
        <p:scale>
          <a:sx n="97" d="100"/>
          <a:sy n="97" d="100"/>
        </p:scale>
        <p:origin x="68" y="16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3/27/2023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rcsb.org/"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asbmb.org/asbmb-today/people/080111/david-goodsell-the-master-of-mol-art#:~:text=Nature%20and%20Nurture"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genome.gov/about-genomics/fact-sheets/Chromosomes-Fact-Sheet"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Calibri" panose="020F0502020204030204" pitchFamily="34" charset="0"/>
              </a:rPr>
              <a:t>For this presentation, we will use the Chromosomes Connections Kit.</a:t>
            </a:r>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a:t>
            </a:fld>
            <a:endParaRPr lang="en-US"/>
          </a:p>
        </p:txBody>
      </p:sp>
    </p:spTree>
    <p:extLst>
      <p:ext uri="{BB962C8B-B14F-4D97-AF65-F5344CB8AC3E}">
        <p14:creationId xmlns:p14="http://schemas.microsoft.com/office/powerpoint/2010/main" val="2876222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Genes are inherited independently of each other. Inheritance of one gene is not reliant on inheritance of another gene.  Alleles received from one gene never influence the one received from the other gene.  Takes place during meiosis.  Mendel picked genes that were on different chromosomes.  This law applies to genes located on different chromosomes.  For genes located on the same chromosome, it depend how close they are to each other on the chromosomes.  Closely located genes can be said to be linked. </a:t>
            </a:r>
          </a:p>
        </p:txBody>
      </p:sp>
      <p:sp>
        <p:nvSpPr>
          <p:cNvPr id="4" name="Slide Number Placeholder 3"/>
          <p:cNvSpPr>
            <a:spLocks noGrp="1"/>
          </p:cNvSpPr>
          <p:nvPr>
            <p:ph type="sldNum" sz="quarter" idx="5"/>
          </p:nvPr>
        </p:nvSpPr>
        <p:spPr/>
        <p:txBody>
          <a:bodyPr/>
          <a:lstStyle/>
          <a:p>
            <a:fld id="{8C916263-F4AD-4FDF-883C-15B909C8229B}" type="slidenum">
              <a:rPr lang="en-US" smtClean="0"/>
              <a:t>11</a:t>
            </a:fld>
            <a:endParaRPr lang="en-US"/>
          </a:p>
        </p:txBody>
      </p:sp>
    </p:spTree>
    <p:extLst>
      <p:ext uri="{BB962C8B-B14F-4D97-AF65-F5344CB8AC3E}">
        <p14:creationId xmlns:p14="http://schemas.microsoft.com/office/powerpoint/2010/main" val="1683424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Genes are inherited independently of each other. Inheritance of one gene is not reliant on inheritance of another gene.  Alleles received from one gene never influence the one received from the other gene.  Takes place during meiosis.  Mendel picked genes that were on different chromosomes.  This law applies to genes located on different chromosomes.  For genes located on the same chromosome, it depend how close they are to each other on the chromosomes.  Closely located genes can be said to be linked. </a:t>
            </a:r>
          </a:p>
        </p:txBody>
      </p:sp>
      <p:sp>
        <p:nvSpPr>
          <p:cNvPr id="4" name="Slide Number Placeholder 3"/>
          <p:cNvSpPr>
            <a:spLocks noGrp="1"/>
          </p:cNvSpPr>
          <p:nvPr>
            <p:ph type="sldNum" sz="quarter" idx="5"/>
          </p:nvPr>
        </p:nvSpPr>
        <p:spPr/>
        <p:txBody>
          <a:bodyPr/>
          <a:lstStyle/>
          <a:p>
            <a:fld id="{8C916263-F4AD-4FDF-883C-15B909C8229B}" type="slidenum">
              <a:rPr lang="en-US" smtClean="0"/>
              <a:t>12</a:t>
            </a:fld>
            <a:endParaRPr lang="en-US"/>
          </a:p>
        </p:txBody>
      </p:sp>
    </p:spTree>
    <p:extLst>
      <p:ext uri="{BB962C8B-B14F-4D97-AF65-F5344CB8AC3E}">
        <p14:creationId xmlns:p14="http://schemas.microsoft.com/office/powerpoint/2010/main" val="35518406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alleles of a single trait will separate randomly. There is a 50% chance that either allele will end up in either gamete. </a:t>
            </a:r>
          </a:p>
        </p:txBody>
      </p:sp>
      <p:sp>
        <p:nvSpPr>
          <p:cNvPr id="4" name="Slide Number Placeholder 3"/>
          <p:cNvSpPr>
            <a:spLocks noGrp="1"/>
          </p:cNvSpPr>
          <p:nvPr>
            <p:ph type="sldNum" sz="quarter" idx="5"/>
          </p:nvPr>
        </p:nvSpPr>
        <p:spPr/>
        <p:txBody>
          <a:bodyPr/>
          <a:lstStyle/>
          <a:p>
            <a:fld id="{8C916263-F4AD-4FDF-883C-15B909C8229B}" type="slidenum">
              <a:rPr lang="en-US" smtClean="0"/>
              <a:t>13</a:t>
            </a:fld>
            <a:endParaRPr lang="en-US"/>
          </a:p>
        </p:txBody>
      </p:sp>
    </p:spTree>
    <p:extLst>
      <p:ext uri="{BB962C8B-B14F-4D97-AF65-F5344CB8AC3E}">
        <p14:creationId xmlns:p14="http://schemas.microsoft.com/office/powerpoint/2010/main" val="19286294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14</a:t>
            </a:fld>
            <a:endParaRPr lang="en-US"/>
          </a:p>
        </p:txBody>
      </p:sp>
    </p:spTree>
    <p:extLst>
      <p:ext uri="{BB962C8B-B14F-4D97-AF65-F5344CB8AC3E}">
        <p14:creationId xmlns:p14="http://schemas.microsoft.com/office/powerpoint/2010/main" val="57956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15</a:t>
            </a:fld>
            <a:endParaRPr lang="en-US"/>
          </a:p>
        </p:txBody>
      </p:sp>
    </p:spTree>
    <p:extLst>
      <p:ext uri="{BB962C8B-B14F-4D97-AF65-F5344CB8AC3E}">
        <p14:creationId xmlns:p14="http://schemas.microsoft.com/office/powerpoint/2010/main" val="8746123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16</a:t>
            </a:fld>
            <a:endParaRPr lang="en-US"/>
          </a:p>
        </p:txBody>
      </p:sp>
    </p:spTree>
    <p:extLst>
      <p:ext uri="{BB962C8B-B14F-4D97-AF65-F5344CB8AC3E}">
        <p14:creationId xmlns:p14="http://schemas.microsoft.com/office/powerpoint/2010/main" val="10094321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17</a:t>
            </a:fld>
            <a:endParaRPr lang="en-US"/>
          </a:p>
        </p:txBody>
      </p:sp>
    </p:spTree>
    <p:extLst>
      <p:ext uri="{BB962C8B-B14F-4D97-AF65-F5344CB8AC3E}">
        <p14:creationId xmlns:p14="http://schemas.microsoft.com/office/powerpoint/2010/main" val="27625266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18</a:t>
            </a:fld>
            <a:endParaRPr lang="en-US"/>
          </a:p>
        </p:txBody>
      </p:sp>
    </p:spTree>
    <p:extLst>
      <p:ext uri="{BB962C8B-B14F-4D97-AF65-F5344CB8AC3E}">
        <p14:creationId xmlns:p14="http://schemas.microsoft.com/office/powerpoint/2010/main" val="13532050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Ruth says: Here are the NGSS and TEKS Connections for this workshop.</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19</a:t>
            </a:fld>
            <a:endParaRPr lang="en-US"/>
          </a:p>
        </p:txBody>
      </p:sp>
    </p:spTree>
    <p:extLst>
      <p:ext uri="{BB962C8B-B14F-4D97-AF65-F5344CB8AC3E}">
        <p14:creationId xmlns:p14="http://schemas.microsoft.com/office/powerpoint/2010/main" val="39268883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above image is a detailed of a cross section of a cell by Dr. David </a:t>
            </a:r>
            <a:r>
              <a:rPr lang="en-US" dirty="0" err="1"/>
              <a:t>Goodsell</a:t>
            </a:r>
            <a:r>
              <a:rPr lang="en-US" dirty="0"/>
              <a:t>.  David </a:t>
            </a:r>
            <a:r>
              <a:rPr lang="en-US" dirty="0" err="1"/>
              <a:t>Goodsell</a:t>
            </a:r>
            <a:r>
              <a:rPr lang="en-US" dirty="0"/>
              <a:t> uses watercolor to aid in our understanding of the molecular world through cellular landscapes.  This view of the cell is in cross section and is magnified 1,000,000X.  Many compare </a:t>
            </a:r>
            <a:r>
              <a:rPr lang="en-US" dirty="0" err="1"/>
              <a:t>Goodsell’s</a:t>
            </a:r>
            <a:r>
              <a:rPr lang="en-US" dirty="0"/>
              <a:t> artistic expression with the post-impressionist style of Henri Rousseau.  </a:t>
            </a:r>
            <a:r>
              <a:rPr lang="en-US" dirty="0" err="1"/>
              <a:t>Goodsell</a:t>
            </a:r>
            <a:r>
              <a:rPr lang="en-US" dirty="0"/>
              <a:t> draws molecules with flat colors and emphasizes their relative size with outlines.  Similar colors are used to identify cellular structures.  DNA and nuclear proteins are drawn in yellow and orange.  Ribosomes are shown in magenta, while cytoplasmic proteins are shown in blue.  Membranes are colored in green.  Overall size and shape of macromolecules are based on atomic coordinates.  The relative amounts of molecules is determined using biochemical data, while the locations of the molecules is determined using electron micrographs. You can find more information about </a:t>
            </a:r>
            <a:r>
              <a:rPr lang="en-US" dirty="0" err="1"/>
              <a:t>Goodsell’s</a:t>
            </a:r>
            <a:r>
              <a:rPr lang="en-US" dirty="0"/>
              <a:t> cellular landscapes by visiting the Protein Data Bank website at </a:t>
            </a:r>
            <a:r>
              <a:rPr lang="en-US" dirty="0">
                <a:hlinkClick r:id="rId3"/>
              </a:rPr>
              <a:t>RCSB PDB: Homepage</a:t>
            </a:r>
            <a:r>
              <a:rPr lang="en-US" dirty="0"/>
              <a:t>.</a:t>
            </a:r>
          </a:p>
          <a:p>
            <a:endParaRPr lang="en-US" dirty="0"/>
          </a:p>
          <a:p>
            <a:r>
              <a:rPr lang="en-US" dirty="0"/>
              <a:t>Additional Resource:  </a:t>
            </a:r>
            <a:r>
              <a:rPr lang="en-US" dirty="0">
                <a:hlinkClick r:id="rId4"/>
              </a:rPr>
              <a:t>David </a:t>
            </a:r>
            <a:r>
              <a:rPr lang="en-US" dirty="0" err="1">
                <a:hlinkClick r:id="rId4"/>
              </a:rPr>
              <a:t>Goodsell</a:t>
            </a:r>
            <a:r>
              <a:rPr lang="en-US" dirty="0">
                <a:hlinkClick r:id="rId4"/>
              </a:rPr>
              <a:t>: The master of mol art (asbmb.org)</a:t>
            </a:r>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21</a:t>
            </a:fld>
            <a:endParaRPr lang="en-US"/>
          </a:p>
        </p:txBody>
      </p:sp>
    </p:spTree>
    <p:extLst>
      <p:ext uri="{BB962C8B-B14F-4D97-AF65-F5344CB8AC3E}">
        <p14:creationId xmlns:p14="http://schemas.microsoft.com/office/powerpoint/2010/main" val="1832432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Calibri" panose="020F0502020204030204" pitchFamily="34" charset="0"/>
              </a:rPr>
              <a:t>I’m Ruth Hutson, a 3D Molecular Designs Science Educator. I’ve been teaching for 25 years . Before coming to 3DMD, I was the science department at a small rural high school in Northeast Kansas and taught Concurrent College Biology, biology, chemistry, physics, and Earth Science.  In addition to being the HS Science Department, I was also play director, Scholars Bowl coach, and junior class sponsor.  I discovered the 3DMD products in 2015 and loved using them with all my classes.  Today I'd like to share with you how I use these kits with my high school biology class and Concurrent College Biology course. </a:t>
            </a:r>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a:t>
            </a:fld>
            <a:endParaRPr lang="en-US"/>
          </a:p>
        </p:txBody>
      </p:sp>
    </p:spTree>
    <p:extLst>
      <p:ext uri="{BB962C8B-B14F-4D97-AF65-F5344CB8AC3E}">
        <p14:creationId xmlns:p14="http://schemas.microsoft.com/office/powerpoint/2010/main" val="513424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We are going to be modeling with the Chromosome Connections Kit.  I use this kit throughout the year. At the end of this session, you should be able to… read goals from slide). </a:t>
            </a:r>
          </a:p>
          <a:p>
            <a:r>
              <a:rPr lang="en-US" dirty="0"/>
              <a:t>Let’s get started with some modeling </a:t>
            </a:r>
            <a:r>
              <a:rPr lang="en-US" b="1" dirty="0"/>
              <a:t>[Advance slide]</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a:t>
            </a:fld>
            <a:endParaRPr lang="en-US"/>
          </a:p>
        </p:txBody>
      </p:sp>
    </p:spTree>
    <p:extLst>
      <p:ext uri="{BB962C8B-B14F-4D97-AF65-F5344CB8AC3E}">
        <p14:creationId xmlns:p14="http://schemas.microsoft.com/office/powerpoint/2010/main" val="2476519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Storytime [Advance slide]</a:t>
            </a:r>
          </a:p>
          <a:p>
            <a:r>
              <a:rPr lang="en-US" b="0" i="0" dirty="0">
                <a:solidFill>
                  <a:srgbClr val="111111"/>
                </a:solidFill>
                <a:effectLst/>
                <a:latin typeface="Roboto" panose="020B0604020202020204" pitchFamily="2" charset="0"/>
              </a:rPr>
              <a:t> Indian muntjac  (</a:t>
            </a:r>
            <a:r>
              <a:rPr lang="en-US" b="0" i="0" dirty="0" err="1">
                <a:solidFill>
                  <a:srgbClr val="111111"/>
                </a:solidFill>
                <a:effectLst/>
                <a:latin typeface="Roboto" panose="020B0604020202020204" pitchFamily="2" charset="0"/>
              </a:rPr>
              <a:t>Muntiacus</a:t>
            </a:r>
            <a:r>
              <a:rPr lang="en-US" b="0" i="0" dirty="0">
                <a:solidFill>
                  <a:srgbClr val="111111"/>
                </a:solidFill>
                <a:effectLst/>
                <a:latin typeface="Roboto" panose="020B0604020202020204" pitchFamily="2" charset="0"/>
              </a:rPr>
              <a:t> </a:t>
            </a:r>
            <a:r>
              <a:rPr lang="en-US" b="0" i="0" dirty="0" err="1">
                <a:solidFill>
                  <a:srgbClr val="111111"/>
                </a:solidFill>
                <a:effectLst/>
                <a:latin typeface="Roboto" panose="020B0604020202020204" pitchFamily="2" charset="0"/>
              </a:rPr>
              <a:t>muntjak</a:t>
            </a:r>
            <a:r>
              <a:rPr lang="en-US" b="0" i="0" dirty="0">
                <a:solidFill>
                  <a:srgbClr val="111111"/>
                </a:solidFill>
                <a:effectLst/>
                <a:latin typeface="Roboto" panose="020B0604020202020204" pitchFamily="2" charset="0"/>
              </a:rPr>
              <a:t>) 6/7: 2n = 6 for females and 7 for males.</a:t>
            </a:r>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5</a:t>
            </a:fld>
            <a:endParaRPr lang="en-US"/>
          </a:p>
        </p:txBody>
      </p:sp>
    </p:spTree>
    <p:extLst>
      <p:ext uri="{BB962C8B-B14F-4D97-AF65-F5344CB8AC3E}">
        <p14:creationId xmlns:p14="http://schemas.microsoft.com/office/powerpoint/2010/main" val="228352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Storytime [Advance slide]</a:t>
            </a:r>
          </a:p>
          <a:p>
            <a:r>
              <a:rPr lang="en-US" b="0" i="0" dirty="0">
                <a:solidFill>
                  <a:srgbClr val="111111"/>
                </a:solidFill>
                <a:effectLst/>
                <a:latin typeface="Roboto" panose="020B0604020202020204" pitchFamily="2" charset="0"/>
              </a:rPr>
              <a:t> Indian muntjac  (</a:t>
            </a:r>
            <a:r>
              <a:rPr lang="en-US" b="0" i="0" dirty="0" err="1">
                <a:solidFill>
                  <a:srgbClr val="111111"/>
                </a:solidFill>
                <a:effectLst/>
                <a:latin typeface="Roboto" panose="020B0604020202020204" pitchFamily="2" charset="0"/>
              </a:rPr>
              <a:t>Muntiacus</a:t>
            </a:r>
            <a:r>
              <a:rPr lang="en-US" b="0" i="0" dirty="0">
                <a:solidFill>
                  <a:srgbClr val="111111"/>
                </a:solidFill>
                <a:effectLst/>
                <a:latin typeface="Roboto" panose="020B0604020202020204" pitchFamily="2" charset="0"/>
              </a:rPr>
              <a:t> </a:t>
            </a:r>
            <a:r>
              <a:rPr lang="en-US" b="0" i="0" dirty="0" err="1">
                <a:solidFill>
                  <a:srgbClr val="111111"/>
                </a:solidFill>
                <a:effectLst/>
                <a:latin typeface="Roboto" panose="020B0604020202020204" pitchFamily="2" charset="0"/>
              </a:rPr>
              <a:t>muntjak</a:t>
            </a:r>
            <a:r>
              <a:rPr lang="en-US" b="0" i="0" dirty="0">
                <a:solidFill>
                  <a:srgbClr val="111111"/>
                </a:solidFill>
                <a:effectLst/>
                <a:latin typeface="Roboto" panose="020B0604020202020204" pitchFamily="2" charset="0"/>
              </a:rPr>
              <a:t>) 6/7: 2n = 6 for females and 7 for males.</a:t>
            </a:r>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6</a:t>
            </a:fld>
            <a:endParaRPr lang="en-US"/>
          </a:p>
        </p:txBody>
      </p:sp>
    </p:spTree>
    <p:extLst>
      <p:ext uri="{BB962C8B-B14F-4D97-AF65-F5344CB8AC3E}">
        <p14:creationId xmlns:p14="http://schemas.microsoft.com/office/powerpoint/2010/main" val="9695907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with a centromere piece</a:t>
            </a:r>
          </a:p>
          <a:p>
            <a:r>
              <a:rPr lang="en-US" dirty="0"/>
              <a:t>Add 3-4 chromosome connectors on each side of the centromere piece.</a:t>
            </a:r>
          </a:p>
          <a:p>
            <a:r>
              <a:rPr lang="en-US" dirty="0"/>
              <a:t>Add a cap piece to each end of the chromatid.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7</a:t>
            </a:fld>
            <a:endParaRPr lang="en-US"/>
          </a:p>
        </p:txBody>
      </p:sp>
    </p:spTree>
    <p:extLst>
      <p:ext uri="{BB962C8B-B14F-4D97-AF65-F5344CB8AC3E}">
        <p14:creationId xmlns:p14="http://schemas.microsoft.com/office/powerpoint/2010/main" val="221547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000000"/>
              </a:solidFill>
              <a:effectLst/>
              <a:latin typeface="Helvetica" panose="020B0604020202020204" pitchFamily="34" charset="0"/>
              <a:ea typeface="Arial Unicode MS"/>
              <a:cs typeface="Arial Unicode M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effectLst/>
                <a:latin typeface="Helvetica" panose="020B0604020202020204" pitchFamily="34" charset="0"/>
                <a:ea typeface="Arial Unicode MS"/>
                <a:cs typeface="Arial Unicode MS"/>
              </a:rPr>
              <a:t>Label the </a:t>
            </a:r>
            <a:r>
              <a:rPr lang="en-US" sz="1200" i="1" dirty="0">
                <a:solidFill>
                  <a:srgbClr val="000000"/>
                </a:solidFill>
                <a:effectLst/>
                <a:latin typeface="Helvetica" panose="020B0604020202020204" pitchFamily="34" charset="0"/>
                <a:ea typeface="Arial Unicode MS"/>
                <a:cs typeface="Arial Unicode MS"/>
              </a:rPr>
              <a:t>telomere</a:t>
            </a:r>
            <a:r>
              <a:rPr lang="en-US" sz="1200" dirty="0">
                <a:solidFill>
                  <a:srgbClr val="000000"/>
                </a:solidFill>
                <a:effectLst/>
                <a:latin typeface="Helvetica" panose="020B0604020202020204" pitchFamily="34" charset="0"/>
                <a:ea typeface="Arial Unicode MS"/>
                <a:cs typeface="Arial Unicode MS"/>
              </a:rPr>
              <a:t>, </a:t>
            </a:r>
            <a:r>
              <a:rPr lang="en-US" sz="1200" i="1" dirty="0">
                <a:solidFill>
                  <a:srgbClr val="000000"/>
                </a:solidFill>
                <a:effectLst/>
                <a:latin typeface="Helvetica" panose="020B0604020202020204" pitchFamily="34" charset="0"/>
                <a:ea typeface="Arial Unicode MS"/>
                <a:cs typeface="Arial Unicode MS"/>
              </a:rPr>
              <a:t>centromere</a:t>
            </a:r>
            <a:r>
              <a:rPr lang="en-US" sz="1200" dirty="0">
                <a:solidFill>
                  <a:srgbClr val="000000"/>
                </a:solidFill>
                <a:effectLst/>
                <a:latin typeface="Helvetica" panose="020B0604020202020204" pitchFamily="34" charset="0"/>
                <a:ea typeface="Arial Unicode MS"/>
                <a:cs typeface="Arial Unicode MS"/>
              </a:rPr>
              <a:t>, </a:t>
            </a:r>
            <a:r>
              <a:rPr lang="en-US" sz="1200" i="1" dirty="0">
                <a:solidFill>
                  <a:srgbClr val="000000"/>
                </a:solidFill>
                <a:effectLst/>
                <a:latin typeface="Helvetica" panose="020B0604020202020204" pitchFamily="34" charset="0"/>
                <a:ea typeface="Arial Unicode MS"/>
                <a:cs typeface="Arial Unicode MS"/>
              </a:rPr>
              <a:t>p and q arms</a:t>
            </a:r>
            <a:r>
              <a:rPr lang="en-US" sz="1200" dirty="0">
                <a:solidFill>
                  <a:srgbClr val="000000"/>
                </a:solidFill>
                <a:effectLst/>
                <a:latin typeface="Helvetica" panose="020B0604020202020204" pitchFamily="34" charset="0"/>
                <a:ea typeface="Arial Unicode MS"/>
                <a:cs typeface="Arial Unicode MS"/>
              </a:rPr>
              <a:t>, </a:t>
            </a:r>
            <a:r>
              <a:rPr lang="en-US" sz="1200" i="1" dirty="0">
                <a:solidFill>
                  <a:srgbClr val="000000"/>
                </a:solidFill>
                <a:effectLst/>
                <a:latin typeface="Helvetica" panose="020B0604020202020204" pitchFamily="34" charset="0"/>
                <a:ea typeface="Arial Unicode MS"/>
                <a:cs typeface="Arial Unicode MS"/>
              </a:rPr>
              <a:t>kinetochore</a:t>
            </a:r>
            <a:r>
              <a:rPr lang="en-US" sz="1200" dirty="0">
                <a:solidFill>
                  <a:srgbClr val="000000"/>
                </a:solidFill>
                <a:effectLst/>
                <a:latin typeface="Helvetica" panose="020B0604020202020204" pitchFamily="34" charset="0"/>
                <a:ea typeface="Arial Unicode MS"/>
                <a:cs typeface="Arial Unicode MS"/>
              </a:rPr>
              <a:t>, and </a:t>
            </a:r>
            <a:r>
              <a:rPr lang="en-US" sz="1200" i="1" dirty="0">
                <a:solidFill>
                  <a:srgbClr val="000000"/>
                </a:solidFill>
                <a:effectLst/>
                <a:latin typeface="Helvetica" panose="020B0604020202020204" pitchFamily="34" charset="0"/>
                <a:ea typeface="Arial Unicode MS"/>
                <a:cs typeface="Arial Unicode MS"/>
              </a:rPr>
              <a:t>spindle fibers</a:t>
            </a:r>
            <a:r>
              <a:rPr lang="en-US" sz="1200" dirty="0">
                <a:solidFill>
                  <a:srgbClr val="000000"/>
                </a:solidFill>
                <a:effectLst/>
                <a:latin typeface="Helvetica" panose="020B0604020202020204" pitchFamily="34" charset="0"/>
                <a:ea typeface="Arial Unicode MS"/>
                <a:cs typeface="Arial Unicode MS"/>
              </a:rPr>
              <a:t>. Identify their color on the model. Compare and contrast your sister chromatids with that of another student or group. In the space provided on the student answer sheet, describe how they are the same and how they are different. Refer to the NIH’s Chromosome Fact Sheet (</a:t>
            </a:r>
            <a:r>
              <a:rPr lang="en-US" sz="1200" u="sng" dirty="0">
                <a:solidFill>
                  <a:srgbClr val="0000FF"/>
                </a:solidFill>
                <a:effectLst/>
                <a:latin typeface="Helvetica" panose="020B0604020202020204" pitchFamily="34" charset="0"/>
                <a:ea typeface="Arial Unicode MS"/>
                <a:cs typeface="Arial Unicode MS"/>
                <a:hlinkClick r:id="rId3"/>
              </a:rPr>
              <a:t>https://www.genome.gov/about-genomics/fact-sheets/Chromosomes-Fact-Sheet</a:t>
            </a:r>
            <a:r>
              <a:rPr lang="en-US" sz="1200" dirty="0">
                <a:solidFill>
                  <a:srgbClr val="000000"/>
                </a:solidFill>
                <a:effectLst/>
                <a:latin typeface="Helvetica" panose="020B0604020202020204" pitchFamily="34" charset="0"/>
                <a:ea typeface="Arial Unicode MS"/>
                <a:cs typeface="Arial Unicode MS"/>
              </a:rPr>
              <a:t>) if you need assistance in determining the parts of the chromosome.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8</a:t>
            </a:fld>
            <a:endParaRPr lang="en-US"/>
          </a:p>
        </p:txBody>
      </p:sp>
    </p:spTree>
    <p:extLst>
      <p:ext uri="{BB962C8B-B14F-4D97-AF65-F5344CB8AC3E}">
        <p14:creationId xmlns:p14="http://schemas.microsoft.com/office/powerpoint/2010/main" val="2791764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none" strike="noStrike" kern="0" spc="0" dirty="0">
                <a:solidFill>
                  <a:srgbClr val="000000"/>
                </a:solidFill>
                <a:effectLst/>
                <a:latin typeface="Helvetica" panose="020B0604020202020204" pitchFamily="34" charset="0"/>
                <a:ea typeface="Arial Unicode MS"/>
                <a:cs typeface="Arial Unicode MS"/>
              </a:rPr>
              <a:t>Next create a duplicate copy of the chromosome to make a sister chromatid by using the other components found in the Chromosome Connections Kit (</a:t>
            </a:r>
            <a:r>
              <a:rPr lang="en-US" sz="1800" i="1" u="none" strike="noStrike" kern="0" spc="0" dirty="0">
                <a:solidFill>
                  <a:srgbClr val="000000"/>
                </a:solidFill>
                <a:effectLst/>
                <a:latin typeface="Helvetica" panose="020B0604020202020204" pitchFamily="34" charset="0"/>
                <a:ea typeface="Arial Unicode MS"/>
                <a:cs typeface="Arial Unicode MS"/>
              </a:rPr>
              <a:t>Note: your chromosome does not need to look exactly like the one pictured, but it does not to have all the components.</a:t>
            </a:r>
            <a:r>
              <a:rPr lang="en-US" sz="1800" u="none" strike="noStrike" kern="0" spc="0" dirty="0">
                <a:solidFill>
                  <a:srgbClr val="000000"/>
                </a:solidFill>
                <a:effectLst/>
                <a:latin typeface="Helvetica" panose="020B0604020202020204" pitchFamily="34" charset="0"/>
                <a:ea typeface="Arial Unicode MS"/>
                <a:cs typeface="Arial Unicode M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solidFill>
                <a:srgbClr val="000000"/>
              </a:solidFill>
              <a:effectLst/>
              <a:latin typeface="Helvetica" panose="020B0604020202020204" pitchFamily="34" charset="0"/>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9</a:t>
            </a:fld>
            <a:endParaRPr lang="en-US"/>
          </a:p>
        </p:txBody>
      </p:sp>
    </p:spTree>
    <p:extLst>
      <p:ext uri="{BB962C8B-B14F-4D97-AF65-F5344CB8AC3E}">
        <p14:creationId xmlns:p14="http://schemas.microsoft.com/office/powerpoint/2010/main" val="2432059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alleles of a single trait will separate randomly. There is a 50% chance that either allele will end up in either gamete. </a:t>
            </a:r>
          </a:p>
        </p:txBody>
      </p:sp>
      <p:sp>
        <p:nvSpPr>
          <p:cNvPr id="4" name="Slide Number Placeholder 3"/>
          <p:cNvSpPr>
            <a:spLocks noGrp="1"/>
          </p:cNvSpPr>
          <p:nvPr>
            <p:ph type="sldNum" sz="quarter" idx="5"/>
          </p:nvPr>
        </p:nvSpPr>
        <p:spPr/>
        <p:txBody>
          <a:bodyPr/>
          <a:lstStyle/>
          <a:p>
            <a:fld id="{8C916263-F4AD-4FDF-883C-15B909C8229B}" type="slidenum">
              <a:rPr lang="en-US" smtClean="0"/>
              <a:t>10</a:t>
            </a:fld>
            <a:endParaRPr lang="en-US"/>
          </a:p>
        </p:txBody>
      </p:sp>
    </p:spTree>
    <p:extLst>
      <p:ext uri="{BB962C8B-B14F-4D97-AF65-F5344CB8AC3E}">
        <p14:creationId xmlns:p14="http://schemas.microsoft.com/office/powerpoint/2010/main" val="42096182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descr="Text, application&#10;&#10;Description automatically generated">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r>
              <a:rPr lang="en-US"/>
              <a:t>Click icon to add picture</a:t>
            </a:r>
            <a:endParaRPr lang="en-US" dirty="0"/>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descr="A picture containing background pattern&#10;&#10;Description automatically generated">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descr="A picture containing map&#10;&#10;Description automatically generated">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descr="A picture containing diagram&#10;&#10;Description automatically generated">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00CBC-C893-F6D7-EA97-DB070AC4F58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62041A2-A3CE-1D63-BC75-BE3B1A76822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92C294-57D9-B271-153E-168BA2E88E15}"/>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5505607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dirty="0"/>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descr="A picture containing shape&#10;&#10;Description automatically generated">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descr="Background pattern&#10;&#10;Description automatically generated with low confidence">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descr="Background pattern&#10;&#10;Description automatically generated with low confidence">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5" r:id="rId1"/>
    <p:sldLayoutId id="2147483694" r:id="rId2"/>
    <p:sldLayoutId id="2147483693"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9.xml"/><Relationship Id="rId1" Type="http://schemas.openxmlformats.org/officeDocument/2006/relationships/slideLayout" Target="../slideLayouts/slideLayout19.xml"/><Relationship Id="rId4" Type="http://schemas.openxmlformats.org/officeDocument/2006/relationships/image" Target="../media/image30.jpg"/></Relationships>
</file>

<file path=ppt/slides/_rels/slide1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1.xml"/><Relationship Id="rId1" Type="http://schemas.openxmlformats.org/officeDocument/2006/relationships/slideLayout" Target="../slideLayouts/slideLayout19.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2.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5.xml"/><Relationship Id="rId1" Type="http://schemas.openxmlformats.org/officeDocument/2006/relationships/slideLayout" Target="../slideLayouts/slideLayout19.xml"/><Relationship Id="rId4" Type="http://schemas.openxmlformats.org/officeDocument/2006/relationships/image" Target="../media/image34.jp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2.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xml"/><Relationship Id="rId1" Type="http://schemas.openxmlformats.org/officeDocument/2006/relationships/slideLayout" Target="../slideLayouts/slideLayout19.xml"/><Relationship Id="rId5" Type="http://schemas.openxmlformats.org/officeDocument/2006/relationships/hyperlink" Target="https://creativecommons.org/licenses/by-sa/3.0/" TargetMode="External"/><Relationship Id="rId4" Type="http://schemas.openxmlformats.org/officeDocument/2006/relationships/hyperlink" Target="https://commons.wikimedia.org/wiki/File:Australian_Shepherd_puppies.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19.xml"/><Relationship Id="rId4" Type="http://schemas.openxmlformats.org/officeDocument/2006/relationships/image" Target="../media/image27.jpg"/></Relationships>
</file>

<file path=ppt/slides/_rels/slide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AA9CF28-317C-B9C0-19C6-B05F4DB2B7DC}"/>
              </a:ext>
            </a:extLst>
          </p:cNvPr>
          <p:cNvSpPr>
            <a:spLocks noGrp="1"/>
          </p:cNvSpPr>
          <p:nvPr>
            <p:ph type="title"/>
          </p:nvPr>
        </p:nvSpPr>
        <p:spPr>
          <a:xfrm>
            <a:off x="3632433" y="1115737"/>
            <a:ext cx="8559567" cy="1543573"/>
          </a:xfrm>
        </p:spPr>
        <p:txBody>
          <a:bodyPr>
            <a:normAutofit/>
          </a:bodyPr>
          <a:lstStyle/>
          <a:p>
            <a:pPr algn="ctr"/>
            <a:r>
              <a:rPr lang="en-US" sz="3600" dirty="0"/>
              <a:t>Chromosomes in Action: Revisualizing Meiosis</a:t>
            </a:r>
          </a:p>
        </p:txBody>
      </p:sp>
      <p:pic>
        <p:nvPicPr>
          <p:cNvPr id="2" name="Picture 1">
            <a:extLst>
              <a:ext uri="{FF2B5EF4-FFF2-40B4-BE49-F238E27FC236}">
                <a16:creationId xmlns:a16="http://schemas.microsoft.com/office/drawing/2014/main" id="{8BDEB709-188A-D803-B948-FFCE1DCD61B6}"/>
              </a:ext>
            </a:extLst>
          </p:cNvPr>
          <p:cNvPicPr>
            <a:picLocks noChangeAspect="1"/>
          </p:cNvPicPr>
          <p:nvPr/>
        </p:nvPicPr>
        <p:blipFill>
          <a:blip r:embed="rId3">
            <a:extLst>
              <a:ext uri="{28A0092B-C50C-407E-A947-70E740481C1C}">
                <a14:useLocalDpi xmlns:a14="http://schemas.microsoft.com/office/drawing/2010/main" val="0"/>
              </a:ext>
            </a:extLst>
          </a:blip>
          <a:srcRect t="16650" b="16650"/>
          <a:stretch/>
        </p:blipFill>
        <p:spPr>
          <a:xfrm>
            <a:off x="4429934" y="1998744"/>
            <a:ext cx="6596543" cy="439989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1553073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10</a:t>
            </a:fld>
            <a:endParaRPr lang="en-US" dirty="0"/>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159411" y="958302"/>
            <a:ext cx="11938298" cy="544574"/>
          </a:xfrm>
        </p:spPr>
        <p:txBody>
          <a:bodyPr>
            <a:normAutofit fontScale="90000"/>
          </a:bodyPr>
          <a:lstStyle/>
          <a:p>
            <a:pPr algn="ctr"/>
            <a:r>
              <a:rPr lang="en-US" sz="3600" b="1" dirty="0">
                <a:latin typeface="Verdana Pro SemiBold" panose="020B0704030504040204" pitchFamily="34" charset="0"/>
                <a:cs typeface="Arial" panose="020B0604020202020204" pitchFamily="34" charset="0"/>
              </a:rPr>
              <a:t>What happens during meiosis?</a:t>
            </a:r>
          </a:p>
        </p:txBody>
      </p:sp>
      <p:sp>
        <p:nvSpPr>
          <p:cNvPr id="4" name="TextBox 3">
            <a:extLst>
              <a:ext uri="{FF2B5EF4-FFF2-40B4-BE49-F238E27FC236}">
                <a16:creationId xmlns:a16="http://schemas.microsoft.com/office/drawing/2014/main" id="{B985006E-44BF-02CE-FE97-E02870BF25A0}"/>
              </a:ext>
            </a:extLst>
          </p:cNvPr>
          <p:cNvSpPr txBox="1"/>
          <p:nvPr/>
        </p:nvSpPr>
        <p:spPr>
          <a:xfrm>
            <a:off x="821373" y="5663755"/>
            <a:ext cx="5274627" cy="276999"/>
          </a:xfrm>
          <a:prstGeom prst="rect">
            <a:avLst/>
          </a:prstGeom>
          <a:noFill/>
        </p:spPr>
        <p:txBody>
          <a:bodyPr wrap="square" rtlCol="0">
            <a:spAutoFit/>
          </a:bodyPr>
          <a:lstStyle/>
          <a:p>
            <a:pPr algn="ctr"/>
            <a:r>
              <a:rPr lang="en-US" sz="1200" dirty="0">
                <a:effectLst/>
                <a:latin typeface="Times New Roman" panose="02020603050405020304" pitchFamily="18" charset="0"/>
                <a:ea typeface="Arial Unicode MS"/>
              </a:rPr>
              <a:t> </a:t>
            </a:r>
            <a:endParaRPr lang="en-US" dirty="0"/>
          </a:p>
        </p:txBody>
      </p:sp>
      <p:pic>
        <p:nvPicPr>
          <p:cNvPr id="3" name="Picture 2">
            <a:extLst>
              <a:ext uri="{FF2B5EF4-FFF2-40B4-BE49-F238E27FC236}">
                <a16:creationId xmlns:a16="http://schemas.microsoft.com/office/drawing/2014/main" id="{D02198A0-AE44-CF42-BA47-331F711D32F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432444" y="1929244"/>
            <a:ext cx="1739016" cy="3943761"/>
          </a:xfrm>
          <a:prstGeom prst="rect">
            <a:avLst/>
          </a:prstGeom>
        </p:spPr>
      </p:pic>
      <p:pic>
        <p:nvPicPr>
          <p:cNvPr id="7" name="Picture 6" descr="A picture containing handwear&#10;&#10;Description automatically generated">
            <a:extLst>
              <a:ext uri="{FF2B5EF4-FFF2-40B4-BE49-F238E27FC236}">
                <a16:creationId xmlns:a16="http://schemas.microsoft.com/office/drawing/2014/main" id="{CFEB7C78-CDE3-8EBF-96A6-B242C5BB6E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411" y="2033307"/>
            <a:ext cx="4124828" cy="3630448"/>
          </a:xfrm>
          <a:prstGeom prst="rect">
            <a:avLst/>
          </a:prstGeom>
        </p:spPr>
      </p:pic>
      <p:sp>
        <p:nvSpPr>
          <p:cNvPr id="8" name="TextBox 7">
            <a:extLst>
              <a:ext uri="{FF2B5EF4-FFF2-40B4-BE49-F238E27FC236}">
                <a16:creationId xmlns:a16="http://schemas.microsoft.com/office/drawing/2014/main" id="{C7CB555D-733C-CF60-3F9F-4C94C51030D7}"/>
              </a:ext>
            </a:extLst>
          </p:cNvPr>
          <p:cNvSpPr txBox="1"/>
          <p:nvPr/>
        </p:nvSpPr>
        <p:spPr>
          <a:xfrm>
            <a:off x="6552105" y="2073509"/>
            <a:ext cx="5289046" cy="3539430"/>
          </a:xfrm>
          <a:prstGeom prst="rect">
            <a:avLst/>
          </a:prstGeom>
          <a:noFill/>
        </p:spPr>
        <p:txBody>
          <a:bodyPr wrap="square" rtlCol="0">
            <a:spAutoFit/>
          </a:bodyPr>
          <a:lstStyle/>
          <a:p>
            <a:r>
              <a:rPr lang="en-US" sz="3200" dirty="0"/>
              <a:t>What occurs next so the end result are four haploid cells? </a:t>
            </a:r>
          </a:p>
          <a:p>
            <a:endParaRPr lang="en-US" sz="3200" dirty="0"/>
          </a:p>
          <a:p>
            <a:endParaRPr lang="en-US" sz="3200" dirty="0"/>
          </a:p>
          <a:p>
            <a:r>
              <a:rPr lang="en-US" sz="3200" dirty="0"/>
              <a:t>How can your students model what happens when eggs are made?</a:t>
            </a:r>
          </a:p>
        </p:txBody>
      </p:sp>
    </p:spTree>
    <p:extLst>
      <p:ext uri="{BB962C8B-B14F-4D97-AF65-F5344CB8AC3E}">
        <p14:creationId xmlns:p14="http://schemas.microsoft.com/office/powerpoint/2010/main" val="744790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11</a:t>
            </a:fld>
            <a:endParaRPr lang="en-US" dirty="0"/>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534379" y="958302"/>
            <a:ext cx="11203246" cy="544574"/>
          </a:xfrm>
        </p:spPr>
        <p:txBody>
          <a:bodyPr>
            <a:normAutofit fontScale="90000"/>
          </a:bodyPr>
          <a:lstStyle/>
          <a:p>
            <a:pPr algn="ctr"/>
            <a:r>
              <a:rPr lang="en-US" sz="3600" b="1" dirty="0">
                <a:latin typeface="Verdana Pro SemiBold" panose="020B0704030504040204" pitchFamily="34" charset="0"/>
                <a:cs typeface="Arial" panose="020B0604020202020204" pitchFamily="34" charset="0"/>
              </a:rPr>
              <a:t>Mechanisms that Contribute to Genetic Variation</a:t>
            </a:r>
          </a:p>
        </p:txBody>
      </p:sp>
      <p:sp>
        <p:nvSpPr>
          <p:cNvPr id="4" name="TextBox 3">
            <a:extLst>
              <a:ext uri="{FF2B5EF4-FFF2-40B4-BE49-F238E27FC236}">
                <a16:creationId xmlns:a16="http://schemas.microsoft.com/office/drawing/2014/main" id="{B985006E-44BF-02CE-FE97-E02870BF25A0}"/>
              </a:ext>
            </a:extLst>
          </p:cNvPr>
          <p:cNvSpPr txBox="1"/>
          <p:nvPr/>
        </p:nvSpPr>
        <p:spPr>
          <a:xfrm>
            <a:off x="821373" y="5663755"/>
            <a:ext cx="5274627" cy="276999"/>
          </a:xfrm>
          <a:prstGeom prst="rect">
            <a:avLst/>
          </a:prstGeom>
          <a:noFill/>
        </p:spPr>
        <p:txBody>
          <a:bodyPr wrap="square" rtlCol="0">
            <a:spAutoFit/>
          </a:bodyPr>
          <a:lstStyle/>
          <a:p>
            <a:pPr algn="ctr"/>
            <a:r>
              <a:rPr lang="en-US" sz="1200" dirty="0">
                <a:effectLst/>
                <a:latin typeface="Times New Roman" panose="02020603050405020304" pitchFamily="18" charset="0"/>
                <a:ea typeface="Arial Unicode MS"/>
              </a:rPr>
              <a:t> </a:t>
            </a:r>
            <a:endParaRPr lang="en-US" dirty="0"/>
          </a:p>
        </p:txBody>
      </p:sp>
      <p:pic>
        <p:nvPicPr>
          <p:cNvPr id="8" name="Picture 7" descr="A picture containing handwear&#10;&#10;Description automatically generated">
            <a:extLst>
              <a:ext uri="{FF2B5EF4-FFF2-40B4-BE49-F238E27FC236}">
                <a16:creationId xmlns:a16="http://schemas.microsoft.com/office/drawing/2014/main" id="{FFA6E7D7-FF14-A299-9547-9E83A01A43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79" y="1579905"/>
            <a:ext cx="5274628" cy="4642439"/>
          </a:xfrm>
          <a:prstGeom prst="rect">
            <a:avLst/>
          </a:prstGeom>
        </p:spPr>
      </p:pic>
      <p:sp>
        <p:nvSpPr>
          <p:cNvPr id="9" name="TextBox 8">
            <a:extLst>
              <a:ext uri="{FF2B5EF4-FFF2-40B4-BE49-F238E27FC236}">
                <a16:creationId xmlns:a16="http://schemas.microsoft.com/office/drawing/2014/main" id="{72AB86B2-64DB-91B2-8CD1-9299FB4AD5B1}"/>
              </a:ext>
            </a:extLst>
          </p:cNvPr>
          <p:cNvSpPr txBox="1"/>
          <p:nvPr/>
        </p:nvSpPr>
        <p:spPr>
          <a:xfrm>
            <a:off x="5973203" y="2104252"/>
            <a:ext cx="6164648" cy="4093428"/>
          </a:xfrm>
          <a:prstGeom prst="rect">
            <a:avLst/>
          </a:prstGeom>
          <a:noFill/>
        </p:spPr>
        <p:txBody>
          <a:bodyPr wrap="square" rtlCol="0">
            <a:spAutoFit/>
          </a:bodyPr>
          <a:lstStyle/>
          <a:p>
            <a:r>
              <a:rPr lang="en-US" sz="3200" dirty="0"/>
              <a:t>Diploid number of chromosomes:</a:t>
            </a:r>
          </a:p>
          <a:p>
            <a:endParaRPr lang="en-US" sz="3200" dirty="0"/>
          </a:p>
          <a:p>
            <a:r>
              <a:rPr lang="en-US" sz="3200" dirty="0"/>
              <a:t>Haploid number of chromosomes: </a:t>
            </a:r>
          </a:p>
          <a:p>
            <a:endParaRPr lang="en-US" sz="3200" dirty="0"/>
          </a:p>
          <a:p>
            <a:r>
              <a:rPr lang="en-US" sz="3200" dirty="0"/>
              <a:t>How many possibilities of chromosome combinations during meiosis?  </a:t>
            </a:r>
          </a:p>
          <a:p>
            <a:endParaRPr lang="en-US" dirty="0"/>
          </a:p>
          <a:p>
            <a:r>
              <a:rPr lang="en-US" dirty="0"/>
              <a:t> </a:t>
            </a:r>
          </a:p>
        </p:txBody>
      </p:sp>
    </p:spTree>
    <p:extLst>
      <p:ext uri="{BB962C8B-B14F-4D97-AF65-F5344CB8AC3E}">
        <p14:creationId xmlns:p14="http://schemas.microsoft.com/office/powerpoint/2010/main" val="1929456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12</a:t>
            </a:fld>
            <a:endParaRPr lang="en-US" dirty="0"/>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534379" y="958302"/>
            <a:ext cx="11203246" cy="544574"/>
          </a:xfrm>
        </p:spPr>
        <p:txBody>
          <a:bodyPr>
            <a:normAutofit fontScale="90000"/>
          </a:bodyPr>
          <a:lstStyle/>
          <a:p>
            <a:pPr algn="ctr"/>
            <a:r>
              <a:rPr lang="en-US" sz="3600" b="1" dirty="0">
                <a:latin typeface="Verdana Pro SemiBold" panose="020B0704030504040204" pitchFamily="34" charset="0"/>
                <a:cs typeface="Arial" panose="020B0604020202020204" pitchFamily="34" charset="0"/>
              </a:rPr>
              <a:t>Mechanisms that Contribute to Genetic Variation</a:t>
            </a:r>
          </a:p>
        </p:txBody>
      </p:sp>
      <p:sp>
        <p:nvSpPr>
          <p:cNvPr id="4" name="TextBox 3">
            <a:extLst>
              <a:ext uri="{FF2B5EF4-FFF2-40B4-BE49-F238E27FC236}">
                <a16:creationId xmlns:a16="http://schemas.microsoft.com/office/drawing/2014/main" id="{B985006E-44BF-02CE-FE97-E02870BF25A0}"/>
              </a:ext>
            </a:extLst>
          </p:cNvPr>
          <p:cNvSpPr txBox="1"/>
          <p:nvPr/>
        </p:nvSpPr>
        <p:spPr>
          <a:xfrm>
            <a:off x="821373" y="5663755"/>
            <a:ext cx="5274627" cy="276999"/>
          </a:xfrm>
          <a:prstGeom prst="rect">
            <a:avLst/>
          </a:prstGeom>
          <a:noFill/>
        </p:spPr>
        <p:txBody>
          <a:bodyPr wrap="square" rtlCol="0">
            <a:spAutoFit/>
          </a:bodyPr>
          <a:lstStyle/>
          <a:p>
            <a:pPr algn="ctr"/>
            <a:r>
              <a:rPr lang="en-US" sz="1200" dirty="0">
                <a:effectLst/>
                <a:latin typeface="Times New Roman" panose="02020603050405020304" pitchFamily="18" charset="0"/>
                <a:ea typeface="Arial Unicode MS"/>
              </a:rPr>
              <a:t> </a:t>
            </a:r>
            <a:endParaRPr lang="en-US" dirty="0"/>
          </a:p>
        </p:txBody>
      </p:sp>
      <p:pic>
        <p:nvPicPr>
          <p:cNvPr id="8" name="Picture 7" descr="A picture containing handwear&#10;&#10;Description automatically generated">
            <a:extLst>
              <a:ext uri="{FF2B5EF4-FFF2-40B4-BE49-F238E27FC236}">
                <a16:creationId xmlns:a16="http://schemas.microsoft.com/office/drawing/2014/main" id="{FFA6E7D7-FF14-A299-9547-9E83A01A43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379" y="1579905"/>
            <a:ext cx="5274628" cy="4642439"/>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72AB86B2-64DB-91B2-8CD1-9299FB4AD5B1}"/>
                  </a:ext>
                </a:extLst>
              </p:cNvPr>
              <p:cNvSpPr txBox="1"/>
              <p:nvPr/>
            </p:nvSpPr>
            <p:spPr>
              <a:xfrm>
                <a:off x="5973203" y="2104252"/>
                <a:ext cx="6164648" cy="5197192"/>
              </a:xfrm>
              <a:prstGeom prst="rect">
                <a:avLst/>
              </a:prstGeom>
              <a:noFill/>
            </p:spPr>
            <p:txBody>
              <a:bodyPr wrap="square" rtlCol="0">
                <a:spAutoFit/>
              </a:bodyPr>
              <a:lstStyle/>
              <a:p>
                <a:r>
                  <a:rPr lang="en-US" sz="3200" dirty="0"/>
                  <a:t>Diploid number of chromosomes (2n): 6</a:t>
                </a:r>
              </a:p>
              <a:p>
                <a:endParaRPr lang="en-US" sz="3200" dirty="0"/>
              </a:p>
              <a:p>
                <a:r>
                  <a:rPr lang="en-US" sz="3200" dirty="0"/>
                  <a:t>Haploid number of chromosomes (n): 3</a:t>
                </a:r>
              </a:p>
              <a:p>
                <a:endParaRPr lang="en-US" sz="3200" dirty="0"/>
              </a:p>
              <a:p>
                <a:r>
                  <a:rPr lang="en-US" sz="3200" dirty="0"/>
                  <a:t>How many possible chromosome combinations during meiosis?  </a:t>
                </a:r>
              </a:p>
              <a:p>
                <a14:m>
                  <m:oMath xmlns:m="http://schemas.openxmlformats.org/officeDocument/2006/math">
                    <m:sSup>
                      <m:sSupPr>
                        <m:ctrlPr>
                          <a:rPr lang="en-US" sz="3200" b="0" i="1" smtClean="0">
                            <a:latin typeface="Cambria Math" panose="02040503050406030204" pitchFamily="18" charset="0"/>
                          </a:rPr>
                        </m:ctrlPr>
                      </m:sSupPr>
                      <m:e>
                        <m:r>
                          <a:rPr lang="en-US" sz="3200" b="0" i="1" smtClean="0">
                            <a:latin typeface="Cambria Math" panose="02040503050406030204" pitchFamily="18" charset="0"/>
                          </a:rPr>
                          <m:t>2</m:t>
                        </m:r>
                      </m:e>
                      <m:sup>
                        <m:r>
                          <a:rPr lang="en-US" sz="3200" b="0" i="1" smtClean="0">
                            <a:latin typeface="Cambria Math" panose="02040503050406030204" pitchFamily="18" charset="0"/>
                          </a:rPr>
                          <m:t>𝑛</m:t>
                        </m:r>
                      </m:sup>
                    </m:sSup>
                  </m:oMath>
                </a14:m>
                <a:r>
                  <a:rPr lang="en-US" sz="3200" dirty="0"/>
                  <a:t>or 8</a:t>
                </a:r>
              </a:p>
              <a:p>
                <a:endParaRPr lang="en-US" dirty="0"/>
              </a:p>
              <a:p>
                <a:r>
                  <a:rPr lang="en-US" dirty="0"/>
                  <a:t> </a:t>
                </a:r>
              </a:p>
            </p:txBody>
          </p:sp>
        </mc:Choice>
        <mc:Fallback xmlns="">
          <p:sp>
            <p:nvSpPr>
              <p:cNvPr id="9" name="TextBox 8">
                <a:extLst>
                  <a:ext uri="{FF2B5EF4-FFF2-40B4-BE49-F238E27FC236}">
                    <a16:creationId xmlns:a16="http://schemas.microsoft.com/office/drawing/2014/main" id="{72AB86B2-64DB-91B2-8CD1-9299FB4AD5B1}"/>
                  </a:ext>
                </a:extLst>
              </p:cNvPr>
              <p:cNvSpPr txBox="1">
                <a:spLocks noRot="1" noChangeAspect="1" noMove="1" noResize="1" noEditPoints="1" noAdjustHandles="1" noChangeArrowheads="1" noChangeShapeType="1" noTextEdit="1"/>
              </p:cNvSpPr>
              <p:nvPr/>
            </p:nvSpPr>
            <p:spPr>
              <a:xfrm>
                <a:off x="5973203" y="2104252"/>
                <a:ext cx="6164648" cy="5197192"/>
              </a:xfrm>
              <a:prstGeom prst="rect">
                <a:avLst/>
              </a:prstGeom>
              <a:blipFill>
                <a:blip r:embed="rId4"/>
                <a:stretch>
                  <a:fillRect l="-2572" t="-1524"/>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7E0B5D33-0D84-7812-D944-0E202399AE96}"/>
              </a:ext>
            </a:extLst>
          </p:cNvPr>
          <p:cNvSpPr txBox="1"/>
          <p:nvPr/>
        </p:nvSpPr>
        <p:spPr>
          <a:xfrm>
            <a:off x="-138147" y="6295166"/>
            <a:ext cx="6302124" cy="461665"/>
          </a:xfrm>
          <a:prstGeom prst="rect">
            <a:avLst/>
          </a:prstGeom>
          <a:noFill/>
        </p:spPr>
        <p:txBody>
          <a:bodyPr wrap="square" rtlCol="0">
            <a:spAutoFit/>
          </a:bodyPr>
          <a:lstStyle/>
          <a:p>
            <a:pPr algn="ctr"/>
            <a:r>
              <a:rPr lang="en-US" sz="2400" b="1" i="1" dirty="0"/>
              <a:t>How many possible combinations in humans? </a:t>
            </a:r>
          </a:p>
        </p:txBody>
      </p:sp>
    </p:spTree>
    <p:extLst>
      <p:ext uri="{BB962C8B-B14F-4D97-AF65-F5344CB8AC3E}">
        <p14:creationId xmlns:p14="http://schemas.microsoft.com/office/powerpoint/2010/main" val="2906856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13</a:t>
            </a:fld>
            <a:endParaRPr lang="en-US" dirty="0"/>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3451599" y="958302"/>
            <a:ext cx="8286025" cy="544574"/>
          </a:xfrm>
        </p:spPr>
        <p:txBody>
          <a:bodyPr>
            <a:normAutofit fontScale="90000"/>
          </a:bodyPr>
          <a:lstStyle/>
          <a:p>
            <a:pPr algn="ctr"/>
            <a:r>
              <a:rPr lang="en-US" sz="3600" b="1" dirty="0">
                <a:latin typeface="Verdana Pro SemiBold" panose="020B0704030504040204" pitchFamily="34" charset="0"/>
                <a:cs typeface="Arial" panose="020B0604020202020204" pitchFamily="34" charset="0"/>
              </a:rPr>
              <a:t>What happens during meiosis?</a:t>
            </a:r>
            <a:br>
              <a:rPr lang="en-US" sz="3600" b="1" dirty="0">
                <a:latin typeface="+mn-lt"/>
                <a:cs typeface="Arial" panose="020B0604020202020204" pitchFamily="34" charset="0"/>
              </a:rPr>
            </a:br>
            <a:br>
              <a:rPr lang="en-US" sz="3600" b="1" dirty="0">
                <a:latin typeface="+mn-lt"/>
                <a:cs typeface="Arial" panose="020B0604020202020204" pitchFamily="34" charset="0"/>
              </a:rPr>
            </a:br>
            <a:r>
              <a:rPr lang="en-US" sz="3600" b="1" dirty="0">
                <a:latin typeface="+mn-lt"/>
                <a:cs typeface="Arial" panose="020B0604020202020204" pitchFamily="34" charset="0"/>
              </a:rPr>
              <a:t>How do homologous chromosomes find each other?  </a:t>
            </a:r>
          </a:p>
        </p:txBody>
      </p:sp>
      <p:sp>
        <p:nvSpPr>
          <p:cNvPr id="4" name="TextBox 3">
            <a:extLst>
              <a:ext uri="{FF2B5EF4-FFF2-40B4-BE49-F238E27FC236}">
                <a16:creationId xmlns:a16="http://schemas.microsoft.com/office/drawing/2014/main" id="{B985006E-44BF-02CE-FE97-E02870BF25A0}"/>
              </a:ext>
            </a:extLst>
          </p:cNvPr>
          <p:cNvSpPr txBox="1"/>
          <p:nvPr/>
        </p:nvSpPr>
        <p:spPr>
          <a:xfrm>
            <a:off x="821373" y="5663755"/>
            <a:ext cx="5274627" cy="276999"/>
          </a:xfrm>
          <a:prstGeom prst="rect">
            <a:avLst/>
          </a:prstGeom>
          <a:noFill/>
        </p:spPr>
        <p:txBody>
          <a:bodyPr wrap="square" rtlCol="0">
            <a:spAutoFit/>
          </a:bodyPr>
          <a:lstStyle/>
          <a:p>
            <a:pPr algn="ctr"/>
            <a:r>
              <a:rPr lang="en-US" sz="1200" dirty="0">
                <a:effectLst/>
                <a:latin typeface="Times New Roman" panose="02020603050405020304" pitchFamily="18" charset="0"/>
                <a:ea typeface="Arial Unicode MS"/>
              </a:rPr>
              <a:t> </a:t>
            </a:r>
            <a:endParaRPr lang="en-US" dirty="0"/>
          </a:p>
        </p:txBody>
      </p:sp>
      <p:pic>
        <p:nvPicPr>
          <p:cNvPr id="3" name="Picture 2">
            <a:extLst>
              <a:ext uri="{FF2B5EF4-FFF2-40B4-BE49-F238E27FC236}">
                <a16:creationId xmlns:a16="http://schemas.microsoft.com/office/drawing/2014/main" id="{D02198A0-AE44-CF42-BA47-331F711D32F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50871" y="1043822"/>
            <a:ext cx="2371231" cy="5377505"/>
          </a:xfrm>
          <a:prstGeom prst="rect">
            <a:avLst/>
          </a:prstGeom>
        </p:spPr>
      </p:pic>
    </p:spTree>
    <p:extLst>
      <p:ext uri="{BB962C8B-B14F-4D97-AF65-F5344CB8AC3E}">
        <p14:creationId xmlns:p14="http://schemas.microsoft.com/office/powerpoint/2010/main" val="3931676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14</a:t>
            </a:fld>
            <a:endParaRPr lang="en-US" dirty="0"/>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534379" y="958302"/>
            <a:ext cx="11203246" cy="544574"/>
          </a:xfrm>
        </p:spPr>
        <p:txBody>
          <a:bodyPr>
            <a:normAutofit fontScale="90000"/>
          </a:bodyPr>
          <a:lstStyle/>
          <a:p>
            <a:pPr algn="ctr"/>
            <a:r>
              <a:rPr lang="en-US" sz="3600" b="1" dirty="0">
                <a:latin typeface="+mn-lt"/>
                <a:cs typeface="Arial" panose="020B0604020202020204" pitchFamily="34" charset="0"/>
              </a:rPr>
              <a:t>Crossing Over at the Microscopic Scale</a:t>
            </a:r>
          </a:p>
        </p:txBody>
      </p:sp>
      <p:sp>
        <p:nvSpPr>
          <p:cNvPr id="4" name="TextBox 3">
            <a:extLst>
              <a:ext uri="{FF2B5EF4-FFF2-40B4-BE49-F238E27FC236}">
                <a16:creationId xmlns:a16="http://schemas.microsoft.com/office/drawing/2014/main" id="{B985006E-44BF-02CE-FE97-E02870BF25A0}"/>
              </a:ext>
            </a:extLst>
          </p:cNvPr>
          <p:cNvSpPr txBox="1"/>
          <p:nvPr/>
        </p:nvSpPr>
        <p:spPr>
          <a:xfrm>
            <a:off x="821373" y="5663755"/>
            <a:ext cx="5274627" cy="276999"/>
          </a:xfrm>
          <a:prstGeom prst="rect">
            <a:avLst/>
          </a:prstGeom>
          <a:noFill/>
        </p:spPr>
        <p:txBody>
          <a:bodyPr wrap="square" rtlCol="0">
            <a:spAutoFit/>
          </a:bodyPr>
          <a:lstStyle/>
          <a:p>
            <a:pPr algn="ctr"/>
            <a:r>
              <a:rPr lang="en-US" sz="1200" dirty="0">
                <a:effectLst/>
                <a:latin typeface="Times New Roman" panose="02020603050405020304" pitchFamily="18" charset="0"/>
                <a:ea typeface="Arial Unicode MS"/>
              </a:rPr>
              <a:t> </a:t>
            </a:r>
            <a:endParaRPr lang="en-US" dirty="0"/>
          </a:p>
        </p:txBody>
      </p:sp>
      <p:pic>
        <p:nvPicPr>
          <p:cNvPr id="6" name="Picture 5" descr="A picture containing text&#10;&#10;Description automatically generated">
            <a:extLst>
              <a:ext uri="{FF2B5EF4-FFF2-40B4-BE49-F238E27FC236}">
                <a16:creationId xmlns:a16="http://schemas.microsoft.com/office/drawing/2014/main" id="{1C720510-F3F8-BC86-29CA-1E23DC82F1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1091" y="1601567"/>
            <a:ext cx="3666675" cy="4753816"/>
          </a:xfrm>
          <a:prstGeom prst="rect">
            <a:avLst/>
          </a:prstGeom>
        </p:spPr>
      </p:pic>
    </p:spTree>
    <p:extLst>
      <p:ext uri="{BB962C8B-B14F-4D97-AF65-F5344CB8AC3E}">
        <p14:creationId xmlns:p14="http://schemas.microsoft.com/office/powerpoint/2010/main" val="42921091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15</a:t>
            </a:fld>
            <a:endParaRPr lang="en-US" dirty="0"/>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534379" y="958302"/>
            <a:ext cx="11203246" cy="544574"/>
          </a:xfrm>
        </p:spPr>
        <p:txBody>
          <a:bodyPr>
            <a:normAutofit fontScale="90000"/>
          </a:bodyPr>
          <a:lstStyle/>
          <a:p>
            <a:pPr algn="ctr"/>
            <a:r>
              <a:rPr lang="en-US" sz="3600" b="1" dirty="0">
                <a:latin typeface="+mn-lt"/>
                <a:cs typeface="Arial" panose="020B0604020202020204" pitchFamily="34" charset="0"/>
              </a:rPr>
              <a:t>Crossing Over at the Microscopic Scale</a:t>
            </a:r>
          </a:p>
        </p:txBody>
      </p:sp>
      <p:sp>
        <p:nvSpPr>
          <p:cNvPr id="4" name="TextBox 3">
            <a:extLst>
              <a:ext uri="{FF2B5EF4-FFF2-40B4-BE49-F238E27FC236}">
                <a16:creationId xmlns:a16="http://schemas.microsoft.com/office/drawing/2014/main" id="{B985006E-44BF-02CE-FE97-E02870BF25A0}"/>
              </a:ext>
            </a:extLst>
          </p:cNvPr>
          <p:cNvSpPr txBox="1"/>
          <p:nvPr/>
        </p:nvSpPr>
        <p:spPr>
          <a:xfrm>
            <a:off x="821373" y="5663755"/>
            <a:ext cx="5274627" cy="276999"/>
          </a:xfrm>
          <a:prstGeom prst="rect">
            <a:avLst/>
          </a:prstGeom>
          <a:noFill/>
        </p:spPr>
        <p:txBody>
          <a:bodyPr wrap="square" rtlCol="0">
            <a:spAutoFit/>
          </a:bodyPr>
          <a:lstStyle/>
          <a:p>
            <a:pPr algn="ctr"/>
            <a:r>
              <a:rPr lang="en-US" sz="1200" dirty="0">
                <a:effectLst/>
                <a:latin typeface="Times New Roman" panose="02020603050405020304" pitchFamily="18" charset="0"/>
                <a:ea typeface="Arial Unicode MS"/>
              </a:rPr>
              <a:t> </a:t>
            </a:r>
            <a:endParaRPr lang="en-US" dirty="0"/>
          </a:p>
        </p:txBody>
      </p:sp>
      <p:sp>
        <p:nvSpPr>
          <p:cNvPr id="7" name="TextBox 6">
            <a:extLst>
              <a:ext uri="{FF2B5EF4-FFF2-40B4-BE49-F238E27FC236}">
                <a16:creationId xmlns:a16="http://schemas.microsoft.com/office/drawing/2014/main" id="{A3A92ED7-E566-1240-77B9-8840B2FBE6B4}"/>
              </a:ext>
            </a:extLst>
          </p:cNvPr>
          <p:cNvSpPr txBox="1"/>
          <p:nvPr/>
        </p:nvSpPr>
        <p:spPr>
          <a:xfrm>
            <a:off x="1920899" y="5663755"/>
            <a:ext cx="1960367" cy="369332"/>
          </a:xfrm>
          <a:prstGeom prst="rect">
            <a:avLst/>
          </a:prstGeom>
          <a:noFill/>
        </p:spPr>
        <p:txBody>
          <a:bodyPr wrap="square" rtlCol="0">
            <a:spAutoFit/>
          </a:bodyPr>
          <a:lstStyle/>
          <a:p>
            <a:r>
              <a:rPr lang="en-US" dirty="0"/>
              <a:t>. </a:t>
            </a:r>
          </a:p>
        </p:txBody>
      </p:sp>
      <p:pic>
        <p:nvPicPr>
          <p:cNvPr id="3" name="Molecular Meiosis w Crossing over">
            <a:hlinkClick r:id="" action="ppaction://media"/>
            <a:extLst>
              <a:ext uri="{FF2B5EF4-FFF2-40B4-BE49-F238E27FC236}">
                <a16:creationId xmlns:a16="http://schemas.microsoft.com/office/drawing/2014/main" id="{03D9B166-CC48-6310-F9B0-1CEAC7F9A0D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809064"/>
            <a:ext cx="12192000" cy="5048935"/>
          </a:xfrm>
          <a:prstGeom prst="rect">
            <a:avLst/>
          </a:prstGeom>
        </p:spPr>
      </p:pic>
    </p:spTree>
    <p:extLst>
      <p:ext uri="{BB962C8B-B14F-4D97-AF65-F5344CB8AC3E}">
        <p14:creationId xmlns:p14="http://schemas.microsoft.com/office/powerpoint/2010/main" val="3827624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16</a:t>
            </a:fld>
            <a:endParaRPr lang="en-US" dirty="0"/>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534379" y="958302"/>
            <a:ext cx="11203246" cy="544574"/>
          </a:xfrm>
        </p:spPr>
        <p:txBody>
          <a:bodyPr>
            <a:normAutofit fontScale="90000"/>
          </a:bodyPr>
          <a:lstStyle/>
          <a:p>
            <a:pPr algn="ctr"/>
            <a:r>
              <a:rPr lang="en-US" sz="3600" b="1" dirty="0">
                <a:latin typeface="Verdana Pro SemiBold" panose="020B0704030504040204" pitchFamily="34" charset="0"/>
                <a:cs typeface="Arial" panose="020B0604020202020204" pitchFamily="34" charset="0"/>
              </a:rPr>
              <a:t>Crossing Over at the Molecular Scale</a:t>
            </a:r>
          </a:p>
        </p:txBody>
      </p:sp>
      <p:sp>
        <p:nvSpPr>
          <p:cNvPr id="4" name="TextBox 3">
            <a:extLst>
              <a:ext uri="{FF2B5EF4-FFF2-40B4-BE49-F238E27FC236}">
                <a16:creationId xmlns:a16="http://schemas.microsoft.com/office/drawing/2014/main" id="{B985006E-44BF-02CE-FE97-E02870BF25A0}"/>
              </a:ext>
            </a:extLst>
          </p:cNvPr>
          <p:cNvSpPr txBox="1"/>
          <p:nvPr/>
        </p:nvSpPr>
        <p:spPr>
          <a:xfrm>
            <a:off x="5539027" y="1713368"/>
            <a:ext cx="6394222" cy="3046988"/>
          </a:xfrm>
          <a:prstGeom prst="rect">
            <a:avLst/>
          </a:prstGeom>
          <a:noFill/>
        </p:spPr>
        <p:txBody>
          <a:bodyPr wrap="square" rtlCol="0">
            <a:spAutoFit/>
          </a:bodyPr>
          <a:lstStyle/>
          <a:p>
            <a:pPr marL="171450" indent="-171450">
              <a:buFont typeface="Arial" panose="020B0604020202020204" pitchFamily="34" charset="0"/>
              <a:buChar char="•"/>
            </a:pPr>
            <a:r>
              <a:rPr lang="en-US" dirty="0">
                <a:effectLst/>
                <a:latin typeface="Calibri" panose="020F0502020204030204" pitchFamily="34" charset="0"/>
                <a:ea typeface="Arial Unicode MS"/>
                <a:cs typeface="Calibri" panose="020F0502020204030204" pitchFamily="34" charset="0"/>
              </a:rPr>
              <a:t> </a:t>
            </a:r>
            <a:r>
              <a:rPr lang="en-US" sz="3200" dirty="0">
                <a:effectLst/>
                <a:latin typeface="Calibri" panose="020F0502020204030204" pitchFamily="34" charset="0"/>
                <a:ea typeface="Arial Unicode MS"/>
                <a:cs typeface="Calibri" panose="020F0502020204030204" pitchFamily="34" charset="0"/>
              </a:rPr>
              <a:t>A</a:t>
            </a:r>
            <a:r>
              <a:rPr lang="en-US" sz="3200" dirty="0">
                <a:latin typeface="Calibri" panose="020F0502020204030204" pitchFamily="34" charset="0"/>
                <a:ea typeface="Arial Unicode MS"/>
                <a:cs typeface="Calibri" panose="020F0502020204030204" pitchFamily="34" charset="0"/>
              </a:rPr>
              <a:t>dd a 4X scaling graphic to help students under the relationship between DNA and the chromosome. </a:t>
            </a:r>
          </a:p>
          <a:p>
            <a:pPr marL="171450" indent="-171450">
              <a:buFont typeface="Arial" panose="020B0604020202020204" pitchFamily="34" charset="0"/>
              <a:buChar char="•"/>
            </a:pPr>
            <a:r>
              <a:rPr lang="en-US" sz="3200" dirty="0">
                <a:latin typeface="Calibri" panose="020F0502020204030204" pitchFamily="34" charset="0"/>
                <a:ea typeface="Arial Unicode MS"/>
                <a:cs typeface="Calibri" panose="020F0502020204030204" pitchFamily="34" charset="0"/>
              </a:rPr>
              <a:t> Helps students better understand scale and proportion. </a:t>
            </a:r>
          </a:p>
          <a:p>
            <a:pPr marL="171450" indent="-171450">
              <a:buFont typeface="Arial" panose="020B0604020202020204" pitchFamily="34" charset="0"/>
              <a:buChar char="•"/>
            </a:pPr>
            <a:r>
              <a:rPr lang="en-US" sz="3200" dirty="0">
                <a:latin typeface="Calibri" panose="020F0502020204030204" pitchFamily="34" charset="0"/>
                <a:cs typeface="Calibri" panose="020F0502020204030204" pitchFamily="34" charset="0"/>
              </a:rPr>
              <a:t>Can explore the Holliday junction</a:t>
            </a:r>
          </a:p>
        </p:txBody>
      </p:sp>
      <p:pic>
        <p:nvPicPr>
          <p:cNvPr id="6" name="Picture 5" descr="A picture containing text&#10;&#10;Description automatically generated">
            <a:extLst>
              <a:ext uri="{FF2B5EF4-FFF2-40B4-BE49-F238E27FC236}">
                <a16:creationId xmlns:a16="http://schemas.microsoft.com/office/drawing/2014/main" id="{002A460D-8744-74CC-9BCC-A781597CAD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421" y="4266754"/>
            <a:ext cx="4630741" cy="2154446"/>
          </a:xfrm>
          <a:prstGeom prst="rect">
            <a:avLst/>
          </a:prstGeom>
        </p:spPr>
      </p:pic>
      <p:pic>
        <p:nvPicPr>
          <p:cNvPr id="12" name="Picture 11" descr="A picture containing text, indoor&#10;&#10;Description automatically generated">
            <a:extLst>
              <a:ext uri="{FF2B5EF4-FFF2-40B4-BE49-F238E27FC236}">
                <a16:creationId xmlns:a16="http://schemas.microsoft.com/office/drawing/2014/main" id="{23BB7177-3AE3-4B83-0D66-C8DBBBBAD8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3342" y="1713368"/>
            <a:ext cx="3578658" cy="2199962"/>
          </a:xfrm>
          <a:prstGeom prst="rect">
            <a:avLst/>
          </a:prstGeom>
        </p:spPr>
      </p:pic>
    </p:spTree>
    <p:extLst>
      <p:ext uri="{BB962C8B-B14F-4D97-AF65-F5344CB8AC3E}">
        <p14:creationId xmlns:p14="http://schemas.microsoft.com/office/powerpoint/2010/main" val="14604325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17</a:t>
            </a:fld>
            <a:endParaRPr lang="en-US" dirty="0"/>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534379" y="958302"/>
            <a:ext cx="11203246" cy="544574"/>
          </a:xfrm>
        </p:spPr>
        <p:txBody>
          <a:bodyPr>
            <a:normAutofit fontScale="90000"/>
          </a:bodyPr>
          <a:lstStyle/>
          <a:p>
            <a:pPr algn="ctr"/>
            <a:r>
              <a:rPr lang="en-US" sz="3600" b="1" dirty="0">
                <a:latin typeface="Verdana Pro SemiBold" panose="020B0704030504040204" pitchFamily="34" charset="0"/>
                <a:cs typeface="Arial" panose="020B0604020202020204" pitchFamily="34" charset="0"/>
              </a:rPr>
              <a:t>Crossing Over at the Molecular Scale</a:t>
            </a:r>
          </a:p>
        </p:txBody>
      </p:sp>
      <p:sp>
        <p:nvSpPr>
          <p:cNvPr id="4" name="TextBox 3">
            <a:extLst>
              <a:ext uri="{FF2B5EF4-FFF2-40B4-BE49-F238E27FC236}">
                <a16:creationId xmlns:a16="http://schemas.microsoft.com/office/drawing/2014/main" id="{B985006E-44BF-02CE-FE97-E02870BF25A0}"/>
              </a:ext>
            </a:extLst>
          </p:cNvPr>
          <p:cNvSpPr txBox="1"/>
          <p:nvPr/>
        </p:nvSpPr>
        <p:spPr>
          <a:xfrm>
            <a:off x="821373" y="5663755"/>
            <a:ext cx="5274627" cy="276999"/>
          </a:xfrm>
          <a:prstGeom prst="rect">
            <a:avLst/>
          </a:prstGeom>
          <a:noFill/>
        </p:spPr>
        <p:txBody>
          <a:bodyPr wrap="square" rtlCol="0">
            <a:spAutoFit/>
          </a:bodyPr>
          <a:lstStyle/>
          <a:p>
            <a:pPr algn="ctr"/>
            <a:r>
              <a:rPr lang="en-US" sz="1200" dirty="0">
                <a:effectLst/>
                <a:latin typeface="Times New Roman" panose="02020603050405020304" pitchFamily="18" charset="0"/>
                <a:ea typeface="Arial Unicode MS"/>
              </a:rPr>
              <a:t> </a:t>
            </a:r>
            <a:endParaRPr lang="en-US" dirty="0"/>
          </a:p>
        </p:txBody>
      </p:sp>
      <p:pic>
        <p:nvPicPr>
          <p:cNvPr id="6" name="Picture 5">
            <a:extLst>
              <a:ext uri="{FF2B5EF4-FFF2-40B4-BE49-F238E27FC236}">
                <a16:creationId xmlns:a16="http://schemas.microsoft.com/office/drawing/2014/main" id="{50B31AB3-3788-544B-2C00-D2E7F601C624}"/>
              </a:ext>
            </a:extLst>
          </p:cNvPr>
          <p:cNvPicPr>
            <a:picLocks noChangeAspect="1"/>
          </p:cNvPicPr>
          <p:nvPr/>
        </p:nvPicPr>
        <p:blipFill>
          <a:blip r:embed="rId3"/>
          <a:stretch>
            <a:fillRect/>
          </a:stretch>
        </p:blipFill>
        <p:spPr>
          <a:xfrm>
            <a:off x="1760798" y="1502876"/>
            <a:ext cx="8973011" cy="4102311"/>
          </a:xfrm>
          <a:prstGeom prst="rect">
            <a:avLst/>
          </a:prstGeom>
        </p:spPr>
      </p:pic>
      <p:sp>
        <p:nvSpPr>
          <p:cNvPr id="7" name="TextBox 6">
            <a:extLst>
              <a:ext uri="{FF2B5EF4-FFF2-40B4-BE49-F238E27FC236}">
                <a16:creationId xmlns:a16="http://schemas.microsoft.com/office/drawing/2014/main" id="{A3A92ED7-E566-1240-77B9-8840B2FBE6B4}"/>
              </a:ext>
            </a:extLst>
          </p:cNvPr>
          <p:cNvSpPr txBox="1"/>
          <p:nvPr/>
        </p:nvSpPr>
        <p:spPr>
          <a:xfrm>
            <a:off x="1920898" y="5663755"/>
            <a:ext cx="8973011" cy="246221"/>
          </a:xfrm>
          <a:prstGeom prst="rect">
            <a:avLst/>
          </a:prstGeom>
          <a:noFill/>
        </p:spPr>
        <p:txBody>
          <a:bodyPr wrap="square" rtlCol="0">
            <a:spAutoFit/>
          </a:bodyPr>
          <a:lstStyle/>
          <a:p>
            <a:pPr algn="ctr"/>
            <a:r>
              <a:rPr lang="en-US" sz="1000" dirty="0"/>
              <a:t>Wright, et al. 2022.</a:t>
            </a:r>
            <a:r>
              <a:rPr lang="en-US" sz="1000" b="0" i="0" u="none" strike="noStrike" baseline="0" dirty="0">
                <a:solidFill>
                  <a:srgbClr val="000000"/>
                </a:solidFill>
                <a:latin typeface="AdvOT569473da"/>
              </a:rPr>
              <a:t> </a:t>
            </a:r>
            <a:r>
              <a:rPr lang="en-US" sz="1000" b="0" i="0" u="none" strike="noStrike" baseline="0" dirty="0" err="1">
                <a:solidFill>
                  <a:srgbClr val="000000"/>
                </a:solidFill>
                <a:latin typeface="AdvOT569473da"/>
              </a:rPr>
              <a:t>Biochem</a:t>
            </a:r>
            <a:r>
              <a:rPr lang="en-US" sz="1000" b="0" i="0" u="none" strike="noStrike" baseline="0" dirty="0">
                <a:solidFill>
                  <a:srgbClr val="000000"/>
                </a:solidFill>
                <a:latin typeface="AdvOT569473da"/>
              </a:rPr>
              <a:t> Mol Biol Educ. 2022;50:44</a:t>
            </a:r>
            <a:r>
              <a:rPr lang="en-US" sz="1000" b="0" i="0" u="none" strike="noStrike" baseline="0" dirty="0">
                <a:solidFill>
                  <a:srgbClr val="000000"/>
                </a:solidFill>
                <a:latin typeface="AdvOT569473da+20"/>
              </a:rPr>
              <a:t>–</a:t>
            </a:r>
            <a:r>
              <a:rPr lang="en-US" sz="1000" b="0" i="0" u="none" strike="noStrike" baseline="0" dirty="0">
                <a:solidFill>
                  <a:srgbClr val="000000"/>
                </a:solidFill>
                <a:latin typeface="AdvOT569473da"/>
              </a:rPr>
              <a:t>54. </a:t>
            </a:r>
            <a:r>
              <a:rPr lang="en-US" sz="1000" b="0" i="0" u="none" strike="noStrike" baseline="0" dirty="0">
                <a:solidFill>
                  <a:srgbClr val="0040EE"/>
                </a:solidFill>
                <a:latin typeface="AdvOT569473da"/>
              </a:rPr>
              <a:t>https://doi.org/10.1002/bmb.21583</a:t>
            </a:r>
            <a:r>
              <a:rPr lang="en-US" sz="1000" dirty="0"/>
              <a:t> </a:t>
            </a:r>
          </a:p>
        </p:txBody>
      </p:sp>
    </p:spTree>
    <p:extLst>
      <p:ext uri="{BB962C8B-B14F-4D97-AF65-F5344CB8AC3E}">
        <p14:creationId xmlns:p14="http://schemas.microsoft.com/office/powerpoint/2010/main" val="31882055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18</a:t>
            </a:fld>
            <a:endParaRPr lang="en-US" dirty="0"/>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534379" y="958302"/>
            <a:ext cx="11203246" cy="544574"/>
          </a:xfrm>
        </p:spPr>
        <p:txBody>
          <a:bodyPr>
            <a:normAutofit fontScale="90000"/>
          </a:bodyPr>
          <a:lstStyle/>
          <a:p>
            <a:pPr algn="ctr"/>
            <a:r>
              <a:rPr lang="en-US" sz="3600" b="1" dirty="0">
                <a:latin typeface="Verdana Pro SemiBold" panose="020B0704030504040204" pitchFamily="34" charset="0"/>
                <a:cs typeface="Arial" panose="020B0604020202020204" pitchFamily="34" charset="0"/>
              </a:rPr>
              <a:t>Crossing Over at the Molecular Scale</a:t>
            </a:r>
          </a:p>
        </p:txBody>
      </p:sp>
      <p:sp>
        <p:nvSpPr>
          <p:cNvPr id="4" name="TextBox 3">
            <a:extLst>
              <a:ext uri="{FF2B5EF4-FFF2-40B4-BE49-F238E27FC236}">
                <a16:creationId xmlns:a16="http://schemas.microsoft.com/office/drawing/2014/main" id="{B985006E-44BF-02CE-FE97-E02870BF25A0}"/>
              </a:ext>
            </a:extLst>
          </p:cNvPr>
          <p:cNvSpPr txBox="1"/>
          <p:nvPr/>
        </p:nvSpPr>
        <p:spPr>
          <a:xfrm>
            <a:off x="821373" y="5663755"/>
            <a:ext cx="5274627" cy="276999"/>
          </a:xfrm>
          <a:prstGeom prst="rect">
            <a:avLst/>
          </a:prstGeom>
          <a:noFill/>
        </p:spPr>
        <p:txBody>
          <a:bodyPr wrap="square" rtlCol="0">
            <a:spAutoFit/>
          </a:bodyPr>
          <a:lstStyle/>
          <a:p>
            <a:pPr algn="ctr"/>
            <a:r>
              <a:rPr lang="en-US" sz="1200" dirty="0">
                <a:effectLst/>
                <a:latin typeface="Times New Roman" panose="02020603050405020304" pitchFamily="18" charset="0"/>
                <a:ea typeface="Arial Unicode MS"/>
              </a:rPr>
              <a:t> </a:t>
            </a:r>
            <a:endParaRPr lang="en-US" dirty="0"/>
          </a:p>
        </p:txBody>
      </p:sp>
      <p:pic>
        <p:nvPicPr>
          <p:cNvPr id="3" name="Molecular Crossing Over">
            <a:hlinkClick r:id="" action="ppaction://media"/>
            <a:extLst>
              <a:ext uri="{FF2B5EF4-FFF2-40B4-BE49-F238E27FC236}">
                <a16:creationId xmlns:a16="http://schemas.microsoft.com/office/drawing/2014/main" id="{BC2EB376-C800-BB5F-D631-C9545827C58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59085" y="1458091"/>
            <a:ext cx="9255833" cy="5206407"/>
          </a:xfrm>
          <a:prstGeom prst="rect">
            <a:avLst/>
          </a:prstGeom>
        </p:spPr>
      </p:pic>
    </p:spTree>
    <p:extLst>
      <p:ext uri="{BB962C8B-B14F-4D97-AF65-F5344CB8AC3E}">
        <p14:creationId xmlns:p14="http://schemas.microsoft.com/office/powerpoint/2010/main" val="68260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7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19</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p:txBody>
          <a:bodyPr/>
          <a:lstStyle/>
          <a:p>
            <a:endParaRPr lang="en-US"/>
          </a:p>
        </p:txBody>
      </p:sp>
      <p:sp>
        <p:nvSpPr>
          <p:cNvPr id="5" name="Title 1">
            <a:extLst>
              <a:ext uri="{FF2B5EF4-FFF2-40B4-BE49-F238E27FC236}">
                <a16:creationId xmlns:a16="http://schemas.microsoft.com/office/drawing/2014/main" id="{CD87CC5F-D0D2-5D13-5C66-85FDD0E8347F}"/>
              </a:ext>
            </a:extLst>
          </p:cNvPr>
          <p:cNvSpPr txBox="1">
            <a:spLocks/>
          </p:cNvSpPr>
          <p:nvPr/>
        </p:nvSpPr>
        <p:spPr>
          <a:xfrm>
            <a:off x="534379" y="958302"/>
            <a:ext cx="11203246" cy="54457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kern="1200">
                <a:solidFill>
                  <a:schemeClr val="tx1"/>
                </a:solidFill>
                <a:latin typeface="Verdana Pro SemiBold" panose="020B0604020202020204" pitchFamily="34" charset="0"/>
                <a:ea typeface="+mj-ea"/>
                <a:cs typeface="+mj-cs"/>
              </a:defRPr>
            </a:lvl1pPr>
          </a:lstStyle>
          <a:p>
            <a:pPr algn="ctr"/>
            <a:r>
              <a:rPr lang="en-US" sz="3600" dirty="0">
                <a:latin typeface="+mn-lt"/>
              </a:rPr>
              <a:t>Workshop NGSS Connections </a:t>
            </a:r>
            <a:br>
              <a:rPr lang="en-US" sz="3600" dirty="0">
                <a:solidFill>
                  <a:srgbClr val="0070C0"/>
                </a:solidFill>
              </a:rPr>
            </a:br>
            <a:endParaRPr lang="en-US" sz="2000" dirty="0">
              <a:solidFill>
                <a:schemeClr val="accent1"/>
              </a:solidFill>
              <a:latin typeface="+mn-lt"/>
            </a:endParaRPr>
          </a:p>
        </p:txBody>
      </p:sp>
      <p:graphicFrame>
        <p:nvGraphicFramePr>
          <p:cNvPr id="6" name="Table 5">
            <a:extLst>
              <a:ext uri="{FF2B5EF4-FFF2-40B4-BE49-F238E27FC236}">
                <a16:creationId xmlns:a16="http://schemas.microsoft.com/office/drawing/2014/main" id="{E210855C-6DC1-A38A-94F0-DE1D97922B08}"/>
              </a:ext>
            </a:extLst>
          </p:cNvPr>
          <p:cNvGraphicFramePr>
            <a:graphicFrameLocks noGrp="1"/>
          </p:cNvGraphicFramePr>
          <p:nvPr>
            <p:extLst>
              <p:ext uri="{D42A27DB-BD31-4B8C-83A1-F6EECF244321}">
                <p14:modId xmlns:p14="http://schemas.microsoft.com/office/powerpoint/2010/main" val="3870218263"/>
              </p:ext>
            </p:extLst>
          </p:nvPr>
        </p:nvGraphicFramePr>
        <p:xfrm>
          <a:off x="618433" y="1908313"/>
          <a:ext cx="10874060" cy="4314871"/>
        </p:xfrm>
        <a:graphic>
          <a:graphicData uri="http://schemas.openxmlformats.org/drawingml/2006/table">
            <a:tbl>
              <a:tblPr firstRow="1" firstCol="1" bandRow="1">
                <a:tableStyleId>{C4B1156A-380E-4F78-BDF5-A606A8083BF9}</a:tableStyleId>
              </a:tblPr>
              <a:tblGrid>
                <a:gridCol w="3500795">
                  <a:extLst>
                    <a:ext uri="{9D8B030D-6E8A-4147-A177-3AD203B41FA5}">
                      <a16:colId xmlns:a16="http://schemas.microsoft.com/office/drawing/2014/main" val="598079876"/>
                    </a:ext>
                  </a:extLst>
                </a:gridCol>
                <a:gridCol w="3821688">
                  <a:extLst>
                    <a:ext uri="{9D8B030D-6E8A-4147-A177-3AD203B41FA5}">
                      <a16:colId xmlns:a16="http://schemas.microsoft.com/office/drawing/2014/main" val="3881289360"/>
                    </a:ext>
                  </a:extLst>
                </a:gridCol>
                <a:gridCol w="3551577">
                  <a:extLst>
                    <a:ext uri="{9D8B030D-6E8A-4147-A177-3AD203B41FA5}">
                      <a16:colId xmlns:a16="http://schemas.microsoft.com/office/drawing/2014/main" val="2035052738"/>
                    </a:ext>
                  </a:extLst>
                </a:gridCol>
              </a:tblGrid>
              <a:tr h="581929">
                <a:tc>
                  <a:txBody>
                    <a:bodyPr/>
                    <a:lstStyle/>
                    <a:p>
                      <a:pPr marL="0" marR="0" algn="ctr">
                        <a:lnSpc>
                          <a:spcPct val="107000"/>
                        </a:lnSpc>
                        <a:spcBef>
                          <a:spcPts val="0"/>
                        </a:spcBef>
                        <a:spcAft>
                          <a:spcPts val="0"/>
                        </a:spcAft>
                      </a:pPr>
                      <a:r>
                        <a:rPr lang="en-US" sz="3200" dirty="0">
                          <a:solidFill>
                            <a:schemeClr val="bg1"/>
                          </a:solidFill>
                          <a:effectLst/>
                        </a:rPr>
                        <a:t>SEPs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07000"/>
                        </a:lnSpc>
                        <a:spcBef>
                          <a:spcPts val="0"/>
                        </a:spcBef>
                        <a:spcAft>
                          <a:spcPts val="0"/>
                        </a:spcAft>
                      </a:pPr>
                      <a:r>
                        <a:rPr lang="en-US" sz="3200" dirty="0">
                          <a:solidFill>
                            <a:schemeClr val="bg1"/>
                          </a:solidFill>
                          <a:effectLst/>
                        </a:rPr>
                        <a:t>CCCs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7000"/>
                        </a:lnSpc>
                        <a:spcBef>
                          <a:spcPts val="0"/>
                        </a:spcBef>
                        <a:spcAft>
                          <a:spcPts val="0"/>
                        </a:spcAft>
                      </a:pPr>
                      <a:r>
                        <a:rPr lang="en-US" sz="3200" dirty="0">
                          <a:solidFill>
                            <a:schemeClr val="bg1"/>
                          </a:solidFill>
                          <a:effectLst/>
                        </a:rPr>
                        <a:t>DCIs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4031367682"/>
                  </a:ext>
                </a:extLst>
              </a:tr>
              <a:tr h="1349684">
                <a:tc>
                  <a:txBody>
                    <a:bodyPr/>
                    <a:lstStyle/>
                    <a:p>
                      <a:pPr marL="0" marR="0" lvl="0">
                        <a:lnSpc>
                          <a:spcPct val="107000"/>
                        </a:lnSpc>
                        <a:spcBef>
                          <a:spcPts val="0"/>
                        </a:spcBef>
                        <a:spcAft>
                          <a:spcPts val="0"/>
                        </a:spcAft>
                        <a:buNone/>
                      </a:pPr>
                      <a:r>
                        <a:rPr lang="en-US" sz="2400" b="1" dirty="0">
                          <a:effectLst/>
                          <a:latin typeface="Calibri"/>
                          <a:cs typeface="Times New Roman"/>
                        </a:rPr>
                        <a:t>Asking Questions and Defining Problems</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Systems and System Models</a:t>
                      </a:r>
                      <a:endParaRPr lang="en-US" dirty="0"/>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99FF99">
                        <a:alpha val="60000"/>
                      </a:srgbClr>
                    </a:solidFill>
                  </a:tcPr>
                </a:tc>
                <a:tc>
                  <a:txBody>
                    <a:bodyPr/>
                    <a:lstStyle/>
                    <a:p>
                      <a:pPr marL="0" marR="0" lvl="0">
                        <a:lnSpc>
                          <a:spcPct val="107000"/>
                        </a:lnSpc>
                        <a:spcBef>
                          <a:spcPts val="0"/>
                        </a:spcBef>
                        <a:spcAft>
                          <a:spcPts val="0"/>
                        </a:spcAft>
                        <a:buNone/>
                      </a:pPr>
                      <a:r>
                        <a:rPr lang="en-US" sz="2400" b="1" dirty="0">
                          <a:effectLst/>
                          <a:latin typeface="Calibri"/>
                          <a:ea typeface="Calibri" panose="020F0502020204030204" pitchFamily="34" charset="0"/>
                          <a:cs typeface="Times New Roman"/>
                        </a:rPr>
                        <a:t>HS-LS1-4</a:t>
                      </a:r>
                    </a:p>
                  </a:txBody>
                  <a:tcPr marL="68580" marR="68580" marT="0" marB="0">
                    <a:lnL w="38099">
                      <a:solidFill>
                        <a:schemeClr val="tx1"/>
                      </a:solidFill>
                    </a:lnL>
                    <a:lnR w="38099"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099">
                      <a:solidFill>
                        <a:schemeClr val="tx1"/>
                      </a:solidFill>
                    </a:lnB>
                    <a:solidFill>
                      <a:srgbClr val="FFCC99"/>
                    </a:solidFill>
                  </a:tcPr>
                </a:tc>
                <a:extLst>
                  <a:ext uri="{0D108BD9-81ED-4DB2-BD59-A6C34878D82A}">
                    <a16:rowId xmlns:a16="http://schemas.microsoft.com/office/drawing/2014/main" val="2084955307"/>
                  </a:ext>
                </a:extLst>
              </a:tr>
              <a:tr h="1033574">
                <a:tc>
                  <a:txBody>
                    <a:bodyPr/>
                    <a:lstStyle/>
                    <a:p>
                      <a:pPr marL="0" marR="0" lvl="0">
                        <a:lnSpc>
                          <a:spcPct val="107000"/>
                        </a:lnSpc>
                        <a:spcBef>
                          <a:spcPts val="0"/>
                        </a:spcBef>
                        <a:spcAft>
                          <a:spcPts val="0"/>
                        </a:spcAft>
                        <a:buNone/>
                      </a:pPr>
                      <a:r>
                        <a:rPr lang="en-US" sz="2400" b="1" dirty="0">
                          <a:effectLst/>
                          <a:latin typeface="Calibri"/>
                          <a:cs typeface="Times New Roman"/>
                        </a:rPr>
                        <a:t>Developing and Using Models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Cause and Effect</a:t>
                      </a:r>
                      <a:endParaRPr lang="en-US" dirty="0"/>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sz="2400" b="1" dirty="0">
                          <a:effectLst/>
                          <a:latin typeface="Calibri"/>
                          <a:ea typeface="Calibri" panose="020F0502020204030204" pitchFamily="34" charset="0"/>
                          <a:cs typeface="Times New Roman"/>
                        </a:rPr>
                        <a:t>HS-LS3-2</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0861642"/>
                  </a:ext>
                </a:extLst>
              </a:tr>
              <a:tr h="1349684">
                <a:tc>
                  <a:txBody>
                    <a:bodyPr/>
                    <a:lstStyle/>
                    <a:p>
                      <a:pPr marL="0" marR="0" lvl="0">
                        <a:lnSpc>
                          <a:spcPct val="107000"/>
                        </a:lnSpc>
                        <a:spcBef>
                          <a:spcPts val="0"/>
                        </a:spcBef>
                        <a:spcAft>
                          <a:spcPts val="0"/>
                        </a:spcAft>
                        <a:buNone/>
                      </a:pPr>
                      <a:endParaRPr lang="en-US" dirty="0"/>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Scale, Proportion, </a:t>
                      </a:r>
                      <a:r>
                        <a:rPr lang="en-US" sz="2400" b="1">
                          <a:effectLst/>
                          <a:latin typeface="Calibri"/>
                          <a:cs typeface="Times New Roman"/>
                        </a:rPr>
                        <a:t>and Quantity</a:t>
                      </a:r>
                      <a:endParaRPr lang="en-US" sz="2400" b="1" dirty="0">
                        <a:effectLst/>
                        <a:latin typeface="Calibri"/>
                        <a:cs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endParaRPr lang="en-US" dirty="0"/>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438437319"/>
                  </a:ext>
                </a:extLst>
              </a:tr>
            </a:tbl>
          </a:graphicData>
        </a:graphic>
      </p:graphicFrame>
    </p:spTree>
    <p:extLst>
      <p:ext uri="{BB962C8B-B14F-4D97-AF65-F5344CB8AC3E}">
        <p14:creationId xmlns:p14="http://schemas.microsoft.com/office/powerpoint/2010/main" val="3945140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9" descr="A picture containing person, wall&#10;&#10;Description automatically generated">
            <a:extLst>
              <a:ext uri="{FF2B5EF4-FFF2-40B4-BE49-F238E27FC236}">
                <a16:creationId xmlns:a16="http://schemas.microsoft.com/office/drawing/2014/main" id="{EFB53266-8688-7C9A-0B2A-8441AB7B740D}"/>
              </a:ext>
            </a:extLst>
          </p:cNvPr>
          <p:cNvPicPr>
            <a:picLocks noChangeAspect="1"/>
          </p:cNvPicPr>
          <p:nvPr/>
        </p:nvPicPr>
        <p:blipFill>
          <a:blip r:embed="rId3">
            <a:extLst>
              <a:ext uri="{28A0092B-C50C-407E-A947-70E740481C1C}">
                <a14:useLocalDpi xmlns:a14="http://schemas.microsoft.com/office/drawing/2010/main" val="0"/>
              </a:ext>
            </a:extLst>
          </a:blip>
          <a:srcRect t="10014" b="10014"/>
          <a:stretch>
            <a:fillRect/>
          </a:stretch>
        </p:blipFill>
        <p:spPr>
          <a:xfrm>
            <a:off x="7075239" y="1473388"/>
            <a:ext cx="4671589" cy="4671589"/>
          </a:xfrm>
          <a:prstGeom prst="ellipse">
            <a:avLst/>
          </a:prstGeom>
          <a:ln>
            <a:noFill/>
          </a:ln>
          <a:effectLst>
            <a:softEdge rad="112500"/>
          </a:effectLst>
        </p:spPr>
      </p:pic>
      <p:sp>
        <p:nvSpPr>
          <p:cNvPr id="5" name="Subtitle 3">
            <a:extLst>
              <a:ext uri="{FF2B5EF4-FFF2-40B4-BE49-F238E27FC236}">
                <a16:creationId xmlns:a16="http://schemas.microsoft.com/office/drawing/2014/main" id="{F9D4D2BB-DA5E-EF10-BD61-A03B914E9D06}"/>
              </a:ext>
            </a:extLst>
          </p:cNvPr>
          <p:cNvSpPr>
            <a:spLocks noGrp="1"/>
          </p:cNvSpPr>
          <p:nvPr>
            <p:ph type="subTitle" idx="1"/>
          </p:nvPr>
        </p:nvSpPr>
        <p:spPr>
          <a:xfrm>
            <a:off x="2122415" y="4311941"/>
            <a:ext cx="5928592" cy="1506231"/>
          </a:xfrm>
        </p:spPr>
        <p:txBody>
          <a:bodyPr>
            <a:normAutofit/>
          </a:bodyPr>
          <a:lstStyle/>
          <a:p>
            <a:r>
              <a:rPr lang="en-US" sz="4000" dirty="0"/>
              <a:t>Ruth Hutson, MSSE</a:t>
            </a:r>
          </a:p>
        </p:txBody>
      </p:sp>
    </p:spTree>
    <p:extLst>
      <p:ext uri="{BB962C8B-B14F-4D97-AF65-F5344CB8AC3E}">
        <p14:creationId xmlns:p14="http://schemas.microsoft.com/office/powerpoint/2010/main" val="4202619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sz="2000" kern="1200" dirty="0">
                <a:solidFill>
                  <a:srgbClr val="FFFFFF"/>
                </a:solidFill>
                <a:latin typeface="+mj-lt"/>
                <a:ea typeface="+mj-ea"/>
                <a:cs typeface="+mj-cs"/>
              </a:rPr>
              <a:t>We value your opinion! </a:t>
            </a:r>
            <a:br>
              <a:rPr lang="en-US" sz="2000" kern="1200">
                <a:solidFill>
                  <a:srgbClr val="FFFFFF"/>
                </a:solidFill>
                <a:latin typeface="+mj-lt"/>
                <a:ea typeface="+mj-ea"/>
                <a:cs typeface="+mj-cs"/>
              </a:rPr>
            </a:br>
            <a:r>
              <a:rPr lang="en-US" sz="2000" kern="1200" dirty="0">
                <a:solidFill>
                  <a:srgbClr val="FFFFFF"/>
                </a:solidFill>
                <a:latin typeface="+mj-lt"/>
                <a:ea typeface="+mj-ea"/>
                <a:cs typeface="+mj-cs"/>
              </a:rPr>
              <a:t>Let us know what you think.</a:t>
            </a:r>
            <a:br>
              <a:rPr lang="en-US" sz="2000" kern="1200">
                <a:solidFill>
                  <a:srgbClr val="FFFFFF"/>
                </a:solidFill>
                <a:latin typeface="+mj-lt"/>
                <a:ea typeface="+mj-ea"/>
                <a:cs typeface="+mj-cs"/>
              </a:rPr>
            </a:br>
            <a:br>
              <a:rPr lang="en-US" sz="2000" kern="1200">
                <a:solidFill>
                  <a:srgbClr val="FFFFFF"/>
                </a:solidFill>
                <a:latin typeface="+mj-lt"/>
                <a:ea typeface="+mj-ea"/>
                <a:cs typeface="+mj-cs"/>
              </a:rPr>
            </a:br>
            <a:endParaRPr lang="en-US" sz="2000" kern="120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a:bodyPr>
          <a:lstStyle/>
          <a:p>
            <a:pPr marL="0" indent="0" algn="ctr">
              <a:lnSpc>
                <a:spcPct val="90000"/>
              </a:lnSpc>
              <a:buNone/>
            </a:pPr>
            <a:r>
              <a:rPr lang="en-US" dirty="0">
                <a:latin typeface="+mn-lt"/>
                <a:cs typeface="Calibri"/>
              </a:rPr>
              <a:t>Scan the QR Code and complete this short survey.</a:t>
            </a:r>
            <a:endParaRPr lang="en-US">
              <a:latin typeface="+mn-lt"/>
              <a:cs typeface="Calibri"/>
            </a:endParaRPr>
          </a:p>
        </p:txBody>
      </p:sp>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1608904" y="6235148"/>
            <a:ext cx="364434" cy="486327"/>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20</a:t>
            </a:fld>
            <a:endParaRPr lang="en-US" dirty="0">
              <a:solidFill>
                <a:prstClr val="black">
                  <a:tint val="75000"/>
                </a:prstClr>
              </a:solidFill>
            </a:endParaRPr>
          </a:p>
        </p:txBody>
      </p:sp>
      <p:pic>
        <p:nvPicPr>
          <p:cNvPr id="4" name="Picture 4" descr="Qr code&#10;&#10;Description automatically generated">
            <a:extLst>
              <a:ext uri="{FF2B5EF4-FFF2-40B4-BE49-F238E27FC236}">
                <a16:creationId xmlns:a16="http://schemas.microsoft.com/office/drawing/2014/main" id="{ECA3F9C3-D2FD-E3F4-CAFA-D28C7A3FC086}"/>
              </a:ext>
            </a:extLst>
          </p:cNvPr>
          <p:cNvPicPr>
            <a:picLocks noChangeAspect="1"/>
          </p:cNvPicPr>
          <p:nvPr/>
        </p:nvPicPr>
        <p:blipFill>
          <a:blip r:embed="rId2"/>
          <a:stretch>
            <a:fillRect/>
          </a:stretch>
        </p:blipFill>
        <p:spPr>
          <a:xfrm>
            <a:off x="4952010" y="731322"/>
            <a:ext cx="5989122" cy="5989121"/>
          </a:xfrm>
          <a:prstGeom prst="rect">
            <a:avLst/>
          </a:prstGeom>
        </p:spPr>
      </p:pic>
    </p:spTree>
    <p:extLst>
      <p:ext uri="{BB962C8B-B14F-4D97-AF65-F5344CB8AC3E}">
        <p14:creationId xmlns:p14="http://schemas.microsoft.com/office/powerpoint/2010/main" val="20044531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3772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Who’s Here</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p:txBody>
          <a:bodyPr/>
          <a:lstStyle/>
          <a:p>
            <a:r>
              <a:rPr lang="en-US" dirty="0"/>
              <a:t>Middle School, High School, Post-secondary</a:t>
            </a:r>
          </a:p>
          <a:p>
            <a:endParaRPr lang="en-US" dirty="0"/>
          </a:p>
          <a:p>
            <a:r>
              <a:rPr lang="en-US" dirty="0"/>
              <a:t>Rural, Suburban, Urban</a:t>
            </a:r>
          </a:p>
          <a:p>
            <a:pPr marL="0" indent="0">
              <a:buNone/>
            </a:pPr>
            <a:endParaRPr lang="en-US" dirty="0"/>
          </a:p>
          <a:p>
            <a:r>
              <a:rPr lang="en-US" dirty="0"/>
              <a:t>Biology, AP Biology, Anatomy and Physiology, Other</a:t>
            </a:r>
          </a:p>
          <a:p>
            <a:endParaRPr lang="en-US" dirty="0"/>
          </a:p>
          <a:p>
            <a:r>
              <a:rPr lang="en-US" dirty="0"/>
              <a:t>Where are you in your course?</a:t>
            </a:r>
          </a:p>
        </p:txBody>
      </p:sp>
    </p:spTree>
    <p:extLst>
      <p:ext uri="{BB962C8B-B14F-4D97-AF65-F5344CB8AC3E}">
        <p14:creationId xmlns:p14="http://schemas.microsoft.com/office/powerpoint/2010/main" val="1997451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a:t>
            </a:fld>
            <a:endParaRPr lang="en-US" dirty="0"/>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534379" y="958302"/>
            <a:ext cx="11203246" cy="544574"/>
          </a:xfrm>
        </p:spPr>
        <p:txBody>
          <a:bodyPr>
            <a:normAutofit fontScale="90000"/>
          </a:bodyPr>
          <a:lstStyle/>
          <a:p>
            <a:pPr algn="ctr"/>
            <a:r>
              <a:rPr lang="en-US" sz="3600" b="1" dirty="0">
                <a:latin typeface="+mn-lt"/>
                <a:cs typeface="Arial" panose="020B0604020202020204" pitchFamily="34" charset="0"/>
              </a:rPr>
              <a:t>Workshop Learning Goals</a:t>
            </a:r>
          </a:p>
        </p:txBody>
      </p:sp>
      <p:sp>
        <p:nvSpPr>
          <p:cNvPr id="6" name="TextBox 5">
            <a:extLst>
              <a:ext uri="{FF2B5EF4-FFF2-40B4-BE49-F238E27FC236}">
                <a16:creationId xmlns:a16="http://schemas.microsoft.com/office/drawing/2014/main" id="{2A5692DE-5F0E-25EF-F371-8339867269C2}"/>
              </a:ext>
            </a:extLst>
          </p:cNvPr>
          <p:cNvSpPr txBox="1"/>
          <p:nvPr/>
        </p:nvSpPr>
        <p:spPr>
          <a:xfrm>
            <a:off x="534379" y="1502876"/>
            <a:ext cx="10807797" cy="1915974"/>
          </a:xfrm>
          <a:prstGeom prst="rect">
            <a:avLst/>
          </a:prstGeom>
          <a:noFill/>
        </p:spPr>
        <p:txBody>
          <a:bodyPr wrap="square" lIns="91440" tIns="45720" rIns="91440" bIns="45720" rtlCol="0" anchor="t">
            <a:spAutoFit/>
          </a:bodyPr>
          <a:lstStyle/>
          <a:p>
            <a:pPr marL="342900" indent="-342900">
              <a:lnSpc>
                <a:spcPct val="107000"/>
              </a:lnSpc>
              <a:buFont typeface="Symbol" panose="05050102010706020507" pitchFamily="18" charset="2"/>
              <a:buChar char=""/>
            </a:pPr>
            <a:r>
              <a:rPr lang="en-US" sz="2800" dirty="0">
                <a:uFill>
                  <a:solidFill>
                    <a:srgbClr val="000000"/>
                  </a:solidFill>
                </a:uFill>
                <a:ea typeface="Arial Unicode MS"/>
                <a:cs typeface="Arial Unicode MS"/>
              </a:rPr>
              <a:t>D</a:t>
            </a:r>
            <a:r>
              <a:rPr lang="en-US" sz="2800" dirty="0">
                <a:ln>
                  <a:noFill/>
                </a:ln>
                <a:effectLst/>
                <a:uFill>
                  <a:solidFill>
                    <a:srgbClr val="000000"/>
                  </a:solidFill>
                </a:uFill>
                <a:ea typeface="Arial Unicode MS"/>
                <a:cs typeface="Arial Unicode MS"/>
              </a:rPr>
              <a:t>emonstrate what cell processes increase gamete diversity when compared to the parent cell.  </a:t>
            </a:r>
          </a:p>
          <a:p>
            <a:pPr marL="342900" indent="-342900">
              <a:lnSpc>
                <a:spcPct val="107000"/>
              </a:lnSpc>
              <a:buFont typeface="Symbol" panose="05050102010706020507" pitchFamily="18" charset="2"/>
              <a:buChar char=""/>
            </a:pPr>
            <a:r>
              <a:rPr lang="en-US" sz="2800" dirty="0">
                <a:uFill>
                  <a:solidFill>
                    <a:srgbClr val="000000"/>
                  </a:solidFill>
                </a:uFill>
                <a:ea typeface="Arial Unicode MS"/>
                <a:cs typeface="Arial Unicode MS"/>
              </a:rPr>
              <a:t>Explain which mechanisms contribute to genetic variation</a:t>
            </a:r>
            <a:endParaRPr lang="en-US" sz="2800" dirty="0">
              <a:effectLst/>
              <a:ea typeface="Arial Unicode MS"/>
            </a:endParaRPr>
          </a:p>
          <a:p>
            <a:pPr marL="342900" marR="0" lvl="0" indent="-342900">
              <a:lnSpc>
                <a:spcPct val="107000"/>
              </a:lnSpc>
              <a:spcBef>
                <a:spcPts val="0"/>
              </a:spcBef>
              <a:spcAft>
                <a:spcPts val="0"/>
              </a:spcAft>
              <a:buFont typeface="Symbol" panose="05050102010706020507" pitchFamily="18" charset="2"/>
              <a:buChar char=""/>
            </a:pPr>
            <a:r>
              <a:rPr lang="en-US" sz="2800" dirty="0">
                <a:ea typeface="Calibri" panose="020F0502020204030204" pitchFamily="34" charset="0"/>
                <a:cs typeface="Arial"/>
              </a:rPr>
              <a:t>Have fun!</a:t>
            </a:r>
            <a:endParaRPr lang="en-US" sz="2800" dirty="0">
              <a:effectLst/>
              <a:ea typeface="Calibri" panose="020F0502020204030204" pitchFamily="34" charset="0"/>
              <a:cs typeface="Arial"/>
            </a:endParaRPr>
          </a:p>
        </p:txBody>
      </p:sp>
    </p:spTree>
    <p:extLst>
      <p:ext uri="{BB962C8B-B14F-4D97-AF65-F5344CB8AC3E}">
        <p14:creationId xmlns:p14="http://schemas.microsoft.com/office/powerpoint/2010/main" val="4259165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a:t>
            </a:fld>
            <a:endParaRPr lang="en-US" dirty="0"/>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534379" y="958302"/>
            <a:ext cx="11203246" cy="544574"/>
          </a:xfrm>
        </p:spPr>
        <p:txBody>
          <a:bodyPr>
            <a:normAutofit fontScale="90000"/>
          </a:bodyPr>
          <a:lstStyle/>
          <a:p>
            <a:pPr algn="ctr"/>
            <a:r>
              <a:rPr lang="en-US" sz="3600" b="1" dirty="0">
                <a:latin typeface="+mn-lt"/>
                <a:cs typeface="Arial" panose="020B0604020202020204" pitchFamily="34" charset="0"/>
              </a:rPr>
              <a:t>Why do I look different than my siblings? </a:t>
            </a:r>
          </a:p>
        </p:txBody>
      </p:sp>
      <p:pic>
        <p:nvPicPr>
          <p:cNvPr id="6" name="Picture 5" descr="A group of people posing for a photo&#10;&#10;Description automatically generated">
            <a:extLst>
              <a:ext uri="{FF2B5EF4-FFF2-40B4-BE49-F238E27FC236}">
                <a16:creationId xmlns:a16="http://schemas.microsoft.com/office/drawing/2014/main" id="{16ED5CDA-1544-ADC9-9A46-AEBE09772B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2178" y="1577735"/>
            <a:ext cx="6387644" cy="4790733"/>
          </a:xfrm>
          <a:prstGeom prst="rect">
            <a:avLst/>
          </a:prstGeom>
        </p:spPr>
      </p:pic>
    </p:spTree>
    <p:extLst>
      <p:ext uri="{BB962C8B-B14F-4D97-AF65-F5344CB8AC3E}">
        <p14:creationId xmlns:p14="http://schemas.microsoft.com/office/powerpoint/2010/main" val="2559773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6</a:t>
            </a:fld>
            <a:endParaRPr lang="en-US" dirty="0"/>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534379" y="958302"/>
            <a:ext cx="11203246" cy="544574"/>
          </a:xfrm>
        </p:spPr>
        <p:txBody>
          <a:bodyPr>
            <a:normAutofit fontScale="90000"/>
          </a:bodyPr>
          <a:lstStyle/>
          <a:p>
            <a:pPr algn="ctr"/>
            <a:r>
              <a:rPr lang="en-US" sz="3600" b="1" dirty="0">
                <a:latin typeface="+mn-lt"/>
                <a:cs typeface="Arial" panose="020B0604020202020204" pitchFamily="34" charset="0"/>
              </a:rPr>
              <a:t>Why do siblings in a litter look differently? </a:t>
            </a:r>
          </a:p>
        </p:txBody>
      </p:sp>
      <p:pic>
        <p:nvPicPr>
          <p:cNvPr id="19" name="Picture 18" descr="A group of puppies sleeping together&#10;&#10;Description automatically generated with medium confidence">
            <a:extLst>
              <a:ext uri="{FF2B5EF4-FFF2-40B4-BE49-F238E27FC236}">
                <a16:creationId xmlns:a16="http://schemas.microsoft.com/office/drawing/2014/main" id="{DCB88AE5-B452-D729-1C3F-AE73E42525E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829804" y="1447880"/>
            <a:ext cx="6612396" cy="4499529"/>
          </a:xfrm>
          <a:prstGeom prst="rect">
            <a:avLst/>
          </a:prstGeom>
        </p:spPr>
      </p:pic>
      <p:sp>
        <p:nvSpPr>
          <p:cNvPr id="20" name="TextBox 19">
            <a:extLst>
              <a:ext uri="{FF2B5EF4-FFF2-40B4-BE49-F238E27FC236}">
                <a16:creationId xmlns:a16="http://schemas.microsoft.com/office/drawing/2014/main" id="{AFB23D59-F14B-93D0-0F9B-CEA632D28DB6}"/>
              </a:ext>
            </a:extLst>
          </p:cNvPr>
          <p:cNvSpPr txBox="1"/>
          <p:nvPr/>
        </p:nvSpPr>
        <p:spPr>
          <a:xfrm rot="10800000" flipV="1">
            <a:off x="2829800" y="6230185"/>
            <a:ext cx="6612398" cy="230832"/>
          </a:xfrm>
          <a:prstGeom prst="rect">
            <a:avLst/>
          </a:prstGeom>
          <a:noFill/>
        </p:spPr>
        <p:txBody>
          <a:bodyPr wrap="square" rtlCol="0">
            <a:spAutoFit/>
          </a:bodyPr>
          <a:lstStyle/>
          <a:p>
            <a:pPr algn="ctr"/>
            <a:r>
              <a:rPr lang="en-US" sz="900" dirty="0">
                <a:hlinkClick r:id="rId4" tooltip="https://commons.wikimedia.org/wiki/File:Australian_Shepherd_puppies.jpg"/>
              </a:rPr>
              <a:t>This Photo</a:t>
            </a:r>
            <a:r>
              <a:rPr lang="en-US" sz="900" dirty="0"/>
              <a:t> by Unknown Author is licensed under </a:t>
            </a:r>
            <a:r>
              <a:rPr lang="en-US" sz="900" dirty="0">
                <a:hlinkClick r:id="rId5" tooltip="https://creativecommons.org/licenses/by-sa/3.0/"/>
              </a:rPr>
              <a:t>CC BY-SA</a:t>
            </a:r>
            <a:endParaRPr lang="en-US" sz="900" dirty="0"/>
          </a:p>
        </p:txBody>
      </p:sp>
    </p:spTree>
    <p:extLst>
      <p:ext uri="{BB962C8B-B14F-4D97-AF65-F5344CB8AC3E}">
        <p14:creationId xmlns:p14="http://schemas.microsoft.com/office/powerpoint/2010/main" val="986220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7</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Suggested Chromosome Assembly </a:t>
            </a:r>
          </a:p>
        </p:txBody>
      </p:sp>
      <p:pic>
        <p:nvPicPr>
          <p:cNvPr id="11" name="Picture 10" descr="A picture containing text&#10;&#10;Description automatically generated">
            <a:extLst>
              <a:ext uri="{FF2B5EF4-FFF2-40B4-BE49-F238E27FC236}">
                <a16:creationId xmlns:a16="http://schemas.microsoft.com/office/drawing/2014/main" id="{13CF59D7-F722-97DC-3F35-78CEFBCEE4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789" y="2045618"/>
            <a:ext cx="4443709" cy="3711012"/>
          </a:xfrm>
          <a:prstGeom prst="rect">
            <a:avLst/>
          </a:prstGeom>
        </p:spPr>
      </p:pic>
      <p:graphicFrame>
        <p:nvGraphicFramePr>
          <p:cNvPr id="14" name="Table 14">
            <a:extLst>
              <a:ext uri="{FF2B5EF4-FFF2-40B4-BE49-F238E27FC236}">
                <a16:creationId xmlns:a16="http://schemas.microsoft.com/office/drawing/2014/main" id="{E3E83FCC-2826-6FF6-9728-5FEE4086F243}"/>
              </a:ext>
            </a:extLst>
          </p:cNvPr>
          <p:cNvGraphicFramePr>
            <a:graphicFrameLocks noGrp="1"/>
          </p:cNvGraphicFramePr>
          <p:nvPr>
            <p:ph idx="1"/>
            <p:extLst>
              <p:ext uri="{D42A27DB-BD31-4B8C-83A1-F6EECF244321}">
                <p14:modId xmlns:p14="http://schemas.microsoft.com/office/powerpoint/2010/main" val="2282125055"/>
              </p:ext>
            </p:extLst>
          </p:nvPr>
        </p:nvGraphicFramePr>
        <p:xfrm>
          <a:off x="5019332" y="1502875"/>
          <a:ext cx="6854710" cy="4687416"/>
        </p:xfrm>
        <a:graphic>
          <a:graphicData uri="http://schemas.openxmlformats.org/drawingml/2006/table">
            <a:tbl>
              <a:tblPr firstRow="1" bandRow="1">
                <a:tableStyleId>{5C22544A-7EE6-4342-B048-85BDC9FD1C3A}</a:tableStyleId>
              </a:tblPr>
              <a:tblGrid>
                <a:gridCol w="1740898">
                  <a:extLst>
                    <a:ext uri="{9D8B030D-6E8A-4147-A177-3AD203B41FA5}">
                      <a16:colId xmlns:a16="http://schemas.microsoft.com/office/drawing/2014/main" val="3473136043"/>
                    </a:ext>
                  </a:extLst>
                </a:gridCol>
                <a:gridCol w="1704604">
                  <a:extLst>
                    <a:ext uri="{9D8B030D-6E8A-4147-A177-3AD203B41FA5}">
                      <a16:colId xmlns:a16="http://schemas.microsoft.com/office/drawing/2014/main" val="3236380301"/>
                    </a:ext>
                  </a:extLst>
                </a:gridCol>
                <a:gridCol w="1704604">
                  <a:extLst>
                    <a:ext uri="{9D8B030D-6E8A-4147-A177-3AD203B41FA5}">
                      <a16:colId xmlns:a16="http://schemas.microsoft.com/office/drawing/2014/main" val="2102827953"/>
                    </a:ext>
                  </a:extLst>
                </a:gridCol>
                <a:gridCol w="1704604">
                  <a:extLst>
                    <a:ext uri="{9D8B030D-6E8A-4147-A177-3AD203B41FA5}">
                      <a16:colId xmlns:a16="http://schemas.microsoft.com/office/drawing/2014/main" val="3001565005"/>
                    </a:ext>
                  </a:extLst>
                </a:gridCol>
              </a:tblGrid>
              <a:tr h="1541656">
                <a:tc>
                  <a:txBody>
                    <a:bodyPr/>
                    <a:lstStyle/>
                    <a:p>
                      <a:pPr algn="ctr"/>
                      <a:endParaRPr lang="en-US" dirty="0"/>
                    </a:p>
                    <a:p>
                      <a:pPr algn="ctr"/>
                      <a:r>
                        <a:rPr lang="en-US" dirty="0"/>
                        <a:t>Chromosome</a:t>
                      </a:r>
                    </a:p>
                    <a:p>
                      <a:pPr algn="ctr"/>
                      <a:r>
                        <a:rPr lang="en-US" dirty="0"/>
                        <a:t>Size</a:t>
                      </a:r>
                    </a:p>
                  </a:txBody>
                  <a:tcPr/>
                </a:tc>
                <a:tc>
                  <a:txBody>
                    <a:bodyPr/>
                    <a:lstStyle/>
                    <a:p>
                      <a:pPr algn="ctr"/>
                      <a:endParaRPr lang="en-US" dirty="0"/>
                    </a:p>
                    <a:p>
                      <a:pPr algn="ctr"/>
                      <a:endParaRPr lang="en-US" dirty="0"/>
                    </a:p>
                    <a:p>
                      <a:pPr algn="ctr"/>
                      <a:endParaRPr lang="en-US" dirty="0"/>
                    </a:p>
                    <a:p>
                      <a:pPr algn="ctr"/>
                      <a:r>
                        <a:rPr lang="en-US" dirty="0"/>
                        <a:t>Part</a:t>
                      </a:r>
                    </a:p>
                  </a:txBody>
                  <a:tcPr/>
                </a:tc>
                <a:tc>
                  <a:txBody>
                    <a:bodyPr/>
                    <a:lstStyle/>
                    <a:p>
                      <a:pPr algn="ctr"/>
                      <a:r>
                        <a:rPr lang="en-US" dirty="0"/>
                        <a:t>Egg</a:t>
                      </a:r>
                    </a:p>
                    <a:p>
                      <a:pPr algn="ctr"/>
                      <a:r>
                        <a:rPr lang="en-US" dirty="0"/>
                        <a:t> donating parent chromosome</a:t>
                      </a:r>
                    </a:p>
                    <a:p>
                      <a:pPr algn="ctr"/>
                      <a:r>
                        <a:rPr lang="en-US" dirty="0"/>
                        <a:t>(Red Foam)</a:t>
                      </a:r>
                    </a:p>
                  </a:txBody>
                  <a:tcPr/>
                </a:tc>
                <a:tc>
                  <a:txBody>
                    <a:bodyPr/>
                    <a:lstStyle/>
                    <a:p>
                      <a:pPr algn="ctr"/>
                      <a:r>
                        <a:rPr lang="en-US" dirty="0"/>
                        <a:t>Sperm donating parent chromosome (Blue Foam)</a:t>
                      </a:r>
                    </a:p>
                  </a:txBody>
                  <a:tcPr/>
                </a:tc>
                <a:extLst>
                  <a:ext uri="{0D108BD9-81ED-4DB2-BD59-A6C34878D82A}">
                    <a16:rowId xmlns:a16="http://schemas.microsoft.com/office/drawing/2014/main" val="2029509034"/>
                  </a:ext>
                </a:extLst>
              </a:tr>
              <a:tr h="484327">
                <a:tc rowSpan="2">
                  <a:txBody>
                    <a:bodyPr/>
                    <a:lstStyle/>
                    <a:p>
                      <a:r>
                        <a:rPr lang="en-US" sz="1700" dirty="0"/>
                        <a:t>Short chromosome (Acrocentric)</a:t>
                      </a:r>
                    </a:p>
                  </a:txBody>
                  <a:tcPr/>
                </a:tc>
                <a:tc>
                  <a:txBody>
                    <a:bodyPr/>
                    <a:lstStyle/>
                    <a:p>
                      <a:pPr algn="ctr"/>
                      <a:r>
                        <a:rPr lang="en-US" dirty="0"/>
                        <a:t>p arm linkers</a:t>
                      </a:r>
                    </a:p>
                  </a:txBody>
                  <a:tcPr/>
                </a:tc>
                <a:tc>
                  <a:txBody>
                    <a:bodyPr/>
                    <a:lstStyle/>
                    <a:p>
                      <a:pPr algn="ctr"/>
                      <a:r>
                        <a:rPr lang="en-US" dirty="0"/>
                        <a:t>0</a:t>
                      </a:r>
                    </a:p>
                  </a:txBody>
                  <a:tcPr/>
                </a:tc>
                <a:tc>
                  <a:txBody>
                    <a:bodyPr/>
                    <a:lstStyle/>
                    <a:p>
                      <a:pPr algn="ctr"/>
                      <a:r>
                        <a:rPr lang="en-US" dirty="0"/>
                        <a:t>0</a:t>
                      </a:r>
                    </a:p>
                  </a:txBody>
                  <a:tcPr/>
                </a:tc>
                <a:extLst>
                  <a:ext uri="{0D108BD9-81ED-4DB2-BD59-A6C34878D82A}">
                    <a16:rowId xmlns:a16="http://schemas.microsoft.com/office/drawing/2014/main" val="90155956"/>
                  </a:ext>
                </a:extLst>
              </a:tr>
              <a:tr h="484327">
                <a:tc vMerge="1">
                  <a:txBody>
                    <a:bodyPr/>
                    <a:lstStyle/>
                    <a:p>
                      <a:endParaRPr lang="en-US"/>
                    </a:p>
                  </a:txBody>
                  <a:tcPr/>
                </a:tc>
                <a:tc>
                  <a:txBody>
                    <a:bodyPr/>
                    <a:lstStyle/>
                    <a:p>
                      <a:pPr algn="ctr"/>
                      <a:r>
                        <a:rPr lang="en-US" dirty="0"/>
                        <a:t>q arm linkers</a:t>
                      </a:r>
                    </a:p>
                  </a:txBody>
                  <a:tcPr/>
                </a:tc>
                <a:tc>
                  <a:txBody>
                    <a:bodyPr/>
                    <a:lstStyle/>
                    <a:p>
                      <a:pPr algn="ctr"/>
                      <a:r>
                        <a:rPr lang="en-US" dirty="0"/>
                        <a:t>1</a:t>
                      </a:r>
                    </a:p>
                  </a:txBody>
                  <a:tcPr/>
                </a:tc>
                <a:tc>
                  <a:txBody>
                    <a:bodyPr/>
                    <a:lstStyle/>
                    <a:p>
                      <a:pPr algn="ctr"/>
                      <a:r>
                        <a:rPr lang="en-US" dirty="0"/>
                        <a:t>1</a:t>
                      </a:r>
                    </a:p>
                  </a:txBody>
                  <a:tcPr/>
                </a:tc>
                <a:extLst>
                  <a:ext uri="{0D108BD9-81ED-4DB2-BD59-A6C34878D82A}">
                    <a16:rowId xmlns:a16="http://schemas.microsoft.com/office/drawing/2014/main" val="2643795995"/>
                  </a:ext>
                </a:extLst>
              </a:tr>
              <a:tr h="484327">
                <a:tc rowSpan="2">
                  <a:txBody>
                    <a:bodyPr/>
                    <a:lstStyle/>
                    <a:p>
                      <a:r>
                        <a:rPr lang="en-US" sz="1700" dirty="0"/>
                        <a:t>Medium </a:t>
                      </a:r>
                    </a:p>
                    <a:p>
                      <a:r>
                        <a:rPr lang="en-US" sz="1700" dirty="0"/>
                        <a:t>Chromosome</a:t>
                      </a:r>
                    </a:p>
                    <a:p>
                      <a:r>
                        <a:rPr lang="en-US" sz="1700" dirty="0"/>
                        <a:t>(metacentric)</a:t>
                      </a:r>
                    </a:p>
                  </a:txBody>
                  <a:tcPr/>
                </a:tc>
                <a:tc>
                  <a:txBody>
                    <a:bodyPr/>
                    <a:lstStyle/>
                    <a:p>
                      <a:r>
                        <a:rPr lang="en-US" dirty="0"/>
                        <a:t>p arm linkers</a:t>
                      </a:r>
                    </a:p>
                  </a:txBody>
                  <a:tcPr/>
                </a:tc>
                <a:tc>
                  <a:txBody>
                    <a:bodyPr/>
                    <a:lstStyle/>
                    <a:p>
                      <a:pPr algn="ctr"/>
                      <a:r>
                        <a:rPr lang="en-US" dirty="0"/>
                        <a:t>1</a:t>
                      </a:r>
                    </a:p>
                  </a:txBody>
                  <a:tcPr/>
                </a:tc>
                <a:tc>
                  <a:txBody>
                    <a:bodyPr/>
                    <a:lstStyle/>
                    <a:p>
                      <a:pPr algn="ctr"/>
                      <a:r>
                        <a:rPr lang="en-US" dirty="0"/>
                        <a:t>1</a:t>
                      </a:r>
                    </a:p>
                  </a:txBody>
                  <a:tcPr/>
                </a:tc>
                <a:extLst>
                  <a:ext uri="{0D108BD9-81ED-4DB2-BD59-A6C34878D82A}">
                    <a16:rowId xmlns:a16="http://schemas.microsoft.com/office/drawing/2014/main" val="3503460526"/>
                  </a:ext>
                </a:extLst>
              </a:tr>
              <a:tr h="484327">
                <a:tc vMerge="1">
                  <a:txBody>
                    <a:bodyPr/>
                    <a:lstStyle/>
                    <a:p>
                      <a:endParaRPr lang="en-US"/>
                    </a:p>
                  </a:txBody>
                  <a:tcPr/>
                </a:tc>
                <a:tc>
                  <a:txBody>
                    <a:bodyPr/>
                    <a:lstStyle/>
                    <a:p>
                      <a:r>
                        <a:rPr lang="en-US" dirty="0"/>
                        <a:t>q arm linkers</a:t>
                      </a:r>
                    </a:p>
                  </a:txBody>
                  <a:tcPr/>
                </a:tc>
                <a:tc>
                  <a:txBody>
                    <a:bodyPr/>
                    <a:lstStyle/>
                    <a:p>
                      <a:pPr algn="ctr"/>
                      <a:r>
                        <a:rPr lang="en-US" dirty="0"/>
                        <a:t>1</a:t>
                      </a:r>
                    </a:p>
                  </a:txBody>
                  <a:tcPr/>
                </a:tc>
                <a:tc>
                  <a:txBody>
                    <a:bodyPr/>
                    <a:lstStyle/>
                    <a:p>
                      <a:pPr algn="ctr"/>
                      <a:r>
                        <a:rPr lang="en-US" dirty="0"/>
                        <a:t>1</a:t>
                      </a:r>
                    </a:p>
                  </a:txBody>
                  <a:tcPr/>
                </a:tc>
                <a:extLst>
                  <a:ext uri="{0D108BD9-81ED-4DB2-BD59-A6C34878D82A}">
                    <a16:rowId xmlns:a16="http://schemas.microsoft.com/office/drawing/2014/main" val="3171878120"/>
                  </a:ext>
                </a:extLst>
              </a:tr>
              <a:tr h="604226">
                <a:tc rowSpan="2">
                  <a:txBody>
                    <a:bodyPr/>
                    <a:lstStyle/>
                    <a:p>
                      <a:r>
                        <a:rPr lang="en-US" sz="1700" dirty="0"/>
                        <a:t>Long</a:t>
                      </a:r>
                    </a:p>
                    <a:p>
                      <a:r>
                        <a:rPr lang="en-US" sz="1700" dirty="0"/>
                        <a:t>Chromosome</a:t>
                      </a:r>
                    </a:p>
                    <a:p>
                      <a:r>
                        <a:rPr lang="en-US" sz="1700" dirty="0"/>
                        <a:t>(submetacentric)</a:t>
                      </a:r>
                    </a:p>
                  </a:txBody>
                  <a:tcPr/>
                </a:tc>
                <a:tc>
                  <a:txBody>
                    <a:bodyPr/>
                    <a:lstStyle/>
                    <a:p>
                      <a:r>
                        <a:rPr lang="en-US" dirty="0"/>
                        <a:t>p arm linkers</a:t>
                      </a:r>
                    </a:p>
                  </a:txBody>
                  <a:tcPr/>
                </a:tc>
                <a:tc>
                  <a:txBody>
                    <a:bodyPr/>
                    <a:lstStyle/>
                    <a:p>
                      <a:pPr algn="ctr"/>
                      <a:r>
                        <a:rPr lang="en-US" dirty="0"/>
                        <a:t>1</a:t>
                      </a:r>
                    </a:p>
                  </a:txBody>
                  <a:tcPr/>
                </a:tc>
                <a:tc>
                  <a:txBody>
                    <a:bodyPr/>
                    <a:lstStyle/>
                    <a:p>
                      <a:pPr algn="ctr"/>
                      <a:r>
                        <a:rPr lang="en-US" dirty="0"/>
                        <a:t>1</a:t>
                      </a:r>
                    </a:p>
                  </a:txBody>
                  <a:tcPr/>
                </a:tc>
                <a:extLst>
                  <a:ext uri="{0D108BD9-81ED-4DB2-BD59-A6C34878D82A}">
                    <a16:rowId xmlns:a16="http://schemas.microsoft.com/office/drawing/2014/main" val="3780244626"/>
                  </a:ext>
                </a:extLst>
              </a:tr>
              <a:tr h="604226">
                <a:tc vMerge="1">
                  <a:txBody>
                    <a:bodyPr/>
                    <a:lstStyle/>
                    <a:p>
                      <a:endParaRPr lang="en-US"/>
                    </a:p>
                  </a:txBody>
                  <a:tcPr/>
                </a:tc>
                <a:tc>
                  <a:txBody>
                    <a:bodyPr/>
                    <a:lstStyle/>
                    <a:p>
                      <a:r>
                        <a:rPr lang="en-US" dirty="0"/>
                        <a:t>q arm linkers</a:t>
                      </a:r>
                    </a:p>
                  </a:txBody>
                  <a:tcPr/>
                </a:tc>
                <a:tc>
                  <a:txBody>
                    <a:bodyPr/>
                    <a:lstStyle/>
                    <a:p>
                      <a:pPr algn="ctr"/>
                      <a:r>
                        <a:rPr lang="en-US" dirty="0"/>
                        <a:t>2</a:t>
                      </a:r>
                    </a:p>
                  </a:txBody>
                  <a:tcPr/>
                </a:tc>
                <a:tc>
                  <a:txBody>
                    <a:bodyPr/>
                    <a:lstStyle/>
                    <a:p>
                      <a:pPr algn="ctr"/>
                      <a:r>
                        <a:rPr lang="en-US" dirty="0"/>
                        <a:t>2</a:t>
                      </a:r>
                    </a:p>
                  </a:txBody>
                  <a:tcPr/>
                </a:tc>
                <a:extLst>
                  <a:ext uri="{0D108BD9-81ED-4DB2-BD59-A6C34878D82A}">
                    <a16:rowId xmlns:a16="http://schemas.microsoft.com/office/drawing/2014/main" val="314297698"/>
                  </a:ext>
                </a:extLst>
              </a:tr>
            </a:tbl>
          </a:graphicData>
        </a:graphic>
      </p:graphicFrame>
    </p:spTree>
    <p:extLst>
      <p:ext uri="{BB962C8B-B14F-4D97-AF65-F5344CB8AC3E}">
        <p14:creationId xmlns:p14="http://schemas.microsoft.com/office/powerpoint/2010/main" val="12453324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8</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Label the parts to create a shared vocabulary</a:t>
            </a:r>
          </a:p>
        </p:txBody>
      </p:sp>
      <p:pic>
        <p:nvPicPr>
          <p:cNvPr id="5" name="officeArt object">
            <a:extLst>
              <a:ext uri="{FF2B5EF4-FFF2-40B4-BE49-F238E27FC236}">
                <a16:creationId xmlns:a16="http://schemas.microsoft.com/office/drawing/2014/main" id="{40913E32-97B7-4475-4F79-8CFBA076C1DA}"/>
              </a:ext>
            </a:extLst>
          </p:cNvPr>
          <p:cNvPicPr>
            <a:picLocks noGrp="1"/>
          </p:cNvPicPr>
          <p:nvPr>
            <p:ph idx="1"/>
          </p:nvPr>
        </p:nvPicPr>
        <p:blipFill>
          <a:blip r:embed="rId3"/>
          <a:stretch>
            <a:fillRect/>
          </a:stretch>
        </p:blipFill>
        <p:spPr>
          <a:xfrm>
            <a:off x="6671059" y="1647998"/>
            <a:ext cx="5066566" cy="4651375"/>
          </a:xfrm>
          <a:prstGeom prst="rect">
            <a:avLst/>
          </a:prstGeom>
          <a:ln w="12700" cap="flat">
            <a:noFill/>
            <a:miter lim="400000"/>
          </a:ln>
          <a:effectLst/>
        </p:spPr>
      </p:pic>
      <p:pic>
        <p:nvPicPr>
          <p:cNvPr id="13" name="Picture 12">
            <a:extLst>
              <a:ext uri="{FF2B5EF4-FFF2-40B4-BE49-F238E27FC236}">
                <a16:creationId xmlns:a16="http://schemas.microsoft.com/office/drawing/2014/main" id="{E37BD7BF-E88A-ECCA-D3E1-7530DBEEC7B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202070" y="1650206"/>
            <a:ext cx="2500967" cy="4649167"/>
          </a:xfrm>
          <a:prstGeom prst="rect">
            <a:avLst/>
          </a:prstGeom>
        </p:spPr>
      </p:pic>
    </p:spTree>
    <p:extLst>
      <p:ext uri="{BB962C8B-B14F-4D97-AF65-F5344CB8AC3E}">
        <p14:creationId xmlns:p14="http://schemas.microsoft.com/office/powerpoint/2010/main" val="28282052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9</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64460" y="828881"/>
            <a:ext cx="11959563" cy="1026233"/>
          </a:xfrm>
        </p:spPr>
        <p:txBody>
          <a:bodyPr>
            <a:normAutofit fontScale="90000"/>
          </a:bodyPr>
          <a:lstStyle/>
          <a:p>
            <a:pPr algn="ctr"/>
            <a:r>
              <a:rPr lang="en-US" sz="3600" dirty="0">
                <a:latin typeface="Verdana Pro SemiBold" panose="020B0704030504040204" pitchFamily="34" charset="0"/>
              </a:rPr>
              <a:t>Create a duplicate copy to make a sister chromatid </a:t>
            </a:r>
            <a:br>
              <a:rPr lang="en-US" sz="3200" dirty="0">
                <a:latin typeface="Verdana Pro" panose="020B0604030504040204" pitchFamily="34" charset="0"/>
              </a:rPr>
            </a:br>
            <a:endParaRPr lang="en-US" dirty="0"/>
          </a:p>
        </p:txBody>
      </p:sp>
      <p:pic>
        <p:nvPicPr>
          <p:cNvPr id="5" name="Picture 4">
            <a:extLst>
              <a:ext uri="{FF2B5EF4-FFF2-40B4-BE49-F238E27FC236}">
                <a16:creationId xmlns:a16="http://schemas.microsoft.com/office/drawing/2014/main" id="{D9F970E0-C721-766D-C9D8-04096DEC93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012" y="1971657"/>
            <a:ext cx="10893859" cy="4692841"/>
          </a:xfrm>
          <a:prstGeom prst="rect">
            <a:avLst/>
          </a:prstGeom>
        </p:spPr>
      </p:pic>
    </p:spTree>
    <p:extLst>
      <p:ext uri="{BB962C8B-B14F-4D97-AF65-F5344CB8AC3E}">
        <p14:creationId xmlns:p14="http://schemas.microsoft.com/office/powerpoint/2010/main" val="29038209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405CA998-1EDF-4A3A-ACF8-9C9715ACE5E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0ABE1B27-5572-4640-8E49-6BB2318BB1B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256d1f37-a5bf-40ea-9e3b-df9e783b5a8c" xsi:nil="true"/>
    <_ip_UnifiedCompliancePolicyProperties xmlns="http://schemas.microsoft.com/sharepoint/v3" xsi:nil="true"/>
    <lcf76f155ced4ddcb4097134ff3c332f xmlns="fccfdd5f-3cf6-48f3-9c58-398738ebd059">
      <Terms xmlns="http://schemas.microsoft.com/office/infopath/2007/PartnerControls"/>
    </lcf76f155ced4ddcb4097134ff3c332f>
    <Comments xmlns="fccfdd5f-3cf6-48f3-9c58-398738ebd059" xsi:nil="true"/>
    <SubmittedtoNSTA xmlns="fccfdd5f-3cf6-48f3-9c58-398738ebd059">false</SubmittedtoNSTA>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1" ma:contentTypeDescription="Create a new document." ma:contentTypeScope="" ma:versionID="50f1bd06b1c5b782c82d5bae311ccf5b">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3a2c19bcc5f9f103c0bc11c7ae6a0506"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937C8D3-1BFD-40B6-BC92-A17C86FCEACF}">
  <ds:schemaRefs>
    <ds:schemaRef ds:uri="http://schemas.microsoft.com/office/2006/metadata/properties"/>
    <ds:schemaRef ds:uri="http://schemas.microsoft.com/office/infopath/2007/PartnerControls"/>
    <ds:schemaRef ds:uri="http://schemas.microsoft.com/sharepoint/v3"/>
    <ds:schemaRef ds:uri="77f421b6-124f-4701-bd7b-c31d2b908c90"/>
    <ds:schemaRef ds:uri="256d1f37-a5bf-40ea-9e3b-df9e783b5a8c"/>
    <ds:schemaRef ds:uri="fccfdd5f-3cf6-48f3-9c58-398738ebd059"/>
  </ds:schemaRefs>
</ds:datastoreItem>
</file>

<file path=customXml/itemProps2.xml><?xml version="1.0" encoding="utf-8"?>
<ds:datastoreItem xmlns:ds="http://schemas.openxmlformats.org/officeDocument/2006/customXml" ds:itemID="{91E16ABB-C338-49FE-BEFB-AD5EFBB9D155}">
  <ds:schemaRefs>
    <ds:schemaRef ds:uri="http://schemas.microsoft.com/sharepoint/v3/contenttype/forms"/>
  </ds:schemaRefs>
</ds:datastoreItem>
</file>

<file path=customXml/itemProps3.xml><?xml version="1.0" encoding="utf-8"?>
<ds:datastoreItem xmlns:ds="http://schemas.openxmlformats.org/officeDocument/2006/customXml" ds:itemID="{00967586-A154-45DC-8CB8-A27CCA6C36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3DMD_NEW_PPT_Template_r3</Template>
  <TotalTime>51897</TotalTime>
  <Words>1319</Words>
  <Application>Microsoft Office PowerPoint</Application>
  <PresentationFormat>Widescreen</PresentationFormat>
  <Paragraphs>170</Paragraphs>
  <Slides>21</Slides>
  <Notes>19</Notes>
  <HiddenSlides>0</HiddenSlides>
  <MMClips>2</MMClips>
  <ScaleCrop>false</ScaleCrop>
  <HeadingPairs>
    <vt:vector size="4" baseType="variant">
      <vt:variant>
        <vt:lpstr>Theme</vt:lpstr>
      </vt:variant>
      <vt:variant>
        <vt:i4>3</vt:i4>
      </vt:variant>
      <vt:variant>
        <vt:lpstr>Slide Titles</vt:lpstr>
      </vt:variant>
      <vt:variant>
        <vt:i4>21</vt:i4>
      </vt:variant>
    </vt:vector>
  </HeadingPairs>
  <TitlesOfParts>
    <vt:vector size="24" baseType="lpstr">
      <vt:lpstr>Office Theme</vt:lpstr>
      <vt:lpstr>Custom Design</vt:lpstr>
      <vt:lpstr>Office Theme</vt:lpstr>
      <vt:lpstr>Chromosomes in Action: Revisualizing Meiosis</vt:lpstr>
      <vt:lpstr>PowerPoint Presentation</vt:lpstr>
      <vt:lpstr>Who’s Here</vt:lpstr>
      <vt:lpstr>Workshop Learning Goals</vt:lpstr>
      <vt:lpstr>Why do I look different than my siblings? </vt:lpstr>
      <vt:lpstr>Why do siblings in a litter look differently? </vt:lpstr>
      <vt:lpstr>Suggested Chromosome Assembly </vt:lpstr>
      <vt:lpstr>Label the parts to create a shared vocabulary</vt:lpstr>
      <vt:lpstr>Create a duplicate copy to make a sister chromatid  </vt:lpstr>
      <vt:lpstr>What happens during meiosis?</vt:lpstr>
      <vt:lpstr>Mechanisms that Contribute to Genetic Variation</vt:lpstr>
      <vt:lpstr>Mechanisms that Contribute to Genetic Variation</vt:lpstr>
      <vt:lpstr>What happens during meiosis?  How do homologous chromosomes find each other?  </vt:lpstr>
      <vt:lpstr>Crossing Over at the Microscopic Scale</vt:lpstr>
      <vt:lpstr>Crossing Over at the Microscopic Scale</vt:lpstr>
      <vt:lpstr>Crossing Over at the Molecular Scale</vt:lpstr>
      <vt:lpstr>Crossing Over at the Molecular Scale</vt:lpstr>
      <vt:lpstr>Crossing Over at the Molecular Scale</vt:lpstr>
      <vt:lpstr>PowerPoint Presentation</vt:lpstr>
      <vt:lpstr>We value your opinion!  Let us know what you think.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Ruth Hutson</dc:creator>
  <cp:lastModifiedBy>Ruth Hutson</cp:lastModifiedBy>
  <cp:revision>81</cp:revision>
  <dcterms:created xsi:type="dcterms:W3CDTF">2022-10-25T18:57:30Z</dcterms:created>
  <dcterms:modified xsi:type="dcterms:W3CDTF">2023-03-27T16:17:50Z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0x0101000CE81FD7C27CF74084EB08A1E4683C3B</vt:lpwstr>
  </property>
</Properties>
</file>