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1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22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7693E-4A38-0183-BAE3-F0CF0F266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FCC7A4-E863-01FA-9ECF-A0E3EA8DF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3658D-A9A5-921E-90C3-753C70761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7A90A-DEF1-EC4F-4D75-C3B689060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61916-5EC9-7208-FA71-B38C7A15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8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E7DBE-2420-864D-34CD-0A033E0A6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55539-9D44-22D2-A9F0-41623908E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EF455-FF92-2E40-51FB-E892915A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500F0-3D54-C622-30FE-957FBDF0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9CB63-D2FE-1E9C-61FE-7CF8EFF6A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1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57A0C1-28A2-C9F5-80ED-35062E9975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5A43B5-4D56-1ACA-4D6F-95BE48671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3CC12-4E3F-3BBA-7026-69696D1D7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0C333-87FF-16DC-F535-1FBC6AF76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7DF74-BAAC-5C00-763B-981286C1F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9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2F3CE-8152-495F-E8D1-A6CBA92AF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D6021-E26F-4C1F-DAD1-23BDC70C0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DA414-A204-6E47-6FAF-03BC544CC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95A53-A30E-E750-0517-E650A6D37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57AD2-D154-1363-52ED-35908533A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82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DFDC3-0CF3-8D64-154F-8CBB5026F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98526-F5F6-641C-33E2-2CF595BD1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A5EDE-857D-2598-F635-8EBF48C65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8686E-DB38-786A-A253-7A2D8A3BA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38C51-84AF-2F80-5DD7-C782E1D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EB7DB-6232-2FB1-855B-1C5DAB706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EA069-E75B-E3A9-C6D7-BFB5B5013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5A6291-5F96-C1F9-D91E-A4065A3A3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63DD8-9D57-B9BD-816F-997BFDF7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0E4A5-2BF7-B468-16B1-0B82CE1D7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80DB3-97C0-2252-CFA1-A837875E0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6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A57C1-54BC-BCDD-D5D4-E831A4562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0C7E8-3039-2272-94AE-40FD27A94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8DBF4-4A52-3CDB-7EA0-803F3EF4D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14AE89-E085-E945-5417-5DE3665ED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40BE5E-CDC1-1BD1-B0DC-EE20BC9ABD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29BFB-BE50-67C2-AE13-237C598DE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C5481E-9B08-065C-980C-301D389B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9EBBAC-0A31-CE73-5016-DD94A8148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30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2C7E8-0672-DA6A-67BE-DC9E95703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7A8D69-4A2D-D07D-D1E1-408ADCB7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78702B-E983-D775-FC85-827A6A3F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ABCFAB-9B35-0FDB-A453-563CD120E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3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814227-21C3-7410-F074-D43761B7A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9BB23C-A8DC-1901-131A-3CB85ADD7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7810A-200D-6CDF-E2C1-13250D81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5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C63A8-90EC-79CD-2709-7896033C3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7F8EA-6631-8E32-208E-C53643BF8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A69AA3-4B2A-0B92-3E47-7FF5C484D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3694E-48EA-B966-FBF9-F503A965B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2F6D4-1583-C480-EDF2-F7EE6958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6CB6E-C6B2-0928-B52C-E9E823B69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306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3CFF8-48BE-6845-8845-D5C9E22C6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AB0CA5-EF5A-4798-EDCE-58F3ABC1D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ECD68-38AF-C22A-1976-4613D2017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3BCB5-292A-4A04-1AF6-7BE3AC3E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8CD8E-BDE0-B530-44B0-ACA3956AB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7E195-64B1-FA93-84A3-030468DF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4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8D70BF-36E9-6F86-1CE9-35AC992C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F7A135-F2E1-85CB-1B85-F2400B404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B88AA-A272-D0C4-811A-A660D2CF8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E6486C-7614-48DB-AF0F-444F53E68058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84AA1-3630-4BA1-2C27-78503477C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8BA3B-7A7D-79CF-C277-99C1F5552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F6A94D-0BDB-4403-9363-22D52628A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3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rectangle with arrow pointing up&#10;&#10;Description automatically generated">
            <a:extLst>
              <a:ext uri="{FF2B5EF4-FFF2-40B4-BE49-F238E27FC236}">
                <a16:creationId xmlns:a16="http://schemas.microsoft.com/office/drawing/2014/main" id="{2E4AF4D2-F6E3-67EA-AC16-41D60622F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048" y="3262920"/>
            <a:ext cx="351699" cy="332160"/>
          </a:xfrm>
          <a:prstGeom prst="rect">
            <a:avLst/>
          </a:prstGeom>
        </p:spPr>
      </p:pic>
      <p:pic>
        <p:nvPicPr>
          <p:cNvPr id="5" name="Picture 4" descr="A yellow banana with beads&#10;&#10;Description automatically generated">
            <a:extLst>
              <a:ext uri="{FF2B5EF4-FFF2-40B4-BE49-F238E27FC236}">
                <a16:creationId xmlns:a16="http://schemas.microsoft.com/office/drawing/2014/main" id="{ACB3A643-B526-354A-0EB7-43A8BC7D0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57" y="3823524"/>
            <a:ext cx="2763352" cy="2682406"/>
          </a:xfrm>
          <a:prstGeom prst="rect">
            <a:avLst/>
          </a:prstGeom>
        </p:spPr>
      </p:pic>
      <p:pic>
        <p:nvPicPr>
          <p:cNvPr id="7" name="Picture 6" descr="A pink hexagon with green and yellow spirals&#10;&#10;Description automatically generated">
            <a:extLst>
              <a:ext uri="{FF2B5EF4-FFF2-40B4-BE49-F238E27FC236}">
                <a16:creationId xmlns:a16="http://schemas.microsoft.com/office/drawing/2014/main" id="{4988713C-D4A5-F116-6BF5-AC0A11312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594" y="2800198"/>
            <a:ext cx="971360" cy="1099758"/>
          </a:xfrm>
          <a:prstGeom prst="rect">
            <a:avLst/>
          </a:prstGeom>
        </p:spPr>
      </p:pic>
      <p:pic>
        <p:nvPicPr>
          <p:cNvPr id="9" name="Picture 8" descr="A colorful circle with arrows and dots&#10;&#10;Description automatically generated with medium confidence">
            <a:extLst>
              <a:ext uri="{FF2B5EF4-FFF2-40B4-BE49-F238E27FC236}">
                <a16:creationId xmlns:a16="http://schemas.microsoft.com/office/drawing/2014/main" id="{2F4E2175-6DE4-7DEC-8761-C09C9EFDED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542" y="1348204"/>
            <a:ext cx="1423545" cy="1423545"/>
          </a:xfrm>
          <a:prstGeom prst="rect">
            <a:avLst/>
          </a:prstGeom>
        </p:spPr>
      </p:pic>
      <p:pic>
        <p:nvPicPr>
          <p:cNvPr id="11" name="Picture 10" descr="A yellow and red circular design&#10;&#10;Description automatically generated">
            <a:extLst>
              <a:ext uri="{FF2B5EF4-FFF2-40B4-BE49-F238E27FC236}">
                <a16:creationId xmlns:a16="http://schemas.microsoft.com/office/drawing/2014/main" id="{7E0932F7-5DE1-DF44-DF62-1E794F7FB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80" y="5426947"/>
            <a:ext cx="1457040" cy="1459831"/>
          </a:xfrm>
          <a:prstGeom prst="rect">
            <a:avLst/>
          </a:prstGeom>
        </p:spPr>
      </p:pic>
      <p:pic>
        <p:nvPicPr>
          <p:cNvPr id="13" name="Picture 12" descr="A yellow and purple circular object with arrows&#10;&#10;Description automatically generated">
            <a:extLst>
              <a:ext uri="{FF2B5EF4-FFF2-40B4-BE49-F238E27FC236}">
                <a16:creationId xmlns:a16="http://schemas.microsoft.com/office/drawing/2014/main" id="{06500D59-1E88-DDE4-5F25-3BD31E851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0894" y="5380991"/>
            <a:ext cx="1381676" cy="1337016"/>
          </a:xfrm>
          <a:prstGeom prst="rect">
            <a:avLst/>
          </a:prstGeom>
        </p:spPr>
      </p:pic>
      <p:pic>
        <p:nvPicPr>
          <p:cNvPr id="15" name="Picture 14" descr="A white figure with a yellow wire in the center&#10;&#10;Description automatically generated">
            <a:extLst>
              <a:ext uri="{FF2B5EF4-FFF2-40B4-BE49-F238E27FC236}">
                <a16:creationId xmlns:a16="http://schemas.microsoft.com/office/drawing/2014/main" id="{BB65D16B-DD6C-4346-F0E5-A300A9E8E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499" y="45336"/>
            <a:ext cx="1088593" cy="1041142"/>
          </a:xfrm>
          <a:prstGeom prst="rect">
            <a:avLst/>
          </a:prstGeom>
        </p:spPr>
      </p:pic>
      <p:pic>
        <p:nvPicPr>
          <p:cNvPr id="17" name="Picture 16" descr="A green and yellow circle pattern&#10;&#10;Description automatically generated">
            <a:extLst>
              <a:ext uri="{FF2B5EF4-FFF2-40B4-BE49-F238E27FC236}">
                <a16:creationId xmlns:a16="http://schemas.microsoft.com/office/drawing/2014/main" id="{FA68F1FF-0436-5C98-0890-05CE3D050F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146" y="2507924"/>
            <a:ext cx="4097576" cy="2802429"/>
          </a:xfrm>
          <a:prstGeom prst="rect">
            <a:avLst/>
          </a:prstGeom>
        </p:spPr>
      </p:pic>
      <p:pic>
        <p:nvPicPr>
          <p:cNvPr id="19" name="Picture 18" descr="A colorful bead maze&#10;&#10;Description automatically generated with medium confidence">
            <a:extLst>
              <a:ext uri="{FF2B5EF4-FFF2-40B4-BE49-F238E27FC236}">
                <a16:creationId xmlns:a16="http://schemas.microsoft.com/office/drawing/2014/main" id="{DDB08049-E481-6EBF-DA09-091BACC421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1606" y="2268030"/>
            <a:ext cx="2147139" cy="3140432"/>
          </a:xfrm>
          <a:prstGeom prst="rect">
            <a:avLst/>
          </a:prstGeom>
        </p:spPr>
      </p:pic>
      <p:pic>
        <p:nvPicPr>
          <p:cNvPr id="21" name="Picture 20" descr="A colorful circular object with many colored lines&#10;&#10;Description automatically generated with medium confidence">
            <a:extLst>
              <a:ext uri="{FF2B5EF4-FFF2-40B4-BE49-F238E27FC236}">
                <a16:creationId xmlns:a16="http://schemas.microsoft.com/office/drawing/2014/main" id="{FAACCDE2-C2B7-D6DB-958C-BA0A0F2F9F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041" y="0"/>
            <a:ext cx="3140432" cy="3140432"/>
          </a:xfrm>
          <a:prstGeom prst="rect">
            <a:avLst/>
          </a:prstGeom>
        </p:spPr>
      </p:pic>
      <p:pic>
        <p:nvPicPr>
          <p:cNvPr id="23" name="Picture 22" descr="A blue and white circle with flowers&#10;&#10;Description automatically generated">
            <a:extLst>
              <a:ext uri="{FF2B5EF4-FFF2-40B4-BE49-F238E27FC236}">
                <a16:creationId xmlns:a16="http://schemas.microsoft.com/office/drawing/2014/main" id="{D3BEC759-7E7D-8D71-EA8C-B341FBB9F5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048" y="4475233"/>
            <a:ext cx="2291628" cy="2291628"/>
          </a:xfrm>
          <a:prstGeom prst="rect">
            <a:avLst/>
          </a:prstGeom>
        </p:spPr>
      </p:pic>
      <p:pic>
        <p:nvPicPr>
          <p:cNvPr id="25" name="Picture 24" descr="A purple and white background&#10;&#10;Description automatically generated">
            <a:extLst>
              <a:ext uri="{FF2B5EF4-FFF2-40B4-BE49-F238E27FC236}">
                <a16:creationId xmlns:a16="http://schemas.microsoft.com/office/drawing/2014/main" id="{E942F872-2E6B-7EB5-0E91-E1BFC5F8FA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25" y="3097947"/>
            <a:ext cx="2646119" cy="1493327"/>
          </a:xfrm>
          <a:prstGeom prst="rect">
            <a:avLst/>
          </a:prstGeom>
        </p:spPr>
      </p:pic>
      <p:pic>
        <p:nvPicPr>
          <p:cNvPr id="27" name="Picture 26" descr="A circular object with flowers&#10;&#10;Description automatically generated">
            <a:extLst>
              <a:ext uri="{FF2B5EF4-FFF2-40B4-BE49-F238E27FC236}">
                <a16:creationId xmlns:a16="http://schemas.microsoft.com/office/drawing/2014/main" id="{32920C83-794D-225F-17C9-0D423915959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967" y="4943196"/>
            <a:ext cx="1278399" cy="1278399"/>
          </a:xfrm>
          <a:prstGeom prst="rect">
            <a:avLst/>
          </a:prstGeom>
        </p:spPr>
      </p:pic>
      <p:pic>
        <p:nvPicPr>
          <p:cNvPr id="29" name="Picture 28" descr="A yellow circle with black background&#10;&#10;Description automatically generated">
            <a:extLst>
              <a:ext uri="{FF2B5EF4-FFF2-40B4-BE49-F238E27FC236}">
                <a16:creationId xmlns:a16="http://schemas.microsoft.com/office/drawing/2014/main" id="{EAC5513F-ECEA-EF6C-3EAA-27C96C05CB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5" y="4927307"/>
            <a:ext cx="1889686" cy="1886895"/>
          </a:xfrm>
          <a:prstGeom prst="rect">
            <a:avLst/>
          </a:prstGeom>
        </p:spPr>
      </p:pic>
      <p:pic>
        <p:nvPicPr>
          <p:cNvPr id="31" name="Picture 30" descr="A yellow and green object with a ball of string&#10;&#10;Description automatically generated with medium confidence">
            <a:extLst>
              <a:ext uri="{FF2B5EF4-FFF2-40B4-BE49-F238E27FC236}">
                <a16:creationId xmlns:a16="http://schemas.microsoft.com/office/drawing/2014/main" id="{CFA2543A-E36A-C8E5-D655-83567D373C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460" y="146451"/>
            <a:ext cx="2743813" cy="2810803"/>
          </a:xfrm>
          <a:prstGeom prst="rect">
            <a:avLst/>
          </a:prstGeom>
        </p:spPr>
      </p:pic>
      <p:pic>
        <p:nvPicPr>
          <p:cNvPr id="33" name="Picture 32" descr="A yellow beads on a blue background&#10;&#10;Description automatically generated">
            <a:extLst>
              <a:ext uri="{FF2B5EF4-FFF2-40B4-BE49-F238E27FC236}">
                <a16:creationId xmlns:a16="http://schemas.microsoft.com/office/drawing/2014/main" id="{5D4D8F35-1DEC-6CCC-00C3-9BBF6934908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156" y="43798"/>
            <a:ext cx="3014566" cy="2280463"/>
          </a:xfrm>
          <a:prstGeom prst="rect">
            <a:avLst/>
          </a:prstGeom>
        </p:spPr>
      </p:pic>
      <p:pic>
        <p:nvPicPr>
          <p:cNvPr id="35" name="Picture 34" descr="A colorful rope with a red dot&#10;&#10;Description automatically generated with medium confidence">
            <a:extLst>
              <a:ext uri="{FF2B5EF4-FFF2-40B4-BE49-F238E27FC236}">
                <a16:creationId xmlns:a16="http://schemas.microsoft.com/office/drawing/2014/main" id="{A06653C5-BB63-8204-549F-DE568CE7471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3" y="43798"/>
            <a:ext cx="1431227" cy="31404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EDE9005-0D7D-5946-C6C2-78C07F9550D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090" y="3350077"/>
            <a:ext cx="357405" cy="3140434"/>
          </a:xfrm>
          <a:prstGeom prst="rect">
            <a:avLst/>
          </a:prstGeom>
        </p:spPr>
      </p:pic>
      <p:pic>
        <p:nvPicPr>
          <p:cNvPr id="39" name="Picture 38" descr="A yellow circles on a black background&#10;&#10;Description automatically generated">
            <a:extLst>
              <a:ext uri="{FF2B5EF4-FFF2-40B4-BE49-F238E27FC236}">
                <a16:creationId xmlns:a16="http://schemas.microsoft.com/office/drawing/2014/main" id="{609B44FA-74F3-1559-531A-0B5F0EE1C50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603" y="838910"/>
            <a:ext cx="708981" cy="1822695"/>
          </a:xfrm>
          <a:prstGeom prst="rect">
            <a:avLst/>
          </a:prstGeom>
        </p:spPr>
      </p:pic>
      <p:pic>
        <p:nvPicPr>
          <p:cNvPr id="41" name="Picture 40" descr="A yellow light in a black background&#10;&#10;Description automatically generated">
            <a:extLst>
              <a:ext uri="{FF2B5EF4-FFF2-40B4-BE49-F238E27FC236}">
                <a16:creationId xmlns:a16="http://schemas.microsoft.com/office/drawing/2014/main" id="{09F13F7A-893A-6F05-52DA-AF712C90E0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8" y="3175636"/>
            <a:ext cx="348908" cy="1228156"/>
          </a:xfrm>
          <a:prstGeom prst="rect">
            <a:avLst/>
          </a:prstGeom>
        </p:spPr>
      </p:pic>
      <p:pic>
        <p:nvPicPr>
          <p:cNvPr id="43" name="Picture 42" descr="A logo of a group of kidneys&#10;&#10;Description automatically generated">
            <a:extLst>
              <a:ext uri="{FF2B5EF4-FFF2-40B4-BE49-F238E27FC236}">
                <a16:creationId xmlns:a16="http://schemas.microsoft.com/office/drawing/2014/main" id="{D9400E9B-CFCF-926C-57B2-213F478CFBC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60" y="134699"/>
            <a:ext cx="360073" cy="360073"/>
          </a:xfrm>
          <a:prstGeom prst="rect">
            <a:avLst/>
          </a:prstGeom>
        </p:spPr>
      </p:pic>
      <p:pic>
        <p:nvPicPr>
          <p:cNvPr id="45" name="Picture 44" descr="A yellow and purple puzzle piece&#10;&#10;Description automatically generated">
            <a:extLst>
              <a:ext uri="{FF2B5EF4-FFF2-40B4-BE49-F238E27FC236}">
                <a16:creationId xmlns:a16="http://schemas.microsoft.com/office/drawing/2014/main" id="{5BE505E5-1B53-19C3-6547-53A36C359BD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157" y="6305756"/>
            <a:ext cx="357282" cy="482889"/>
          </a:xfrm>
          <a:prstGeom prst="rect">
            <a:avLst/>
          </a:prstGeom>
        </p:spPr>
      </p:pic>
      <p:pic>
        <p:nvPicPr>
          <p:cNvPr id="47" name="Picture 46" descr="A purple and yellow piece of a puzzle with letters and numbers&#10;&#10;Description automatically generated">
            <a:extLst>
              <a:ext uri="{FF2B5EF4-FFF2-40B4-BE49-F238E27FC236}">
                <a16:creationId xmlns:a16="http://schemas.microsoft.com/office/drawing/2014/main" id="{FD56ED93-1288-750C-C31F-7E0A7A9649B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981" y="146451"/>
            <a:ext cx="424272" cy="495630"/>
          </a:xfrm>
          <a:prstGeom prst="rect">
            <a:avLst/>
          </a:prstGeom>
        </p:spPr>
      </p:pic>
      <p:pic>
        <p:nvPicPr>
          <p:cNvPr id="49" name="Picture 48" descr="A yellow and green logo&#10;&#10;Description automatically generated">
            <a:extLst>
              <a:ext uri="{FF2B5EF4-FFF2-40B4-BE49-F238E27FC236}">
                <a16:creationId xmlns:a16="http://schemas.microsoft.com/office/drawing/2014/main" id="{77DF98CB-B056-A6EF-DE2A-C1AFA39605A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178" y="5549065"/>
            <a:ext cx="357282" cy="385195"/>
          </a:xfrm>
          <a:prstGeom prst="rect">
            <a:avLst/>
          </a:prstGeom>
        </p:spPr>
      </p:pic>
      <p:pic>
        <p:nvPicPr>
          <p:cNvPr id="51" name="Picture 50" descr="A yellow and black symbol&#10;&#10;Description automatically generated">
            <a:extLst>
              <a:ext uri="{FF2B5EF4-FFF2-40B4-BE49-F238E27FC236}">
                <a16:creationId xmlns:a16="http://schemas.microsoft.com/office/drawing/2014/main" id="{2BB82528-161D-7DC6-1A9E-948587DDD6B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952" y="6362128"/>
            <a:ext cx="360073" cy="404733"/>
          </a:xfrm>
          <a:prstGeom prst="rect">
            <a:avLst/>
          </a:prstGeom>
        </p:spPr>
      </p:pic>
      <p:pic>
        <p:nvPicPr>
          <p:cNvPr id="53" name="Picture 52" descr="A yellow circle and a black background&#10;&#10;Description automatically generated">
            <a:extLst>
              <a:ext uri="{FF2B5EF4-FFF2-40B4-BE49-F238E27FC236}">
                <a16:creationId xmlns:a16="http://schemas.microsoft.com/office/drawing/2014/main" id="{344ACD80-1CB6-9D2D-456F-D719FC832933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720" y="2667794"/>
            <a:ext cx="351699" cy="2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9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circular object with many colored lines&#10;&#10;Description automatically generated with medium confidence">
            <a:extLst>
              <a:ext uri="{FF2B5EF4-FFF2-40B4-BE49-F238E27FC236}">
                <a16:creationId xmlns:a16="http://schemas.microsoft.com/office/drawing/2014/main" id="{F25D3CBC-D61D-6331-1449-CD117785D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408" y="1017037"/>
            <a:ext cx="3140432" cy="3140432"/>
          </a:xfrm>
          <a:prstGeom prst="rect">
            <a:avLst/>
          </a:prstGeom>
        </p:spPr>
      </p:pic>
      <p:pic>
        <p:nvPicPr>
          <p:cNvPr id="3" name="Picture 2" descr="A colorful rope with a red dot&#10;&#10;Description automatically generated with medium confidence">
            <a:extLst>
              <a:ext uri="{FF2B5EF4-FFF2-40B4-BE49-F238E27FC236}">
                <a16:creationId xmlns:a16="http://schemas.microsoft.com/office/drawing/2014/main" id="{BD03913A-A955-0EBF-18F4-10EB3B753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470" y="1060835"/>
            <a:ext cx="1431227" cy="3140431"/>
          </a:xfrm>
          <a:prstGeom prst="rect">
            <a:avLst/>
          </a:prstGeom>
        </p:spPr>
      </p:pic>
      <p:pic>
        <p:nvPicPr>
          <p:cNvPr id="4" name="Picture 3" descr="A yellow circles on a black background&#10;&#10;Description automatically generated">
            <a:extLst>
              <a:ext uri="{FF2B5EF4-FFF2-40B4-BE49-F238E27FC236}">
                <a16:creationId xmlns:a16="http://schemas.microsoft.com/office/drawing/2014/main" id="{21A3C8A3-153E-8ADC-1789-7DFD6CD1B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23113">
            <a:off x="3428866" y="541951"/>
            <a:ext cx="403664" cy="1037765"/>
          </a:xfrm>
          <a:prstGeom prst="rect">
            <a:avLst/>
          </a:prstGeom>
        </p:spPr>
      </p:pic>
      <p:pic>
        <p:nvPicPr>
          <p:cNvPr id="5" name="Picture 4" descr="A yellow circles on a black background&#10;&#10;Description automatically generated">
            <a:extLst>
              <a:ext uri="{FF2B5EF4-FFF2-40B4-BE49-F238E27FC236}">
                <a16:creationId xmlns:a16="http://schemas.microsoft.com/office/drawing/2014/main" id="{C32BEC3B-7E5F-64AF-D103-8DA24451D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23113">
            <a:off x="9584928" y="372126"/>
            <a:ext cx="672168" cy="17280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F3FF2B-606D-5D37-692A-CD24E93803B7}"/>
              </a:ext>
            </a:extLst>
          </p:cNvPr>
          <p:cNvSpPr txBox="1"/>
          <p:nvPr/>
        </p:nvSpPr>
        <p:spPr>
          <a:xfrm>
            <a:off x="1203649" y="4469363"/>
            <a:ext cx="9545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Gram-Negative Bacterial Cell			        Gram-Positive Bacterial cell</a:t>
            </a:r>
          </a:p>
        </p:txBody>
      </p:sp>
      <p:pic>
        <p:nvPicPr>
          <p:cNvPr id="7" name="Picture 6" descr="A yellow light in a black background&#10;&#10;Description automatically generated">
            <a:extLst>
              <a:ext uri="{FF2B5EF4-FFF2-40B4-BE49-F238E27FC236}">
                <a16:creationId xmlns:a16="http://schemas.microsoft.com/office/drawing/2014/main" id="{42798688-971E-0DAF-338D-E4A157A38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77165">
            <a:off x="10645597" y="1664504"/>
            <a:ext cx="348908" cy="1228156"/>
          </a:xfrm>
          <a:prstGeom prst="rect">
            <a:avLst/>
          </a:prstGeom>
        </p:spPr>
      </p:pic>
      <p:pic>
        <p:nvPicPr>
          <p:cNvPr id="8" name="Picture 7" descr="A yellow light in a black background&#10;&#10;Description automatically generated">
            <a:extLst>
              <a:ext uri="{FF2B5EF4-FFF2-40B4-BE49-F238E27FC236}">
                <a16:creationId xmlns:a16="http://schemas.microsoft.com/office/drawing/2014/main" id="{2E0BA3B0-A376-E1E3-4FF6-83BC46F3AE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378" y="28109"/>
            <a:ext cx="237650" cy="836527"/>
          </a:xfrm>
          <a:prstGeom prst="rect">
            <a:avLst/>
          </a:prstGeom>
        </p:spPr>
      </p:pic>
      <p:pic>
        <p:nvPicPr>
          <p:cNvPr id="9" name="Picture 8" descr="A yellow light in a black background&#10;&#10;Description automatically generated">
            <a:extLst>
              <a:ext uri="{FF2B5EF4-FFF2-40B4-BE49-F238E27FC236}">
                <a16:creationId xmlns:a16="http://schemas.microsoft.com/office/drawing/2014/main" id="{9427D67C-98BC-3BC0-559C-302D0413F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3640">
            <a:off x="4068263" y="1275271"/>
            <a:ext cx="255614" cy="836527"/>
          </a:xfrm>
          <a:prstGeom prst="rect">
            <a:avLst/>
          </a:prstGeom>
        </p:spPr>
      </p:pic>
      <p:pic>
        <p:nvPicPr>
          <p:cNvPr id="10" name="Picture 9" descr="A yellow light in a black background&#10;&#10;Description automatically generated">
            <a:extLst>
              <a:ext uri="{FF2B5EF4-FFF2-40B4-BE49-F238E27FC236}">
                <a16:creationId xmlns:a16="http://schemas.microsoft.com/office/drawing/2014/main" id="{5A398803-BEA4-3867-1172-0EA1276D2B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12">
            <a:off x="8860571" y="-284017"/>
            <a:ext cx="322806" cy="1136276"/>
          </a:xfrm>
          <a:prstGeom prst="rect">
            <a:avLst/>
          </a:prstGeom>
        </p:spPr>
      </p:pic>
      <p:pic>
        <p:nvPicPr>
          <p:cNvPr id="11" name="Picture 10" descr="A blue and white circle with flowers&#10;&#10;Description automatically generated">
            <a:extLst>
              <a:ext uri="{FF2B5EF4-FFF2-40B4-BE49-F238E27FC236}">
                <a16:creationId xmlns:a16="http://schemas.microsoft.com/office/drawing/2014/main" id="{DE8355D9-809F-E7F6-5229-082448FD85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103" y="4095346"/>
            <a:ext cx="2291628" cy="2291628"/>
          </a:xfrm>
          <a:prstGeom prst="rect">
            <a:avLst/>
          </a:prstGeom>
        </p:spPr>
      </p:pic>
      <p:pic>
        <p:nvPicPr>
          <p:cNvPr id="12" name="Picture 11" descr="A purple and white background&#10;&#10;Description automatically generated">
            <a:extLst>
              <a:ext uri="{FF2B5EF4-FFF2-40B4-BE49-F238E27FC236}">
                <a16:creationId xmlns:a16="http://schemas.microsoft.com/office/drawing/2014/main" id="{F6D5FB79-D322-D3DC-C66C-9AFAE9DD44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3851" y="4968783"/>
            <a:ext cx="1402415" cy="7914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2B663F-2A06-1E28-8763-D00448F8A0D2}"/>
              </a:ext>
            </a:extLst>
          </p:cNvPr>
          <p:cNvSpPr txBox="1"/>
          <p:nvPr/>
        </p:nvSpPr>
        <p:spPr>
          <a:xfrm>
            <a:off x="3410698" y="6112877"/>
            <a:ext cx="2828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Gram-negative cellular  landscape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42CD85-D4BA-B663-E9E2-EADEA4D9544F}"/>
              </a:ext>
            </a:extLst>
          </p:cNvPr>
          <p:cNvSpPr txBox="1"/>
          <p:nvPr/>
        </p:nvSpPr>
        <p:spPr>
          <a:xfrm>
            <a:off x="9395927" y="6307494"/>
            <a:ext cx="2948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Gram-positive cellular landscape</a:t>
            </a:r>
          </a:p>
        </p:txBody>
      </p:sp>
    </p:spTree>
    <p:extLst>
      <p:ext uri="{BB962C8B-B14F-4D97-AF65-F5344CB8AC3E}">
        <p14:creationId xmlns:p14="http://schemas.microsoft.com/office/powerpoint/2010/main" val="1822662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yellow circle pattern&#10;&#10;Description automatically generated">
            <a:extLst>
              <a:ext uri="{FF2B5EF4-FFF2-40B4-BE49-F238E27FC236}">
                <a16:creationId xmlns:a16="http://schemas.microsoft.com/office/drawing/2014/main" id="{555A804F-AA8C-E1E8-6202-6953DFFBC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150" y="3064169"/>
            <a:ext cx="4097576" cy="2802429"/>
          </a:xfrm>
          <a:prstGeom prst="rect">
            <a:avLst/>
          </a:prstGeom>
        </p:spPr>
      </p:pic>
      <p:pic>
        <p:nvPicPr>
          <p:cNvPr id="3" name="Picture 2" descr="A colorful bead maze&#10;&#10;Description automatically generated with medium confidence">
            <a:extLst>
              <a:ext uri="{FF2B5EF4-FFF2-40B4-BE49-F238E27FC236}">
                <a16:creationId xmlns:a16="http://schemas.microsoft.com/office/drawing/2014/main" id="{0A64D47B-FBA9-DBC1-AB3B-7C07AB249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4023" y="-171033"/>
            <a:ext cx="2147139" cy="3140432"/>
          </a:xfrm>
          <a:prstGeom prst="rect">
            <a:avLst/>
          </a:prstGeom>
        </p:spPr>
      </p:pic>
      <p:pic>
        <p:nvPicPr>
          <p:cNvPr id="4" name="Picture 3" descr="A yellow circle with black background&#10;&#10;Description automatically generated">
            <a:extLst>
              <a:ext uri="{FF2B5EF4-FFF2-40B4-BE49-F238E27FC236}">
                <a16:creationId xmlns:a16="http://schemas.microsoft.com/office/drawing/2014/main" id="{22DE7285-008B-E4E9-65A7-68A367FAD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923" y="3751650"/>
            <a:ext cx="1889686" cy="1886895"/>
          </a:xfrm>
          <a:prstGeom prst="rect">
            <a:avLst/>
          </a:prstGeom>
        </p:spPr>
      </p:pic>
      <p:pic>
        <p:nvPicPr>
          <p:cNvPr id="5" name="Picture 4" descr="A yellow beads on a blue background&#10;&#10;Description automatically generated">
            <a:extLst>
              <a:ext uri="{FF2B5EF4-FFF2-40B4-BE49-F238E27FC236}">
                <a16:creationId xmlns:a16="http://schemas.microsoft.com/office/drawing/2014/main" id="{E7CA8290-ED96-578F-C76F-555531FEE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160" y="192290"/>
            <a:ext cx="3014566" cy="22804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D5031C-F2D4-D772-DF2A-7FC782A875A3}"/>
              </a:ext>
            </a:extLst>
          </p:cNvPr>
          <p:cNvSpPr txBox="1"/>
          <p:nvPr/>
        </p:nvSpPr>
        <p:spPr>
          <a:xfrm>
            <a:off x="2472613" y="2593911"/>
            <a:ext cx="1520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Mitochondria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B33DF-38A6-D0D5-ECB5-C3D69BA575FF}"/>
              </a:ext>
            </a:extLst>
          </p:cNvPr>
          <p:cNvSpPr txBox="1"/>
          <p:nvPr/>
        </p:nvSpPr>
        <p:spPr>
          <a:xfrm>
            <a:off x="2356156" y="5866598"/>
            <a:ext cx="1889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Lysosome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FEA9A4-D865-D903-E58E-B3EABE367A47}"/>
              </a:ext>
            </a:extLst>
          </p:cNvPr>
          <p:cNvSpPr txBox="1"/>
          <p:nvPr/>
        </p:nvSpPr>
        <p:spPr>
          <a:xfrm>
            <a:off x="8304245" y="5866598"/>
            <a:ext cx="3219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Chloroplast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C1AB82-BDA2-03B8-0F73-EB1CA90544C1}"/>
              </a:ext>
            </a:extLst>
          </p:cNvPr>
          <p:cNvSpPr txBox="1"/>
          <p:nvPr/>
        </p:nvSpPr>
        <p:spPr>
          <a:xfrm>
            <a:off x="8997938" y="2510171"/>
            <a:ext cx="108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Vacuole</a:t>
            </a:r>
          </a:p>
        </p:txBody>
      </p:sp>
    </p:spTree>
    <p:extLst>
      <p:ext uri="{BB962C8B-B14F-4D97-AF65-F5344CB8AC3E}">
        <p14:creationId xmlns:p14="http://schemas.microsoft.com/office/powerpoint/2010/main" val="361226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banana with beads&#10;&#10;Description automatically generated">
            <a:extLst>
              <a:ext uri="{FF2B5EF4-FFF2-40B4-BE49-F238E27FC236}">
                <a16:creationId xmlns:a16="http://schemas.microsoft.com/office/drawing/2014/main" id="{1FB5D6CA-C454-B59A-BB99-82C0A9823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95179">
            <a:off x="6711947" y="1971658"/>
            <a:ext cx="2763352" cy="2682406"/>
          </a:xfrm>
          <a:prstGeom prst="rect">
            <a:avLst/>
          </a:prstGeom>
        </p:spPr>
      </p:pic>
      <p:pic>
        <p:nvPicPr>
          <p:cNvPr id="3" name="Picture 2" descr="A yellow and green object with a ball of string&#10;&#10;Description automatically generated with medium confidence">
            <a:extLst>
              <a:ext uri="{FF2B5EF4-FFF2-40B4-BE49-F238E27FC236}">
                <a16:creationId xmlns:a16="http://schemas.microsoft.com/office/drawing/2014/main" id="{7F001795-BCD3-8064-F60A-ECCED9412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852">
            <a:off x="1545718" y="2246495"/>
            <a:ext cx="2743813" cy="2810803"/>
          </a:xfrm>
          <a:prstGeom prst="rect">
            <a:avLst/>
          </a:prstGeom>
        </p:spPr>
      </p:pic>
      <p:pic>
        <p:nvPicPr>
          <p:cNvPr id="4" name="Picture 3" descr="A logo of a group of kidneys&#10;&#10;Description automatically generated">
            <a:extLst>
              <a:ext uri="{FF2B5EF4-FFF2-40B4-BE49-F238E27FC236}">
                <a16:creationId xmlns:a16="http://schemas.microsoft.com/office/drawing/2014/main" id="{DEE533ED-D665-4E2C-5498-8B164DBD3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891" y="367965"/>
            <a:ext cx="360073" cy="360073"/>
          </a:xfrm>
          <a:prstGeom prst="rect">
            <a:avLst/>
          </a:prstGeom>
        </p:spPr>
      </p:pic>
      <p:pic>
        <p:nvPicPr>
          <p:cNvPr id="5" name="Picture 4" descr="A purple and yellow piece of a puzzle with letters and numbers&#10;&#10;Description automatically generated">
            <a:extLst>
              <a:ext uri="{FF2B5EF4-FFF2-40B4-BE49-F238E27FC236}">
                <a16:creationId xmlns:a16="http://schemas.microsoft.com/office/drawing/2014/main" id="{838CC168-03DC-6031-545C-D67B212359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31556">
            <a:off x="9851018" y="1309588"/>
            <a:ext cx="424272" cy="4956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1BAD8A-4053-4BD8-D19C-12CA9EF386A8}"/>
              </a:ext>
            </a:extLst>
          </p:cNvPr>
          <p:cNvSpPr txBox="1"/>
          <p:nvPr/>
        </p:nvSpPr>
        <p:spPr>
          <a:xfrm>
            <a:off x="6154938" y="740693"/>
            <a:ext cx="3041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Cytoplasmic Ribosome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80FE86-C8E0-EB3C-ADC3-A2E4DAC86DD1}"/>
              </a:ext>
            </a:extLst>
          </p:cNvPr>
          <p:cNvSpPr txBox="1"/>
          <p:nvPr/>
        </p:nvSpPr>
        <p:spPr>
          <a:xfrm>
            <a:off x="9457155" y="1866354"/>
            <a:ext cx="1815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Ribosome docked to membrane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CE4C7-5BA4-E948-A6A6-C5827CF15FA7}"/>
              </a:ext>
            </a:extLst>
          </p:cNvPr>
          <p:cNvSpPr txBox="1"/>
          <p:nvPr/>
        </p:nvSpPr>
        <p:spPr>
          <a:xfrm>
            <a:off x="5835544" y="5141639"/>
            <a:ext cx="391168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ea typeface="+mn-lt"/>
                <a:cs typeface="+mn-lt"/>
              </a:rPr>
              <a:t>Endomembrane system (Endoplasmic Reticulum and Golgi)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578D94-A1BC-D855-CF4F-EC546F83B61D}"/>
              </a:ext>
            </a:extLst>
          </p:cNvPr>
          <p:cNvSpPr txBox="1"/>
          <p:nvPr/>
        </p:nvSpPr>
        <p:spPr>
          <a:xfrm>
            <a:off x="2444776" y="5300598"/>
            <a:ext cx="362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Nucleus</a:t>
            </a:r>
          </a:p>
        </p:txBody>
      </p:sp>
      <p:pic>
        <p:nvPicPr>
          <p:cNvPr id="10" name="Picture 9" descr="A circular object with flowers&#10;&#10;Description automatically generated">
            <a:extLst>
              <a:ext uri="{FF2B5EF4-FFF2-40B4-BE49-F238E27FC236}">
                <a16:creationId xmlns:a16="http://schemas.microsoft.com/office/drawing/2014/main" id="{B0582D60-849D-A446-5C61-B41C686471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54" y="101493"/>
            <a:ext cx="1278399" cy="12783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7E5F0C-BEA8-9D21-F144-6478B8AD7371}"/>
              </a:ext>
            </a:extLst>
          </p:cNvPr>
          <p:cNvSpPr txBox="1"/>
          <p:nvPr/>
        </p:nvSpPr>
        <p:spPr>
          <a:xfrm>
            <a:off x="91328" y="1423476"/>
            <a:ext cx="2910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Nucleus cellular landscape</a:t>
            </a:r>
          </a:p>
        </p:txBody>
      </p:sp>
      <p:pic>
        <p:nvPicPr>
          <p:cNvPr id="12" name="Picture 11" descr="A yellow banana with beads&#10;&#10;Description automatically generated">
            <a:extLst>
              <a:ext uri="{FF2B5EF4-FFF2-40B4-BE49-F238E27FC236}">
                <a16:creationId xmlns:a16="http://schemas.microsoft.com/office/drawing/2014/main" id="{8FEC2327-3C17-0B2C-97D7-D7A7BE2AA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95179">
            <a:off x="4645310" y="2017839"/>
            <a:ext cx="2763352" cy="2682406"/>
          </a:xfrm>
          <a:prstGeom prst="rect">
            <a:avLst/>
          </a:prstGeom>
        </p:spPr>
      </p:pic>
      <p:pic>
        <p:nvPicPr>
          <p:cNvPr id="14" name="Picture 13" descr="A yellow circles on a black background&#10;&#10;Description automatically generated">
            <a:extLst>
              <a:ext uri="{FF2B5EF4-FFF2-40B4-BE49-F238E27FC236}">
                <a16:creationId xmlns:a16="http://schemas.microsoft.com/office/drawing/2014/main" id="{E05BFF8E-FDFA-D88A-3817-D5E2635E05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40000">
            <a:off x="10064603" y="3101819"/>
            <a:ext cx="708981" cy="1822695"/>
          </a:xfrm>
          <a:prstGeom prst="rect">
            <a:avLst/>
          </a:prstGeom>
        </p:spPr>
      </p:pic>
      <p:pic>
        <p:nvPicPr>
          <p:cNvPr id="16" name="Picture 15" descr="A yellow circle and a black background&#10;&#10;Description automatically generated">
            <a:extLst>
              <a:ext uri="{FF2B5EF4-FFF2-40B4-BE49-F238E27FC236}">
                <a16:creationId xmlns:a16="http://schemas.microsoft.com/office/drawing/2014/main" id="{55C916AC-4698-BDC0-9D21-684891A7A1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993" y="5427158"/>
            <a:ext cx="351699" cy="24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0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circle and a black background&#10;&#10;Description automatically generated">
            <a:extLst>
              <a:ext uri="{FF2B5EF4-FFF2-40B4-BE49-F238E27FC236}">
                <a16:creationId xmlns:a16="http://schemas.microsoft.com/office/drawing/2014/main" id="{0688CE99-C484-F36C-53EA-D71496291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976" y="1481529"/>
            <a:ext cx="768032" cy="5242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43DC57-2D20-9EE1-DC76-979D196BF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71792" y="-218741"/>
            <a:ext cx="780492" cy="6858000"/>
          </a:xfrm>
          <a:prstGeom prst="rect">
            <a:avLst/>
          </a:prstGeom>
        </p:spPr>
      </p:pic>
      <p:pic>
        <p:nvPicPr>
          <p:cNvPr id="7" name="Picture 6" descr="A yellow circles on a black background&#10;&#10;Description automatically generated">
            <a:extLst>
              <a:ext uri="{FF2B5EF4-FFF2-40B4-BE49-F238E27FC236}">
                <a16:creationId xmlns:a16="http://schemas.microsoft.com/office/drawing/2014/main" id="{0B211523-11B7-734C-46E6-303B309A23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5054">
            <a:off x="1502907" y="-660153"/>
            <a:ext cx="1548256" cy="39803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F329C1-B202-DAB9-7050-9C674F2F62E9}"/>
              </a:ext>
            </a:extLst>
          </p:cNvPr>
          <p:cNvSpPr txBox="1"/>
          <p:nvPr/>
        </p:nvSpPr>
        <p:spPr>
          <a:xfrm>
            <a:off x="672353" y="3600506"/>
            <a:ext cx="6113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Static membrane pieces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5FAF95-6C2A-6FD1-AAD1-E3A1E398A36F}"/>
              </a:ext>
            </a:extLst>
          </p:cNvPr>
          <p:cNvSpPr txBox="1"/>
          <p:nvPr/>
        </p:nvSpPr>
        <p:spPr>
          <a:xfrm>
            <a:off x="7870970" y="2173682"/>
            <a:ext cx="4034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Build your own dynamic membrane</a:t>
            </a:r>
          </a:p>
          <a:p>
            <a:r>
              <a:rPr lang="en-US" dirty="0"/>
              <a:t>(Endocytosis, exocytosis)</a:t>
            </a:r>
          </a:p>
        </p:txBody>
      </p:sp>
    </p:spTree>
    <p:extLst>
      <p:ext uri="{BB962C8B-B14F-4D97-AF65-F5344CB8AC3E}">
        <p14:creationId xmlns:p14="http://schemas.microsoft.com/office/powerpoint/2010/main" val="1600333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yellow rectangle with arrow pointing up&#10;&#10;Description automatically generated">
            <a:extLst>
              <a:ext uri="{FF2B5EF4-FFF2-40B4-BE49-F238E27FC236}">
                <a16:creationId xmlns:a16="http://schemas.microsoft.com/office/drawing/2014/main" id="{F6D40915-434C-433A-05B8-627A03BA4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839" y="3913573"/>
            <a:ext cx="351699" cy="332160"/>
          </a:xfrm>
          <a:prstGeom prst="rect">
            <a:avLst/>
          </a:prstGeom>
        </p:spPr>
      </p:pic>
      <p:pic>
        <p:nvPicPr>
          <p:cNvPr id="3" name="Picture 2" descr="A pink hexagon with green and yellow spirals&#10;&#10;Description automatically generated">
            <a:extLst>
              <a:ext uri="{FF2B5EF4-FFF2-40B4-BE49-F238E27FC236}">
                <a16:creationId xmlns:a16="http://schemas.microsoft.com/office/drawing/2014/main" id="{8ADBE655-F366-7D0A-7CF0-56A6013BF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168" y="452593"/>
            <a:ext cx="971360" cy="1099758"/>
          </a:xfrm>
          <a:prstGeom prst="rect">
            <a:avLst/>
          </a:prstGeom>
        </p:spPr>
      </p:pic>
      <p:pic>
        <p:nvPicPr>
          <p:cNvPr id="4" name="Picture 3" descr="A colorful circle with arrows and dots&#10;&#10;Description automatically generated with medium confidence">
            <a:extLst>
              <a:ext uri="{FF2B5EF4-FFF2-40B4-BE49-F238E27FC236}">
                <a16:creationId xmlns:a16="http://schemas.microsoft.com/office/drawing/2014/main" id="{80B2C6A5-BD44-C175-936D-0FCB610F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881" y="213287"/>
            <a:ext cx="1423545" cy="1423545"/>
          </a:xfrm>
          <a:prstGeom prst="rect">
            <a:avLst/>
          </a:prstGeom>
        </p:spPr>
      </p:pic>
      <p:pic>
        <p:nvPicPr>
          <p:cNvPr id="5" name="Picture 4" descr="A yellow and red circular design&#10;&#10;Description automatically generated">
            <a:extLst>
              <a:ext uri="{FF2B5EF4-FFF2-40B4-BE49-F238E27FC236}">
                <a16:creationId xmlns:a16="http://schemas.microsoft.com/office/drawing/2014/main" id="{340845FD-24C1-782C-C96A-3309EC2912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204" y="236555"/>
            <a:ext cx="1457040" cy="1459831"/>
          </a:xfrm>
          <a:prstGeom prst="rect">
            <a:avLst/>
          </a:prstGeom>
        </p:spPr>
      </p:pic>
      <p:pic>
        <p:nvPicPr>
          <p:cNvPr id="6" name="Picture 5" descr="A yellow and purple circular object with arrows&#10;&#10;Description automatically generated">
            <a:extLst>
              <a:ext uri="{FF2B5EF4-FFF2-40B4-BE49-F238E27FC236}">
                <a16:creationId xmlns:a16="http://schemas.microsoft.com/office/drawing/2014/main" id="{9CC9D21B-69D7-576B-644A-2554BB08F9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1" y="3895296"/>
            <a:ext cx="1381676" cy="1337016"/>
          </a:xfrm>
          <a:prstGeom prst="rect">
            <a:avLst/>
          </a:prstGeom>
        </p:spPr>
      </p:pic>
      <p:pic>
        <p:nvPicPr>
          <p:cNvPr id="7" name="Picture 6" descr="A white figure with a yellow wire in the center&#10;&#10;Description automatically generated">
            <a:extLst>
              <a:ext uri="{FF2B5EF4-FFF2-40B4-BE49-F238E27FC236}">
                <a16:creationId xmlns:a16="http://schemas.microsoft.com/office/drawing/2014/main" id="{DD9AD49F-D642-3D2C-9AC9-CB87B8156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9" y="452593"/>
            <a:ext cx="1088593" cy="1041142"/>
          </a:xfrm>
          <a:prstGeom prst="rect">
            <a:avLst/>
          </a:prstGeom>
        </p:spPr>
      </p:pic>
      <p:pic>
        <p:nvPicPr>
          <p:cNvPr id="8" name="Picture 7" descr="A yellow and purple puzzle piece&#10;&#10;Description automatically generated">
            <a:extLst>
              <a:ext uri="{FF2B5EF4-FFF2-40B4-BE49-F238E27FC236}">
                <a16:creationId xmlns:a16="http://schemas.microsoft.com/office/drawing/2014/main" id="{44F79527-A289-7D59-784D-BDE2AB0C8B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563" y="3913573"/>
            <a:ext cx="357282" cy="482889"/>
          </a:xfrm>
          <a:prstGeom prst="rect">
            <a:avLst/>
          </a:prstGeom>
        </p:spPr>
      </p:pic>
      <p:pic>
        <p:nvPicPr>
          <p:cNvPr id="9" name="Picture 8" descr="A yellow and green logo&#10;&#10;Description automatically generated">
            <a:extLst>
              <a:ext uri="{FF2B5EF4-FFF2-40B4-BE49-F238E27FC236}">
                <a16:creationId xmlns:a16="http://schemas.microsoft.com/office/drawing/2014/main" id="{173DD434-273D-9DA5-1D72-7F7AF48B4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653" y="3962421"/>
            <a:ext cx="357282" cy="385195"/>
          </a:xfrm>
          <a:prstGeom prst="rect">
            <a:avLst/>
          </a:prstGeom>
        </p:spPr>
      </p:pic>
      <p:pic>
        <p:nvPicPr>
          <p:cNvPr id="10" name="Picture 9" descr="A yellow and black symbol&#10;&#10;Description automatically generated">
            <a:extLst>
              <a:ext uri="{FF2B5EF4-FFF2-40B4-BE49-F238E27FC236}">
                <a16:creationId xmlns:a16="http://schemas.microsoft.com/office/drawing/2014/main" id="{5D179D1F-FE33-74AD-C8C7-DE06652787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56" y="3927020"/>
            <a:ext cx="360073" cy="4047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175B89-8DA3-ADB6-5875-BC40015CE949}"/>
              </a:ext>
            </a:extLst>
          </p:cNvPr>
          <p:cNvSpPr txBox="1"/>
          <p:nvPr/>
        </p:nvSpPr>
        <p:spPr>
          <a:xfrm>
            <a:off x="506171" y="1782147"/>
            <a:ext cx="10401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Bacteriophage		          HIV 		Adeno-Associated Virus	Coronavirus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B8715D-6121-0B55-4FC9-C5063769CE3B}"/>
              </a:ext>
            </a:extLst>
          </p:cNvPr>
          <p:cNvSpPr txBox="1"/>
          <p:nvPr/>
        </p:nvSpPr>
        <p:spPr>
          <a:xfrm>
            <a:off x="506171" y="5393094"/>
            <a:ext cx="181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Influenza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A34B1B-BDCA-3A6A-9BB2-5DEC67305EA9}"/>
              </a:ext>
            </a:extLst>
          </p:cNvPr>
          <p:cNvSpPr txBox="1"/>
          <p:nvPr/>
        </p:nvSpPr>
        <p:spPr>
          <a:xfrm>
            <a:off x="3856383" y="4545496"/>
            <a:ext cx="798443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Sialic Acid  	Influenza		Influenza		Proton</a:t>
            </a:r>
          </a:p>
          <a:p>
            <a:r>
              <a:rPr lang="en-US" dirty="0"/>
              <a:t>Receptor		Neuraminidase	Hemagglutinin	Pump</a:t>
            </a:r>
          </a:p>
        </p:txBody>
      </p:sp>
    </p:spTree>
    <p:extLst>
      <p:ext uri="{BB962C8B-B14F-4D97-AF65-F5344CB8AC3E}">
        <p14:creationId xmlns:p14="http://schemas.microsoft.com/office/powerpoint/2010/main" val="920822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8BE05A-E993-4D8F-B190-430A70DE2D9B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2.xml><?xml version="1.0" encoding="utf-8"?>
<ds:datastoreItem xmlns:ds="http://schemas.openxmlformats.org/officeDocument/2006/customXml" ds:itemID="{767CAA38-BAC1-4EF0-8622-EE3968CBD6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DD7F1F-E98B-4D12-A794-3553BC1656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81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Tim Herman</cp:lastModifiedBy>
  <cp:revision>28</cp:revision>
  <dcterms:created xsi:type="dcterms:W3CDTF">2024-08-20T18:18:28Z</dcterms:created>
  <dcterms:modified xsi:type="dcterms:W3CDTF">2024-09-09T20:39:04Z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