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5143500" cx="9144000"/>
  <p:notesSz cx="6858000" cy="9144000"/>
  <p:embeddedFontLst>
    <p:embeddedFont>
      <p:font typeface="Roboto Slab"/>
      <p:regular r:id="rId38"/>
      <p:bold r:id="rId39"/>
    </p:embeddedFont>
    <p:embeddedFont>
      <p:font typeface="Roboto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regular.fntdata"/><Relationship Id="rId20" Type="http://schemas.openxmlformats.org/officeDocument/2006/relationships/slide" Target="slides/slide15.xml"/><Relationship Id="rId42" Type="http://schemas.openxmlformats.org/officeDocument/2006/relationships/font" Target="fonts/Roboto-italic.fntdata"/><Relationship Id="rId41" Type="http://schemas.openxmlformats.org/officeDocument/2006/relationships/font" Target="fonts/Roboto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Roboto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RobotoSlab-bold.fntdata"/><Relationship Id="rId16" Type="http://schemas.openxmlformats.org/officeDocument/2006/relationships/slide" Target="slides/slide11.xml"/><Relationship Id="rId38" Type="http://schemas.openxmlformats.org/officeDocument/2006/relationships/font" Target="fonts/RobotoSlab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Saturday 10:30 AM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8333ef0b37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8333ef0b37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8333ef0b37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8333ef0b37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8333ef0b37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8333ef0b37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8bb2e6ff7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8bb2e6ff7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8333ef0b37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8333ef0b37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8333ef0b37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8333ef0b37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8333ef0b37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8333ef0b37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8333ef0b37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18333ef0b37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But do chromosomes only exist in a cell when the dna is compact like this?  Well…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8333ef0b37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8333ef0b37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8333ef0b37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18333ef0b37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8333ef0b37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8333ef0b37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8333ef0b37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8333ef0b37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8333ef0b37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8333ef0b37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8333ef0b37_0_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8333ef0b37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8333ef0b37_0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8333ef0b37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8333ef0b37_0_3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8333ef0b37_0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8333ef0b37_0_3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18333ef0b37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8333ef0b37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8333ef0b37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86c4c6a8d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186c4c6a8d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18333ef0b37_0_3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18333ef0b37_0_3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8333ef0b37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18333ef0b37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8333ef0b37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8333ef0b37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83aa31583e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83aa31583e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8333ef0b37_0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18333ef0b37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18333ef0b37_0_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18333ef0b37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8333ef0b37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8333ef0b37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8333ef0b37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8333ef0b37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8333ef0b37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8333ef0b37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8333ef0b37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8333ef0b37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 teachers the chromosome kit and invite them to build a chromosome.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8333ef0b37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8333ef0b37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8333ef0b37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8333ef0b37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 1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, application&#10;&#10;Description automatically generated" id="12" name="Google Shape;12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title"/>
          </p:nvPr>
        </p:nvSpPr>
        <p:spPr>
          <a:xfrm>
            <a:off x="3408629" y="1295885"/>
            <a:ext cx="49389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" name="Google Shape;14;p2"/>
          <p:cNvSpPr/>
          <p:nvPr>
            <p:ph idx="2" type="pic"/>
          </p:nvPr>
        </p:nvSpPr>
        <p:spPr>
          <a:xfrm>
            <a:off x="6251239" y="2074787"/>
            <a:ext cx="3503700" cy="3503700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408629" y="3305771"/>
            <a:ext cx="2629500" cy="10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ODY Slide RIGHT 1">
  <p:cSld name="5_BODY Slide RIGHT 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background pattern&#10;&#10;Description automatically generated" id="63" name="Google Shape;63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1"/>
          <p:cNvSpPr txBox="1"/>
          <p:nvPr>
            <p:ph type="title"/>
          </p:nvPr>
        </p:nvSpPr>
        <p:spPr>
          <a:xfrm>
            <a:off x="292396" y="173477"/>
            <a:ext cx="68580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5" name="Google Shape;65;p11"/>
          <p:cNvSpPr/>
          <p:nvPr/>
        </p:nvSpPr>
        <p:spPr>
          <a:xfrm>
            <a:off x="8819690" y="4745936"/>
            <a:ext cx="231000" cy="231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1"/>
          <p:cNvSpPr txBox="1"/>
          <p:nvPr>
            <p:ph idx="12" type="sldNum"/>
          </p:nvPr>
        </p:nvSpPr>
        <p:spPr>
          <a:xfrm>
            <a:off x="8771066" y="4724530"/>
            <a:ext cx="328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ODY Slide RIGHT 2">
  <p:cSld name="7_BODY Slide RIGHT 2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 pattern&#10;&#10;Description automatically generated with low confidence" id="68" name="Google Shape;68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2"/>
          <p:cNvSpPr txBox="1"/>
          <p:nvPr>
            <p:ph type="title"/>
          </p:nvPr>
        </p:nvSpPr>
        <p:spPr>
          <a:xfrm>
            <a:off x="336133" y="188617"/>
            <a:ext cx="80211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2"/>
          <p:cNvSpPr/>
          <p:nvPr/>
        </p:nvSpPr>
        <p:spPr>
          <a:xfrm>
            <a:off x="105101" y="4805033"/>
            <a:ext cx="231000" cy="231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2"/>
          <p:cNvSpPr/>
          <p:nvPr/>
        </p:nvSpPr>
        <p:spPr>
          <a:xfrm>
            <a:off x="8819690" y="4745936"/>
            <a:ext cx="231000" cy="231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2"/>
          <p:cNvSpPr txBox="1"/>
          <p:nvPr>
            <p:ph idx="12" type="sldNum"/>
          </p:nvPr>
        </p:nvSpPr>
        <p:spPr>
          <a:xfrm>
            <a:off x="8771066" y="4724530"/>
            <a:ext cx="328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ODY Slide RIGHT 3">
  <p:cSld name="6_BODY Slide RIGHT 3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 pattern&#10;&#10;Description automatically generated with low confidence" id="74" name="Google Shape;74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3"/>
          <p:cNvSpPr txBox="1"/>
          <p:nvPr>
            <p:ph type="title"/>
          </p:nvPr>
        </p:nvSpPr>
        <p:spPr>
          <a:xfrm>
            <a:off x="707065" y="217192"/>
            <a:ext cx="76449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3"/>
          <p:cNvSpPr/>
          <p:nvPr/>
        </p:nvSpPr>
        <p:spPr>
          <a:xfrm>
            <a:off x="105101" y="4810035"/>
            <a:ext cx="231000" cy="231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3"/>
          <p:cNvSpPr/>
          <p:nvPr/>
        </p:nvSpPr>
        <p:spPr>
          <a:xfrm>
            <a:off x="8819690" y="4745936"/>
            <a:ext cx="231000" cy="231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3"/>
          <p:cNvSpPr txBox="1"/>
          <p:nvPr>
            <p:ph idx="12" type="sldNum"/>
          </p:nvPr>
        </p:nvSpPr>
        <p:spPr>
          <a:xfrm>
            <a:off x="8771066" y="4724530"/>
            <a:ext cx="328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ODY Slide RIGHT 4">
  <p:cSld name="7_BODY Slide RIGHT 4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background pattern&#10;&#10;Description automatically generated" id="80" name="Google Shape;80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/>
          <p:nvPr>
            <p:ph type="title"/>
          </p:nvPr>
        </p:nvSpPr>
        <p:spPr>
          <a:xfrm>
            <a:off x="707065" y="220847"/>
            <a:ext cx="76500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2" name="Google Shape;82;p14"/>
          <p:cNvSpPr/>
          <p:nvPr/>
        </p:nvSpPr>
        <p:spPr>
          <a:xfrm>
            <a:off x="105101" y="4810035"/>
            <a:ext cx="231000" cy="231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4"/>
          <p:cNvSpPr/>
          <p:nvPr/>
        </p:nvSpPr>
        <p:spPr>
          <a:xfrm>
            <a:off x="8819690" y="4745936"/>
            <a:ext cx="231000" cy="231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4"/>
          <p:cNvSpPr txBox="1"/>
          <p:nvPr>
            <p:ph idx="12" type="sldNum"/>
          </p:nvPr>
        </p:nvSpPr>
        <p:spPr>
          <a:xfrm>
            <a:off x="8771066" y="4724530"/>
            <a:ext cx="328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LOSING Slide 1">
  <p:cSld name="8_CLOSING Slide 1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map&#10;&#10;Description automatically generated" id="86" name="Google Shape;86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LOSING Slide 2">
  <p:cSld name="11_CLOSING Slid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&#10;&#10;Description automatically generated" id="88" name="Google Shape;88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LOSING Slide 3">
  <p:cSld name="12_CLOSING Slide 3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&#10;&#10;Description automatically generated" id="90" name="Google Shape;90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LOSING Slide 4">
  <p:cSld name="13_CLOSING Slide 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diagram&#10;&#10;Description automatically generated" id="92" name="Google Shape;92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95" name="Google Shape;95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2">
  <p:cSld name="1_TITLE Slide 2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xt&#10;&#10;Description automatically generated" id="17" name="Google Shape;17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/>
          <p:nvPr>
            <p:ph type="title"/>
          </p:nvPr>
        </p:nvSpPr>
        <p:spPr>
          <a:xfrm>
            <a:off x="3408629" y="1295885"/>
            <a:ext cx="49389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3408629" y="3305771"/>
            <a:ext cx="2629500" cy="10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ODY Slide TOP 1">
  <p:cSld name="1_BODY Slide TOP 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text&#10;&#10;Description automatically generated" id="21" name="Google Shape;21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/>
          <p:nvPr/>
        </p:nvSpPr>
        <p:spPr>
          <a:xfrm>
            <a:off x="8750582" y="4745936"/>
            <a:ext cx="231000" cy="231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00783" y="1326356"/>
            <a:ext cx="8402400" cy="3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701958" y="4724530"/>
            <a:ext cx="328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ODY Slide TOP 2">
  <p:cSld name="2_BODY Slide TOP 2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text&#10;&#10;Description automatically generated" id="27" name="Google Shape;2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5"/>
          <p:cNvSpPr/>
          <p:nvPr/>
        </p:nvSpPr>
        <p:spPr>
          <a:xfrm>
            <a:off x="8750582" y="4745936"/>
            <a:ext cx="231000" cy="231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701958" y="4724530"/>
            <a:ext cx="328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" name="Google Shape;30;p5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400783" y="1326356"/>
            <a:ext cx="8402400" cy="3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ODY Slide TOP 3">
  <p:cSld name="3_BODY Slide TOP 3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hape&#10;&#10;Description automatically generated" id="33" name="Google Shape;33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"/>
          <p:cNvSpPr/>
          <p:nvPr/>
        </p:nvSpPr>
        <p:spPr>
          <a:xfrm>
            <a:off x="8750582" y="4745936"/>
            <a:ext cx="231000" cy="231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701958" y="4724530"/>
            <a:ext cx="328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" name="Google Shape;36;p6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400783" y="1326356"/>
            <a:ext cx="8402400" cy="3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ODY Slide LEFT 1">
  <p:cSld name="3_BODY Slide LEFT 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background pattern&#10;&#10;Description automatically generated" id="39" name="Google Shape;39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7"/>
          <p:cNvSpPr txBox="1"/>
          <p:nvPr>
            <p:ph idx="1" type="body"/>
          </p:nvPr>
        </p:nvSpPr>
        <p:spPr>
          <a:xfrm>
            <a:off x="762144" y="924315"/>
            <a:ext cx="7935900" cy="39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1" name="Google Shape;41;p7"/>
          <p:cNvSpPr/>
          <p:nvPr/>
        </p:nvSpPr>
        <p:spPr>
          <a:xfrm>
            <a:off x="8750582" y="4745936"/>
            <a:ext cx="231000" cy="231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8701958" y="4724530"/>
            <a:ext cx="328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" name="Google Shape;43;p7"/>
          <p:cNvSpPr txBox="1"/>
          <p:nvPr>
            <p:ph type="title"/>
          </p:nvPr>
        </p:nvSpPr>
        <p:spPr>
          <a:xfrm>
            <a:off x="762144" y="310601"/>
            <a:ext cx="6883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BODY Slide LEFT 2">
  <p:cSld name="4_BODY Slide LEFT 2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 pattern&#10;&#10;Description automatically generated with low confidence" id="45" name="Google Shape;45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8"/>
          <p:cNvSpPr/>
          <p:nvPr/>
        </p:nvSpPr>
        <p:spPr>
          <a:xfrm>
            <a:off x="8750582" y="4745936"/>
            <a:ext cx="231000" cy="231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701958" y="4724530"/>
            <a:ext cx="328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" name="Google Shape;48;p8"/>
          <p:cNvSpPr txBox="1"/>
          <p:nvPr>
            <p:ph idx="1" type="body"/>
          </p:nvPr>
        </p:nvSpPr>
        <p:spPr>
          <a:xfrm>
            <a:off x="762144" y="924315"/>
            <a:ext cx="7935900" cy="39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type="title"/>
          </p:nvPr>
        </p:nvSpPr>
        <p:spPr>
          <a:xfrm>
            <a:off x="762143" y="310601"/>
            <a:ext cx="79359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ODY Slide LEFT 3">
  <p:cSld name="5_BODY Slide LEFT 3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 pattern&#10;&#10;Description automatically generated with low confidence" id="51" name="Google Shape;5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9"/>
          <p:cNvSpPr/>
          <p:nvPr/>
        </p:nvSpPr>
        <p:spPr>
          <a:xfrm>
            <a:off x="8750582" y="4745936"/>
            <a:ext cx="231000" cy="231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701958" y="4724530"/>
            <a:ext cx="328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9"/>
          <p:cNvSpPr txBox="1"/>
          <p:nvPr>
            <p:ph idx="1" type="body"/>
          </p:nvPr>
        </p:nvSpPr>
        <p:spPr>
          <a:xfrm>
            <a:off x="762144" y="924315"/>
            <a:ext cx="7935900" cy="39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type="title"/>
          </p:nvPr>
        </p:nvSpPr>
        <p:spPr>
          <a:xfrm>
            <a:off x="762143" y="310601"/>
            <a:ext cx="79359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ODY Slide LEFT 4">
  <p:cSld name="6_BODY Slide LEFT 4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background pattern&#10;&#10;Description automatically generated" id="57" name="Google Shape;57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0"/>
          <p:cNvSpPr/>
          <p:nvPr/>
        </p:nvSpPr>
        <p:spPr>
          <a:xfrm>
            <a:off x="8750582" y="4745936"/>
            <a:ext cx="231000" cy="231000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701958" y="4724530"/>
            <a:ext cx="328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762144" y="924315"/>
            <a:ext cx="7935900" cy="39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type="title"/>
          </p:nvPr>
        </p:nvSpPr>
        <p:spPr>
          <a:xfrm>
            <a:off x="762143" y="310601"/>
            <a:ext cx="79359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6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2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6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6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Relationship Id="rId4" Type="http://schemas.openxmlformats.org/officeDocument/2006/relationships/image" Target="../media/image7.png"/><Relationship Id="rId5" Type="http://schemas.openxmlformats.org/officeDocument/2006/relationships/image" Target="../media/image21.png"/><Relationship Id="rId6" Type="http://schemas.openxmlformats.org/officeDocument/2006/relationships/image" Target="../media/image2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2.gif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3.gif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3.gif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7.png"/><Relationship Id="rId4" Type="http://schemas.openxmlformats.org/officeDocument/2006/relationships/image" Target="../media/image1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41.png"/><Relationship Id="rId5" Type="http://schemas.openxmlformats.org/officeDocument/2006/relationships/image" Target="../media/image26.png"/><Relationship Id="rId6" Type="http://schemas.openxmlformats.org/officeDocument/2006/relationships/image" Target="../media/image30.jpg"/><Relationship Id="rId7" Type="http://schemas.openxmlformats.org/officeDocument/2006/relationships/image" Target="../media/image37.jpg"/><Relationship Id="rId8" Type="http://schemas.openxmlformats.org/officeDocument/2006/relationships/image" Target="../media/image3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408629" y="1295885"/>
            <a:ext cx="4938900" cy="1771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4800"/>
              <a:t>Unraveling Chromosomes through Modeling</a:t>
            </a:r>
            <a:endParaRPr sz="4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0"/>
          <p:cNvSpPr txBox="1"/>
          <p:nvPr>
            <p:ph idx="1" type="subTitle"/>
          </p:nvPr>
        </p:nvSpPr>
        <p:spPr>
          <a:xfrm>
            <a:off x="4563329" y="3167546"/>
            <a:ext cx="2629500" cy="1057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Keri Shingleton, Ph.D.</a:t>
            </a:r>
            <a:endParaRPr b="1" sz="2100"/>
          </a:p>
        </p:txBody>
      </p:sp>
      <p:pic>
        <p:nvPicPr>
          <p:cNvPr id="103" name="Google Shape;1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3300" y="3721825"/>
            <a:ext cx="2733675" cy="93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 build a homologous pair!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 build a homologous pair!</a:t>
            </a:r>
            <a:endParaRPr/>
          </a:p>
        </p:txBody>
      </p:sp>
      <p:pic>
        <p:nvPicPr>
          <p:cNvPr id="174" name="Google Shape;17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389350" y="2729351"/>
            <a:ext cx="3372024" cy="6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-392413" y="2730113"/>
            <a:ext cx="3334076" cy="6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-1091388" y="2729238"/>
            <a:ext cx="3335525" cy="6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1074362" y="2724475"/>
            <a:ext cx="3381126" cy="69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44488" y="1215152"/>
            <a:ext cx="2942800" cy="371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1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Could these be homologous pairs?</a:t>
            </a:r>
            <a:endParaRPr/>
          </a:p>
        </p:txBody>
      </p:sp>
      <p:pic>
        <p:nvPicPr>
          <p:cNvPr id="184" name="Google Shape;18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033550" y="2620751"/>
            <a:ext cx="3372024" cy="6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-392413" y="2730113"/>
            <a:ext cx="3334076" cy="6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-1091388" y="2729238"/>
            <a:ext cx="3335525" cy="6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6718562" y="2615875"/>
            <a:ext cx="3381126" cy="69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112487" y="2730113"/>
            <a:ext cx="3334076" cy="6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413512" y="2729238"/>
            <a:ext cx="3335525" cy="6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501975" y="2640501"/>
            <a:ext cx="3372024" cy="6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5186987" y="2635625"/>
            <a:ext cx="3381126" cy="69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1"/>
          <p:cNvSpPr txBox="1"/>
          <p:nvPr/>
        </p:nvSpPr>
        <p:spPr>
          <a:xfrm>
            <a:off x="3790975" y="2371650"/>
            <a:ext cx="1012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Calibri"/>
                <a:ea typeface="Calibri"/>
                <a:cs typeface="Calibri"/>
                <a:sym typeface="Calibri"/>
              </a:rPr>
              <a:t>OR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/>
          <p:nvPr>
            <p:ph type="title"/>
          </p:nvPr>
        </p:nvSpPr>
        <p:spPr>
          <a:xfrm>
            <a:off x="400784" y="566327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Could these be homologous pairs?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more would you need to know?</a:t>
            </a:r>
            <a:endParaRPr/>
          </a:p>
        </p:txBody>
      </p:sp>
      <p:pic>
        <p:nvPicPr>
          <p:cNvPr id="198" name="Google Shape;19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033550" y="2620751"/>
            <a:ext cx="3372024" cy="6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-392413" y="2730113"/>
            <a:ext cx="3334076" cy="6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-1091388" y="2729238"/>
            <a:ext cx="3335525" cy="6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6718562" y="2615875"/>
            <a:ext cx="3381126" cy="69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112487" y="2730113"/>
            <a:ext cx="3334076" cy="6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413512" y="2729238"/>
            <a:ext cx="3335525" cy="6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501975" y="2640501"/>
            <a:ext cx="3372024" cy="6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5186987" y="2635625"/>
            <a:ext cx="3381126" cy="69447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2"/>
          <p:cNvSpPr txBox="1"/>
          <p:nvPr/>
        </p:nvSpPr>
        <p:spPr>
          <a:xfrm>
            <a:off x="3790975" y="2371650"/>
            <a:ext cx="1012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Calibri"/>
                <a:ea typeface="Calibri"/>
                <a:cs typeface="Calibri"/>
                <a:sym typeface="Calibri"/>
              </a:rPr>
              <a:t>OR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3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Could these be homologous pairs?</a:t>
            </a:r>
            <a:endParaRPr/>
          </a:p>
        </p:txBody>
      </p:sp>
      <p:pic>
        <p:nvPicPr>
          <p:cNvPr id="212" name="Google Shape;21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033550" y="2620751"/>
            <a:ext cx="3372024" cy="6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-392413" y="2730113"/>
            <a:ext cx="3334076" cy="6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-1091388" y="2729238"/>
            <a:ext cx="3335525" cy="6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6718562" y="2615875"/>
            <a:ext cx="3381126" cy="69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112487" y="2730113"/>
            <a:ext cx="3334076" cy="6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413512" y="2729238"/>
            <a:ext cx="3335525" cy="6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501975" y="2640501"/>
            <a:ext cx="3372024" cy="6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5186987" y="2635625"/>
            <a:ext cx="3381126" cy="6944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3"/>
          <p:cNvSpPr txBox="1"/>
          <p:nvPr/>
        </p:nvSpPr>
        <p:spPr>
          <a:xfrm>
            <a:off x="3790975" y="2371650"/>
            <a:ext cx="1012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Calibri"/>
                <a:ea typeface="Calibri"/>
                <a:cs typeface="Calibri"/>
                <a:sym typeface="Calibri"/>
              </a:rPr>
              <a:t>OR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3"/>
          <p:cNvSpPr txBox="1"/>
          <p:nvPr/>
        </p:nvSpPr>
        <p:spPr>
          <a:xfrm>
            <a:off x="417425" y="17770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3"/>
          <p:cNvSpPr txBox="1"/>
          <p:nvPr/>
        </p:nvSpPr>
        <p:spPr>
          <a:xfrm>
            <a:off x="1060125" y="17588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33"/>
          <p:cNvSpPr txBox="1"/>
          <p:nvPr/>
        </p:nvSpPr>
        <p:spPr>
          <a:xfrm>
            <a:off x="1951800" y="17679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33"/>
          <p:cNvSpPr txBox="1"/>
          <p:nvPr/>
        </p:nvSpPr>
        <p:spPr>
          <a:xfrm>
            <a:off x="2594500" y="17497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33"/>
          <p:cNvSpPr txBox="1"/>
          <p:nvPr/>
        </p:nvSpPr>
        <p:spPr>
          <a:xfrm>
            <a:off x="6092775" y="17588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3"/>
          <p:cNvSpPr txBox="1"/>
          <p:nvPr/>
        </p:nvSpPr>
        <p:spPr>
          <a:xfrm>
            <a:off x="8315050" y="1667200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3"/>
          <p:cNvSpPr txBox="1"/>
          <p:nvPr/>
        </p:nvSpPr>
        <p:spPr>
          <a:xfrm>
            <a:off x="7631625" y="16735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3"/>
          <p:cNvSpPr txBox="1"/>
          <p:nvPr/>
        </p:nvSpPr>
        <p:spPr>
          <a:xfrm>
            <a:off x="6663063" y="17497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4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our students key into when we model this way?</a:t>
            </a:r>
            <a:endParaRPr/>
          </a:p>
        </p:txBody>
      </p:sp>
      <p:pic>
        <p:nvPicPr>
          <p:cNvPr id="234" name="Google Shape;23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9275" y="1170827"/>
            <a:ext cx="5564790" cy="37116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5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Could these be homologous pairs?</a:t>
            </a:r>
            <a:endParaRPr/>
          </a:p>
        </p:txBody>
      </p:sp>
      <p:pic>
        <p:nvPicPr>
          <p:cNvPr id="240" name="Google Shape;24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033550" y="2620751"/>
            <a:ext cx="3372024" cy="6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-392413" y="2730113"/>
            <a:ext cx="3334076" cy="6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-1091388" y="2729238"/>
            <a:ext cx="3335525" cy="6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6718562" y="2615875"/>
            <a:ext cx="3381126" cy="69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112487" y="2730113"/>
            <a:ext cx="3334076" cy="6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413512" y="2729238"/>
            <a:ext cx="3335525" cy="6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501975" y="2640501"/>
            <a:ext cx="3372024" cy="68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5186987" y="2635625"/>
            <a:ext cx="3381126" cy="69447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5"/>
          <p:cNvSpPr txBox="1"/>
          <p:nvPr/>
        </p:nvSpPr>
        <p:spPr>
          <a:xfrm>
            <a:off x="3790975" y="2371650"/>
            <a:ext cx="1012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Calibri"/>
                <a:ea typeface="Calibri"/>
                <a:cs typeface="Calibri"/>
                <a:sym typeface="Calibri"/>
              </a:rPr>
              <a:t>OR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35"/>
          <p:cNvSpPr txBox="1"/>
          <p:nvPr/>
        </p:nvSpPr>
        <p:spPr>
          <a:xfrm>
            <a:off x="417425" y="17770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5"/>
          <p:cNvSpPr txBox="1"/>
          <p:nvPr/>
        </p:nvSpPr>
        <p:spPr>
          <a:xfrm>
            <a:off x="1060125" y="17588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35"/>
          <p:cNvSpPr txBox="1"/>
          <p:nvPr/>
        </p:nvSpPr>
        <p:spPr>
          <a:xfrm>
            <a:off x="1951800" y="17679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35"/>
          <p:cNvSpPr txBox="1"/>
          <p:nvPr/>
        </p:nvSpPr>
        <p:spPr>
          <a:xfrm>
            <a:off x="2594500" y="17497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5"/>
          <p:cNvSpPr txBox="1"/>
          <p:nvPr/>
        </p:nvSpPr>
        <p:spPr>
          <a:xfrm>
            <a:off x="6092775" y="17588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5"/>
          <p:cNvSpPr txBox="1"/>
          <p:nvPr/>
        </p:nvSpPr>
        <p:spPr>
          <a:xfrm>
            <a:off x="8315050" y="1667200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5"/>
          <p:cNvSpPr txBox="1"/>
          <p:nvPr/>
        </p:nvSpPr>
        <p:spPr>
          <a:xfrm>
            <a:off x="7631625" y="16735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5"/>
          <p:cNvSpPr txBox="1"/>
          <p:nvPr/>
        </p:nvSpPr>
        <p:spPr>
          <a:xfrm>
            <a:off x="6663063" y="1749725"/>
            <a:ext cx="27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1" sz="30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5"/>
          <p:cNvSpPr txBox="1"/>
          <p:nvPr/>
        </p:nvSpPr>
        <p:spPr>
          <a:xfrm>
            <a:off x="1728750" y="3055325"/>
            <a:ext cx="56865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What does “A’ or “a” really mean?  And how does this notation AND use of color confuse or sstudents?</a:t>
            </a:r>
            <a:endParaRPr sz="3100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6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does this model inform the definition of a </a:t>
            </a:r>
            <a:r>
              <a:rPr lang="en"/>
              <a:t>chromosome</a:t>
            </a:r>
            <a:r>
              <a:rPr lang="en"/>
              <a:t>?</a:t>
            </a:r>
            <a:endParaRPr/>
          </a:p>
        </p:txBody>
      </p:sp>
      <p:sp>
        <p:nvSpPr>
          <p:cNvPr id="263" name="Google Shape;263;p36"/>
          <p:cNvSpPr txBox="1"/>
          <p:nvPr/>
        </p:nvSpPr>
        <p:spPr>
          <a:xfrm>
            <a:off x="3445450" y="4640025"/>
            <a:ext cx="339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https://innovativegenomics.org/glossary/</a:t>
            </a:r>
            <a:endParaRPr/>
          </a:p>
        </p:txBody>
      </p:sp>
      <p:sp>
        <p:nvSpPr>
          <p:cNvPr id="264" name="Google Shape;264;p36"/>
          <p:cNvSpPr txBox="1"/>
          <p:nvPr/>
        </p:nvSpPr>
        <p:spPr>
          <a:xfrm>
            <a:off x="2349625" y="1786900"/>
            <a:ext cx="6585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Chromosome:  The compact structure into which a cell’s DNA is organized, held together by proteins.  The genomes of different 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organisms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 are arranged into varying numbers of chromosomes, and human cells have 23 pairs.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925" y="1615077"/>
            <a:ext cx="1908774" cy="2152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7"/>
          <p:cNvSpPr txBox="1"/>
          <p:nvPr>
            <p:ph idx="1" type="body"/>
          </p:nvPr>
        </p:nvSpPr>
        <p:spPr>
          <a:xfrm>
            <a:off x="2803725" y="1403225"/>
            <a:ext cx="6189900" cy="1843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0A0A0A"/>
                </a:solidFill>
                <a:latin typeface="Roboto"/>
                <a:ea typeface="Roboto"/>
                <a:cs typeface="Roboto"/>
                <a:sym typeface="Roboto"/>
              </a:rPr>
              <a:t>Chromosomes are threadlike structures made of protein and a single molecule of DNA that serve to carry the genomic information from cell to cell. In plants and animals (including humans), chromosomes reside in the nucleus of cells.</a:t>
            </a:r>
            <a:endParaRPr sz="2400">
              <a:solidFill>
                <a:srgbClr val="0A0A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5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271" name="Google Shape;27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299" y="1699100"/>
            <a:ext cx="2387199" cy="1699474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7"/>
          <p:cNvSpPr txBox="1"/>
          <p:nvPr/>
        </p:nvSpPr>
        <p:spPr>
          <a:xfrm>
            <a:off x="3277625" y="4680300"/>
            <a:ext cx="426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https://www.genome.gov/genetics-glossary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8"/>
          <p:cNvSpPr txBox="1"/>
          <p:nvPr>
            <p:ph type="title"/>
          </p:nvPr>
        </p:nvSpPr>
        <p:spPr>
          <a:xfrm>
            <a:off x="88850" y="173475"/>
            <a:ext cx="7061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3590">
                <a:solidFill>
                  <a:srgbClr val="1EAC4C"/>
                </a:solidFill>
              </a:rPr>
              <a:t>Chromosomes: one word, several meanings, much confusion!</a:t>
            </a:r>
            <a:endParaRPr sz="3590">
              <a:solidFill>
                <a:srgbClr val="1EAC4C"/>
              </a:solidFill>
            </a:endParaRPr>
          </a:p>
          <a:p>
            <a:pPr indent="0" lvl="0" marL="0" rtl="0" algn="ctr">
              <a:spcBef>
                <a:spcPts val="50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060"/>
          </a:p>
        </p:txBody>
      </p:sp>
      <p:pic>
        <p:nvPicPr>
          <p:cNvPr id="278" name="Google Shape;27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6300" y="1616725"/>
            <a:ext cx="6311411" cy="3262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/>
        </p:nvSpPr>
        <p:spPr>
          <a:xfrm>
            <a:off x="326500" y="4692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Who am I?</a:t>
            </a:r>
            <a:endParaRPr sz="30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109" name="Google Shape;10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3176" y="791850"/>
            <a:ext cx="5288284" cy="395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250" y="1686988"/>
            <a:ext cx="1895425" cy="126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9350" y="3322796"/>
            <a:ext cx="1179850" cy="88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57000" y="2991872"/>
            <a:ext cx="1487574" cy="1487574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1"/>
          <p:cNvSpPr txBox="1"/>
          <p:nvPr>
            <p:ph type="title"/>
          </p:nvPr>
        </p:nvSpPr>
        <p:spPr>
          <a:xfrm>
            <a:off x="402120" y="903600"/>
            <a:ext cx="16257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am I?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9"/>
          <p:cNvSpPr txBox="1"/>
          <p:nvPr>
            <p:ph type="title"/>
          </p:nvPr>
        </p:nvSpPr>
        <p:spPr>
          <a:xfrm>
            <a:off x="361496" y="222852"/>
            <a:ext cx="68580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3420">
                <a:solidFill>
                  <a:srgbClr val="1EAC4C"/>
                </a:solidFill>
                <a:latin typeface="Roboto Slab"/>
                <a:ea typeface="Roboto Slab"/>
                <a:cs typeface="Roboto Slab"/>
                <a:sym typeface="Roboto Slab"/>
              </a:rPr>
              <a:t>“To improve understanding of topics related to genetic information flow, we suggest that instructors use pedagogies and activities that prime students for making connections between chromosome structure and cellular processes.”</a:t>
            </a:r>
            <a:endParaRPr sz="3959">
              <a:solidFill>
                <a:srgbClr val="1EAC4C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0"/>
          <p:cNvSpPr txBox="1"/>
          <p:nvPr>
            <p:ph type="title"/>
          </p:nvPr>
        </p:nvSpPr>
        <p:spPr>
          <a:xfrm>
            <a:off x="336133" y="188617"/>
            <a:ext cx="80211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959"/>
              <a:t>How can we improve this model so students make these connections?</a:t>
            </a:r>
            <a:endParaRPr sz="3959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1"/>
          <p:cNvSpPr txBox="1"/>
          <p:nvPr>
            <p:ph type="title"/>
          </p:nvPr>
        </p:nvSpPr>
        <p:spPr>
          <a:xfrm>
            <a:off x="336133" y="188617"/>
            <a:ext cx="80211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959"/>
              <a:t>What can we do with a model like this that we could not do before?</a:t>
            </a:r>
            <a:endParaRPr sz="3959"/>
          </a:p>
        </p:txBody>
      </p:sp>
      <p:pic>
        <p:nvPicPr>
          <p:cNvPr id="294" name="Google Shape;29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8150" y="1423625"/>
            <a:ext cx="5297152" cy="3527976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41"/>
          <p:cNvSpPr txBox="1"/>
          <p:nvPr/>
        </p:nvSpPr>
        <p:spPr>
          <a:xfrm>
            <a:off x="3208525" y="3178900"/>
            <a:ext cx="661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alibri"/>
                <a:ea typeface="Calibri"/>
                <a:cs typeface="Calibri"/>
                <a:sym typeface="Calibri"/>
              </a:rPr>
              <a:t>A=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41"/>
          <p:cNvSpPr txBox="1"/>
          <p:nvPr/>
        </p:nvSpPr>
        <p:spPr>
          <a:xfrm>
            <a:off x="5483475" y="3102700"/>
            <a:ext cx="661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alibri"/>
                <a:ea typeface="Calibri"/>
                <a:cs typeface="Calibri"/>
                <a:sym typeface="Calibri"/>
              </a:rPr>
              <a:t>=a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2"/>
          <p:cNvSpPr txBox="1"/>
          <p:nvPr>
            <p:ph type="title"/>
          </p:nvPr>
        </p:nvSpPr>
        <p:spPr>
          <a:xfrm>
            <a:off x="336133" y="188617"/>
            <a:ext cx="80211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Punnett</a:t>
            </a:r>
            <a:r>
              <a:rPr lang="en"/>
              <a:t> Squares!</a:t>
            </a:r>
            <a:endParaRPr/>
          </a:p>
        </p:txBody>
      </p:sp>
      <p:pic>
        <p:nvPicPr>
          <p:cNvPr id="302" name="Google Shape;30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9488" y="719717"/>
            <a:ext cx="5345027" cy="4241783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42"/>
          <p:cNvSpPr txBox="1"/>
          <p:nvPr/>
        </p:nvSpPr>
        <p:spPr>
          <a:xfrm>
            <a:off x="3563925" y="552850"/>
            <a:ext cx="394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A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42"/>
          <p:cNvSpPr txBox="1"/>
          <p:nvPr/>
        </p:nvSpPr>
        <p:spPr>
          <a:xfrm>
            <a:off x="4733200" y="552850"/>
            <a:ext cx="394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a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42"/>
          <p:cNvSpPr txBox="1"/>
          <p:nvPr/>
        </p:nvSpPr>
        <p:spPr>
          <a:xfrm>
            <a:off x="2245350" y="1712225"/>
            <a:ext cx="394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A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42"/>
          <p:cNvSpPr txBox="1"/>
          <p:nvPr/>
        </p:nvSpPr>
        <p:spPr>
          <a:xfrm>
            <a:off x="2245350" y="2548113"/>
            <a:ext cx="394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a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3"/>
          <p:cNvSpPr txBox="1"/>
          <p:nvPr>
            <p:ph type="title"/>
          </p:nvPr>
        </p:nvSpPr>
        <p:spPr>
          <a:xfrm>
            <a:off x="336133" y="188617"/>
            <a:ext cx="80211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GIF of Punnett Square</a:t>
            </a:r>
            <a:endParaRPr/>
          </a:p>
        </p:txBody>
      </p:sp>
      <p:pic>
        <p:nvPicPr>
          <p:cNvPr id="312" name="Google Shape;31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675" y="675317"/>
            <a:ext cx="7546839" cy="424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4"/>
          <p:cNvSpPr txBox="1"/>
          <p:nvPr>
            <p:ph type="title"/>
          </p:nvPr>
        </p:nvSpPr>
        <p:spPr>
          <a:xfrm>
            <a:off x="336133" y="188617"/>
            <a:ext cx="80211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60"/>
              <a:t>And of course you can still do mitosis and meiosis… But what is different in this picture?</a:t>
            </a:r>
            <a:endParaRPr sz="2660"/>
          </a:p>
        </p:txBody>
      </p:sp>
      <p:pic>
        <p:nvPicPr>
          <p:cNvPr id="318" name="Google Shape;31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7900" y="1105725"/>
            <a:ext cx="3668198" cy="3668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5"/>
          <p:cNvSpPr txBox="1"/>
          <p:nvPr>
            <p:ph type="title"/>
          </p:nvPr>
        </p:nvSpPr>
        <p:spPr>
          <a:xfrm>
            <a:off x="336133" y="188617"/>
            <a:ext cx="80211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Gif of Mitosis</a:t>
            </a:r>
            <a:endParaRPr/>
          </a:p>
        </p:txBody>
      </p:sp>
      <p:pic>
        <p:nvPicPr>
          <p:cNvPr id="324" name="Google Shape;32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675" y="638317"/>
            <a:ext cx="7540949" cy="4241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6"/>
          <p:cNvSpPr txBox="1"/>
          <p:nvPr>
            <p:ph type="title"/>
          </p:nvPr>
        </p:nvSpPr>
        <p:spPr>
          <a:xfrm>
            <a:off x="336133" y="188617"/>
            <a:ext cx="80211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0" name="Google Shape;33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49317"/>
            <a:ext cx="7540949" cy="4241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7"/>
          <p:cNvSpPr txBox="1"/>
          <p:nvPr>
            <p:ph type="title"/>
          </p:nvPr>
        </p:nvSpPr>
        <p:spPr>
          <a:xfrm>
            <a:off x="336133" y="188617"/>
            <a:ext cx="80211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Crossing over…  </a:t>
            </a:r>
            <a:r>
              <a:rPr lang="en" sz="3900">
                <a:latin typeface="Calibri"/>
                <a:ea typeface="Calibri"/>
                <a:cs typeface="Calibri"/>
                <a:sym typeface="Calibri"/>
              </a:rPr>
              <a:t>THIS?</a:t>
            </a:r>
            <a:endParaRPr sz="39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6" name="Google Shape;33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5963" y="749317"/>
            <a:ext cx="3461425" cy="4241783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47"/>
          <p:cNvSpPr txBox="1"/>
          <p:nvPr/>
        </p:nvSpPr>
        <p:spPr>
          <a:xfrm>
            <a:off x="336125" y="2171925"/>
            <a:ext cx="28920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8"/>
          <p:cNvSpPr txBox="1"/>
          <p:nvPr>
            <p:ph type="title"/>
          </p:nvPr>
        </p:nvSpPr>
        <p:spPr>
          <a:xfrm>
            <a:off x="336133" y="188617"/>
            <a:ext cx="80211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Crossing over…  or </a:t>
            </a:r>
            <a:r>
              <a:rPr lang="en" sz="39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THIS?</a:t>
            </a:r>
            <a:endParaRPr sz="39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3" name="Google Shape;34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0663" y="759192"/>
            <a:ext cx="6362675" cy="4240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2375256" y="935925"/>
            <a:ext cx="2768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Who are you?</a:t>
            </a:r>
            <a:endParaRPr sz="3300"/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6750" y="1585929"/>
            <a:ext cx="5955375" cy="304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9"/>
          <p:cNvSpPr txBox="1"/>
          <p:nvPr>
            <p:ph type="title"/>
          </p:nvPr>
        </p:nvSpPr>
        <p:spPr>
          <a:xfrm>
            <a:off x="336133" y="188617"/>
            <a:ext cx="80211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Summer Courses!</a:t>
            </a:r>
            <a:endParaRPr/>
          </a:p>
        </p:txBody>
      </p:sp>
      <p:pic>
        <p:nvPicPr>
          <p:cNvPr id="349" name="Google Shape;34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0000" y="596917"/>
            <a:ext cx="4241783" cy="4241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7625" y="1628463"/>
            <a:ext cx="2910514" cy="217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0"/>
          <p:cNvSpPr txBox="1"/>
          <p:nvPr>
            <p:ph type="title"/>
          </p:nvPr>
        </p:nvSpPr>
        <p:spPr>
          <a:xfrm>
            <a:off x="3397550" y="941143"/>
            <a:ext cx="4938900" cy="2941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YOU!!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Stop by our booth: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Remember the conference discount code: </a:t>
            </a:r>
            <a:r>
              <a:rPr b="1" lang="en">
                <a:solidFill>
                  <a:srgbClr val="1EAC4C"/>
                </a:solidFill>
              </a:rPr>
              <a:t>FC22</a:t>
            </a:r>
            <a:endParaRPr b="1">
              <a:solidFill>
                <a:srgbClr val="1EAC4C"/>
              </a:solidFill>
            </a:endParaRPr>
          </a:p>
        </p:txBody>
      </p:sp>
      <p:pic>
        <p:nvPicPr>
          <p:cNvPr id="356" name="Google Shape;356;p5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5901" y="2307574"/>
            <a:ext cx="2217800" cy="2217800"/>
          </a:xfrm>
          <a:prstGeom prst="rect">
            <a:avLst/>
          </a:prstGeom>
        </p:spPr>
      </p:pic>
      <p:sp>
        <p:nvSpPr>
          <p:cNvPr id="357" name="Google Shape;357;p50"/>
          <p:cNvSpPr txBox="1"/>
          <p:nvPr>
            <p:ph idx="1" type="subTitle"/>
          </p:nvPr>
        </p:nvSpPr>
        <p:spPr>
          <a:xfrm>
            <a:off x="3175845" y="3882200"/>
            <a:ext cx="5514900" cy="1057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Keri Shingleton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kerishingleton@gmail.com</a:t>
            </a:r>
            <a:endParaRPr sz="30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2338" y="76200"/>
            <a:ext cx="2919324" cy="2919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Teaching with models…</a:t>
            </a:r>
            <a:endParaRPr/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7500" y="1575577"/>
            <a:ext cx="5200650" cy="25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59"/>
              <a:t>We all teach chromosomes with models of one sort or another…</a:t>
            </a:r>
            <a:endParaRPr sz="3259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259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259">
                <a:solidFill>
                  <a:srgbClr val="6AA84F"/>
                </a:solidFill>
              </a:rPr>
              <a:t>What kinds of chromosome models do you use?</a:t>
            </a:r>
            <a:endParaRPr b="1" sz="3259">
              <a:solidFill>
                <a:srgbClr val="6AA84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chromosome models do you use?</a:t>
            </a:r>
            <a:endParaRPr/>
          </a:p>
        </p:txBody>
      </p:sp>
      <p:pic>
        <p:nvPicPr>
          <p:cNvPr id="136" name="Google Shape;13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779" y="1482413"/>
            <a:ext cx="1580822" cy="118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1125" y="637750"/>
            <a:ext cx="1953850" cy="2238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400" y="1583225"/>
            <a:ext cx="2449799" cy="187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54127" y="3201598"/>
            <a:ext cx="2156524" cy="1878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03544" y="2799826"/>
            <a:ext cx="1240455" cy="2280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34175" y="1347913"/>
            <a:ext cx="1717875" cy="163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77644" y="3602059"/>
            <a:ext cx="2156526" cy="122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But what IS a chromosome? Build one!</a:t>
            </a:r>
            <a:endParaRPr/>
          </a:p>
        </p:txBody>
      </p:sp>
      <p:pic>
        <p:nvPicPr>
          <p:cNvPr id="148" name="Google Shape;14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69552"/>
            <a:ext cx="8839197" cy="3118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this a chromosome?  					Or this?</a:t>
            </a:r>
            <a:endParaRPr/>
          </a:p>
        </p:txBody>
      </p:sp>
      <p:pic>
        <p:nvPicPr>
          <p:cNvPr id="154" name="Google Shape;1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352963" y="2194112"/>
            <a:ext cx="3637899" cy="150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4597762" y="2562688"/>
            <a:ext cx="3740751" cy="76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/>
          <p:nvPr>
            <p:ph type="title"/>
          </p:nvPr>
        </p:nvSpPr>
        <p:spPr>
          <a:xfrm>
            <a:off x="400784" y="718726"/>
            <a:ext cx="8402400" cy="408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this a chromosome?  					Or this?</a:t>
            </a:r>
            <a:endParaRPr/>
          </a:p>
        </p:txBody>
      </p:sp>
      <p:pic>
        <p:nvPicPr>
          <p:cNvPr id="161" name="Google Shape;16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352963" y="2194112"/>
            <a:ext cx="3637899" cy="150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4597762" y="2562688"/>
            <a:ext cx="3740751" cy="7665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8"/>
          <p:cNvSpPr txBox="1"/>
          <p:nvPr/>
        </p:nvSpPr>
        <p:spPr>
          <a:xfrm>
            <a:off x="3446225" y="2392400"/>
            <a:ext cx="2311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1EAC4C"/>
                </a:solidFill>
                <a:latin typeface="Calibri"/>
                <a:ea typeface="Calibri"/>
                <a:cs typeface="Calibri"/>
                <a:sym typeface="Calibri"/>
              </a:rPr>
              <a:t>Or both?</a:t>
            </a:r>
            <a:endParaRPr b="1" sz="3600">
              <a:solidFill>
                <a:srgbClr val="1EAC4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