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6858000" cx="12192000"/>
  <p:notesSz cx="6858000" cy="9144000"/>
  <p:embeddedFontLst>
    <p:embeddedFont>
      <p:font typeface="Open Sans Light"/>
      <p:regular r:id="rId27"/>
      <p:bold r:id="rId28"/>
      <p:italic r:id="rId29"/>
      <p:boldItalic r:id="rId30"/>
    </p:embeddedFont>
    <p:embeddedFont>
      <p:font typeface="Open Sans"/>
      <p:regular r:id="rId31"/>
      <p:bold r:id="rId32"/>
      <p:italic r:id="rId33"/>
      <p:boldItalic r:id="rId34"/>
    </p:embeddedFont>
    <p:embeddedFont>
      <p:font typeface="Questrial"/>
      <p:regular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36" roundtripDataSignature="AMtx7mhTNHuQ8h6gLVqm1Y4uyuilNAb08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OpenSansLight-bold.fntdata"/><Relationship Id="rId27" Type="http://schemas.openxmlformats.org/officeDocument/2006/relationships/font" Target="fonts/OpenSansLigh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penSansLight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OpenSans-regular.fntdata"/><Relationship Id="rId30" Type="http://schemas.openxmlformats.org/officeDocument/2006/relationships/font" Target="fonts/OpenSansLight-boldItalic.fntdata"/><Relationship Id="rId11" Type="http://schemas.openxmlformats.org/officeDocument/2006/relationships/slide" Target="slides/slide6.xml"/><Relationship Id="rId33" Type="http://schemas.openxmlformats.org/officeDocument/2006/relationships/font" Target="fonts/OpenSans-italic.fntdata"/><Relationship Id="rId10" Type="http://schemas.openxmlformats.org/officeDocument/2006/relationships/slide" Target="slides/slide5.xml"/><Relationship Id="rId32" Type="http://schemas.openxmlformats.org/officeDocument/2006/relationships/font" Target="fonts/OpenSans-bold.fntdata"/><Relationship Id="rId13" Type="http://schemas.openxmlformats.org/officeDocument/2006/relationships/slide" Target="slides/slide8.xml"/><Relationship Id="rId35" Type="http://schemas.openxmlformats.org/officeDocument/2006/relationships/font" Target="fonts/Questrial-regular.fntdata"/><Relationship Id="rId12" Type="http://schemas.openxmlformats.org/officeDocument/2006/relationships/slide" Target="slides/slide7.xml"/><Relationship Id="rId34" Type="http://schemas.openxmlformats.org/officeDocument/2006/relationships/font" Target="fonts/OpenSans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customschemas.google.com/relationships/presentationmetadata" Target="meta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researchgate.net/figure/SEM-images-of-the-papillose-leaf-surfaces-of-Nelumbo-nucifera-Lotus-a-Euphorbia_fig3_51697476" TargetMode="Externa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918c7415e2_0_6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918c7415e2_0_6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2918c7415e2_0_64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918c7415e2_0_4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2918c7415e2_0_4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g2918c7415e2_0_4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918c7415e2_0_5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2918c7415e2_0_5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2"/>
              </a:rPr>
              <a:t>https://www.researchgate.net/figure/SEM-images-of-the-papillose-leaf-surfaces-of-Nelumbo-nucifera-Lotus-a-Euphorbia_fig3_51697476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918c7415e2_0_4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2918c7415e2_0_4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g2918c7415e2_0_42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918c7415e2_0_4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2918c7415e2_0_4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g2918c7415e2_0_43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918c7415e2_0_5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2918c7415e2_0_5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g2918c7415e2_0_52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918c7415e2_0_6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918c7415e2_0_6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g2918c7415e2_0_65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918c7415e2_0_66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81" name="Google Shape;281;g2918c7415e2_0_66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918c7415e2_0_6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918c7415e2_0_6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g2918c7415e2_0_63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95ef0dd2d4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are the properties of the water that allow it behave that way?</a:t>
            </a:r>
            <a:endParaRPr/>
          </a:p>
        </p:txBody>
      </p:sp>
      <p:sp>
        <p:nvSpPr>
          <p:cNvPr id="162" name="Google Shape;162;g295ef0dd2d4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918c7415e2_0_3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Transition point. Now that we think we know how the properties of water allow it to behave as we observed, </a:t>
            </a:r>
            <a:r>
              <a:rPr lang="en-US"/>
              <a:t>let's</a:t>
            </a:r>
            <a:r>
              <a:rPr lang="en-US"/>
              <a:t> consider the properties of the leaf.</a:t>
            </a:r>
            <a:endParaRPr/>
          </a:p>
        </p:txBody>
      </p:sp>
      <p:sp>
        <p:nvSpPr>
          <p:cNvPr id="171" name="Google Shape;171;g2918c7415e2_0_3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918c7415e2_0_2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g2918c7415e2_0_2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 Slide 1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9"/>
          <p:cNvSpPr txBox="1"/>
          <p:nvPr>
            <p:ph type="title"/>
          </p:nvPr>
        </p:nvSpPr>
        <p:spPr>
          <a:xfrm>
            <a:off x="4544839" y="1727847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9"/>
          <p:cNvSpPr/>
          <p:nvPr>
            <p:ph idx="2" type="pic"/>
          </p:nvPr>
        </p:nvSpPr>
        <p:spPr>
          <a:xfrm>
            <a:off x="8334986" y="2766382"/>
            <a:ext cx="4671589" cy="4671589"/>
          </a:xfrm>
          <a:prstGeom prst="rect">
            <a:avLst/>
          </a:prstGeom>
          <a:noFill/>
          <a:ln>
            <a:noFill/>
          </a:ln>
        </p:spPr>
      </p:sp>
      <p:sp>
        <p:nvSpPr>
          <p:cNvPr id="19" name="Google Shape;19;p19"/>
          <p:cNvSpPr txBox="1"/>
          <p:nvPr>
            <p:ph idx="1" type="subTitle"/>
          </p:nvPr>
        </p:nvSpPr>
        <p:spPr>
          <a:xfrm>
            <a:off x="4544839" y="4407694"/>
            <a:ext cx="3506168" cy="1410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BODY Slide RIGHT 1">
  <p:cSld name="5_BODY Slide RIGHT 1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28"/>
          <p:cNvSpPr txBox="1"/>
          <p:nvPr>
            <p:ph type="title"/>
          </p:nvPr>
        </p:nvSpPr>
        <p:spPr>
          <a:xfrm>
            <a:off x="389861" y="231303"/>
            <a:ext cx="9144000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8"/>
          <p:cNvSpPr/>
          <p:nvPr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28"/>
          <p:cNvSpPr txBox="1"/>
          <p:nvPr>
            <p:ph idx="12" type="sldNum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BODY Slide RIGHT 2">
  <p:cSld name="7_BODY Slide RIGHT 2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ckground pattern&#10;&#10;Description automatically generated with low confidence" id="72" name="Google Shape;72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29"/>
          <p:cNvSpPr txBox="1"/>
          <p:nvPr>
            <p:ph type="title"/>
          </p:nvPr>
        </p:nvSpPr>
        <p:spPr>
          <a:xfrm>
            <a:off x="448178" y="251489"/>
            <a:ext cx="10694743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9"/>
          <p:cNvSpPr/>
          <p:nvPr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29"/>
          <p:cNvSpPr/>
          <p:nvPr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9"/>
          <p:cNvSpPr txBox="1"/>
          <p:nvPr>
            <p:ph idx="12" type="sldNum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BODY Slide RIGHT 3">
  <p:cSld name="6_BODY Slide RIGHT 3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0"/>
          <p:cNvSpPr txBox="1"/>
          <p:nvPr>
            <p:ph type="title"/>
          </p:nvPr>
        </p:nvSpPr>
        <p:spPr>
          <a:xfrm>
            <a:off x="942753" y="289589"/>
            <a:ext cx="10193081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0"/>
          <p:cNvSpPr/>
          <p:nvPr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0"/>
          <p:cNvSpPr/>
          <p:nvPr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30"/>
          <p:cNvSpPr txBox="1"/>
          <p:nvPr>
            <p:ph idx="12" type="sldNum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BODY Slide RIGHT 4">
  <p:cSld name="7_BODY Slide RIGHT 4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31"/>
          <p:cNvSpPr txBox="1"/>
          <p:nvPr>
            <p:ph type="title"/>
          </p:nvPr>
        </p:nvSpPr>
        <p:spPr>
          <a:xfrm>
            <a:off x="942754" y="294463"/>
            <a:ext cx="10200167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31"/>
          <p:cNvSpPr/>
          <p:nvPr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31"/>
          <p:cNvSpPr/>
          <p:nvPr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31"/>
          <p:cNvSpPr txBox="1"/>
          <p:nvPr>
            <p:ph idx="12" type="sldNum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LOSING Slide 2">
  <p:cSld name="11_CLOSING Slide 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LOSING Slide 1">
  <p:cSld name="8_CLOSING Slide 1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LOSING Slide 3">
  <p:cSld name="12_CLOSING Slide 3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LOSING Slide 4">
  <p:cSld name="13_CLOSING Slide 4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1">
  <p:cSld name="Title and Conten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918c7415e2_0_624"/>
          <p:cNvSpPr txBox="1"/>
          <p:nvPr>
            <p:ph idx="1" type="body"/>
          </p:nvPr>
        </p:nvSpPr>
        <p:spPr>
          <a:xfrm>
            <a:off x="838200" y="1644073"/>
            <a:ext cx="10515600" cy="45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9250" lvl="0" marL="457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•"/>
              <a:defRPr/>
            </a:lvl1pPr>
            <a:lvl2pPr indent="-34925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2pPr>
            <a:lvl3pPr indent="-34925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3pPr>
            <a:lvl4pPr indent="-34925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4pPr>
            <a:lvl5pPr indent="-34925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5pPr>
            <a:lvl6pPr indent="-34925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  <p:sp>
        <p:nvSpPr>
          <p:cNvPr id="99" name="Google Shape;99;g2918c7415e2_0_624"/>
          <p:cNvSpPr txBox="1"/>
          <p:nvPr>
            <p:ph idx="10" type="dt"/>
          </p:nvPr>
        </p:nvSpPr>
        <p:spPr>
          <a:xfrm>
            <a:off x="8382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00" name="Google Shape;100;g2918c7415e2_0_624"/>
          <p:cNvSpPr txBox="1"/>
          <p:nvPr>
            <p:ph idx="11" type="ftr"/>
          </p:nvPr>
        </p:nvSpPr>
        <p:spPr>
          <a:xfrm>
            <a:off x="4038600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01" name="Google Shape;101;g2918c7415e2_0_624"/>
          <p:cNvSpPr txBox="1"/>
          <p:nvPr>
            <p:ph idx="12" type="sldNum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B94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B94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B94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B94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B94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B94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B94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B94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B94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2" name="Google Shape;102;g2918c7415e2_0_624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 2">
  <p:cSld name="1_TITLE Slide 2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0"/>
          <p:cNvSpPr txBox="1"/>
          <p:nvPr>
            <p:ph type="title"/>
          </p:nvPr>
        </p:nvSpPr>
        <p:spPr>
          <a:xfrm>
            <a:off x="4544839" y="1727847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0"/>
          <p:cNvSpPr txBox="1"/>
          <p:nvPr>
            <p:ph idx="1" type="subTitle"/>
          </p:nvPr>
        </p:nvSpPr>
        <p:spPr>
          <a:xfrm>
            <a:off x="4544839" y="4407694"/>
            <a:ext cx="3506168" cy="1410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ODY Slide TOP 1">
  <p:cSld name="1_BODY Slide TOP 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21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1"/>
          <p:cNvSpPr txBox="1"/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1"/>
          <p:cNvSpPr txBox="1"/>
          <p:nvPr>
            <p:ph idx="1" type="body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21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ODY Slide TOP 2">
  <p:cSld name="2_BODY Slide TOP 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22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2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p22"/>
          <p:cNvSpPr txBox="1"/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2"/>
          <p:cNvSpPr txBox="1"/>
          <p:nvPr>
            <p:ph idx="1" type="body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BODY Slide TOP 3">
  <p:cSld name="3_BODY Slide TOP 3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3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3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" name="Google Shape;40;p23"/>
          <p:cNvSpPr txBox="1"/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3"/>
          <p:cNvSpPr txBox="1"/>
          <p:nvPr>
            <p:ph idx="1" type="body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BODY Slide LEFT 1">
  <p:cSld name="3_BODY Slide LEFT 1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24"/>
          <p:cNvSpPr txBox="1"/>
          <p:nvPr>
            <p:ph idx="1" type="body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24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4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" name="Google Shape;47;p24"/>
          <p:cNvSpPr txBox="1"/>
          <p:nvPr>
            <p:ph type="title"/>
          </p:nvPr>
        </p:nvSpPr>
        <p:spPr>
          <a:xfrm>
            <a:off x="1016192" y="414134"/>
            <a:ext cx="9178566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BODY Slide LEFT 2">
  <p:cSld name="4_BODY Slide LEFT 2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25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5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25"/>
          <p:cNvSpPr txBox="1"/>
          <p:nvPr>
            <p:ph idx="1" type="body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25"/>
          <p:cNvSpPr txBox="1"/>
          <p:nvPr>
            <p:ph type="title"/>
          </p:nvPr>
        </p:nvSpPr>
        <p:spPr>
          <a:xfrm>
            <a:off x="1016191" y="414134"/>
            <a:ext cx="10581297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BODY Slide LEFT 3">
  <p:cSld name="5_BODY Slide LEFT 3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26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6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" name="Google Shape;58;p26"/>
          <p:cNvSpPr txBox="1"/>
          <p:nvPr>
            <p:ph idx="1" type="body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26"/>
          <p:cNvSpPr txBox="1"/>
          <p:nvPr>
            <p:ph type="title"/>
          </p:nvPr>
        </p:nvSpPr>
        <p:spPr>
          <a:xfrm>
            <a:off x="1016191" y="414134"/>
            <a:ext cx="10581297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BODY Slide LEFT 4">
  <p:cSld name="6_BODY Slide LEFT 4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7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27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b="1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4" name="Google Shape;64;p27"/>
          <p:cNvSpPr txBox="1"/>
          <p:nvPr>
            <p:ph idx="1" type="body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27"/>
          <p:cNvSpPr txBox="1"/>
          <p:nvPr>
            <p:ph type="title"/>
          </p:nvPr>
        </p:nvSpPr>
        <p:spPr>
          <a:xfrm>
            <a:off x="1016191" y="414134"/>
            <a:ext cx="10581297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4.png"/><Relationship Id="rId4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9.gif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4.png"/><Relationship Id="rId4" Type="http://schemas.openxmlformats.org/officeDocument/2006/relationships/image" Target="../media/image37.png"/><Relationship Id="rId5" Type="http://schemas.openxmlformats.org/officeDocument/2006/relationships/image" Target="../media/image31.png"/><Relationship Id="rId6" Type="http://schemas.openxmlformats.org/officeDocument/2006/relationships/image" Target="../media/image4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www.youtube.com/watch?v=___O6vrVbXI" TargetMode="External"/><Relationship Id="rId4" Type="http://schemas.openxmlformats.org/officeDocument/2006/relationships/image" Target="../media/image2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3.png"/><Relationship Id="rId4" Type="http://schemas.openxmlformats.org/officeDocument/2006/relationships/image" Target="../media/image2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8.png"/><Relationship Id="rId4" Type="http://schemas.openxmlformats.org/officeDocument/2006/relationships/image" Target="../media/image3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6.png"/><Relationship Id="rId4" Type="http://schemas.openxmlformats.org/officeDocument/2006/relationships/image" Target="../media/image4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6.png"/><Relationship Id="rId4" Type="http://schemas.openxmlformats.org/officeDocument/2006/relationships/image" Target="../media/image19.png"/><Relationship Id="rId5" Type="http://schemas.openxmlformats.org/officeDocument/2006/relationships/image" Target="../media/image36.png"/><Relationship Id="rId6" Type="http://schemas.openxmlformats.org/officeDocument/2006/relationships/image" Target="../media/image4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Relationship Id="rId4" Type="http://schemas.openxmlformats.org/officeDocument/2006/relationships/image" Target="../media/image29.png"/><Relationship Id="rId5" Type="http://schemas.openxmlformats.org/officeDocument/2006/relationships/image" Target="../media/image2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2.png"/><Relationship Id="rId4" Type="http://schemas.openxmlformats.org/officeDocument/2006/relationships/image" Target="../media/image4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"/>
          <p:cNvSpPr txBox="1"/>
          <p:nvPr>
            <p:ph type="title"/>
          </p:nvPr>
        </p:nvSpPr>
        <p:spPr>
          <a:xfrm>
            <a:off x="4544839" y="1727847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/>
              <a:t>Hydrophobic Marvels</a:t>
            </a:r>
            <a:endParaRPr/>
          </a:p>
        </p:txBody>
      </p:sp>
      <p:sp>
        <p:nvSpPr>
          <p:cNvPr id="108" name="Google Shape;108;p1"/>
          <p:cNvSpPr txBox="1"/>
          <p:nvPr>
            <p:ph idx="1" type="subTitle"/>
          </p:nvPr>
        </p:nvSpPr>
        <p:spPr>
          <a:xfrm>
            <a:off x="4544850" y="2495100"/>
            <a:ext cx="7647300" cy="14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800"/>
              <a:t>Using Water Models to Unravel the Self-Cleaning Secrets of Lotus Leaves</a:t>
            </a:r>
            <a:endParaRPr sz="38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8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t/>
            </a:r>
            <a:endParaRPr sz="3800"/>
          </a:p>
        </p:txBody>
      </p:sp>
      <p:sp>
        <p:nvSpPr>
          <p:cNvPr id="109" name="Google Shape;109;p1"/>
          <p:cNvSpPr txBox="1"/>
          <p:nvPr/>
        </p:nvSpPr>
        <p:spPr>
          <a:xfrm>
            <a:off x="7420931" y="5994774"/>
            <a:ext cx="4743000" cy="49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73763"/>
                </a:solidFill>
                <a:latin typeface="Open Sans"/>
                <a:ea typeface="Open Sans"/>
                <a:cs typeface="Open Sans"/>
                <a:sym typeface="Open Sans"/>
              </a:rPr>
              <a:t>NABT Baltimore 2023</a:t>
            </a:r>
            <a:endParaRPr b="0" i="0" sz="900" u="none" cap="none" strike="noStrike">
              <a:solidFill>
                <a:srgbClr val="07376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0" name="Google Shape;110;p1"/>
          <p:cNvSpPr txBox="1"/>
          <p:nvPr/>
        </p:nvSpPr>
        <p:spPr>
          <a:xfrm>
            <a:off x="1166351" y="5955559"/>
            <a:ext cx="3127800" cy="49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rgbClr val="073763"/>
                </a:solidFill>
                <a:latin typeface="Open Sans"/>
                <a:ea typeface="Open Sans"/>
                <a:cs typeface="Open Sans"/>
                <a:sym typeface="Open Sans"/>
              </a:rPr>
              <a:t>Andrew Taylor</a:t>
            </a:r>
            <a:endParaRPr b="0" i="0" sz="900" u="none" cap="none" strike="noStrike">
              <a:solidFill>
                <a:srgbClr val="07376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1" name="Google Shape;111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19663" y="3429000"/>
            <a:ext cx="4240039" cy="2826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5900" y="3905700"/>
            <a:ext cx="2003776" cy="200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918c7415e2_0_642"/>
          <p:cNvSpPr txBox="1"/>
          <p:nvPr>
            <p:ph idx="1" type="body"/>
          </p:nvPr>
        </p:nvSpPr>
        <p:spPr>
          <a:xfrm>
            <a:off x="1016192" y="1232420"/>
            <a:ext cx="10581300" cy="5331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would we expect to observe if the leaf surface were charged (polar)?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-US"/>
              <a:t>What would we expect to observe if the leaf surface were neutrally charged (non-polar)?</a:t>
            </a:r>
            <a:endParaRPr/>
          </a:p>
        </p:txBody>
      </p:sp>
      <p:sp>
        <p:nvSpPr>
          <p:cNvPr id="195" name="Google Shape;195;g2918c7415e2_0_642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6" name="Google Shape;196;g2918c7415e2_0_642"/>
          <p:cNvSpPr txBox="1"/>
          <p:nvPr>
            <p:ph type="title"/>
          </p:nvPr>
        </p:nvSpPr>
        <p:spPr>
          <a:xfrm>
            <a:off x="1016192" y="414134"/>
            <a:ext cx="91785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Turn and Talk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918c7415e2_0_413"/>
          <p:cNvSpPr txBox="1"/>
          <p:nvPr>
            <p:ph type="title"/>
          </p:nvPr>
        </p:nvSpPr>
        <p:spPr>
          <a:xfrm>
            <a:off x="389861" y="231303"/>
            <a:ext cx="91440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g2918c7415e2_0_413"/>
          <p:cNvSpPr txBox="1"/>
          <p:nvPr>
            <p:ph idx="12" type="sldNum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4" name="Google Shape;204;g2918c7415e2_0_4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9625" y="1677000"/>
            <a:ext cx="5425125" cy="4363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g2918c7415e2_0_4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6450" y="1703071"/>
            <a:ext cx="4290259" cy="42902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6" name="Google Shape;206;g2918c7415e2_0_413"/>
          <p:cNvCxnSpPr/>
          <p:nvPr/>
        </p:nvCxnSpPr>
        <p:spPr>
          <a:xfrm rot="10800000">
            <a:off x="4546641" y="3887123"/>
            <a:ext cx="1395300" cy="1475700"/>
          </a:xfrm>
          <a:prstGeom prst="straightConnector1">
            <a:avLst/>
          </a:prstGeom>
          <a:noFill/>
          <a:ln cap="flat" cmpd="sng" w="38100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8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2" name="Google Shape;212;p8"/>
          <p:cNvSpPr txBox="1"/>
          <p:nvPr>
            <p:ph idx="1" type="body"/>
          </p:nvPr>
        </p:nvSpPr>
        <p:spPr>
          <a:xfrm>
            <a:off x="1016196" y="1232425"/>
            <a:ext cx="5328900" cy="53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Add a sprinkle of glitter to the lotus leaf. </a:t>
            </a:r>
            <a:endParaRPr/>
          </a:p>
          <a:p>
            <a:pPr indent="-508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Add a drop of water to the area of the lotus leaf with the glitter.</a:t>
            </a:r>
            <a:endParaRPr/>
          </a:p>
          <a:p>
            <a:pPr indent="-508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en-US"/>
              <a:t>What do you notice? What do you wonder?</a:t>
            </a:r>
            <a:endParaRPr b="1"/>
          </a:p>
        </p:txBody>
      </p:sp>
      <p:sp>
        <p:nvSpPr>
          <p:cNvPr id="213" name="Google Shape;213;p8"/>
          <p:cNvSpPr txBox="1"/>
          <p:nvPr>
            <p:ph type="title"/>
          </p:nvPr>
        </p:nvSpPr>
        <p:spPr>
          <a:xfrm>
            <a:off x="1016191" y="414134"/>
            <a:ext cx="10581297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/>
              <a:t>Self-Cleaning?</a:t>
            </a:r>
            <a:endParaRPr/>
          </a:p>
        </p:txBody>
      </p:sp>
      <p:pic>
        <p:nvPicPr>
          <p:cNvPr id="214" name="Google Shape;214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97501" y="1111097"/>
            <a:ext cx="5542825" cy="45221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918c7415e2_0_542"/>
          <p:cNvSpPr txBox="1"/>
          <p:nvPr>
            <p:ph type="title"/>
          </p:nvPr>
        </p:nvSpPr>
        <p:spPr>
          <a:xfrm>
            <a:off x="838200" y="-4127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US" sz="2800"/>
              <a:t>Scanning Electron Microscope Images of Various Plant Leaves</a:t>
            </a:r>
            <a:endParaRPr sz="2800"/>
          </a:p>
        </p:txBody>
      </p:sp>
      <p:pic>
        <p:nvPicPr>
          <p:cNvPr id="220" name="Google Shape;220;g2918c7415e2_0_542"/>
          <p:cNvPicPr preferRelativeResize="0"/>
          <p:nvPr/>
        </p:nvPicPr>
        <p:blipFill rotWithShape="1">
          <a:blip r:embed="rId3">
            <a:alphaModFix/>
          </a:blip>
          <a:srcRect b="0" l="0" r="50000" t="0"/>
          <a:stretch/>
        </p:blipFill>
        <p:spPr>
          <a:xfrm>
            <a:off x="2741222" y="1536625"/>
            <a:ext cx="3354776" cy="532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g2918c7415e2_0_5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133" y="4173133"/>
            <a:ext cx="2624866" cy="1968666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g2918c7415e2_0_542"/>
          <p:cNvSpPr txBox="1"/>
          <p:nvPr/>
        </p:nvSpPr>
        <p:spPr>
          <a:xfrm>
            <a:off x="148167" y="6127350"/>
            <a:ext cx="25407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Taro</a:t>
            </a:r>
            <a:endParaRPr sz="1900"/>
          </a:p>
        </p:txBody>
      </p:sp>
      <p:pic>
        <p:nvPicPr>
          <p:cNvPr id="223" name="Google Shape;223;g2918c7415e2_0_5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4233" y="1560167"/>
            <a:ext cx="2128667" cy="2128667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g2918c7415e2_0_542"/>
          <p:cNvSpPr txBox="1"/>
          <p:nvPr/>
        </p:nvSpPr>
        <p:spPr>
          <a:xfrm>
            <a:off x="148167" y="3688833"/>
            <a:ext cx="25407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Lotus</a:t>
            </a:r>
            <a:endParaRPr sz="1900"/>
          </a:p>
        </p:txBody>
      </p:sp>
      <p:sp>
        <p:nvSpPr>
          <p:cNvPr id="225" name="Google Shape;225;g2918c7415e2_0_542"/>
          <p:cNvSpPr txBox="1"/>
          <p:nvPr>
            <p:ph type="title"/>
          </p:nvPr>
        </p:nvSpPr>
        <p:spPr>
          <a:xfrm>
            <a:off x="415600" y="733100"/>
            <a:ext cx="11360700" cy="763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US" sz="2300">
                <a:solidFill>
                  <a:srgbClr val="666666"/>
                </a:solidFill>
              </a:rPr>
              <a:t>What do you notice? What do you wonder?</a:t>
            </a:r>
            <a:endParaRPr sz="2300">
              <a:solidFill>
                <a:srgbClr val="666666"/>
              </a:solidFill>
            </a:endParaRPr>
          </a:p>
        </p:txBody>
      </p:sp>
      <p:pic>
        <p:nvPicPr>
          <p:cNvPr id="226" name="Google Shape;226;g2918c7415e2_0_5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96000" y="1560175"/>
            <a:ext cx="3411501" cy="5105975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g2918c7415e2_0_542"/>
          <p:cNvSpPr txBox="1"/>
          <p:nvPr/>
        </p:nvSpPr>
        <p:spPr>
          <a:xfrm>
            <a:off x="9687184" y="3854819"/>
            <a:ext cx="23160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latin typeface="Questrial"/>
                <a:ea typeface="Questrial"/>
                <a:cs typeface="Questrial"/>
                <a:sym typeface="Questrial"/>
              </a:rPr>
              <a:t>Hydrophilic Plant Leaves</a:t>
            </a:r>
            <a:endParaRPr sz="19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9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3" name="Google Shape;233;p9"/>
          <p:cNvSpPr txBox="1"/>
          <p:nvPr>
            <p:ph type="title"/>
          </p:nvPr>
        </p:nvSpPr>
        <p:spPr>
          <a:xfrm>
            <a:off x="1016191" y="414134"/>
            <a:ext cx="10581297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/>
              <a:t>The Lotus Effect</a:t>
            </a:r>
            <a:endParaRPr/>
          </a:p>
        </p:txBody>
      </p:sp>
      <p:pic>
        <p:nvPicPr>
          <p:cNvPr descr=" " id="234" name="Google Shape;234;p9" title="Lotus Effect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6200" y="1232425"/>
            <a:ext cx="9007919" cy="506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918c7415e2_0_425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1" name="Google Shape;241;g2918c7415e2_0_425"/>
          <p:cNvSpPr txBox="1"/>
          <p:nvPr>
            <p:ph type="title"/>
          </p:nvPr>
        </p:nvSpPr>
        <p:spPr>
          <a:xfrm>
            <a:off x="534379" y="882102"/>
            <a:ext cx="112032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More Models!</a:t>
            </a:r>
            <a:endParaRPr/>
          </a:p>
        </p:txBody>
      </p:sp>
      <p:sp>
        <p:nvSpPr>
          <p:cNvPr id="242" name="Google Shape;242;g2918c7415e2_0_425"/>
          <p:cNvSpPr txBox="1"/>
          <p:nvPr>
            <p:ph idx="1" type="body"/>
          </p:nvPr>
        </p:nvSpPr>
        <p:spPr>
          <a:xfrm>
            <a:off x="534375" y="1416675"/>
            <a:ext cx="11203200" cy="2012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rgbClr val="595959"/>
                </a:solidFill>
              </a:rPr>
              <a:t>Remove a hydrogen from the ethane model. Remove a hydrogen from a water molecule. Place the remaining OH group onto the ethane as seen in the images below. </a:t>
            </a:r>
            <a:endParaRPr sz="20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rgbClr val="595959"/>
                </a:solidFill>
              </a:rPr>
              <a:t>Play with the ethanol molecule, and see how it interacts with the other modeling molecules.</a:t>
            </a:r>
            <a:endParaRPr sz="20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i="1" lang="en-US" sz="2000">
                <a:solidFill>
                  <a:srgbClr val="595959"/>
                </a:solidFill>
              </a:rPr>
              <a:t>What do you notice? What do you wonder?</a:t>
            </a:r>
            <a:endParaRPr sz="3200"/>
          </a:p>
        </p:txBody>
      </p:sp>
      <p:pic>
        <p:nvPicPr>
          <p:cNvPr id="243" name="Google Shape;243;g2918c7415e2_0_4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63900" y="4114800"/>
            <a:ext cx="5464200" cy="201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g2918c7415e2_0_4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414325"/>
            <a:ext cx="3250175" cy="325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g2918c7415e2_0_4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8941825" y="3414325"/>
            <a:ext cx="3250175" cy="325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0"/>
          <p:cNvSpPr txBox="1"/>
          <p:nvPr>
            <p:ph type="title"/>
          </p:nvPr>
        </p:nvSpPr>
        <p:spPr>
          <a:xfrm>
            <a:off x="389861" y="231303"/>
            <a:ext cx="9144000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51" name="Google Shape;251;p10"/>
          <p:cNvSpPr txBox="1"/>
          <p:nvPr>
            <p:ph idx="12" type="sldNum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52" name="Google Shape;252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200" y="1374550"/>
            <a:ext cx="5482182" cy="492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7382" y="1787539"/>
            <a:ext cx="5722318" cy="451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918c7415e2_0_438"/>
          <p:cNvSpPr txBox="1"/>
          <p:nvPr>
            <p:ph idx="1" type="body"/>
          </p:nvPr>
        </p:nvSpPr>
        <p:spPr>
          <a:xfrm>
            <a:off x="1016196" y="1232425"/>
            <a:ext cx="5776800" cy="5331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-US"/>
              <a:t>What will happen to isopropyl alcohol when added to the lotus leaf? How will it compare to the water droplet?</a:t>
            </a:r>
            <a:endParaRPr/>
          </a:p>
        </p:txBody>
      </p:sp>
      <p:sp>
        <p:nvSpPr>
          <p:cNvPr id="260" name="Google Shape;260;g2918c7415e2_0_438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1" name="Google Shape;261;g2918c7415e2_0_438"/>
          <p:cNvSpPr txBox="1"/>
          <p:nvPr>
            <p:ph type="title"/>
          </p:nvPr>
        </p:nvSpPr>
        <p:spPr>
          <a:xfrm>
            <a:off x="1016192" y="414134"/>
            <a:ext cx="91785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Predict!</a:t>
            </a:r>
            <a:endParaRPr/>
          </a:p>
        </p:txBody>
      </p:sp>
      <p:pic>
        <p:nvPicPr>
          <p:cNvPr id="262" name="Google Shape;262;g2918c7415e2_0_4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7479" y="1232425"/>
            <a:ext cx="5399071" cy="533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918c7415e2_0_525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9" name="Google Shape;269;g2918c7415e2_0_525"/>
          <p:cNvSpPr txBox="1"/>
          <p:nvPr>
            <p:ph type="title"/>
          </p:nvPr>
        </p:nvSpPr>
        <p:spPr>
          <a:xfrm>
            <a:off x="534379" y="958302"/>
            <a:ext cx="112032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Test!</a:t>
            </a:r>
            <a:endParaRPr/>
          </a:p>
        </p:txBody>
      </p:sp>
      <p:sp>
        <p:nvSpPr>
          <p:cNvPr id="270" name="Google Shape;270;g2918c7415e2_0_525"/>
          <p:cNvSpPr txBox="1"/>
          <p:nvPr>
            <p:ph idx="1" type="body"/>
          </p:nvPr>
        </p:nvSpPr>
        <p:spPr>
          <a:xfrm>
            <a:off x="534375" y="1768474"/>
            <a:ext cx="11203200" cy="1898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Add a drop of isopropyl alcohol to the lotus leaf.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-US"/>
              <a:t>Did your data match up with your prediction?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1"/>
          <p:cNvSpPr txBox="1"/>
          <p:nvPr>
            <p:ph type="title"/>
          </p:nvPr>
        </p:nvSpPr>
        <p:spPr>
          <a:xfrm>
            <a:off x="448178" y="251489"/>
            <a:ext cx="10694743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/>
              <a:t>Biomimicry Engineering Extensions</a:t>
            </a:r>
            <a:endParaRPr/>
          </a:p>
        </p:txBody>
      </p:sp>
      <p:sp>
        <p:nvSpPr>
          <p:cNvPr id="276" name="Google Shape;276;p11"/>
          <p:cNvSpPr txBox="1"/>
          <p:nvPr>
            <p:ph idx="12" type="sldNum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77" name="Google Shape;277;p11"/>
          <p:cNvPicPr preferRelativeResize="0"/>
          <p:nvPr/>
        </p:nvPicPr>
        <p:blipFill rotWithShape="1">
          <a:blip r:embed="rId3">
            <a:alphaModFix/>
          </a:blip>
          <a:srcRect b="14233" l="13985" r="8961" t="7304"/>
          <a:stretch/>
        </p:blipFill>
        <p:spPr>
          <a:xfrm>
            <a:off x="5795547" y="1758300"/>
            <a:ext cx="5114975" cy="3906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0575" y="1774063"/>
            <a:ext cx="5114975" cy="3836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918c7415e2_0_650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" name="Google Shape;119;g2918c7415e2_0_650"/>
          <p:cNvSpPr txBox="1"/>
          <p:nvPr>
            <p:ph idx="1" type="body"/>
          </p:nvPr>
        </p:nvSpPr>
        <p:spPr>
          <a:xfrm>
            <a:off x="534375" y="958300"/>
            <a:ext cx="6382800" cy="534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50800" lvl="0" marL="228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300"/>
              <a:t>Andrew Taylor</a:t>
            </a:r>
            <a:endParaRPr sz="4300"/>
          </a:p>
          <a:p>
            <a:pPr indent="-50800" lvl="0" marL="228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100"/>
              <a:t>MS Bio, BS Bio</a:t>
            </a:r>
            <a:endParaRPr sz="2100"/>
          </a:p>
          <a:p>
            <a:pPr indent="-50800" lvl="0" marL="228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/>
          </a:p>
          <a:p>
            <a:pPr indent="-50800" lvl="0" marL="228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Olathe Northwest High School</a:t>
            </a:r>
            <a:endParaRPr/>
          </a:p>
          <a:p>
            <a:pPr indent="-50800" lvl="0" marL="228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100"/>
              <a:t>Olathe, KS (near Kansas City)</a:t>
            </a:r>
            <a:endParaRPr sz="2100"/>
          </a:p>
          <a:p>
            <a:pPr indent="-50800" lvl="0" marL="228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/>
          </a:p>
          <a:p>
            <a:pPr indent="-50800" lvl="0" marL="228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3DMD Model Teacher</a:t>
            </a:r>
            <a:endParaRPr/>
          </a:p>
          <a:p>
            <a:pPr indent="-50800" lvl="0" marL="228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NABT Region IV Coordinator</a:t>
            </a:r>
            <a:endParaRPr/>
          </a:p>
          <a:p>
            <a:pPr indent="-50800" lvl="0" marL="228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Current President of KABT</a:t>
            </a:r>
            <a:endParaRPr/>
          </a:p>
          <a:p>
            <a:pPr indent="-50800" lvl="0" marL="228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/>
          </a:p>
          <a:p>
            <a:pPr indent="0" lvl="0" marL="177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/>
              <a:t>Email: and.taylor07@gmail.com</a:t>
            </a:r>
            <a:endParaRPr/>
          </a:p>
          <a:p>
            <a:pPr indent="-50800" lvl="0" marL="228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pic>
        <p:nvPicPr>
          <p:cNvPr id="120" name="Google Shape;120;g2918c7415e2_0_650"/>
          <p:cNvPicPr preferRelativeResize="0"/>
          <p:nvPr/>
        </p:nvPicPr>
        <p:blipFill rotWithShape="1">
          <a:blip r:embed="rId3">
            <a:alphaModFix/>
          </a:blip>
          <a:srcRect b="0" l="0" r="0" t="9966"/>
          <a:stretch/>
        </p:blipFill>
        <p:spPr>
          <a:xfrm>
            <a:off x="6660745" y="958300"/>
            <a:ext cx="4211154" cy="5461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2918c7415e2_0_667"/>
          <p:cNvSpPr txBox="1"/>
          <p:nvPr/>
        </p:nvSpPr>
        <p:spPr>
          <a:xfrm>
            <a:off x="2863218" y="1147815"/>
            <a:ext cx="6756000" cy="115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Kits and models used in this session:</a:t>
            </a:r>
            <a:endParaRPr sz="2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Open Sans"/>
                <a:ea typeface="Open Sans"/>
                <a:cs typeface="Open Sans"/>
                <a:sym typeface="Open Sans"/>
              </a:rPr>
              <a:t>Water Kit</a:t>
            </a:r>
            <a:endParaRPr sz="2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558AA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4" name="Google Shape;284;g2918c7415e2_0_667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5" name="Google Shape;285;g2918c7415e2_0_667"/>
          <p:cNvSpPr txBox="1"/>
          <p:nvPr/>
        </p:nvSpPr>
        <p:spPr>
          <a:xfrm>
            <a:off x="3533700" y="5544575"/>
            <a:ext cx="51246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Purchase and Borrow Kits from </a:t>
            </a:r>
            <a:endParaRPr sz="2400">
              <a:solidFill>
                <a:srgbClr val="54813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48135"/>
                </a:solidFill>
                <a:latin typeface="Open Sans"/>
                <a:ea typeface="Open Sans"/>
                <a:cs typeface="Open Sans"/>
                <a:sym typeface="Open Sans"/>
              </a:rPr>
              <a:t>3DMolecularDesigns.com</a:t>
            </a:r>
            <a:endParaRPr>
              <a:solidFill>
                <a:srgbClr val="548135"/>
              </a:solidFill>
            </a:endParaRPr>
          </a:p>
        </p:txBody>
      </p:sp>
      <p:pic>
        <p:nvPicPr>
          <p:cNvPr id="286" name="Google Shape;286;g2918c7415e2_0_6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5975" y="2458600"/>
            <a:ext cx="4240039" cy="2826692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g2918c7415e2_0_667"/>
          <p:cNvSpPr txBox="1"/>
          <p:nvPr/>
        </p:nvSpPr>
        <p:spPr>
          <a:xfrm>
            <a:off x="168825" y="4051500"/>
            <a:ext cx="3000000" cy="25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Scan this QR code to fill out a survey for a 20% coupon code off most kits and a chance to win a $50 gift card!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qr code with a few black squares&#10;&#10;Description automatically generated" id="288" name="Google Shape;288;g2918c7415e2_0_6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7777" y="1349399"/>
            <a:ext cx="2702100" cy="270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918c7415e2_0_634"/>
          <p:cNvSpPr txBox="1"/>
          <p:nvPr>
            <p:ph type="title"/>
          </p:nvPr>
        </p:nvSpPr>
        <p:spPr>
          <a:xfrm>
            <a:off x="534379" y="958302"/>
            <a:ext cx="11203200" cy="54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Workshop Goals</a:t>
            </a:r>
            <a:endParaRPr/>
          </a:p>
        </p:txBody>
      </p:sp>
      <p:sp>
        <p:nvSpPr>
          <p:cNvPr id="127" name="Google Shape;127;g2918c7415e2_0_634"/>
          <p:cNvSpPr txBox="1"/>
          <p:nvPr>
            <p:ph idx="1" type="body"/>
          </p:nvPr>
        </p:nvSpPr>
        <p:spPr>
          <a:xfrm>
            <a:off x="534378" y="1768474"/>
            <a:ext cx="11203200" cy="4651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Use water models to explain phenomena.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-US"/>
              <a:t>Make predictions about new scenarios using water models as evidence.</a:t>
            </a:r>
            <a:endParaRPr/>
          </a:p>
        </p:txBody>
      </p:sp>
      <p:sp>
        <p:nvSpPr>
          <p:cNvPr id="128" name="Google Shape;128;g2918c7415e2_0_634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9" name="Google Shape;129;g2918c7415e2_0_6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5975" y="3429000"/>
            <a:ext cx="4240039" cy="28266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 txBox="1"/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375"/>
              <a:buFont typeface="Arial"/>
              <a:buNone/>
            </a:pPr>
            <a:r>
              <a:rPr lang="en-US"/>
              <a:t>Lotus Leaf Tests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375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35" name="Google Shape;135;p3"/>
          <p:cNvSpPr txBox="1"/>
          <p:nvPr>
            <p:ph idx="1" type="body"/>
          </p:nvPr>
        </p:nvSpPr>
        <p:spPr>
          <a:xfrm>
            <a:off x="534377" y="1768475"/>
            <a:ext cx="5561700" cy="46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Add a single drop of water to the lotus leaf. Write down qualitative observations of how the drop of water appears and behaves on the lotus leaf.</a:t>
            </a:r>
            <a:endParaRPr/>
          </a:p>
          <a:p>
            <a:pPr indent="-508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6" name="Google Shape;136;p3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7" name="Google Shape;13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8477" y="1502876"/>
            <a:ext cx="5791123" cy="32575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3" name="Google Shape;143;p5"/>
          <p:cNvSpPr txBox="1"/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/>
              <a:t>Models!</a:t>
            </a:r>
            <a:endParaRPr/>
          </a:p>
        </p:txBody>
      </p:sp>
      <p:sp>
        <p:nvSpPr>
          <p:cNvPr id="144" name="Google Shape;144;p5"/>
          <p:cNvSpPr txBox="1"/>
          <p:nvPr>
            <p:ph idx="1" type="body"/>
          </p:nvPr>
        </p:nvSpPr>
        <p:spPr>
          <a:xfrm>
            <a:off x="534375" y="1768474"/>
            <a:ext cx="11203200" cy="187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508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Ensure each person has just one water molecule from the kit. </a:t>
            </a:r>
            <a:endParaRPr/>
          </a:p>
          <a:p>
            <a:pPr indent="-508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What do you notice and wonder? How do the individual water molecules interact with </a:t>
            </a:r>
            <a:r>
              <a:rPr lang="en-US"/>
              <a:t>each other</a:t>
            </a:r>
            <a:r>
              <a:rPr lang="en-US"/>
              <a:t>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45" name="Google Shape;145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414325"/>
            <a:ext cx="3250175" cy="325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941825" y="3414325"/>
            <a:ext cx="3250175" cy="325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"/>
          <p:cNvSpPr txBox="1"/>
          <p:nvPr>
            <p:ph idx="12" type="sldNum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2" name="Google Shape;152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47250" y="3959000"/>
            <a:ext cx="3220800" cy="2705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3" name="Google Shape;153;p4"/>
          <p:cNvGrpSpPr/>
          <p:nvPr/>
        </p:nvGrpSpPr>
        <p:grpSpPr>
          <a:xfrm>
            <a:off x="-215222" y="755405"/>
            <a:ext cx="3203683" cy="3203611"/>
            <a:chOff x="947975" y="1750663"/>
            <a:chExt cx="3356750" cy="3356675"/>
          </a:xfrm>
        </p:grpSpPr>
        <p:pic>
          <p:nvPicPr>
            <p:cNvPr id="154" name="Google Shape;154;p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2699964">
              <a:off x="1133300" y="2548496"/>
              <a:ext cx="2986100" cy="17610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5" name="Google Shape;155;p4"/>
            <p:cNvSpPr txBox="1"/>
            <p:nvPr/>
          </p:nvSpPr>
          <p:spPr>
            <a:xfrm>
              <a:off x="2028830" y="2730412"/>
              <a:ext cx="4998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00"/>
                <a:t>O</a:t>
              </a:r>
              <a:endParaRPr b="1" sz="2300"/>
            </a:p>
          </p:txBody>
        </p:sp>
        <p:sp>
          <p:nvSpPr>
            <p:cNvPr id="156" name="Google Shape;156;p4"/>
            <p:cNvSpPr txBox="1"/>
            <p:nvPr/>
          </p:nvSpPr>
          <p:spPr>
            <a:xfrm>
              <a:off x="3393775" y="2563879"/>
              <a:ext cx="4998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00"/>
                <a:t>H</a:t>
              </a:r>
              <a:endParaRPr b="1" sz="2300"/>
            </a:p>
          </p:txBody>
        </p:sp>
        <p:sp>
          <p:nvSpPr>
            <p:cNvPr id="157" name="Google Shape;157;p4"/>
            <p:cNvSpPr txBox="1"/>
            <p:nvPr/>
          </p:nvSpPr>
          <p:spPr>
            <a:xfrm>
              <a:off x="1882486" y="4069667"/>
              <a:ext cx="4998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00"/>
                <a:t>H</a:t>
              </a:r>
              <a:endParaRPr b="1" sz="2300"/>
            </a:p>
          </p:txBody>
        </p:sp>
      </p:grpSp>
      <p:pic>
        <p:nvPicPr>
          <p:cNvPr id="158" name="Google Shape;158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70363" y="2193413"/>
            <a:ext cx="3220801" cy="3416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73101" y="755400"/>
            <a:ext cx="2770004" cy="59945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95ef0dd2d4_0_0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5" name="Google Shape;165;g295ef0dd2d4_0_0"/>
          <p:cNvSpPr txBox="1"/>
          <p:nvPr>
            <p:ph type="title"/>
          </p:nvPr>
        </p:nvSpPr>
        <p:spPr>
          <a:xfrm>
            <a:off x="534379" y="958302"/>
            <a:ext cx="11203200" cy="5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/>
              <a:t>Models!</a:t>
            </a:r>
            <a:endParaRPr/>
          </a:p>
        </p:txBody>
      </p:sp>
      <p:sp>
        <p:nvSpPr>
          <p:cNvPr id="166" name="Google Shape;166;g295ef0dd2d4_0_0"/>
          <p:cNvSpPr txBox="1"/>
          <p:nvPr>
            <p:ph idx="1" type="body"/>
          </p:nvPr>
        </p:nvSpPr>
        <p:spPr>
          <a:xfrm>
            <a:off x="534375" y="1768474"/>
            <a:ext cx="11203200" cy="187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177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Use a full set (12 water molecules) at your table to try and recreate the phenomena of the water droplet on the lotus leaf.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67" name="Google Shape;167;g295ef0dd2d4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414325"/>
            <a:ext cx="3250175" cy="325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g295ef0dd2d4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941825" y="3414325"/>
            <a:ext cx="3250175" cy="325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918c7415e2_0_313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4" name="Google Shape;174;g2918c7415e2_0_313"/>
          <p:cNvSpPr txBox="1"/>
          <p:nvPr>
            <p:ph type="title"/>
          </p:nvPr>
        </p:nvSpPr>
        <p:spPr>
          <a:xfrm>
            <a:off x="534379" y="958302"/>
            <a:ext cx="11203200" cy="5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/>
              <a:t>Models!</a:t>
            </a:r>
            <a:endParaRPr/>
          </a:p>
        </p:txBody>
      </p:sp>
      <p:sp>
        <p:nvSpPr>
          <p:cNvPr id="175" name="Google Shape;175;g2918c7415e2_0_313"/>
          <p:cNvSpPr txBox="1"/>
          <p:nvPr>
            <p:ph idx="1" type="body"/>
          </p:nvPr>
        </p:nvSpPr>
        <p:spPr>
          <a:xfrm>
            <a:off x="534375" y="1768474"/>
            <a:ext cx="11203200" cy="187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508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Take out the ethane molecule and play with it. See how it interacts with the water molecules.</a:t>
            </a:r>
            <a:endParaRPr/>
          </a:p>
          <a:p>
            <a:pPr indent="-508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en-US"/>
              <a:t>What do you notice? What do you wonder?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76" name="Google Shape;176;g2918c7415e2_0_3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414325"/>
            <a:ext cx="3250175" cy="325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g2918c7415e2_0_3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941825" y="3414325"/>
            <a:ext cx="3250175" cy="325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g2918c7415e2_0_3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02375" y="4334563"/>
            <a:ext cx="1885950" cy="1409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10-03 at 4.05.17 PM.png" id="179" name="Google Shape;179;g2918c7415e2_0_313"/>
          <p:cNvPicPr preferRelativeResize="0"/>
          <p:nvPr/>
        </p:nvPicPr>
        <p:blipFill rotWithShape="1">
          <a:blip r:embed="rId5">
            <a:alphaModFix/>
          </a:blip>
          <a:srcRect b="20198" l="3171" r="2993" t="9448"/>
          <a:stretch/>
        </p:blipFill>
        <p:spPr>
          <a:xfrm>
            <a:off x="6140725" y="4334563"/>
            <a:ext cx="2028825" cy="12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918c7415e2_0_299"/>
          <p:cNvSpPr txBox="1"/>
          <p:nvPr>
            <p:ph idx="12" type="sldNum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5" name="Google Shape;185;g2918c7415e2_0_299"/>
          <p:cNvSpPr txBox="1"/>
          <p:nvPr>
            <p:ph type="title"/>
          </p:nvPr>
        </p:nvSpPr>
        <p:spPr>
          <a:xfrm>
            <a:off x="534379" y="958302"/>
            <a:ext cx="11203200" cy="5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/>
              <a:t>Models!</a:t>
            </a:r>
            <a:endParaRPr/>
          </a:p>
        </p:txBody>
      </p:sp>
      <p:sp>
        <p:nvSpPr>
          <p:cNvPr id="186" name="Google Shape;186;g2918c7415e2_0_299"/>
          <p:cNvSpPr txBox="1"/>
          <p:nvPr>
            <p:ph idx="1" type="body"/>
          </p:nvPr>
        </p:nvSpPr>
        <p:spPr>
          <a:xfrm>
            <a:off x="534375" y="1768475"/>
            <a:ext cx="5561700" cy="45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Reflect on the models to create a sketch of how the interactions between the water molecules allow the water to form a rounded ball on the leaf.</a:t>
            </a:r>
            <a:endParaRPr/>
          </a:p>
        </p:txBody>
      </p:sp>
      <p:pic>
        <p:nvPicPr>
          <p:cNvPr id="187" name="Google Shape;187;g2918c7415e2_0_299"/>
          <p:cNvPicPr preferRelativeResize="0"/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6842650" y="718026"/>
            <a:ext cx="4759952" cy="593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g2918c7415e2_0_299"/>
          <p:cNvPicPr preferRelativeResize="0"/>
          <p:nvPr/>
        </p:nvPicPr>
        <p:blipFill rotWithShape="1">
          <a:blip r:embed="rId4">
            <a:alphaModFix/>
          </a:blip>
          <a:srcRect b="56583" l="27481" r="41039" t="19566"/>
          <a:stretch/>
        </p:blipFill>
        <p:spPr>
          <a:xfrm>
            <a:off x="8012075" y="3110000"/>
            <a:ext cx="3284372" cy="2519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2022-09-15T14:16:27Z</dcterms:created>
  <dc:creator>Laura Gronek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