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9.xml" ContentType="application/vnd.openxmlformats-officedocument.presentationml.tags+xml"/>
  <Override PartName="/ppt/notesSlides/notesSlide1.xml" ContentType="application/vnd.openxmlformats-officedocument.presentationml.notesSlide+xml"/>
  <Override PartName="/ppt/tags/tag30.xml" ContentType="application/vnd.openxmlformats-officedocument.presentationml.tags+xml"/>
  <Override PartName="/ppt/notesSlides/notesSlide2.xml" ContentType="application/vnd.openxmlformats-officedocument.presentationml.notesSlide+xml"/>
  <Override PartName="/ppt/tags/tag31.xml" ContentType="application/vnd.openxmlformats-officedocument.presentationml.tags+xml"/>
  <Override PartName="/ppt/notesSlides/notesSlide3.xml" ContentType="application/vnd.openxmlformats-officedocument.presentationml.notesSlide+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theme/themeOverride2.xml" ContentType="application/vnd.openxmlformats-officedocument.themeOverride+xml"/>
  <Override PartName="/ppt/notesSlides/notesSlide7.xml" ContentType="application/vnd.openxmlformats-officedocument.presentationml.notesSlide+xml"/>
  <Override PartName="/ppt/theme/themeOverride3.xml" ContentType="application/vnd.openxmlformats-officedocument.themeOverride+xml"/>
  <Override PartName="/ppt/notesSlides/notesSlide8.xml" ContentType="application/vnd.openxmlformats-officedocument.presentationml.notesSlide+xml"/>
  <Override PartName="/ppt/theme/themeOverride4.xml" ContentType="application/vnd.openxmlformats-officedocument.themeOverride+xml"/>
  <Override PartName="/ppt/notesSlides/notesSlide9.xml" ContentType="application/vnd.openxmlformats-officedocument.presentationml.notesSlide+xml"/>
  <Override PartName="/ppt/theme/themeOverride5.xml" ContentType="application/vnd.openxmlformats-officedocument.themeOverride+xml"/>
  <Override PartName="/ppt/notesSlides/notesSlide10.xml" ContentType="application/vnd.openxmlformats-officedocument.presentationml.notesSlide+xml"/>
  <Override PartName="/ppt/theme/themeOverride6.xml" ContentType="application/vnd.openxmlformats-officedocument.themeOverride+xml"/>
  <Override PartName="/ppt/notesSlides/notesSlide11.xml" ContentType="application/vnd.openxmlformats-officedocument.presentationml.notesSlide+xml"/>
  <Override PartName="/ppt/theme/themeOverride7.xml" ContentType="application/vnd.openxmlformats-officedocument.themeOverride+xml"/>
  <Override PartName="/ppt/notesSlides/notesSlide12.xml" ContentType="application/vnd.openxmlformats-officedocument.presentationml.notesSlide+xml"/>
  <Override PartName="/ppt/theme/themeOverride8.xml" ContentType="application/vnd.openxmlformats-officedocument.themeOverride+xml"/>
  <Override PartName="/ppt/notesSlides/notesSlide13.xml" ContentType="application/vnd.openxmlformats-officedocument.presentationml.notesSlide+xml"/>
  <Override PartName="/ppt/theme/themeOverride9.xml" ContentType="application/vnd.openxmlformats-officedocument.themeOverride+xml"/>
  <Override PartName="/ppt/notesSlides/notesSlide14.xml" ContentType="application/vnd.openxmlformats-officedocument.presentationml.notesSlide+xml"/>
  <Override PartName="/ppt/theme/themeOverride10.xml" ContentType="application/vnd.openxmlformats-officedocument.themeOverride+xml"/>
  <Override PartName="/ppt/notesSlides/notesSlide15.xml" ContentType="application/vnd.openxmlformats-officedocument.presentationml.notesSlide+xml"/>
  <Override PartName="/ppt/theme/themeOverride11.xml" ContentType="application/vnd.openxmlformats-officedocument.themeOverride+xml"/>
  <Override PartName="/ppt/notesSlides/notesSlide16.xml" ContentType="application/vnd.openxmlformats-officedocument.presentationml.notesSlide+xml"/>
  <Override PartName="/ppt/theme/themeOverride12.xml" ContentType="application/vnd.openxmlformats-officedocument.themeOverride+xml"/>
  <Override PartName="/ppt/notesSlides/notesSlide17.xml" ContentType="application/vnd.openxmlformats-officedocument.presentationml.notesSlide+xml"/>
  <Override PartName="/ppt/theme/themeOverride13.xml" ContentType="application/vnd.openxmlformats-officedocument.themeOverride+xml"/>
  <Override PartName="/ppt/notesSlides/notesSlide18.xml" ContentType="application/vnd.openxmlformats-officedocument.presentationml.notesSlide+xml"/>
  <Override PartName="/ppt/theme/themeOverride14.xml" ContentType="application/vnd.openxmlformats-officedocument.themeOverride+xml"/>
  <Override PartName="/ppt/notesSlides/notesSlide19.xml" ContentType="application/vnd.openxmlformats-officedocument.presentationml.notesSlide+xml"/>
  <Override PartName="/ppt/theme/themeOverride15.xml" ContentType="application/vnd.openxmlformats-officedocument.themeOverride+xml"/>
  <Override PartName="/ppt/notesSlides/notesSlide20.xml" ContentType="application/vnd.openxmlformats-officedocument.presentationml.notesSlide+xml"/>
  <Override PartName="/ppt/tags/tag35.xml" ContentType="application/vnd.openxmlformats-officedocument.presentationml.tags+xml"/>
  <Override PartName="/ppt/notesSlides/notesSlide21.xml" ContentType="application/vnd.openxmlformats-officedocument.presentationml.notesSlide+xml"/>
  <Override PartName="/ppt/theme/themeOverride16.xml" ContentType="application/vnd.openxmlformats-officedocument.themeOverride+xml"/>
  <Override PartName="/ppt/notesSlides/notesSlide22.xml" ContentType="application/vnd.openxmlformats-officedocument.presentationml.notesSlide+xml"/>
  <Override PartName="/ppt/tags/tag36.xml" ContentType="application/vnd.openxmlformats-officedocument.presentationml.tags+xml"/>
  <Override PartName="/ppt/notesSlides/notesSlide23.xml" ContentType="application/vnd.openxmlformats-officedocument.presentationml.notesSlide+xml"/>
  <Override PartName="/ppt/tags/tag37.xml" ContentType="application/vnd.openxmlformats-officedocument.presentationml.tags+xml"/>
  <Override PartName="/ppt/notesSlides/notesSlide24.xml" ContentType="application/vnd.openxmlformats-officedocument.presentationml.notesSlide+xml"/>
  <Override PartName="/ppt/theme/themeOverride17.xml" ContentType="application/vnd.openxmlformats-officedocument.themeOverride+xml"/>
  <Override PartName="/ppt/notesSlides/notesSlide25.xml" ContentType="application/vnd.openxmlformats-officedocument.presentationml.notesSlide+xml"/>
  <Override PartName="/ppt/tags/tag38.xml" ContentType="application/vnd.openxmlformats-officedocument.presentationml.tags+xml"/>
  <Override PartName="/ppt/notesSlides/notesSlide26.xml" ContentType="application/vnd.openxmlformats-officedocument.presentationml.notesSlide+xml"/>
  <Override PartName="/ppt/tags/tag39.xml" ContentType="application/vnd.openxmlformats-officedocument.presentationml.tags+xml"/>
  <Override PartName="/ppt/notesSlides/notesSlide27.xml" ContentType="application/vnd.openxmlformats-officedocument.presentationml.notesSlide+xml"/>
  <Override PartName="/ppt/theme/themeOverride18.xml" ContentType="application/vnd.openxmlformats-officedocument.themeOverride+xml"/>
  <Override PartName="/ppt/notesSlides/notesSlide28.xml" ContentType="application/vnd.openxmlformats-officedocument.presentationml.notesSlide+xml"/>
  <Override PartName="/ppt/tags/tag40.xml" ContentType="application/vnd.openxmlformats-officedocument.presentationml.tags+xml"/>
  <Override PartName="/ppt/notesSlides/notesSlide29.xml" ContentType="application/vnd.openxmlformats-officedocument.presentationml.notesSlide+xml"/>
  <Override PartName="/ppt/tags/tag41.xml" ContentType="application/vnd.openxmlformats-officedocument.presentationml.tags+xml"/>
  <Override PartName="/ppt/notesSlides/notesSlide30.xml" ContentType="application/vnd.openxmlformats-officedocument.presentationml.notesSlide+xml"/>
  <Override PartName="/ppt/tags/tag42.xml" ContentType="application/vnd.openxmlformats-officedocument.presentationml.tags+xml"/>
  <Override PartName="/ppt/notesSlides/notesSlide3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1" r:id="rId4"/>
    <p:sldMasterId id="2147483660" r:id="rId5"/>
    <p:sldMasterId id="2147483672" r:id="rId6"/>
    <p:sldMasterId id="2147483648" r:id="rId7"/>
  </p:sldMasterIdLst>
  <p:notesMasterIdLst>
    <p:notesMasterId r:id="rId41"/>
  </p:notesMasterIdLst>
  <p:sldIdLst>
    <p:sldId id="274" r:id="rId8"/>
    <p:sldId id="305" r:id="rId9"/>
    <p:sldId id="289" r:id="rId10"/>
    <p:sldId id="361" r:id="rId11"/>
    <p:sldId id="260" r:id="rId12"/>
    <p:sldId id="288" r:id="rId13"/>
    <p:sldId id="405" r:id="rId14"/>
    <p:sldId id="441" r:id="rId15"/>
    <p:sldId id="440" r:id="rId16"/>
    <p:sldId id="446" r:id="rId17"/>
    <p:sldId id="444" r:id="rId18"/>
    <p:sldId id="445" r:id="rId19"/>
    <p:sldId id="443" r:id="rId20"/>
    <p:sldId id="442" r:id="rId21"/>
    <p:sldId id="457" r:id="rId22"/>
    <p:sldId id="458" r:id="rId23"/>
    <p:sldId id="459" r:id="rId24"/>
    <p:sldId id="460" r:id="rId25"/>
    <p:sldId id="461" r:id="rId26"/>
    <p:sldId id="462" r:id="rId27"/>
    <p:sldId id="463" r:id="rId28"/>
    <p:sldId id="469" r:id="rId29"/>
    <p:sldId id="464" r:id="rId30"/>
    <p:sldId id="386" r:id="rId31"/>
    <p:sldId id="465" r:id="rId32"/>
    <p:sldId id="466" r:id="rId33"/>
    <p:sldId id="467" r:id="rId34"/>
    <p:sldId id="468" r:id="rId35"/>
    <p:sldId id="470" r:id="rId36"/>
    <p:sldId id="471" r:id="rId37"/>
    <p:sldId id="472" r:id="rId38"/>
    <p:sldId id="264" r:id="rId39"/>
    <p:sldId id="387" r:id="rId40"/>
  </p:sldIdLst>
  <p:sldSz cx="12192000" cy="6858000"/>
  <p:notesSz cx="6858000" cy="9144000"/>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EDFC38-6880-4735-4258-1E57024FD2C6}" name="Mark Arnholt" initials="MA" userId="S::mark.arnholt@3dmoleculardesigns.com::b7de0cc5-3486-4cd8-905c-b5e2c5e5ddca" providerId="AD"/>
  <p188:author id="{F6CE7366-A3CC-03E8-3F6E-FDED2B899CAC}" name="Heather Ryan" initials="" userId="S::Heather.Ryan@3dmoleculardesigns.com::89838025-48a8-4a20-8c26-74ae61e96ceb" providerId="AD"/>
  <p188:author id="{5DF8136E-96EE-49B3-05B1-CA45B916F0FC}" name="Mark Arnholt" initials="" userId="S::Mark.Arnholt@3dmoleculardesigns.com::b7de0cc5-3486-4cd8-905c-b5e2c5e5ddca" providerId="AD"/>
  <p188:author id="{DD0067E8-1D06-F072-A39A-41C102FBB7E9}" name="Ruth Hutson" initials="RH" userId="S::ruth.hutson@3dmoleculardesigns.com::b7a315b0-fa21-44f2-a340-f03b809ae5a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2DFF"/>
    <a:srgbClr val="F27300"/>
    <a:srgbClr val="1CA64A"/>
    <a:srgbClr val="D200B9"/>
    <a:srgbClr val="FF0DE2"/>
    <a:srgbClr val="037600"/>
    <a:srgbClr val="D3A3DD"/>
    <a:srgbClr val="FF7C80"/>
    <a:srgbClr val="0070C0"/>
    <a:srgbClr val="FEFE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D79C9D-EDFC-7C33-77A6-7C574F4F0A40}" v="8" dt="2024-02-02T16:34:46.947"/>
    <p1510:client id="{784F98F5-0F70-42FB-A078-BA2F50904A55}" v="1337" dt="2024-01-31T21:21:36.490"/>
    <p1510:client id="{DBEF80E1-751D-18D3-AF3F-85437ACDC9DE}" v="332" dt="2024-01-31T21:21:29.9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6595" autoAdjust="0"/>
  </p:normalViewPr>
  <p:slideViewPr>
    <p:cSldViewPr snapToGrid="0">
      <p:cViewPr varScale="1">
        <p:scale>
          <a:sx n="57" d="100"/>
          <a:sy n="57" d="100"/>
        </p:scale>
        <p:origin x="156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ags" Target="tags/tag1.xml"/><Relationship Id="rId47"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FE9EC4-0951-4AF0-8B1F-BBA1D95E5052}" type="datetimeFigureOut">
              <a:rPr lang="en-US" smtClean="0"/>
              <a:t>5/23/2024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969A0E-3899-435C-BEDD-AB395C5FA4DA}" type="slidenum">
              <a:rPr lang="en-US" smtClean="0"/>
              <a:t>‹#›</a:t>
            </a:fld>
            <a:endParaRPr lang="en-US"/>
          </a:p>
        </p:txBody>
      </p:sp>
    </p:spTree>
    <p:extLst>
      <p:ext uri="{BB962C8B-B14F-4D97-AF65-F5344CB8AC3E}">
        <p14:creationId xmlns:p14="http://schemas.microsoft.com/office/powerpoint/2010/main" val="2070405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a:t>
            </a:fld>
            <a:endParaRPr lang="en-US"/>
          </a:p>
        </p:txBody>
      </p:sp>
    </p:spTree>
    <p:extLst>
      <p:ext uri="{BB962C8B-B14F-4D97-AF65-F5344CB8AC3E}">
        <p14:creationId xmlns:p14="http://schemas.microsoft.com/office/powerpoint/2010/main" val="802180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Explain to students  that the DNA has direction.  Strands can only grow in one direction. Those directions are opposite for each strand. </a:t>
            </a:r>
            <a:endParaRPr lang="en-US">
              <a:cs typeface="Calibri"/>
            </a:endParaRPr>
          </a:p>
          <a:p>
            <a:endParaRPr lang="en-US"/>
          </a:p>
          <a:p>
            <a:r>
              <a:rPr lang="en"/>
              <a:t>Student: Answer the prompt in their notebook. </a:t>
            </a:r>
            <a:endParaRPr lang="en">
              <a:cs typeface="Calibri"/>
            </a:endParaRPr>
          </a:p>
          <a:p>
            <a:endParaRPr lang="en">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11</a:t>
            </a:fld>
            <a:endParaRPr lang="en-US"/>
          </a:p>
        </p:txBody>
      </p:sp>
    </p:spTree>
    <p:extLst>
      <p:ext uri="{BB962C8B-B14F-4D97-AF65-F5344CB8AC3E}">
        <p14:creationId xmlns:p14="http://schemas.microsoft.com/office/powerpoint/2010/main" val="11844475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Help student groups determine how many hydrogen bonds occur between adenine and thymine and guanine and cytosine.  </a:t>
            </a:r>
            <a:endParaRPr lang="en-US" dirty="0">
              <a:cs typeface="Calibri"/>
            </a:endParaRPr>
          </a:p>
          <a:p>
            <a:endParaRPr lang="en-US" dirty="0"/>
          </a:p>
          <a:p>
            <a:r>
              <a:rPr lang="en" dirty="0"/>
              <a:t>Student:  Share your answers with the class. </a:t>
            </a:r>
            <a:r>
              <a:rPr lang="en"/>
              <a:t>Adenine and thymine form 2 hydrogen, while guanine and cytosine form 3 hydrogen bonds.</a:t>
            </a:r>
            <a:endParaRPr lang="en">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12</a:t>
            </a:fld>
            <a:endParaRPr lang="en-US"/>
          </a:p>
        </p:txBody>
      </p:sp>
    </p:spTree>
    <p:extLst>
      <p:ext uri="{BB962C8B-B14F-4D97-AF65-F5344CB8AC3E}">
        <p14:creationId xmlns:p14="http://schemas.microsoft.com/office/powerpoint/2010/main" val="31320097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Ask students to discuss the prompt with their partner.  Help them explore the model using the third button (</a:t>
            </a:r>
            <a:r>
              <a:rPr lang="en-US">
                <a:solidFill>
                  <a:srgbClr val="FF0000"/>
                </a:solidFill>
              </a:rPr>
              <a:t>A</a:t>
            </a:r>
            <a:r>
              <a:rPr lang="en-US"/>
              <a:t>-</a:t>
            </a:r>
            <a:r>
              <a:rPr lang="en-US">
                <a:solidFill>
                  <a:schemeClr val="tx1"/>
                </a:solidFill>
              </a:rPr>
              <a:t>T</a:t>
            </a:r>
            <a:r>
              <a:rPr lang="en-US"/>
              <a:t> </a:t>
            </a:r>
            <a:r>
              <a:rPr lang="en-US">
                <a:solidFill>
                  <a:schemeClr val="accent6"/>
                </a:solidFill>
              </a:rPr>
              <a:t>G</a:t>
            </a:r>
            <a:r>
              <a:rPr lang="en-US"/>
              <a:t>-</a:t>
            </a:r>
            <a:r>
              <a:rPr lang="en-US">
                <a:solidFill>
                  <a:schemeClr val="accent5"/>
                </a:solidFill>
              </a:rPr>
              <a:t>C</a:t>
            </a:r>
            <a:r>
              <a:rPr lang="en-US"/>
              <a:t>) on the app. </a:t>
            </a:r>
            <a:endParaRPr lang="en-US">
              <a:cs typeface="Calibri"/>
            </a:endParaRPr>
          </a:p>
          <a:p>
            <a:endParaRPr lang="en-US"/>
          </a:p>
          <a:p>
            <a:r>
              <a:rPr lang="en"/>
              <a:t>Student: Once groups have come to a consensus, have them record their ideas in their notebook.  Explore the model using the third button on the app. Verify your findings or revise them, as necessary. </a:t>
            </a:r>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13</a:t>
            </a:fld>
            <a:endParaRPr lang="en-US"/>
          </a:p>
        </p:txBody>
      </p:sp>
    </p:spTree>
    <p:extLst>
      <p:ext uri="{BB962C8B-B14F-4D97-AF65-F5344CB8AC3E}">
        <p14:creationId xmlns:p14="http://schemas.microsoft.com/office/powerpoint/2010/main" val="1306007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Ask your students to recall their prediction of large DNA is in a cell. </a:t>
            </a:r>
            <a:endParaRPr lang="en-US">
              <a:cs typeface="Calibri"/>
            </a:endParaRPr>
          </a:p>
          <a:p>
            <a:endParaRPr lang="en-US"/>
          </a:p>
          <a:p>
            <a:r>
              <a:rPr lang="en"/>
              <a:t>Student: Share your prediction that you made earlier with the class. </a:t>
            </a:r>
            <a:endParaRPr lang="en">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14</a:t>
            </a:fld>
            <a:endParaRPr lang="en-US"/>
          </a:p>
        </p:txBody>
      </p:sp>
    </p:spTree>
    <p:extLst>
      <p:ext uri="{BB962C8B-B14F-4D97-AF65-F5344CB8AC3E}">
        <p14:creationId xmlns:p14="http://schemas.microsoft.com/office/powerpoint/2010/main" val="12600971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Ask students to follow the onscreen prompts. </a:t>
            </a:r>
            <a:endParaRPr lang="en-US">
              <a:cs typeface="Calibri"/>
            </a:endParaRPr>
          </a:p>
          <a:p>
            <a:endParaRPr lang="en-US"/>
          </a:p>
          <a:p>
            <a:r>
              <a:rPr lang="en"/>
              <a:t>Student: Record their answers in their notebook.</a:t>
            </a:r>
            <a:endParaRPr lang="en">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15</a:t>
            </a:fld>
            <a:endParaRPr lang="en-US"/>
          </a:p>
        </p:txBody>
      </p:sp>
    </p:spTree>
    <p:extLst>
      <p:ext uri="{BB962C8B-B14F-4D97-AF65-F5344CB8AC3E}">
        <p14:creationId xmlns:p14="http://schemas.microsoft.com/office/powerpoint/2010/main" val="10431426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Ask students to follow the onscreen prompts. </a:t>
            </a:r>
          </a:p>
          <a:p>
            <a:endParaRPr lang="en-US"/>
          </a:p>
          <a:p>
            <a:r>
              <a:rPr lang="en"/>
              <a:t>Student: Record their answers in their notebook.</a:t>
            </a:r>
          </a:p>
        </p:txBody>
      </p:sp>
      <p:sp>
        <p:nvSpPr>
          <p:cNvPr id="4" name="Slide Number Placeholder 3"/>
          <p:cNvSpPr>
            <a:spLocks noGrp="1"/>
          </p:cNvSpPr>
          <p:nvPr>
            <p:ph type="sldNum" sz="quarter" idx="5"/>
          </p:nvPr>
        </p:nvSpPr>
        <p:spPr/>
        <p:txBody>
          <a:bodyPr/>
          <a:lstStyle/>
          <a:p>
            <a:fld id="{1D969A0E-3899-435C-BEDD-AB395C5FA4DA}" type="slidenum">
              <a:rPr lang="en-US" smtClean="0"/>
              <a:t>16</a:t>
            </a:fld>
            <a:endParaRPr lang="en-US"/>
          </a:p>
        </p:txBody>
      </p:sp>
    </p:spTree>
    <p:extLst>
      <p:ext uri="{BB962C8B-B14F-4D97-AF65-F5344CB8AC3E}">
        <p14:creationId xmlns:p14="http://schemas.microsoft.com/office/powerpoint/2010/main" val="36535069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Ask students to follow the onscreen prompts. </a:t>
            </a:r>
          </a:p>
          <a:p>
            <a:endParaRPr lang="en-US"/>
          </a:p>
          <a:p>
            <a:r>
              <a:rPr lang="en"/>
              <a:t>Student: Record their answers in their notebook.</a:t>
            </a:r>
          </a:p>
        </p:txBody>
      </p:sp>
      <p:sp>
        <p:nvSpPr>
          <p:cNvPr id="4" name="Slide Number Placeholder 3"/>
          <p:cNvSpPr>
            <a:spLocks noGrp="1"/>
          </p:cNvSpPr>
          <p:nvPr>
            <p:ph type="sldNum" sz="quarter" idx="5"/>
          </p:nvPr>
        </p:nvSpPr>
        <p:spPr/>
        <p:txBody>
          <a:bodyPr/>
          <a:lstStyle/>
          <a:p>
            <a:fld id="{1D969A0E-3899-435C-BEDD-AB395C5FA4DA}" type="slidenum">
              <a:rPr lang="en-US" smtClean="0"/>
              <a:t>17</a:t>
            </a:fld>
            <a:endParaRPr lang="en-US"/>
          </a:p>
        </p:txBody>
      </p:sp>
    </p:spTree>
    <p:extLst>
      <p:ext uri="{BB962C8B-B14F-4D97-AF65-F5344CB8AC3E}">
        <p14:creationId xmlns:p14="http://schemas.microsoft.com/office/powerpoint/2010/main" val="8674118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Ask students to follow the onscreen prompts.</a:t>
            </a:r>
          </a:p>
          <a:p>
            <a:r>
              <a:rPr lang="en-US"/>
              <a:t> </a:t>
            </a:r>
          </a:p>
          <a:p>
            <a:r>
              <a:rPr lang="en"/>
              <a:t>Student: Record their answers in their notebook.</a:t>
            </a:r>
          </a:p>
        </p:txBody>
      </p:sp>
      <p:sp>
        <p:nvSpPr>
          <p:cNvPr id="4" name="Slide Number Placeholder 3"/>
          <p:cNvSpPr>
            <a:spLocks noGrp="1"/>
          </p:cNvSpPr>
          <p:nvPr>
            <p:ph type="sldNum" sz="quarter" idx="5"/>
          </p:nvPr>
        </p:nvSpPr>
        <p:spPr/>
        <p:txBody>
          <a:bodyPr/>
          <a:lstStyle/>
          <a:p>
            <a:fld id="{1D969A0E-3899-435C-BEDD-AB395C5FA4DA}" type="slidenum">
              <a:rPr lang="en-US" smtClean="0"/>
              <a:t>18</a:t>
            </a:fld>
            <a:endParaRPr lang="en-US"/>
          </a:p>
        </p:txBody>
      </p:sp>
    </p:spTree>
    <p:extLst>
      <p:ext uri="{BB962C8B-B14F-4D97-AF65-F5344CB8AC3E}">
        <p14:creationId xmlns:p14="http://schemas.microsoft.com/office/powerpoint/2010/main" val="1315079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Ask students to follow the onscreen prompts. </a:t>
            </a:r>
          </a:p>
          <a:p>
            <a:endParaRPr lang="en-US"/>
          </a:p>
          <a:p>
            <a:r>
              <a:rPr lang="en"/>
              <a:t>Student: Record their answers in their notebook.</a:t>
            </a:r>
          </a:p>
        </p:txBody>
      </p:sp>
      <p:sp>
        <p:nvSpPr>
          <p:cNvPr id="4" name="Slide Number Placeholder 3"/>
          <p:cNvSpPr>
            <a:spLocks noGrp="1"/>
          </p:cNvSpPr>
          <p:nvPr>
            <p:ph type="sldNum" sz="quarter" idx="5"/>
          </p:nvPr>
        </p:nvSpPr>
        <p:spPr/>
        <p:txBody>
          <a:bodyPr/>
          <a:lstStyle/>
          <a:p>
            <a:fld id="{1D969A0E-3899-435C-BEDD-AB395C5FA4DA}" type="slidenum">
              <a:rPr lang="en-US" smtClean="0"/>
              <a:t>19</a:t>
            </a:fld>
            <a:endParaRPr lang="en-US"/>
          </a:p>
        </p:txBody>
      </p:sp>
    </p:spTree>
    <p:extLst>
      <p:ext uri="{BB962C8B-B14F-4D97-AF65-F5344CB8AC3E}">
        <p14:creationId xmlns:p14="http://schemas.microsoft.com/office/powerpoint/2010/main" val="24382719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Ask students to follow the onscreen prompts.</a:t>
            </a:r>
          </a:p>
          <a:p>
            <a:endParaRPr lang="en-US"/>
          </a:p>
          <a:p>
            <a:r>
              <a:rPr lang="en"/>
              <a:t>Student: Record their answers in their notebook.</a:t>
            </a:r>
          </a:p>
        </p:txBody>
      </p:sp>
      <p:sp>
        <p:nvSpPr>
          <p:cNvPr id="4" name="Slide Number Placeholder 3"/>
          <p:cNvSpPr>
            <a:spLocks noGrp="1"/>
          </p:cNvSpPr>
          <p:nvPr>
            <p:ph type="sldNum" sz="quarter" idx="5"/>
          </p:nvPr>
        </p:nvSpPr>
        <p:spPr/>
        <p:txBody>
          <a:bodyPr/>
          <a:lstStyle/>
          <a:p>
            <a:fld id="{1D969A0E-3899-435C-BEDD-AB395C5FA4DA}" type="slidenum">
              <a:rPr lang="en-US" smtClean="0"/>
              <a:t>20</a:t>
            </a:fld>
            <a:endParaRPr lang="en-US"/>
          </a:p>
        </p:txBody>
      </p:sp>
    </p:spTree>
    <p:extLst>
      <p:ext uri="{BB962C8B-B14F-4D97-AF65-F5344CB8AC3E}">
        <p14:creationId xmlns:p14="http://schemas.microsoft.com/office/powerpoint/2010/main" val="3961656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a:t>
            </a:fld>
            <a:endParaRPr lang="en-US"/>
          </a:p>
        </p:txBody>
      </p:sp>
    </p:spTree>
    <p:extLst>
      <p:ext uri="{BB962C8B-B14F-4D97-AF65-F5344CB8AC3E}">
        <p14:creationId xmlns:p14="http://schemas.microsoft.com/office/powerpoint/2010/main" val="3891524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Ask students to follow the onscreen prompts. Ask your students to convert this number into something more meaningful like kilometers and miles.  </a:t>
            </a:r>
          </a:p>
          <a:p>
            <a:pPr>
              <a:defRPr/>
            </a:pPr>
            <a:r>
              <a:rPr lang="en-US"/>
              <a:t>These numbers are meaningless due to their size. Some quick conversions… 112,000,000 m… 112,000 km … or 69,593.5 miles. </a:t>
            </a:r>
            <a:endParaRPr lang="en-US">
              <a:cs typeface="Calibri"/>
            </a:endParaRPr>
          </a:p>
          <a:p>
            <a:endParaRPr lang="en-US"/>
          </a:p>
          <a:p>
            <a:r>
              <a:rPr lang="en"/>
              <a:t>Student: Record their answers in their notebook.</a:t>
            </a:r>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21</a:t>
            </a:fld>
            <a:endParaRPr lang="en-US"/>
          </a:p>
        </p:txBody>
      </p:sp>
    </p:spTree>
    <p:extLst>
      <p:ext uri="{BB962C8B-B14F-4D97-AF65-F5344CB8AC3E}">
        <p14:creationId xmlns:p14="http://schemas.microsoft.com/office/powerpoint/2010/main" val="39957191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22</a:t>
            </a:fld>
            <a:endParaRPr lang="en-US"/>
          </a:p>
        </p:txBody>
      </p:sp>
    </p:spTree>
    <p:extLst>
      <p:ext uri="{BB962C8B-B14F-4D97-AF65-F5344CB8AC3E}">
        <p14:creationId xmlns:p14="http://schemas.microsoft.com/office/powerpoint/2010/main" val="42156240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a:t>Teacher:  Have students open the app and select the appropriate activity and scene.  Move around the room and assist students with their technology. The top base pair </a:t>
            </a:r>
            <a:r>
              <a:rPr lang="en" b="1"/>
              <a:t>HAS TO BE a 5’C = G 3’. </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a:t>O</a:t>
            </a:r>
            <a:r>
              <a:rPr lang="en" b="1"/>
              <a:t>r… Phosphate-Sugar-Cytosine-Guanine-Sugar-Phosphate. The 3’G needs to be at the bottom of your screen.</a:t>
            </a:r>
            <a:endParaRPr lang="en-US"/>
          </a:p>
          <a:p>
            <a:endParaRPr lang="en-US"/>
          </a:p>
          <a:p>
            <a:r>
              <a:rPr lang="en"/>
              <a:t>Student: Open the app and select the appropriate activity and scene. </a:t>
            </a:r>
            <a:endParaRPr lang="en">
              <a:cs typeface="Calibri" panose="020F0502020204030204"/>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23</a:t>
            </a:fld>
            <a:endParaRPr lang="en-US"/>
          </a:p>
        </p:txBody>
      </p:sp>
    </p:spTree>
    <p:extLst>
      <p:ext uri="{BB962C8B-B14F-4D97-AF65-F5344CB8AC3E}">
        <p14:creationId xmlns:p14="http://schemas.microsoft.com/office/powerpoint/2010/main" val="25058594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Ask students to follow the prompts on the screen. </a:t>
            </a:r>
            <a:endParaRPr lang="en-US">
              <a:cs typeface="Calibri"/>
            </a:endParaRPr>
          </a:p>
          <a:p>
            <a:endParaRPr lang="en-US"/>
          </a:p>
          <a:p>
            <a:r>
              <a:rPr lang="en"/>
              <a:t>Student: Discuss what you discovered with your partners and record your findings in your notebook. </a:t>
            </a:r>
            <a:endParaRPr lang="en">
              <a:cs typeface="Calibri"/>
            </a:endParaRPr>
          </a:p>
          <a:p>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24</a:t>
            </a:fld>
            <a:endParaRPr lang="en-US"/>
          </a:p>
        </p:txBody>
      </p:sp>
    </p:spTree>
    <p:extLst>
      <p:ext uri="{BB962C8B-B14F-4D97-AF65-F5344CB8AC3E}">
        <p14:creationId xmlns:p14="http://schemas.microsoft.com/office/powerpoint/2010/main" val="17685126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Explain to students the role of nucleosomes. </a:t>
            </a:r>
            <a:endParaRPr lang="en-US">
              <a:cs typeface="Calibri"/>
            </a:endParaRPr>
          </a:p>
          <a:p>
            <a:endParaRPr lang="en-US"/>
          </a:p>
          <a:p>
            <a:r>
              <a:rPr lang="en"/>
              <a:t>Student: Jot down important ideas in their notebook.  </a:t>
            </a:r>
            <a:endParaRPr lang="en">
              <a:cs typeface="Calibri"/>
            </a:endParaRPr>
          </a:p>
          <a:p>
            <a:endParaRPr lang="en">
              <a:cs typeface="Calibri"/>
            </a:endParaRPr>
          </a:p>
          <a:p>
            <a:r>
              <a:rPr lang="en">
                <a:cs typeface="Calibri"/>
              </a:rPr>
              <a:t> </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25</a:t>
            </a:fld>
            <a:endParaRPr lang="en-US"/>
          </a:p>
        </p:txBody>
      </p:sp>
    </p:spTree>
    <p:extLst>
      <p:ext uri="{BB962C8B-B14F-4D97-AF65-F5344CB8AC3E}">
        <p14:creationId xmlns:p14="http://schemas.microsoft.com/office/powerpoint/2010/main" val="6587843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a:t>Teacher:  Have students open the app and select the appropriate activity and scene.  Move around the room and assist students with their technology. The top base pair </a:t>
            </a:r>
            <a:r>
              <a:rPr lang="en" b="1"/>
              <a:t>HAS TO BE a 5’C = G 3’. </a:t>
            </a:r>
            <a:endParaRPr lang="en-US"/>
          </a:p>
          <a:p>
            <a:r>
              <a:rPr lang="en-US" b="1"/>
              <a:t>O</a:t>
            </a:r>
            <a:r>
              <a:rPr lang="en" b="1"/>
              <a:t>r… Phosphate-Sugar-Cytosine-Guanine-Sugar-Phosphate. The 3’G needs to be at the bottom of your screen.</a:t>
            </a:r>
            <a:endParaRPr lang="en-US"/>
          </a:p>
          <a:p>
            <a:endParaRPr lang="en"/>
          </a:p>
          <a:p>
            <a:r>
              <a:rPr lang="en"/>
              <a:t>Student: Open the app and select the appropriate activity and scene. </a:t>
            </a:r>
            <a:endParaRPr lang="en">
              <a:cs typeface="Calibri" panose="020F0502020204030204"/>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26</a:t>
            </a:fld>
            <a:endParaRPr lang="en-US"/>
          </a:p>
        </p:txBody>
      </p:sp>
    </p:spTree>
    <p:extLst>
      <p:ext uri="{BB962C8B-B14F-4D97-AF65-F5344CB8AC3E}">
        <p14:creationId xmlns:p14="http://schemas.microsoft.com/office/powerpoint/2010/main" val="34166189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Ask students to follow the prompts on the screen. </a:t>
            </a:r>
          </a:p>
          <a:p>
            <a:endParaRPr lang="en-US"/>
          </a:p>
          <a:p>
            <a:r>
              <a:rPr lang="en"/>
              <a:t>Student: Discuss what you discovered with your partners and record your findings in your notebook.</a:t>
            </a:r>
          </a:p>
        </p:txBody>
      </p:sp>
      <p:sp>
        <p:nvSpPr>
          <p:cNvPr id="4" name="Slide Number Placeholder 3"/>
          <p:cNvSpPr>
            <a:spLocks noGrp="1"/>
          </p:cNvSpPr>
          <p:nvPr>
            <p:ph type="sldNum" sz="quarter" idx="5"/>
          </p:nvPr>
        </p:nvSpPr>
        <p:spPr/>
        <p:txBody>
          <a:bodyPr/>
          <a:lstStyle/>
          <a:p>
            <a:fld id="{1D969A0E-3899-435C-BEDD-AB395C5FA4DA}" type="slidenum">
              <a:rPr lang="en-US" smtClean="0"/>
              <a:t>27</a:t>
            </a:fld>
            <a:endParaRPr lang="en-US"/>
          </a:p>
        </p:txBody>
      </p:sp>
    </p:spTree>
    <p:extLst>
      <p:ext uri="{BB962C8B-B14F-4D97-AF65-F5344CB8AC3E}">
        <p14:creationId xmlns:p14="http://schemas.microsoft.com/office/powerpoint/2010/main" val="36644591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Explain to students the role of RNA polymerase. </a:t>
            </a:r>
          </a:p>
          <a:p>
            <a:endParaRPr lang="en-US"/>
          </a:p>
          <a:p>
            <a:r>
              <a:rPr lang="en"/>
              <a:t>Student: Jot down important ideas in their notebook.  </a:t>
            </a:r>
            <a:endParaRPr lang="en-US"/>
          </a:p>
        </p:txBody>
      </p:sp>
      <p:sp>
        <p:nvSpPr>
          <p:cNvPr id="4" name="Slide Number Placeholder 3"/>
          <p:cNvSpPr>
            <a:spLocks noGrp="1"/>
          </p:cNvSpPr>
          <p:nvPr>
            <p:ph type="sldNum" sz="quarter" idx="5"/>
          </p:nvPr>
        </p:nvSpPr>
        <p:spPr/>
        <p:txBody>
          <a:bodyPr/>
          <a:lstStyle/>
          <a:p>
            <a:fld id="{1D969A0E-3899-435C-BEDD-AB395C5FA4DA}" type="slidenum">
              <a:rPr lang="en-US" smtClean="0"/>
              <a:t>28</a:t>
            </a:fld>
            <a:endParaRPr lang="en-US"/>
          </a:p>
        </p:txBody>
      </p:sp>
    </p:spTree>
    <p:extLst>
      <p:ext uri="{BB962C8B-B14F-4D97-AF65-F5344CB8AC3E}">
        <p14:creationId xmlns:p14="http://schemas.microsoft.com/office/powerpoint/2010/main" val="15498319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Teacher:  Have students open the app and select the appropriate activity and scene.  Move around the room and assist students with their technology. The top base pair </a:t>
            </a:r>
            <a:r>
              <a:rPr lang="en" b="1" dirty="0"/>
              <a:t>HAS TO BE a 5’C = G 3’.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O</a:t>
            </a:r>
            <a:r>
              <a:rPr lang="en" b="1" dirty="0"/>
              <a:t>r… Phosphate-Sugar-Cytosine-Guanine-Sugar-Phosphate. The 3’G needs to be at the bottom of your screen.</a:t>
            </a:r>
            <a:endParaRPr lang="en-US" dirty="0"/>
          </a:p>
          <a:p>
            <a:endParaRPr lang="en-US" dirty="0"/>
          </a:p>
          <a:p>
            <a:r>
              <a:rPr lang="en" dirty="0"/>
              <a:t>Student: Open the app and select the appropriate activity and scene. </a:t>
            </a:r>
            <a:endParaRPr lang="en-US" dirty="0"/>
          </a:p>
        </p:txBody>
      </p:sp>
      <p:sp>
        <p:nvSpPr>
          <p:cNvPr id="4" name="Slide Number Placeholder 3"/>
          <p:cNvSpPr>
            <a:spLocks noGrp="1"/>
          </p:cNvSpPr>
          <p:nvPr>
            <p:ph type="sldNum" sz="quarter" idx="5"/>
          </p:nvPr>
        </p:nvSpPr>
        <p:spPr/>
        <p:txBody>
          <a:bodyPr/>
          <a:lstStyle/>
          <a:p>
            <a:fld id="{1D969A0E-3899-435C-BEDD-AB395C5FA4DA}" type="slidenum">
              <a:rPr lang="en-US" smtClean="0"/>
              <a:t>29</a:t>
            </a:fld>
            <a:endParaRPr lang="en-US"/>
          </a:p>
        </p:txBody>
      </p:sp>
    </p:spTree>
    <p:extLst>
      <p:ext uri="{BB962C8B-B14F-4D97-AF65-F5344CB8AC3E}">
        <p14:creationId xmlns:p14="http://schemas.microsoft.com/office/powerpoint/2010/main" val="38381848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Ask students to follow the prompts on the screen. </a:t>
            </a:r>
          </a:p>
          <a:p>
            <a:endParaRPr lang="en-US"/>
          </a:p>
          <a:p>
            <a:r>
              <a:rPr lang="en"/>
              <a:t>Student: Discuss what you discovered with your partners and record your findings in your notebook.</a:t>
            </a:r>
            <a:r>
              <a:rPr lang="en">
                <a:cs typeface="Calibri"/>
              </a:rPr>
              <a:t> </a:t>
            </a:r>
            <a:endParaRPr lang="en">
              <a:ea typeface="Calibri"/>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30</a:t>
            </a:fld>
            <a:endParaRPr lang="en-US"/>
          </a:p>
        </p:txBody>
      </p:sp>
    </p:spTree>
    <p:extLst>
      <p:ext uri="{BB962C8B-B14F-4D97-AF65-F5344CB8AC3E}">
        <p14:creationId xmlns:p14="http://schemas.microsoft.com/office/powerpoint/2010/main" val="394723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3</a:t>
            </a:fld>
            <a:endParaRPr lang="en-US"/>
          </a:p>
        </p:txBody>
      </p:sp>
    </p:spTree>
    <p:extLst>
      <p:ext uri="{BB962C8B-B14F-4D97-AF65-F5344CB8AC3E}">
        <p14:creationId xmlns:p14="http://schemas.microsoft.com/office/powerpoint/2010/main" val="39520050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Explain to students the role of RNA polymerase. </a:t>
            </a:r>
          </a:p>
          <a:p>
            <a:endParaRPr lang="en-US"/>
          </a:p>
          <a:p>
            <a:r>
              <a:rPr lang="en"/>
              <a:t>Student: Jot down important ideas in their notebook.  </a:t>
            </a:r>
          </a:p>
        </p:txBody>
      </p:sp>
      <p:sp>
        <p:nvSpPr>
          <p:cNvPr id="4" name="Slide Number Placeholder 3"/>
          <p:cNvSpPr>
            <a:spLocks noGrp="1"/>
          </p:cNvSpPr>
          <p:nvPr>
            <p:ph type="sldNum" sz="quarter" idx="5"/>
          </p:nvPr>
        </p:nvSpPr>
        <p:spPr/>
        <p:txBody>
          <a:bodyPr/>
          <a:lstStyle/>
          <a:p>
            <a:fld id="{1D969A0E-3899-435C-BEDD-AB395C5FA4DA}" type="slidenum">
              <a:rPr lang="en-US" smtClean="0"/>
              <a:t>31</a:t>
            </a:fld>
            <a:endParaRPr lang="en-US"/>
          </a:p>
        </p:txBody>
      </p:sp>
    </p:spTree>
    <p:extLst>
      <p:ext uri="{BB962C8B-B14F-4D97-AF65-F5344CB8AC3E}">
        <p14:creationId xmlns:p14="http://schemas.microsoft.com/office/powerpoint/2010/main" val="5890339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Teacher: Summary slide with learning objectives of this lesson.</a:t>
            </a:r>
          </a:p>
          <a:p>
            <a:endParaRPr lang="en-US">
              <a:cs typeface="Calibri"/>
            </a:endParaRPr>
          </a:p>
          <a:p>
            <a:r>
              <a:rPr lang="en-US">
                <a:cs typeface="Calibri"/>
              </a:rPr>
              <a:t>Student: Jot your thoughts and ideas in your notebook.</a:t>
            </a:r>
          </a:p>
        </p:txBody>
      </p:sp>
      <p:sp>
        <p:nvSpPr>
          <p:cNvPr id="4" name="Slide Number Placeholder 3"/>
          <p:cNvSpPr>
            <a:spLocks noGrp="1"/>
          </p:cNvSpPr>
          <p:nvPr>
            <p:ph type="sldNum" sz="quarter" idx="5"/>
          </p:nvPr>
        </p:nvSpPr>
        <p:spPr/>
        <p:txBody>
          <a:bodyPr/>
          <a:lstStyle/>
          <a:p>
            <a:fld id="{1D969A0E-3899-435C-BEDD-AB395C5FA4DA}" type="slidenum">
              <a:rPr lang="en-US" smtClean="0"/>
              <a:t>32</a:t>
            </a:fld>
            <a:endParaRPr lang="en-US"/>
          </a:p>
        </p:txBody>
      </p:sp>
    </p:spTree>
    <p:extLst>
      <p:ext uri="{BB962C8B-B14F-4D97-AF65-F5344CB8AC3E}">
        <p14:creationId xmlns:p14="http://schemas.microsoft.com/office/powerpoint/2010/main" val="3288526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969A0E-3899-435C-BEDD-AB395C5FA4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6998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6</a:t>
            </a:fld>
            <a:endParaRPr lang="en-US"/>
          </a:p>
        </p:txBody>
      </p:sp>
    </p:spTree>
    <p:extLst>
      <p:ext uri="{BB962C8B-B14F-4D97-AF65-F5344CB8AC3E}">
        <p14:creationId xmlns:p14="http://schemas.microsoft.com/office/powerpoint/2010/main" val="4080289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Ask students to discuss the prompts with their partner(s) and share their ideas with the class. </a:t>
            </a:r>
            <a:endParaRPr lang="en-US">
              <a:cs typeface="Calibri"/>
            </a:endParaRPr>
          </a:p>
          <a:p>
            <a:r>
              <a:rPr lang="en"/>
              <a:t>Student: After discussion, students should write their responses in their notebooks. </a:t>
            </a:r>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7</a:t>
            </a:fld>
            <a:endParaRPr lang="en-US"/>
          </a:p>
        </p:txBody>
      </p:sp>
    </p:spTree>
    <p:extLst>
      <p:ext uri="{BB962C8B-B14F-4D97-AF65-F5344CB8AC3E}">
        <p14:creationId xmlns:p14="http://schemas.microsoft.com/office/powerpoint/2010/main" val="2022153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Ask students to make a prediction of the length of DNA in one cell.</a:t>
            </a:r>
          </a:p>
          <a:p>
            <a:r>
              <a:rPr lang="en"/>
              <a:t>Student: Write their prediction in their notebook. </a:t>
            </a:r>
            <a:endParaRPr lang="en">
              <a:cs typeface="Calibri"/>
            </a:endParaRPr>
          </a:p>
        </p:txBody>
      </p:sp>
      <p:sp>
        <p:nvSpPr>
          <p:cNvPr id="4" name="Slide Number Placeholder 3"/>
          <p:cNvSpPr>
            <a:spLocks noGrp="1"/>
          </p:cNvSpPr>
          <p:nvPr>
            <p:ph type="sldNum" sz="quarter" idx="5"/>
          </p:nvPr>
        </p:nvSpPr>
        <p:spPr/>
        <p:txBody>
          <a:bodyPr/>
          <a:lstStyle/>
          <a:p>
            <a:fld id="{1D969A0E-3899-435C-BEDD-AB395C5FA4DA}" type="slidenum">
              <a:rPr lang="en-US" smtClean="0"/>
              <a:t>8</a:t>
            </a:fld>
            <a:endParaRPr lang="en-US"/>
          </a:p>
        </p:txBody>
      </p:sp>
    </p:spTree>
    <p:extLst>
      <p:ext uri="{BB962C8B-B14F-4D97-AF65-F5344CB8AC3E}">
        <p14:creationId xmlns:p14="http://schemas.microsoft.com/office/powerpoint/2010/main" val="24194968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a:t>Teacher:  Have students open the app and select the appropriate activity and scene.  Move around the room and assist students with their technology. The top base pair </a:t>
            </a:r>
            <a:r>
              <a:rPr lang="en" b="1"/>
              <a:t>HAS TO BE a 5’C = G 3’. </a:t>
            </a:r>
          </a:p>
          <a:p>
            <a:pPr>
              <a:defRPr/>
            </a:pPr>
            <a:r>
              <a:rPr lang="en-US" b="1"/>
              <a:t>O</a:t>
            </a:r>
            <a:r>
              <a:rPr lang="en" b="1"/>
              <a:t>r… Phosphate-Sugar-Cytosine-Guanine-Sugar-Phosphate. The 3’G needs to be at the bottom of your screen.</a:t>
            </a:r>
            <a:endParaRPr lang="en-US"/>
          </a:p>
          <a:p>
            <a:endParaRPr lang="en-US" b="1"/>
          </a:p>
          <a:p>
            <a:r>
              <a:rPr lang="en"/>
              <a:t>Student: Open the app and select the appropriate activity and scene. </a:t>
            </a:r>
            <a:endParaRPr lang="en-US"/>
          </a:p>
        </p:txBody>
      </p:sp>
      <p:sp>
        <p:nvSpPr>
          <p:cNvPr id="4" name="Slide Number Placeholder 3"/>
          <p:cNvSpPr>
            <a:spLocks noGrp="1"/>
          </p:cNvSpPr>
          <p:nvPr>
            <p:ph type="sldNum" sz="quarter" idx="5"/>
          </p:nvPr>
        </p:nvSpPr>
        <p:spPr/>
        <p:txBody>
          <a:bodyPr/>
          <a:lstStyle/>
          <a:p>
            <a:fld id="{1D969A0E-3899-435C-BEDD-AB395C5FA4DA}" type="slidenum">
              <a:rPr lang="en-US" smtClean="0"/>
              <a:t>9</a:t>
            </a:fld>
            <a:endParaRPr lang="en-US"/>
          </a:p>
        </p:txBody>
      </p:sp>
    </p:spTree>
    <p:extLst>
      <p:ext uri="{BB962C8B-B14F-4D97-AF65-F5344CB8AC3E}">
        <p14:creationId xmlns:p14="http://schemas.microsoft.com/office/powerpoint/2010/main" val="323601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Ask students to answer the prompts on the screen. </a:t>
            </a:r>
            <a:endParaRPr lang="en-US">
              <a:cs typeface="Calibri"/>
            </a:endParaRPr>
          </a:p>
          <a:p>
            <a:endParaRPr lang="en-US"/>
          </a:p>
          <a:p>
            <a:r>
              <a:rPr lang="en"/>
              <a:t>Student: Record their answers to the prompts in their notebook once they have viewed the AR.</a:t>
            </a:r>
            <a:endParaRPr lang="en">
              <a:cs typeface="Calibri"/>
            </a:endParaRPr>
          </a:p>
          <a:p>
            <a:endParaRPr lang="en-US">
              <a:cs typeface="Calibri"/>
            </a:endParaRPr>
          </a:p>
          <a:p>
            <a:endParaRPr lang="en"/>
          </a:p>
        </p:txBody>
      </p:sp>
      <p:sp>
        <p:nvSpPr>
          <p:cNvPr id="4" name="Slide Number Placeholder 3"/>
          <p:cNvSpPr>
            <a:spLocks noGrp="1"/>
          </p:cNvSpPr>
          <p:nvPr>
            <p:ph type="sldNum" sz="quarter" idx="5"/>
          </p:nvPr>
        </p:nvSpPr>
        <p:spPr/>
        <p:txBody>
          <a:bodyPr/>
          <a:lstStyle/>
          <a:p>
            <a:fld id="{1D969A0E-3899-435C-BEDD-AB395C5FA4DA}" type="slidenum">
              <a:rPr lang="en-US" smtClean="0"/>
              <a:t>10</a:t>
            </a:fld>
            <a:endParaRPr lang="en-US"/>
          </a:p>
        </p:txBody>
      </p:sp>
    </p:spTree>
    <p:extLst>
      <p:ext uri="{BB962C8B-B14F-4D97-AF65-F5344CB8AC3E}">
        <p14:creationId xmlns:p14="http://schemas.microsoft.com/office/powerpoint/2010/main" val="37713923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a:extLst>
              <a:ext uri="{FF2B5EF4-FFF2-40B4-BE49-F238E27FC236}">
                <a16:creationId xmlns:a16="http://schemas.microsoft.com/office/drawing/2014/main" id="{F118BCFA-0149-F94F-9FD9-B8B64BF01C99}"/>
              </a:ext>
            </a:extLst>
          </p:cNvPr>
          <p:cNvSpPr>
            <a:spLocks noGrp="1"/>
          </p:cNvSpPr>
          <p:nvPr>
            <p:ph type="dt" sz="half" idx="10"/>
          </p:nvPr>
        </p:nvSpPr>
        <p:spPr/>
        <p:txBody>
          <a:bodyPr/>
          <a:lstStyle/>
          <a:p>
            <a:fld id="{E0ECE73E-F797-419D-BB5C-D81F5D8922E4}" type="datetime1">
              <a:rPr lang="en-US" smtClean="0"/>
              <a:t>5/23/2024</a:t>
            </a:fld>
            <a:endParaRPr lang="en-US"/>
          </a:p>
        </p:txBody>
      </p:sp>
      <p:sp>
        <p:nvSpPr>
          <p:cNvPr id="8" name="Footer Placeholder 7">
            <a:extLst>
              <a:ext uri="{FF2B5EF4-FFF2-40B4-BE49-F238E27FC236}">
                <a16:creationId xmlns:a16="http://schemas.microsoft.com/office/drawing/2014/main" id="{7DD6E96D-9918-592A-C967-DC9DCDB5D511}"/>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949DD4DD-A43E-E1C0-A591-DE178AB6206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974094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EC0215DB-BB4B-4E85-8E7E-7208DC8DCF54}" type="datetime1">
              <a:rPr lang="en-US" smtClean="0"/>
              <a:t>5/23/2024</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8431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14B7788D-13A4-4239-BB90-0683A5F3DBCD}" type="datetime1">
              <a:rPr lang="en-US" smtClean="0"/>
              <a:t>5/23/2024</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285049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atin typeface="+mn-lt"/>
              </a:defRPr>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lvl1pPr>
              <a:defRPr>
                <a:latin typeface="+mn-lt"/>
              </a:defRPr>
            </a:lvl1pPr>
          </a:lstStyle>
          <a:p>
            <a:fld id="{C588DB2D-0779-4518-BE2E-5CBC1ED86FD8}" type="datetime1">
              <a:rPr lang="en-US" smtClean="0"/>
              <a:pPr/>
              <a:t>5/23/2024</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062197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lvl1pPr>
              <a:defRPr>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lvl1pPr>
              <a:defRPr>
                <a:latin typeface="+mn-lt"/>
              </a:defRPr>
            </a:lvl1pPr>
          </a:lstStyle>
          <a:p>
            <a:fld id="{F5DC348B-6889-4394-BB6C-8315A640885C}" type="datetime1">
              <a:rPr lang="en-US" smtClean="0"/>
              <a:pPr/>
              <a:t>5/23/2024</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1424505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atin typeface="+mn-lt"/>
              </a:defRPr>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lvl1pPr>
              <a:defRPr>
                <a:latin typeface="+mn-lt"/>
              </a:defRPr>
            </a:lvl1pPr>
          </a:lstStyle>
          <a:p>
            <a:fld id="{38AD357F-3E85-4D54-801A-5C387C87C963}" type="datetime1">
              <a:rPr lang="en-US" smtClean="0"/>
              <a:pPr/>
              <a:t>5/23/2024</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lvl1pPr>
              <a:defRPr>
                <a:latin typeface="+mn-lt"/>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lvl1pPr>
              <a:defRPr>
                <a:latin typeface="+mn-lt"/>
              </a:defRPr>
            </a:lvl1pPr>
          </a:lstStyle>
          <a:p>
            <a:fld id="{612391E0-A521-46DB-9F80-8F59B96C1CAA}" type="slidenum">
              <a:rPr lang="en-US" smtClean="0"/>
              <a:pPr/>
              <a:t>‹#›</a:t>
            </a:fld>
            <a:endParaRPr lang="en-US"/>
          </a:p>
        </p:txBody>
      </p:sp>
    </p:spTree>
    <p:custDataLst>
      <p:tags r:id="rId1"/>
    </p:custDataLst>
    <p:extLst>
      <p:ext uri="{BB962C8B-B14F-4D97-AF65-F5344CB8AC3E}">
        <p14:creationId xmlns:p14="http://schemas.microsoft.com/office/powerpoint/2010/main" val="2918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5/23/2024</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570025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5/23/2024</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46806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5/23/2024</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126448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5/23/2024</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373914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5/23/2024</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188309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E08541-8298-8A0B-4D4C-231100DAA4FA}"/>
              </a:ext>
            </a:extLst>
          </p:cNvPr>
          <p:cNvSpPr>
            <a:spLocks noGrp="1"/>
          </p:cNvSpPr>
          <p:nvPr>
            <p:ph type="dt" sz="half" idx="10"/>
          </p:nvPr>
        </p:nvSpPr>
        <p:spPr/>
        <p:txBody>
          <a:bodyPr/>
          <a:lstStyle/>
          <a:p>
            <a:fld id="{C5406591-0E2D-4B41-9E15-57F1BE56029F}" type="datetime1">
              <a:rPr lang="en-US" smtClean="0"/>
              <a:t>5/23/2024</a:t>
            </a:fld>
            <a:endParaRPr lang="en-US"/>
          </a:p>
        </p:txBody>
      </p:sp>
      <p:sp>
        <p:nvSpPr>
          <p:cNvPr id="8" name="Footer Placeholder 7">
            <a:extLst>
              <a:ext uri="{FF2B5EF4-FFF2-40B4-BE49-F238E27FC236}">
                <a16:creationId xmlns:a16="http://schemas.microsoft.com/office/drawing/2014/main" id="{1AC9A937-D50A-38E3-F929-BB1EF08139E4}"/>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015287DB-89B6-EFC3-88B6-2302AA9D1079}"/>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43707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5/23/2024</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71309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5/23/2024</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003439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5/23/2024</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10566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A59E-9238-1590-191D-7BE38D1C4A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ED509B-E1A2-64ED-6EDB-8A545D22D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25DCB9-1870-B8A9-1E33-8C9EC80485E0}"/>
              </a:ext>
            </a:extLst>
          </p:cNvPr>
          <p:cNvSpPr>
            <a:spLocks noGrp="1"/>
          </p:cNvSpPr>
          <p:nvPr>
            <p:ph type="dt" sz="half" idx="10"/>
          </p:nvPr>
        </p:nvSpPr>
        <p:spPr/>
        <p:txBody>
          <a:bodyPr/>
          <a:lstStyle/>
          <a:p>
            <a:fld id="{C588DB2D-0779-4518-BE2E-5CBC1ED86FD8}" type="datetime1">
              <a:rPr lang="en-US" smtClean="0"/>
              <a:t>5/23/2024</a:t>
            </a:fld>
            <a:endParaRPr lang="en-US"/>
          </a:p>
        </p:txBody>
      </p:sp>
      <p:sp>
        <p:nvSpPr>
          <p:cNvPr id="5" name="Footer Placeholder 4">
            <a:extLst>
              <a:ext uri="{FF2B5EF4-FFF2-40B4-BE49-F238E27FC236}">
                <a16:creationId xmlns:a16="http://schemas.microsoft.com/office/drawing/2014/main" id="{EC1700F0-D4C0-650B-B091-8E487478856F}"/>
              </a:ext>
            </a:extLst>
          </p:cNvPr>
          <p:cNvSpPr>
            <a:spLocks noGrp="1"/>
          </p:cNvSpPr>
          <p:nvPr>
            <p:ph type="ftr" sz="quarter" idx="11"/>
          </p:nvPr>
        </p:nvSpPr>
        <p:spPr/>
        <p:txBody>
          <a:bodyPr/>
          <a:lstStyle>
            <a:lvl1pPr>
              <a:defRPr>
                <a:solidFill>
                  <a:srgbClr val="CBCBCB"/>
                </a:solidFill>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EE51F4E7-9857-B59E-46B4-E4C021A7922E}"/>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709484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63D66-DDB8-819F-1493-C5C12B437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482255-8294-F8CD-A51C-C84ACE67C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C0B59-D31C-14EA-7CFA-4342F378FE8E}"/>
              </a:ext>
            </a:extLst>
          </p:cNvPr>
          <p:cNvSpPr>
            <a:spLocks noGrp="1"/>
          </p:cNvSpPr>
          <p:nvPr>
            <p:ph type="dt" sz="half" idx="10"/>
          </p:nvPr>
        </p:nvSpPr>
        <p:spPr/>
        <p:txBody>
          <a:bodyPr/>
          <a:lstStyle/>
          <a:p>
            <a:fld id="{F5DC348B-6889-4394-BB6C-8315A640885C}" type="datetime1">
              <a:rPr lang="en-US" smtClean="0"/>
              <a:t>5/23/2024</a:t>
            </a:fld>
            <a:endParaRPr lang="en-US"/>
          </a:p>
        </p:txBody>
      </p:sp>
      <p:sp>
        <p:nvSpPr>
          <p:cNvPr id="5" name="Footer Placeholder 4">
            <a:extLst>
              <a:ext uri="{FF2B5EF4-FFF2-40B4-BE49-F238E27FC236}">
                <a16:creationId xmlns:a16="http://schemas.microsoft.com/office/drawing/2014/main" id="{448D3D15-21B8-2EA3-1461-4B683FBC464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C997A726-70A3-EE4E-FB38-497B11624049}"/>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6340328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38AD357F-3E85-4D54-801A-5C387C87C963}" type="datetime1">
              <a:rPr lang="en-US" smtClean="0"/>
              <a:t>5/23/2024</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947416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531D66F5-C607-41DB-A513-95F7A27925BA}" type="datetime1">
              <a:rPr lang="en-US" smtClean="0"/>
              <a:t>5/23/2024</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7460368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AEF5F9-AED4-1A31-405D-028EB6D1A67D}"/>
              </a:ext>
            </a:extLst>
          </p:cNvPr>
          <p:cNvSpPr>
            <a:spLocks noGrp="1"/>
          </p:cNvSpPr>
          <p:nvPr>
            <p:ph type="dt" sz="half" idx="10"/>
          </p:nvPr>
        </p:nvSpPr>
        <p:spPr/>
        <p:txBody>
          <a:bodyPr/>
          <a:lstStyle/>
          <a:p>
            <a:fld id="{EA83661C-AA3A-4C2C-B108-64DE24A8A81C}" type="datetime1">
              <a:rPr lang="en-US" smtClean="0"/>
              <a:t>5/23/2024</a:t>
            </a:fld>
            <a:endParaRPr lang="en-US"/>
          </a:p>
        </p:txBody>
      </p:sp>
      <p:sp>
        <p:nvSpPr>
          <p:cNvPr id="8" name="Footer Placeholder 7">
            <a:extLst>
              <a:ext uri="{FF2B5EF4-FFF2-40B4-BE49-F238E27FC236}">
                <a16:creationId xmlns:a16="http://schemas.microsoft.com/office/drawing/2014/main" id="{FC718CEE-D0E5-16B2-D732-6A3E6999F416}"/>
              </a:ext>
            </a:extLst>
          </p:cNvPr>
          <p:cNvSpPr>
            <a:spLocks noGrp="1"/>
          </p:cNvSpPr>
          <p:nvPr>
            <p:ph type="ftr" sz="quarter" idx="11"/>
          </p:nvPr>
        </p:nvSpPr>
        <p:spPr/>
        <p:txBody>
          <a:bodyPr/>
          <a:lstStyle/>
          <a:p>
            <a:r>
              <a:rPr lang="en-US"/>
              <a:t>© 2023 3D Molecular Designs. All Rights Reserved. </a:t>
            </a:r>
          </a:p>
        </p:txBody>
      </p:sp>
      <p:sp>
        <p:nvSpPr>
          <p:cNvPr id="9" name="Slide Number Placeholder 8">
            <a:extLst>
              <a:ext uri="{FF2B5EF4-FFF2-40B4-BE49-F238E27FC236}">
                <a16:creationId xmlns:a16="http://schemas.microsoft.com/office/drawing/2014/main" id="{BB4AE3AF-CC90-779B-10A0-C48D47DED28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0846246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A31D7862-0EA1-422C-81BE-DA0B3A1172DA}" type="datetime1">
              <a:rPr lang="en-US" smtClean="0"/>
              <a:t>5/23/2024</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110099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A6E1ADF4-DB42-4551-8E91-6BF84BF062A6}" type="datetime1">
              <a:rPr lang="en-US" smtClean="0"/>
              <a:t>5/23/2024</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2106635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AB27-502B-6DDA-A863-74508BB9DD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E4970E-1827-A990-508C-F8AD2C2802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A2EE-798E-387D-D7F7-E1626151FB53}"/>
              </a:ext>
            </a:extLst>
          </p:cNvPr>
          <p:cNvSpPr>
            <a:spLocks noGrp="1"/>
          </p:cNvSpPr>
          <p:nvPr>
            <p:ph type="dt" sz="half" idx="10"/>
          </p:nvPr>
        </p:nvSpPr>
        <p:spPr/>
        <p:txBody>
          <a:bodyPr/>
          <a:lstStyle/>
          <a:p>
            <a:fld id="{D1729871-9451-46F9-8772-E94F048400FF}" type="datetime1">
              <a:rPr lang="en-US" smtClean="0"/>
              <a:t>5/23/2024</a:t>
            </a:fld>
            <a:endParaRPr lang="en-US"/>
          </a:p>
        </p:txBody>
      </p:sp>
      <p:sp>
        <p:nvSpPr>
          <p:cNvPr id="5" name="Footer Placeholder 4">
            <a:extLst>
              <a:ext uri="{FF2B5EF4-FFF2-40B4-BE49-F238E27FC236}">
                <a16:creationId xmlns:a16="http://schemas.microsoft.com/office/drawing/2014/main" id="{7BF612CA-CF58-77EA-836D-D25241C537D1}"/>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19927615-11B1-160A-2DA8-A5F31C68D58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8661927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15D28C84-0ECA-46A6-90A0-64AF9984C630}" type="datetime1">
              <a:rPr lang="en-US" smtClean="0"/>
              <a:t>5/23/2024</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7760103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EE8DA816-151A-41E8-BAEE-3302C9D49097}" type="datetime1">
              <a:rPr lang="en-US" smtClean="0"/>
              <a:t>5/23/2024</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26197745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0CA2-8649-31CA-AC63-4538FAA6F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19B292-CFBF-B3F6-5CB8-3AB4CB5B4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710C0-6311-0101-1F38-1A70F5011613}"/>
              </a:ext>
            </a:extLst>
          </p:cNvPr>
          <p:cNvSpPr>
            <a:spLocks noGrp="1"/>
          </p:cNvSpPr>
          <p:nvPr>
            <p:ph type="dt" sz="half" idx="10"/>
          </p:nvPr>
        </p:nvSpPr>
        <p:spPr/>
        <p:txBody>
          <a:bodyPr/>
          <a:lstStyle/>
          <a:p>
            <a:fld id="{0F2AD5B5-A6B7-4409-AAED-1A183BD1D099}" type="datetime1">
              <a:rPr lang="en-US" smtClean="0"/>
              <a:t>5/23/2024</a:t>
            </a:fld>
            <a:endParaRPr lang="en-US"/>
          </a:p>
        </p:txBody>
      </p:sp>
      <p:sp>
        <p:nvSpPr>
          <p:cNvPr id="5" name="Footer Placeholder 4">
            <a:extLst>
              <a:ext uri="{FF2B5EF4-FFF2-40B4-BE49-F238E27FC236}">
                <a16:creationId xmlns:a16="http://schemas.microsoft.com/office/drawing/2014/main" id="{B239F7A4-CFCF-3A0F-4161-1B873076AC17}"/>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FD0B2B07-005D-C298-D023-7B79A369B1A3}"/>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3531746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553538-503C-69AD-8EE7-DEF43A1DE5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FCC916-8137-3BDA-E712-67EE687102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B3701-FADC-531F-F5AF-946F3EBD315F}"/>
              </a:ext>
            </a:extLst>
          </p:cNvPr>
          <p:cNvSpPr>
            <a:spLocks noGrp="1"/>
          </p:cNvSpPr>
          <p:nvPr>
            <p:ph type="dt" sz="half" idx="10"/>
          </p:nvPr>
        </p:nvSpPr>
        <p:spPr/>
        <p:txBody>
          <a:bodyPr/>
          <a:lstStyle/>
          <a:p>
            <a:fld id="{63F77F85-C20D-49A1-9800-EE8BA84A20E6}" type="datetime1">
              <a:rPr lang="en-US" smtClean="0"/>
              <a:t>5/23/2024</a:t>
            </a:fld>
            <a:endParaRPr lang="en-US"/>
          </a:p>
        </p:txBody>
      </p:sp>
      <p:sp>
        <p:nvSpPr>
          <p:cNvPr id="5" name="Footer Placeholder 4">
            <a:extLst>
              <a:ext uri="{FF2B5EF4-FFF2-40B4-BE49-F238E27FC236}">
                <a16:creationId xmlns:a16="http://schemas.microsoft.com/office/drawing/2014/main" id="{0EC2141E-8B83-561F-06DA-1621D8742659}"/>
              </a:ext>
            </a:extLst>
          </p:cNvPr>
          <p:cNvSpPr>
            <a:spLocks noGrp="1"/>
          </p:cNvSpPr>
          <p:nvPr>
            <p:ph type="ftr" sz="quarter" idx="11"/>
          </p:nvPr>
        </p:nvSpPr>
        <p:spPr/>
        <p:txBody>
          <a:bodyPr/>
          <a:lstStyle/>
          <a:p>
            <a:r>
              <a:rPr lang="en-US"/>
              <a:t>© 2023 3D Molecular Designs. All Rights Reserved. </a:t>
            </a:r>
          </a:p>
        </p:txBody>
      </p:sp>
      <p:sp>
        <p:nvSpPr>
          <p:cNvPr id="6" name="Slide Number Placeholder 5">
            <a:extLst>
              <a:ext uri="{FF2B5EF4-FFF2-40B4-BE49-F238E27FC236}">
                <a16:creationId xmlns:a16="http://schemas.microsoft.com/office/drawing/2014/main" id="{BDCAC4E0-F807-BC17-01A0-775598CCDEA1}"/>
              </a:ext>
            </a:extLst>
          </p:cNvPr>
          <p:cNvSpPr>
            <a:spLocks noGrp="1"/>
          </p:cNvSpPr>
          <p:nvPr>
            <p:ph type="sldNum" sz="quarter" idx="12"/>
          </p:nvPr>
        </p:nvSpPr>
        <p:spPr>
          <a:xfrm>
            <a:off x="8610600" y="6356350"/>
            <a:ext cx="2743200" cy="365125"/>
          </a:xfrm>
          <a:prstGeom prst="rect">
            <a:avLst/>
          </a:prstGeom>
        </p:spPr>
        <p:txBody>
          <a:bodyPr/>
          <a:lstStyle/>
          <a:p>
            <a:fld id="{612391E0-A521-46DB-9F80-8F59B96C1CAA}" type="slidenum">
              <a:rPr lang="en-US" smtClean="0"/>
              <a:t>‹#›</a:t>
            </a:fld>
            <a:endParaRPr lang="en-US"/>
          </a:p>
        </p:txBody>
      </p:sp>
    </p:spTree>
    <p:extLst>
      <p:ext uri="{BB962C8B-B14F-4D97-AF65-F5344CB8AC3E}">
        <p14:creationId xmlns:p14="http://schemas.microsoft.com/office/powerpoint/2010/main" val="34309558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60D9-2764-288F-907B-F455B52869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CAF07-D142-1DEE-6327-6D6F5D2AB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183DC1-05CD-7F40-0987-3B32E8177E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56B191-CBE9-2C30-5748-D32BF2EFD579}"/>
              </a:ext>
            </a:extLst>
          </p:cNvPr>
          <p:cNvSpPr>
            <a:spLocks noGrp="1"/>
          </p:cNvSpPr>
          <p:nvPr>
            <p:ph type="dt" sz="half" idx="10"/>
          </p:nvPr>
        </p:nvSpPr>
        <p:spPr/>
        <p:txBody>
          <a:bodyPr/>
          <a:lstStyle/>
          <a:p>
            <a:fld id="{07B0F73B-7284-4766-9064-D3F607C21FB3}" type="datetime1">
              <a:rPr lang="en-US" smtClean="0"/>
              <a:t>5/23/2024</a:t>
            </a:fld>
            <a:endParaRPr lang="en-US"/>
          </a:p>
        </p:txBody>
      </p:sp>
      <p:sp>
        <p:nvSpPr>
          <p:cNvPr id="6" name="Footer Placeholder 5">
            <a:extLst>
              <a:ext uri="{FF2B5EF4-FFF2-40B4-BE49-F238E27FC236}">
                <a16:creationId xmlns:a16="http://schemas.microsoft.com/office/drawing/2014/main" id="{0679147C-F79A-63B4-C9C6-D44BA7F9688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A0ECBFFE-AD10-95A9-0282-3655A797287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42718868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7867-9CA8-4994-6EBE-BC54C3D3E0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BED68C-C077-D64F-B558-33FC63B45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B48F80-DD4F-C251-5BD1-1A3DA7C32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5452D0-E5D2-80F2-5D1A-C46D246F9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C08E42-7A16-55F0-C6B8-130A07E79F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290FD970-ACEE-F453-C2DC-443D1845FC23}"/>
              </a:ext>
            </a:extLst>
          </p:cNvPr>
          <p:cNvSpPr>
            <a:spLocks noGrp="1"/>
          </p:cNvSpPr>
          <p:nvPr>
            <p:ph type="dt" sz="half" idx="10"/>
          </p:nvPr>
        </p:nvSpPr>
        <p:spPr/>
        <p:txBody>
          <a:bodyPr/>
          <a:lstStyle/>
          <a:p>
            <a:fld id="{68A779A7-DAEB-4159-9505-A8B268D2CFCC}" type="datetime1">
              <a:rPr lang="en-US" smtClean="0"/>
              <a:t>5/23/2024</a:t>
            </a:fld>
            <a:endParaRPr lang="en-US"/>
          </a:p>
        </p:txBody>
      </p:sp>
      <p:sp>
        <p:nvSpPr>
          <p:cNvPr id="11" name="Footer Placeholder 10">
            <a:extLst>
              <a:ext uri="{FF2B5EF4-FFF2-40B4-BE49-F238E27FC236}">
                <a16:creationId xmlns:a16="http://schemas.microsoft.com/office/drawing/2014/main" id="{734F644D-C0C2-283F-574C-B21CF33CB0AB}"/>
              </a:ext>
            </a:extLst>
          </p:cNvPr>
          <p:cNvSpPr>
            <a:spLocks noGrp="1"/>
          </p:cNvSpPr>
          <p:nvPr>
            <p:ph type="ftr" sz="quarter" idx="11"/>
          </p:nvPr>
        </p:nvSpPr>
        <p:spPr/>
        <p:txBody>
          <a:bodyPr/>
          <a:lstStyle/>
          <a:p>
            <a:r>
              <a:rPr lang="en-US"/>
              <a:t>© 2023 3D Molecular Designs. All Rights Reserved. </a:t>
            </a:r>
          </a:p>
        </p:txBody>
      </p:sp>
      <p:sp>
        <p:nvSpPr>
          <p:cNvPr id="12" name="Slide Number Placeholder 11">
            <a:extLst>
              <a:ext uri="{FF2B5EF4-FFF2-40B4-BE49-F238E27FC236}">
                <a16:creationId xmlns:a16="http://schemas.microsoft.com/office/drawing/2014/main" id="{329763EF-41DB-9430-45F3-167914914D5A}"/>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627664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5C0F-3A8B-0D4F-47C2-E32FF90F5E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88FC7A-49EF-763C-126D-40CE2914BDE3}"/>
              </a:ext>
            </a:extLst>
          </p:cNvPr>
          <p:cNvSpPr>
            <a:spLocks noGrp="1"/>
          </p:cNvSpPr>
          <p:nvPr>
            <p:ph type="dt" sz="half" idx="10"/>
          </p:nvPr>
        </p:nvSpPr>
        <p:spPr/>
        <p:txBody>
          <a:bodyPr/>
          <a:lstStyle/>
          <a:p>
            <a:fld id="{625A9389-6BF4-4D2B-8F0F-E0BB56033291}" type="datetime1">
              <a:rPr lang="en-US" smtClean="0"/>
              <a:t>5/23/2024</a:t>
            </a:fld>
            <a:endParaRPr lang="en-US"/>
          </a:p>
        </p:txBody>
      </p:sp>
      <p:sp>
        <p:nvSpPr>
          <p:cNvPr id="4" name="Footer Placeholder 3">
            <a:extLst>
              <a:ext uri="{FF2B5EF4-FFF2-40B4-BE49-F238E27FC236}">
                <a16:creationId xmlns:a16="http://schemas.microsoft.com/office/drawing/2014/main" id="{9787FAE3-E195-235A-F085-A8FC0288B55E}"/>
              </a:ext>
            </a:extLst>
          </p:cNvPr>
          <p:cNvSpPr>
            <a:spLocks noGrp="1"/>
          </p:cNvSpPr>
          <p:nvPr>
            <p:ph type="ftr" sz="quarter" idx="11"/>
          </p:nvPr>
        </p:nvSpPr>
        <p:spPr/>
        <p:txBody>
          <a:bodyPr/>
          <a:lstStyle/>
          <a:p>
            <a:r>
              <a:rPr lang="en-US"/>
              <a:t>© 2023 3D Molecular Designs. All Rights Reserved. </a:t>
            </a:r>
          </a:p>
        </p:txBody>
      </p:sp>
      <p:sp>
        <p:nvSpPr>
          <p:cNvPr id="5" name="Slide Number Placeholder 4">
            <a:extLst>
              <a:ext uri="{FF2B5EF4-FFF2-40B4-BE49-F238E27FC236}">
                <a16:creationId xmlns:a16="http://schemas.microsoft.com/office/drawing/2014/main" id="{E64619F3-7A75-AA5F-4426-9665F9962376}"/>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555889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1C6628-971E-3C8A-6346-CFB29E1A455A}"/>
              </a:ext>
            </a:extLst>
          </p:cNvPr>
          <p:cNvSpPr>
            <a:spLocks noGrp="1"/>
          </p:cNvSpPr>
          <p:nvPr>
            <p:ph type="dt" sz="half" idx="10"/>
          </p:nvPr>
        </p:nvSpPr>
        <p:spPr/>
        <p:txBody>
          <a:bodyPr/>
          <a:lstStyle/>
          <a:p>
            <a:fld id="{CCF01673-AC63-4351-AF3F-4BEABFCAAA01}" type="datetime1">
              <a:rPr lang="en-US" smtClean="0"/>
              <a:t>5/23/2024</a:t>
            </a:fld>
            <a:endParaRPr lang="en-US"/>
          </a:p>
        </p:txBody>
      </p:sp>
      <p:sp>
        <p:nvSpPr>
          <p:cNvPr id="3" name="Footer Placeholder 2">
            <a:extLst>
              <a:ext uri="{FF2B5EF4-FFF2-40B4-BE49-F238E27FC236}">
                <a16:creationId xmlns:a16="http://schemas.microsoft.com/office/drawing/2014/main" id="{31FEB7D5-F96E-D77B-DFBA-661FF2C4F4B3}"/>
              </a:ext>
            </a:extLst>
          </p:cNvPr>
          <p:cNvSpPr>
            <a:spLocks noGrp="1"/>
          </p:cNvSpPr>
          <p:nvPr>
            <p:ph type="ftr" sz="quarter" idx="11"/>
          </p:nvPr>
        </p:nvSpPr>
        <p:spPr/>
        <p:txBody>
          <a:bodyPr/>
          <a:lstStyle/>
          <a:p>
            <a:r>
              <a:rPr lang="en-US"/>
              <a:t>© 2023 3D Molecular Designs. All Rights Reserved. </a:t>
            </a:r>
          </a:p>
        </p:txBody>
      </p:sp>
      <p:sp>
        <p:nvSpPr>
          <p:cNvPr id="4" name="Slide Number Placeholder 3">
            <a:extLst>
              <a:ext uri="{FF2B5EF4-FFF2-40B4-BE49-F238E27FC236}">
                <a16:creationId xmlns:a16="http://schemas.microsoft.com/office/drawing/2014/main" id="{A5F3602C-935A-FC5A-2698-B31625D0B455}"/>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1398026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44CB-3800-36C7-D0A8-492982A499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6D3D93-6472-AED3-7852-EF7981D0E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FA0C83-D744-EC41-D871-4ECB31CD6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F484A-2794-558F-2207-2831C44730B7}"/>
              </a:ext>
            </a:extLst>
          </p:cNvPr>
          <p:cNvSpPr>
            <a:spLocks noGrp="1"/>
          </p:cNvSpPr>
          <p:nvPr>
            <p:ph type="dt" sz="half" idx="10"/>
          </p:nvPr>
        </p:nvSpPr>
        <p:spPr/>
        <p:txBody>
          <a:bodyPr/>
          <a:lstStyle/>
          <a:p>
            <a:fld id="{37A83379-6F30-4571-BA11-EB4CC370160E}" type="datetime1">
              <a:rPr lang="en-US" smtClean="0"/>
              <a:t>5/23/2024</a:t>
            </a:fld>
            <a:endParaRPr lang="en-US"/>
          </a:p>
        </p:txBody>
      </p:sp>
      <p:sp>
        <p:nvSpPr>
          <p:cNvPr id="6" name="Footer Placeholder 5">
            <a:extLst>
              <a:ext uri="{FF2B5EF4-FFF2-40B4-BE49-F238E27FC236}">
                <a16:creationId xmlns:a16="http://schemas.microsoft.com/office/drawing/2014/main" id="{B97F0BC1-FCFE-993A-D68B-5FFBDE6FB4D0}"/>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C8C52E09-B3CD-462C-45A7-00EE602A040D}"/>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995554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F3CB-7F92-B880-0B07-76531C1960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A1C15B-BD51-FFDF-FE43-8BE43CB12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9CE41-8D5B-D6A0-6FCA-0458E9C1F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9A1D5-E4DA-BD45-6496-57BBEB13CD60}"/>
              </a:ext>
            </a:extLst>
          </p:cNvPr>
          <p:cNvSpPr>
            <a:spLocks noGrp="1"/>
          </p:cNvSpPr>
          <p:nvPr>
            <p:ph type="dt" sz="half" idx="10"/>
          </p:nvPr>
        </p:nvSpPr>
        <p:spPr/>
        <p:txBody>
          <a:bodyPr/>
          <a:lstStyle/>
          <a:p>
            <a:fld id="{4681FF08-2C2A-41B5-A547-94FE3EF12528}" type="datetime1">
              <a:rPr lang="en-US" smtClean="0"/>
              <a:t>5/23/2024</a:t>
            </a:fld>
            <a:endParaRPr lang="en-US"/>
          </a:p>
        </p:txBody>
      </p:sp>
      <p:sp>
        <p:nvSpPr>
          <p:cNvPr id="6" name="Footer Placeholder 5">
            <a:extLst>
              <a:ext uri="{FF2B5EF4-FFF2-40B4-BE49-F238E27FC236}">
                <a16:creationId xmlns:a16="http://schemas.microsoft.com/office/drawing/2014/main" id="{43F311F5-891D-D2DB-2A4D-222A4E0F28AB}"/>
              </a:ext>
            </a:extLst>
          </p:cNvPr>
          <p:cNvSpPr>
            <a:spLocks noGrp="1"/>
          </p:cNvSpPr>
          <p:nvPr>
            <p:ph type="ftr" sz="quarter" idx="11"/>
          </p:nvPr>
        </p:nvSpPr>
        <p:spPr/>
        <p:txBody>
          <a:bodyPr/>
          <a:lstStyle/>
          <a:p>
            <a:r>
              <a:rPr lang="en-US"/>
              <a:t>© 2023 3D Molecular Designs. All Rights Reserved. </a:t>
            </a:r>
          </a:p>
        </p:txBody>
      </p:sp>
      <p:sp>
        <p:nvSpPr>
          <p:cNvPr id="7" name="Slide Number Placeholder 6">
            <a:extLst>
              <a:ext uri="{FF2B5EF4-FFF2-40B4-BE49-F238E27FC236}">
                <a16:creationId xmlns:a16="http://schemas.microsoft.com/office/drawing/2014/main" id="{7F42D019-C48C-AABC-B728-C67175B141DB}"/>
              </a:ext>
            </a:extLst>
          </p:cNvPr>
          <p:cNvSpPr>
            <a:spLocks noGrp="1"/>
          </p:cNvSpPr>
          <p:nvPr>
            <p:ph type="sldNum" sz="quarter" idx="12"/>
          </p:nvPr>
        </p:nvSpPr>
        <p:spPr/>
        <p:txBody>
          <a:bodyPr/>
          <a:lstStyle/>
          <a:p>
            <a:fld id="{612391E0-A521-46DB-9F80-8F59B96C1CAA}" type="slidenum">
              <a:rPr lang="en-US" smtClean="0"/>
              <a:t>‹#›</a:t>
            </a:fld>
            <a:endParaRPr lang="en-US"/>
          </a:p>
        </p:txBody>
      </p:sp>
    </p:spTree>
    <p:custDataLst>
      <p:tags r:id="rId1"/>
    </p:custDataLst>
    <p:extLst>
      <p:ext uri="{BB962C8B-B14F-4D97-AF65-F5344CB8AC3E}">
        <p14:creationId xmlns:p14="http://schemas.microsoft.com/office/powerpoint/2010/main" val="305051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1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2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22838F-48A9-4AFD-B789-B4BFF2251DD1}" type="datetime1">
              <a:rPr lang="en-US" smtClean="0"/>
              <a:t>5/23/2024</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bg1">
                    <a:lumMod val="85000"/>
                  </a:schemeClr>
                </a:solidFill>
                <a:latin typeface="Myriad Pro"/>
              </a:defRPr>
            </a:lvl1pPr>
          </a:lstStyle>
          <a:p>
            <a:r>
              <a:rPr lang="en-US"/>
              <a:t>© 2023 3D Molecular Designs. All Rights Reserved. </a:t>
            </a:r>
          </a:p>
        </p:txBody>
      </p:sp>
      <p:sp>
        <p:nvSpPr>
          <p:cNvPr id="6" name="Slide Number Placeholder 5">
            <a:extLst>
              <a:ext uri="{FF2B5EF4-FFF2-40B4-BE49-F238E27FC236}">
                <a16:creationId xmlns:a16="http://schemas.microsoft.com/office/drawing/2014/main" id="{1DCFF1B7-8306-6D44-C2FE-A30E82BBAA03}"/>
              </a:ext>
            </a:extLst>
          </p:cNvPr>
          <p:cNvSpPr>
            <a:spLocks noGrp="1"/>
          </p:cNvSpPr>
          <p:nvPr>
            <p:ph type="sldNum" sz="quarter" idx="4"/>
          </p:nvPr>
        </p:nvSpPr>
        <p:spPr>
          <a:xfrm>
            <a:off x="9157878" y="6363658"/>
            <a:ext cx="271206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2391E0-A521-46DB-9F80-8F59B96C1CAA}" type="slidenum">
              <a:rPr lang="en-US" smtClean="0"/>
              <a:t>‹#›</a:t>
            </a:fld>
            <a:endParaRPr lang="en-US"/>
          </a:p>
        </p:txBody>
      </p:sp>
      <p:sp>
        <p:nvSpPr>
          <p:cNvPr id="14" name="Rectangle 13">
            <a:extLst>
              <a:ext uri="{FF2B5EF4-FFF2-40B4-BE49-F238E27FC236}">
                <a16:creationId xmlns:a16="http://schemas.microsoft.com/office/drawing/2014/main" id="{0A6FB93A-3595-8E16-ADEC-2F566355F1DC}"/>
              </a:ext>
            </a:extLst>
          </p:cNvPr>
          <p:cNvSpPr/>
          <p:nvPr userDrawn="1"/>
        </p:nvSpPr>
        <p:spPr>
          <a:xfrm>
            <a:off x="11377409" y="6363658"/>
            <a:ext cx="201634" cy="365125"/>
          </a:xfrm>
          <a:prstGeom prst="rect">
            <a:avLst/>
          </a:prstGeom>
          <a:blipFill>
            <a:blip r:embed="rId14"/>
            <a:stretch>
              <a:fillRect/>
            </a:stretch>
          </a:blip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a:t> </a:t>
            </a:r>
          </a:p>
        </p:txBody>
      </p:sp>
    </p:spTree>
    <p:custDataLst>
      <p:tags r:id="rId13"/>
    </p:custDataLst>
    <p:extLst>
      <p:ext uri="{BB962C8B-B14F-4D97-AF65-F5344CB8AC3E}">
        <p14:creationId xmlns:p14="http://schemas.microsoft.com/office/powerpoint/2010/main" val="2827968997"/>
      </p:ext>
    </p:extLst>
  </p:cSld>
  <p:clrMap bg1="lt1" tx1="dk1" bg2="lt2" tx2="dk2" accent1="accent1" accent2="accent2" accent3="accent3" accent4="accent4" accent5="accent5" accent6="accent6" hlink="hlink" folHlink="folHlink"/>
  <p:sldLayoutIdLst>
    <p:sldLayoutId id="2147483692"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b="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5/23/2024</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t>© 2023 3D Molecular Designs. All Rights Reserved. </a:t>
            </a:r>
          </a:p>
        </p:txBody>
      </p:sp>
    </p:spTree>
    <p:custDataLst>
      <p:tags r:id="rId13"/>
    </p:custDataLst>
    <p:extLst>
      <p:ext uri="{BB962C8B-B14F-4D97-AF65-F5344CB8AC3E}">
        <p14:creationId xmlns:p14="http://schemas.microsoft.com/office/powerpoint/2010/main" val="39988971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366FF6-68EE-F7F2-8C38-F92BFFD9B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5BE48-2514-69AA-28D9-96CB88E40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47120-BB54-CF0F-6B76-A23D482C1C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E98E8-CD24-45ED-91B2-CB3F0AE4FE31}" type="datetime1">
              <a:rPr lang="en-US" smtClean="0"/>
              <a:t>5/23/2024</a:t>
            </a:fld>
            <a:endParaRPr lang="en-US"/>
          </a:p>
        </p:txBody>
      </p:sp>
      <p:sp>
        <p:nvSpPr>
          <p:cNvPr id="5" name="Footer Placeholder 4">
            <a:extLst>
              <a:ext uri="{FF2B5EF4-FFF2-40B4-BE49-F238E27FC236}">
                <a16:creationId xmlns:a16="http://schemas.microsoft.com/office/drawing/2014/main" id="{9BC94729-BB37-7F5D-A723-4A52B588C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rgbClr val="DBDBDB"/>
                </a:solidFill>
                <a:latin typeface="Myriad Pro"/>
              </a:defRPr>
            </a:lvl1pPr>
          </a:lstStyle>
          <a:p>
            <a:r>
              <a:rPr lang="en-US">
                <a:solidFill>
                  <a:srgbClr val="E0BBE7"/>
                </a:solidFill>
              </a:rPr>
              <a:t>© 2023 3D Molecular Designs. All Rights Reserved. </a:t>
            </a:r>
          </a:p>
        </p:txBody>
      </p:sp>
    </p:spTree>
    <p:custDataLst>
      <p:tags r:id="rId13"/>
    </p:custDataLst>
    <p:extLst>
      <p:ext uri="{BB962C8B-B14F-4D97-AF65-F5344CB8AC3E}">
        <p14:creationId xmlns:p14="http://schemas.microsoft.com/office/powerpoint/2010/main" val="206311622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6" r:id="rId3"/>
    <p:sldLayoutId id="2147483697" r:id="rId4"/>
    <p:sldLayoutId id="2147483699" r:id="rId5"/>
    <p:sldLayoutId id="2147483701" r:id="rId6"/>
    <p:sldLayoutId id="2147483700" r:id="rId7"/>
    <p:sldLayoutId id="2147483702" r:id="rId8"/>
    <p:sldLayoutId id="2147483703" r:id="rId9"/>
    <p:sldLayoutId id="2147483695" r:id="rId10"/>
    <p:sldLayoutId id="214748369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yriad Pro" panose="020B07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yriad Pro" panose="020B07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yriad Pro" panose="020B07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yriad Pro" panose="020B07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yriad Pro" panose="020B07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2.png"/><Relationship Id="rId2" Type="http://schemas.openxmlformats.org/officeDocument/2006/relationships/slideLayout" Target="../slideLayouts/slideLayout12.xml"/><Relationship Id="rId1" Type="http://schemas.openxmlformats.org/officeDocument/2006/relationships/tags" Target="../tags/tag29.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hemeOverride" Target="../theme/themeOverride4.xml"/><Relationship Id="rId6" Type="http://schemas.openxmlformats.org/officeDocument/2006/relationships/image" Target="../media/image52.png"/><Relationship Id="rId5" Type="http://schemas.openxmlformats.org/officeDocument/2006/relationships/image" Target="../media/image45.png"/><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notesSlide" Target="../notesSlides/notesSlide10.xml"/><Relationship Id="rId7" Type="http://schemas.openxmlformats.org/officeDocument/2006/relationships/image" Target="../media/image54.png"/><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image" Target="../media/image53.png"/><Relationship Id="rId5" Type="http://schemas.openxmlformats.org/officeDocument/2006/relationships/image" Target="../media/image44.png"/><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hemeOverride" Target="../theme/themeOverride6.xml"/><Relationship Id="rId6" Type="http://schemas.openxmlformats.org/officeDocument/2006/relationships/image" Target="../media/image56.png"/><Relationship Id="rId5" Type="http://schemas.openxmlformats.org/officeDocument/2006/relationships/image" Target="../media/image44.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hemeOverride" Target="../theme/themeOverride7.xml"/><Relationship Id="rId6" Type="http://schemas.openxmlformats.org/officeDocument/2006/relationships/image" Target="../media/image57.png"/><Relationship Id="rId5" Type="http://schemas.openxmlformats.org/officeDocument/2006/relationships/image" Target="../media/image44.png"/><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57.png"/><Relationship Id="rId2" Type="http://schemas.openxmlformats.org/officeDocument/2006/relationships/slideLayout" Target="../slideLayouts/slideLayout7.xml"/><Relationship Id="rId1" Type="http://schemas.openxmlformats.org/officeDocument/2006/relationships/themeOverride" Target="../theme/themeOverride8.xml"/><Relationship Id="rId6" Type="http://schemas.openxmlformats.org/officeDocument/2006/relationships/image" Target="../media/image58.png"/><Relationship Id="rId5" Type="http://schemas.openxmlformats.org/officeDocument/2006/relationships/image" Target="../media/image44.pn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hemeOverride" Target="../theme/themeOverride9.xml"/><Relationship Id="rId5" Type="http://schemas.openxmlformats.org/officeDocument/2006/relationships/image" Target="../media/image59.png"/><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hemeOverride" Target="../theme/themeOverride10.xml"/><Relationship Id="rId5" Type="http://schemas.openxmlformats.org/officeDocument/2006/relationships/image" Target="../media/image59.pn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hemeOverride" Target="../theme/themeOverride11.xml"/><Relationship Id="rId6" Type="http://schemas.openxmlformats.org/officeDocument/2006/relationships/hyperlink" Target="https://www.rapidtables.com/math/symbols/Division_Sign.html" TargetMode="External"/><Relationship Id="rId5" Type="http://schemas.openxmlformats.org/officeDocument/2006/relationships/image" Target="../media/image59.pn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hemeOverride" Target="../theme/themeOverride12.xml"/><Relationship Id="rId6" Type="http://schemas.openxmlformats.org/officeDocument/2006/relationships/hyperlink" Target="https://www.rapidtables.com/math/symbols/Division_Sign.html" TargetMode="External"/><Relationship Id="rId5" Type="http://schemas.openxmlformats.org/officeDocument/2006/relationships/image" Target="../media/image59.png"/><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hemeOverride" Target="../theme/themeOverride13.xml"/><Relationship Id="rId5" Type="http://schemas.openxmlformats.org/officeDocument/2006/relationships/image" Target="../media/image59.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notesSlide" Target="../notesSlides/notesSlide2.xml"/><Relationship Id="rId7" Type="http://schemas.openxmlformats.org/officeDocument/2006/relationships/image" Target="../media/image26.png"/><Relationship Id="rId2" Type="http://schemas.openxmlformats.org/officeDocument/2006/relationships/slideLayout" Target="../slideLayouts/slideLayout18.xml"/><Relationship Id="rId1" Type="http://schemas.openxmlformats.org/officeDocument/2006/relationships/tags" Target="../tags/tag30.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hemeOverride" Target="../theme/themeOverride14.xml"/><Relationship Id="rId5" Type="http://schemas.openxmlformats.org/officeDocument/2006/relationships/image" Target="../media/image59.pn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hemeOverride" Target="../theme/themeOverride15.xml"/><Relationship Id="rId5" Type="http://schemas.openxmlformats.org/officeDocument/2006/relationships/image" Target="../media/image59.png"/><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notesSlide" Target="../notesSlides/notesSlide21.xml"/><Relationship Id="rId7" Type="http://schemas.openxmlformats.org/officeDocument/2006/relationships/image" Target="../media/image61.png"/><Relationship Id="rId2" Type="http://schemas.openxmlformats.org/officeDocument/2006/relationships/slideLayout" Target="../slideLayouts/slideLayout18.xml"/><Relationship Id="rId1" Type="http://schemas.openxmlformats.org/officeDocument/2006/relationships/tags" Target="../tags/tag35.xml"/><Relationship Id="rId6" Type="http://schemas.openxmlformats.org/officeDocument/2006/relationships/image" Target="../media/image60.png"/><Relationship Id="rId5" Type="http://schemas.openxmlformats.org/officeDocument/2006/relationships/image" Target="../media/image38.png"/><Relationship Id="rId10" Type="http://schemas.openxmlformats.org/officeDocument/2006/relationships/image" Target="../media/image63.wmf"/><Relationship Id="rId4" Type="http://schemas.openxmlformats.org/officeDocument/2006/relationships/image" Target="../media/image23.png"/><Relationship Id="rId9" Type="http://schemas.openxmlformats.org/officeDocument/2006/relationships/oleObject" Target="../embeddings/oleObject4.bin"/></Relationships>
</file>

<file path=ppt/slides/_rels/slide2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notesSlide" Target="../notesSlides/notesSlide22.xml"/><Relationship Id="rId7" Type="http://schemas.openxmlformats.org/officeDocument/2006/relationships/image" Target="../media/image49.png"/><Relationship Id="rId2" Type="http://schemas.openxmlformats.org/officeDocument/2006/relationships/slideLayout" Target="../slideLayouts/slideLayout7.xml"/><Relationship Id="rId1" Type="http://schemas.openxmlformats.org/officeDocument/2006/relationships/themeOverride" Target="../theme/themeOverride16.xml"/><Relationship Id="rId6" Type="http://schemas.openxmlformats.org/officeDocument/2006/relationships/image" Target="../media/image64.png"/><Relationship Id="rId5" Type="http://schemas.openxmlformats.org/officeDocument/2006/relationships/image" Target="../media/image44.png"/><Relationship Id="rId4" Type="http://schemas.openxmlformats.org/officeDocument/2006/relationships/image" Target="../media/image42.png"/><Relationship Id="rId9" Type="http://schemas.openxmlformats.org/officeDocument/2006/relationships/image" Target="../media/image5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66.png"/><Relationship Id="rId2" Type="http://schemas.openxmlformats.org/officeDocument/2006/relationships/slideLayout" Target="../slideLayouts/slideLayout2.xml"/><Relationship Id="rId1" Type="http://schemas.openxmlformats.org/officeDocument/2006/relationships/tags" Target="../tags/tag36.xml"/><Relationship Id="rId6" Type="http://schemas.openxmlformats.org/officeDocument/2006/relationships/image" Target="../media/image65.png"/><Relationship Id="rId5" Type="http://schemas.openxmlformats.org/officeDocument/2006/relationships/image" Target="../media/image44.pn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notesSlide" Target="../notesSlides/notesSlide24.xml"/><Relationship Id="rId7" Type="http://schemas.openxmlformats.org/officeDocument/2006/relationships/image" Target="../media/image67.png"/><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image" Target="../media/image44.png"/><Relationship Id="rId5" Type="http://schemas.openxmlformats.org/officeDocument/2006/relationships/image" Target="../media/image66.pn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notesSlide" Target="../notesSlides/notesSlide25.xml"/><Relationship Id="rId7" Type="http://schemas.openxmlformats.org/officeDocument/2006/relationships/image" Target="../media/image49.png"/><Relationship Id="rId2" Type="http://schemas.openxmlformats.org/officeDocument/2006/relationships/slideLayout" Target="../slideLayouts/slideLayout7.xml"/><Relationship Id="rId1" Type="http://schemas.openxmlformats.org/officeDocument/2006/relationships/themeOverride" Target="../theme/themeOverride17.xml"/><Relationship Id="rId6" Type="http://schemas.openxmlformats.org/officeDocument/2006/relationships/image" Target="../media/image44.png"/><Relationship Id="rId5" Type="http://schemas.openxmlformats.org/officeDocument/2006/relationships/image" Target="../media/image69.png"/><Relationship Id="rId4" Type="http://schemas.openxmlformats.org/officeDocument/2006/relationships/image" Target="../media/image42.png"/><Relationship Id="rId9" Type="http://schemas.openxmlformats.org/officeDocument/2006/relationships/image" Target="../media/image51.png"/></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26.xml"/><Relationship Id="rId7" Type="http://schemas.openxmlformats.org/officeDocument/2006/relationships/image" Target="../media/image70.wmf"/><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oleObject" Target="../embeddings/oleObject5.bin"/><Relationship Id="rId5" Type="http://schemas.openxmlformats.org/officeDocument/2006/relationships/image" Target="../media/image44.png"/><Relationship Id="rId4" Type="http://schemas.openxmlformats.org/officeDocument/2006/relationships/image" Target="../media/image42.png"/><Relationship Id="rId9" Type="http://schemas.openxmlformats.org/officeDocument/2006/relationships/image" Target="../media/image71.wmf"/></Relationships>
</file>

<file path=ppt/slides/_rels/slide28.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notesSlide" Target="../notesSlides/notesSlide27.xml"/><Relationship Id="rId7" Type="http://schemas.openxmlformats.org/officeDocument/2006/relationships/image" Target="../media/image71.wmf"/><Relationship Id="rId2" Type="http://schemas.openxmlformats.org/officeDocument/2006/relationships/slideLayout" Target="../slideLayouts/slideLayout2.xml"/><Relationship Id="rId1" Type="http://schemas.openxmlformats.org/officeDocument/2006/relationships/tags" Target="../tags/tag39.xml"/><Relationship Id="rId6" Type="http://schemas.openxmlformats.org/officeDocument/2006/relationships/oleObject" Target="../embeddings/oleObject7.bin"/><Relationship Id="rId5" Type="http://schemas.openxmlformats.org/officeDocument/2006/relationships/image" Target="../media/image44.png"/><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notesSlide" Target="../notesSlides/notesSlide28.xml"/><Relationship Id="rId7" Type="http://schemas.openxmlformats.org/officeDocument/2006/relationships/image" Target="../media/image49.png"/><Relationship Id="rId2" Type="http://schemas.openxmlformats.org/officeDocument/2006/relationships/slideLayout" Target="../slideLayouts/slideLayout7.xml"/><Relationship Id="rId1" Type="http://schemas.openxmlformats.org/officeDocument/2006/relationships/themeOverride" Target="../theme/themeOverride18.xml"/><Relationship Id="rId6" Type="http://schemas.openxmlformats.org/officeDocument/2006/relationships/image" Target="../media/image44.png"/><Relationship Id="rId5" Type="http://schemas.openxmlformats.org/officeDocument/2006/relationships/image" Target="../media/image73.png"/><Relationship Id="rId4" Type="http://schemas.openxmlformats.org/officeDocument/2006/relationships/image" Target="../media/image42.png"/><Relationship Id="rId9"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ags" Target="../tags/tag31.xml"/><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75.png"/><Relationship Id="rId2" Type="http://schemas.openxmlformats.org/officeDocument/2006/relationships/slideLayout" Target="../slideLayouts/slideLayout2.xml"/><Relationship Id="rId1" Type="http://schemas.openxmlformats.org/officeDocument/2006/relationships/tags" Target="../tags/tag40.xml"/><Relationship Id="rId6" Type="http://schemas.openxmlformats.org/officeDocument/2006/relationships/image" Target="../media/image74.png"/><Relationship Id="rId5" Type="http://schemas.openxmlformats.org/officeDocument/2006/relationships/image" Target="../media/image44.png"/><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76.png"/><Relationship Id="rId2" Type="http://schemas.openxmlformats.org/officeDocument/2006/relationships/slideLayout" Target="../slideLayouts/slideLayout2.xml"/><Relationship Id="rId1" Type="http://schemas.openxmlformats.org/officeDocument/2006/relationships/tags" Target="../tags/tag41.xml"/><Relationship Id="rId6" Type="http://schemas.openxmlformats.org/officeDocument/2006/relationships/image" Target="../media/image74.png"/><Relationship Id="rId5" Type="http://schemas.openxmlformats.org/officeDocument/2006/relationships/image" Target="../media/image44.pn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notesSlide" Target="../notesSlides/notesSlide31.xml"/><Relationship Id="rId7" Type="http://schemas.openxmlformats.org/officeDocument/2006/relationships/image" Target="../media/image71.wmf"/><Relationship Id="rId2" Type="http://schemas.openxmlformats.org/officeDocument/2006/relationships/slideLayout" Target="../slideLayouts/slideLayout2.xml"/><Relationship Id="rId1" Type="http://schemas.openxmlformats.org/officeDocument/2006/relationships/tags" Target="../tags/tag42.xml"/><Relationship Id="rId6" Type="http://schemas.openxmlformats.org/officeDocument/2006/relationships/oleObject" Target="../embeddings/oleObject8.bin"/><Relationship Id="rId5" Type="http://schemas.openxmlformats.org/officeDocument/2006/relationships/image" Target="../media/image74.png"/><Relationship Id="rId4" Type="http://schemas.openxmlformats.org/officeDocument/2006/relationships/image" Target="../media/image77.png"/><Relationship Id="rId9" Type="http://schemas.openxmlformats.org/officeDocument/2006/relationships/image" Target="../media/image5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notesSlide" Target="../notesSlides/notesSlide4.xml"/><Relationship Id="rId7" Type="http://schemas.openxmlformats.org/officeDocument/2006/relationships/image" Target="../media/image31.png"/><Relationship Id="rId2" Type="http://schemas.openxmlformats.org/officeDocument/2006/relationships/slideLayout" Target="../slideLayouts/slideLayout18.xml"/><Relationship Id="rId1" Type="http://schemas.openxmlformats.org/officeDocument/2006/relationships/tags" Target="../tags/tag32.xml"/><Relationship Id="rId6" Type="http://schemas.openxmlformats.org/officeDocument/2006/relationships/image" Target="../media/image30.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3.png"/><Relationship Id="rId9" Type="http://schemas.openxmlformats.org/officeDocument/2006/relationships/image" Target="../media/image33.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8.xml"/><Relationship Id="rId1" Type="http://schemas.openxmlformats.org/officeDocument/2006/relationships/tags" Target="../tags/tag33.xml"/></Relationships>
</file>

<file path=ppt/slides/_rels/slide6.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0.wmf"/><Relationship Id="rId3" Type="http://schemas.openxmlformats.org/officeDocument/2006/relationships/notesSlide" Target="../notesSlides/notesSlide5.xml"/><Relationship Id="rId7" Type="http://schemas.openxmlformats.org/officeDocument/2006/relationships/image" Target="../media/image36.png"/><Relationship Id="rId12" Type="http://schemas.openxmlformats.org/officeDocument/2006/relationships/oleObject" Target="../embeddings/oleObject2.bin"/><Relationship Id="rId2" Type="http://schemas.openxmlformats.org/officeDocument/2006/relationships/slideLayout" Target="../slideLayouts/slideLayout18.xml"/><Relationship Id="rId1" Type="http://schemas.openxmlformats.org/officeDocument/2006/relationships/tags" Target="../tags/tag34.xml"/><Relationship Id="rId6" Type="http://schemas.openxmlformats.org/officeDocument/2006/relationships/image" Target="../media/image35.png"/><Relationship Id="rId11" Type="http://schemas.openxmlformats.org/officeDocument/2006/relationships/image" Target="../media/image39.wmf"/><Relationship Id="rId5" Type="http://schemas.openxmlformats.org/officeDocument/2006/relationships/image" Target="../media/image25.png"/><Relationship Id="rId15" Type="http://schemas.openxmlformats.org/officeDocument/2006/relationships/image" Target="../media/image41.wmf"/><Relationship Id="rId10" Type="http://schemas.openxmlformats.org/officeDocument/2006/relationships/oleObject" Target="../embeddings/oleObject1.bin"/><Relationship Id="rId4" Type="http://schemas.openxmlformats.org/officeDocument/2006/relationships/image" Target="../media/image23.png"/><Relationship Id="rId9" Type="http://schemas.openxmlformats.org/officeDocument/2006/relationships/image" Target="../media/image38.png"/><Relationship Id="rId14" Type="http://schemas.openxmlformats.org/officeDocument/2006/relationships/oleObject" Target="../embeddings/oleObject3.bin"/></Relationships>
</file>

<file path=ppt/slides/_rels/slide7.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notesSlide" Target="../notesSlides/notesSlide6.xml"/><Relationship Id="rId7"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9.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notesSlide" Target="../notesSlides/notesSlide8.xml"/><Relationship Id="rId7" Type="http://schemas.openxmlformats.org/officeDocument/2006/relationships/image" Target="../media/image50.png"/><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2" descr="Dynamic DNA, DNA: Educational Innovations, Inc.">
            <a:extLst>
              <a:ext uri="{FF2B5EF4-FFF2-40B4-BE49-F238E27FC236}">
                <a16:creationId xmlns:a16="http://schemas.microsoft.com/office/drawing/2014/main" id="{BD97E2B3-0C12-47E2-8EC5-69EC93B086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6528" y="1036016"/>
            <a:ext cx="4315522" cy="431552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Logo&#10;&#10;Description automatically generated">
            <a:extLst>
              <a:ext uri="{FF2B5EF4-FFF2-40B4-BE49-F238E27FC236}">
                <a16:creationId xmlns:a16="http://schemas.microsoft.com/office/drawing/2014/main" id="{B9A5543A-AC98-3E56-E869-258F72132D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88443" y="5417328"/>
            <a:ext cx="3508951" cy="1260754"/>
          </a:xfrm>
          <a:prstGeom prst="rect">
            <a:avLst/>
          </a:prstGeom>
        </p:spPr>
      </p:pic>
      <p:sp>
        <p:nvSpPr>
          <p:cNvPr id="7" name="TextBox 6">
            <a:extLst>
              <a:ext uri="{FF2B5EF4-FFF2-40B4-BE49-F238E27FC236}">
                <a16:creationId xmlns:a16="http://schemas.microsoft.com/office/drawing/2014/main" id="{1C39A71D-4EF9-6CEC-5AD4-3367B9FBA4D8}"/>
              </a:ext>
            </a:extLst>
          </p:cNvPr>
          <p:cNvSpPr txBox="1"/>
          <p:nvPr/>
        </p:nvSpPr>
        <p:spPr>
          <a:xfrm>
            <a:off x="6440557" y="5586040"/>
            <a:ext cx="5448064" cy="923330"/>
          </a:xfrm>
          <a:prstGeom prst="rect">
            <a:avLst/>
          </a:prstGeom>
          <a:noFill/>
        </p:spPr>
        <p:txBody>
          <a:bodyPr wrap="square" lIns="91440" tIns="45720" rIns="91440" bIns="45720" rtlCol="0" anchor="t">
            <a:spAutoFit/>
          </a:bodyPr>
          <a:lstStyle/>
          <a:p>
            <a:r>
              <a:rPr lang="en-US" b="1"/>
              <a:t>Activity ID: </a:t>
            </a:r>
            <a:r>
              <a:rPr lang="en-US">
                <a:solidFill>
                  <a:srgbClr val="0070C0"/>
                </a:solidFill>
              </a:rPr>
              <a:t>DDNA-AR2</a:t>
            </a:r>
          </a:p>
          <a:p>
            <a:r>
              <a:rPr lang="en-US" b="1"/>
              <a:t>Required Models: </a:t>
            </a:r>
            <a:r>
              <a:rPr lang="en-US">
                <a:solidFill>
                  <a:srgbClr val="0070C0"/>
                </a:solidFill>
              </a:rPr>
              <a:t>1 DDNA</a:t>
            </a:r>
            <a:r>
              <a:rPr lang="en-US" baseline="30000">
                <a:solidFill>
                  <a:srgbClr val="0070C0"/>
                </a:solidFill>
              </a:rPr>
              <a:t>©</a:t>
            </a:r>
            <a:r>
              <a:rPr lang="en-US">
                <a:solidFill>
                  <a:srgbClr val="0070C0"/>
                </a:solidFill>
              </a:rPr>
              <a:t>/ Group</a:t>
            </a:r>
            <a:endParaRPr lang="en-US">
              <a:solidFill>
                <a:srgbClr val="0070C0"/>
              </a:solidFill>
              <a:ea typeface="Calibri"/>
              <a:cs typeface="Calibri"/>
            </a:endParaRPr>
          </a:p>
          <a:p>
            <a:r>
              <a:rPr lang="en-US" b="1"/>
              <a:t>Required Media: </a:t>
            </a:r>
            <a:r>
              <a:rPr lang="en-US">
                <a:solidFill>
                  <a:srgbClr val="0070C0"/>
                </a:solidFill>
              </a:rPr>
              <a:t>3DMD AR EDU App</a:t>
            </a:r>
            <a:endParaRPr lang="en-US">
              <a:solidFill>
                <a:srgbClr val="0070C0"/>
              </a:solidFill>
              <a:cs typeface="Calibri"/>
            </a:endParaRPr>
          </a:p>
        </p:txBody>
      </p:sp>
      <p:sp>
        <p:nvSpPr>
          <p:cNvPr id="2" name="TextBox 1">
            <a:extLst>
              <a:ext uri="{FF2B5EF4-FFF2-40B4-BE49-F238E27FC236}">
                <a16:creationId xmlns:a16="http://schemas.microsoft.com/office/drawing/2014/main" id="{5868CC7D-B61E-4C5F-B486-8BBD336AE105}"/>
              </a:ext>
            </a:extLst>
          </p:cNvPr>
          <p:cNvSpPr txBox="1"/>
          <p:nvPr/>
        </p:nvSpPr>
        <p:spPr>
          <a:xfrm>
            <a:off x="201101" y="1929072"/>
            <a:ext cx="5942876" cy="1264705"/>
          </a:xfrm>
          <a:prstGeom prst="rect">
            <a:avLst/>
          </a:prstGeom>
          <a:noFill/>
        </p:spPr>
        <p:txBody>
          <a:bodyPr wrap="square" lIns="91440" tIns="45720" rIns="91440" bIns="45720" rtlCol="0" anchor="t">
            <a:spAutoFit/>
          </a:bodyPr>
          <a:lstStyle/>
          <a:p>
            <a:pPr algn="ctr">
              <a:lnSpc>
                <a:spcPts val="4500"/>
              </a:lnSpc>
            </a:pPr>
            <a:r>
              <a:rPr lang="en-US" sz="4800" b="1">
                <a:solidFill>
                  <a:srgbClr val="006838"/>
                </a:solidFill>
                <a:cs typeface="Myanmar Text"/>
              </a:rPr>
              <a:t>Extending the </a:t>
            </a:r>
          </a:p>
          <a:p>
            <a:pPr algn="ctr">
              <a:lnSpc>
                <a:spcPts val="4500"/>
              </a:lnSpc>
            </a:pPr>
            <a:r>
              <a:rPr lang="en-US" sz="4800" b="1">
                <a:solidFill>
                  <a:srgbClr val="006838"/>
                </a:solidFill>
                <a:cs typeface="Myanmar Text"/>
              </a:rPr>
              <a:t>DNA Double Helix</a:t>
            </a:r>
          </a:p>
        </p:txBody>
      </p:sp>
      <p:sp>
        <p:nvSpPr>
          <p:cNvPr id="8" name="TextBox 7">
            <a:extLst>
              <a:ext uri="{FF2B5EF4-FFF2-40B4-BE49-F238E27FC236}">
                <a16:creationId xmlns:a16="http://schemas.microsoft.com/office/drawing/2014/main" id="{B3A3B76A-984E-6E2C-929A-6E7BA14B39F9}"/>
              </a:ext>
            </a:extLst>
          </p:cNvPr>
          <p:cNvSpPr txBox="1"/>
          <p:nvPr/>
        </p:nvSpPr>
        <p:spPr>
          <a:xfrm>
            <a:off x="788946" y="3472549"/>
            <a:ext cx="4445257" cy="1508105"/>
          </a:xfrm>
          <a:prstGeom prst="rect">
            <a:avLst/>
          </a:prstGeom>
          <a:noFill/>
        </p:spPr>
        <p:txBody>
          <a:bodyPr wrap="square" lIns="91440" tIns="45720" rIns="91440" bIns="45720" rtlCol="0" anchor="t">
            <a:spAutoFit/>
          </a:bodyPr>
          <a:lstStyle/>
          <a:p>
            <a:pPr algn="ctr">
              <a:spcAft>
                <a:spcPts val="1200"/>
              </a:spcAft>
            </a:pPr>
            <a:r>
              <a:rPr lang="en-US" sz="2000">
                <a:solidFill>
                  <a:srgbClr val="7030A0"/>
                </a:solidFill>
                <a:ea typeface="+mn-lt"/>
                <a:cs typeface="+mn-lt"/>
              </a:rPr>
              <a:t>"</a:t>
            </a:r>
            <a:r>
              <a:rPr lang="en-US" sz="2000" i="1">
                <a:solidFill>
                  <a:srgbClr val="7030A0"/>
                </a:solidFill>
                <a:ea typeface="+mn-lt"/>
                <a:cs typeface="+mn-lt"/>
              </a:rPr>
              <a:t>You are neither small nor insignificant. You are just very well folded." </a:t>
            </a:r>
          </a:p>
          <a:p>
            <a:pPr algn="ctr">
              <a:spcAft>
                <a:spcPts val="1200"/>
              </a:spcAft>
            </a:pPr>
            <a:r>
              <a:rPr lang="en-US" sz="1600" i="1">
                <a:solidFill>
                  <a:srgbClr val="7030A0"/>
                </a:solidFill>
                <a:ea typeface="+mn-lt"/>
                <a:cs typeface="+mn-lt"/>
              </a:rPr>
              <a:t>- Karyn </a:t>
            </a:r>
            <a:r>
              <a:rPr lang="en-US" sz="1600" i="1" err="1">
                <a:solidFill>
                  <a:srgbClr val="7030A0"/>
                </a:solidFill>
                <a:ea typeface="+mn-lt"/>
                <a:cs typeface="+mn-lt"/>
              </a:rPr>
              <a:t>Buxman</a:t>
            </a:r>
            <a:endParaRPr lang="en-US" sz="1600" i="1">
              <a:solidFill>
                <a:srgbClr val="7030A0"/>
              </a:solidFill>
              <a:ea typeface="+mn-lt"/>
              <a:cs typeface="+mn-lt"/>
            </a:endParaRPr>
          </a:p>
          <a:p>
            <a:pPr algn="ctr">
              <a:spcAft>
                <a:spcPts val="1200"/>
              </a:spcAft>
            </a:pPr>
            <a:endParaRPr lang="en-US" sz="1600" i="1">
              <a:solidFill>
                <a:srgbClr val="7030A0"/>
              </a:solidFill>
              <a:latin typeface="Calibri"/>
              <a:ea typeface="Calibri" panose="020F0502020204030204"/>
              <a:cs typeface="Calibri"/>
            </a:endParaRPr>
          </a:p>
        </p:txBody>
      </p:sp>
      <p:pic>
        <p:nvPicPr>
          <p:cNvPr id="9" name="Picture 8" descr="A close-up of a dna structure&#10;&#10;Description automatically generated">
            <a:extLst>
              <a:ext uri="{FF2B5EF4-FFF2-40B4-BE49-F238E27FC236}">
                <a16:creationId xmlns:a16="http://schemas.microsoft.com/office/drawing/2014/main" id="{83549F3A-07DF-15C3-51DB-449F78413D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39066" y="1208336"/>
            <a:ext cx="2861860" cy="2861860"/>
          </a:xfrm>
          <a:prstGeom prst="rect">
            <a:avLst/>
          </a:prstGeom>
        </p:spPr>
      </p:pic>
      <p:sp>
        <p:nvSpPr>
          <p:cNvPr id="3" name="Oval 2">
            <a:extLst>
              <a:ext uri="{FF2B5EF4-FFF2-40B4-BE49-F238E27FC236}">
                <a16:creationId xmlns:a16="http://schemas.microsoft.com/office/drawing/2014/main" id="{CE0C0C11-8AF7-A08F-5708-0676D1D2B1D5}"/>
              </a:ext>
            </a:extLst>
          </p:cNvPr>
          <p:cNvSpPr/>
          <p:nvPr/>
        </p:nvSpPr>
        <p:spPr>
          <a:xfrm>
            <a:off x="8439066" y="1149125"/>
            <a:ext cx="2845967" cy="2932222"/>
          </a:xfrm>
          <a:prstGeom prst="ellipse">
            <a:avLst/>
          </a:prstGeom>
          <a:noFill/>
          <a:ln w="101600">
            <a:solidFill>
              <a:srgbClr val="FF00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custDataLst>
      <p:tags r:id="rId1"/>
    </p:custDataLst>
    <p:extLst>
      <p:ext uri="{BB962C8B-B14F-4D97-AF65-F5344CB8AC3E}">
        <p14:creationId xmlns:p14="http://schemas.microsoft.com/office/powerpoint/2010/main" val="4254708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2" name="Picture 2" descr="A purple and white head with a light bulb inside&#10;&#10;Description automatically generated">
            <a:extLst>
              <a:ext uri="{FF2B5EF4-FFF2-40B4-BE49-F238E27FC236}">
                <a16:creationId xmlns:a16="http://schemas.microsoft.com/office/drawing/2014/main" id="{05124F3A-FEB8-2A6D-F110-A105DC0406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09321" y="99675"/>
            <a:ext cx="1247775" cy="12382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22FCD45-8CFD-844F-A2C5-CF10527504F8}"/>
              </a:ext>
            </a:extLst>
          </p:cNvPr>
          <p:cNvSpPr txBox="1"/>
          <p:nvPr/>
        </p:nvSpPr>
        <p:spPr>
          <a:xfrm>
            <a:off x="932340" y="2595665"/>
            <a:ext cx="4275280"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3600"/>
              </a:spcAft>
            </a:pPr>
            <a:r>
              <a:rPr lang="en-US" sz="2000" b="1">
                <a:solidFill>
                  <a:srgbClr val="1CA64A"/>
                </a:solidFill>
                <a:ea typeface="Calibri"/>
                <a:cs typeface="Calibri"/>
              </a:rPr>
              <a:t>Were both strands of the DNA double helix extend? Did they extend in the same direction?</a:t>
            </a:r>
          </a:p>
          <a:p>
            <a:pPr>
              <a:spcAft>
                <a:spcPts val="3600"/>
              </a:spcAft>
            </a:pPr>
            <a:r>
              <a:rPr lang="en-US" sz="2000" b="1">
                <a:solidFill>
                  <a:srgbClr val="1CA64A"/>
                </a:solidFill>
                <a:ea typeface="Calibri"/>
                <a:cs typeface="Calibri"/>
              </a:rPr>
              <a:t>What holds the two strands together?</a:t>
            </a:r>
          </a:p>
          <a:p>
            <a:pPr>
              <a:spcAft>
                <a:spcPts val="3600"/>
              </a:spcAft>
            </a:pPr>
            <a:r>
              <a:rPr lang="en-US" sz="2000" b="1">
                <a:solidFill>
                  <a:srgbClr val="1CA64A"/>
                </a:solidFill>
                <a:ea typeface="Calibri"/>
                <a:cs typeface="Calibri"/>
              </a:rPr>
              <a:t>What might the labels "major groove" and "minor groove" mean?  </a:t>
            </a: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400" b="1">
                <a:solidFill>
                  <a:schemeClr val="bg1"/>
                </a:solidFill>
                <a:ea typeface="HGSoeiKakugothicUB"/>
                <a:cs typeface="Myanmar Text"/>
              </a:rPr>
              <a:t>Exploring an Extended Representation of DNA</a:t>
            </a:r>
            <a:endParaRPr lang="en-US" sz="3400">
              <a:solidFill>
                <a:schemeClr val="bg1"/>
              </a:solidFill>
            </a:endParaRPr>
          </a:p>
        </p:txBody>
      </p:sp>
      <p:pic>
        <p:nvPicPr>
          <p:cNvPr id="8" name="Picture 7">
            <a:extLst>
              <a:ext uri="{FF2B5EF4-FFF2-40B4-BE49-F238E27FC236}">
                <a16:creationId xmlns:a16="http://schemas.microsoft.com/office/drawing/2014/main" id="{4379E2E9-2C7C-DD3E-8851-80C0E966A16B}"/>
              </a:ext>
            </a:extLst>
          </p:cNvPr>
          <p:cNvPicPr>
            <a:picLocks noChangeAspect="1"/>
          </p:cNvPicPr>
          <p:nvPr/>
        </p:nvPicPr>
        <p:blipFill>
          <a:blip r:embed="rId6"/>
          <a:stretch>
            <a:fillRect/>
          </a:stretch>
        </p:blipFill>
        <p:spPr>
          <a:xfrm>
            <a:off x="5995638" y="1902858"/>
            <a:ext cx="5264022" cy="4087942"/>
          </a:xfrm>
          <a:prstGeom prst="rect">
            <a:avLst/>
          </a:prstGeom>
        </p:spPr>
      </p:pic>
    </p:spTree>
    <p:extLst>
      <p:ext uri="{BB962C8B-B14F-4D97-AF65-F5344CB8AC3E}">
        <p14:creationId xmlns:p14="http://schemas.microsoft.com/office/powerpoint/2010/main" val="3808390836"/>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1" name="Picture 10" descr="Icon&#10;&#10;Description automatically generated">
            <a:extLst>
              <a:ext uri="{FF2B5EF4-FFF2-40B4-BE49-F238E27FC236}">
                <a16:creationId xmlns:a16="http://schemas.microsoft.com/office/drawing/2014/main" id="{B471FED5-0533-BBED-5167-3B2972D327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40" y="2285579"/>
            <a:ext cx="4714028" cy="32470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US" sz="2000">
                <a:solidFill>
                  <a:schemeClr val="tx1">
                    <a:lumMod val="95000"/>
                    <a:lumOff val="5000"/>
                  </a:schemeClr>
                </a:solidFill>
                <a:ea typeface="Calibri"/>
                <a:cs typeface="Calibri"/>
              </a:rPr>
              <a:t>Both strands of DNA were extended.</a:t>
            </a:r>
          </a:p>
          <a:p>
            <a:pPr marL="457200">
              <a:spcAft>
                <a:spcPts val="1800"/>
              </a:spcAft>
            </a:pPr>
            <a:r>
              <a:rPr lang="en-US" sz="2000">
                <a:solidFill>
                  <a:schemeClr val="tx1">
                    <a:lumMod val="95000"/>
                    <a:lumOff val="5000"/>
                  </a:schemeClr>
                </a:solidFill>
                <a:ea typeface="Calibri"/>
                <a:cs typeface="Calibri"/>
              </a:rPr>
              <a:t>The first strand extends from the </a:t>
            </a:r>
            <a:r>
              <a:rPr lang="en-US" sz="2000" b="1">
                <a:solidFill>
                  <a:schemeClr val="tx1">
                    <a:lumMod val="95000"/>
                    <a:lumOff val="5000"/>
                  </a:schemeClr>
                </a:solidFill>
                <a:ea typeface="Calibri"/>
                <a:cs typeface="Calibri"/>
              </a:rPr>
              <a:t>bottom to the top</a:t>
            </a:r>
            <a:r>
              <a:rPr lang="en-US" sz="2000">
                <a:solidFill>
                  <a:schemeClr val="tx1">
                    <a:lumMod val="95000"/>
                    <a:lumOff val="5000"/>
                  </a:schemeClr>
                </a:solidFill>
                <a:ea typeface="Calibri"/>
                <a:cs typeface="Calibri"/>
              </a:rPr>
              <a:t>. </a:t>
            </a:r>
          </a:p>
          <a:p>
            <a:pPr marL="457200">
              <a:spcAft>
                <a:spcPts val="4200"/>
              </a:spcAft>
            </a:pPr>
            <a:r>
              <a:rPr lang="en-US" sz="2000">
                <a:solidFill>
                  <a:schemeClr val="tx1">
                    <a:lumMod val="95000"/>
                    <a:lumOff val="5000"/>
                  </a:schemeClr>
                </a:solidFill>
                <a:ea typeface="Calibri"/>
                <a:cs typeface="Calibri"/>
              </a:rPr>
              <a:t>The second strand extends from the </a:t>
            </a:r>
            <a:r>
              <a:rPr lang="en-US" sz="2000" b="1">
                <a:solidFill>
                  <a:schemeClr val="tx1">
                    <a:lumMod val="95000"/>
                    <a:lumOff val="5000"/>
                  </a:schemeClr>
                </a:solidFill>
                <a:ea typeface="Calibri"/>
                <a:cs typeface="Calibri"/>
              </a:rPr>
              <a:t>top to the bottom</a:t>
            </a:r>
            <a:r>
              <a:rPr lang="en-US" sz="2000">
                <a:solidFill>
                  <a:schemeClr val="tx1">
                    <a:lumMod val="95000"/>
                    <a:lumOff val="5000"/>
                  </a:schemeClr>
                </a:solidFill>
                <a:ea typeface="Calibri"/>
                <a:cs typeface="Calibri"/>
              </a:rPr>
              <a:t>.</a:t>
            </a:r>
          </a:p>
          <a:p>
            <a:pPr>
              <a:spcAft>
                <a:spcPts val="1800"/>
              </a:spcAft>
            </a:pPr>
            <a:r>
              <a:rPr lang="en-US" sz="2000" b="1">
                <a:solidFill>
                  <a:srgbClr val="1CA64A"/>
                </a:solidFill>
                <a:ea typeface="Calibri"/>
                <a:cs typeface="Calibri"/>
              </a:rPr>
              <a:t>Does this make the two DNA strands "parallel" or "anti-parallel" to each other?</a:t>
            </a: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400" b="1">
                <a:solidFill>
                  <a:schemeClr val="bg1"/>
                </a:solidFill>
                <a:ea typeface="HGSoeiKakugothicUB"/>
                <a:cs typeface="Myanmar Text"/>
              </a:rPr>
              <a:t>DNA Strands Extend in Anti-Parallel Directions</a:t>
            </a:r>
            <a:endParaRPr lang="en-US" sz="3400">
              <a:solidFill>
                <a:schemeClr val="bg1"/>
              </a:solidFill>
            </a:endParaRPr>
          </a:p>
        </p:txBody>
      </p:sp>
      <p:pic>
        <p:nvPicPr>
          <p:cNvPr id="3" name="Picture 2">
            <a:extLst>
              <a:ext uri="{FF2B5EF4-FFF2-40B4-BE49-F238E27FC236}">
                <a16:creationId xmlns:a16="http://schemas.microsoft.com/office/drawing/2014/main" id="{C8312F04-D90C-5057-3BF7-C3EE3F25F225}"/>
              </a:ext>
            </a:extLst>
          </p:cNvPr>
          <p:cNvPicPr>
            <a:picLocks noChangeAspect="1"/>
          </p:cNvPicPr>
          <p:nvPr/>
        </p:nvPicPr>
        <p:blipFill>
          <a:blip r:embed="rId6"/>
          <a:stretch>
            <a:fillRect/>
          </a:stretch>
        </p:blipFill>
        <p:spPr>
          <a:xfrm>
            <a:off x="932340" y="2908172"/>
            <a:ext cx="444872" cy="491874"/>
          </a:xfrm>
          <a:prstGeom prst="rect">
            <a:avLst/>
          </a:prstGeom>
        </p:spPr>
      </p:pic>
      <p:pic>
        <p:nvPicPr>
          <p:cNvPr id="4" name="Picture 3">
            <a:extLst>
              <a:ext uri="{FF2B5EF4-FFF2-40B4-BE49-F238E27FC236}">
                <a16:creationId xmlns:a16="http://schemas.microsoft.com/office/drawing/2014/main" id="{3D0595BC-D99F-971D-2772-C77DC9DB927B}"/>
              </a:ext>
            </a:extLst>
          </p:cNvPr>
          <p:cNvPicPr>
            <a:picLocks noChangeAspect="1"/>
          </p:cNvPicPr>
          <p:nvPr/>
        </p:nvPicPr>
        <p:blipFill>
          <a:blip r:embed="rId6"/>
          <a:stretch>
            <a:fillRect/>
          </a:stretch>
        </p:blipFill>
        <p:spPr>
          <a:xfrm rot="10800000">
            <a:off x="932340" y="3776702"/>
            <a:ext cx="444872" cy="491874"/>
          </a:xfrm>
          <a:prstGeom prst="rect">
            <a:avLst/>
          </a:prstGeom>
        </p:spPr>
      </p:pic>
      <p:pic>
        <p:nvPicPr>
          <p:cNvPr id="5" name="Picture 4">
            <a:extLst>
              <a:ext uri="{FF2B5EF4-FFF2-40B4-BE49-F238E27FC236}">
                <a16:creationId xmlns:a16="http://schemas.microsoft.com/office/drawing/2014/main" id="{C217FD32-61A7-312E-1DD3-5EA94F2546DB}"/>
              </a:ext>
            </a:extLst>
          </p:cNvPr>
          <p:cNvPicPr>
            <a:picLocks noChangeAspect="1"/>
          </p:cNvPicPr>
          <p:nvPr/>
        </p:nvPicPr>
        <p:blipFill>
          <a:blip r:embed="rId7"/>
          <a:stretch>
            <a:fillRect/>
          </a:stretch>
        </p:blipFill>
        <p:spPr>
          <a:xfrm>
            <a:off x="8405553" y="1327000"/>
            <a:ext cx="1546544" cy="5352087"/>
          </a:xfrm>
          <a:prstGeom prst="rect">
            <a:avLst/>
          </a:prstGeom>
        </p:spPr>
      </p:pic>
      <p:pic>
        <p:nvPicPr>
          <p:cNvPr id="7" name="Picture 6">
            <a:extLst>
              <a:ext uri="{FF2B5EF4-FFF2-40B4-BE49-F238E27FC236}">
                <a16:creationId xmlns:a16="http://schemas.microsoft.com/office/drawing/2014/main" id="{B11ED203-A01D-A503-6681-99633DAB6E32}"/>
              </a:ext>
            </a:extLst>
          </p:cNvPr>
          <p:cNvPicPr>
            <a:picLocks noChangeAspect="1"/>
          </p:cNvPicPr>
          <p:nvPr/>
        </p:nvPicPr>
        <p:blipFill>
          <a:blip r:embed="rId8"/>
          <a:stretch>
            <a:fillRect/>
          </a:stretch>
        </p:blipFill>
        <p:spPr>
          <a:xfrm>
            <a:off x="6129727" y="1327506"/>
            <a:ext cx="1546544" cy="5352087"/>
          </a:xfrm>
          <a:prstGeom prst="rect">
            <a:avLst/>
          </a:prstGeom>
        </p:spPr>
      </p:pic>
    </p:spTree>
    <p:extLst>
      <p:ext uri="{BB962C8B-B14F-4D97-AF65-F5344CB8AC3E}">
        <p14:creationId xmlns:p14="http://schemas.microsoft.com/office/powerpoint/2010/main" val="4132955536"/>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1" name="Picture 10" descr="Icon&#10;&#10;Description automatically generated">
            <a:extLst>
              <a:ext uri="{FF2B5EF4-FFF2-40B4-BE49-F238E27FC236}">
                <a16:creationId xmlns:a16="http://schemas.microsoft.com/office/drawing/2014/main" id="{B471FED5-0533-BBED-5167-3B2972D327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43" y="1614325"/>
            <a:ext cx="4643270" cy="57092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3600"/>
              </a:spcAft>
            </a:pPr>
            <a:r>
              <a:rPr lang="en-US" sz="2000">
                <a:solidFill>
                  <a:schemeClr val="tx1">
                    <a:lumMod val="95000"/>
                    <a:lumOff val="5000"/>
                  </a:schemeClr>
                </a:solidFill>
                <a:ea typeface="Calibri"/>
                <a:cs typeface="Calibri"/>
              </a:rPr>
              <a:t>The two strands of DNA are held together with </a:t>
            </a:r>
            <a:r>
              <a:rPr lang="en-US" sz="2000" b="1">
                <a:solidFill>
                  <a:schemeClr val="tx1">
                    <a:lumMod val="95000"/>
                    <a:lumOff val="5000"/>
                  </a:schemeClr>
                </a:solidFill>
                <a:ea typeface="Calibri"/>
                <a:cs typeface="Calibri"/>
              </a:rPr>
              <a:t>base pairing</a:t>
            </a:r>
            <a:r>
              <a:rPr lang="en-US" sz="2000">
                <a:solidFill>
                  <a:schemeClr val="tx1">
                    <a:lumMod val="95000"/>
                    <a:lumOff val="5000"/>
                  </a:schemeClr>
                </a:solidFill>
                <a:ea typeface="Calibri"/>
                <a:cs typeface="Calibri"/>
              </a:rPr>
              <a:t>. </a:t>
            </a:r>
            <a:r>
              <a:rPr lang="en-US" sz="2000">
                <a:solidFill>
                  <a:srgbClr val="000000"/>
                </a:solidFill>
                <a:ea typeface="Calibri"/>
                <a:cs typeface="Calibri"/>
              </a:rPr>
              <a:t>These contact points represent hydrogen bonds.</a:t>
            </a:r>
            <a:endParaRPr lang="en-US" sz="2000">
              <a:solidFill>
                <a:schemeClr val="tx1">
                  <a:lumMod val="95000"/>
                  <a:lumOff val="5000"/>
                </a:schemeClr>
              </a:solidFill>
              <a:ea typeface="Calibri"/>
              <a:cs typeface="Calibri"/>
            </a:endParaRPr>
          </a:p>
          <a:p>
            <a:pPr>
              <a:spcAft>
                <a:spcPts val="1800"/>
              </a:spcAft>
            </a:pPr>
            <a:r>
              <a:rPr lang="en-US" sz="2000" b="1">
                <a:solidFill>
                  <a:srgbClr val="C00000"/>
                </a:solidFill>
                <a:ea typeface="Calibri"/>
                <a:cs typeface="Calibri"/>
              </a:rPr>
              <a:t>Adenine (A) </a:t>
            </a:r>
            <a:r>
              <a:rPr lang="en-US" sz="2000">
                <a:solidFill>
                  <a:schemeClr val="tx1">
                    <a:lumMod val="95000"/>
                    <a:lumOff val="5000"/>
                  </a:schemeClr>
                </a:solidFill>
                <a:ea typeface="Calibri"/>
                <a:cs typeface="Calibri"/>
              </a:rPr>
              <a:t>nucleotides pair with </a:t>
            </a:r>
            <a:r>
              <a:rPr lang="en-US" sz="2000" b="1">
                <a:solidFill>
                  <a:schemeClr val="accent4">
                    <a:lumMod val="75000"/>
                  </a:schemeClr>
                </a:solidFill>
                <a:ea typeface="Calibri"/>
                <a:cs typeface="Calibri"/>
              </a:rPr>
              <a:t>Thymine (T) </a:t>
            </a:r>
            <a:r>
              <a:rPr lang="en-US" sz="2000">
                <a:solidFill>
                  <a:schemeClr val="tx1">
                    <a:lumMod val="95000"/>
                    <a:lumOff val="5000"/>
                  </a:schemeClr>
                </a:solidFill>
                <a:ea typeface="Calibri"/>
                <a:cs typeface="Calibri"/>
              </a:rPr>
              <a:t>nucleotides. </a:t>
            </a:r>
          </a:p>
          <a:p>
            <a:pPr>
              <a:spcAft>
                <a:spcPts val="1800"/>
              </a:spcAft>
            </a:pPr>
            <a:r>
              <a:rPr lang="en-US" sz="2000" b="1">
                <a:solidFill>
                  <a:srgbClr val="00B050"/>
                </a:solidFill>
                <a:ea typeface="Calibri"/>
                <a:cs typeface="Calibri"/>
              </a:rPr>
              <a:t>Guanine (G) </a:t>
            </a:r>
            <a:r>
              <a:rPr lang="en-US" sz="2000">
                <a:solidFill>
                  <a:schemeClr val="tx1">
                    <a:lumMod val="95000"/>
                    <a:lumOff val="5000"/>
                  </a:schemeClr>
                </a:solidFill>
                <a:ea typeface="Calibri"/>
                <a:cs typeface="Calibri"/>
              </a:rPr>
              <a:t>nucleotides pair with </a:t>
            </a:r>
            <a:r>
              <a:rPr lang="en-US" sz="2000" b="1">
                <a:solidFill>
                  <a:srgbClr val="0070C0"/>
                </a:solidFill>
                <a:ea typeface="Calibri"/>
                <a:cs typeface="Calibri"/>
              </a:rPr>
              <a:t>Cytosine (C) </a:t>
            </a:r>
            <a:r>
              <a:rPr lang="en-US" sz="2000">
                <a:solidFill>
                  <a:schemeClr val="tx1">
                    <a:lumMod val="95000"/>
                    <a:lumOff val="5000"/>
                  </a:schemeClr>
                </a:solidFill>
                <a:ea typeface="Calibri"/>
                <a:cs typeface="Calibri"/>
              </a:rPr>
              <a:t>nucleotides.</a:t>
            </a:r>
          </a:p>
          <a:p>
            <a:pPr>
              <a:spcAft>
                <a:spcPts val="1800"/>
              </a:spcAft>
            </a:pPr>
            <a:r>
              <a:rPr lang="en-US" sz="2000" b="1">
                <a:solidFill>
                  <a:srgbClr val="1CA64A"/>
                </a:solidFill>
                <a:ea typeface="Calibri"/>
                <a:cs typeface="Calibri"/>
              </a:rPr>
              <a:t>How many points of contact are there between A and T? </a:t>
            </a:r>
          </a:p>
          <a:p>
            <a:pPr>
              <a:spcAft>
                <a:spcPts val="1800"/>
              </a:spcAft>
            </a:pPr>
            <a:r>
              <a:rPr lang="en-US" sz="2000" b="1">
                <a:solidFill>
                  <a:srgbClr val="1CA64A"/>
                </a:solidFill>
                <a:ea typeface="Calibri"/>
                <a:cs typeface="Calibri"/>
              </a:rPr>
              <a:t>How many points of contact are between a G and C? </a:t>
            </a:r>
          </a:p>
          <a:p>
            <a:pPr>
              <a:spcAft>
                <a:spcPts val="1800"/>
              </a:spcAft>
            </a:pPr>
            <a:endParaRPr lang="en-US" sz="2000" b="1">
              <a:ea typeface="Calibri"/>
              <a:cs typeface="Calibri"/>
            </a:endParaRPr>
          </a:p>
          <a:p>
            <a:pPr>
              <a:spcAft>
                <a:spcPts val="1800"/>
              </a:spcAft>
            </a:pPr>
            <a:endParaRPr lang="en-US" sz="2000" b="1">
              <a:solidFill>
                <a:srgbClr val="1CA64A"/>
              </a:solidFill>
              <a:ea typeface="Calibri"/>
              <a:cs typeface="Calibri"/>
            </a:endParaRP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400" b="1">
                <a:solidFill>
                  <a:schemeClr val="bg1"/>
                </a:solidFill>
                <a:ea typeface="HGSoeiKakugothicUB"/>
                <a:cs typeface="Myanmar Text"/>
              </a:rPr>
              <a:t>DNA Strands Form Complementary Base Pairs</a:t>
            </a:r>
            <a:endParaRPr lang="en-US" sz="3400">
              <a:solidFill>
                <a:schemeClr val="bg1"/>
              </a:solidFill>
            </a:endParaRPr>
          </a:p>
        </p:txBody>
      </p:sp>
      <p:pic>
        <p:nvPicPr>
          <p:cNvPr id="8" name="Picture 7">
            <a:extLst>
              <a:ext uri="{FF2B5EF4-FFF2-40B4-BE49-F238E27FC236}">
                <a16:creationId xmlns:a16="http://schemas.microsoft.com/office/drawing/2014/main" id="{A06C2AA9-B5F3-AA45-0E2D-DAB4129AA745}"/>
              </a:ext>
            </a:extLst>
          </p:cNvPr>
          <p:cNvPicPr>
            <a:picLocks noChangeAspect="1"/>
          </p:cNvPicPr>
          <p:nvPr/>
        </p:nvPicPr>
        <p:blipFill>
          <a:blip r:embed="rId6"/>
          <a:stretch>
            <a:fillRect/>
          </a:stretch>
        </p:blipFill>
        <p:spPr>
          <a:xfrm>
            <a:off x="6177776" y="2055797"/>
            <a:ext cx="4152421" cy="3843199"/>
          </a:xfrm>
          <a:prstGeom prst="rect">
            <a:avLst/>
          </a:prstGeom>
        </p:spPr>
      </p:pic>
    </p:spTree>
    <p:extLst>
      <p:ext uri="{BB962C8B-B14F-4D97-AF65-F5344CB8AC3E}">
        <p14:creationId xmlns:p14="http://schemas.microsoft.com/office/powerpoint/2010/main" val="1830423805"/>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F9FCB0FE-82D7-5C1D-7E6A-4214B47D67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40" y="2258433"/>
            <a:ext cx="5163660"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US" sz="2000">
                <a:ea typeface="Calibri"/>
                <a:cs typeface="Calibri"/>
              </a:rPr>
              <a:t>Double-stranded DNA has indents or "grooves", like the space between threads on a screw.</a:t>
            </a:r>
          </a:p>
          <a:p>
            <a:pPr>
              <a:spcAft>
                <a:spcPts val="1800"/>
              </a:spcAft>
            </a:pPr>
            <a:r>
              <a:rPr lang="en-US" sz="2000">
                <a:ea typeface="Calibri"/>
                <a:cs typeface="Calibri"/>
              </a:rPr>
              <a:t>These grooves are </a:t>
            </a:r>
            <a:r>
              <a:rPr lang="en-US" sz="2000" b="1" i="1">
                <a:ea typeface="Calibri"/>
                <a:cs typeface="Calibri"/>
              </a:rPr>
              <a:t>nearly</a:t>
            </a:r>
            <a:r>
              <a:rPr lang="en-US" sz="2000">
                <a:ea typeface="Calibri"/>
                <a:cs typeface="Calibri"/>
              </a:rPr>
              <a:t> symmetrical. But one groove is slightly larger than the other.</a:t>
            </a:r>
          </a:p>
          <a:p>
            <a:pPr>
              <a:spcAft>
                <a:spcPts val="1800"/>
              </a:spcAft>
            </a:pPr>
            <a:endParaRPr lang="en-US" sz="2000" b="1">
              <a:solidFill>
                <a:srgbClr val="1CA64A"/>
              </a:solidFill>
              <a:ea typeface="Calibri"/>
              <a:cs typeface="Calibri"/>
            </a:endParaRPr>
          </a:p>
          <a:p>
            <a:pPr>
              <a:spcAft>
                <a:spcPts val="1800"/>
              </a:spcAft>
            </a:pPr>
            <a:r>
              <a:rPr lang="en-US" sz="2000" b="1">
                <a:solidFill>
                  <a:srgbClr val="1CA64A"/>
                </a:solidFill>
                <a:ea typeface="Calibri"/>
                <a:cs typeface="Calibri"/>
              </a:rPr>
              <a:t>How might this impact the way other molecules interact with DNA?</a:t>
            </a:r>
          </a:p>
          <a:p>
            <a:pPr>
              <a:spcAft>
                <a:spcPts val="1800"/>
              </a:spcAft>
            </a:pPr>
            <a:endParaRPr lang="en-US" sz="2000" b="1">
              <a:ea typeface="Calibri"/>
              <a:cs typeface="Calibri"/>
            </a:endParaRP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solidFill>
                  <a:schemeClr val="bg1"/>
                </a:solidFill>
                <a:latin typeface="+mn-lt"/>
                <a:ea typeface="HGSoeiKakugothicUB"/>
                <a:cs typeface="Myanmar Text"/>
              </a:rPr>
              <a:t>The DNA Double Helix has Major and Minor Grooves</a:t>
            </a:r>
          </a:p>
        </p:txBody>
      </p:sp>
      <p:pic>
        <p:nvPicPr>
          <p:cNvPr id="3" name="Picture 2">
            <a:extLst>
              <a:ext uri="{FF2B5EF4-FFF2-40B4-BE49-F238E27FC236}">
                <a16:creationId xmlns:a16="http://schemas.microsoft.com/office/drawing/2014/main" id="{941F5A2D-67CD-B404-DD11-5B8F320238CB}"/>
              </a:ext>
            </a:extLst>
          </p:cNvPr>
          <p:cNvPicPr>
            <a:picLocks noChangeAspect="1"/>
          </p:cNvPicPr>
          <p:nvPr/>
        </p:nvPicPr>
        <p:blipFill>
          <a:blip r:embed="rId6"/>
          <a:stretch>
            <a:fillRect/>
          </a:stretch>
        </p:blipFill>
        <p:spPr>
          <a:xfrm>
            <a:off x="7015078" y="1490392"/>
            <a:ext cx="2548022" cy="5013955"/>
          </a:xfrm>
          <a:prstGeom prst="rect">
            <a:avLst/>
          </a:prstGeom>
        </p:spPr>
      </p:pic>
    </p:spTree>
    <p:extLst>
      <p:ext uri="{BB962C8B-B14F-4D97-AF65-F5344CB8AC3E}">
        <p14:creationId xmlns:p14="http://schemas.microsoft.com/office/powerpoint/2010/main" val="876298640"/>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357E400-C824-7669-F505-D4F2F33C9B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40" y="2352882"/>
            <a:ext cx="5274496" cy="39087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2400"/>
              </a:spcAft>
            </a:pPr>
            <a:r>
              <a:rPr lang="en-US" sz="2000">
                <a:ea typeface="Calibri"/>
                <a:cs typeface="Calibri"/>
              </a:rPr>
              <a:t>The AR added twenty more base pairs to the twelve base pairs in the physical model.  However, the real human genome is not 32 base pairs long.</a:t>
            </a:r>
          </a:p>
          <a:p>
            <a:pPr>
              <a:spcAft>
                <a:spcPts val="1200"/>
              </a:spcAft>
            </a:pPr>
            <a:r>
              <a:rPr lang="en-US" sz="2800" b="1">
                <a:solidFill>
                  <a:srgbClr val="D200B9"/>
                </a:solidFill>
                <a:ea typeface="Calibri"/>
                <a:cs typeface="Calibri"/>
              </a:rPr>
              <a:t>It is 3.2 billion base pairs long! </a:t>
            </a:r>
          </a:p>
          <a:p>
            <a:pPr>
              <a:spcAft>
                <a:spcPts val="1800"/>
              </a:spcAft>
            </a:pPr>
            <a:endParaRPr lang="en-US" sz="2000" b="1">
              <a:solidFill>
                <a:srgbClr val="D200B9"/>
              </a:solidFill>
              <a:ea typeface="Calibri"/>
              <a:cs typeface="Calibri"/>
            </a:endParaRPr>
          </a:p>
          <a:p>
            <a:pPr>
              <a:spcAft>
                <a:spcPts val="1800"/>
              </a:spcAft>
            </a:pPr>
            <a:r>
              <a:rPr lang="en-US" sz="2000" b="1">
                <a:solidFill>
                  <a:srgbClr val="00B050"/>
                </a:solidFill>
                <a:ea typeface="Calibri"/>
                <a:cs typeface="Calibri"/>
              </a:rPr>
              <a:t>How long would our whole genome be at the same scale as this physical DNA model?</a:t>
            </a:r>
          </a:p>
          <a:p>
            <a:pPr>
              <a:spcAft>
                <a:spcPts val="1800"/>
              </a:spcAft>
            </a:pPr>
            <a:r>
              <a:rPr lang="en-US" sz="2000" b="1">
                <a:solidFill>
                  <a:srgbClr val="D200B9"/>
                </a:solidFill>
                <a:ea typeface="Calibri"/>
                <a:cs typeface="Calibri"/>
              </a:rPr>
              <a:t> </a:t>
            </a: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400" b="1">
                <a:solidFill>
                  <a:schemeClr val="bg1"/>
                </a:solidFill>
                <a:ea typeface="HGSoeiKakugothicUB"/>
                <a:cs typeface="Myanmar Text"/>
              </a:rPr>
              <a:t>How Long is the Human Genome?</a:t>
            </a:r>
            <a:endParaRPr lang="en-US" sz="3400">
              <a:solidFill>
                <a:schemeClr val="bg1"/>
              </a:solidFill>
            </a:endParaRPr>
          </a:p>
        </p:txBody>
      </p:sp>
      <p:sp>
        <p:nvSpPr>
          <p:cNvPr id="22" name="Rectangle 21">
            <a:extLst>
              <a:ext uri="{FF2B5EF4-FFF2-40B4-BE49-F238E27FC236}">
                <a16:creationId xmlns:a16="http://schemas.microsoft.com/office/drawing/2014/main" id="{AEA64BC4-3560-FA82-ECCA-BC652DC1E5C7}"/>
              </a:ext>
            </a:extLst>
          </p:cNvPr>
          <p:cNvSpPr/>
          <p:nvPr/>
        </p:nvSpPr>
        <p:spPr>
          <a:xfrm>
            <a:off x="10008566" y="3696760"/>
            <a:ext cx="1574603" cy="17095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22CEA8A-BE89-3385-D7A2-589B24E1976D}"/>
              </a:ext>
            </a:extLst>
          </p:cNvPr>
          <p:cNvPicPr>
            <a:picLocks noChangeAspect="1"/>
          </p:cNvPicPr>
          <p:nvPr/>
        </p:nvPicPr>
        <p:blipFill rotWithShape="1">
          <a:blip r:embed="rId6"/>
          <a:srcRect l="34791"/>
          <a:stretch/>
        </p:blipFill>
        <p:spPr>
          <a:xfrm>
            <a:off x="8365964" y="1490392"/>
            <a:ext cx="2325187" cy="4781444"/>
          </a:xfrm>
          <a:prstGeom prst="rect">
            <a:avLst/>
          </a:prstGeom>
        </p:spPr>
      </p:pic>
      <p:pic>
        <p:nvPicPr>
          <p:cNvPr id="5" name="Picture 4">
            <a:extLst>
              <a:ext uri="{FF2B5EF4-FFF2-40B4-BE49-F238E27FC236}">
                <a16:creationId xmlns:a16="http://schemas.microsoft.com/office/drawing/2014/main" id="{BD2CE767-75ED-1354-8550-8056727E5913}"/>
              </a:ext>
            </a:extLst>
          </p:cNvPr>
          <p:cNvPicPr>
            <a:picLocks noChangeAspect="1"/>
          </p:cNvPicPr>
          <p:nvPr/>
        </p:nvPicPr>
        <p:blipFill rotWithShape="1">
          <a:blip r:embed="rId7"/>
          <a:srcRect r="54509"/>
          <a:stretch/>
        </p:blipFill>
        <p:spPr>
          <a:xfrm>
            <a:off x="7015078" y="1490392"/>
            <a:ext cx="1159104" cy="5013955"/>
          </a:xfrm>
          <a:prstGeom prst="rect">
            <a:avLst/>
          </a:prstGeom>
        </p:spPr>
      </p:pic>
    </p:spTree>
    <p:extLst>
      <p:ext uri="{BB962C8B-B14F-4D97-AF65-F5344CB8AC3E}">
        <p14:creationId xmlns:p14="http://schemas.microsoft.com/office/powerpoint/2010/main" val="2092406789"/>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17" name="Table 16">
            <a:extLst>
              <a:ext uri="{FF2B5EF4-FFF2-40B4-BE49-F238E27FC236}">
                <a16:creationId xmlns:a16="http://schemas.microsoft.com/office/drawing/2014/main" id="{EFCEC0C7-48BC-039A-DEA8-6DCDDCE106C6}"/>
              </a:ext>
            </a:extLst>
          </p:cNvPr>
          <p:cNvGraphicFramePr>
            <a:graphicFrameLocks noGrp="1"/>
          </p:cNvGraphicFramePr>
          <p:nvPr>
            <p:extLst>
              <p:ext uri="{D42A27DB-BD31-4B8C-83A1-F6EECF244321}">
                <p14:modId xmlns:p14="http://schemas.microsoft.com/office/powerpoint/2010/main" val="4011517690"/>
              </p:ext>
            </p:extLst>
          </p:nvPr>
        </p:nvGraphicFramePr>
        <p:xfrm>
          <a:off x="4858327" y="2384657"/>
          <a:ext cx="6696617" cy="2433566"/>
        </p:xfrm>
        <a:graphic>
          <a:graphicData uri="http://schemas.openxmlformats.org/drawingml/2006/table">
            <a:tbl>
              <a:tblPr firstRow="1" bandRow="1">
                <a:tableStyleId>{5C22544A-7EE6-4342-B048-85BDC9FD1C3A}</a:tableStyleId>
              </a:tblPr>
              <a:tblGrid>
                <a:gridCol w="2184569">
                  <a:extLst>
                    <a:ext uri="{9D8B030D-6E8A-4147-A177-3AD203B41FA5}">
                      <a16:colId xmlns:a16="http://schemas.microsoft.com/office/drawing/2014/main" val="1048504957"/>
                    </a:ext>
                  </a:extLst>
                </a:gridCol>
                <a:gridCol w="1471240">
                  <a:extLst>
                    <a:ext uri="{9D8B030D-6E8A-4147-A177-3AD203B41FA5}">
                      <a16:colId xmlns:a16="http://schemas.microsoft.com/office/drawing/2014/main" val="4067610939"/>
                    </a:ext>
                  </a:extLst>
                </a:gridCol>
                <a:gridCol w="1542573">
                  <a:extLst>
                    <a:ext uri="{9D8B030D-6E8A-4147-A177-3AD203B41FA5}">
                      <a16:colId xmlns:a16="http://schemas.microsoft.com/office/drawing/2014/main" val="3934126612"/>
                    </a:ext>
                  </a:extLst>
                </a:gridCol>
                <a:gridCol w="1498235">
                  <a:extLst>
                    <a:ext uri="{9D8B030D-6E8A-4147-A177-3AD203B41FA5}">
                      <a16:colId xmlns:a16="http://schemas.microsoft.com/office/drawing/2014/main" val="1072340482"/>
                    </a:ext>
                  </a:extLst>
                </a:gridCol>
              </a:tblGrid>
              <a:tr h="948746">
                <a:tc>
                  <a:txBody>
                    <a:bodyPr/>
                    <a:lstStyle/>
                    <a:p>
                      <a:pPr algn="ctr"/>
                      <a:r>
                        <a:rPr lang="en-US" sz="2000"/>
                        <a:t>Representation</a:t>
                      </a:r>
                    </a:p>
                    <a:p>
                      <a:pPr algn="ctr"/>
                      <a:r>
                        <a:rPr lang="en-US" sz="2000"/>
                        <a:t>Type</a:t>
                      </a:r>
                    </a:p>
                  </a:txBody>
                  <a:tcPr anchor="ctr"/>
                </a:tc>
                <a:tc>
                  <a:txBody>
                    <a:bodyPr/>
                    <a:lstStyle/>
                    <a:p>
                      <a:pPr algn="ctr"/>
                      <a:r>
                        <a:rPr lang="en-US" sz="2000"/>
                        <a:t>Vertical</a:t>
                      </a:r>
                    </a:p>
                    <a:p>
                      <a:pPr algn="ctr"/>
                      <a:r>
                        <a:rPr lang="en-US" sz="2000"/>
                        <a:t>Length </a:t>
                      </a:r>
                    </a:p>
                  </a:txBody>
                  <a:tcPr anchor="ctr"/>
                </a:tc>
                <a:tc>
                  <a:txBody>
                    <a:bodyPr/>
                    <a:lstStyle/>
                    <a:p>
                      <a:pPr algn="ctr"/>
                      <a:r>
                        <a:rPr lang="en-US" sz="2000"/>
                        <a:t>Number of Base Pairs</a:t>
                      </a:r>
                    </a:p>
                  </a:txBody>
                  <a:tcPr anchor="ctr"/>
                </a:tc>
                <a:tc>
                  <a:txBody>
                    <a:bodyPr/>
                    <a:lstStyle/>
                    <a:p>
                      <a:pPr algn="ctr"/>
                      <a:r>
                        <a:rPr lang="en-US" sz="2000"/>
                        <a:t>Length Per Base Pair</a:t>
                      </a:r>
                    </a:p>
                  </a:txBody>
                  <a:tcPr anchor="ctr"/>
                </a:tc>
                <a:extLst>
                  <a:ext uri="{0D108BD9-81ED-4DB2-BD59-A6C34878D82A}">
                    <a16:rowId xmlns:a16="http://schemas.microsoft.com/office/drawing/2014/main" val="3221136492"/>
                  </a:ext>
                </a:extLst>
              </a:tr>
              <a:tr h="742410">
                <a:tc>
                  <a:txBody>
                    <a:bodyPr/>
                    <a:lstStyle/>
                    <a:p>
                      <a:pPr algn="ctr">
                        <a:lnSpc>
                          <a:spcPts val="1900"/>
                        </a:lnSpc>
                      </a:pPr>
                      <a:r>
                        <a:rPr lang="en-US"/>
                        <a:t>Physical Plastic</a:t>
                      </a:r>
                    </a:p>
                    <a:p>
                      <a:pPr algn="ctr">
                        <a:lnSpc>
                          <a:spcPts val="1900"/>
                        </a:lnSpc>
                      </a:pPr>
                      <a:r>
                        <a:rPr lang="en-US"/>
                        <a:t>DNA Model</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a:p>
                  </a:txBody>
                  <a:tcPr anchor="ctr"/>
                </a:tc>
                <a:tc>
                  <a:txBody>
                    <a:bodyPr/>
                    <a:lstStyle/>
                    <a:p>
                      <a:pPr algn="ctr"/>
                      <a:endParaRPr lang="en-US"/>
                    </a:p>
                  </a:txBody>
                  <a:tcPr anchor="ctr"/>
                </a:tc>
                <a:tc>
                  <a:txBody>
                    <a:bodyPr/>
                    <a:lstStyle/>
                    <a:p>
                      <a:pPr algn="ctr"/>
                      <a:endParaRPr lang="en-US"/>
                    </a:p>
                  </a:txBody>
                  <a:tcPr anchor="ctr"/>
                </a:tc>
                <a:extLst>
                  <a:ext uri="{0D108BD9-81ED-4DB2-BD59-A6C34878D82A}">
                    <a16:rowId xmlns:a16="http://schemas.microsoft.com/office/drawing/2014/main" val="1652070921"/>
                  </a:ext>
                </a:extLst>
              </a:tr>
              <a:tr h="742410">
                <a:tc>
                  <a:txBody>
                    <a:bodyPr/>
                    <a:lstStyle/>
                    <a:p>
                      <a:pPr algn="ctr">
                        <a:lnSpc>
                          <a:spcPts val="1900"/>
                        </a:lnSpc>
                      </a:pPr>
                      <a:r>
                        <a:rPr lang="en-US"/>
                        <a:t>Real DNA Genome</a:t>
                      </a:r>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extLst>
                  <a:ext uri="{0D108BD9-81ED-4DB2-BD59-A6C34878D82A}">
                    <a16:rowId xmlns:a16="http://schemas.microsoft.com/office/drawing/2014/main" val="3384034091"/>
                  </a:ext>
                </a:extLst>
              </a:tr>
            </a:tbl>
          </a:graphicData>
        </a:graphic>
      </p:graphicFrame>
      <p:sp>
        <p:nvSpPr>
          <p:cNvPr id="18" name="Rectangle 17">
            <a:extLst>
              <a:ext uri="{FF2B5EF4-FFF2-40B4-BE49-F238E27FC236}">
                <a16:creationId xmlns:a16="http://schemas.microsoft.com/office/drawing/2014/main" id="{C4963001-10C2-2D9E-31C3-F6754D39652D}"/>
              </a:ext>
            </a:extLst>
          </p:cNvPr>
          <p:cNvSpPr/>
          <p:nvPr/>
        </p:nvSpPr>
        <p:spPr>
          <a:xfrm>
            <a:off x="7065814" y="3340123"/>
            <a:ext cx="1413164" cy="701964"/>
          </a:xfrm>
          <a:prstGeom prst="rect">
            <a:avLst/>
          </a:prstGeom>
          <a:noFill/>
          <a:ln w="88900">
            <a:solidFill>
              <a:srgbClr val="F27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1A74FE0-234F-5373-C188-19491F83887B}"/>
              </a:ext>
            </a:extLst>
          </p:cNvPr>
          <p:cNvSpPr/>
          <p:nvPr/>
        </p:nvSpPr>
        <p:spPr>
          <a:xfrm>
            <a:off x="8571662" y="3340123"/>
            <a:ext cx="1413164" cy="701964"/>
          </a:xfrm>
          <a:prstGeom prst="rect">
            <a:avLst/>
          </a:prstGeom>
          <a:noFill/>
          <a:ln w="88900">
            <a:solidFill>
              <a:srgbClr val="FF0D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purple pencil in a white circle&#10;&#10;Description automatically generated">
            <a:extLst>
              <a:ext uri="{FF2B5EF4-FFF2-40B4-BE49-F238E27FC236}">
                <a16:creationId xmlns:a16="http://schemas.microsoft.com/office/drawing/2014/main" id="{E65F145C-7C42-8EB0-2185-F07B9E8B51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41" y="2313590"/>
            <a:ext cx="3381042" cy="32470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3600"/>
              </a:spcAft>
            </a:pPr>
            <a:r>
              <a:rPr lang="en-US" sz="2000">
                <a:ea typeface="Calibri"/>
                <a:cs typeface="Calibri"/>
              </a:rPr>
              <a:t>Start by taking measurements of the physical model. </a:t>
            </a:r>
            <a:r>
              <a:rPr lang="en-US" sz="2000" b="1">
                <a:ea typeface="Calibri"/>
                <a:cs typeface="Calibri"/>
              </a:rPr>
              <a:t>Create a table like the one to the right. </a:t>
            </a:r>
          </a:p>
          <a:p>
            <a:pPr>
              <a:spcAft>
                <a:spcPts val="1800"/>
              </a:spcAft>
            </a:pPr>
            <a:r>
              <a:rPr lang="en-US" sz="2000" b="1">
                <a:ea typeface="Calibri"/>
                <a:cs typeface="Calibri"/>
              </a:rPr>
              <a:t>Record the </a:t>
            </a:r>
            <a:r>
              <a:rPr lang="en-US" sz="2000" b="1">
                <a:solidFill>
                  <a:srgbClr val="D200B9"/>
                </a:solidFill>
                <a:ea typeface="Calibri"/>
                <a:cs typeface="Calibri"/>
              </a:rPr>
              <a:t>number of base pairs </a:t>
            </a:r>
            <a:r>
              <a:rPr lang="en-US" sz="2000" b="1">
                <a:ea typeface="Calibri"/>
                <a:cs typeface="Calibri"/>
              </a:rPr>
              <a:t>in the physical model.</a:t>
            </a:r>
          </a:p>
          <a:p>
            <a:pPr>
              <a:spcAft>
                <a:spcPts val="1800"/>
              </a:spcAft>
            </a:pPr>
            <a:r>
              <a:rPr lang="en-US" sz="2000" b="1">
                <a:ea typeface="Calibri"/>
                <a:cs typeface="Calibri"/>
              </a:rPr>
              <a:t>Using a meter stick, record the </a:t>
            </a:r>
            <a:r>
              <a:rPr lang="en-US" sz="2000" b="1">
                <a:solidFill>
                  <a:schemeClr val="accent2">
                    <a:lumMod val="75000"/>
                  </a:schemeClr>
                </a:solidFill>
                <a:ea typeface="Calibri"/>
                <a:cs typeface="Calibri"/>
              </a:rPr>
              <a:t>vertical length </a:t>
            </a:r>
            <a:r>
              <a:rPr lang="en-US" sz="2000" b="1">
                <a:ea typeface="Calibri"/>
                <a:cs typeface="Calibri"/>
              </a:rPr>
              <a:t>of the physical model in cm</a:t>
            </a:r>
            <a:endParaRPr lang="en-US" sz="2000" b="1">
              <a:solidFill>
                <a:schemeClr val="accent2">
                  <a:lumMod val="75000"/>
                </a:schemeClr>
              </a:solidFill>
              <a:ea typeface="Calibri"/>
              <a:cs typeface="Calibri"/>
            </a:endParaRP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400" b="1">
                <a:solidFill>
                  <a:schemeClr val="bg1"/>
                </a:solidFill>
                <a:ea typeface="HGSoeiKakugothicUB"/>
                <a:cs typeface="Myanmar Text"/>
              </a:rPr>
              <a:t>What is the Length of the Physical Model?</a:t>
            </a:r>
            <a:endParaRPr lang="en-US" sz="3400">
              <a:solidFill>
                <a:schemeClr val="bg1"/>
              </a:solidFill>
            </a:endParaRPr>
          </a:p>
        </p:txBody>
      </p:sp>
      <p:sp>
        <p:nvSpPr>
          <p:cNvPr id="22" name="Rectangle 21">
            <a:extLst>
              <a:ext uri="{FF2B5EF4-FFF2-40B4-BE49-F238E27FC236}">
                <a16:creationId xmlns:a16="http://schemas.microsoft.com/office/drawing/2014/main" id="{AEA64BC4-3560-FA82-ECCA-BC652DC1E5C7}"/>
              </a:ext>
            </a:extLst>
          </p:cNvPr>
          <p:cNvSpPr/>
          <p:nvPr/>
        </p:nvSpPr>
        <p:spPr>
          <a:xfrm>
            <a:off x="10049802" y="4084829"/>
            <a:ext cx="1574603" cy="17095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1119972"/>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17" name="Table 16">
            <a:extLst>
              <a:ext uri="{FF2B5EF4-FFF2-40B4-BE49-F238E27FC236}">
                <a16:creationId xmlns:a16="http://schemas.microsoft.com/office/drawing/2014/main" id="{EFCEC0C7-48BC-039A-DEA8-6DCDDCE106C6}"/>
              </a:ext>
            </a:extLst>
          </p:cNvPr>
          <p:cNvGraphicFramePr>
            <a:graphicFrameLocks noGrp="1"/>
          </p:cNvGraphicFramePr>
          <p:nvPr>
            <p:extLst>
              <p:ext uri="{D42A27DB-BD31-4B8C-83A1-F6EECF244321}">
                <p14:modId xmlns:p14="http://schemas.microsoft.com/office/powerpoint/2010/main" val="2595166900"/>
              </p:ext>
            </p:extLst>
          </p:nvPr>
        </p:nvGraphicFramePr>
        <p:xfrm>
          <a:off x="4858327" y="2384657"/>
          <a:ext cx="6696617" cy="2433566"/>
        </p:xfrm>
        <a:graphic>
          <a:graphicData uri="http://schemas.openxmlformats.org/drawingml/2006/table">
            <a:tbl>
              <a:tblPr firstRow="1" bandRow="1">
                <a:tableStyleId>{5C22544A-7EE6-4342-B048-85BDC9FD1C3A}</a:tableStyleId>
              </a:tblPr>
              <a:tblGrid>
                <a:gridCol w="2184569">
                  <a:extLst>
                    <a:ext uri="{9D8B030D-6E8A-4147-A177-3AD203B41FA5}">
                      <a16:colId xmlns:a16="http://schemas.microsoft.com/office/drawing/2014/main" val="1048504957"/>
                    </a:ext>
                  </a:extLst>
                </a:gridCol>
                <a:gridCol w="1471240">
                  <a:extLst>
                    <a:ext uri="{9D8B030D-6E8A-4147-A177-3AD203B41FA5}">
                      <a16:colId xmlns:a16="http://schemas.microsoft.com/office/drawing/2014/main" val="4067610939"/>
                    </a:ext>
                  </a:extLst>
                </a:gridCol>
                <a:gridCol w="1542573">
                  <a:extLst>
                    <a:ext uri="{9D8B030D-6E8A-4147-A177-3AD203B41FA5}">
                      <a16:colId xmlns:a16="http://schemas.microsoft.com/office/drawing/2014/main" val="3934126612"/>
                    </a:ext>
                  </a:extLst>
                </a:gridCol>
                <a:gridCol w="1498235">
                  <a:extLst>
                    <a:ext uri="{9D8B030D-6E8A-4147-A177-3AD203B41FA5}">
                      <a16:colId xmlns:a16="http://schemas.microsoft.com/office/drawing/2014/main" val="1072340482"/>
                    </a:ext>
                  </a:extLst>
                </a:gridCol>
              </a:tblGrid>
              <a:tr h="948746">
                <a:tc>
                  <a:txBody>
                    <a:bodyPr/>
                    <a:lstStyle/>
                    <a:p>
                      <a:pPr algn="ctr"/>
                      <a:r>
                        <a:rPr lang="en-US" sz="2000"/>
                        <a:t>Representation</a:t>
                      </a:r>
                    </a:p>
                    <a:p>
                      <a:pPr algn="ctr"/>
                      <a:r>
                        <a:rPr lang="en-US" sz="2000"/>
                        <a:t>Type</a:t>
                      </a:r>
                    </a:p>
                  </a:txBody>
                  <a:tcPr anchor="ctr"/>
                </a:tc>
                <a:tc>
                  <a:txBody>
                    <a:bodyPr/>
                    <a:lstStyle/>
                    <a:p>
                      <a:pPr algn="ctr"/>
                      <a:r>
                        <a:rPr lang="en-US" sz="2000"/>
                        <a:t>Vertical</a:t>
                      </a:r>
                    </a:p>
                    <a:p>
                      <a:pPr algn="ctr"/>
                      <a:r>
                        <a:rPr lang="en-US" sz="2000"/>
                        <a:t>Length </a:t>
                      </a:r>
                    </a:p>
                  </a:txBody>
                  <a:tcPr anchor="ctr"/>
                </a:tc>
                <a:tc>
                  <a:txBody>
                    <a:bodyPr/>
                    <a:lstStyle/>
                    <a:p>
                      <a:pPr algn="ctr"/>
                      <a:r>
                        <a:rPr lang="en-US" sz="2000"/>
                        <a:t>Number of Base Pairs</a:t>
                      </a:r>
                    </a:p>
                  </a:txBody>
                  <a:tcPr anchor="ctr"/>
                </a:tc>
                <a:tc>
                  <a:txBody>
                    <a:bodyPr/>
                    <a:lstStyle/>
                    <a:p>
                      <a:pPr algn="ctr"/>
                      <a:r>
                        <a:rPr lang="en-US" sz="2000"/>
                        <a:t>Length Per Base Pair</a:t>
                      </a:r>
                    </a:p>
                  </a:txBody>
                  <a:tcPr anchor="ctr"/>
                </a:tc>
                <a:extLst>
                  <a:ext uri="{0D108BD9-81ED-4DB2-BD59-A6C34878D82A}">
                    <a16:rowId xmlns:a16="http://schemas.microsoft.com/office/drawing/2014/main" val="3221136492"/>
                  </a:ext>
                </a:extLst>
              </a:tr>
              <a:tr h="742410">
                <a:tc>
                  <a:txBody>
                    <a:bodyPr/>
                    <a:lstStyle/>
                    <a:p>
                      <a:pPr algn="ctr">
                        <a:lnSpc>
                          <a:spcPts val="1900"/>
                        </a:lnSpc>
                      </a:pPr>
                      <a:r>
                        <a:rPr lang="en-US"/>
                        <a:t>Physical Plastic</a:t>
                      </a:r>
                    </a:p>
                    <a:p>
                      <a:pPr algn="ctr">
                        <a:lnSpc>
                          <a:spcPts val="1900"/>
                        </a:lnSpc>
                      </a:pPr>
                      <a:r>
                        <a:rPr lang="en-US"/>
                        <a:t>DNA Model</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solidFill>
                            <a:schemeClr val="accent2">
                              <a:lumMod val="75000"/>
                            </a:schemeClr>
                          </a:solidFill>
                        </a:rPr>
                        <a:t>42cm</a:t>
                      </a:r>
                    </a:p>
                  </a:txBody>
                  <a:tcPr anchor="ctr"/>
                </a:tc>
                <a:tc>
                  <a:txBody>
                    <a:bodyPr/>
                    <a:lstStyle/>
                    <a:p>
                      <a:pPr algn="ctr"/>
                      <a:r>
                        <a:rPr lang="en-US" sz="1800" b="1">
                          <a:solidFill>
                            <a:srgbClr val="D200B9"/>
                          </a:solidFill>
                        </a:rPr>
                        <a:t>12 base pairs</a:t>
                      </a:r>
                      <a:endParaRPr lang="en-US"/>
                    </a:p>
                  </a:txBody>
                  <a:tcPr anchor="ctr"/>
                </a:tc>
                <a:tc>
                  <a:txBody>
                    <a:bodyPr/>
                    <a:lstStyle/>
                    <a:p>
                      <a:pPr algn="ctr"/>
                      <a:endParaRPr lang="en-US"/>
                    </a:p>
                  </a:txBody>
                  <a:tcPr anchor="ctr"/>
                </a:tc>
                <a:extLst>
                  <a:ext uri="{0D108BD9-81ED-4DB2-BD59-A6C34878D82A}">
                    <a16:rowId xmlns:a16="http://schemas.microsoft.com/office/drawing/2014/main" val="1652070921"/>
                  </a:ext>
                </a:extLst>
              </a:tr>
              <a:tr h="742410">
                <a:tc>
                  <a:txBody>
                    <a:bodyPr/>
                    <a:lstStyle/>
                    <a:p>
                      <a:pPr algn="ctr">
                        <a:lnSpc>
                          <a:spcPts val="1900"/>
                        </a:lnSpc>
                      </a:pPr>
                      <a:r>
                        <a:rPr lang="en-US"/>
                        <a:t>Real DNA Genome</a:t>
                      </a:r>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extLst>
                  <a:ext uri="{0D108BD9-81ED-4DB2-BD59-A6C34878D82A}">
                    <a16:rowId xmlns:a16="http://schemas.microsoft.com/office/drawing/2014/main" val="3384034091"/>
                  </a:ext>
                </a:extLst>
              </a:tr>
            </a:tbl>
          </a:graphicData>
        </a:graphic>
      </p:graphicFrame>
      <p:sp>
        <p:nvSpPr>
          <p:cNvPr id="18" name="Rectangle 17">
            <a:extLst>
              <a:ext uri="{FF2B5EF4-FFF2-40B4-BE49-F238E27FC236}">
                <a16:creationId xmlns:a16="http://schemas.microsoft.com/office/drawing/2014/main" id="{C4963001-10C2-2D9E-31C3-F6754D39652D}"/>
              </a:ext>
            </a:extLst>
          </p:cNvPr>
          <p:cNvSpPr/>
          <p:nvPr/>
        </p:nvSpPr>
        <p:spPr>
          <a:xfrm>
            <a:off x="7065814" y="3340123"/>
            <a:ext cx="1413164" cy="701964"/>
          </a:xfrm>
          <a:prstGeom prst="rect">
            <a:avLst/>
          </a:prstGeom>
          <a:noFill/>
          <a:ln w="88900">
            <a:solidFill>
              <a:srgbClr val="F27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1A74FE0-234F-5373-C188-19491F83887B}"/>
              </a:ext>
            </a:extLst>
          </p:cNvPr>
          <p:cNvSpPr/>
          <p:nvPr/>
        </p:nvSpPr>
        <p:spPr>
          <a:xfrm>
            <a:off x="8571662" y="3340123"/>
            <a:ext cx="1413164" cy="701964"/>
          </a:xfrm>
          <a:prstGeom prst="rect">
            <a:avLst/>
          </a:prstGeom>
          <a:noFill/>
          <a:ln w="88900">
            <a:solidFill>
              <a:srgbClr val="FF0D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purple pencil in a white circle&#10;&#10;Description automatically generated">
            <a:extLst>
              <a:ext uri="{FF2B5EF4-FFF2-40B4-BE49-F238E27FC236}">
                <a16:creationId xmlns:a16="http://schemas.microsoft.com/office/drawing/2014/main" id="{E65F145C-7C42-8EB0-2185-F07B9E8B51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41" y="2313590"/>
            <a:ext cx="3381042" cy="32470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3600"/>
              </a:spcAft>
            </a:pPr>
            <a:r>
              <a:rPr lang="en-US" sz="2000">
                <a:ea typeface="Calibri"/>
                <a:cs typeface="Calibri"/>
              </a:rPr>
              <a:t>Start by taking measurements of the physical model. </a:t>
            </a:r>
            <a:r>
              <a:rPr lang="en-US" sz="2000" b="1">
                <a:ea typeface="Calibri"/>
                <a:cs typeface="Calibri"/>
              </a:rPr>
              <a:t>Create a table like the one to the right. </a:t>
            </a:r>
          </a:p>
          <a:p>
            <a:pPr>
              <a:spcAft>
                <a:spcPts val="1800"/>
              </a:spcAft>
            </a:pPr>
            <a:r>
              <a:rPr lang="en-US" sz="2000" b="1">
                <a:ea typeface="Calibri"/>
                <a:cs typeface="Calibri"/>
              </a:rPr>
              <a:t>Record the </a:t>
            </a:r>
            <a:r>
              <a:rPr lang="en-US" sz="2000" b="1">
                <a:solidFill>
                  <a:srgbClr val="D200B9"/>
                </a:solidFill>
                <a:ea typeface="Calibri"/>
                <a:cs typeface="Calibri"/>
              </a:rPr>
              <a:t>number of base pairs </a:t>
            </a:r>
            <a:r>
              <a:rPr lang="en-US" sz="2000" b="1">
                <a:ea typeface="Calibri"/>
                <a:cs typeface="Calibri"/>
              </a:rPr>
              <a:t>in the physical model.</a:t>
            </a:r>
          </a:p>
          <a:p>
            <a:pPr>
              <a:spcAft>
                <a:spcPts val="1800"/>
              </a:spcAft>
            </a:pPr>
            <a:r>
              <a:rPr lang="en-US" sz="2000" b="1">
                <a:ea typeface="Calibri"/>
                <a:cs typeface="Calibri"/>
              </a:rPr>
              <a:t>Using a meter stick, record the </a:t>
            </a:r>
            <a:r>
              <a:rPr lang="en-US" sz="2000" b="1">
                <a:solidFill>
                  <a:schemeClr val="accent2">
                    <a:lumMod val="75000"/>
                  </a:schemeClr>
                </a:solidFill>
                <a:ea typeface="Calibri"/>
                <a:cs typeface="Calibri"/>
              </a:rPr>
              <a:t>vertical length </a:t>
            </a:r>
            <a:r>
              <a:rPr lang="en-US" sz="2000" b="1">
                <a:ea typeface="Calibri"/>
                <a:cs typeface="Calibri"/>
              </a:rPr>
              <a:t>of the physical model in cm</a:t>
            </a:r>
            <a:endParaRPr lang="en-US" sz="2000" b="1">
              <a:solidFill>
                <a:schemeClr val="accent2">
                  <a:lumMod val="75000"/>
                </a:schemeClr>
              </a:solidFill>
              <a:ea typeface="Calibri"/>
              <a:cs typeface="Calibri"/>
            </a:endParaRP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400" b="1">
                <a:solidFill>
                  <a:schemeClr val="bg1"/>
                </a:solidFill>
                <a:ea typeface="HGSoeiKakugothicUB"/>
                <a:cs typeface="Myanmar Text"/>
              </a:rPr>
              <a:t>What is the Length of the Physical Model?</a:t>
            </a:r>
            <a:endParaRPr lang="en-US" sz="3400">
              <a:solidFill>
                <a:schemeClr val="bg1"/>
              </a:solidFill>
            </a:endParaRPr>
          </a:p>
        </p:txBody>
      </p:sp>
      <p:sp>
        <p:nvSpPr>
          <p:cNvPr id="22" name="Rectangle 21">
            <a:extLst>
              <a:ext uri="{FF2B5EF4-FFF2-40B4-BE49-F238E27FC236}">
                <a16:creationId xmlns:a16="http://schemas.microsoft.com/office/drawing/2014/main" id="{AEA64BC4-3560-FA82-ECCA-BC652DC1E5C7}"/>
              </a:ext>
            </a:extLst>
          </p:cNvPr>
          <p:cNvSpPr/>
          <p:nvPr/>
        </p:nvSpPr>
        <p:spPr>
          <a:xfrm>
            <a:off x="10059038" y="4079031"/>
            <a:ext cx="1574603" cy="17095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5236288"/>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17" name="Table 16">
            <a:extLst>
              <a:ext uri="{FF2B5EF4-FFF2-40B4-BE49-F238E27FC236}">
                <a16:creationId xmlns:a16="http://schemas.microsoft.com/office/drawing/2014/main" id="{EFCEC0C7-48BC-039A-DEA8-6DCDDCE106C6}"/>
              </a:ext>
            </a:extLst>
          </p:cNvPr>
          <p:cNvGraphicFramePr>
            <a:graphicFrameLocks noGrp="1"/>
          </p:cNvGraphicFramePr>
          <p:nvPr>
            <p:extLst>
              <p:ext uri="{D42A27DB-BD31-4B8C-83A1-F6EECF244321}">
                <p14:modId xmlns:p14="http://schemas.microsoft.com/office/powerpoint/2010/main" val="3979823838"/>
              </p:ext>
            </p:extLst>
          </p:nvPr>
        </p:nvGraphicFramePr>
        <p:xfrm>
          <a:off x="4858327" y="2384657"/>
          <a:ext cx="6696617" cy="2433566"/>
        </p:xfrm>
        <a:graphic>
          <a:graphicData uri="http://schemas.openxmlformats.org/drawingml/2006/table">
            <a:tbl>
              <a:tblPr firstRow="1" bandRow="1">
                <a:tableStyleId>{5C22544A-7EE6-4342-B048-85BDC9FD1C3A}</a:tableStyleId>
              </a:tblPr>
              <a:tblGrid>
                <a:gridCol w="2184569">
                  <a:extLst>
                    <a:ext uri="{9D8B030D-6E8A-4147-A177-3AD203B41FA5}">
                      <a16:colId xmlns:a16="http://schemas.microsoft.com/office/drawing/2014/main" val="1048504957"/>
                    </a:ext>
                  </a:extLst>
                </a:gridCol>
                <a:gridCol w="1471240">
                  <a:extLst>
                    <a:ext uri="{9D8B030D-6E8A-4147-A177-3AD203B41FA5}">
                      <a16:colId xmlns:a16="http://schemas.microsoft.com/office/drawing/2014/main" val="4067610939"/>
                    </a:ext>
                  </a:extLst>
                </a:gridCol>
                <a:gridCol w="1542573">
                  <a:extLst>
                    <a:ext uri="{9D8B030D-6E8A-4147-A177-3AD203B41FA5}">
                      <a16:colId xmlns:a16="http://schemas.microsoft.com/office/drawing/2014/main" val="3934126612"/>
                    </a:ext>
                  </a:extLst>
                </a:gridCol>
                <a:gridCol w="1498235">
                  <a:extLst>
                    <a:ext uri="{9D8B030D-6E8A-4147-A177-3AD203B41FA5}">
                      <a16:colId xmlns:a16="http://schemas.microsoft.com/office/drawing/2014/main" val="1072340482"/>
                    </a:ext>
                  </a:extLst>
                </a:gridCol>
              </a:tblGrid>
              <a:tr h="948746">
                <a:tc>
                  <a:txBody>
                    <a:bodyPr/>
                    <a:lstStyle/>
                    <a:p>
                      <a:pPr algn="ctr"/>
                      <a:r>
                        <a:rPr lang="en-US" sz="2000"/>
                        <a:t>Representation</a:t>
                      </a:r>
                    </a:p>
                    <a:p>
                      <a:pPr algn="ctr"/>
                      <a:r>
                        <a:rPr lang="en-US" sz="2000"/>
                        <a:t>Type</a:t>
                      </a:r>
                    </a:p>
                  </a:txBody>
                  <a:tcPr anchor="ctr"/>
                </a:tc>
                <a:tc>
                  <a:txBody>
                    <a:bodyPr/>
                    <a:lstStyle/>
                    <a:p>
                      <a:pPr algn="ctr"/>
                      <a:r>
                        <a:rPr lang="en-US" sz="2000"/>
                        <a:t>Vertical</a:t>
                      </a:r>
                    </a:p>
                    <a:p>
                      <a:pPr algn="ctr"/>
                      <a:r>
                        <a:rPr lang="en-US" sz="2000"/>
                        <a:t>Length </a:t>
                      </a:r>
                    </a:p>
                  </a:txBody>
                  <a:tcPr anchor="ctr"/>
                </a:tc>
                <a:tc>
                  <a:txBody>
                    <a:bodyPr/>
                    <a:lstStyle/>
                    <a:p>
                      <a:pPr algn="ctr"/>
                      <a:r>
                        <a:rPr lang="en-US" sz="2000"/>
                        <a:t>Number of Base Pairs</a:t>
                      </a:r>
                    </a:p>
                  </a:txBody>
                  <a:tcPr anchor="ctr"/>
                </a:tc>
                <a:tc>
                  <a:txBody>
                    <a:bodyPr/>
                    <a:lstStyle/>
                    <a:p>
                      <a:pPr algn="ctr"/>
                      <a:r>
                        <a:rPr lang="en-US" sz="2000"/>
                        <a:t>Length Per Base Pair</a:t>
                      </a:r>
                    </a:p>
                  </a:txBody>
                  <a:tcPr anchor="ctr"/>
                </a:tc>
                <a:extLst>
                  <a:ext uri="{0D108BD9-81ED-4DB2-BD59-A6C34878D82A}">
                    <a16:rowId xmlns:a16="http://schemas.microsoft.com/office/drawing/2014/main" val="3221136492"/>
                  </a:ext>
                </a:extLst>
              </a:tr>
              <a:tr h="742410">
                <a:tc>
                  <a:txBody>
                    <a:bodyPr/>
                    <a:lstStyle/>
                    <a:p>
                      <a:pPr algn="ctr">
                        <a:lnSpc>
                          <a:spcPts val="1900"/>
                        </a:lnSpc>
                      </a:pPr>
                      <a:r>
                        <a:rPr lang="en-US"/>
                        <a:t>Physical Plastic</a:t>
                      </a:r>
                    </a:p>
                    <a:p>
                      <a:pPr algn="ctr">
                        <a:lnSpc>
                          <a:spcPts val="1900"/>
                        </a:lnSpc>
                      </a:pPr>
                      <a:r>
                        <a:rPr lang="en-US"/>
                        <a:t>DNA Model</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solidFill>
                            <a:schemeClr val="accent2">
                              <a:lumMod val="75000"/>
                            </a:schemeClr>
                          </a:solidFill>
                        </a:rPr>
                        <a:t>42cm</a:t>
                      </a:r>
                    </a:p>
                  </a:txBody>
                  <a:tcPr anchor="ctr"/>
                </a:tc>
                <a:tc>
                  <a:txBody>
                    <a:bodyPr/>
                    <a:lstStyle/>
                    <a:p>
                      <a:pPr algn="ctr"/>
                      <a:r>
                        <a:rPr lang="en-US" sz="1800" b="1">
                          <a:solidFill>
                            <a:srgbClr val="D200B9"/>
                          </a:solidFill>
                        </a:rPr>
                        <a:t>  12 base pairs</a:t>
                      </a:r>
                      <a:endParaRPr lang="en-US"/>
                    </a:p>
                  </a:txBody>
                  <a:tcPr anchor="ctr"/>
                </a:tc>
                <a:tc>
                  <a:txBody>
                    <a:bodyPr/>
                    <a:lstStyle/>
                    <a:p>
                      <a:pPr algn="ctr"/>
                      <a:endParaRPr lang="en-US"/>
                    </a:p>
                  </a:txBody>
                  <a:tcPr anchor="ctr"/>
                </a:tc>
                <a:extLst>
                  <a:ext uri="{0D108BD9-81ED-4DB2-BD59-A6C34878D82A}">
                    <a16:rowId xmlns:a16="http://schemas.microsoft.com/office/drawing/2014/main" val="1652070921"/>
                  </a:ext>
                </a:extLst>
              </a:tr>
              <a:tr h="742410">
                <a:tc>
                  <a:txBody>
                    <a:bodyPr/>
                    <a:lstStyle/>
                    <a:p>
                      <a:pPr algn="ctr">
                        <a:lnSpc>
                          <a:spcPts val="1900"/>
                        </a:lnSpc>
                      </a:pPr>
                      <a:r>
                        <a:rPr lang="en-US"/>
                        <a:t>Real DNA Genome</a:t>
                      </a:r>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extLst>
                  <a:ext uri="{0D108BD9-81ED-4DB2-BD59-A6C34878D82A}">
                    <a16:rowId xmlns:a16="http://schemas.microsoft.com/office/drawing/2014/main" val="3384034091"/>
                  </a:ext>
                </a:extLst>
              </a:tr>
            </a:tbl>
          </a:graphicData>
        </a:graphic>
      </p:graphicFrame>
      <p:pic>
        <p:nvPicPr>
          <p:cNvPr id="16" name="Picture 15" descr="A purple pencil in a white circle&#10;&#10;Description automatically generated">
            <a:extLst>
              <a:ext uri="{FF2B5EF4-FFF2-40B4-BE49-F238E27FC236}">
                <a16:creationId xmlns:a16="http://schemas.microsoft.com/office/drawing/2014/main" id="{E65F145C-7C42-8EB0-2185-F07B9E8B51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41" y="2313590"/>
            <a:ext cx="3381042" cy="27084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3600"/>
              </a:spcAft>
            </a:pPr>
            <a:r>
              <a:rPr lang="en-US" sz="2000">
                <a:ea typeface="Calibri"/>
                <a:cs typeface="Calibri"/>
              </a:rPr>
              <a:t>We can use math to calculate the length of each single base pair in the physical model</a:t>
            </a:r>
            <a:r>
              <a:rPr lang="en-US" sz="2000" b="1">
                <a:ea typeface="Calibri"/>
                <a:cs typeface="Calibri"/>
              </a:rPr>
              <a:t>. </a:t>
            </a:r>
          </a:p>
          <a:p>
            <a:pPr>
              <a:spcAft>
                <a:spcPts val="1800"/>
              </a:spcAft>
            </a:pPr>
            <a:r>
              <a:rPr lang="en-US" sz="2000" b="1">
                <a:solidFill>
                  <a:schemeClr val="tx1">
                    <a:lumMod val="95000"/>
                    <a:lumOff val="5000"/>
                  </a:schemeClr>
                </a:solidFill>
                <a:ea typeface="Calibri"/>
                <a:cs typeface="Calibri"/>
              </a:rPr>
              <a:t>Divide the total </a:t>
            </a:r>
            <a:r>
              <a:rPr lang="en-US" sz="2000" b="1">
                <a:solidFill>
                  <a:schemeClr val="accent2">
                    <a:lumMod val="75000"/>
                  </a:schemeClr>
                </a:solidFill>
                <a:ea typeface="Calibri"/>
                <a:cs typeface="Calibri"/>
              </a:rPr>
              <a:t>vertical length </a:t>
            </a:r>
            <a:r>
              <a:rPr lang="en-US" sz="2000" b="1">
                <a:solidFill>
                  <a:schemeClr val="tx1">
                    <a:lumMod val="95000"/>
                    <a:lumOff val="5000"/>
                  </a:schemeClr>
                </a:solidFill>
                <a:ea typeface="Calibri"/>
                <a:cs typeface="Calibri"/>
              </a:rPr>
              <a:t>by the </a:t>
            </a:r>
            <a:r>
              <a:rPr lang="en-US" sz="2000" b="1">
                <a:solidFill>
                  <a:srgbClr val="D200B9"/>
                </a:solidFill>
                <a:ea typeface="Calibri"/>
                <a:cs typeface="Calibri"/>
              </a:rPr>
              <a:t>number of base pairs </a:t>
            </a:r>
            <a:r>
              <a:rPr lang="en-US" sz="2000" b="1">
                <a:solidFill>
                  <a:schemeClr val="tx1">
                    <a:lumMod val="95000"/>
                    <a:lumOff val="5000"/>
                  </a:schemeClr>
                </a:solidFill>
                <a:ea typeface="Calibri"/>
                <a:cs typeface="Calibri"/>
              </a:rPr>
              <a:t>to determine the </a:t>
            </a:r>
            <a:r>
              <a:rPr lang="en-US" sz="2000" b="1">
                <a:solidFill>
                  <a:srgbClr val="00B050"/>
                </a:solidFill>
                <a:ea typeface="Calibri"/>
                <a:cs typeface="Calibri"/>
              </a:rPr>
              <a:t>length per base pair</a:t>
            </a:r>
            <a:r>
              <a:rPr lang="en-US" sz="2000" b="1">
                <a:solidFill>
                  <a:schemeClr val="tx1">
                    <a:lumMod val="95000"/>
                    <a:lumOff val="5000"/>
                  </a:schemeClr>
                </a:solidFill>
                <a:ea typeface="Calibri"/>
                <a:cs typeface="Calibri"/>
              </a:rPr>
              <a:t>. </a:t>
            </a: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400" b="1">
                <a:solidFill>
                  <a:schemeClr val="bg1"/>
                </a:solidFill>
                <a:ea typeface="HGSoeiKakugothicUB"/>
                <a:cs typeface="Myanmar Text"/>
              </a:rPr>
              <a:t>What is the Length of the Physical Model?</a:t>
            </a:r>
            <a:endParaRPr lang="en-US" sz="3400">
              <a:solidFill>
                <a:schemeClr val="bg1"/>
              </a:solidFill>
            </a:endParaRPr>
          </a:p>
        </p:txBody>
      </p:sp>
      <p:sp>
        <p:nvSpPr>
          <p:cNvPr id="22" name="Rectangle 21">
            <a:extLst>
              <a:ext uri="{FF2B5EF4-FFF2-40B4-BE49-F238E27FC236}">
                <a16:creationId xmlns:a16="http://schemas.microsoft.com/office/drawing/2014/main" id="{AEA64BC4-3560-FA82-ECCA-BC652DC1E5C7}"/>
              </a:ext>
            </a:extLst>
          </p:cNvPr>
          <p:cNvSpPr/>
          <p:nvPr/>
        </p:nvSpPr>
        <p:spPr>
          <a:xfrm>
            <a:off x="10059038" y="4079031"/>
            <a:ext cx="1574603" cy="17095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614717F-6460-205D-5632-4486CA012723}"/>
              </a:ext>
            </a:extLst>
          </p:cNvPr>
          <p:cNvSpPr txBox="1"/>
          <p:nvPr/>
        </p:nvSpPr>
        <p:spPr>
          <a:xfrm>
            <a:off x="8229198" y="3253312"/>
            <a:ext cx="490840" cy="1107996"/>
          </a:xfrm>
          <a:prstGeom prst="rect">
            <a:avLst/>
          </a:prstGeom>
          <a:noFill/>
        </p:spPr>
        <p:txBody>
          <a:bodyPr wrap="none" rtlCol="0">
            <a:spAutoFit/>
          </a:bodyPr>
          <a:lstStyle/>
          <a:p>
            <a:r>
              <a:rPr lang="en-US" sz="4800" b="1" i="0" strike="noStrike">
                <a:effectLst/>
              </a:rPr>
              <a:t>÷</a:t>
            </a:r>
            <a:endParaRPr lang="en-US" sz="4800" b="1" i="0" strike="noStrike">
              <a:effectLst/>
              <a:hlinkClick r:id="rId6"/>
            </a:endParaRPr>
          </a:p>
          <a:p>
            <a:endParaRPr lang="en-US"/>
          </a:p>
        </p:txBody>
      </p:sp>
      <p:sp>
        <p:nvSpPr>
          <p:cNvPr id="4" name="Rectangle 3">
            <a:extLst>
              <a:ext uri="{FF2B5EF4-FFF2-40B4-BE49-F238E27FC236}">
                <a16:creationId xmlns:a16="http://schemas.microsoft.com/office/drawing/2014/main" id="{3CE0D486-E7B2-D4EC-EB63-CC8E918D8713}"/>
              </a:ext>
            </a:extLst>
          </p:cNvPr>
          <p:cNvSpPr/>
          <p:nvPr/>
        </p:nvSpPr>
        <p:spPr>
          <a:xfrm>
            <a:off x="10095406" y="3340123"/>
            <a:ext cx="1413102" cy="701964"/>
          </a:xfrm>
          <a:prstGeom prst="rect">
            <a:avLst/>
          </a:prstGeom>
          <a:noFill/>
          <a:ln w="889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9731660"/>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17" name="Table 16">
            <a:extLst>
              <a:ext uri="{FF2B5EF4-FFF2-40B4-BE49-F238E27FC236}">
                <a16:creationId xmlns:a16="http://schemas.microsoft.com/office/drawing/2014/main" id="{EFCEC0C7-48BC-039A-DEA8-6DCDDCE106C6}"/>
              </a:ext>
            </a:extLst>
          </p:cNvPr>
          <p:cNvGraphicFramePr>
            <a:graphicFrameLocks noGrp="1"/>
          </p:cNvGraphicFramePr>
          <p:nvPr>
            <p:extLst>
              <p:ext uri="{D42A27DB-BD31-4B8C-83A1-F6EECF244321}">
                <p14:modId xmlns:p14="http://schemas.microsoft.com/office/powerpoint/2010/main" val="4073337666"/>
              </p:ext>
            </p:extLst>
          </p:nvPr>
        </p:nvGraphicFramePr>
        <p:xfrm>
          <a:off x="4858327" y="2384657"/>
          <a:ext cx="6696617" cy="2433566"/>
        </p:xfrm>
        <a:graphic>
          <a:graphicData uri="http://schemas.openxmlformats.org/drawingml/2006/table">
            <a:tbl>
              <a:tblPr firstRow="1" bandRow="1">
                <a:tableStyleId>{5C22544A-7EE6-4342-B048-85BDC9FD1C3A}</a:tableStyleId>
              </a:tblPr>
              <a:tblGrid>
                <a:gridCol w="2184569">
                  <a:extLst>
                    <a:ext uri="{9D8B030D-6E8A-4147-A177-3AD203B41FA5}">
                      <a16:colId xmlns:a16="http://schemas.microsoft.com/office/drawing/2014/main" val="1048504957"/>
                    </a:ext>
                  </a:extLst>
                </a:gridCol>
                <a:gridCol w="1471240">
                  <a:extLst>
                    <a:ext uri="{9D8B030D-6E8A-4147-A177-3AD203B41FA5}">
                      <a16:colId xmlns:a16="http://schemas.microsoft.com/office/drawing/2014/main" val="4067610939"/>
                    </a:ext>
                  </a:extLst>
                </a:gridCol>
                <a:gridCol w="1542573">
                  <a:extLst>
                    <a:ext uri="{9D8B030D-6E8A-4147-A177-3AD203B41FA5}">
                      <a16:colId xmlns:a16="http://schemas.microsoft.com/office/drawing/2014/main" val="3934126612"/>
                    </a:ext>
                  </a:extLst>
                </a:gridCol>
                <a:gridCol w="1498235">
                  <a:extLst>
                    <a:ext uri="{9D8B030D-6E8A-4147-A177-3AD203B41FA5}">
                      <a16:colId xmlns:a16="http://schemas.microsoft.com/office/drawing/2014/main" val="1072340482"/>
                    </a:ext>
                  </a:extLst>
                </a:gridCol>
              </a:tblGrid>
              <a:tr h="948746">
                <a:tc>
                  <a:txBody>
                    <a:bodyPr/>
                    <a:lstStyle/>
                    <a:p>
                      <a:pPr algn="ctr"/>
                      <a:r>
                        <a:rPr lang="en-US" sz="2000"/>
                        <a:t>Representation</a:t>
                      </a:r>
                    </a:p>
                    <a:p>
                      <a:pPr algn="ctr"/>
                      <a:r>
                        <a:rPr lang="en-US" sz="2000"/>
                        <a:t>Type</a:t>
                      </a:r>
                    </a:p>
                  </a:txBody>
                  <a:tcPr anchor="ctr"/>
                </a:tc>
                <a:tc>
                  <a:txBody>
                    <a:bodyPr/>
                    <a:lstStyle/>
                    <a:p>
                      <a:pPr algn="ctr"/>
                      <a:r>
                        <a:rPr lang="en-US" sz="2000"/>
                        <a:t>Vertical</a:t>
                      </a:r>
                    </a:p>
                    <a:p>
                      <a:pPr algn="ctr"/>
                      <a:r>
                        <a:rPr lang="en-US" sz="2000"/>
                        <a:t>Length </a:t>
                      </a:r>
                    </a:p>
                  </a:txBody>
                  <a:tcPr anchor="ctr"/>
                </a:tc>
                <a:tc>
                  <a:txBody>
                    <a:bodyPr/>
                    <a:lstStyle/>
                    <a:p>
                      <a:pPr algn="ctr"/>
                      <a:r>
                        <a:rPr lang="en-US" sz="2000"/>
                        <a:t>Number of Base Pairs</a:t>
                      </a:r>
                    </a:p>
                  </a:txBody>
                  <a:tcPr anchor="ctr"/>
                </a:tc>
                <a:tc>
                  <a:txBody>
                    <a:bodyPr/>
                    <a:lstStyle/>
                    <a:p>
                      <a:pPr algn="ctr"/>
                      <a:r>
                        <a:rPr lang="en-US" sz="2000"/>
                        <a:t>Length Per Base Pair</a:t>
                      </a:r>
                    </a:p>
                  </a:txBody>
                  <a:tcPr anchor="ctr"/>
                </a:tc>
                <a:extLst>
                  <a:ext uri="{0D108BD9-81ED-4DB2-BD59-A6C34878D82A}">
                    <a16:rowId xmlns:a16="http://schemas.microsoft.com/office/drawing/2014/main" val="3221136492"/>
                  </a:ext>
                </a:extLst>
              </a:tr>
              <a:tr h="742410">
                <a:tc>
                  <a:txBody>
                    <a:bodyPr/>
                    <a:lstStyle/>
                    <a:p>
                      <a:pPr algn="ctr">
                        <a:lnSpc>
                          <a:spcPts val="1900"/>
                        </a:lnSpc>
                      </a:pPr>
                      <a:r>
                        <a:rPr lang="en-US"/>
                        <a:t>Physical Plastic</a:t>
                      </a:r>
                    </a:p>
                    <a:p>
                      <a:pPr algn="ctr">
                        <a:lnSpc>
                          <a:spcPts val="1900"/>
                        </a:lnSpc>
                      </a:pPr>
                      <a:r>
                        <a:rPr lang="en-US"/>
                        <a:t>DNA Model</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solidFill>
                            <a:schemeClr val="accent2">
                              <a:lumMod val="75000"/>
                            </a:schemeClr>
                          </a:solidFill>
                        </a:rPr>
                        <a:t>42cm</a:t>
                      </a:r>
                    </a:p>
                  </a:txBody>
                  <a:tcPr anchor="ctr"/>
                </a:tc>
                <a:tc>
                  <a:txBody>
                    <a:bodyPr/>
                    <a:lstStyle/>
                    <a:p>
                      <a:pPr algn="ctr"/>
                      <a:r>
                        <a:rPr lang="en-US" sz="1800" b="1">
                          <a:solidFill>
                            <a:srgbClr val="D200B9"/>
                          </a:solidFill>
                        </a:rPr>
                        <a:t>  12 base pairs</a:t>
                      </a:r>
                      <a:endParaRPr lang="en-US"/>
                    </a:p>
                  </a:txBody>
                  <a:tcPr anchor="ctr"/>
                </a:tc>
                <a:tc>
                  <a:txBody>
                    <a:bodyPr/>
                    <a:lstStyle/>
                    <a:p>
                      <a:pPr algn="ctr">
                        <a:lnSpc>
                          <a:spcPts val="1800"/>
                        </a:lnSpc>
                      </a:pPr>
                      <a:r>
                        <a:rPr lang="en-US" b="1">
                          <a:solidFill>
                            <a:srgbClr val="037600"/>
                          </a:solidFill>
                        </a:rPr>
                        <a:t>3.5cm per</a:t>
                      </a:r>
                    </a:p>
                    <a:p>
                      <a:pPr algn="ctr">
                        <a:lnSpc>
                          <a:spcPts val="1800"/>
                        </a:lnSpc>
                      </a:pPr>
                      <a:r>
                        <a:rPr lang="en-US" b="1">
                          <a:solidFill>
                            <a:srgbClr val="037600"/>
                          </a:solidFill>
                        </a:rPr>
                        <a:t>base pair</a:t>
                      </a:r>
                    </a:p>
                  </a:txBody>
                  <a:tcPr anchor="ctr"/>
                </a:tc>
                <a:extLst>
                  <a:ext uri="{0D108BD9-81ED-4DB2-BD59-A6C34878D82A}">
                    <a16:rowId xmlns:a16="http://schemas.microsoft.com/office/drawing/2014/main" val="1652070921"/>
                  </a:ext>
                </a:extLst>
              </a:tr>
              <a:tr h="742410">
                <a:tc>
                  <a:txBody>
                    <a:bodyPr/>
                    <a:lstStyle/>
                    <a:p>
                      <a:pPr algn="ctr">
                        <a:lnSpc>
                          <a:spcPts val="1900"/>
                        </a:lnSpc>
                      </a:pPr>
                      <a:r>
                        <a:rPr lang="en-US"/>
                        <a:t>Real DNA Genome</a:t>
                      </a:r>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extLst>
                  <a:ext uri="{0D108BD9-81ED-4DB2-BD59-A6C34878D82A}">
                    <a16:rowId xmlns:a16="http://schemas.microsoft.com/office/drawing/2014/main" val="3384034091"/>
                  </a:ext>
                </a:extLst>
              </a:tr>
            </a:tbl>
          </a:graphicData>
        </a:graphic>
      </p:graphicFrame>
      <p:pic>
        <p:nvPicPr>
          <p:cNvPr id="16" name="Picture 15" descr="A purple pencil in a white circle&#10;&#10;Description automatically generated">
            <a:extLst>
              <a:ext uri="{FF2B5EF4-FFF2-40B4-BE49-F238E27FC236}">
                <a16:creationId xmlns:a16="http://schemas.microsoft.com/office/drawing/2014/main" id="{E65F145C-7C42-8EB0-2185-F07B9E8B51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41" y="2313590"/>
            <a:ext cx="3381042" cy="27084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3600"/>
              </a:spcAft>
            </a:pPr>
            <a:r>
              <a:rPr lang="en-US" sz="2000">
                <a:ea typeface="Calibri"/>
                <a:cs typeface="Calibri"/>
              </a:rPr>
              <a:t>We can use math to calculate the length of each single base pair in the physical model</a:t>
            </a:r>
            <a:r>
              <a:rPr lang="en-US" sz="2000" b="1">
                <a:ea typeface="Calibri"/>
                <a:cs typeface="Calibri"/>
              </a:rPr>
              <a:t>. </a:t>
            </a:r>
          </a:p>
          <a:p>
            <a:pPr>
              <a:spcAft>
                <a:spcPts val="1800"/>
              </a:spcAft>
            </a:pPr>
            <a:r>
              <a:rPr lang="en-US" sz="2000" b="1">
                <a:solidFill>
                  <a:schemeClr val="tx1">
                    <a:lumMod val="95000"/>
                    <a:lumOff val="5000"/>
                  </a:schemeClr>
                </a:solidFill>
                <a:ea typeface="Calibri"/>
                <a:cs typeface="Calibri"/>
              </a:rPr>
              <a:t>Divide the total </a:t>
            </a:r>
            <a:r>
              <a:rPr lang="en-US" sz="2000" b="1">
                <a:solidFill>
                  <a:schemeClr val="accent2">
                    <a:lumMod val="75000"/>
                  </a:schemeClr>
                </a:solidFill>
                <a:ea typeface="Calibri"/>
                <a:cs typeface="Calibri"/>
              </a:rPr>
              <a:t>vertical length </a:t>
            </a:r>
            <a:r>
              <a:rPr lang="en-US" sz="2000" b="1">
                <a:solidFill>
                  <a:schemeClr val="tx1">
                    <a:lumMod val="95000"/>
                    <a:lumOff val="5000"/>
                  </a:schemeClr>
                </a:solidFill>
                <a:ea typeface="Calibri"/>
                <a:cs typeface="Calibri"/>
              </a:rPr>
              <a:t>by the </a:t>
            </a:r>
            <a:r>
              <a:rPr lang="en-US" sz="2000" b="1">
                <a:solidFill>
                  <a:srgbClr val="D200B9"/>
                </a:solidFill>
                <a:ea typeface="Calibri"/>
                <a:cs typeface="Calibri"/>
              </a:rPr>
              <a:t>number of base pairs </a:t>
            </a:r>
            <a:r>
              <a:rPr lang="en-US" sz="2000" b="1">
                <a:solidFill>
                  <a:schemeClr val="tx1">
                    <a:lumMod val="95000"/>
                    <a:lumOff val="5000"/>
                  </a:schemeClr>
                </a:solidFill>
                <a:ea typeface="Calibri"/>
                <a:cs typeface="Calibri"/>
              </a:rPr>
              <a:t>to determine the </a:t>
            </a:r>
            <a:r>
              <a:rPr lang="en-US" sz="2000" b="1">
                <a:solidFill>
                  <a:srgbClr val="00B050"/>
                </a:solidFill>
                <a:ea typeface="Calibri"/>
                <a:cs typeface="Calibri"/>
              </a:rPr>
              <a:t>length per base pair</a:t>
            </a:r>
            <a:r>
              <a:rPr lang="en-US" sz="2000" b="1">
                <a:solidFill>
                  <a:schemeClr val="tx1">
                    <a:lumMod val="95000"/>
                    <a:lumOff val="5000"/>
                  </a:schemeClr>
                </a:solidFill>
                <a:ea typeface="Calibri"/>
                <a:cs typeface="Calibri"/>
              </a:rPr>
              <a:t>. </a:t>
            </a: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400" b="1">
                <a:solidFill>
                  <a:schemeClr val="bg1"/>
                </a:solidFill>
                <a:ea typeface="HGSoeiKakugothicUB"/>
                <a:cs typeface="Myanmar Text"/>
              </a:rPr>
              <a:t>What is the Length of the Physical Model?</a:t>
            </a:r>
            <a:endParaRPr lang="en-US" sz="3400">
              <a:solidFill>
                <a:schemeClr val="bg1"/>
              </a:solidFill>
            </a:endParaRPr>
          </a:p>
        </p:txBody>
      </p:sp>
      <p:sp>
        <p:nvSpPr>
          <p:cNvPr id="22" name="Rectangle 21">
            <a:extLst>
              <a:ext uri="{FF2B5EF4-FFF2-40B4-BE49-F238E27FC236}">
                <a16:creationId xmlns:a16="http://schemas.microsoft.com/office/drawing/2014/main" id="{AEA64BC4-3560-FA82-ECCA-BC652DC1E5C7}"/>
              </a:ext>
            </a:extLst>
          </p:cNvPr>
          <p:cNvSpPr/>
          <p:nvPr/>
        </p:nvSpPr>
        <p:spPr>
          <a:xfrm>
            <a:off x="10059038" y="4051323"/>
            <a:ext cx="1574603" cy="17095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614717F-6460-205D-5632-4486CA012723}"/>
              </a:ext>
            </a:extLst>
          </p:cNvPr>
          <p:cNvSpPr txBox="1"/>
          <p:nvPr/>
        </p:nvSpPr>
        <p:spPr>
          <a:xfrm>
            <a:off x="8229198" y="3253312"/>
            <a:ext cx="490840" cy="1107996"/>
          </a:xfrm>
          <a:prstGeom prst="rect">
            <a:avLst/>
          </a:prstGeom>
          <a:noFill/>
        </p:spPr>
        <p:txBody>
          <a:bodyPr wrap="none" rtlCol="0">
            <a:spAutoFit/>
          </a:bodyPr>
          <a:lstStyle/>
          <a:p>
            <a:r>
              <a:rPr lang="en-US" sz="4800" b="1" i="0" strike="noStrike">
                <a:effectLst/>
              </a:rPr>
              <a:t>÷</a:t>
            </a:r>
            <a:endParaRPr lang="en-US" sz="4800" b="1" i="0" strike="noStrike">
              <a:effectLst/>
              <a:hlinkClick r:id="rId6"/>
            </a:endParaRPr>
          </a:p>
          <a:p>
            <a:endParaRPr lang="en-US"/>
          </a:p>
        </p:txBody>
      </p:sp>
      <p:sp>
        <p:nvSpPr>
          <p:cNvPr id="4" name="Rectangle 3">
            <a:extLst>
              <a:ext uri="{FF2B5EF4-FFF2-40B4-BE49-F238E27FC236}">
                <a16:creationId xmlns:a16="http://schemas.microsoft.com/office/drawing/2014/main" id="{3CE0D486-E7B2-D4EC-EB63-CC8E918D8713}"/>
              </a:ext>
            </a:extLst>
          </p:cNvPr>
          <p:cNvSpPr/>
          <p:nvPr/>
        </p:nvSpPr>
        <p:spPr>
          <a:xfrm>
            <a:off x="10095406" y="3340123"/>
            <a:ext cx="1413102" cy="701964"/>
          </a:xfrm>
          <a:prstGeom prst="rect">
            <a:avLst/>
          </a:prstGeom>
          <a:noFill/>
          <a:ln w="889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6176518"/>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17" name="Table 16">
            <a:extLst>
              <a:ext uri="{FF2B5EF4-FFF2-40B4-BE49-F238E27FC236}">
                <a16:creationId xmlns:a16="http://schemas.microsoft.com/office/drawing/2014/main" id="{EFCEC0C7-48BC-039A-DEA8-6DCDDCE106C6}"/>
              </a:ext>
            </a:extLst>
          </p:cNvPr>
          <p:cNvGraphicFramePr>
            <a:graphicFrameLocks noGrp="1"/>
          </p:cNvGraphicFramePr>
          <p:nvPr>
            <p:extLst>
              <p:ext uri="{D42A27DB-BD31-4B8C-83A1-F6EECF244321}">
                <p14:modId xmlns:p14="http://schemas.microsoft.com/office/powerpoint/2010/main" val="4150347635"/>
              </p:ext>
            </p:extLst>
          </p:nvPr>
        </p:nvGraphicFramePr>
        <p:xfrm>
          <a:off x="4858327" y="2384657"/>
          <a:ext cx="6696617" cy="2433566"/>
        </p:xfrm>
        <a:graphic>
          <a:graphicData uri="http://schemas.openxmlformats.org/drawingml/2006/table">
            <a:tbl>
              <a:tblPr firstRow="1" bandRow="1">
                <a:tableStyleId>{5C22544A-7EE6-4342-B048-85BDC9FD1C3A}</a:tableStyleId>
              </a:tblPr>
              <a:tblGrid>
                <a:gridCol w="2184569">
                  <a:extLst>
                    <a:ext uri="{9D8B030D-6E8A-4147-A177-3AD203B41FA5}">
                      <a16:colId xmlns:a16="http://schemas.microsoft.com/office/drawing/2014/main" val="1048504957"/>
                    </a:ext>
                  </a:extLst>
                </a:gridCol>
                <a:gridCol w="1471240">
                  <a:extLst>
                    <a:ext uri="{9D8B030D-6E8A-4147-A177-3AD203B41FA5}">
                      <a16:colId xmlns:a16="http://schemas.microsoft.com/office/drawing/2014/main" val="4067610939"/>
                    </a:ext>
                  </a:extLst>
                </a:gridCol>
                <a:gridCol w="1542573">
                  <a:extLst>
                    <a:ext uri="{9D8B030D-6E8A-4147-A177-3AD203B41FA5}">
                      <a16:colId xmlns:a16="http://schemas.microsoft.com/office/drawing/2014/main" val="3934126612"/>
                    </a:ext>
                  </a:extLst>
                </a:gridCol>
                <a:gridCol w="1498235">
                  <a:extLst>
                    <a:ext uri="{9D8B030D-6E8A-4147-A177-3AD203B41FA5}">
                      <a16:colId xmlns:a16="http://schemas.microsoft.com/office/drawing/2014/main" val="1072340482"/>
                    </a:ext>
                  </a:extLst>
                </a:gridCol>
              </a:tblGrid>
              <a:tr h="948746">
                <a:tc>
                  <a:txBody>
                    <a:bodyPr/>
                    <a:lstStyle/>
                    <a:p>
                      <a:pPr algn="ctr"/>
                      <a:r>
                        <a:rPr lang="en-US" sz="2000"/>
                        <a:t>Representation</a:t>
                      </a:r>
                    </a:p>
                    <a:p>
                      <a:pPr algn="ctr"/>
                      <a:r>
                        <a:rPr lang="en-US" sz="2000"/>
                        <a:t>Type</a:t>
                      </a:r>
                    </a:p>
                  </a:txBody>
                  <a:tcPr anchor="ctr"/>
                </a:tc>
                <a:tc>
                  <a:txBody>
                    <a:bodyPr/>
                    <a:lstStyle/>
                    <a:p>
                      <a:pPr algn="ctr"/>
                      <a:r>
                        <a:rPr lang="en-US" sz="2000"/>
                        <a:t>Vertical</a:t>
                      </a:r>
                    </a:p>
                    <a:p>
                      <a:pPr algn="ctr"/>
                      <a:r>
                        <a:rPr lang="en-US" sz="2000"/>
                        <a:t>Length </a:t>
                      </a:r>
                    </a:p>
                  </a:txBody>
                  <a:tcPr anchor="ctr"/>
                </a:tc>
                <a:tc>
                  <a:txBody>
                    <a:bodyPr/>
                    <a:lstStyle/>
                    <a:p>
                      <a:pPr algn="ctr"/>
                      <a:r>
                        <a:rPr lang="en-US" sz="2000"/>
                        <a:t>Number of Base Pairs</a:t>
                      </a:r>
                    </a:p>
                  </a:txBody>
                  <a:tcPr anchor="ctr"/>
                </a:tc>
                <a:tc>
                  <a:txBody>
                    <a:bodyPr/>
                    <a:lstStyle/>
                    <a:p>
                      <a:pPr algn="ctr"/>
                      <a:r>
                        <a:rPr lang="en-US" sz="2000"/>
                        <a:t>Length Per Base Pair</a:t>
                      </a:r>
                    </a:p>
                  </a:txBody>
                  <a:tcPr anchor="ctr"/>
                </a:tc>
                <a:extLst>
                  <a:ext uri="{0D108BD9-81ED-4DB2-BD59-A6C34878D82A}">
                    <a16:rowId xmlns:a16="http://schemas.microsoft.com/office/drawing/2014/main" val="3221136492"/>
                  </a:ext>
                </a:extLst>
              </a:tr>
              <a:tr h="742410">
                <a:tc>
                  <a:txBody>
                    <a:bodyPr/>
                    <a:lstStyle/>
                    <a:p>
                      <a:pPr algn="ctr">
                        <a:lnSpc>
                          <a:spcPts val="1900"/>
                        </a:lnSpc>
                      </a:pPr>
                      <a:r>
                        <a:rPr lang="en-US"/>
                        <a:t>Physical Plastic</a:t>
                      </a:r>
                    </a:p>
                    <a:p>
                      <a:pPr algn="ctr">
                        <a:lnSpc>
                          <a:spcPts val="1900"/>
                        </a:lnSpc>
                      </a:pPr>
                      <a:r>
                        <a:rPr lang="en-US"/>
                        <a:t>DNA Model</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solidFill>
                            <a:schemeClr val="accent2">
                              <a:lumMod val="75000"/>
                            </a:schemeClr>
                          </a:solidFill>
                        </a:rPr>
                        <a:t>42cm</a:t>
                      </a:r>
                    </a:p>
                  </a:txBody>
                  <a:tcPr anchor="ctr"/>
                </a:tc>
                <a:tc>
                  <a:txBody>
                    <a:bodyPr/>
                    <a:lstStyle/>
                    <a:p>
                      <a:pPr algn="ctr"/>
                      <a:r>
                        <a:rPr lang="en-US" sz="1800" b="1">
                          <a:solidFill>
                            <a:srgbClr val="D200B9"/>
                          </a:solidFill>
                        </a:rPr>
                        <a:t>12 base pairs</a:t>
                      </a:r>
                      <a:endParaRPr lang="en-US"/>
                    </a:p>
                  </a:txBody>
                  <a:tcPr anchor="ctr"/>
                </a:tc>
                <a:tc>
                  <a:txBody>
                    <a:bodyPr/>
                    <a:lstStyle/>
                    <a:p>
                      <a:pPr algn="ctr">
                        <a:lnSpc>
                          <a:spcPts val="1800"/>
                        </a:lnSpc>
                      </a:pPr>
                      <a:r>
                        <a:rPr lang="en-US" b="1">
                          <a:solidFill>
                            <a:srgbClr val="037600"/>
                          </a:solidFill>
                        </a:rPr>
                        <a:t>3.5cm per</a:t>
                      </a:r>
                    </a:p>
                    <a:p>
                      <a:pPr algn="ctr">
                        <a:lnSpc>
                          <a:spcPts val="1800"/>
                        </a:lnSpc>
                      </a:pPr>
                      <a:r>
                        <a:rPr lang="en-US" b="1">
                          <a:solidFill>
                            <a:srgbClr val="037600"/>
                          </a:solidFill>
                        </a:rPr>
                        <a:t>base pair</a:t>
                      </a:r>
                    </a:p>
                  </a:txBody>
                  <a:tcPr anchor="ctr"/>
                </a:tc>
                <a:extLst>
                  <a:ext uri="{0D108BD9-81ED-4DB2-BD59-A6C34878D82A}">
                    <a16:rowId xmlns:a16="http://schemas.microsoft.com/office/drawing/2014/main" val="1652070921"/>
                  </a:ext>
                </a:extLst>
              </a:tr>
              <a:tr h="742410">
                <a:tc>
                  <a:txBody>
                    <a:bodyPr/>
                    <a:lstStyle/>
                    <a:p>
                      <a:pPr algn="ctr">
                        <a:lnSpc>
                          <a:spcPts val="1900"/>
                        </a:lnSpc>
                      </a:pPr>
                      <a:r>
                        <a:rPr lang="en-US"/>
                        <a:t>Real DNA Genome</a:t>
                      </a:r>
                    </a:p>
                  </a:txBody>
                  <a:tcPr anchor="ctr"/>
                </a:tc>
                <a:tc>
                  <a:txBody>
                    <a:bodyPr/>
                    <a:lstStyle/>
                    <a:p>
                      <a:pPr algn="ctr"/>
                      <a:endParaRPr lang="en-US"/>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a:solidFill>
                            <a:srgbClr val="D200B9"/>
                          </a:solidFill>
                        </a:rPr>
                        <a:t>3,200,000,000</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a:solidFill>
                            <a:srgbClr val="D200B9"/>
                          </a:solidFill>
                        </a:rPr>
                        <a:t>base pairs</a:t>
                      </a:r>
                    </a:p>
                  </a:txBody>
                  <a:tcPr anchor="ctr"/>
                </a:tc>
                <a:tc>
                  <a:txBody>
                    <a:bodyPr/>
                    <a:lstStyle/>
                    <a:p>
                      <a:pPr algn="ctr"/>
                      <a:endParaRPr lang="en-US"/>
                    </a:p>
                  </a:txBody>
                  <a:tcPr anchor="ctr"/>
                </a:tc>
                <a:extLst>
                  <a:ext uri="{0D108BD9-81ED-4DB2-BD59-A6C34878D82A}">
                    <a16:rowId xmlns:a16="http://schemas.microsoft.com/office/drawing/2014/main" val="3384034091"/>
                  </a:ext>
                </a:extLst>
              </a:tr>
            </a:tbl>
          </a:graphicData>
        </a:graphic>
      </p:graphicFrame>
      <p:pic>
        <p:nvPicPr>
          <p:cNvPr id="16" name="Picture 15" descr="A purple pencil in a white circle&#10;&#10;Description automatically generated">
            <a:extLst>
              <a:ext uri="{FF2B5EF4-FFF2-40B4-BE49-F238E27FC236}">
                <a16:creationId xmlns:a16="http://schemas.microsoft.com/office/drawing/2014/main" id="{E65F145C-7C42-8EB0-2185-F07B9E8B51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41" y="2313590"/>
            <a:ext cx="3381042" cy="24776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1"/>
              </a:spcAft>
            </a:pPr>
            <a:r>
              <a:rPr lang="en-US" sz="2000">
                <a:cs typeface="Calibri"/>
              </a:rPr>
              <a:t>Now multiple the </a:t>
            </a:r>
            <a:r>
              <a:rPr lang="en-US" sz="2000" b="1">
                <a:solidFill>
                  <a:srgbClr val="D200B9"/>
                </a:solidFill>
                <a:cs typeface="Calibri"/>
              </a:rPr>
              <a:t>number of base pairs</a:t>
            </a:r>
            <a:r>
              <a:rPr lang="en-US" sz="2000">
                <a:cs typeface="Calibri"/>
              </a:rPr>
              <a:t> in the real human genome by the </a:t>
            </a:r>
            <a:r>
              <a:rPr lang="en-US" sz="2000" b="1">
                <a:solidFill>
                  <a:srgbClr val="1CA64A"/>
                </a:solidFill>
                <a:cs typeface="Calibri"/>
              </a:rPr>
              <a:t>length per base pair </a:t>
            </a:r>
            <a:r>
              <a:rPr lang="en-US" sz="2000">
                <a:cs typeface="Calibri"/>
              </a:rPr>
              <a:t>to get the </a:t>
            </a:r>
            <a:r>
              <a:rPr lang="en-US" sz="2000" b="1">
                <a:solidFill>
                  <a:schemeClr val="accent2">
                    <a:lumMod val="75000"/>
                  </a:schemeClr>
                </a:solidFill>
                <a:cs typeface="Calibri"/>
              </a:rPr>
              <a:t>length </a:t>
            </a:r>
            <a:r>
              <a:rPr lang="en-US" sz="2000">
                <a:cs typeface="Calibri"/>
              </a:rPr>
              <a:t>of our full genome at the scale of this DNA Model.</a:t>
            </a:r>
          </a:p>
          <a:p>
            <a:pPr>
              <a:spcAft>
                <a:spcPts val="1801"/>
              </a:spcAft>
            </a:pPr>
            <a:endParaRPr lang="en-US" sz="2000">
              <a:cs typeface="Calibri"/>
            </a:endParaRP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400" b="1">
                <a:solidFill>
                  <a:schemeClr val="bg1"/>
                </a:solidFill>
                <a:ea typeface="HGSoeiKakugothicUB"/>
                <a:cs typeface="Myanmar Text"/>
              </a:rPr>
              <a:t>What is the Length of a Full Genome?</a:t>
            </a:r>
            <a:endParaRPr lang="en-US" sz="3400">
              <a:solidFill>
                <a:schemeClr val="bg1"/>
              </a:solidFill>
            </a:endParaRPr>
          </a:p>
        </p:txBody>
      </p:sp>
      <p:sp>
        <p:nvSpPr>
          <p:cNvPr id="22" name="Rectangle 21">
            <a:extLst>
              <a:ext uri="{FF2B5EF4-FFF2-40B4-BE49-F238E27FC236}">
                <a16:creationId xmlns:a16="http://schemas.microsoft.com/office/drawing/2014/main" id="{AEA64BC4-3560-FA82-ECCA-BC652DC1E5C7}"/>
              </a:ext>
            </a:extLst>
          </p:cNvPr>
          <p:cNvSpPr/>
          <p:nvPr/>
        </p:nvSpPr>
        <p:spPr>
          <a:xfrm>
            <a:off x="10059038" y="4069795"/>
            <a:ext cx="1574603" cy="17095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B4003F7-839D-7422-31E2-09285CA88A81}"/>
              </a:ext>
            </a:extLst>
          </p:cNvPr>
          <p:cNvSpPr/>
          <p:nvPr/>
        </p:nvSpPr>
        <p:spPr>
          <a:xfrm>
            <a:off x="7075050" y="4098463"/>
            <a:ext cx="1413164" cy="701964"/>
          </a:xfrm>
          <a:prstGeom prst="rect">
            <a:avLst/>
          </a:prstGeom>
          <a:noFill/>
          <a:ln w="88900">
            <a:solidFill>
              <a:srgbClr val="F27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58E8957-F373-C966-F548-C4EF920E3BC9}"/>
              </a:ext>
            </a:extLst>
          </p:cNvPr>
          <p:cNvSpPr/>
          <p:nvPr/>
        </p:nvSpPr>
        <p:spPr>
          <a:xfrm>
            <a:off x="8580898" y="4098463"/>
            <a:ext cx="1413164" cy="701964"/>
          </a:xfrm>
          <a:prstGeom prst="rect">
            <a:avLst/>
          </a:prstGeom>
          <a:noFill/>
          <a:ln w="88900">
            <a:solidFill>
              <a:srgbClr val="FF0D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812924A-3E5D-78CE-7E84-69AF3B58800A}"/>
              </a:ext>
            </a:extLst>
          </p:cNvPr>
          <p:cNvSpPr/>
          <p:nvPr/>
        </p:nvSpPr>
        <p:spPr>
          <a:xfrm>
            <a:off x="10095406" y="3340123"/>
            <a:ext cx="1413102" cy="701964"/>
          </a:xfrm>
          <a:prstGeom prst="rect">
            <a:avLst/>
          </a:prstGeom>
          <a:noFill/>
          <a:ln w="889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2912850"/>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321871-7CE8-C415-7A8A-18D1557E26B7}"/>
              </a:ext>
            </a:extLst>
          </p:cNvPr>
          <p:cNvSpPr txBox="1"/>
          <p:nvPr/>
        </p:nvSpPr>
        <p:spPr>
          <a:xfrm>
            <a:off x="917757" y="1096611"/>
            <a:ext cx="9162945" cy="3487365"/>
          </a:xfrm>
          <a:prstGeom prst="rect">
            <a:avLst/>
          </a:prstGeom>
          <a:noFill/>
        </p:spPr>
        <p:txBody>
          <a:bodyPr wrap="square" lIns="91440" tIns="45720" rIns="91440" bIns="45720" rtlCol="0" anchor="t">
            <a:spAutoFit/>
          </a:bodyPr>
          <a:lstStyle/>
          <a:p>
            <a:pPr>
              <a:lnSpc>
                <a:spcPct val="150000"/>
              </a:lnSpc>
              <a:spcAft>
                <a:spcPts val="600"/>
              </a:spcAft>
            </a:pPr>
            <a:r>
              <a:rPr lang="en-US" b="1">
                <a:solidFill>
                  <a:srgbClr val="000000"/>
                </a:solidFill>
                <a:cs typeface="Myanmar Text"/>
              </a:rPr>
              <a:t>Activity Summary</a:t>
            </a:r>
            <a:endParaRPr lang="en-US"/>
          </a:p>
          <a:p>
            <a:pPr>
              <a:spcAft>
                <a:spcPts val="1200"/>
              </a:spcAft>
            </a:pPr>
            <a:r>
              <a:rPr lang="en-US" sz="1600">
                <a:solidFill>
                  <a:srgbClr val="000000"/>
                </a:solidFill>
                <a:latin typeface="Calibri"/>
                <a:cs typeface="Myanmar Text"/>
              </a:rPr>
              <a:t>This AR activity explores the structure of DNA and how other molecules interact with DNA. DNA is comprised of individual nucleotide monomers (A, T, G, and C) that link together into two strands running in opposite (anti-parallel) directions.  Hydrogen bonding between base pairs hold the two strands of DNA together.  DNA interacts with a variety of other molecules, including the </a:t>
            </a:r>
            <a:r>
              <a:rPr lang="en-US" sz="1600" b="1">
                <a:solidFill>
                  <a:srgbClr val="000000"/>
                </a:solidFill>
                <a:latin typeface="Calibri"/>
                <a:cs typeface="Myanmar Text"/>
              </a:rPr>
              <a:t>nucleosome protein </a:t>
            </a:r>
            <a:r>
              <a:rPr lang="en-US" sz="1600">
                <a:solidFill>
                  <a:srgbClr val="000000"/>
                </a:solidFill>
                <a:latin typeface="Calibri"/>
                <a:cs typeface="Myanmar Text"/>
              </a:rPr>
              <a:t>(DNA storage), the </a:t>
            </a:r>
            <a:r>
              <a:rPr lang="en-US" sz="1600" b="1">
                <a:solidFill>
                  <a:srgbClr val="000000"/>
                </a:solidFill>
                <a:latin typeface="Calibri"/>
                <a:cs typeface="Myanmar Text"/>
              </a:rPr>
              <a:t>RNA polymerase </a:t>
            </a:r>
            <a:r>
              <a:rPr lang="en-US" sz="1600">
                <a:solidFill>
                  <a:srgbClr val="000000"/>
                </a:solidFill>
                <a:latin typeface="Calibri"/>
                <a:cs typeface="Myanmar Text"/>
              </a:rPr>
              <a:t>protein (transcription), and </a:t>
            </a:r>
            <a:r>
              <a:rPr lang="en-US" sz="1600" b="1">
                <a:solidFill>
                  <a:srgbClr val="000000"/>
                </a:solidFill>
                <a:latin typeface="Calibri"/>
                <a:cs typeface="Myanmar Text"/>
              </a:rPr>
              <a:t>zinc finger proteins </a:t>
            </a:r>
            <a:r>
              <a:rPr lang="en-US" sz="1600">
                <a:solidFill>
                  <a:srgbClr val="000000"/>
                </a:solidFill>
                <a:latin typeface="Calibri"/>
                <a:cs typeface="Myanmar Text"/>
              </a:rPr>
              <a:t>(gene regulation).</a:t>
            </a:r>
          </a:p>
          <a:p>
            <a:pPr>
              <a:spcAft>
                <a:spcPts val="1200"/>
              </a:spcAft>
            </a:pPr>
            <a:r>
              <a:rPr lang="en-US" sz="1600">
                <a:solidFill>
                  <a:srgbClr val="000000"/>
                </a:solidFill>
                <a:cs typeface="Calibri"/>
              </a:rPr>
              <a:t>This activity requires the </a:t>
            </a:r>
            <a:r>
              <a:rPr lang="en-US" sz="1600" b="1">
                <a:solidFill>
                  <a:srgbClr val="000000"/>
                </a:solidFill>
                <a:cs typeface="Calibri"/>
              </a:rPr>
              <a:t>3DMD AR EDU application</a:t>
            </a:r>
            <a:r>
              <a:rPr lang="en-US" sz="1600">
                <a:solidFill>
                  <a:srgbClr val="000000"/>
                </a:solidFill>
                <a:cs typeface="Calibri"/>
              </a:rPr>
              <a:t>, available for download from the Google Play and Apple App stores. The activity is split into </a:t>
            </a:r>
            <a:r>
              <a:rPr lang="en-US" sz="1600" b="1">
                <a:solidFill>
                  <a:srgbClr val="000000"/>
                </a:solidFill>
                <a:cs typeface="Calibri"/>
              </a:rPr>
              <a:t>four AR scenes</a:t>
            </a:r>
            <a:r>
              <a:rPr lang="en-US" sz="1600">
                <a:solidFill>
                  <a:srgbClr val="000000"/>
                </a:solidFill>
                <a:cs typeface="Calibri"/>
              </a:rPr>
              <a:t> designed to be explored in order.  Each AR scene is represented by a </a:t>
            </a:r>
            <a:r>
              <a:rPr lang="en-US" sz="1600" b="1">
                <a:solidFill>
                  <a:srgbClr val="000000"/>
                </a:solidFill>
                <a:cs typeface="Calibri"/>
              </a:rPr>
              <a:t>consistent icon </a:t>
            </a:r>
            <a:r>
              <a:rPr lang="en-US" sz="1600">
                <a:solidFill>
                  <a:srgbClr val="000000"/>
                </a:solidFill>
                <a:cs typeface="Calibri"/>
              </a:rPr>
              <a:t>in this slide deck and the 3DMD AR EDU app (see icon images below.)</a:t>
            </a:r>
            <a:endParaRPr lang="en-US" sz="1600" b="1">
              <a:solidFill>
                <a:srgbClr val="000000"/>
              </a:solidFill>
              <a:cs typeface="Calibri"/>
            </a:endParaRPr>
          </a:p>
          <a:p>
            <a:pPr lvl="1">
              <a:lnSpc>
                <a:spcPct val="107000"/>
              </a:lnSpc>
              <a:spcAft>
                <a:spcPts val="600"/>
              </a:spcAft>
            </a:pPr>
            <a:endParaRPr lang="en-US">
              <a:solidFill>
                <a:srgbClr val="000000"/>
              </a:solidFill>
              <a:cs typeface="Calibri" panose="020F0502020204030204"/>
            </a:endParaRPr>
          </a:p>
          <a:p>
            <a:pPr>
              <a:lnSpc>
                <a:spcPct val="107000"/>
              </a:lnSpc>
              <a:spcAft>
                <a:spcPts val="600"/>
              </a:spcAft>
            </a:pPr>
            <a:endParaRPr lang="en-US" sz="1600" b="1">
              <a:solidFill>
                <a:srgbClr val="000000"/>
              </a:solidFill>
              <a:cs typeface="Myanmar Text" panose="020B0502040204020203" pitchFamily="34" charset="0"/>
            </a:endParaRP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6432"/>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Summary</a:t>
            </a:r>
            <a:endParaRPr lang="en-US" sz="4000">
              <a:solidFill>
                <a:schemeClr val="bg1"/>
              </a:solidFill>
              <a:cs typeface="Myanmar Text"/>
            </a:endParaRPr>
          </a:p>
        </p:txBody>
      </p:sp>
      <p:sp>
        <p:nvSpPr>
          <p:cNvPr id="8" name="TextBox 7">
            <a:extLst>
              <a:ext uri="{FF2B5EF4-FFF2-40B4-BE49-F238E27FC236}">
                <a16:creationId xmlns:a16="http://schemas.microsoft.com/office/drawing/2014/main" id="{3C8613E6-4F75-6165-7DFC-2AE970144C26}"/>
              </a:ext>
            </a:extLst>
          </p:cNvPr>
          <p:cNvSpPr txBox="1"/>
          <p:nvPr/>
        </p:nvSpPr>
        <p:spPr>
          <a:xfrm rot="10800000" flipV="1">
            <a:off x="3260260" y="5075591"/>
            <a:ext cx="588374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600">
              <a:cs typeface="Calibri"/>
            </a:endParaRPr>
          </a:p>
        </p:txBody>
      </p:sp>
      <p:pic>
        <p:nvPicPr>
          <p:cNvPr id="9" name="Picture 8">
            <a:extLst>
              <a:ext uri="{FF2B5EF4-FFF2-40B4-BE49-F238E27FC236}">
                <a16:creationId xmlns:a16="http://schemas.microsoft.com/office/drawing/2014/main" id="{E2FF006D-257B-C7FF-F8BE-D663A01C0201}"/>
              </a:ext>
            </a:extLst>
          </p:cNvPr>
          <p:cNvPicPr>
            <a:picLocks noChangeAspect="1"/>
          </p:cNvPicPr>
          <p:nvPr/>
        </p:nvPicPr>
        <p:blipFill>
          <a:blip r:embed="rId5"/>
          <a:stretch>
            <a:fillRect/>
          </a:stretch>
        </p:blipFill>
        <p:spPr>
          <a:xfrm>
            <a:off x="10314877" y="1511563"/>
            <a:ext cx="1399367" cy="2302154"/>
          </a:xfrm>
          <a:prstGeom prst="rect">
            <a:avLst/>
          </a:prstGeom>
        </p:spPr>
      </p:pic>
      <p:pic>
        <p:nvPicPr>
          <p:cNvPr id="7" name="Picture 6">
            <a:extLst>
              <a:ext uri="{FF2B5EF4-FFF2-40B4-BE49-F238E27FC236}">
                <a16:creationId xmlns:a16="http://schemas.microsoft.com/office/drawing/2014/main" id="{D08E2E09-712E-D4DF-75D9-2661F814024B}"/>
              </a:ext>
            </a:extLst>
          </p:cNvPr>
          <p:cNvPicPr>
            <a:picLocks noChangeAspect="1"/>
          </p:cNvPicPr>
          <p:nvPr/>
        </p:nvPicPr>
        <p:blipFill>
          <a:blip r:embed="rId6"/>
          <a:stretch>
            <a:fillRect/>
          </a:stretch>
        </p:blipFill>
        <p:spPr>
          <a:xfrm>
            <a:off x="970856" y="4478212"/>
            <a:ext cx="1925592" cy="912841"/>
          </a:xfrm>
          <a:prstGeom prst="rect">
            <a:avLst/>
          </a:prstGeom>
        </p:spPr>
      </p:pic>
      <p:pic>
        <p:nvPicPr>
          <p:cNvPr id="10" name="Picture 9">
            <a:extLst>
              <a:ext uri="{FF2B5EF4-FFF2-40B4-BE49-F238E27FC236}">
                <a16:creationId xmlns:a16="http://schemas.microsoft.com/office/drawing/2014/main" id="{EECAFA26-6647-4152-D809-FE2E76D58480}"/>
              </a:ext>
            </a:extLst>
          </p:cNvPr>
          <p:cNvPicPr>
            <a:picLocks noChangeAspect="1"/>
          </p:cNvPicPr>
          <p:nvPr/>
        </p:nvPicPr>
        <p:blipFill>
          <a:blip r:embed="rId7"/>
          <a:stretch>
            <a:fillRect/>
          </a:stretch>
        </p:blipFill>
        <p:spPr>
          <a:xfrm>
            <a:off x="4033696" y="4501689"/>
            <a:ext cx="1925592" cy="912841"/>
          </a:xfrm>
          <a:prstGeom prst="rect">
            <a:avLst/>
          </a:prstGeom>
        </p:spPr>
      </p:pic>
      <p:pic>
        <p:nvPicPr>
          <p:cNvPr id="11" name="Picture 10">
            <a:extLst>
              <a:ext uri="{FF2B5EF4-FFF2-40B4-BE49-F238E27FC236}">
                <a16:creationId xmlns:a16="http://schemas.microsoft.com/office/drawing/2014/main" id="{C02C6329-88F5-ECD8-FD12-14C7E0648611}"/>
              </a:ext>
            </a:extLst>
          </p:cNvPr>
          <p:cNvPicPr>
            <a:picLocks noChangeAspect="1"/>
          </p:cNvPicPr>
          <p:nvPr/>
        </p:nvPicPr>
        <p:blipFill>
          <a:blip r:embed="rId8"/>
          <a:stretch>
            <a:fillRect/>
          </a:stretch>
        </p:blipFill>
        <p:spPr>
          <a:xfrm>
            <a:off x="6830256" y="4432506"/>
            <a:ext cx="1925592" cy="912841"/>
          </a:xfrm>
          <a:prstGeom prst="rect">
            <a:avLst/>
          </a:prstGeom>
        </p:spPr>
      </p:pic>
      <p:pic>
        <p:nvPicPr>
          <p:cNvPr id="12" name="Picture 11">
            <a:extLst>
              <a:ext uri="{FF2B5EF4-FFF2-40B4-BE49-F238E27FC236}">
                <a16:creationId xmlns:a16="http://schemas.microsoft.com/office/drawing/2014/main" id="{797EACE0-45C0-4500-8B54-E3071D322AFF}"/>
              </a:ext>
            </a:extLst>
          </p:cNvPr>
          <p:cNvPicPr>
            <a:picLocks noChangeAspect="1"/>
          </p:cNvPicPr>
          <p:nvPr/>
        </p:nvPicPr>
        <p:blipFill>
          <a:blip r:embed="rId9"/>
          <a:stretch>
            <a:fillRect/>
          </a:stretch>
        </p:blipFill>
        <p:spPr>
          <a:xfrm>
            <a:off x="9623375" y="4433596"/>
            <a:ext cx="1925592" cy="912841"/>
          </a:xfrm>
          <a:prstGeom prst="rect">
            <a:avLst/>
          </a:prstGeom>
        </p:spPr>
      </p:pic>
      <p:sp>
        <p:nvSpPr>
          <p:cNvPr id="6" name="TextBox 2">
            <a:extLst>
              <a:ext uri="{FF2B5EF4-FFF2-40B4-BE49-F238E27FC236}">
                <a16:creationId xmlns:a16="http://schemas.microsoft.com/office/drawing/2014/main" id="{33F54071-E39B-AD9C-71D1-824E1731688B}"/>
              </a:ext>
            </a:extLst>
          </p:cNvPr>
          <p:cNvSpPr txBox="1"/>
          <p:nvPr/>
        </p:nvSpPr>
        <p:spPr>
          <a:xfrm rot="10800000" flipV="1">
            <a:off x="978363" y="5462714"/>
            <a:ext cx="2508332" cy="107721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t>Scene 1: </a:t>
            </a:r>
          </a:p>
          <a:p>
            <a:r>
              <a:rPr lang="en-US" sz="1600"/>
              <a:t>A review of DNA structure and an exploration of genome length.</a:t>
            </a:r>
          </a:p>
        </p:txBody>
      </p:sp>
      <p:sp>
        <p:nvSpPr>
          <p:cNvPr id="13" name="TextBox 2">
            <a:extLst>
              <a:ext uri="{FF2B5EF4-FFF2-40B4-BE49-F238E27FC236}">
                <a16:creationId xmlns:a16="http://schemas.microsoft.com/office/drawing/2014/main" id="{D15C010E-6405-46F6-28A5-F31F95532F6E}"/>
              </a:ext>
            </a:extLst>
          </p:cNvPr>
          <p:cNvSpPr txBox="1"/>
          <p:nvPr/>
        </p:nvSpPr>
        <p:spPr>
          <a:xfrm rot="10800000" flipV="1">
            <a:off x="3966071" y="5462714"/>
            <a:ext cx="1776807" cy="107721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t>Scene 2: </a:t>
            </a:r>
          </a:p>
          <a:p>
            <a:r>
              <a:rPr lang="en-US" sz="1600"/>
              <a:t>How do proteins help store and organize DNA?</a:t>
            </a:r>
          </a:p>
        </p:txBody>
      </p:sp>
      <p:sp>
        <p:nvSpPr>
          <p:cNvPr id="14" name="TextBox 2">
            <a:extLst>
              <a:ext uri="{FF2B5EF4-FFF2-40B4-BE49-F238E27FC236}">
                <a16:creationId xmlns:a16="http://schemas.microsoft.com/office/drawing/2014/main" id="{78538F26-2B87-F5AD-CB97-29B2F912510F}"/>
              </a:ext>
            </a:extLst>
          </p:cNvPr>
          <p:cNvSpPr txBox="1"/>
          <p:nvPr/>
        </p:nvSpPr>
        <p:spPr>
          <a:xfrm rot="10800000" flipV="1">
            <a:off x="6830256" y="5462714"/>
            <a:ext cx="1776807" cy="107721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t>Scene 3: </a:t>
            </a:r>
          </a:p>
          <a:p>
            <a:r>
              <a:rPr lang="en-US" sz="1600"/>
              <a:t>How do proteins make transcripts of DNA genes?</a:t>
            </a:r>
          </a:p>
        </p:txBody>
      </p:sp>
      <p:sp>
        <p:nvSpPr>
          <p:cNvPr id="15" name="TextBox 2">
            <a:extLst>
              <a:ext uri="{FF2B5EF4-FFF2-40B4-BE49-F238E27FC236}">
                <a16:creationId xmlns:a16="http://schemas.microsoft.com/office/drawing/2014/main" id="{38F21D48-49A3-3582-EA3A-ACF0D06C39C7}"/>
              </a:ext>
            </a:extLst>
          </p:cNvPr>
          <p:cNvSpPr txBox="1"/>
          <p:nvPr/>
        </p:nvSpPr>
        <p:spPr>
          <a:xfrm rot="10800000" flipV="1">
            <a:off x="9623375" y="5445209"/>
            <a:ext cx="1776807" cy="107721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t>Scene 4:</a:t>
            </a:r>
            <a:r>
              <a:rPr lang="en-US" sz="1600" b="1" dirty="0"/>
              <a:t> </a:t>
            </a:r>
            <a:endParaRPr lang="en-US" sz="1600" b="1"/>
          </a:p>
          <a:p>
            <a:r>
              <a:rPr lang="en-US" sz="1600"/>
              <a:t>How do proteins help regulate access to DNA?</a:t>
            </a:r>
            <a:endParaRPr lang="en-US" sz="1600" dirty="0">
              <a:ea typeface="Calibri"/>
              <a:cs typeface="Calibri"/>
            </a:endParaRPr>
          </a:p>
        </p:txBody>
      </p:sp>
    </p:spTree>
    <p:custDataLst>
      <p:tags r:id="rId1"/>
    </p:custDataLst>
    <p:extLst>
      <p:ext uri="{BB962C8B-B14F-4D97-AF65-F5344CB8AC3E}">
        <p14:creationId xmlns:p14="http://schemas.microsoft.com/office/powerpoint/2010/main" val="905867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17" name="Table 16">
            <a:extLst>
              <a:ext uri="{FF2B5EF4-FFF2-40B4-BE49-F238E27FC236}">
                <a16:creationId xmlns:a16="http://schemas.microsoft.com/office/drawing/2014/main" id="{EFCEC0C7-48BC-039A-DEA8-6DCDDCE106C6}"/>
              </a:ext>
            </a:extLst>
          </p:cNvPr>
          <p:cNvGraphicFramePr>
            <a:graphicFrameLocks noGrp="1"/>
          </p:cNvGraphicFramePr>
          <p:nvPr>
            <p:extLst>
              <p:ext uri="{D42A27DB-BD31-4B8C-83A1-F6EECF244321}">
                <p14:modId xmlns:p14="http://schemas.microsoft.com/office/powerpoint/2010/main" val="3040370583"/>
              </p:ext>
            </p:extLst>
          </p:nvPr>
        </p:nvGraphicFramePr>
        <p:xfrm>
          <a:off x="4858327" y="2384657"/>
          <a:ext cx="6696617" cy="2433566"/>
        </p:xfrm>
        <a:graphic>
          <a:graphicData uri="http://schemas.openxmlformats.org/drawingml/2006/table">
            <a:tbl>
              <a:tblPr firstRow="1" bandRow="1">
                <a:tableStyleId>{5C22544A-7EE6-4342-B048-85BDC9FD1C3A}</a:tableStyleId>
              </a:tblPr>
              <a:tblGrid>
                <a:gridCol w="2184569">
                  <a:extLst>
                    <a:ext uri="{9D8B030D-6E8A-4147-A177-3AD203B41FA5}">
                      <a16:colId xmlns:a16="http://schemas.microsoft.com/office/drawing/2014/main" val="1048504957"/>
                    </a:ext>
                  </a:extLst>
                </a:gridCol>
                <a:gridCol w="1471240">
                  <a:extLst>
                    <a:ext uri="{9D8B030D-6E8A-4147-A177-3AD203B41FA5}">
                      <a16:colId xmlns:a16="http://schemas.microsoft.com/office/drawing/2014/main" val="4067610939"/>
                    </a:ext>
                  </a:extLst>
                </a:gridCol>
                <a:gridCol w="1542573">
                  <a:extLst>
                    <a:ext uri="{9D8B030D-6E8A-4147-A177-3AD203B41FA5}">
                      <a16:colId xmlns:a16="http://schemas.microsoft.com/office/drawing/2014/main" val="3934126612"/>
                    </a:ext>
                  </a:extLst>
                </a:gridCol>
                <a:gridCol w="1498235">
                  <a:extLst>
                    <a:ext uri="{9D8B030D-6E8A-4147-A177-3AD203B41FA5}">
                      <a16:colId xmlns:a16="http://schemas.microsoft.com/office/drawing/2014/main" val="1072340482"/>
                    </a:ext>
                  </a:extLst>
                </a:gridCol>
              </a:tblGrid>
              <a:tr h="948746">
                <a:tc>
                  <a:txBody>
                    <a:bodyPr/>
                    <a:lstStyle/>
                    <a:p>
                      <a:pPr algn="ctr"/>
                      <a:r>
                        <a:rPr lang="en-US" sz="2000"/>
                        <a:t>Representation</a:t>
                      </a:r>
                    </a:p>
                    <a:p>
                      <a:pPr algn="ctr"/>
                      <a:r>
                        <a:rPr lang="en-US" sz="2000"/>
                        <a:t>Type</a:t>
                      </a:r>
                    </a:p>
                  </a:txBody>
                  <a:tcPr anchor="ctr"/>
                </a:tc>
                <a:tc>
                  <a:txBody>
                    <a:bodyPr/>
                    <a:lstStyle/>
                    <a:p>
                      <a:pPr algn="ctr"/>
                      <a:r>
                        <a:rPr lang="en-US" sz="2000"/>
                        <a:t>Vertical</a:t>
                      </a:r>
                    </a:p>
                    <a:p>
                      <a:pPr algn="ctr"/>
                      <a:r>
                        <a:rPr lang="en-US" sz="2000"/>
                        <a:t>Length </a:t>
                      </a:r>
                    </a:p>
                  </a:txBody>
                  <a:tcPr anchor="ctr"/>
                </a:tc>
                <a:tc>
                  <a:txBody>
                    <a:bodyPr/>
                    <a:lstStyle/>
                    <a:p>
                      <a:pPr algn="ctr"/>
                      <a:r>
                        <a:rPr lang="en-US" sz="2000"/>
                        <a:t>Number of Base Pairs</a:t>
                      </a:r>
                    </a:p>
                  </a:txBody>
                  <a:tcPr anchor="ctr"/>
                </a:tc>
                <a:tc>
                  <a:txBody>
                    <a:bodyPr/>
                    <a:lstStyle/>
                    <a:p>
                      <a:pPr algn="ctr"/>
                      <a:r>
                        <a:rPr lang="en-US" sz="2000"/>
                        <a:t>Length Per Base Pair</a:t>
                      </a:r>
                    </a:p>
                  </a:txBody>
                  <a:tcPr anchor="ctr"/>
                </a:tc>
                <a:extLst>
                  <a:ext uri="{0D108BD9-81ED-4DB2-BD59-A6C34878D82A}">
                    <a16:rowId xmlns:a16="http://schemas.microsoft.com/office/drawing/2014/main" val="3221136492"/>
                  </a:ext>
                </a:extLst>
              </a:tr>
              <a:tr h="742410">
                <a:tc>
                  <a:txBody>
                    <a:bodyPr/>
                    <a:lstStyle/>
                    <a:p>
                      <a:pPr algn="ctr">
                        <a:lnSpc>
                          <a:spcPts val="1900"/>
                        </a:lnSpc>
                      </a:pPr>
                      <a:r>
                        <a:rPr lang="en-US"/>
                        <a:t>Physical Plastic</a:t>
                      </a:r>
                    </a:p>
                    <a:p>
                      <a:pPr algn="ctr">
                        <a:lnSpc>
                          <a:spcPts val="1900"/>
                        </a:lnSpc>
                      </a:pPr>
                      <a:r>
                        <a:rPr lang="en-US"/>
                        <a:t>DNA Model</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solidFill>
                            <a:schemeClr val="accent2">
                              <a:lumMod val="75000"/>
                            </a:schemeClr>
                          </a:solidFill>
                        </a:rPr>
                        <a:t>42cm</a:t>
                      </a:r>
                    </a:p>
                  </a:txBody>
                  <a:tcPr anchor="ctr"/>
                </a:tc>
                <a:tc>
                  <a:txBody>
                    <a:bodyPr/>
                    <a:lstStyle/>
                    <a:p>
                      <a:pPr algn="ctr"/>
                      <a:r>
                        <a:rPr lang="en-US" sz="1800" b="1">
                          <a:solidFill>
                            <a:srgbClr val="D200B9"/>
                          </a:solidFill>
                        </a:rPr>
                        <a:t>12 base pairs</a:t>
                      </a:r>
                      <a:endParaRPr lang="en-US"/>
                    </a:p>
                  </a:txBody>
                  <a:tcPr anchor="ctr"/>
                </a:tc>
                <a:tc>
                  <a:txBody>
                    <a:bodyPr/>
                    <a:lstStyle/>
                    <a:p>
                      <a:pPr algn="ctr">
                        <a:lnSpc>
                          <a:spcPts val="1800"/>
                        </a:lnSpc>
                      </a:pPr>
                      <a:r>
                        <a:rPr lang="en-US" b="1">
                          <a:solidFill>
                            <a:srgbClr val="037600"/>
                          </a:solidFill>
                        </a:rPr>
                        <a:t>3.5cm per</a:t>
                      </a:r>
                    </a:p>
                    <a:p>
                      <a:pPr algn="ctr">
                        <a:lnSpc>
                          <a:spcPts val="1800"/>
                        </a:lnSpc>
                      </a:pPr>
                      <a:r>
                        <a:rPr lang="en-US" b="1">
                          <a:solidFill>
                            <a:srgbClr val="037600"/>
                          </a:solidFill>
                        </a:rPr>
                        <a:t>base pair</a:t>
                      </a:r>
                    </a:p>
                  </a:txBody>
                  <a:tcPr anchor="ctr"/>
                </a:tc>
                <a:extLst>
                  <a:ext uri="{0D108BD9-81ED-4DB2-BD59-A6C34878D82A}">
                    <a16:rowId xmlns:a16="http://schemas.microsoft.com/office/drawing/2014/main" val="1652070921"/>
                  </a:ext>
                </a:extLst>
              </a:tr>
              <a:tr h="742410">
                <a:tc>
                  <a:txBody>
                    <a:bodyPr/>
                    <a:lstStyle/>
                    <a:p>
                      <a:pPr algn="ctr">
                        <a:lnSpc>
                          <a:spcPts val="1900"/>
                        </a:lnSpc>
                      </a:pPr>
                      <a:r>
                        <a:rPr lang="en-US"/>
                        <a:t>Real DNA Genome</a:t>
                      </a:r>
                    </a:p>
                  </a:txBody>
                  <a:tcPr anchor="ctr"/>
                </a:tc>
                <a:tc>
                  <a:txBody>
                    <a:bodyPr/>
                    <a:lstStyle/>
                    <a:p>
                      <a:pPr algn="ctr"/>
                      <a:r>
                        <a:rPr lang="en-US" sz="1400" b="1">
                          <a:solidFill>
                            <a:schemeClr val="accent2">
                              <a:lumMod val="75000"/>
                            </a:schemeClr>
                          </a:solidFill>
                        </a:rPr>
                        <a:t>11,200,000,000</a:t>
                      </a:r>
                    </a:p>
                    <a:p>
                      <a:pPr algn="ctr"/>
                      <a:r>
                        <a:rPr lang="en-US" sz="1400" b="1">
                          <a:solidFill>
                            <a:schemeClr val="accent2">
                              <a:lumMod val="75000"/>
                            </a:schemeClr>
                          </a:solidFill>
                        </a:rPr>
                        <a:t>cm</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a:solidFill>
                            <a:srgbClr val="D200B9"/>
                          </a:solidFill>
                        </a:rPr>
                        <a:t>3,200,000,000</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a:solidFill>
                            <a:srgbClr val="D200B9"/>
                          </a:solidFill>
                        </a:rPr>
                        <a:t>base pairs</a:t>
                      </a:r>
                    </a:p>
                  </a:txBody>
                  <a:tcPr anchor="ctr"/>
                </a:tc>
                <a:tc>
                  <a:txBody>
                    <a:bodyPr/>
                    <a:lstStyle/>
                    <a:p>
                      <a:pPr algn="ctr"/>
                      <a:endParaRPr lang="en-US"/>
                    </a:p>
                  </a:txBody>
                  <a:tcPr anchor="ctr"/>
                </a:tc>
                <a:extLst>
                  <a:ext uri="{0D108BD9-81ED-4DB2-BD59-A6C34878D82A}">
                    <a16:rowId xmlns:a16="http://schemas.microsoft.com/office/drawing/2014/main" val="3384034091"/>
                  </a:ext>
                </a:extLst>
              </a:tr>
            </a:tbl>
          </a:graphicData>
        </a:graphic>
      </p:graphicFrame>
      <p:pic>
        <p:nvPicPr>
          <p:cNvPr id="16" name="Picture 15" descr="A purple pencil in a white circle&#10;&#10;Description automatically generated">
            <a:extLst>
              <a:ext uri="{FF2B5EF4-FFF2-40B4-BE49-F238E27FC236}">
                <a16:creationId xmlns:a16="http://schemas.microsoft.com/office/drawing/2014/main" id="{E65F145C-7C42-8EB0-2185-F07B9E8B51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41" y="2313590"/>
            <a:ext cx="3381042" cy="24776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1"/>
              </a:spcAft>
            </a:pPr>
            <a:r>
              <a:rPr lang="en-US" sz="2000">
                <a:cs typeface="Calibri"/>
              </a:rPr>
              <a:t>Now multiple the </a:t>
            </a:r>
            <a:r>
              <a:rPr lang="en-US" sz="2000" b="1">
                <a:solidFill>
                  <a:srgbClr val="D200B9"/>
                </a:solidFill>
                <a:cs typeface="Calibri"/>
              </a:rPr>
              <a:t>number of base pairs</a:t>
            </a:r>
            <a:r>
              <a:rPr lang="en-US" sz="2000">
                <a:cs typeface="Calibri"/>
              </a:rPr>
              <a:t> in the real human genome by the </a:t>
            </a:r>
            <a:r>
              <a:rPr lang="en-US" sz="2000" b="1">
                <a:solidFill>
                  <a:srgbClr val="1CA64A"/>
                </a:solidFill>
                <a:cs typeface="Calibri"/>
              </a:rPr>
              <a:t>length per base pair </a:t>
            </a:r>
            <a:r>
              <a:rPr lang="en-US" sz="2000">
                <a:cs typeface="Calibri"/>
              </a:rPr>
              <a:t>to get the </a:t>
            </a:r>
            <a:r>
              <a:rPr lang="en-US" sz="2000" b="1">
                <a:solidFill>
                  <a:schemeClr val="accent2">
                    <a:lumMod val="75000"/>
                  </a:schemeClr>
                </a:solidFill>
                <a:cs typeface="Calibri"/>
              </a:rPr>
              <a:t>length </a:t>
            </a:r>
            <a:r>
              <a:rPr lang="en-US" sz="2000">
                <a:cs typeface="Calibri"/>
              </a:rPr>
              <a:t>of our full genome at the scale of this DNA Model.</a:t>
            </a:r>
          </a:p>
          <a:p>
            <a:pPr>
              <a:spcAft>
                <a:spcPts val="1801"/>
              </a:spcAft>
            </a:pPr>
            <a:endParaRPr lang="en-US" sz="2000">
              <a:cs typeface="Calibri"/>
            </a:endParaRP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400" b="1">
                <a:solidFill>
                  <a:schemeClr val="bg1"/>
                </a:solidFill>
                <a:ea typeface="HGSoeiKakugothicUB"/>
                <a:cs typeface="Myanmar Text"/>
              </a:rPr>
              <a:t>What is the Length of a Full Genome?</a:t>
            </a:r>
            <a:endParaRPr lang="en-US" sz="3400">
              <a:solidFill>
                <a:schemeClr val="bg1"/>
              </a:solidFill>
            </a:endParaRPr>
          </a:p>
        </p:txBody>
      </p:sp>
      <p:sp>
        <p:nvSpPr>
          <p:cNvPr id="22" name="Rectangle 21">
            <a:extLst>
              <a:ext uri="{FF2B5EF4-FFF2-40B4-BE49-F238E27FC236}">
                <a16:creationId xmlns:a16="http://schemas.microsoft.com/office/drawing/2014/main" id="{AEA64BC4-3560-FA82-ECCA-BC652DC1E5C7}"/>
              </a:ext>
            </a:extLst>
          </p:cNvPr>
          <p:cNvSpPr/>
          <p:nvPr/>
        </p:nvSpPr>
        <p:spPr>
          <a:xfrm>
            <a:off x="10059038" y="4069795"/>
            <a:ext cx="1574603" cy="17095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B4003F7-839D-7422-31E2-09285CA88A81}"/>
              </a:ext>
            </a:extLst>
          </p:cNvPr>
          <p:cNvSpPr/>
          <p:nvPr/>
        </p:nvSpPr>
        <p:spPr>
          <a:xfrm>
            <a:off x="7075050" y="4098463"/>
            <a:ext cx="1413164" cy="701964"/>
          </a:xfrm>
          <a:prstGeom prst="rect">
            <a:avLst/>
          </a:prstGeom>
          <a:noFill/>
          <a:ln w="88900">
            <a:solidFill>
              <a:srgbClr val="F27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58E8957-F373-C966-F548-C4EF920E3BC9}"/>
              </a:ext>
            </a:extLst>
          </p:cNvPr>
          <p:cNvSpPr/>
          <p:nvPr/>
        </p:nvSpPr>
        <p:spPr>
          <a:xfrm>
            <a:off x="8580898" y="4098463"/>
            <a:ext cx="1413164" cy="701964"/>
          </a:xfrm>
          <a:prstGeom prst="rect">
            <a:avLst/>
          </a:prstGeom>
          <a:noFill/>
          <a:ln w="88900">
            <a:solidFill>
              <a:srgbClr val="FF0D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812924A-3E5D-78CE-7E84-69AF3B58800A}"/>
              </a:ext>
            </a:extLst>
          </p:cNvPr>
          <p:cNvSpPr/>
          <p:nvPr/>
        </p:nvSpPr>
        <p:spPr>
          <a:xfrm>
            <a:off x="10095406" y="3340123"/>
            <a:ext cx="1413102" cy="701964"/>
          </a:xfrm>
          <a:prstGeom prst="rect">
            <a:avLst/>
          </a:prstGeom>
          <a:noFill/>
          <a:ln w="889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2161322"/>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17" name="Table 16">
            <a:extLst>
              <a:ext uri="{FF2B5EF4-FFF2-40B4-BE49-F238E27FC236}">
                <a16:creationId xmlns:a16="http://schemas.microsoft.com/office/drawing/2014/main" id="{EFCEC0C7-48BC-039A-DEA8-6DCDDCE106C6}"/>
              </a:ext>
            </a:extLst>
          </p:cNvPr>
          <p:cNvGraphicFramePr>
            <a:graphicFrameLocks noGrp="1"/>
          </p:cNvGraphicFramePr>
          <p:nvPr>
            <p:extLst>
              <p:ext uri="{D42A27DB-BD31-4B8C-83A1-F6EECF244321}">
                <p14:modId xmlns:p14="http://schemas.microsoft.com/office/powerpoint/2010/main" val="2808995630"/>
              </p:ext>
            </p:extLst>
          </p:nvPr>
        </p:nvGraphicFramePr>
        <p:xfrm>
          <a:off x="4858327" y="2384657"/>
          <a:ext cx="6696617" cy="2433566"/>
        </p:xfrm>
        <a:graphic>
          <a:graphicData uri="http://schemas.openxmlformats.org/drawingml/2006/table">
            <a:tbl>
              <a:tblPr firstRow="1" bandRow="1">
                <a:tableStyleId>{5C22544A-7EE6-4342-B048-85BDC9FD1C3A}</a:tableStyleId>
              </a:tblPr>
              <a:tblGrid>
                <a:gridCol w="2184569">
                  <a:extLst>
                    <a:ext uri="{9D8B030D-6E8A-4147-A177-3AD203B41FA5}">
                      <a16:colId xmlns:a16="http://schemas.microsoft.com/office/drawing/2014/main" val="1048504957"/>
                    </a:ext>
                  </a:extLst>
                </a:gridCol>
                <a:gridCol w="1471240">
                  <a:extLst>
                    <a:ext uri="{9D8B030D-6E8A-4147-A177-3AD203B41FA5}">
                      <a16:colId xmlns:a16="http://schemas.microsoft.com/office/drawing/2014/main" val="4067610939"/>
                    </a:ext>
                  </a:extLst>
                </a:gridCol>
                <a:gridCol w="1542573">
                  <a:extLst>
                    <a:ext uri="{9D8B030D-6E8A-4147-A177-3AD203B41FA5}">
                      <a16:colId xmlns:a16="http://schemas.microsoft.com/office/drawing/2014/main" val="3934126612"/>
                    </a:ext>
                  </a:extLst>
                </a:gridCol>
                <a:gridCol w="1498235">
                  <a:extLst>
                    <a:ext uri="{9D8B030D-6E8A-4147-A177-3AD203B41FA5}">
                      <a16:colId xmlns:a16="http://schemas.microsoft.com/office/drawing/2014/main" val="1072340482"/>
                    </a:ext>
                  </a:extLst>
                </a:gridCol>
              </a:tblGrid>
              <a:tr h="948746">
                <a:tc>
                  <a:txBody>
                    <a:bodyPr/>
                    <a:lstStyle/>
                    <a:p>
                      <a:pPr algn="ctr"/>
                      <a:r>
                        <a:rPr lang="en-US" sz="2000"/>
                        <a:t>Representation</a:t>
                      </a:r>
                    </a:p>
                    <a:p>
                      <a:pPr algn="ctr"/>
                      <a:r>
                        <a:rPr lang="en-US" sz="2000"/>
                        <a:t>Type</a:t>
                      </a:r>
                    </a:p>
                  </a:txBody>
                  <a:tcPr anchor="ctr"/>
                </a:tc>
                <a:tc>
                  <a:txBody>
                    <a:bodyPr/>
                    <a:lstStyle/>
                    <a:p>
                      <a:pPr algn="ctr"/>
                      <a:r>
                        <a:rPr lang="en-US" sz="2000"/>
                        <a:t>Vertical</a:t>
                      </a:r>
                    </a:p>
                    <a:p>
                      <a:pPr algn="ctr"/>
                      <a:r>
                        <a:rPr lang="en-US" sz="2000"/>
                        <a:t>Length </a:t>
                      </a:r>
                    </a:p>
                  </a:txBody>
                  <a:tcPr anchor="ctr"/>
                </a:tc>
                <a:tc>
                  <a:txBody>
                    <a:bodyPr/>
                    <a:lstStyle/>
                    <a:p>
                      <a:pPr algn="ctr"/>
                      <a:r>
                        <a:rPr lang="en-US" sz="2000"/>
                        <a:t>Number of Base Pairs</a:t>
                      </a:r>
                    </a:p>
                  </a:txBody>
                  <a:tcPr anchor="ctr"/>
                </a:tc>
                <a:tc>
                  <a:txBody>
                    <a:bodyPr/>
                    <a:lstStyle/>
                    <a:p>
                      <a:pPr algn="ctr"/>
                      <a:r>
                        <a:rPr lang="en-US" sz="2000"/>
                        <a:t>Length Per Base Pair</a:t>
                      </a:r>
                    </a:p>
                  </a:txBody>
                  <a:tcPr anchor="ctr"/>
                </a:tc>
                <a:extLst>
                  <a:ext uri="{0D108BD9-81ED-4DB2-BD59-A6C34878D82A}">
                    <a16:rowId xmlns:a16="http://schemas.microsoft.com/office/drawing/2014/main" val="3221136492"/>
                  </a:ext>
                </a:extLst>
              </a:tr>
              <a:tr h="742410">
                <a:tc>
                  <a:txBody>
                    <a:bodyPr/>
                    <a:lstStyle/>
                    <a:p>
                      <a:pPr algn="ctr">
                        <a:lnSpc>
                          <a:spcPts val="1900"/>
                        </a:lnSpc>
                      </a:pPr>
                      <a:r>
                        <a:rPr lang="en-US"/>
                        <a:t>Physical Plastic</a:t>
                      </a:r>
                    </a:p>
                    <a:p>
                      <a:pPr algn="ctr">
                        <a:lnSpc>
                          <a:spcPts val="1900"/>
                        </a:lnSpc>
                      </a:pPr>
                      <a:r>
                        <a:rPr lang="en-US"/>
                        <a:t>DNA Model</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solidFill>
                            <a:schemeClr val="accent2">
                              <a:lumMod val="75000"/>
                            </a:schemeClr>
                          </a:solidFill>
                        </a:rPr>
                        <a:t>42cm</a:t>
                      </a:r>
                    </a:p>
                  </a:txBody>
                  <a:tcPr anchor="ctr"/>
                </a:tc>
                <a:tc>
                  <a:txBody>
                    <a:bodyPr/>
                    <a:lstStyle/>
                    <a:p>
                      <a:pPr algn="ctr"/>
                      <a:r>
                        <a:rPr lang="en-US" sz="1800" b="1">
                          <a:solidFill>
                            <a:srgbClr val="D200B9"/>
                          </a:solidFill>
                        </a:rPr>
                        <a:t>12 base pairs</a:t>
                      </a:r>
                      <a:endParaRPr lang="en-US"/>
                    </a:p>
                  </a:txBody>
                  <a:tcPr anchor="ctr"/>
                </a:tc>
                <a:tc>
                  <a:txBody>
                    <a:bodyPr/>
                    <a:lstStyle/>
                    <a:p>
                      <a:pPr algn="ctr">
                        <a:lnSpc>
                          <a:spcPts val="1800"/>
                        </a:lnSpc>
                      </a:pPr>
                      <a:r>
                        <a:rPr lang="en-US" b="1">
                          <a:solidFill>
                            <a:srgbClr val="037600"/>
                          </a:solidFill>
                        </a:rPr>
                        <a:t>3.5cm per</a:t>
                      </a:r>
                    </a:p>
                    <a:p>
                      <a:pPr algn="ctr">
                        <a:lnSpc>
                          <a:spcPts val="1800"/>
                        </a:lnSpc>
                      </a:pPr>
                      <a:r>
                        <a:rPr lang="en-US" b="1">
                          <a:solidFill>
                            <a:srgbClr val="037600"/>
                          </a:solidFill>
                        </a:rPr>
                        <a:t>base pair</a:t>
                      </a:r>
                    </a:p>
                  </a:txBody>
                  <a:tcPr anchor="ctr"/>
                </a:tc>
                <a:extLst>
                  <a:ext uri="{0D108BD9-81ED-4DB2-BD59-A6C34878D82A}">
                    <a16:rowId xmlns:a16="http://schemas.microsoft.com/office/drawing/2014/main" val="1652070921"/>
                  </a:ext>
                </a:extLst>
              </a:tr>
              <a:tr h="742410">
                <a:tc>
                  <a:txBody>
                    <a:bodyPr/>
                    <a:lstStyle/>
                    <a:p>
                      <a:pPr algn="ctr">
                        <a:lnSpc>
                          <a:spcPts val="1900"/>
                        </a:lnSpc>
                      </a:pPr>
                      <a:r>
                        <a:rPr lang="en-US"/>
                        <a:t>Real DNA Genome</a:t>
                      </a:r>
                    </a:p>
                  </a:txBody>
                  <a:tcPr anchor="ctr"/>
                </a:tc>
                <a:tc>
                  <a:txBody>
                    <a:bodyPr/>
                    <a:lstStyle/>
                    <a:p>
                      <a:pPr algn="ctr"/>
                      <a:r>
                        <a:rPr lang="en-US" sz="1400" b="1">
                          <a:solidFill>
                            <a:schemeClr val="accent2">
                              <a:lumMod val="75000"/>
                            </a:schemeClr>
                          </a:solidFill>
                        </a:rPr>
                        <a:t>11,200,000,000</a:t>
                      </a:r>
                    </a:p>
                    <a:p>
                      <a:pPr algn="ctr"/>
                      <a:r>
                        <a:rPr lang="en-US" sz="1400" b="1">
                          <a:solidFill>
                            <a:schemeClr val="accent2">
                              <a:lumMod val="75000"/>
                            </a:schemeClr>
                          </a:solidFill>
                        </a:rPr>
                        <a:t>cm</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a:solidFill>
                            <a:srgbClr val="D200B9"/>
                          </a:solidFill>
                        </a:rPr>
                        <a:t>3,200,000,000</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a:solidFill>
                            <a:srgbClr val="D200B9"/>
                          </a:solidFill>
                        </a:rPr>
                        <a:t>base pairs</a:t>
                      </a:r>
                    </a:p>
                  </a:txBody>
                  <a:tcPr anchor="ctr"/>
                </a:tc>
                <a:tc>
                  <a:txBody>
                    <a:bodyPr/>
                    <a:lstStyle/>
                    <a:p>
                      <a:pPr algn="ctr"/>
                      <a:endParaRPr lang="en-US"/>
                    </a:p>
                  </a:txBody>
                  <a:tcPr anchor="ctr"/>
                </a:tc>
                <a:extLst>
                  <a:ext uri="{0D108BD9-81ED-4DB2-BD59-A6C34878D82A}">
                    <a16:rowId xmlns:a16="http://schemas.microsoft.com/office/drawing/2014/main" val="3384034091"/>
                  </a:ext>
                </a:extLst>
              </a:tr>
            </a:tbl>
          </a:graphicData>
        </a:graphic>
      </p:graphicFrame>
      <p:pic>
        <p:nvPicPr>
          <p:cNvPr id="16" name="Picture 15" descr="A purple pencil in a white circle&#10;&#10;Description automatically generated">
            <a:extLst>
              <a:ext uri="{FF2B5EF4-FFF2-40B4-BE49-F238E27FC236}">
                <a16:creationId xmlns:a16="http://schemas.microsoft.com/office/drawing/2014/main" id="{E65F145C-7C42-8EB0-2185-F07B9E8B51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7" y="127174"/>
            <a:ext cx="1207035" cy="1200329"/>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41" y="2313590"/>
            <a:ext cx="3094714"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3000"/>
              </a:spcAft>
            </a:pPr>
            <a:r>
              <a:rPr lang="en-US" sz="2000">
                <a:cs typeface="Calibri"/>
              </a:rPr>
              <a:t>At the scale of this DNA model, a single copy of our human genome would wrap around the Earth almost 30x times!</a:t>
            </a:r>
          </a:p>
          <a:p>
            <a:pPr>
              <a:spcAft>
                <a:spcPts val="1800"/>
              </a:spcAft>
            </a:pPr>
            <a:r>
              <a:rPr lang="en-US" sz="2000" b="1">
                <a:solidFill>
                  <a:srgbClr val="1CA64A"/>
                </a:solidFill>
                <a:cs typeface="Calibri"/>
              </a:rPr>
              <a:t>How does all that DNA fit in each cell?</a:t>
            </a:r>
          </a:p>
          <a:p>
            <a:pPr>
              <a:spcAft>
                <a:spcPts val="1801"/>
              </a:spcAft>
            </a:pPr>
            <a:endParaRPr lang="en-US" sz="2000">
              <a:cs typeface="Calibri"/>
            </a:endParaRP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400" b="1">
                <a:solidFill>
                  <a:schemeClr val="bg1"/>
                </a:solidFill>
                <a:ea typeface="HGSoeiKakugothicUB"/>
                <a:cs typeface="Myanmar Text"/>
              </a:rPr>
              <a:t>What is the Length of a Full Genome?</a:t>
            </a:r>
            <a:endParaRPr lang="en-US" sz="3400">
              <a:solidFill>
                <a:schemeClr val="bg1"/>
              </a:solidFill>
            </a:endParaRPr>
          </a:p>
        </p:txBody>
      </p:sp>
      <p:sp>
        <p:nvSpPr>
          <p:cNvPr id="22" name="Rectangle 21">
            <a:extLst>
              <a:ext uri="{FF2B5EF4-FFF2-40B4-BE49-F238E27FC236}">
                <a16:creationId xmlns:a16="http://schemas.microsoft.com/office/drawing/2014/main" id="{AEA64BC4-3560-FA82-ECCA-BC652DC1E5C7}"/>
              </a:ext>
            </a:extLst>
          </p:cNvPr>
          <p:cNvSpPr/>
          <p:nvPr/>
        </p:nvSpPr>
        <p:spPr>
          <a:xfrm>
            <a:off x="10059038" y="4069795"/>
            <a:ext cx="1574603" cy="17095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63491"/>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321871-7CE8-C415-7A8A-18D1557E26B7}"/>
              </a:ext>
            </a:extLst>
          </p:cNvPr>
          <p:cNvSpPr txBox="1"/>
          <p:nvPr/>
        </p:nvSpPr>
        <p:spPr>
          <a:xfrm>
            <a:off x="2732912" y="1062390"/>
            <a:ext cx="7388151" cy="2677656"/>
          </a:xfrm>
          <a:prstGeom prst="rect">
            <a:avLst/>
          </a:prstGeom>
          <a:noFill/>
        </p:spPr>
        <p:txBody>
          <a:bodyPr wrap="square" lIns="91440" tIns="45720" rIns="91440" bIns="45720" rtlCol="0" anchor="t">
            <a:spAutoFit/>
          </a:bodyPr>
          <a:lstStyle/>
          <a:p>
            <a:pPr>
              <a:lnSpc>
                <a:spcPct val="200000"/>
              </a:lnSpc>
              <a:spcAft>
                <a:spcPts val="600"/>
              </a:spcAft>
            </a:pPr>
            <a:r>
              <a:rPr lang="en-US" b="1">
                <a:solidFill>
                  <a:srgbClr val="000000"/>
                </a:solidFill>
                <a:cs typeface="Myanmar Text"/>
              </a:rPr>
              <a:t>Scene 2-4: Proteins the Interact with DNA</a:t>
            </a:r>
            <a:endParaRPr lang="en-US"/>
          </a:p>
          <a:p>
            <a:pPr>
              <a:spcAft>
                <a:spcPts val="1800"/>
              </a:spcAft>
            </a:pPr>
            <a:r>
              <a:rPr lang="en-US" sz="1600" b="0" i="0" u="none" strike="noStrike">
                <a:solidFill>
                  <a:srgbClr val="000000"/>
                </a:solidFill>
                <a:effectLst/>
                <a:latin typeface="Calibri"/>
                <a:cs typeface="Calibri"/>
              </a:rPr>
              <a:t>Scanning a </a:t>
            </a:r>
            <a:r>
              <a:rPr lang="en-US" sz="1600">
                <a:solidFill>
                  <a:srgbClr val="000000"/>
                </a:solidFill>
                <a:latin typeface="Calibri"/>
                <a:cs typeface="Calibri"/>
              </a:rPr>
              <a:t>twelve </a:t>
            </a:r>
            <a:r>
              <a:rPr lang="en-US" sz="1600" b="0" i="0" u="none" strike="noStrike">
                <a:solidFill>
                  <a:srgbClr val="000000"/>
                </a:solidFill>
                <a:effectLst/>
                <a:latin typeface="Calibri"/>
                <a:cs typeface="Calibri"/>
              </a:rPr>
              <a:t>base pair long section of double-stranded DNA from the Dynamic DNA Kit</a:t>
            </a:r>
            <a:r>
              <a:rPr lang="en-US" sz="1600" b="0" i="0" u="none" strike="noStrike" baseline="30000">
                <a:solidFill>
                  <a:srgbClr val="000000"/>
                </a:solidFill>
                <a:effectLst/>
                <a:latin typeface="Calibri"/>
                <a:cs typeface="Calibri"/>
              </a:rPr>
              <a:t>©</a:t>
            </a:r>
            <a:r>
              <a:rPr lang="en-US" sz="1600" b="0" i="0" u="none" strike="noStrike">
                <a:solidFill>
                  <a:srgbClr val="000000"/>
                </a:solidFill>
                <a:effectLst/>
                <a:latin typeface="Calibri"/>
                <a:cs typeface="Calibri"/>
              </a:rPr>
              <a:t> will display three </a:t>
            </a:r>
            <a:r>
              <a:rPr lang="en-US" sz="1600">
                <a:solidFill>
                  <a:srgbClr val="000000"/>
                </a:solidFill>
                <a:latin typeface="Calibri"/>
                <a:cs typeface="Calibri"/>
              </a:rPr>
              <a:t>proteins that interact with DNA: nucleosomes, RNA polymerase, and zinc fingers.</a:t>
            </a:r>
            <a:r>
              <a:rPr lang="en-US" sz="1600" b="0" i="0" u="none" strike="noStrike">
                <a:solidFill>
                  <a:srgbClr val="000000"/>
                </a:solidFill>
                <a:effectLst/>
                <a:latin typeface="Calibri"/>
                <a:cs typeface="Calibri"/>
              </a:rPr>
              <a:t> Students will share ideas of what each protein </a:t>
            </a:r>
            <a:r>
              <a:rPr lang="en-US" sz="1600">
                <a:solidFill>
                  <a:srgbClr val="000000"/>
                </a:solidFill>
                <a:latin typeface="Calibri"/>
                <a:cs typeface="Calibri"/>
              </a:rPr>
              <a:t>does</a:t>
            </a:r>
            <a:r>
              <a:rPr lang="en-US" sz="1600" b="0" i="0" u="none" strike="noStrike">
                <a:solidFill>
                  <a:srgbClr val="000000"/>
                </a:solidFill>
                <a:effectLst/>
                <a:latin typeface="Calibri"/>
                <a:cs typeface="Calibri"/>
              </a:rPr>
              <a:t>, before being shown what role each plays in the human genome.</a:t>
            </a:r>
          </a:p>
          <a:p>
            <a:pPr>
              <a:spcAft>
                <a:spcPts val="1800"/>
              </a:spcAft>
            </a:pPr>
            <a:r>
              <a:rPr lang="en-US" sz="1600" b="0" i="0" u="none" strike="noStrike">
                <a:solidFill>
                  <a:srgbClr val="000000"/>
                </a:solidFill>
                <a:effectLst/>
                <a:latin typeface="Calibri"/>
                <a:cs typeface="Calibri"/>
              </a:rPr>
              <a:t>For easier scanning, the </a:t>
            </a:r>
            <a:r>
              <a:rPr lang="en-US" sz="1600">
                <a:solidFill>
                  <a:srgbClr val="000000"/>
                </a:solidFill>
                <a:latin typeface="Calibri"/>
                <a:cs typeface="Calibri"/>
              </a:rPr>
              <a:t>twelve </a:t>
            </a:r>
            <a:r>
              <a:rPr lang="en-US" sz="1600" b="0" i="0" u="none" strike="noStrike">
                <a:solidFill>
                  <a:srgbClr val="000000"/>
                </a:solidFill>
                <a:effectLst/>
                <a:latin typeface="Calibri"/>
                <a:cs typeface="Calibri"/>
              </a:rPr>
              <a:t>base pair long section of DNA should be placed on the black display stand (image to the right) and initially viewed from above until the app can lock onto the image target in the model. Note </a:t>
            </a:r>
            <a:r>
              <a:rPr lang="en-US" sz="1600">
                <a:solidFill>
                  <a:srgbClr val="000000"/>
                </a:solidFill>
                <a:latin typeface="Calibri"/>
                <a:cs typeface="Calibri"/>
              </a:rPr>
              <a:t>the top </a:t>
            </a:r>
            <a:r>
              <a:rPr lang="en-US" sz="1600" b="0" i="0" u="none" strike="noStrike">
                <a:solidFill>
                  <a:srgbClr val="000000"/>
                </a:solidFill>
                <a:effectLst/>
                <a:latin typeface="Calibri"/>
                <a:cs typeface="Calibri"/>
              </a:rPr>
              <a:t>base pair MUST BE 5’C-G3’.</a:t>
            </a:r>
            <a:endParaRPr lang="en-US" sz="1200">
              <a:solidFill>
                <a:srgbClr val="000000"/>
              </a:solidFill>
              <a:latin typeface="Calibri"/>
              <a:cs typeface="Calibri"/>
            </a:endParaRP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Scenes 2-4</a:t>
            </a:r>
            <a:endParaRPr lang="en-US" sz="4000">
              <a:solidFill>
                <a:schemeClr val="bg1"/>
              </a:solidFill>
              <a:cs typeface="Myanmar Text"/>
            </a:endParaRPr>
          </a:p>
        </p:txBody>
      </p:sp>
      <p:sp>
        <p:nvSpPr>
          <p:cNvPr id="11" name="TextBox 10">
            <a:extLst>
              <a:ext uri="{FF2B5EF4-FFF2-40B4-BE49-F238E27FC236}">
                <a16:creationId xmlns:a16="http://schemas.microsoft.com/office/drawing/2014/main" id="{C3587BFA-9BD1-56ED-A2F1-DEB05EFD6A48}"/>
              </a:ext>
            </a:extLst>
          </p:cNvPr>
          <p:cNvSpPr txBox="1"/>
          <p:nvPr/>
        </p:nvSpPr>
        <p:spPr>
          <a:xfrm>
            <a:off x="2745557" y="4261063"/>
            <a:ext cx="1897098" cy="2139047"/>
          </a:xfrm>
          <a:prstGeom prst="rect">
            <a:avLst/>
          </a:prstGeom>
          <a:noFill/>
        </p:spPr>
        <p:txBody>
          <a:bodyPr wrap="square" lIns="91440" tIns="45720" rIns="91440" bIns="45720" anchor="t">
            <a:spAutoFit/>
          </a:bodyPr>
          <a:lstStyle/>
          <a:p>
            <a:pPr>
              <a:spcAft>
                <a:spcPts val="600"/>
              </a:spcAft>
            </a:pPr>
            <a:r>
              <a:rPr lang="en-US" sz="1600" b="1">
                <a:solidFill>
                  <a:srgbClr val="000000"/>
                </a:solidFill>
                <a:ea typeface="Calibri"/>
                <a:cs typeface="Myanmar Text"/>
              </a:rPr>
              <a:t>Scene 2: Nucleosomes</a:t>
            </a:r>
          </a:p>
          <a:p>
            <a:pPr marL="3175">
              <a:spcAft>
                <a:spcPts val="1200"/>
              </a:spcAft>
            </a:pPr>
            <a:r>
              <a:rPr lang="en-US" sz="1600">
                <a:solidFill>
                  <a:srgbClr val="000000"/>
                </a:solidFill>
                <a:ea typeface="Calibri"/>
                <a:cs typeface="Myanmar Text"/>
              </a:rPr>
              <a:t>Stores and organizes DNA in the nucleus.  Each nucleosome protein holds ~150 base pairs of DNA.</a:t>
            </a:r>
            <a:endParaRPr lang="en-US" sz="1600">
              <a:solidFill>
                <a:srgbClr val="000000"/>
              </a:solidFill>
              <a:ea typeface="Calibri"/>
              <a:cs typeface="Calibri" panose="020F0502020204030204"/>
            </a:endParaRPr>
          </a:p>
        </p:txBody>
      </p:sp>
      <p:pic>
        <p:nvPicPr>
          <p:cNvPr id="15" name="Picture 14" descr="A dna model made of balls&#10;&#10;Description automatically generated">
            <a:extLst>
              <a:ext uri="{FF2B5EF4-FFF2-40B4-BE49-F238E27FC236}">
                <a16:creationId xmlns:a16="http://schemas.microsoft.com/office/drawing/2014/main" id="{B889387D-6701-5A5C-2542-DA1DDC374E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24889" y="1119540"/>
            <a:ext cx="1168281" cy="2421803"/>
          </a:xfrm>
          <a:prstGeom prst="rect">
            <a:avLst/>
          </a:prstGeom>
        </p:spPr>
      </p:pic>
      <p:sp>
        <p:nvSpPr>
          <p:cNvPr id="13" name="TextBox 12">
            <a:extLst>
              <a:ext uri="{FF2B5EF4-FFF2-40B4-BE49-F238E27FC236}">
                <a16:creationId xmlns:a16="http://schemas.microsoft.com/office/drawing/2014/main" id="{2ADBFB6D-37B5-891B-80BB-788F93F8A4B3}"/>
              </a:ext>
            </a:extLst>
          </p:cNvPr>
          <p:cNvSpPr txBox="1"/>
          <p:nvPr/>
        </p:nvSpPr>
        <p:spPr>
          <a:xfrm>
            <a:off x="10424889" y="4299535"/>
            <a:ext cx="1507645" cy="2139047"/>
          </a:xfrm>
          <a:prstGeom prst="rect">
            <a:avLst/>
          </a:prstGeom>
          <a:noFill/>
        </p:spPr>
        <p:txBody>
          <a:bodyPr wrap="square" lIns="91440" tIns="45720" rIns="91440" bIns="45720" anchor="t">
            <a:spAutoFit/>
          </a:bodyPr>
          <a:lstStyle/>
          <a:p>
            <a:pPr>
              <a:spcAft>
                <a:spcPts val="600"/>
              </a:spcAft>
            </a:pPr>
            <a:r>
              <a:rPr lang="en-US" sz="1600" b="1">
                <a:solidFill>
                  <a:srgbClr val="000000"/>
                </a:solidFill>
                <a:ea typeface="Calibri"/>
                <a:cs typeface="Myanmar Text"/>
              </a:rPr>
              <a:t>Scene 4: Zinc Fingers</a:t>
            </a:r>
          </a:p>
          <a:p>
            <a:pPr marL="3175">
              <a:spcAft>
                <a:spcPts val="1200"/>
              </a:spcAft>
            </a:pPr>
            <a:r>
              <a:rPr lang="en-US" sz="1600">
                <a:solidFill>
                  <a:srgbClr val="000000"/>
                </a:solidFill>
                <a:ea typeface="Calibri"/>
                <a:cs typeface="Myanmar Text"/>
              </a:rPr>
              <a:t>A transcription factor that regulates access to DNA and gene expression.</a:t>
            </a:r>
            <a:endParaRPr lang="en-US" sz="1600">
              <a:solidFill>
                <a:srgbClr val="000000"/>
              </a:solidFill>
              <a:ea typeface="Calibri"/>
              <a:cs typeface="Calibri" panose="020F0502020204030204"/>
            </a:endParaRPr>
          </a:p>
        </p:txBody>
      </p:sp>
      <p:pic>
        <p:nvPicPr>
          <p:cNvPr id="14" name="Picture 13">
            <a:extLst>
              <a:ext uri="{FF2B5EF4-FFF2-40B4-BE49-F238E27FC236}">
                <a16:creationId xmlns:a16="http://schemas.microsoft.com/office/drawing/2014/main" id="{7B25BAF0-27FA-8E91-15A9-23B7A3064F1B}"/>
              </a:ext>
            </a:extLst>
          </p:cNvPr>
          <p:cNvPicPr>
            <a:picLocks noChangeAspect="1"/>
          </p:cNvPicPr>
          <p:nvPr/>
        </p:nvPicPr>
        <p:blipFill>
          <a:blip r:embed="rId6"/>
          <a:stretch>
            <a:fillRect/>
          </a:stretch>
        </p:blipFill>
        <p:spPr>
          <a:xfrm>
            <a:off x="1046750" y="1219939"/>
            <a:ext cx="1555296" cy="2037611"/>
          </a:xfrm>
          <a:prstGeom prst="rect">
            <a:avLst/>
          </a:prstGeom>
        </p:spPr>
      </p:pic>
      <p:pic>
        <p:nvPicPr>
          <p:cNvPr id="17" name="Picture 16">
            <a:extLst>
              <a:ext uri="{FF2B5EF4-FFF2-40B4-BE49-F238E27FC236}">
                <a16:creationId xmlns:a16="http://schemas.microsoft.com/office/drawing/2014/main" id="{31C3EBB4-C1B6-0D7F-A0F1-5AEBBF5B7024}"/>
              </a:ext>
            </a:extLst>
          </p:cNvPr>
          <p:cNvPicPr>
            <a:picLocks noChangeAspect="1"/>
          </p:cNvPicPr>
          <p:nvPr/>
        </p:nvPicPr>
        <p:blipFill>
          <a:blip r:embed="rId7"/>
          <a:stretch>
            <a:fillRect/>
          </a:stretch>
        </p:blipFill>
        <p:spPr>
          <a:xfrm>
            <a:off x="1116964" y="4261063"/>
            <a:ext cx="1529985" cy="1892826"/>
          </a:xfrm>
          <a:prstGeom prst="rect">
            <a:avLst/>
          </a:prstGeom>
        </p:spPr>
      </p:pic>
      <p:pic>
        <p:nvPicPr>
          <p:cNvPr id="18" name="Picture 17">
            <a:extLst>
              <a:ext uri="{FF2B5EF4-FFF2-40B4-BE49-F238E27FC236}">
                <a16:creationId xmlns:a16="http://schemas.microsoft.com/office/drawing/2014/main" id="{414202B7-8CA1-13DB-4342-F3837D215142}"/>
              </a:ext>
            </a:extLst>
          </p:cNvPr>
          <p:cNvPicPr>
            <a:picLocks noChangeAspect="1"/>
          </p:cNvPicPr>
          <p:nvPr/>
        </p:nvPicPr>
        <p:blipFill>
          <a:blip r:embed="rId8"/>
          <a:stretch>
            <a:fillRect/>
          </a:stretch>
        </p:blipFill>
        <p:spPr>
          <a:xfrm rot="452618">
            <a:off x="5045889" y="4210054"/>
            <a:ext cx="2063277" cy="1994845"/>
          </a:xfrm>
          <a:prstGeom prst="rect">
            <a:avLst/>
          </a:prstGeom>
        </p:spPr>
      </p:pic>
      <p:sp>
        <p:nvSpPr>
          <p:cNvPr id="12" name="TextBox 11">
            <a:extLst>
              <a:ext uri="{FF2B5EF4-FFF2-40B4-BE49-F238E27FC236}">
                <a16:creationId xmlns:a16="http://schemas.microsoft.com/office/drawing/2014/main" id="{829C6CC1-6FD2-8B8B-13D1-94B32DCBC859}"/>
              </a:ext>
            </a:extLst>
          </p:cNvPr>
          <p:cNvSpPr txBox="1"/>
          <p:nvPr/>
        </p:nvSpPr>
        <p:spPr>
          <a:xfrm>
            <a:off x="7023129" y="4299535"/>
            <a:ext cx="1686163" cy="2139047"/>
          </a:xfrm>
          <a:prstGeom prst="rect">
            <a:avLst/>
          </a:prstGeom>
          <a:noFill/>
        </p:spPr>
        <p:txBody>
          <a:bodyPr wrap="square" lIns="91440" tIns="45720" rIns="91440" bIns="45720" anchor="t">
            <a:spAutoFit/>
          </a:bodyPr>
          <a:lstStyle/>
          <a:p>
            <a:pPr>
              <a:spcAft>
                <a:spcPts val="600"/>
              </a:spcAft>
            </a:pPr>
            <a:r>
              <a:rPr lang="en-US" sz="1600" b="1">
                <a:solidFill>
                  <a:srgbClr val="000000"/>
                </a:solidFill>
                <a:ea typeface="Calibri"/>
                <a:cs typeface="Myanmar Text"/>
              </a:rPr>
              <a:t>Scene 3: RNA Polymerase</a:t>
            </a:r>
          </a:p>
          <a:p>
            <a:pPr marL="3175">
              <a:spcAft>
                <a:spcPts val="1200"/>
              </a:spcAft>
            </a:pPr>
            <a:r>
              <a:rPr lang="en-US" sz="1600">
                <a:solidFill>
                  <a:srgbClr val="000000"/>
                </a:solidFill>
                <a:ea typeface="Calibri"/>
                <a:cs typeface="Myanmar Text"/>
              </a:rPr>
              <a:t>Opens double-stranded DNA and allows a single-stranded mRNA transcript to be created.</a:t>
            </a:r>
            <a:endParaRPr lang="en-US" sz="1600">
              <a:solidFill>
                <a:srgbClr val="000000"/>
              </a:solidFill>
              <a:ea typeface="Calibri"/>
              <a:cs typeface="Calibri" panose="020F0502020204030204"/>
            </a:endParaRPr>
          </a:p>
        </p:txBody>
      </p:sp>
      <p:graphicFrame>
        <p:nvGraphicFramePr>
          <p:cNvPr id="20" name="Object 19">
            <a:extLst>
              <a:ext uri="{FF2B5EF4-FFF2-40B4-BE49-F238E27FC236}">
                <a16:creationId xmlns:a16="http://schemas.microsoft.com/office/drawing/2014/main" id="{FDBEAC46-2766-904C-9408-7A166007BF55}"/>
              </a:ext>
            </a:extLst>
          </p:cNvPr>
          <p:cNvGraphicFramePr>
            <a:graphicFrameLocks noChangeAspect="1"/>
          </p:cNvGraphicFramePr>
          <p:nvPr>
            <p:extLst>
              <p:ext uri="{D42A27DB-BD31-4B8C-83A1-F6EECF244321}">
                <p14:modId xmlns:p14="http://schemas.microsoft.com/office/powerpoint/2010/main" val="1469675281"/>
              </p:ext>
            </p:extLst>
          </p:nvPr>
        </p:nvGraphicFramePr>
        <p:xfrm>
          <a:off x="9264073" y="4261063"/>
          <a:ext cx="980594" cy="2261089"/>
        </p:xfrm>
        <a:graphic>
          <a:graphicData uri="http://schemas.openxmlformats.org/presentationml/2006/ole">
            <mc:AlternateContent xmlns:mc="http://schemas.openxmlformats.org/markup-compatibility/2006">
              <mc:Choice xmlns:v="urn:schemas-microsoft-com:vml" Requires="v">
                <p:oleObj r:id="rId9" imgW="789120" imgH="1819440" progId="">
                  <p:embed/>
                </p:oleObj>
              </mc:Choice>
              <mc:Fallback>
                <p:oleObj r:id="rId9" imgW="789120" imgH="1819440" progId="">
                  <p:embed/>
                  <p:pic>
                    <p:nvPicPr>
                      <p:cNvPr id="20" name="Object 19">
                        <a:extLst>
                          <a:ext uri="{FF2B5EF4-FFF2-40B4-BE49-F238E27FC236}">
                            <a16:creationId xmlns:a16="http://schemas.microsoft.com/office/drawing/2014/main" id="{FDBEAC46-2766-904C-9408-7A166007BF55}"/>
                          </a:ext>
                        </a:extLst>
                      </p:cNvPr>
                      <p:cNvPicPr/>
                      <p:nvPr/>
                    </p:nvPicPr>
                    <p:blipFill>
                      <a:blip r:embed="rId10"/>
                      <a:stretch>
                        <a:fillRect/>
                      </a:stretch>
                    </p:blipFill>
                    <p:spPr>
                      <a:xfrm>
                        <a:off x="9264073" y="4261063"/>
                        <a:ext cx="980594" cy="2261089"/>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8579355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83488934-610A-DA3B-4A76-7101D24B26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pic>
        <p:nvPicPr>
          <p:cNvPr id="3" name="Picture 2">
            <a:extLst>
              <a:ext uri="{FF2B5EF4-FFF2-40B4-BE49-F238E27FC236}">
                <a16:creationId xmlns:a16="http://schemas.microsoft.com/office/drawing/2014/main" id="{1F96E214-25B5-6E8D-40C5-84B16B21F2A5}"/>
              </a:ext>
            </a:extLst>
          </p:cNvPr>
          <p:cNvPicPr>
            <a:picLocks noChangeAspect="1"/>
          </p:cNvPicPr>
          <p:nvPr/>
        </p:nvPicPr>
        <p:blipFill>
          <a:blip r:embed="rId6"/>
          <a:stretch>
            <a:fillRect/>
          </a:stretch>
        </p:blipFill>
        <p:spPr>
          <a:xfrm>
            <a:off x="8416937" y="2852397"/>
            <a:ext cx="2047812" cy="3523174"/>
          </a:xfrm>
          <a:prstGeom prst="rect">
            <a:avLst/>
          </a:prstGeom>
        </p:spPr>
      </p:pic>
      <p:sp>
        <p:nvSpPr>
          <p:cNvPr id="4" name="TextBox 3">
            <a:extLst>
              <a:ext uri="{FF2B5EF4-FFF2-40B4-BE49-F238E27FC236}">
                <a16:creationId xmlns:a16="http://schemas.microsoft.com/office/drawing/2014/main" id="{DF6A039A-3C68-9746-6240-1CEE5C74A812}"/>
              </a:ext>
            </a:extLst>
          </p:cNvPr>
          <p:cNvSpPr txBox="1"/>
          <p:nvPr/>
        </p:nvSpPr>
        <p:spPr>
          <a:xfrm>
            <a:off x="3758187" y="1738822"/>
            <a:ext cx="4066414" cy="96949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spcAft>
                <a:spcPts val="600"/>
              </a:spcAft>
            </a:pPr>
            <a:r>
              <a:rPr lang="en-US" sz="2000">
                <a:cs typeface="Calibri"/>
              </a:rPr>
              <a:t>Scan a </a:t>
            </a:r>
            <a:r>
              <a:rPr lang="en-US" sz="2000" b="1">
                <a:cs typeface="Calibri"/>
              </a:rPr>
              <a:t>12 Base Pair Model of DNA</a:t>
            </a:r>
            <a:endParaRPr lang="en-US" sz="1600" b="1">
              <a:solidFill>
                <a:srgbClr val="FF0000"/>
              </a:solidFill>
              <a:cs typeface="Calibri"/>
            </a:endParaRPr>
          </a:p>
          <a:p>
            <a:pPr algn="ctr"/>
            <a:r>
              <a:rPr lang="en-US" sz="1600" b="1">
                <a:solidFill>
                  <a:srgbClr val="FF0000"/>
                </a:solidFill>
                <a:cs typeface="Calibri"/>
              </a:rPr>
              <a:t>Make sure the top base pair is G-C.</a:t>
            </a:r>
          </a:p>
          <a:p>
            <a:pPr algn="ctr"/>
            <a:r>
              <a:rPr lang="en-US" sz="1600" b="1">
                <a:solidFill>
                  <a:srgbClr val="FF0000"/>
                </a:solidFill>
                <a:cs typeface="Calibri"/>
              </a:rPr>
              <a:t>Start by scanning from above to lock on.</a:t>
            </a:r>
          </a:p>
        </p:txBody>
      </p:sp>
      <p:pic>
        <p:nvPicPr>
          <p:cNvPr id="2" name="Picture 1">
            <a:extLst>
              <a:ext uri="{FF2B5EF4-FFF2-40B4-BE49-F238E27FC236}">
                <a16:creationId xmlns:a16="http://schemas.microsoft.com/office/drawing/2014/main" id="{69323EF4-AD76-EC86-7F48-45D2EE740B7E}"/>
              </a:ext>
            </a:extLst>
          </p:cNvPr>
          <p:cNvPicPr>
            <a:picLocks noChangeAspect="1"/>
          </p:cNvPicPr>
          <p:nvPr/>
        </p:nvPicPr>
        <p:blipFill>
          <a:blip r:embed="rId7"/>
          <a:stretch>
            <a:fillRect/>
          </a:stretch>
        </p:blipFill>
        <p:spPr>
          <a:xfrm>
            <a:off x="941729" y="2852397"/>
            <a:ext cx="2059164" cy="3542704"/>
          </a:xfrm>
          <a:prstGeom prst="rect">
            <a:avLst/>
          </a:prstGeom>
        </p:spPr>
      </p:pic>
      <p:sp>
        <p:nvSpPr>
          <p:cNvPr id="7" name="Title 1">
            <a:extLst>
              <a:ext uri="{FF2B5EF4-FFF2-40B4-BE49-F238E27FC236}">
                <a16:creationId xmlns:a16="http://schemas.microsoft.com/office/drawing/2014/main" id="{55F3034A-B640-CBCB-740D-B52BE594DA24}"/>
              </a:ext>
            </a:extLst>
          </p:cNvPr>
          <p:cNvSpPr txBox="1">
            <a:spLocks/>
          </p:cNvSpPr>
          <p:nvPr/>
        </p:nvSpPr>
        <p:spPr>
          <a:xfrm>
            <a:off x="905055" y="9625"/>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Exploring Nucleosomes</a:t>
            </a:r>
            <a:endParaRPr lang="en-US" sz="4000">
              <a:solidFill>
                <a:schemeClr val="bg1"/>
              </a:solidFill>
            </a:endParaRPr>
          </a:p>
        </p:txBody>
      </p:sp>
      <p:pic>
        <p:nvPicPr>
          <p:cNvPr id="9" name="Picture 8" descr="Icon&#10;&#10;Description automatically generated">
            <a:extLst>
              <a:ext uri="{FF2B5EF4-FFF2-40B4-BE49-F238E27FC236}">
                <a16:creationId xmlns:a16="http://schemas.microsoft.com/office/drawing/2014/main" id="{84ADFDB6-2489-E672-A576-8A4D837602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38091" y="127177"/>
            <a:ext cx="1200329" cy="1200329"/>
          </a:xfrm>
          <a:prstGeom prst="rect">
            <a:avLst/>
          </a:prstGeom>
        </p:spPr>
      </p:pic>
      <p:sp>
        <p:nvSpPr>
          <p:cNvPr id="11" name="TextBox 10">
            <a:extLst>
              <a:ext uri="{FF2B5EF4-FFF2-40B4-BE49-F238E27FC236}">
                <a16:creationId xmlns:a16="http://schemas.microsoft.com/office/drawing/2014/main" id="{4BDFE866-3354-B877-AF97-0D5B0462A33E}"/>
              </a:ext>
            </a:extLst>
          </p:cNvPr>
          <p:cNvSpPr txBox="1"/>
          <p:nvPr/>
        </p:nvSpPr>
        <p:spPr>
          <a:xfrm>
            <a:off x="520245" y="1983366"/>
            <a:ext cx="291348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dirty="0">
                <a:cs typeface="Calibri"/>
              </a:rPr>
              <a:t>Choose</a:t>
            </a:r>
          </a:p>
          <a:p>
            <a:pPr algn="ctr"/>
            <a:r>
              <a:rPr lang="en-US" sz="2000" b="1" dirty="0">
                <a:solidFill>
                  <a:srgbClr val="D200B9"/>
                </a:solidFill>
                <a:cs typeface="Calibri"/>
              </a:rPr>
              <a:t>Nucleosomes</a:t>
            </a:r>
            <a:endParaRPr lang="en-US" sz="2000" dirty="0">
              <a:cs typeface="Calibri"/>
            </a:endParaRPr>
          </a:p>
        </p:txBody>
      </p:sp>
      <p:sp>
        <p:nvSpPr>
          <p:cNvPr id="13" name="TextBox 12">
            <a:extLst>
              <a:ext uri="{FF2B5EF4-FFF2-40B4-BE49-F238E27FC236}">
                <a16:creationId xmlns:a16="http://schemas.microsoft.com/office/drawing/2014/main" id="{1F21B1B9-FA85-4177-9C2E-6ADA118AE8B3}"/>
              </a:ext>
            </a:extLst>
          </p:cNvPr>
          <p:cNvSpPr txBox="1"/>
          <p:nvPr/>
        </p:nvSpPr>
        <p:spPr>
          <a:xfrm>
            <a:off x="8537136" y="1983366"/>
            <a:ext cx="1735580"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Explore </a:t>
            </a:r>
            <a:r>
              <a:rPr lang="en-US" sz="2000" b="1">
                <a:solidFill>
                  <a:srgbClr val="D200B9"/>
                </a:solidFill>
                <a:cs typeface="Calibri"/>
              </a:rPr>
              <a:t>both color schemes</a:t>
            </a:r>
            <a:endParaRPr lang="en-US" sz="2000">
              <a:cs typeface="Calibri"/>
            </a:endParaRPr>
          </a:p>
        </p:txBody>
      </p:sp>
      <p:sp>
        <p:nvSpPr>
          <p:cNvPr id="14" name="Oval 13">
            <a:extLst>
              <a:ext uri="{FF2B5EF4-FFF2-40B4-BE49-F238E27FC236}">
                <a16:creationId xmlns:a16="http://schemas.microsoft.com/office/drawing/2014/main" id="{06F88E31-B940-A9B0-D918-266A75F822CD}"/>
              </a:ext>
            </a:extLst>
          </p:cNvPr>
          <p:cNvSpPr/>
          <p:nvPr/>
        </p:nvSpPr>
        <p:spPr>
          <a:xfrm>
            <a:off x="1159729" y="4201699"/>
            <a:ext cx="1616927" cy="771241"/>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5" name="Oval 14">
            <a:extLst>
              <a:ext uri="{FF2B5EF4-FFF2-40B4-BE49-F238E27FC236}">
                <a16:creationId xmlns:a16="http://schemas.microsoft.com/office/drawing/2014/main" id="{DC17ABDA-E1C7-6B3A-1668-FA6DEF761F10}"/>
              </a:ext>
            </a:extLst>
          </p:cNvPr>
          <p:cNvSpPr/>
          <p:nvPr/>
        </p:nvSpPr>
        <p:spPr>
          <a:xfrm>
            <a:off x="8903634" y="5292434"/>
            <a:ext cx="1062405" cy="471057"/>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pic>
        <p:nvPicPr>
          <p:cNvPr id="8" name="Picture 7">
            <a:extLst>
              <a:ext uri="{FF2B5EF4-FFF2-40B4-BE49-F238E27FC236}">
                <a16:creationId xmlns:a16="http://schemas.microsoft.com/office/drawing/2014/main" id="{56E0ADE5-520D-349F-371E-E5330445FECE}"/>
              </a:ext>
            </a:extLst>
          </p:cNvPr>
          <p:cNvPicPr>
            <a:picLocks noChangeAspect="1"/>
          </p:cNvPicPr>
          <p:nvPr/>
        </p:nvPicPr>
        <p:blipFill>
          <a:blip r:embed="rId9"/>
          <a:stretch>
            <a:fillRect/>
          </a:stretch>
        </p:blipFill>
        <p:spPr>
          <a:xfrm>
            <a:off x="4666004" y="2865368"/>
            <a:ext cx="2059164" cy="3542704"/>
          </a:xfrm>
          <a:prstGeom prst="rect">
            <a:avLst/>
          </a:prstGeom>
        </p:spPr>
      </p:pic>
    </p:spTree>
    <p:extLst>
      <p:ext uri="{BB962C8B-B14F-4D97-AF65-F5344CB8AC3E}">
        <p14:creationId xmlns:p14="http://schemas.microsoft.com/office/powerpoint/2010/main" val="771850255"/>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55E6EB45-C6DD-E763-9A0B-F4CBBF4633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8091" y="127177"/>
            <a:ext cx="1207035" cy="1207035"/>
          </a:xfrm>
          <a:prstGeom prst="rect">
            <a:avLst/>
          </a:prstGeom>
        </p:spPr>
      </p:pic>
      <p:pic>
        <p:nvPicPr>
          <p:cNvPr id="2" name="Picture 1" descr="Icon&#10;&#10;Description automatically generated">
            <a:extLst>
              <a:ext uri="{FF2B5EF4-FFF2-40B4-BE49-F238E27FC236}">
                <a16:creationId xmlns:a16="http://schemas.microsoft.com/office/drawing/2014/main" id="{F5FCEDB4-C676-B6AE-4554-0820D0BCD8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8" name="TextBox 7">
            <a:extLst>
              <a:ext uri="{FF2B5EF4-FFF2-40B4-BE49-F238E27FC236}">
                <a16:creationId xmlns:a16="http://schemas.microsoft.com/office/drawing/2014/main" id="{1D755059-24EB-DAF5-B7BE-F513030451AA}"/>
              </a:ext>
            </a:extLst>
          </p:cNvPr>
          <p:cNvSpPr txBox="1"/>
          <p:nvPr/>
        </p:nvSpPr>
        <p:spPr>
          <a:xfrm>
            <a:off x="888792" y="3118208"/>
            <a:ext cx="2937695"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200"/>
              </a:spcAft>
            </a:pPr>
            <a:r>
              <a:rPr lang="en-US" sz="2000" b="1">
                <a:solidFill>
                  <a:srgbClr val="1CA64A"/>
                </a:solidFill>
                <a:cs typeface="Calibri"/>
              </a:rPr>
              <a:t>What shapes and colors do you see? </a:t>
            </a:r>
          </a:p>
          <a:p>
            <a:pPr>
              <a:spcAft>
                <a:spcPts val="1200"/>
              </a:spcAft>
            </a:pPr>
            <a:r>
              <a:rPr lang="en-US" sz="2000" b="1">
                <a:solidFill>
                  <a:srgbClr val="1CA64A"/>
                </a:solidFill>
                <a:cs typeface="Calibri"/>
              </a:rPr>
              <a:t>Is the DNA interacting with anything?</a:t>
            </a:r>
          </a:p>
        </p:txBody>
      </p:sp>
      <p:sp>
        <p:nvSpPr>
          <p:cNvPr id="12" name="Title 1">
            <a:extLst>
              <a:ext uri="{FF2B5EF4-FFF2-40B4-BE49-F238E27FC236}">
                <a16:creationId xmlns:a16="http://schemas.microsoft.com/office/drawing/2014/main" id="{C198BB0D-F95B-F57A-F798-E7E72C134797}"/>
              </a:ext>
            </a:extLst>
          </p:cNvPr>
          <p:cNvSpPr txBox="1">
            <a:spLocks/>
          </p:cNvSpPr>
          <p:nvPr/>
        </p:nvSpPr>
        <p:spPr>
          <a:xfrm>
            <a:off x="932343" y="53495"/>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Exploring Nucleosomes</a:t>
            </a:r>
            <a:endParaRPr lang="en-US" sz="4000">
              <a:solidFill>
                <a:schemeClr val="bg1"/>
              </a:solidFill>
            </a:endParaRPr>
          </a:p>
        </p:txBody>
      </p:sp>
      <p:pic>
        <p:nvPicPr>
          <p:cNvPr id="3" name="Picture 2">
            <a:extLst>
              <a:ext uri="{FF2B5EF4-FFF2-40B4-BE49-F238E27FC236}">
                <a16:creationId xmlns:a16="http://schemas.microsoft.com/office/drawing/2014/main" id="{D6A81C1C-3CCC-9B54-9AA9-6AB8749548E2}"/>
              </a:ext>
            </a:extLst>
          </p:cNvPr>
          <p:cNvPicPr>
            <a:picLocks noChangeAspect="1"/>
          </p:cNvPicPr>
          <p:nvPr/>
        </p:nvPicPr>
        <p:blipFill rotWithShape="1">
          <a:blip r:embed="rId6"/>
          <a:srcRect b="17917"/>
          <a:stretch/>
        </p:blipFill>
        <p:spPr>
          <a:xfrm>
            <a:off x="4014438" y="2293713"/>
            <a:ext cx="3599605" cy="4564287"/>
          </a:xfrm>
          <a:prstGeom prst="rect">
            <a:avLst/>
          </a:prstGeom>
        </p:spPr>
      </p:pic>
      <p:pic>
        <p:nvPicPr>
          <p:cNvPr id="5" name="Picture 4">
            <a:extLst>
              <a:ext uri="{FF2B5EF4-FFF2-40B4-BE49-F238E27FC236}">
                <a16:creationId xmlns:a16="http://schemas.microsoft.com/office/drawing/2014/main" id="{D03C59E9-F301-F572-0336-3BDD3AEA2F32}"/>
              </a:ext>
            </a:extLst>
          </p:cNvPr>
          <p:cNvPicPr>
            <a:picLocks noChangeAspect="1"/>
          </p:cNvPicPr>
          <p:nvPr/>
        </p:nvPicPr>
        <p:blipFill>
          <a:blip r:embed="rId7"/>
          <a:stretch>
            <a:fillRect/>
          </a:stretch>
        </p:blipFill>
        <p:spPr>
          <a:xfrm>
            <a:off x="8027529" y="2293713"/>
            <a:ext cx="3610891" cy="4564287"/>
          </a:xfrm>
          <a:prstGeom prst="rect">
            <a:avLst/>
          </a:prstGeom>
        </p:spPr>
      </p:pic>
    </p:spTree>
    <p:custDataLst>
      <p:tags r:id="rId1"/>
    </p:custDataLst>
    <p:extLst>
      <p:ext uri="{BB962C8B-B14F-4D97-AF65-F5344CB8AC3E}">
        <p14:creationId xmlns:p14="http://schemas.microsoft.com/office/powerpoint/2010/main" val="27833792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D755059-24EB-DAF5-B7BE-F513030451AA}"/>
              </a:ext>
            </a:extLst>
          </p:cNvPr>
          <p:cNvSpPr txBox="1"/>
          <p:nvPr/>
        </p:nvSpPr>
        <p:spPr>
          <a:xfrm>
            <a:off x="888793" y="2590800"/>
            <a:ext cx="2625932"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200"/>
              </a:spcAft>
            </a:pPr>
            <a:r>
              <a:rPr lang="en-US" sz="2000">
                <a:cs typeface="Calibri"/>
              </a:rPr>
              <a:t>Our entire genome is wrapped around </a:t>
            </a:r>
            <a:r>
              <a:rPr lang="en-US" sz="2000" b="1">
                <a:solidFill>
                  <a:srgbClr val="F27300"/>
                </a:solidFill>
                <a:cs typeface="Calibri"/>
              </a:rPr>
              <a:t>nucleosome proteins</a:t>
            </a:r>
            <a:r>
              <a:rPr lang="en-US" sz="2000">
                <a:cs typeface="Calibri"/>
              </a:rPr>
              <a:t>.</a:t>
            </a:r>
          </a:p>
          <a:p>
            <a:pPr>
              <a:spcAft>
                <a:spcPts val="1200"/>
              </a:spcAft>
            </a:pPr>
            <a:r>
              <a:rPr lang="en-US" sz="2000">
                <a:cs typeface="Calibri"/>
              </a:rPr>
              <a:t>Each nucleosome holds approximately 150 base pairs of DNA.</a:t>
            </a:r>
          </a:p>
          <a:p>
            <a:pPr>
              <a:spcAft>
                <a:spcPts val="1200"/>
              </a:spcAft>
            </a:pPr>
            <a:r>
              <a:rPr lang="en-US" sz="2000">
                <a:cs typeface="Calibri"/>
              </a:rPr>
              <a:t>Nucleosomes help keep our DNA </a:t>
            </a:r>
            <a:r>
              <a:rPr lang="en-US" sz="2000" b="1">
                <a:cs typeface="Calibri"/>
              </a:rPr>
              <a:t>safe</a:t>
            </a:r>
            <a:r>
              <a:rPr lang="en-US" sz="2000">
                <a:cs typeface="Calibri"/>
              </a:rPr>
              <a:t> and </a:t>
            </a:r>
            <a:r>
              <a:rPr lang="en-US" sz="2000" b="1">
                <a:cs typeface="Calibri"/>
              </a:rPr>
              <a:t>organized</a:t>
            </a:r>
            <a:r>
              <a:rPr lang="en-US" sz="2000">
                <a:cs typeface="Calibri"/>
              </a:rPr>
              <a:t>.</a:t>
            </a:r>
          </a:p>
        </p:txBody>
      </p:sp>
      <p:sp>
        <p:nvSpPr>
          <p:cNvPr id="12" name="Title 1">
            <a:extLst>
              <a:ext uri="{FF2B5EF4-FFF2-40B4-BE49-F238E27FC236}">
                <a16:creationId xmlns:a16="http://schemas.microsoft.com/office/drawing/2014/main" id="{C198BB0D-F95B-F57A-F798-E7E72C134797}"/>
              </a:ext>
            </a:extLst>
          </p:cNvPr>
          <p:cNvSpPr txBox="1">
            <a:spLocks/>
          </p:cNvSpPr>
          <p:nvPr/>
        </p:nvSpPr>
        <p:spPr>
          <a:xfrm>
            <a:off x="932343" y="53495"/>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ea typeface="HGSoeiKakugothicUB"/>
                <a:cs typeface="Myanmar Text"/>
              </a:rPr>
              <a:t>Nucleosomes Keep DNA Safe and Organized</a:t>
            </a:r>
            <a:endParaRPr lang="en-US" sz="3600">
              <a:solidFill>
                <a:schemeClr val="bg1"/>
              </a:solidFill>
            </a:endParaRPr>
          </a:p>
        </p:txBody>
      </p:sp>
      <p:pic>
        <p:nvPicPr>
          <p:cNvPr id="7" name="Picture 6">
            <a:extLst>
              <a:ext uri="{FF2B5EF4-FFF2-40B4-BE49-F238E27FC236}">
                <a16:creationId xmlns:a16="http://schemas.microsoft.com/office/drawing/2014/main" id="{32502CFF-0528-A0A0-A46C-98C546113A3F}"/>
              </a:ext>
            </a:extLst>
          </p:cNvPr>
          <p:cNvPicPr>
            <a:picLocks noChangeAspect="1"/>
          </p:cNvPicPr>
          <p:nvPr/>
        </p:nvPicPr>
        <p:blipFill>
          <a:blip r:embed="rId5"/>
          <a:stretch>
            <a:fillRect/>
          </a:stretch>
        </p:blipFill>
        <p:spPr>
          <a:xfrm>
            <a:off x="8027529" y="2293713"/>
            <a:ext cx="3610891" cy="4564287"/>
          </a:xfrm>
          <a:prstGeom prst="rect">
            <a:avLst/>
          </a:prstGeom>
        </p:spPr>
      </p:pic>
      <p:pic>
        <p:nvPicPr>
          <p:cNvPr id="10" name="Picture 9" descr="Icon&#10;&#10;Description automatically generated">
            <a:extLst>
              <a:ext uri="{FF2B5EF4-FFF2-40B4-BE49-F238E27FC236}">
                <a16:creationId xmlns:a16="http://schemas.microsoft.com/office/drawing/2014/main" id="{80A7ED35-A9C3-315D-2246-16A63AA3324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pic>
        <p:nvPicPr>
          <p:cNvPr id="13" name="Picture 12">
            <a:extLst>
              <a:ext uri="{FF2B5EF4-FFF2-40B4-BE49-F238E27FC236}">
                <a16:creationId xmlns:a16="http://schemas.microsoft.com/office/drawing/2014/main" id="{1AE1A72E-8206-2362-EC67-5F1AF93CC73B}"/>
              </a:ext>
            </a:extLst>
          </p:cNvPr>
          <p:cNvPicPr>
            <a:picLocks noChangeAspect="1"/>
          </p:cNvPicPr>
          <p:nvPr/>
        </p:nvPicPr>
        <p:blipFill rotWithShape="1">
          <a:blip r:embed="rId7"/>
          <a:srcRect t="5546" b="5621"/>
          <a:stretch/>
        </p:blipFill>
        <p:spPr>
          <a:xfrm rot="21444431">
            <a:off x="4762500" y="1219200"/>
            <a:ext cx="2330479" cy="5648326"/>
          </a:xfrm>
          <a:prstGeom prst="rect">
            <a:avLst/>
          </a:prstGeom>
        </p:spPr>
      </p:pic>
      <p:pic>
        <p:nvPicPr>
          <p:cNvPr id="15" name="Picture 14" descr="A black background with orange text&#10;&#10;Description automatically generated">
            <a:extLst>
              <a:ext uri="{FF2B5EF4-FFF2-40B4-BE49-F238E27FC236}">
                <a16:creationId xmlns:a16="http://schemas.microsoft.com/office/drawing/2014/main" id="{A20634BE-FD86-869D-8E6D-81EC337AC9A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85373" y="1966240"/>
            <a:ext cx="3438657" cy="1867468"/>
          </a:xfrm>
          <a:prstGeom prst="rect">
            <a:avLst/>
          </a:prstGeom>
        </p:spPr>
      </p:pic>
    </p:spTree>
    <p:custDataLst>
      <p:tags r:id="rId1"/>
    </p:custDataLst>
    <p:extLst>
      <p:ext uri="{BB962C8B-B14F-4D97-AF65-F5344CB8AC3E}">
        <p14:creationId xmlns:p14="http://schemas.microsoft.com/office/powerpoint/2010/main" val="9354774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0D0117-49CC-E024-051A-AA745A96416F}"/>
              </a:ext>
            </a:extLst>
          </p:cNvPr>
          <p:cNvPicPr>
            <a:picLocks noChangeAspect="1"/>
          </p:cNvPicPr>
          <p:nvPr/>
        </p:nvPicPr>
        <p:blipFill>
          <a:blip r:embed="rId5"/>
          <a:stretch>
            <a:fillRect/>
          </a:stretch>
        </p:blipFill>
        <p:spPr>
          <a:xfrm>
            <a:off x="8400029" y="2852397"/>
            <a:ext cx="2066703" cy="3555675"/>
          </a:xfrm>
          <a:prstGeom prst="rect">
            <a:avLst/>
          </a:prstGeom>
        </p:spPr>
      </p:pic>
      <p:pic>
        <p:nvPicPr>
          <p:cNvPr id="6" name="Picture 5" descr="Icon&#10;&#10;Description automatically generated">
            <a:extLst>
              <a:ext uri="{FF2B5EF4-FFF2-40B4-BE49-F238E27FC236}">
                <a16:creationId xmlns:a16="http://schemas.microsoft.com/office/drawing/2014/main" id="{83488934-610A-DA3B-4A76-7101D24B26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4" name="TextBox 3">
            <a:extLst>
              <a:ext uri="{FF2B5EF4-FFF2-40B4-BE49-F238E27FC236}">
                <a16:creationId xmlns:a16="http://schemas.microsoft.com/office/drawing/2014/main" id="{DF6A039A-3C68-9746-6240-1CEE5C74A812}"/>
              </a:ext>
            </a:extLst>
          </p:cNvPr>
          <p:cNvSpPr txBox="1"/>
          <p:nvPr/>
        </p:nvSpPr>
        <p:spPr>
          <a:xfrm>
            <a:off x="3758187" y="1738822"/>
            <a:ext cx="4066414" cy="96949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spcAft>
                <a:spcPts val="600"/>
              </a:spcAft>
            </a:pPr>
            <a:r>
              <a:rPr lang="en-US" sz="2000">
                <a:cs typeface="Calibri"/>
              </a:rPr>
              <a:t>Scan a </a:t>
            </a:r>
            <a:r>
              <a:rPr lang="en-US" sz="2000" b="1">
                <a:cs typeface="Calibri"/>
              </a:rPr>
              <a:t>12 Base Pair Model of DNA</a:t>
            </a:r>
            <a:endParaRPr lang="en-US" sz="1600" b="1">
              <a:solidFill>
                <a:srgbClr val="FF0000"/>
              </a:solidFill>
              <a:cs typeface="Calibri"/>
            </a:endParaRPr>
          </a:p>
          <a:p>
            <a:pPr algn="ctr"/>
            <a:r>
              <a:rPr lang="en-US" sz="1600" b="1">
                <a:solidFill>
                  <a:srgbClr val="FF0000"/>
                </a:solidFill>
                <a:cs typeface="Calibri"/>
              </a:rPr>
              <a:t>Make sure the top base pair is G-C.</a:t>
            </a:r>
          </a:p>
          <a:p>
            <a:pPr algn="ctr"/>
            <a:r>
              <a:rPr lang="en-US" sz="1600" b="1">
                <a:solidFill>
                  <a:srgbClr val="FF0000"/>
                </a:solidFill>
                <a:cs typeface="Calibri"/>
              </a:rPr>
              <a:t>Start by scanning from above to lock on.</a:t>
            </a:r>
          </a:p>
        </p:txBody>
      </p:sp>
      <p:pic>
        <p:nvPicPr>
          <p:cNvPr id="2" name="Picture 1">
            <a:extLst>
              <a:ext uri="{FF2B5EF4-FFF2-40B4-BE49-F238E27FC236}">
                <a16:creationId xmlns:a16="http://schemas.microsoft.com/office/drawing/2014/main" id="{69323EF4-AD76-EC86-7F48-45D2EE740B7E}"/>
              </a:ext>
            </a:extLst>
          </p:cNvPr>
          <p:cNvPicPr>
            <a:picLocks noChangeAspect="1"/>
          </p:cNvPicPr>
          <p:nvPr/>
        </p:nvPicPr>
        <p:blipFill>
          <a:blip r:embed="rId7"/>
          <a:stretch>
            <a:fillRect/>
          </a:stretch>
        </p:blipFill>
        <p:spPr>
          <a:xfrm>
            <a:off x="941729" y="2852397"/>
            <a:ext cx="2059164" cy="3542704"/>
          </a:xfrm>
          <a:prstGeom prst="rect">
            <a:avLst/>
          </a:prstGeom>
        </p:spPr>
      </p:pic>
      <p:sp>
        <p:nvSpPr>
          <p:cNvPr id="7" name="Title 1">
            <a:extLst>
              <a:ext uri="{FF2B5EF4-FFF2-40B4-BE49-F238E27FC236}">
                <a16:creationId xmlns:a16="http://schemas.microsoft.com/office/drawing/2014/main" id="{55F3034A-B640-CBCB-740D-B52BE594DA24}"/>
              </a:ext>
            </a:extLst>
          </p:cNvPr>
          <p:cNvSpPr txBox="1">
            <a:spLocks/>
          </p:cNvSpPr>
          <p:nvPr/>
        </p:nvSpPr>
        <p:spPr>
          <a:xfrm>
            <a:off x="905055" y="9625"/>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Exploring RNA Polymerase</a:t>
            </a:r>
            <a:endParaRPr lang="en-US" sz="4000">
              <a:solidFill>
                <a:schemeClr val="bg1"/>
              </a:solidFill>
            </a:endParaRPr>
          </a:p>
        </p:txBody>
      </p:sp>
      <p:pic>
        <p:nvPicPr>
          <p:cNvPr id="9" name="Picture 8" descr="Icon&#10;&#10;Description automatically generated">
            <a:extLst>
              <a:ext uri="{FF2B5EF4-FFF2-40B4-BE49-F238E27FC236}">
                <a16:creationId xmlns:a16="http://schemas.microsoft.com/office/drawing/2014/main" id="{84ADFDB6-2489-E672-A576-8A4D837602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38091" y="127177"/>
            <a:ext cx="1200329" cy="1200329"/>
          </a:xfrm>
          <a:prstGeom prst="rect">
            <a:avLst/>
          </a:prstGeom>
        </p:spPr>
      </p:pic>
      <p:sp>
        <p:nvSpPr>
          <p:cNvPr id="11" name="TextBox 10">
            <a:extLst>
              <a:ext uri="{FF2B5EF4-FFF2-40B4-BE49-F238E27FC236}">
                <a16:creationId xmlns:a16="http://schemas.microsoft.com/office/drawing/2014/main" id="{4BDFE866-3354-B877-AF97-0D5B0462A33E}"/>
              </a:ext>
            </a:extLst>
          </p:cNvPr>
          <p:cNvSpPr txBox="1"/>
          <p:nvPr/>
        </p:nvSpPr>
        <p:spPr>
          <a:xfrm>
            <a:off x="520245" y="1983366"/>
            <a:ext cx="291348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dirty="0">
                <a:cs typeface="Calibri"/>
              </a:rPr>
              <a:t>Choose</a:t>
            </a:r>
          </a:p>
          <a:p>
            <a:pPr algn="ctr"/>
            <a:r>
              <a:rPr lang="en-US" sz="2000" b="1" dirty="0">
                <a:solidFill>
                  <a:srgbClr val="D200B9"/>
                </a:solidFill>
                <a:cs typeface="Calibri"/>
              </a:rPr>
              <a:t>RNA Polymerase</a:t>
            </a:r>
            <a:endParaRPr lang="en-US" sz="2000" dirty="0">
              <a:cs typeface="Calibri"/>
            </a:endParaRPr>
          </a:p>
        </p:txBody>
      </p:sp>
      <p:sp>
        <p:nvSpPr>
          <p:cNvPr id="13" name="TextBox 12">
            <a:extLst>
              <a:ext uri="{FF2B5EF4-FFF2-40B4-BE49-F238E27FC236}">
                <a16:creationId xmlns:a16="http://schemas.microsoft.com/office/drawing/2014/main" id="{1F21B1B9-FA85-4177-9C2E-6ADA118AE8B3}"/>
              </a:ext>
            </a:extLst>
          </p:cNvPr>
          <p:cNvSpPr txBox="1"/>
          <p:nvPr/>
        </p:nvSpPr>
        <p:spPr>
          <a:xfrm>
            <a:off x="8537136" y="1983366"/>
            <a:ext cx="1735580"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Explore </a:t>
            </a:r>
            <a:r>
              <a:rPr lang="en-US" sz="2000" b="1">
                <a:solidFill>
                  <a:srgbClr val="D200B9"/>
                </a:solidFill>
                <a:cs typeface="Calibri"/>
              </a:rPr>
              <a:t>both color schemes</a:t>
            </a:r>
            <a:endParaRPr lang="en-US" sz="2000">
              <a:cs typeface="Calibri"/>
            </a:endParaRPr>
          </a:p>
        </p:txBody>
      </p:sp>
      <p:sp>
        <p:nvSpPr>
          <p:cNvPr id="14" name="Oval 13">
            <a:extLst>
              <a:ext uri="{FF2B5EF4-FFF2-40B4-BE49-F238E27FC236}">
                <a16:creationId xmlns:a16="http://schemas.microsoft.com/office/drawing/2014/main" id="{06F88E31-B940-A9B0-D918-266A75F822CD}"/>
              </a:ext>
            </a:extLst>
          </p:cNvPr>
          <p:cNvSpPr/>
          <p:nvPr/>
        </p:nvSpPr>
        <p:spPr>
          <a:xfrm>
            <a:off x="1159729" y="4802064"/>
            <a:ext cx="1616927" cy="771241"/>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5" name="Oval 14">
            <a:extLst>
              <a:ext uri="{FF2B5EF4-FFF2-40B4-BE49-F238E27FC236}">
                <a16:creationId xmlns:a16="http://schemas.microsoft.com/office/drawing/2014/main" id="{DC17ABDA-E1C7-6B3A-1668-FA6DEF761F10}"/>
              </a:ext>
            </a:extLst>
          </p:cNvPr>
          <p:cNvSpPr/>
          <p:nvPr/>
        </p:nvSpPr>
        <p:spPr>
          <a:xfrm>
            <a:off x="8903634" y="5292434"/>
            <a:ext cx="1062405" cy="471057"/>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pic>
        <p:nvPicPr>
          <p:cNvPr id="8" name="Picture 7">
            <a:extLst>
              <a:ext uri="{FF2B5EF4-FFF2-40B4-BE49-F238E27FC236}">
                <a16:creationId xmlns:a16="http://schemas.microsoft.com/office/drawing/2014/main" id="{56E0ADE5-520D-349F-371E-E5330445FECE}"/>
              </a:ext>
            </a:extLst>
          </p:cNvPr>
          <p:cNvPicPr>
            <a:picLocks noChangeAspect="1"/>
          </p:cNvPicPr>
          <p:nvPr/>
        </p:nvPicPr>
        <p:blipFill>
          <a:blip r:embed="rId9"/>
          <a:stretch>
            <a:fillRect/>
          </a:stretch>
        </p:blipFill>
        <p:spPr>
          <a:xfrm>
            <a:off x="4666004" y="2865368"/>
            <a:ext cx="2059164" cy="3542704"/>
          </a:xfrm>
          <a:prstGeom prst="rect">
            <a:avLst/>
          </a:prstGeom>
        </p:spPr>
      </p:pic>
    </p:spTree>
    <p:extLst>
      <p:ext uri="{BB962C8B-B14F-4D97-AF65-F5344CB8AC3E}">
        <p14:creationId xmlns:p14="http://schemas.microsoft.com/office/powerpoint/2010/main" val="890312051"/>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4DC80A06-7416-8A81-5624-C2BBA00877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1385" y="120471"/>
            <a:ext cx="1207035" cy="1207035"/>
          </a:xfrm>
          <a:prstGeom prst="rect">
            <a:avLst/>
          </a:prstGeom>
        </p:spPr>
      </p:pic>
      <p:pic>
        <p:nvPicPr>
          <p:cNvPr id="2" name="Picture 1" descr="Icon&#10;&#10;Description automatically generated">
            <a:extLst>
              <a:ext uri="{FF2B5EF4-FFF2-40B4-BE49-F238E27FC236}">
                <a16:creationId xmlns:a16="http://schemas.microsoft.com/office/drawing/2014/main" id="{F5FCEDB4-C676-B6AE-4554-0820D0BCD8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8" name="TextBox 7">
            <a:extLst>
              <a:ext uri="{FF2B5EF4-FFF2-40B4-BE49-F238E27FC236}">
                <a16:creationId xmlns:a16="http://schemas.microsoft.com/office/drawing/2014/main" id="{1D755059-24EB-DAF5-B7BE-F513030451AA}"/>
              </a:ext>
            </a:extLst>
          </p:cNvPr>
          <p:cNvSpPr txBox="1"/>
          <p:nvPr/>
        </p:nvSpPr>
        <p:spPr>
          <a:xfrm>
            <a:off x="888793" y="3118208"/>
            <a:ext cx="1770518" cy="20928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200"/>
              </a:spcAft>
            </a:pPr>
            <a:r>
              <a:rPr lang="en-US" sz="2000" b="1">
                <a:solidFill>
                  <a:srgbClr val="1CA64A"/>
                </a:solidFill>
                <a:cs typeface="Calibri"/>
              </a:rPr>
              <a:t>What shapes and colors do you see? </a:t>
            </a:r>
          </a:p>
          <a:p>
            <a:pPr>
              <a:spcAft>
                <a:spcPts val="1200"/>
              </a:spcAft>
            </a:pPr>
            <a:r>
              <a:rPr lang="en-US" sz="2000" b="1">
                <a:solidFill>
                  <a:srgbClr val="1CA64A"/>
                </a:solidFill>
                <a:cs typeface="Calibri"/>
              </a:rPr>
              <a:t>Is the DNA interacting with anything?</a:t>
            </a:r>
          </a:p>
        </p:txBody>
      </p:sp>
      <p:sp>
        <p:nvSpPr>
          <p:cNvPr id="12" name="Title 1">
            <a:extLst>
              <a:ext uri="{FF2B5EF4-FFF2-40B4-BE49-F238E27FC236}">
                <a16:creationId xmlns:a16="http://schemas.microsoft.com/office/drawing/2014/main" id="{C198BB0D-F95B-F57A-F798-E7E72C134797}"/>
              </a:ext>
            </a:extLst>
          </p:cNvPr>
          <p:cNvSpPr txBox="1">
            <a:spLocks/>
          </p:cNvSpPr>
          <p:nvPr/>
        </p:nvSpPr>
        <p:spPr>
          <a:xfrm>
            <a:off x="932343" y="53495"/>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Exploring RNA Polymerase</a:t>
            </a:r>
            <a:endParaRPr lang="en-US" sz="4000">
              <a:solidFill>
                <a:schemeClr val="bg1"/>
              </a:solidFill>
            </a:endParaRPr>
          </a:p>
        </p:txBody>
      </p:sp>
      <p:graphicFrame>
        <p:nvGraphicFramePr>
          <p:cNvPr id="6" name="Object 5">
            <a:extLst>
              <a:ext uri="{FF2B5EF4-FFF2-40B4-BE49-F238E27FC236}">
                <a16:creationId xmlns:a16="http://schemas.microsoft.com/office/drawing/2014/main" id="{A1369861-D4C2-255C-2808-EC0486888F5D}"/>
              </a:ext>
            </a:extLst>
          </p:cNvPr>
          <p:cNvGraphicFramePr>
            <a:graphicFrameLocks noChangeAspect="1"/>
          </p:cNvGraphicFramePr>
          <p:nvPr>
            <p:extLst>
              <p:ext uri="{D42A27DB-BD31-4B8C-83A1-F6EECF244321}">
                <p14:modId xmlns:p14="http://schemas.microsoft.com/office/powerpoint/2010/main" val="4065959253"/>
              </p:ext>
            </p:extLst>
          </p:nvPr>
        </p:nvGraphicFramePr>
        <p:xfrm>
          <a:off x="3134430" y="2408662"/>
          <a:ext cx="4314986" cy="4449338"/>
        </p:xfrm>
        <a:graphic>
          <a:graphicData uri="http://schemas.openxmlformats.org/presentationml/2006/ole">
            <mc:AlternateContent xmlns:mc="http://schemas.openxmlformats.org/markup-compatibility/2006">
              <mc:Choice xmlns:v="urn:schemas-microsoft-com:vml" Requires="v">
                <p:oleObj r:id="rId6" imgW="6526800" imgH="6729840" progId="">
                  <p:embed/>
                </p:oleObj>
              </mc:Choice>
              <mc:Fallback>
                <p:oleObj r:id="rId6" imgW="6526800" imgH="6729840" progId="">
                  <p:embed/>
                  <p:pic>
                    <p:nvPicPr>
                      <p:cNvPr id="6" name="Object 5">
                        <a:extLst>
                          <a:ext uri="{FF2B5EF4-FFF2-40B4-BE49-F238E27FC236}">
                            <a16:creationId xmlns:a16="http://schemas.microsoft.com/office/drawing/2014/main" id="{A1369861-D4C2-255C-2808-EC0486888F5D}"/>
                          </a:ext>
                        </a:extLst>
                      </p:cNvPr>
                      <p:cNvPicPr/>
                      <p:nvPr/>
                    </p:nvPicPr>
                    <p:blipFill>
                      <a:blip r:embed="rId7"/>
                      <a:stretch>
                        <a:fillRect/>
                      </a:stretch>
                    </p:blipFill>
                    <p:spPr>
                      <a:xfrm>
                        <a:off x="3134430" y="2408662"/>
                        <a:ext cx="4314986" cy="4449338"/>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F61A6579-2FB1-8D18-6CD4-9766C889BA9C}"/>
              </a:ext>
            </a:extLst>
          </p:cNvPr>
          <p:cNvGraphicFramePr>
            <a:graphicFrameLocks noChangeAspect="1"/>
          </p:cNvGraphicFramePr>
          <p:nvPr>
            <p:extLst>
              <p:ext uri="{D42A27DB-BD31-4B8C-83A1-F6EECF244321}">
                <p14:modId xmlns:p14="http://schemas.microsoft.com/office/powerpoint/2010/main" val="3690591850"/>
              </p:ext>
            </p:extLst>
          </p:nvPr>
        </p:nvGraphicFramePr>
        <p:xfrm>
          <a:off x="7807361" y="2576602"/>
          <a:ext cx="4323383" cy="4281397"/>
        </p:xfrm>
        <a:graphic>
          <a:graphicData uri="http://schemas.openxmlformats.org/presentationml/2006/ole">
            <mc:AlternateContent xmlns:mc="http://schemas.openxmlformats.org/markup-compatibility/2006">
              <mc:Choice xmlns:v="urn:schemas-microsoft-com:vml" Requires="v">
                <p:oleObj r:id="rId8" imgW="6539400" imgH="6476040" progId="">
                  <p:embed/>
                </p:oleObj>
              </mc:Choice>
              <mc:Fallback>
                <p:oleObj r:id="rId8" imgW="6539400" imgH="6476040" progId="">
                  <p:embed/>
                  <p:pic>
                    <p:nvPicPr>
                      <p:cNvPr id="9" name="Object 8">
                        <a:extLst>
                          <a:ext uri="{FF2B5EF4-FFF2-40B4-BE49-F238E27FC236}">
                            <a16:creationId xmlns:a16="http://schemas.microsoft.com/office/drawing/2014/main" id="{F61A6579-2FB1-8D18-6CD4-9766C889BA9C}"/>
                          </a:ext>
                        </a:extLst>
                      </p:cNvPr>
                      <p:cNvPicPr/>
                      <p:nvPr/>
                    </p:nvPicPr>
                    <p:blipFill>
                      <a:blip r:embed="rId9"/>
                      <a:stretch>
                        <a:fillRect/>
                      </a:stretch>
                    </p:blipFill>
                    <p:spPr>
                      <a:xfrm>
                        <a:off x="7807361" y="2576602"/>
                        <a:ext cx="4323383" cy="4281397"/>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34151343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DBDF7D5-6057-F544-7CF0-005169715C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1385" y="120471"/>
            <a:ext cx="1207035" cy="1207035"/>
          </a:xfrm>
          <a:prstGeom prst="rect">
            <a:avLst/>
          </a:prstGeom>
        </p:spPr>
      </p:pic>
      <p:pic>
        <p:nvPicPr>
          <p:cNvPr id="2" name="Picture 1" descr="Icon&#10;&#10;Description automatically generated">
            <a:extLst>
              <a:ext uri="{FF2B5EF4-FFF2-40B4-BE49-F238E27FC236}">
                <a16:creationId xmlns:a16="http://schemas.microsoft.com/office/drawing/2014/main" id="{F5FCEDB4-C676-B6AE-4554-0820D0BCD8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8" name="TextBox 7">
            <a:extLst>
              <a:ext uri="{FF2B5EF4-FFF2-40B4-BE49-F238E27FC236}">
                <a16:creationId xmlns:a16="http://schemas.microsoft.com/office/drawing/2014/main" id="{1D755059-24EB-DAF5-B7BE-F513030451AA}"/>
              </a:ext>
            </a:extLst>
          </p:cNvPr>
          <p:cNvSpPr txBox="1"/>
          <p:nvPr/>
        </p:nvSpPr>
        <p:spPr>
          <a:xfrm>
            <a:off x="888793" y="2204720"/>
            <a:ext cx="2870408"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200"/>
              </a:spcAft>
            </a:pPr>
            <a:r>
              <a:rPr lang="en-US" sz="2000">
                <a:cs typeface="Calibri"/>
              </a:rPr>
              <a:t>DNA contains the instructions needed to create proteins.</a:t>
            </a:r>
          </a:p>
          <a:p>
            <a:pPr>
              <a:spcAft>
                <a:spcPts val="1200"/>
              </a:spcAft>
            </a:pPr>
            <a:r>
              <a:rPr lang="en-US" sz="2000" b="1">
                <a:solidFill>
                  <a:srgbClr val="C00000"/>
                </a:solidFill>
                <a:cs typeface="Calibri"/>
              </a:rPr>
              <a:t>RNA Polymerase </a:t>
            </a:r>
            <a:r>
              <a:rPr lang="en-US" sz="2000">
                <a:cs typeface="Calibri"/>
              </a:rPr>
              <a:t>creates a single-stranded copy of these instructions, called </a:t>
            </a:r>
            <a:r>
              <a:rPr lang="en-US" sz="2000" b="1">
                <a:solidFill>
                  <a:srgbClr val="FF0000"/>
                </a:solidFill>
                <a:cs typeface="Calibri"/>
              </a:rPr>
              <a:t>mRNA</a:t>
            </a:r>
            <a:r>
              <a:rPr lang="en-US" sz="2000">
                <a:cs typeface="Calibri"/>
              </a:rPr>
              <a:t>.</a:t>
            </a:r>
          </a:p>
          <a:p>
            <a:pPr>
              <a:spcAft>
                <a:spcPts val="1200"/>
              </a:spcAft>
            </a:pPr>
            <a:r>
              <a:rPr lang="en-US" sz="2000">
                <a:cs typeface="Calibri"/>
              </a:rPr>
              <a:t>The mRNA is then used by ribosomes to create proteins.</a:t>
            </a:r>
          </a:p>
        </p:txBody>
      </p:sp>
      <p:sp>
        <p:nvSpPr>
          <p:cNvPr id="12" name="Title 1">
            <a:extLst>
              <a:ext uri="{FF2B5EF4-FFF2-40B4-BE49-F238E27FC236}">
                <a16:creationId xmlns:a16="http://schemas.microsoft.com/office/drawing/2014/main" id="{C198BB0D-F95B-F57A-F798-E7E72C134797}"/>
              </a:ext>
            </a:extLst>
          </p:cNvPr>
          <p:cNvSpPr txBox="1">
            <a:spLocks/>
          </p:cNvSpPr>
          <p:nvPr/>
        </p:nvSpPr>
        <p:spPr>
          <a:xfrm>
            <a:off x="932343" y="53495"/>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RNA Polymerase Creates mRNA </a:t>
            </a:r>
            <a:endParaRPr lang="en-US" sz="4000" b="1">
              <a:solidFill>
                <a:schemeClr val="bg1"/>
              </a:solidFill>
              <a:latin typeface="+mn-lt"/>
              <a:ea typeface="HGSoeiKakugothicUB"/>
              <a:cs typeface="Myanmar Text"/>
            </a:endParaRPr>
          </a:p>
        </p:txBody>
      </p:sp>
      <p:graphicFrame>
        <p:nvGraphicFramePr>
          <p:cNvPr id="11" name="Object 10">
            <a:extLst>
              <a:ext uri="{FF2B5EF4-FFF2-40B4-BE49-F238E27FC236}">
                <a16:creationId xmlns:a16="http://schemas.microsoft.com/office/drawing/2014/main" id="{8BE2D44A-548C-7DA5-A7F5-576A9EF00E81}"/>
              </a:ext>
            </a:extLst>
          </p:cNvPr>
          <p:cNvGraphicFramePr>
            <a:graphicFrameLocks noChangeAspect="1"/>
          </p:cNvGraphicFramePr>
          <p:nvPr>
            <p:extLst>
              <p:ext uri="{D42A27DB-BD31-4B8C-83A1-F6EECF244321}">
                <p14:modId xmlns:p14="http://schemas.microsoft.com/office/powerpoint/2010/main" val="478474101"/>
              </p:ext>
            </p:extLst>
          </p:nvPr>
        </p:nvGraphicFramePr>
        <p:xfrm>
          <a:off x="7807361" y="2576602"/>
          <a:ext cx="4323383" cy="4281397"/>
        </p:xfrm>
        <a:graphic>
          <a:graphicData uri="http://schemas.openxmlformats.org/presentationml/2006/ole">
            <mc:AlternateContent xmlns:mc="http://schemas.openxmlformats.org/markup-compatibility/2006">
              <mc:Choice xmlns:v="urn:schemas-microsoft-com:vml" Requires="v">
                <p:oleObj r:id="rId6" imgW="6539400" imgH="6476040" progId="">
                  <p:embed/>
                </p:oleObj>
              </mc:Choice>
              <mc:Fallback>
                <p:oleObj r:id="rId6" imgW="6539400" imgH="6476040" progId="">
                  <p:embed/>
                  <p:pic>
                    <p:nvPicPr>
                      <p:cNvPr id="11" name="Object 10">
                        <a:extLst>
                          <a:ext uri="{FF2B5EF4-FFF2-40B4-BE49-F238E27FC236}">
                            <a16:creationId xmlns:a16="http://schemas.microsoft.com/office/drawing/2014/main" id="{8BE2D44A-548C-7DA5-A7F5-576A9EF00E81}"/>
                          </a:ext>
                        </a:extLst>
                      </p:cNvPr>
                      <p:cNvPicPr/>
                      <p:nvPr/>
                    </p:nvPicPr>
                    <p:blipFill>
                      <a:blip r:embed="rId7"/>
                      <a:stretch>
                        <a:fillRect/>
                      </a:stretch>
                    </p:blipFill>
                    <p:spPr>
                      <a:xfrm>
                        <a:off x="7807361" y="2576602"/>
                        <a:ext cx="4323383" cy="4281397"/>
                      </a:xfrm>
                      <a:prstGeom prst="rect">
                        <a:avLst/>
                      </a:prstGeom>
                    </p:spPr>
                  </p:pic>
                </p:oleObj>
              </mc:Fallback>
            </mc:AlternateContent>
          </a:graphicData>
        </a:graphic>
      </p:graphicFrame>
      <p:pic>
        <p:nvPicPr>
          <p:cNvPr id="14" name="Picture 13" descr="A close-up of a dna structure&#10;&#10;Description automatically generated">
            <a:extLst>
              <a:ext uri="{FF2B5EF4-FFF2-40B4-BE49-F238E27FC236}">
                <a16:creationId xmlns:a16="http://schemas.microsoft.com/office/drawing/2014/main" id="{10F7F0A1-E77E-5722-93A7-F5EF51E61B9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33335" y="2439502"/>
            <a:ext cx="5574455" cy="4418498"/>
          </a:xfrm>
          <a:prstGeom prst="rect">
            <a:avLst/>
          </a:prstGeom>
        </p:spPr>
      </p:pic>
    </p:spTree>
    <p:custDataLst>
      <p:tags r:id="rId1"/>
    </p:custDataLst>
    <p:extLst>
      <p:ext uri="{BB962C8B-B14F-4D97-AF65-F5344CB8AC3E}">
        <p14:creationId xmlns:p14="http://schemas.microsoft.com/office/powerpoint/2010/main" val="42033548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7FE3B9-936D-33B6-E4F1-EC04DF7ADBE2}"/>
              </a:ext>
            </a:extLst>
          </p:cNvPr>
          <p:cNvPicPr>
            <a:picLocks noChangeAspect="1"/>
          </p:cNvPicPr>
          <p:nvPr/>
        </p:nvPicPr>
        <p:blipFill>
          <a:blip r:embed="rId5"/>
          <a:stretch>
            <a:fillRect/>
          </a:stretch>
        </p:blipFill>
        <p:spPr>
          <a:xfrm>
            <a:off x="8388748" y="2833925"/>
            <a:ext cx="2066703" cy="3555675"/>
          </a:xfrm>
          <a:prstGeom prst="rect">
            <a:avLst/>
          </a:prstGeom>
        </p:spPr>
      </p:pic>
      <p:pic>
        <p:nvPicPr>
          <p:cNvPr id="6" name="Picture 5" descr="Icon&#10;&#10;Description automatically generated">
            <a:extLst>
              <a:ext uri="{FF2B5EF4-FFF2-40B4-BE49-F238E27FC236}">
                <a16:creationId xmlns:a16="http://schemas.microsoft.com/office/drawing/2014/main" id="{83488934-610A-DA3B-4A76-7101D24B26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4" name="TextBox 3">
            <a:extLst>
              <a:ext uri="{FF2B5EF4-FFF2-40B4-BE49-F238E27FC236}">
                <a16:creationId xmlns:a16="http://schemas.microsoft.com/office/drawing/2014/main" id="{DF6A039A-3C68-9746-6240-1CEE5C74A812}"/>
              </a:ext>
            </a:extLst>
          </p:cNvPr>
          <p:cNvSpPr txBox="1"/>
          <p:nvPr/>
        </p:nvSpPr>
        <p:spPr>
          <a:xfrm>
            <a:off x="3758187" y="1738822"/>
            <a:ext cx="4066414" cy="96949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spcAft>
                <a:spcPts val="600"/>
              </a:spcAft>
            </a:pPr>
            <a:r>
              <a:rPr lang="en-US" sz="2000">
                <a:cs typeface="Calibri"/>
              </a:rPr>
              <a:t>Scan a </a:t>
            </a:r>
            <a:r>
              <a:rPr lang="en-US" sz="2000" b="1">
                <a:cs typeface="Calibri"/>
              </a:rPr>
              <a:t>12x Base Pair Model of DNA</a:t>
            </a:r>
            <a:endParaRPr lang="en-US" sz="1600" b="1">
              <a:solidFill>
                <a:srgbClr val="FF0000"/>
              </a:solidFill>
              <a:cs typeface="Calibri"/>
            </a:endParaRPr>
          </a:p>
          <a:p>
            <a:pPr algn="ctr"/>
            <a:r>
              <a:rPr lang="en-US" sz="1600" b="1">
                <a:solidFill>
                  <a:srgbClr val="FF0000"/>
                </a:solidFill>
                <a:cs typeface="Calibri"/>
              </a:rPr>
              <a:t>Make sure the top base pair is G-C.</a:t>
            </a:r>
          </a:p>
          <a:p>
            <a:pPr algn="ctr"/>
            <a:r>
              <a:rPr lang="en-US" sz="1600" b="1">
                <a:solidFill>
                  <a:srgbClr val="FF0000"/>
                </a:solidFill>
                <a:cs typeface="Calibri"/>
              </a:rPr>
              <a:t>Start by scanning from above to lock on.</a:t>
            </a:r>
          </a:p>
        </p:txBody>
      </p:sp>
      <p:pic>
        <p:nvPicPr>
          <p:cNvPr id="2" name="Picture 1">
            <a:extLst>
              <a:ext uri="{FF2B5EF4-FFF2-40B4-BE49-F238E27FC236}">
                <a16:creationId xmlns:a16="http://schemas.microsoft.com/office/drawing/2014/main" id="{69323EF4-AD76-EC86-7F48-45D2EE740B7E}"/>
              </a:ext>
            </a:extLst>
          </p:cNvPr>
          <p:cNvPicPr>
            <a:picLocks noChangeAspect="1"/>
          </p:cNvPicPr>
          <p:nvPr/>
        </p:nvPicPr>
        <p:blipFill>
          <a:blip r:embed="rId7"/>
          <a:stretch>
            <a:fillRect/>
          </a:stretch>
        </p:blipFill>
        <p:spPr>
          <a:xfrm>
            <a:off x="941729" y="2852397"/>
            <a:ext cx="2059164" cy="3542704"/>
          </a:xfrm>
          <a:prstGeom prst="rect">
            <a:avLst/>
          </a:prstGeom>
        </p:spPr>
      </p:pic>
      <p:sp>
        <p:nvSpPr>
          <p:cNvPr id="7" name="Title 1">
            <a:extLst>
              <a:ext uri="{FF2B5EF4-FFF2-40B4-BE49-F238E27FC236}">
                <a16:creationId xmlns:a16="http://schemas.microsoft.com/office/drawing/2014/main" id="{55F3034A-B640-CBCB-740D-B52BE594DA24}"/>
              </a:ext>
            </a:extLst>
          </p:cNvPr>
          <p:cNvSpPr txBox="1">
            <a:spLocks/>
          </p:cNvSpPr>
          <p:nvPr/>
        </p:nvSpPr>
        <p:spPr>
          <a:xfrm>
            <a:off x="905055" y="9625"/>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Exploring Zinc Fingers</a:t>
            </a:r>
            <a:endParaRPr lang="en-US" sz="4000">
              <a:solidFill>
                <a:schemeClr val="bg1"/>
              </a:solidFill>
            </a:endParaRPr>
          </a:p>
        </p:txBody>
      </p:sp>
      <p:pic>
        <p:nvPicPr>
          <p:cNvPr id="9" name="Picture 8" descr="Icon&#10;&#10;Description automatically generated">
            <a:extLst>
              <a:ext uri="{FF2B5EF4-FFF2-40B4-BE49-F238E27FC236}">
                <a16:creationId xmlns:a16="http://schemas.microsoft.com/office/drawing/2014/main" id="{84ADFDB6-2489-E672-A576-8A4D837602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38091" y="127177"/>
            <a:ext cx="1200329" cy="1200329"/>
          </a:xfrm>
          <a:prstGeom prst="rect">
            <a:avLst/>
          </a:prstGeom>
        </p:spPr>
      </p:pic>
      <p:sp>
        <p:nvSpPr>
          <p:cNvPr id="11" name="TextBox 10">
            <a:extLst>
              <a:ext uri="{FF2B5EF4-FFF2-40B4-BE49-F238E27FC236}">
                <a16:creationId xmlns:a16="http://schemas.microsoft.com/office/drawing/2014/main" id="{4BDFE866-3354-B877-AF97-0D5B0462A33E}"/>
              </a:ext>
            </a:extLst>
          </p:cNvPr>
          <p:cNvSpPr txBox="1"/>
          <p:nvPr/>
        </p:nvSpPr>
        <p:spPr>
          <a:xfrm>
            <a:off x="520245" y="1983366"/>
            <a:ext cx="291348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dirty="0">
                <a:cs typeface="Calibri"/>
              </a:rPr>
              <a:t>Choose</a:t>
            </a:r>
          </a:p>
          <a:p>
            <a:pPr algn="ctr"/>
            <a:r>
              <a:rPr lang="en-US" sz="2000" b="1" dirty="0">
                <a:solidFill>
                  <a:srgbClr val="D200B9"/>
                </a:solidFill>
                <a:cs typeface="Calibri"/>
              </a:rPr>
              <a:t>Transcription Factors</a:t>
            </a:r>
            <a:endParaRPr lang="en-US" sz="2000" dirty="0">
              <a:cs typeface="Calibri"/>
            </a:endParaRPr>
          </a:p>
        </p:txBody>
      </p:sp>
      <p:sp>
        <p:nvSpPr>
          <p:cNvPr id="13" name="TextBox 12">
            <a:extLst>
              <a:ext uri="{FF2B5EF4-FFF2-40B4-BE49-F238E27FC236}">
                <a16:creationId xmlns:a16="http://schemas.microsoft.com/office/drawing/2014/main" id="{1F21B1B9-FA85-4177-9C2E-6ADA118AE8B3}"/>
              </a:ext>
            </a:extLst>
          </p:cNvPr>
          <p:cNvSpPr txBox="1"/>
          <p:nvPr/>
        </p:nvSpPr>
        <p:spPr>
          <a:xfrm>
            <a:off x="8537136" y="1983366"/>
            <a:ext cx="1735580"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Explore </a:t>
            </a:r>
            <a:r>
              <a:rPr lang="en-US" sz="2000" b="1">
                <a:solidFill>
                  <a:srgbClr val="D200B9"/>
                </a:solidFill>
                <a:cs typeface="Calibri"/>
              </a:rPr>
              <a:t>both color schemes</a:t>
            </a:r>
            <a:endParaRPr lang="en-US" sz="2000">
              <a:cs typeface="Calibri"/>
            </a:endParaRPr>
          </a:p>
        </p:txBody>
      </p:sp>
      <p:sp>
        <p:nvSpPr>
          <p:cNvPr id="14" name="Oval 13">
            <a:extLst>
              <a:ext uri="{FF2B5EF4-FFF2-40B4-BE49-F238E27FC236}">
                <a16:creationId xmlns:a16="http://schemas.microsoft.com/office/drawing/2014/main" id="{06F88E31-B940-A9B0-D918-266A75F822CD}"/>
              </a:ext>
            </a:extLst>
          </p:cNvPr>
          <p:cNvSpPr/>
          <p:nvPr/>
        </p:nvSpPr>
        <p:spPr>
          <a:xfrm>
            <a:off x="1162847" y="5377870"/>
            <a:ext cx="1616927" cy="771241"/>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5" name="Oval 14">
            <a:extLst>
              <a:ext uri="{FF2B5EF4-FFF2-40B4-BE49-F238E27FC236}">
                <a16:creationId xmlns:a16="http://schemas.microsoft.com/office/drawing/2014/main" id="{DC17ABDA-E1C7-6B3A-1668-FA6DEF761F10}"/>
              </a:ext>
            </a:extLst>
          </p:cNvPr>
          <p:cNvSpPr/>
          <p:nvPr/>
        </p:nvSpPr>
        <p:spPr>
          <a:xfrm>
            <a:off x="8903634" y="5292434"/>
            <a:ext cx="1062405" cy="471057"/>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pic>
        <p:nvPicPr>
          <p:cNvPr id="8" name="Picture 7">
            <a:extLst>
              <a:ext uri="{FF2B5EF4-FFF2-40B4-BE49-F238E27FC236}">
                <a16:creationId xmlns:a16="http://schemas.microsoft.com/office/drawing/2014/main" id="{56E0ADE5-520D-349F-371E-E5330445FECE}"/>
              </a:ext>
            </a:extLst>
          </p:cNvPr>
          <p:cNvPicPr>
            <a:picLocks noChangeAspect="1"/>
          </p:cNvPicPr>
          <p:nvPr/>
        </p:nvPicPr>
        <p:blipFill>
          <a:blip r:embed="rId9"/>
          <a:stretch>
            <a:fillRect/>
          </a:stretch>
        </p:blipFill>
        <p:spPr>
          <a:xfrm>
            <a:off x="4666004" y="2865368"/>
            <a:ext cx="2059164" cy="3542704"/>
          </a:xfrm>
          <a:prstGeom prst="rect">
            <a:avLst/>
          </a:prstGeom>
        </p:spPr>
      </p:pic>
    </p:spTree>
    <p:extLst>
      <p:ext uri="{BB962C8B-B14F-4D97-AF65-F5344CB8AC3E}">
        <p14:creationId xmlns:p14="http://schemas.microsoft.com/office/powerpoint/2010/main" val="4026019289"/>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Footer Placeholder 1">
            <a:extLst>
              <a:ext uri="{FF2B5EF4-FFF2-40B4-BE49-F238E27FC236}">
                <a16:creationId xmlns:a16="http://schemas.microsoft.com/office/drawing/2014/main" id="{645127DE-E308-0C90-E4C4-BDF9781BFC32}"/>
              </a:ext>
            </a:extLst>
          </p:cNvPr>
          <p:cNvSpPr>
            <a:spLocks noGrp="1"/>
          </p:cNvSpPr>
          <p:nvPr>
            <p:ph type="ftr" sz="quarter" idx="11"/>
          </p:nvPr>
        </p:nvSpPr>
        <p:spPr>
          <a:xfrm>
            <a:off x="4038600" y="6356350"/>
            <a:ext cx="4114800" cy="365125"/>
          </a:xfrm>
        </p:spPr>
        <p:txBody>
          <a:bodyPr/>
          <a:lstStyle/>
          <a:p>
            <a:r>
              <a:rPr lang="en-US">
                <a:solidFill>
                  <a:srgbClr val="E0BBE7"/>
                </a:solidFill>
                <a:latin typeface="+mn-lt"/>
              </a:rPr>
              <a:t>© 2023 3D Molecular Designs. All Rights Reserved. </a:t>
            </a:r>
          </a:p>
        </p:txBody>
      </p:sp>
      <p:sp>
        <p:nvSpPr>
          <p:cNvPr id="3" name="TextBox 2">
            <a:extLst>
              <a:ext uri="{FF2B5EF4-FFF2-40B4-BE49-F238E27FC236}">
                <a16:creationId xmlns:a16="http://schemas.microsoft.com/office/drawing/2014/main" id="{E52A50D5-5887-A523-2601-19B4FD86CF1F}"/>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Overview</a:t>
            </a:r>
            <a:endParaRPr lang="en-US" sz="4000">
              <a:solidFill>
                <a:schemeClr val="bg1"/>
              </a:solidFill>
              <a:cs typeface="Myanmar Text"/>
            </a:endParaRPr>
          </a:p>
        </p:txBody>
      </p:sp>
      <p:sp>
        <p:nvSpPr>
          <p:cNvPr id="6" name="TextBox 1">
            <a:extLst>
              <a:ext uri="{FF2B5EF4-FFF2-40B4-BE49-F238E27FC236}">
                <a16:creationId xmlns:a16="http://schemas.microsoft.com/office/drawing/2014/main" id="{97769909-3E7C-0FCF-5875-43595F930516}"/>
              </a:ext>
            </a:extLst>
          </p:cNvPr>
          <p:cNvSpPr txBox="1"/>
          <p:nvPr/>
        </p:nvSpPr>
        <p:spPr>
          <a:xfrm>
            <a:off x="914427" y="1195193"/>
            <a:ext cx="5634183" cy="4801312"/>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b="1">
                <a:solidFill>
                  <a:srgbClr val="000000"/>
                </a:solidFill>
                <a:cs typeface="Calibri"/>
              </a:rPr>
              <a:t>Activity Objectives</a:t>
            </a:r>
            <a:endParaRPr lang="en-US">
              <a:solidFill>
                <a:srgbClr val="000000"/>
              </a:solidFill>
              <a:cs typeface="Calibri"/>
            </a:endParaRPr>
          </a:p>
          <a:p>
            <a:pPr marL="172720" lvl="1" indent="-172720">
              <a:buFont typeface="Courier New,monospace"/>
              <a:buChar char="o"/>
            </a:pPr>
            <a:r>
              <a:rPr lang="en-US" sz="1600">
                <a:solidFill>
                  <a:srgbClr val="000000"/>
                </a:solidFill>
                <a:cs typeface="Calibri"/>
              </a:rPr>
              <a:t>Students will compare DNA size with the physical model.</a:t>
            </a:r>
          </a:p>
          <a:p>
            <a:pPr marL="172720" lvl="1" indent="-172720">
              <a:buFont typeface="Courier New,monospace"/>
              <a:buChar char="o"/>
            </a:pPr>
            <a:r>
              <a:rPr lang="en-US" sz="1600">
                <a:solidFill>
                  <a:srgbClr val="000000"/>
                </a:solidFill>
                <a:ea typeface="Calibri"/>
                <a:cs typeface="Calibri"/>
              </a:rPr>
              <a:t>Students will explore why DNA interacts with different proteins.</a:t>
            </a:r>
          </a:p>
          <a:p>
            <a:pPr marL="0" lvl="1"/>
            <a:endParaRPr lang="en-US" sz="1600">
              <a:solidFill>
                <a:srgbClr val="000000"/>
              </a:solidFill>
              <a:ea typeface="Calibri"/>
              <a:cs typeface="Calibri"/>
            </a:endParaRPr>
          </a:p>
          <a:p>
            <a:pPr marL="0" lvl="1">
              <a:spcAft>
                <a:spcPts val="601"/>
              </a:spcAft>
            </a:pPr>
            <a:r>
              <a:rPr lang="en-US" b="1">
                <a:solidFill>
                  <a:srgbClr val="000000"/>
                </a:solidFill>
                <a:cs typeface="Calibri"/>
              </a:rPr>
              <a:t>Estimated Class Time:</a:t>
            </a:r>
            <a:endParaRPr lang="en-US">
              <a:solidFill>
                <a:srgbClr val="000000"/>
              </a:solidFill>
              <a:cs typeface="Calibri"/>
            </a:endParaRPr>
          </a:p>
          <a:p>
            <a:r>
              <a:rPr lang="en-US" sz="1600">
                <a:solidFill>
                  <a:srgbClr val="000000"/>
                </a:solidFill>
                <a:cs typeface="Calibri"/>
              </a:rPr>
              <a:t>45 minutes</a:t>
            </a:r>
            <a:endParaRPr lang="en-US" sz="1600">
              <a:solidFill>
                <a:srgbClr val="000000"/>
              </a:solidFill>
              <a:ea typeface="Calibri"/>
              <a:cs typeface="Calibri"/>
            </a:endParaRPr>
          </a:p>
          <a:p>
            <a:endParaRPr lang="en-US" sz="1600">
              <a:solidFill>
                <a:srgbClr val="000000"/>
              </a:solidFill>
              <a:cs typeface="Calibri"/>
            </a:endParaRPr>
          </a:p>
          <a:p>
            <a:pPr>
              <a:spcAft>
                <a:spcPts val="601"/>
              </a:spcAft>
            </a:pPr>
            <a:r>
              <a:rPr lang="en-US" b="1">
                <a:solidFill>
                  <a:srgbClr val="000000"/>
                </a:solidFill>
                <a:cs typeface="Calibri"/>
              </a:rPr>
              <a:t>Required Models:</a:t>
            </a:r>
            <a:endParaRPr lang="en-US">
              <a:solidFill>
                <a:srgbClr val="000000"/>
              </a:solidFill>
              <a:cs typeface="Calibri"/>
            </a:endParaRPr>
          </a:p>
          <a:p>
            <a:r>
              <a:rPr lang="en-US" sz="1600">
                <a:solidFill>
                  <a:srgbClr val="000000"/>
                </a:solidFill>
                <a:cs typeface="Calibri"/>
              </a:rPr>
              <a:t>Dynamic DNA Kit</a:t>
            </a:r>
            <a:r>
              <a:rPr lang="en-US" sz="1600" baseline="30000">
                <a:solidFill>
                  <a:srgbClr val="000000"/>
                </a:solidFill>
                <a:cs typeface="Calibri"/>
              </a:rPr>
              <a:t>©</a:t>
            </a:r>
            <a:endParaRPr lang="en-US" sz="2000" baseline="30000">
              <a:solidFill>
                <a:srgbClr val="000000"/>
              </a:solidFill>
              <a:cs typeface="Calibri" panose="020F0502020204030204"/>
            </a:endParaRPr>
          </a:p>
          <a:p>
            <a:pPr>
              <a:spcAft>
                <a:spcPts val="601"/>
              </a:spcAft>
            </a:pPr>
            <a:endParaRPr lang="en-US" b="1">
              <a:solidFill>
                <a:srgbClr val="000000"/>
              </a:solidFill>
              <a:cs typeface="Myanmar Text"/>
            </a:endParaRPr>
          </a:p>
          <a:p>
            <a:pPr>
              <a:spcAft>
                <a:spcPts val="601"/>
              </a:spcAft>
            </a:pPr>
            <a:r>
              <a:rPr lang="en-US" b="1">
                <a:solidFill>
                  <a:srgbClr val="000000"/>
                </a:solidFill>
                <a:cs typeface="Myanmar Text"/>
              </a:rPr>
              <a:t>Required Media:</a:t>
            </a:r>
            <a:endParaRPr lang="en-US" b="1">
              <a:solidFill>
                <a:srgbClr val="000000"/>
              </a:solidFill>
              <a:ea typeface="Calibri"/>
              <a:cs typeface="Myanmar Text"/>
            </a:endParaRPr>
          </a:p>
          <a:p>
            <a:pPr>
              <a:spcAft>
                <a:spcPts val="601"/>
              </a:spcAft>
            </a:pPr>
            <a:r>
              <a:rPr lang="en-US" sz="1600">
                <a:solidFill>
                  <a:srgbClr val="000000"/>
                </a:solidFill>
                <a:cs typeface="Myanmar Text"/>
              </a:rPr>
              <a:t>3DMD AR EDU App + subscription</a:t>
            </a:r>
            <a:endParaRPr lang="en-US" sz="1600">
              <a:solidFill>
                <a:srgbClr val="000000"/>
              </a:solidFill>
              <a:ea typeface="Calibri"/>
              <a:cs typeface="Myanmar Text"/>
            </a:endParaRPr>
          </a:p>
          <a:p>
            <a:pPr>
              <a:spcAft>
                <a:spcPts val="601"/>
              </a:spcAft>
            </a:pPr>
            <a:endParaRPr lang="en-US" sz="1600" b="1">
              <a:solidFill>
                <a:srgbClr val="000000"/>
              </a:solidFill>
              <a:cs typeface="Calibri"/>
            </a:endParaRPr>
          </a:p>
          <a:p>
            <a:pPr>
              <a:spcAft>
                <a:spcPts val="601"/>
              </a:spcAft>
            </a:pPr>
            <a:r>
              <a:rPr lang="en-US" sz="1600" b="1">
                <a:solidFill>
                  <a:srgbClr val="000000"/>
                </a:solidFill>
                <a:cs typeface="Calibri"/>
              </a:rPr>
              <a:t>Other Materials Needed:</a:t>
            </a:r>
            <a:endParaRPr lang="en-US" sz="1600">
              <a:solidFill>
                <a:srgbClr val="000000"/>
              </a:solidFill>
              <a:ea typeface="Calibri"/>
              <a:cs typeface="Calibri"/>
            </a:endParaRPr>
          </a:p>
          <a:p>
            <a:r>
              <a:rPr lang="en-US" sz="1600">
                <a:cs typeface="Calibri"/>
              </a:rPr>
              <a:t>Notebook and writing tools</a:t>
            </a:r>
          </a:p>
          <a:p>
            <a:r>
              <a:rPr lang="en-US" sz="1600">
                <a:cs typeface="Calibri"/>
              </a:rPr>
              <a:t>A meter stick (1 foot ruler would also work)</a:t>
            </a:r>
          </a:p>
        </p:txBody>
      </p:sp>
      <p:sp>
        <p:nvSpPr>
          <p:cNvPr id="8" name="TextBox 1">
            <a:extLst>
              <a:ext uri="{FF2B5EF4-FFF2-40B4-BE49-F238E27FC236}">
                <a16:creationId xmlns:a16="http://schemas.microsoft.com/office/drawing/2014/main" id="{941A8659-48C6-DCB4-CF4A-88CD90BFEE08}"/>
              </a:ext>
            </a:extLst>
          </p:cNvPr>
          <p:cNvSpPr txBox="1"/>
          <p:nvPr/>
        </p:nvSpPr>
        <p:spPr>
          <a:xfrm>
            <a:off x="6993609" y="1204429"/>
            <a:ext cx="2942128" cy="4816829"/>
          </a:xfrm>
          <a:prstGeom prst="rect">
            <a:avLst/>
          </a:prstGeom>
          <a:noFill/>
        </p:spPr>
        <p:txBody>
          <a:bodyPr wrap="square" lIns="91440" tIns="45719" rIns="91440" bIns="45719"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1"/>
              </a:spcAft>
            </a:pPr>
            <a:r>
              <a:rPr lang="en-US" b="1">
                <a:solidFill>
                  <a:srgbClr val="000000"/>
                </a:solidFill>
                <a:cs typeface="Calibri"/>
              </a:rPr>
              <a:t>Grade, Class</a:t>
            </a:r>
            <a:endParaRPr lang="en-US">
              <a:solidFill>
                <a:srgbClr val="000000"/>
              </a:solidFill>
              <a:cs typeface="Calibri"/>
            </a:endParaRPr>
          </a:p>
          <a:p>
            <a:r>
              <a:rPr lang="en-US" sz="1600">
                <a:solidFill>
                  <a:srgbClr val="000000"/>
                </a:solidFill>
                <a:cs typeface="Calibri"/>
              </a:rPr>
              <a:t>9-12 Biology </a:t>
            </a:r>
          </a:p>
          <a:p>
            <a:endParaRPr lang="en-US" sz="1600">
              <a:solidFill>
                <a:srgbClr val="000000"/>
              </a:solidFill>
              <a:cs typeface="Calibri"/>
            </a:endParaRPr>
          </a:p>
          <a:p>
            <a:pPr>
              <a:spcAft>
                <a:spcPts val="601"/>
              </a:spcAft>
            </a:pPr>
            <a:r>
              <a:rPr lang="en-US" b="1">
                <a:solidFill>
                  <a:srgbClr val="000000"/>
                </a:solidFill>
                <a:cs typeface="Calibri"/>
              </a:rPr>
              <a:t>Topics</a:t>
            </a:r>
            <a:endParaRPr lang="en-US">
              <a:solidFill>
                <a:srgbClr val="000000"/>
              </a:solidFill>
              <a:cs typeface="Calibri"/>
            </a:endParaRPr>
          </a:p>
          <a:p>
            <a:pPr marL="172085" indent="-172085">
              <a:buFont typeface="Arial" panose="020B0604020202020204" pitchFamily="34" charset="0"/>
              <a:buChar char="•"/>
            </a:pPr>
            <a:r>
              <a:rPr lang="en-US" sz="1600">
                <a:solidFill>
                  <a:srgbClr val="000000"/>
                </a:solidFill>
                <a:cs typeface="Calibri"/>
              </a:rPr>
              <a:t>DNA Structure (directionality, base pairing)</a:t>
            </a:r>
            <a:endParaRPr lang="en-US"/>
          </a:p>
          <a:p>
            <a:pPr marL="172085" indent="-172085">
              <a:buFont typeface="Arial" panose="020B0604020202020204" pitchFamily="34" charset="0"/>
              <a:buChar char="•"/>
            </a:pPr>
            <a:r>
              <a:rPr lang="en-US" sz="1600">
                <a:solidFill>
                  <a:srgbClr val="000000"/>
                </a:solidFill>
                <a:cs typeface="Calibri"/>
              </a:rPr>
              <a:t>DNA Storage</a:t>
            </a:r>
          </a:p>
          <a:p>
            <a:pPr marL="172085" indent="-172085">
              <a:buFont typeface="Arial" panose="020B0604020202020204" pitchFamily="34" charset="0"/>
              <a:buChar char="•"/>
            </a:pPr>
            <a:r>
              <a:rPr lang="en-US" sz="1600">
                <a:solidFill>
                  <a:srgbClr val="000000"/>
                </a:solidFill>
                <a:cs typeface="Calibri"/>
              </a:rPr>
              <a:t>DNA Transcription</a:t>
            </a:r>
          </a:p>
          <a:p>
            <a:pPr marL="172085" indent="-172085">
              <a:buFont typeface="Arial" panose="020B0604020202020204" pitchFamily="34" charset="0"/>
              <a:buChar char="•"/>
            </a:pPr>
            <a:r>
              <a:rPr lang="en-US" sz="1600">
                <a:solidFill>
                  <a:srgbClr val="000000"/>
                </a:solidFill>
                <a:cs typeface="Calibri"/>
              </a:rPr>
              <a:t>Gene Regulation</a:t>
            </a:r>
          </a:p>
          <a:p>
            <a:endParaRPr lang="en-US" sz="1600">
              <a:solidFill>
                <a:srgbClr val="000000"/>
              </a:solidFill>
              <a:cs typeface="Calibri"/>
            </a:endParaRPr>
          </a:p>
          <a:p>
            <a:endParaRPr lang="en-US" sz="1401">
              <a:solidFill>
                <a:srgbClr val="000000"/>
              </a:solidFill>
              <a:cs typeface="Calibri"/>
            </a:endParaRPr>
          </a:p>
          <a:p>
            <a:pPr>
              <a:spcAft>
                <a:spcPts val="600"/>
              </a:spcAft>
            </a:pPr>
            <a:r>
              <a:rPr lang="en-US" b="1">
                <a:solidFill>
                  <a:srgbClr val="000000"/>
                </a:solidFill>
                <a:cs typeface="Calibri"/>
              </a:rPr>
              <a:t>Prerequisite Knowledge</a:t>
            </a:r>
            <a:endParaRPr lang="en-US" b="1">
              <a:solidFill>
                <a:srgbClr val="000000"/>
              </a:solidFill>
              <a:ea typeface="Calibri"/>
              <a:cs typeface="Calibri"/>
            </a:endParaRPr>
          </a:p>
          <a:p>
            <a:pPr marL="174625" indent="-174625">
              <a:buFont typeface="Arial" panose="020B0604020202020204" pitchFamily="34" charset="0"/>
              <a:buChar char="•"/>
            </a:pPr>
            <a:r>
              <a:rPr lang="en-US" sz="1600">
                <a:solidFill>
                  <a:srgbClr val="000000"/>
                </a:solidFill>
                <a:cs typeface="Calibri"/>
              </a:rPr>
              <a:t>Polarity</a:t>
            </a:r>
          </a:p>
          <a:p>
            <a:pPr marL="174625" indent="-174625">
              <a:buFont typeface="Arial" panose="020B0604020202020204" pitchFamily="34" charset="0"/>
              <a:buChar char="•"/>
            </a:pPr>
            <a:r>
              <a:rPr lang="en-US" sz="1600">
                <a:solidFill>
                  <a:srgbClr val="000000"/>
                </a:solidFill>
                <a:ea typeface="Calibri"/>
                <a:cs typeface="Calibri"/>
              </a:rPr>
              <a:t>Covalent bonding</a:t>
            </a:r>
          </a:p>
          <a:p>
            <a:pPr marL="174625" indent="-174625">
              <a:buFont typeface="Arial" panose="020B0604020202020204" pitchFamily="34" charset="0"/>
              <a:buChar char="•"/>
            </a:pPr>
            <a:r>
              <a:rPr lang="en-US" sz="1600">
                <a:solidFill>
                  <a:srgbClr val="000000"/>
                </a:solidFill>
                <a:ea typeface="Calibri"/>
                <a:cs typeface="Calibri"/>
              </a:rPr>
              <a:t>Hydrogen bonding</a:t>
            </a:r>
          </a:p>
          <a:p>
            <a:pPr marL="174625" indent="-174625">
              <a:buFont typeface="Arial" panose="020B0604020202020204" pitchFamily="34" charset="0"/>
              <a:buChar char="•"/>
            </a:pPr>
            <a:r>
              <a:rPr lang="en-US" sz="1600">
                <a:solidFill>
                  <a:srgbClr val="000000"/>
                </a:solidFill>
                <a:ea typeface="Calibri"/>
                <a:cs typeface="Calibri"/>
              </a:rPr>
              <a:t>Introduction to DNA Structure (nucleotides, directionality, base pairing)</a:t>
            </a:r>
          </a:p>
        </p:txBody>
      </p:sp>
    </p:spTree>
    <p:custDataLst>
      <p:tags r:id="rId1"/>
    </p:custDataLst>
    <p:extLst>
      <p:ext uri="{BB962C8B-B14F-4D97-AF65-F5344CB8AC3E}">
        <p14:creationId xmlns:p14="http://schemas.microsoft.com/office/powerpoint/2010/main" val="4428960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4DC80A06-7416-8A81-5624-C2BBA00877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1385" y="120471"/>
            <a:ext cx="1207035" cy="1207035"/>
          </a:xfrm>
          <a:prstGeom prst="rect">
            <a:avLst/>
          </a:prstGeom>
        </p:spPr>
      </p:pic>
      <p:pic>
        <p:nvPicPr>
          <p:cNvPr id="2" name="Picture 1" descr="Icon&#10;&#10;Description automatically generated">
            <a:extLst>
              <a:ext uri="{FF2B5EF4-FFF2-40B4-BE49-F238E27FC236}">
                <a16:creationId xmlns:a16="http://schemas.microsoft.com/office/drawing/2014/main" id="{F5FCEDB4-C676-B6AE-4554-0820D0BCD8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8" name="TextBox 7">
            <a:extLst>
              <a:ext uri="{FF2B5EF4-FFF2-40B4-BE49-F238E27FC236}">
                <a16:creationId xmlns:a16="http://schemas.microsoft.com/office/drawing/2014/main" id="{1D755059-24EB-DAF5-B7BE-F513030451AA}"/>
              </a:ext>
            </a:extLst>
          </p:cNvPr>
          <p:cNvSpPr txBox="1"/>
          <p:nvPr/>
        </p:nvSpPr>
        <p:spPr>
          <a:xfrm>
            <a:off x="888793" y="3118208"/>
            <a:ext cx="1770518" cy="20928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200"/>
              </a:spcAft>
            </a:pPr>
            <a:r>
              <a:rPr lang="en-US" sz="2000" b="1">
                <a:solidFill>
                  <a:srgbClr val="1CA64A"/>
                </a:solidFill>
                <a:cs typeface="Calibri"/>
              </a:rPr>
              <a:t>What shapes and colors do you see? </a:t>
            </a:r>
          </a:p>
          <a:p>
            <a:pPr>
              <a:spcAft>
                <a:spcPts val="1200"/>
              </a:spcAft>
            </a:pPr>
            <a:r>
              <a:rPr lang="en-US" sz="2000" b="1">
                <a:solidFill>
                  <a:srgbClr val="1CA64A"/>
                </a:solidFill>
                <a:cs typeface="Calibri"/>
              </a:rPr>
              <a:t>Is the DNA interacting with anything?</a:t>
            </a:r>
          </a:p>
        </p:txBody>
      </p:sp>
      <p:sp>
        <p:nvSpPr>
          <p:cNvPr id="12" name="Title 1">
            <a:extLst>
              <a:ext uri="{FF2B5EF4-FFF2-40B4-BE49-F238E27FC236}">
                <a16:creationId xmlns:a16="http://schemas.microsoft.com/office/drawing/2014/main" id="{C198BB0D-F95B-F57A-F798-E7E72C134797}"/>
              </a:ext>
            </a:extLst>
          </p:cNvPr>
          <p:cNvSpPr txBox="1">
            <a:spLocks/>
          </p:cNvSpPr>
          <p:nvPr/>
        </p:nvSpPr>
        <p:spPr>
          <a:xfrm>
            <a:off x="932343" y="53495"/>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Exploring Zinc Fingers</a:t>
            </a:r>
            <a:endParaRPr lang="en-US" sz="4000">
              <a:solidFill>
                <a:schemeClr val="bg1"/>
              </a:solidFill>
            </a:endParaRPr>
          </a:p>
        </p:txBody>
      </p:sp>
      <p:pic>
        <p:nvPicPr>
          <p:cNvPr id="4" name="Picture 3">
            <a:extLst>
              <a:ext uri="{FF2B5EF4-FFF2-40B4-BE49-F238E27FC236}">
                <a16:creationId xmlns:a16="http://schemas.microsoft.com/office/drawing/2014/main" id="{F4D4432A-DF7B-7FD7-97F7-60FB0E2F06C3}"/>
              </a:ext>
            </a:extLst>
          </p:cNvPr>
          <p:cNvPicPr>
            <a:picLocks noChangeAspect="1"/>
          </p:cNvPicPr>
          <p:nvPr/>
        </p:nvPicPr>
        <p:blipFill>
          <a:blip r:embed="rId6"/>
          <a:stretch>
            <a:fillRect/>
          </a:stretch>
        </p:blipFill>
        <p:spPr>
          <a:xfrm>
            <a:off x="7765095" y="1800225"/>
            <a:ext cx="2265259" cy="5057775"/>
          </a:xfrm>
          <a:prstGeom prst="rect">
            <a:avLst/>
          </a:prstGeom>
        </p:spPr>
      </p:pic>
      <p:pic>
        <p:nvPicPr>
          <p:cNvPr id="5" name="Picture 4">
            <a:extLst>
              <a:ext uri="{FF2B5EF4-FFF2-40B4-BE49-F238E27FC236}">
                <a16:creationId xmlns:a16="http://schemas.microsoft.com/office/drawing/2014/main" id="{3550B9FE-FFD8-AE8E-5F11-81F887588862}"/>
              </a:ext>
            </a:extLst>
          </p:cNvPr>
          <p:cNvPicPr>
            <a:picLocks noChangeAspect="1"/>
          </p:cNvPicPr>
          <p:nvPr/>
        </p:nvPicPr>
        <p:blipFill>
          <a:blip r:embed="rId7"/>
          <a:stretch>
            <a:fillRect/>
          </a:stretch>
        </p:blipFill>
        <p:spPr>
          <a:xfrm>
            <a:off x="4336748" y="1800513"/>
            <a:ext cx="2265259" cy="5057775"/>
          </a:xfrm>
          <a:prstGeom prst="rect">
            <a:avLst/>
          </a:prstGeom>
        </p:spPr>
      </p:pic>
    </p:spTree>
    <p:custDataLst>
      <p:tags r:id="rId1"/>
    </p:custDataLst>
    <p:extLst>
      <p:ext uri="{BB962C8B-B14F-4D97-AF65-F5344CB8AC3E}">
        <p14:creationId xmlns:p14="http://schemas.microsoft.com/office/powerpoint/2010/main" val="36866983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DBDF7D5-6057-F544-7CF0-005169715C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1385" y="120471"/>
            <a:ext cx="1207035" cy="1207035"/>
          </a:xfrm>
          <a:prstGeom prst="rect">
            <a:avLst/>
          </a:prstGeom>
        </p:spPr>
      </p:pic>
      <p:pic>
        <p:nvPicPr>
          <p:cNvPr id="2" name="Picture 1" descr="Icon&#10;&#10;Description automatically generated">
            <a:extLst>
              <a:ext uri="{FF2B5EF4-FFF2-40B4-BE49-F238E27FC236}">
                <a16:creationId xmlns:a16="http://schemas.microsoft.com/office/drawing/2014/main" id="{F5FCEDB4-C676-B6AE-4554-0820D0BCD8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8" name="TextBox 7">
            <a:extLst>
              <a:ext uri="{FF2B5EF4-FFF2-40B4-BE49-F238E27FC236}">
                <a16:creationId xmlns:a16="http://schemas.microsoft.com/office/drawing/2014/main" id="{1D755059-24EB-DAF5-B7BE-F513030451AA}"/>
              </a:ext>
            </a:extLst>
          </p:cNvPr>
          <p:cNvSpPr txBox="1"/>
          <p:nvPr/>
        </p:nvSpPr>
        <p:spPr>
          <a:xfrm>
            <a:off x="850693" y="2567824"/>
            <a:ext cx="2987882" cy="27084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200"/>
              </a:spcAft>
            </a:pPr>
            <a:r>
              <a:rPr lang="en-US" sz="2000">
                <a:cs typeface="Calibri"/>
              </a:rPr>
              <a:t>DNA contains the instructions needed to create proteins.</a:t>
            </a:r>
          </a:p>
          <a:p>
            <a:pPr>
              <a:spcAft>
                <a:spcPts val="1200"/>
              </a:spcAft>
            </a:pPr>
            <a:r>
              <a:rPr lang="en-US" sz="2000" b="1">
                <a:solidFill>
                  <a:srgbClr val="912DFF"/>
                </a:solidFill>
                <a:cs typeface="Calibri"/>
              </a:rPr>
              <a:t>Zinc Finger Proteins </a:t>
            </a:r>
            <a:r>
              <a:rPr lang="en-US" sz="2000">
                <a:cs typeface="Calibri"/>
              </a:rPr>
              <a:t>regulate access to those instructions, controlling when an mRNA transcript is created.</a:t>
            </a:r>
          </a:p>
        </p:txBody>
      </p:sp>
      <p:sp>
        <p:nvSpPr>
          <p:cNvPr id="12" name="Title 1">
            <a:extLst>
              <a:ext uri="{FF2B5EF4-FFF2-40B4-BE49-F238E27FC236}">
                <a16:creationId xmlns:a16="http://schemas.microsoft.com/office/drawing/2014/main" id="{C198BB0D-F95B-F57A-F798-E7E72C134797}"/>
              </a:ext>
            </a:extLst>
          </p:cNvPr>
          <p:cNvSpPr txBox="1">
            <a:spLocks/>
          </p:cNvSpPr>
          <p:nvPr/>
        </p:nvSpPr>
        <p:spPr>
          <a:xfrm>
            <a:off x="932343" y="53495"/>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Zinc Fingers Regulate Access to DNA</a:t>
            </a:r>
            <a:endParaRPr lang="en-US" sz="4000" b="1">
              <a:solidFill>
                <a:schemeClr val="bg1"/>
              </a:solidFill>
              <a:latin typeface="+mn-lt"/>
              <a:ea typeface="HGSoeiKakugothicUB"/>
              <a:cs typeface="Myanmar Text"/>
            </a:endParaRPr>
          </a:p>
        </p:txBody>
      </p:sp>
      <p:pic>
        <p:nvPicPr>
          <p:cNvPr id="3" name="Picture 2">
            <a:extLst>
              <a:ext uri="{FF2B5EF4-FFF2-40B4-BE49-F238E27FC236}">
                <a16:creationId xmlns:a16="http://schemas.microsoft.com/office/drawing/2014/main" id="{3FFA7A00-137F-06C8-DCFE-376271F20FE3}"/>
              </a:ext>
            </a:extLst>
          </p:cNvPr>
          <p:cNvPicPr>
            <a:picLocks noChangeAspect="1"/>
          </p:cNvPicPr>
          <p:nvPr/>
        </p:nvPicPr>
        <p:blipFill>
          <a:blip r:embed="rId6"/>
          <a:stretch>
            <a:fillRect/>
          </a:stretch>
        </p:blipFill>
        <p:spPr>
          <a:xfrm>
            <a:off x="7765095" y="1800225"/>
            <a:ext cx="2265259" cy="5057775"/>
          </a:xfrm>
          <a:prstGeom prst="rect">
            <a:avLst/>
          </a:prstGeom>
        </p:spPr>
      </p:pic>
      <p:pic>
        <p:nvPicPr>
          <p:cNvPr id="7" name="Picture 6" descr="A purple and grey balloons&#10;&#10;Description automatically generated with medium confidence">
            <a:extLst>
              <a:ext uri="{FF2B5EF4-FFF2-40B4-BE49-F238E27FC236}">
                <a16:creationId xmlns:a16="http://schemas.microsoft.com/office/drawing/2014/main" id="{7C476E45-D79A-3009-7889-A03B67715C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51271" y="1802403"/>
            <a:ext cx="3933825" cy="5065122"/>
          </a:xfrm>
          <a:prstGeom prst="rect">
            <a:avLst/>
          </a:prstGeom>
        </p:spPr>
      </p:pic>
    </p:spTree>
    <p:custDataLst>
      <p:tags r:id="rId1"/>
    </p:custDataLst>
    <p:extLst>
      <p:ext uri="{BB962C8B-B14F-4D97-AF65-F5344CB8AC3E}">
        <p14:creationId xmlns:p14="http://schemas.microsoft.com/office/powerpoint/2010/main" val="15633373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D67EF8-7C9D-C74B-B47B-E18D7E960377}"/>
              </a:ext>
            </a:extLst>
          </p:cNvPr>
          <p:cNvSpPr txBox="1"/>
          <p:nvPr/>
        </p:nvSpPr>
        <p:spPr>
          <a:xfrm>
            <a:off x="157324" y="4880514"/>
            <a:ext cx="2876797" cy="1323437"/>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Our DNA genome is incredibly long, approximately 3.2 billion base pairs in length!</a:t>
            </a:r>
            <a:endParaRPr lang="en-US"/>
          </a:p>
        </p:txBody>
      </p:sp>
      <p:sp>
        <p:nvSpPr>
          <p:cNvPr id="3" name="Footer Placeholder 2">
            <a:extLst>
              <a:ext uri="{FF2B5EF4-FFF2-40B4-BE49-F238E27FC236}">
                <a16:creationId xmlns:a16="http://schemas.microsoft.com/office/drawing/2014/main" id="{1681B8FC-E920-0AE5-0669-031C332FCE06}"/>
              </a:ext>
            </a:extLst>
          </p:cNvPr>
          <p:cNvSpPr>
            <a:spLocks noGrp="1"/>
          </p:cNvSpPr>
          <p:nvPr>
            <p:ph type="ftr" sz="quarter" idx="11"/>
          </p:nvPr>
        </p:nvSpPr>
        <p:spPr/>
        <p:txBody>
          <a:bodyPr/>
          <a:lstStyle/>
          <a:p>
            <a:r>
              <a:rPr lang="en-US">
                <a:latin typeface="+mn-lt"/>
              </a:rPr>
              <a:t>© 2023 3D Molecular Designs. All Rights Reserved. </a:t>
            </a:r>
          </a:p>
        </p:txBody>
      </p:sp>
      <p:sp>
        <p:nvSpPr>
          <p:cNvPr id="5" name="Slide Number Placeholder 4">
            <a:extLst>
              <a:ext uri="{FF2B5EF4-FFF2-40B4-BE49-F238E27FC236}">
                <a16:creationId xmlns:a16="http://schemas.microsoft.com/office/drawing/2014/main" id="{052525F5-CCEB-6774-9B2B-08840C296F25}"/>
              </a:ext>
            </a:extLst>
          </p:cNvPr>
          <p:cNvSpPr>
            <a:spLocks noGrp="1"/>
          </p:cNvSpPr>
          <p:nvPr>
            <p:ph type="sldNum" sz="quarter" idx="12"/>
          </p:nvPr>
        </p:nvSpPr>
        <p:spPr/>
        <p:txBody>
          <a:bodyPr/>
          <a:lstStyle/>
          <a:p>
            <a:fld id="{612391E0-A521-46DB-9F80-8F59B96C1CAA}" type="slidenum">
              <a:rPr lang="en-US" smtClean="0"/>
              <a:t>32</a:t>
            </a:fld>
            <a:endParaRPr lang="en-US"/>
          </a:p>
        </p:txBody>
      </p:sp>
      <p:sp>
        <p:nvSpPr>
          <p:cNvPr id="6" name="Title 1">
            <a:extLst>
              <a:ext uri="{FF2B5EF4-FFF2-40B4-BE49-F238E27FC236}">
                <a16:creationId xmlns:a16="http://schemas.microsoft.com/office/drawing/2014/main" id="{5AA13315-0607-7D59-9D45-8E253F481159}"/>
              </a:ext>
            </a:extLst>
          </p:cNvPr>
          <p:cNvSpPr txBox="1">
            <a:spLocks/>
          </p:cNvSpPr>
          <p:nvPr/>
        </p:nvSpPr>
        <p:spPr>
          <a:xfrm>
            <a:off x="507933" y="1807721"/>
            <a:ext cx="8491095" cy="997827"/>
          </a:xfrm>
          <a:prstGeom prst="rect">
            <a:avLst/>
          </a:prstGeom>
        </p:spPr>
        <p:txBody>
          <a:bodyPr vert="horz" lIns="91440" tIns="45719" rIns="91440" bIns="45719"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mn-lt"/>
                <a:cs typeface="Myanmar Text" panose="020B0502040204020203" pitchFamily="34" charset="0"/>
              </a:rPr>
              <a:t>Conclusions</a:t>
            </a:r>
          </a:p>
        </p:txBody>
      </p:sp>
      <p:sp>
        <p:nvSpPr>
          <p:cNvPr id="10" name="TextBox 9">
            <a:extLst>
              <a:ext uri="{FF2B5EF4-FFF2-40B4-BE49-F238E27FC236}">
                <a16:creationId xmlns:a16="http://schemas.microsoft.com/office/drawing/2014/main" id="{C62E8F2C-8F4C-D711-A8CF-6FC4222A88EA}"/>
              </a:ext>
            </a:extLst>
          </p:cNvPr>
          <p:cNvSpPr txBox="1"/>
          <p:nvPr/>
        </p:nvSpPr>
        <p:spPr>
          <a:xfrm>
            <a:off x="3193563" y="4880513"/>
            <a:ext cx="2288825" cy="1323437"/>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Proteins called Nucleosomes help safely store DNA in our genome.</a:t>
            </a:r>
            <a:endParaRPr lang="en-US"/>
          </a:p>
        </p:txBody>
      </p:sp>
      <p:sp>
        <p:nvSpPr>
          <p:cNvPr id="14" name="TextBox 13">
            <a:extLst>
              <a:ext uri="{FF2B5EF4-FFF2-40B4-BE49-F238E27FC236}">
                <a16:creationId xmlns:a16="http://schemas.microsoft.com/office/drawing/2014/main" id="{5E8B4869-35F3-4567-09B5-B46AE039CEA3}"/>
              </a:ext>
            </a:extLst>
          </p:cNvPr>
          <p:cNvSpPr txBox="1"/>
          <p:nvPr/>
        </p:nvSpPr>
        <p:spPr>
          <a:xfrm>
            <a:off x="5729629" y="4880512"/>
            <a:ext cx="3428249" cy="1323437"/>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Proteins called RNA Polymerases open our DNA to access the instructions needed to create more proteins. </a:t>
            </a:r>
            <a:endParaRPr lang="en-US"/>
          </a:p>
        </p:txBody>
      </p:sp>
      <p:sp>
        <p:nvSpPr>
          <p:cNvPr id="17" name="TextBox 16">
            <a:extLst>
              <a:ext uri="{FF2B5EF4-FFF2-40B4-BE49-F238E27FC236}">
                <a16:creationId xmlns:a16="http://schemas.microsoft.com/office/drawing/2014/main" id="{1E36F882-D96E-7C78-EB40-95BD656461FE}"/>
              </a:ext>
            </a:extLst>
          </p:cNvPr>
          <p:cNvSpPr txBox="1"/>
          <p:nvPr/>
        </p:nvSpPr>
        <p:spPr>
          <a:xfrm>
            <a:off x="9405119" y="4900127"/>
            <a:ext cx="2308784" cy="1323437"/>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Proteins called Zinc Fingers help regulate access to our DNA genome. </a:t>
            </a:r>
          </a:p>
        </p:txBody>
      </p:sp>
      <p:pic>
        <p:nvPicPr>
          <p:cNvPr id="7" name="Picture 6">
            <a:extLst>
              <a:ext uri="{FF2B5EF4-FFF2-40B4-BE49-F238E27FC236}">
                <a16:creationId xmlns:a16="http://schemas.microsoft.com/office/drawing/2014/main" id="{E237CA26-13E4-7491-C7AE-22E8FC0920CB}"/>
              </a:ext>
            </a:extLst>
          </p:cNvPr>
          <p:cNvPicPr>
            <a:picLocks noChangeAspect="1"/>
          </p:cNvPicPr>
          <p:nvPr/>
        </p:nvPicPr>
        <p:blipFill rotWithShape="1">
          <a:blip r:embed="rId5"/>
          <a:srcRect t="22247" b="14386"/>
          <a:stretch/>
        </p:blipFill>
        <p:spPr>
          <a:xfrm>
            <a:off x="9811939" y="2805548"/>
            <a:ext cx="1371619" cy="1940633"/>
          </a:xfrm>
          <a:prstGeom prst="rect">
            <a:avLst/>
          </a:prstGeom>
        </p:spPr>
      </p:pic>
      <p:graphicFrame>
        <p:nvGraphicFramePr>
          <p:cNvPr id="8" name="Object 7">
            <a:extLst>
              <a:ext uri="{FF2B5EF4-FFF2-40B4-BE49-F238E27FC236}">
                <a16:creationId xmlns:a16="http://schemas.microsoft.com/office/drawing/2014/main" id="{85F0EFBB-6443-88A1-A07C-BFEBFD49F696}"/>
              </a:ext>
            </a:extLst>
          </p:cNvPr>
          <p:cNvGraphicFramePr>
            <a:graphicFrameLocks noChangeAspect="1"/>
          </p:cNvGraphicFramePr>
          <p:nvPr>
            <p:extLst>
              <p:ext uri="{D42A27DB-BD31-4B8C-83A1-F6EECF244321}">
                <p14:modId xmlns:p14="http://schemas.microsoft.com/office/powerpoint/2010/main" val="146251994"/>
              </p:ext>
            </p:extLst>
          </p:nvPr>
        </p:nvGraphicFramePr>
        <p:xfrm>
          <a:off x="6454812" y="2588871"/>
          <a:ext cx="2208936" cy="2187484"/>
        </p:xfrm>
        <a:graphic>
          <a:graphicData uri="http://schemas.openxmlformats.org/presentationml/2006/ole">
            <mc:AlternateContent xmlns:mc="http://schemas.openxmlformats.org/markup-compatibility/2006">
              <mc:Choice xmlns:v="urn:schemas-microsoft-com:vml" Requires="v">
                <p:oleObj r:id="rId6" imgW="6539400" imgH="6476040" progId="">
                  <p:embed/>
                </p:oleObj>
              </mc:Choice>
              <mc:Fallback>
                <p:oleObj r:id="rId6" imgW="6539400" imgH="6476040" progId="">
                  <p:embed/>
                  <p:pic>
                    <p:nvPicPr>
                      <p:cNvPr id="8" name="Object 7">
                        <a:extLst>
                          <a:ext uri="{FF2B5EF4-FFF2-40B4-BE49-F238E27FC236}">
                            <a16:creationId xmlns:a16="http://schemas.microsoft.com/office/drawing/2014/main" id="{85F0EFBB-6443-88A1-A07C-BFEBFD49F696}"/>
                          </a:ext>
                        </a:extLst>
                      </p:cNvPr>
                      <p:cNvPicPr/>
                      <p:nvPr/>
                    </p:nvPicPr>
                    <p:blipFill>
                      <a:blip r:embed="rId7"/>
                      <a:stretch>
                        <a:fillRect/>
                      </a:stretch>
                    </p:blipFill>
                    <p:spPr>
                      <a:xfrm>
                        <a:off x="6454812" y="2588871"/>
                        <a:ext cx="2208936" cy="2187484"/>
                      </a:xfrm>
                      <a:prstGeom prst="rect">
                        <a:avLst/>
                      </a:prstGeom>
                    </p:spPr>
                  </p:pic>
                </p:oleObj>
              </mc:Fallback>
            </mc:AlternateContent>
          </a:graphicData>
        </a:graphic>
      </p:graphicFrame>
      <p:pic>
        <p:nvPicPr>
          <p:cNvPr id="9" name="Picture 8">
            <a:extLst>
              <a:ext uri="{FF2B5EF4-FFF2-40B4-BE49-F238E27FC236}">
                <a16:creationId xmlns:a16="http://schemas.microsoft.com/office/drawing/2014/main" id="{B7878596-B310-4943-99D3-0A204ECA056E}"/>
              </a:ext>
            </a:extLst>
          </p:cNvPr>
          <p:cNvPicPr>
            <a:picLocks noChangeAspect="1"/>
          </p:cNvPicPr>
          <p:nvPr/>
        </p:nvPicPr>
        <p:blipFill>
          <a:blip r:embed="rId8"/>
          <a:stretch>
            <a:fillRect/>
          </a:stretch>
        </p:blipFill>
        <p:spPr>
          <a:xfrm>
            <a:off x="3479526" y="2741580"/>
            <a:ext cx="1640697" cy="2073896"/>
          </a:xfrm>
          <a:prstGeom prst="rect">
            <a:avLst/>
          </a:prstGeom>
        </p:spPr>
      </p:pic>
      <p:pic>
        <p:nvPicPr>
          <p:cNvPr id="11" name="Picture 10">
            <a:extLst>
              <a:ext uri="{FF2B5EF4-FFF2-40B4-BE49-F238E27FC236}">
                <a16:creationId xmlns:a16="http://schemas.microsoft.com/office/drawing/2014/main" id="{09EF0BC8-FE7E-7311-283C-4E79F0CA0438}"/>
              </a:ext>
            </a:extLst>
          </p:cNvPr>
          <p:cNvPicPr>
            <a:picLocks noChangeAspect="1"/>
          </p:cNvPicPr>
          <p:nvPr/>
        </p:nvPicPr>
        <p:blipFill rotWithShape="1">
          <a:blip r:embed="rId9"/>
          <a:srcRect r="56568" b="57583"/>
          <a:stretch/>
        </p:blipFill>
        <p:spPr>
          <a:xfrm>
            <a:off x="1077195" y="2892615"/>
            <a:ext cx="980206" cy="1883740"/>
          </a:xfrm>
          <a:prstGeom prst="rect">
            <a:avLst/>
          </a:prstGeom>
        </p:spPr>
      </p:pic>
    </p:spTree>
    <p:custDataLst>
      <p:tags r:id="rId1"/>
    </p:custDataLst>
    <p:extLst>
      <p:ext uri="{BB962C8B-B14F-4D97-AF65-F5344CB8AC3E}">
        <p14:creationId xmlns:p14="http://schemas.microsoft.com/office/powerpoint/2010/main" val="17090396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0617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EA2F14E-B841-5521-E697-F68DC2DA4C71}"/>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E0BBE7"/>
                </a:solidFill>
                <a:effectLst/>
                <a:uLnTx/>
                <a:uFillTx/>
                <a:latin typeface="Calibri" panose="020F0502020204030204"/>
                <a:ea typeface="+mn-ea"/>
                <a:cs typeface="+mn-cs"/>
              </a:rPr>
              <a:t>© 2023 3D Molecular Designs. All Rights Reserved. </a:t>
            </a:r>
          </a:p>
        </p:txBody>
      </p:sp>
      <p:sp>
        <p:nvSpPr>
          <p:cNvPr id="3" name="TextBox 2">
            <a:extLst>
              <a:ext uri="{FF2B5EF4-FFF2-40B4-BE49-F238E27FC236}">
                <a16:creationId xmlns:a16="http://schemas.microsoft.com/office/drawing/2014/main" id="{C4072848-315E-E238-7B37-0FDBB2076388}"/>
              </a:ext>
            </a:extLst>
          </p:cNvPr>
          <p:cNvSpPr txBox="1"/>
          <p:nvPr/>
        </p:nvSpPr>
        <p:spPr>
          <a:xfrm>
            <a:off x="923525" y="1204430"/>
            <a:ext cx="10151449" cy="238526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Student and Teacher Slide Deck Pages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Slides that are meant for student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viewing will feature a </a:t>
            </a: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green top</a:t>
            </a:r>
            <a:r>
              <a:rPr lang="en-US" sz="1600" b="1">
                <a:solidFill>
                  <a:srgbClr val="1CA64A"/>
                </a:solidFill>
                <a:latin typeface="Calibri" panose="020F0502020204030204"/>
                <a:cs typeface="Calibri"/>
              </a:rPr>
              <a:t> </a:t>
            </a:r>
            <a:endParaRPr lang="en-US" sz="1600" b="1" u="none" strike="noStrike" kern="1200" cap="none" spc="0" normalizeH="0" baseline="0" noProof="0">
              <a:ln>
                <a:noFill/>
              </a:ln>
              <a:solidFill>
                <a:srgbClr val="1CA64A"/>
              </a:solidFill>
              <a:effectLst/>
              <a:uLnTx/>
              <a:uFillTx/>
              <a:latin typeface="Calibri" panose="020F0502020204030204"/>
              <a:ea typeface="Calibri"/>
              <a:cs typeface="Calibri"/>
            </a:endParaRPr>
          </a:p>
          <a:p>
            <a:pPr marL="0" lvl="1">
              <a:defRPr/>
            </a:pPr>
            <a:r>
              <a:rPr kumimoji="0" lang="en-US" sz="1600" b="1" u="none" strike="noStrike" kern="1200" cap="none" spc="0" normalizeH="0" baseline="0" noProof="0">
                <a:ln>
                  <a:noFill/>
                </a:ln>
                <a:solidFill>
                  <a:srgbClr val="1CA64A"/>
                </a:solidFill>
                <a:effectLst/>
                <a:uLnTx/>
                <a:uFillTx/>
                <a:latin typeface="Calibri" panose="020F0502020204030204"/>
                <a:ea typeface="+mn-ea"/>
                <a:cs typeface="Calibri"/>
              </a:rPr>
              <a:t>banner</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t>
            </a:r>
            <a:r>
              <a:rPr lang="en-US" sz="1600">
                <a:solidFill>
                  <a:srgbClr val="000000"/>
                </a:solidFill>
                <a:latin typeface="Calibri" panose="020F0502020204030204"/>
                <a:cs typeface="Calibri"/>
              </a:rPr>
              <a:t>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Slides that are meant only for teacher viewing will feature a</a:t>
            </a:r>
            <a:r>
              <a:rPr lang="en-US" sz="1600">
                <a:solidFill>
                  <a:srgbClr val="000000"/>
                </a:solidFill>
                <a:latin typeface="Calibri" panose="020F0502020204030204"/>
                <a:cs typeface="Calibri"/>
              </a:rPr>
              <a:t> </a:t>
            </a:r>
            <a:endParaRPr lang="en-US" sz="1600" b="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a:ln>
                  <a:noFill/>
                </a:ln>
                <a:solidFill>
                  <a:srgbClr val="6D2C79"/>
                </a:solidFill>
                <a:effectLst/>
                <a:uLnTx/>
                <a:uFillTx/>
                <a:latin typeface="Calibri" panose="020F0502020204030204"/>
                <a:ea typeface="+mn-ea"/>
                <a:cs typeface="Calibri"/>
              </a:rPr>
              <a:t>purple top banner </a:t>
            </a:r>
            <a:r>
              <a:rPr kumimoji="0" lang="en-US" sz="1600" b="0" u="none" strike="noStrike" kern="1200" cap="none" spc="0" normalizeH="0" baseline="0" noProof="0">
                <a:ln>
                  <a:noFill/>
                </a:ln>
                <a:solidFill>
                  <a:srgbClr val="000000"/>
                </a:solidFill>
                <a:effectLst/>
                <a:uLnTx/>
                <a:uFillTx/>
                <a:latin typeface="Calibri" panose="020F0502020204030204"/>
                <a:ea typeface="+mn-ea"/>
                <a:cs typeface="Calibri"/>
              </a:rPr>
              <a:t>and will appear hidden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when in "slide show" mode.</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Calibri"/>
              </a:rPr>
              <a:t>Prompting Icons</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lvl="1">
              <a:defRPr/>
            </a:pP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Each student slide will include a prompting icon in the top right corner of the slide. These icons</a:t>
            </a:r>
            <a:r>
              <a:rPr lang="en-US" sz="1600">
                <a:solidFill>
                  <a:srgbClr val="000000"/>
                </a:solidFill>
                <a:latin typeface="Calibri" panose="020F0502020204030204"/>
                <a:cs typeface="Calibri"/>
              </a:rPr>
              <a:t> on each slide cue</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your students</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 </a:t>
            </a:r>
            <a:r>
              <a:rPr lang="en-US" sz="1600">
                <a:solidFill>
                  <a:srgbClr val="000000"/>
                </a:solidFill>
                <a:latin typeface="Calibri" panose="020F0502020204030204"/>
                <a:cs typeface="Calibri"/>
              </a:rPr>
              <a:t>to the type of activity they will </a:t>
            </a:r>
            <a:r>
              <a:rPr kumimoji="0" lang="en-US" sz="1600" b="0" i="0" u="none" strike="noStrike" kern="1200" cap="none" spc="0" normalizeH="0" baseline="0" noProof="0">
                <a:ln>
                  <a:noFill/>
                </a:ln>
                <a:solidFill>
                  <a:srgbClr val="000000"/>
                </a:solidFill>
                <a:effectLst/>
                <a:uLnTx/>
                <a:uFillTx/>
                <a:latin typeface="Calibri" panose="020F0502020204030204"/>
                <a:ea typeface="+mn-ea"/>
                <a:cs typeface="Calibri"/>
              </a:rPr>
              <a:t>be doing.</a:t>
            </a: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D625AF32-1C6A-DD0A-6813-BC1079D6CC19}"/>
              </a:ext>
            </a:extLst>
          </p:cNvPr>
          <p:cNvSpPr txBox="1"/>
          <p:nvPr/>
        </p:nvSpPr>
        <p:spPr>
          <a:xfrm>
            <a:off x="671332" y="100711"/>
            <a:ext cx="11308465" cy="7078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white"/>
                </a:solidFill>
                <a:effectLst/>
                <a:uLnTx/>
                <a:uFillTx/>
                <a:latin typeface="Calibri" panose="020F0502020204030204"/>
                <a:ea typeface="+mn-ea"/>
                <a:cs typeface="Myanmar Text"/>
              </a:rPr>
              <a:t>Teacher Guide - Using This Slide Deck</a:t>
            </a: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yanmar Text"/>
            </a:endParaRPr>
          </a:p>
        </p:txBody>
      </p:sp>
      <p:pic>
        <p:nvPicPr>
          <p:cNvPr id="5" name="Picture 4" descr="A close-up of a screen&#10;&#10;Description automatically generated">
            <a:extLst>
              <a:ext uri="{FF2B5EF4-FFF2-40B4-BE49-F238E27FC236}">
                <a16:creationId xmlns:a16="http://schemas.microsoft.com/office/drawing/2014/main" id="{8F00150D-F82A-0CD5-2228-F2487AA2C3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58107" y="1298214"/>
            <a:ext cx="4065273" cy="1086224"/>
          </a:xfrm>
          <a:prstGeom prst="rect">
            <a:avLst/>
          </a:prstGeom>
        </p:spPr>
      </p:pic>
      <p:pic>
        <p:nvPicPr>
          <p:cNvPr id="6" name="Picture 4" descr="Icon&#10;&#10;Description automatically generated">
            <a:extLst>
              <a:ext uri="{FF2B5EF4-FFF2-40B4-BE49-F238E27FC236}">
                <a16:creationId xmlns:a16="http://schemas.microsoft.com/office/drawing/2014/main" id="{75208178-7F76-6979-F571-9423ABA376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6021" y="3817736"/>
            <a:ext cx="100120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A purple pencil in a white circle&#10;&#10;Description automatically generated">
            <a:extLst>
              <a:ext uri="{FF2B5EF4-FFF2-40B4-BE49-F238E27FC236}">
                <a16:creationId xmlns:a16="http://schemas.microsoft.com/office/drawing/2014/main" id="{7862C378-8E31-84DF-9FCF-33F7376C15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62559"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A purple and white head with a light bulb inside&#10;&#10;Description automatically generated">
            <a:extLst>
              <a:ext uri="{FF2B5EF4-FFF2-40B4-BE49-F238E27FC236}">
                <a16:creationId xmlns:a16="http://schemas.microsoft.com/office/drawing/2014/main" id="{284EE54F-3D9B-E542-CF5A-60F638E5242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90749" y="3817736"/>
            <a:ext cx="101748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Icon&#10;&#10;Description automatically generated">
            <a:extLst>
              <a:ext uri="{FF2B5EF4-FFF2-40B4-BE49-F238E27FC236}">
                <a16:creationId xmlns:a16="http://schemas.microsoft.com/office/drawing/2014/main" id="{1B21B4C9-A626-2516-B104-24710AEDA3E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6131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EE512517-1CDF-6860-2C6E-BF7A37D0BEF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64327" y="3817736"/>
            <a:ext cx="1009340" cy="100934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
            <a:extLst>
              <a:ext uri="{FF2B5EF4-FFF2-40B4-BE49-F238E27FC236}">
                <a16:creationId xmlns:a16="http://schemas.microsoft.com/office/drawing/2014/main" id="{4D7B9FDC-E68E-8BA1-473B-7F6BB8865C74}"/>
              </a:ext>
            </a:extLst>
          </p:cNvPr>
          <p:cNvSpPr txBox="1"/>
          <p:nvPr/>
        </p:nvSpPr>
        <p:spPr>
          <a:xfrm>
            <a:off x="2594352"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Write in your notebook</a:t>
            </a:r>
          </a:p>
        </p:txBody>
      </p:sp>
      <p:sp>
        <p:nvSpPr>
          <p:cNvPr id="12" name="TextBox 1">
            <a:extLst>
              <a:ext uri="{FF2B5EF4-FFF2-40B4-BE49-F238E27FC236}">
                <a16:creationId xmlns:a16="http://schemas.microsoft.com/office/drawing/2014/main" id="{EACE580B-3451-BF8B-7F22-324A847085FE}"/>
              </a:ext>
            </a:extLst>
          </p:cNvPr>
          <p:cNvSpPr txBox="1"/>
          <p:nvPr/>
        </p:nvSpPr>
        <p:spPr>
          <a:xfrm>
            <a:off x="440220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Quiet thinking time</a:t>
            </a:r>
          </a:p>
        </p:txBody>
      </p:sp>
      <p:sp>
        <p:nvSpPr>
          <p:cNvPr id="13" name="TextBox 1">
            <a:extLst>
              <a:ext uri="{FF2B5EF4-FFF2-40B4-BE49-F238E27FC236}">
                <a16:creationId xmlns:a16="http://schemas.microsoft.com/office/drawing/2014/main" id="{709772A2-BA2C-2473-BA35-65F567C1BC7D}"/>
              </a:ext>
            </a:extLst>
          </p:cNvPr>
          <p:cNvSpPr txBox="1"/>
          <p:nvPr/>
        </p:nvSpPr>
        <p:spPr>
          <a:xfrm>
            <a:off x="840401" y="4892805"/>
            <a:ext cx="1429692"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Turn and talk  discussion</a:t>
            </a:r>
          </a:p>
        </p:txBody>
      </p:sp>
      <p:sp>
        <p:nvSpPr>
          <p:cNvPr id="14" name="TextBox 1">
            <a:extLst>
              <a:ext uri="{FF2B5EF4-FFF2-40B4-BE49-F238E27FC236}">
                <a16:creationId xmlns:a16="http://schemas.microsoft.com/office/drawing/2014/main" id="{240E4726-2834-5029-0503-A8ED9C6ADED0}"/>
              </a:ext>
            </a:extLst>
          </p:cNvPr>
          <p:cNvSpPr txBox="1"/>
          <p:nvPr/>
        </p:nvSpPr>
        <p:spPr>
          <a:xfrm>
            <a:off x="7815559" y="4887589"/>
            <a:ext cx="1292061"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Physical modeling</a:t>
            </a:r>
          </a:p>
        </p:txBody>
      </p:sp>
      <p:sp>
        <p:nvSpPr>
          <p:cNvPr id="15" name="TextBox 1">
            <a:extLst>
              <a:ext uri="{FF2B5EF4-FFF2-40B4-BE49-F238E27FC236}">
                <a16:creationId xmlns:a16="http://schemas.microsoft.com/office/drawing/2014/main" id="{0147D30A-C5E4-B4CD-A84B-3DDAA34962D7}"/>
              </a:ext>
            </a:extLst>
          </p:cNvPr>
          <p:cNvSpPr txBox="1"/>
          <p:nvPr/>
        </p:nvSpPr>
        <p:spPr>
          <a:xfrm>
            <a:off x="6171322" y="4887589"/>
            <a:ext cx="105507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Digital modeling</a:t>
            </a:r>
          </a:p>
        </p:txBody>
      </p:sp>
      <p:sp>
        <p:nvSpPr>
          <p:cNvPr id="16" name="TextBox 15">
            <a:extLst>
              <a:ext uri="{FF2B5EF4-FFF2-40B4-BE49-F238E27FC236}">
                <a16:creationId xmlns:a16="http://schemas.microsoft.com/office/drawing/2014/main" id="{7A29AADB-E425-4770-8C51-2C39356942D3}"/>
              </a:ext>
            </a:extLst>
          </p:cNvPr>
          <p:cNvSpPr txBox="1"/>
          <p:nvPr/>
        </p:nvSpPr>
        <p:spPr>
          <a:xfrm>
            <a:off x="930104" y="5711063"/>
            <a:ext cx="10750187" cy="93871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Teacher Moves and Student Moves</a:t>
            </a:r>
          </a:p>
          <a:p>
            <a:pPr>
              <a:defRPr/>
            </a:pPr>
            <a:r>
              <a:rPr lang="en-US" sz="1600">
                <a:solidFill>
                  <a:prstClr val="black"/>
                </a:solidFill>
                <a:latin typeface="Calibri" panose="020F0502020204030204"/>
              </a:rPr>
              <a:t>Class</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slides </a:t>
            </a:r>
            <a:r>
              <a:rPr lang="en-US" sz="1600">
                <a:solidFill>
                  <a:prstClr val="black"/>
                </a:solidFill>
                <a:latin typeface="Calibri" panose="020F0502020204030204"/>
              </a:rPr>
              <a:t>provide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teacher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notes </a:t>
            </a:r>
            <a:r>
              <a:rPr lang="en-US" sz="1600">
                <a:solidFill>
                  <a:prstClr val="black"/>
                </a:solidFill>
                <a:latin typeface="Calibri" panose="020F0502020204030204"/>
              </a:rPr>
              <a:t>below</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the </a:t>
            </a:r>
            <a:r>
              <a:rPr lang="en-US" sz="1600">
                <a:solidFill>
                  <a:prstClr val="black"/>
                </a:solidFill>
                <a:latin typeface="Calibri" panose="020F0502020204030204"/>
              </a:rPr>
              <a:t>slide</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with specific information to assist you in facilitating the activity</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latin typeface="Calibri" panose="020F0502020204030204"/>
              </a:rPr>
              <a:t>using</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effective modeling and education practices.</a:t>
            </a:r>
            <a:r>
              <a:rPr lang="en-US" sz="1600">
                <a:solidFill>
                  <a:prstClr val="black"/>
                </a:solidFill>
                <a:latin typeface="Calibri" panose="020F0502020204030204"/>
              </a:rPr>
              <a:t> </a:t>
            </a:r>
            <a:endParaRPr lang="en-US" sz="1600" b="0" i="0" u="none" strike="noStrike" kern="1200" cap="none" spc="0" normalizeH="0" baseline="0" noProof="0">
              <a:ln>
                <a:noFill/>
              </a:ln>
              <a:solidFill>
                <a:prstClr val="black"/>
              </a:solidFill>
              <a:effectLst/>
              <a:uLnTx/>
              <a:uFillTx/>
              <a:latin typeface="Calibri" panose="020F0502020204030204"/>
              <a:cs typeface="Calibri"/>
            </a:endParaRPr>
          </a:p>
        </p:txBody>
      </p:sp>
    </p:spTree>
    <p:custDataLst>
      <p:tags r:id="rId1"/>
    </p:custDataLst>
    <p:extLst>
      <p:ext uri="{BB962C8B-B14F-4D97-AF65-F5344CB8AC3E}">
        <p14:creationId xmlns:p14="http://schemas.microsoft.com/office/powerpoint/2010/main" val="1970541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Footer Placeholder 1">
            <a:extLst>
              <a:ext uri="{FF2B5EF4-FFF2-40B4-BE49-F238E27FC236}">
                <a16:creationId xmlns:a16="http://schemas.microsoft.com/office/drawing/2014/main" id="{FAEAA82C-9530-6390-364C-2F18FB2A4824}"/>
              </a:ext>
            </a:extLst>
          </p:cNvPr>
          <p:cNvSpPr>
            <a:spLocks noGrp="1"/>
          </p:cNvSpPr>
          <p:nvPr>
            <p:ph type="ftr" sz="quarter" idx="11"/>
          </p:nvPr>
        </p:nvSpPr>
        <p:spPr>
          <a:xfrm>
            <a:off x="4038600" y="6356350"/>
            <a:ext cx="4114800" cy="365125"/>
          </a:xfrm>
        </p:spPr>
        <p:txBody>
          <a:bodyPr/>
          <a:lstStyle/>
          <a:p>
            <a:r>
              <a:rPr lang="en-US">
                <a:solidFill>
                  <a:srgbClr val="D3A3DD"/>
                </a:solidFill>
                <a:latin typeface="+mn-lt"/>
              </a:rPr>
              <a:t>© 2023 3D Molecular Designs. All Rights Reserved. </a:t>
            </a:r>
          </a:p>
        </p:txBody>
      </p:sp>
      <p:sp>
        <p:nvSpPr>
          <p:cNvPr id="6" name="TextBox 5">
            <a:extLst>
              <a:ext uri="{FF2B5EF4-FFF2-40B4-BE49-F238E27FC236}">
                <a16:creationId xmlns:a16="http://schemas.microsoft.com/office/drawing/2014/main" id="{3F1EB32B-9A87-2238-2899-E1FB65C206B5}"/>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Standards</a:t>
            </a:r>
            <a:endParaRPr lang="en-US" sz="4000">
              <a:solidFill>
                <a:schemeClr val="bg1"/>
              </a:solidFill>
              <a:cs typeface="Myanmar Text"/>
            </a:endParaRPr>
          </a:p>
        </p:txBody>
      </p:sp>
      <p:sp>
        <p:nvSpPr>
          <p:cNvPr id="5" name="TextBox 4">
            <a:extLst>
              <a:ext uri="{FF2B5EF4-FFF2-40B4-BE49-F238E27FC236}">
                <a16:creationId xmlns:a16="http://schemas.microsoft.com/office/drawing/2014/main" id="{2E5E1118-2214-5C72-5E2A-66B5EF3E76E2}"/>
              </a:ext>
            </a:extLst>
          </p:cNvPr>
          <p:cNvSpPr txBox="1"/>
          <p:nvPr/>
        </p:nvSpPr>
        <p:spPr>
          <a:xfrm>
            <a:off x="914291" y="1213667"/>
            <a:ext cx="10943104" cy="369458"/>
          </a:xfrm>
          <a:prstGeom prst="rect">
            <a:avLst/>
          </a:prstGeom>
          <a:noFill/>
        </p:spPr>
        <p:txBody>
          <a:bodyPr wrap="square" lIns="91440" tIns="45719" rIns="91440" bIns="45719" rtlCol="0" anchor="t">
            <a:spAutoFit/>
          </a:bodyPr>
          <a:lstStyle/>
          <a:p>
            <a:pPr>
              <a:spcAft>
                <a:spcPts val="601"/>
              </a:spcAft>
            </a:pPr>
            <a:r>
              <a:rPr lang="en-US" sz="1801" b="1">
                <a:solidFill>
                  <a:srgbClr val="000000"/>
                </a:solidFill>
                <a:cs typeface="Calibri"/>
              </a:rPr>
              <a:t>Next Generation Science Standards</a:t>
            </a:r>
            <a:endParaRPr lang="en-US" sz="1801">
              <a:solidFill>
                <a:srgbClr val="000000"/>
              </a:solidFill>
              <a:cs typeface="Calibri"/>
            </a:endParaRPr>
          </a:p>
        </p:txBody>
      </p:sp>
      <p:graphicFrame>
        <p:nvGraphicFramePr>
          <p:cNvPr id="7" name="Table 6">
            <a:extLst>
              <a:ext uri="{FF2B5EF4-FFF2-40B4-BE49-F238E27FC236}">
                <a16:creationId xmlns:a16="http://schemas.microsoft.com/office/drawing/2014/main" id="{E35354D7-C8DD-8318-F3E6-84C0118E22FD}"/>
              </a:ext>
            </a:extLst>
          </p:cNvPr>
          <p:cNvGraphicFramePr>
            <a:graphicFrameLocks noGrp="1"/>
          </p:cNvGraphicFramePr>
          <p:nvPr>
            <p:extLst>
              <p:ext uri="{D42A27DB-BD31-4B8C-83A1-F6EECF244321}">
                <p14:modId xmlns:p14="http://schemas.microsoft.com/office/powerpoint/2010/main" val="4199898666"/>
              </p:ext>
            </p:extLst>
          </p:nvPr>
        </p:nvGraphicFramePr>
        <p:xfrm>
          <a:off x="1034473" y="1795203"/>
          <a:ext cx="10588321" cy="2999537"/>
        </p:xfrm>
        <a:graphic>
          <a:graphicData uri="http://schemas.openxmlformats.org/drawingml/2006/table">
            <a:tbl>
              <a:tblPr firstRow="1" firstCol="1" bandRow="1">
                <a:tableStyleId>{C4B1156A-380E-4F78-BDF5-A606A8083BF9}</a:tableStyleId>
              </a:tblPr>
              <a:tblGrid>
                <a:gridCol w="3408804">
                  <a:extLst>
                    <a:ext uri="{9D8B030D-6E8A-4147-A177-3AD203B41FA5}">
                      <a16:colId xmlns:a16="http://schemas.microsoft.com/office/drawing/2014/main" val="598079876"/>
                    </a:ext>
                  </a:extLst>
                </a:gridCol>
                <a:gridCol w="3721266">
                  <a:extLst>
                    <a:ext uri="{9D8B030D-6E8A-4147-A177-3AD203B41FA5}">
                      <a16:colId xmlns:a16="http://schemas.microsoft.com/office/drawing/2014/main" val="3881289360"/>
                    </a:ext>
                  </a:extLst>
                </a:gridCol>
                <a:gridCol w="3458251">
                  <a:extLst>
                    <a:ext uri="{9D8B030D-6E8A-4147-A177-3AD203B41FA5}">
                      <a16:colId xmlns:a16="http://schemas.microsoft.com/office/drawing/2014/main" val="2035052738"/>
                    </a:ext>
                  </a:extLst>
                </a:gridCol>
              </a:tblGrid>
              <a:tr h="755636">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Science and</a:t>
                      </a:r>
                    </a:p>
                    <a:p>
                      <a:pPr marL="0" marR="0" algn="ctr">
                        <a:lnSpc>
                          <a:spcPct val="100000"/>
                        </a:lnSpc>
                        <a:spcBef>
                          <a:spcPts val="0"/>
                        </a:spcBef>
                        <a:spcAft>
                          <a:spcPts val="0"/>
                        </a:spcAft>
                      </a:pPr>
                      <a:r>
                        <a:rPr lang="en-US" sz="1700" b="1">
                          <a:solidFill>
                            <a:schemeClr val="bg1"/>
                          </a:solidFill>
                          <a:effectLst/>
                          <a:latin typeface="+mn-lt"/>
                          <a:cs typeface="Myanmar Text"/>
                        </a:rPr>
                        <a:t>Engineering Practices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38ACF"/>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Cross Cutting</a:t>
                      </a:r>
                    </a:p>
                    <a:p>
                      <a:pPr marL="0" marR="0" algn="ctr">
                        <a:lnSpc>
                          <a:spcPct val="100000"/>
                        </a:lnSpc>
                        <a:spcBef>
                          <a:spcPts val="0"/>
                        </a:spcBef>
                        <a:spcAft>
                          <a:spcPts val="0"/>
                        </a:spcAft>
                      </a:pPr>
                      <a:r>
                        <a:rPr lang="en-US" sz="1700" b="1">
                          <a:solidFill>
                            <a:schemeClr val="bg1"/>
                          </a:solidFill>
                          <a:effectLst/>
                          <a:latin typeface="+mn-lt"/>
                          <a:cs typeface="Myanmar Text"/>
                        </a:rPr>
                        <a:t>Concepts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marR="0" algn="ctr">
                        <a:lnSpc>
                          <a:spcPct val="100000"/>
                        </a:lnSpc>
                        <a:spcBef>
                          <a:spcPts val="0"/>
                        </a:spcBef>
                        <a:spcAft>
                          <a:spcPts val="0"/>
                        </a:spcAft>
                      </a:pPr>
                      <a:r>
                        <a:rPr lang="en-US" sz="1700" b="1">
                          <a:solidFill>
                            <a:schemeClr val="bg1"/>
                          </a:solidFill>
                          <a:effectLst/>
                          <a:latin typeface="+mn-lt"/>
                          <a:cs typeface="Myanmar Text"/>
                        </a:rPr>
                        <a:t>Disciplinary</a:t>
                      </a:r>
                    </a:p>
                    <a:p>
                      <a:pPr marL="0" marR="0" algn="ctr">
                        <a:lnSpc>
                          <a:spcPct val="100000"/>
                        </a:lnSpc>
                        <a:spcBef>
                          <a:spcPts val="0"/>
                        </a:spcBef>
                        <a:spcAft>
                          <a:spcPts val="0"/>
                        </a:spcAft>
                      </a:pPr>
                      <a:r>
                        <a:rPr lang="en-US" sz="1700" b="1">
                          <a:solidFill>
                            <a:schemeClr val="bg1"/>
                          </a:solidFill>
                          <a:effectLst/>
                          <a:latin typeface="+mn-lt"/>
                          <a:cs typeface="Myanmar Text"/>
                        </a:rPr>
                        <a:t>Core Ideas</a:t>
                      </a:r>
                      <a:endParaRPr lang="en-US" sz="1700" b="1">
                        <a:solidFill>
                          <a:schemeClr val="bg1"/>
                        </a:solidFill>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4031367682"/>
                  </a:ext>
                </a:extLst>
              </a:tr>
              <a:tr h="826797">
                <a:tc>
                  <a:txBody>
                    <a:bodyPr/>
                    <a:lstStyle/>
                    <a:p>
                      <a:pPr marL="0" marR="0" lvl="0" algn="ctr">
                        <a:lnSpc>
                          <a:spcPct val="100000"/>
                        </a:lnSpc>
                        <a:spcBef>
                          <a:spcPts val="0"/>
                        </a:spcBef>
                        <a:spcAft>
                          <a:spcPts val="0"/>
                        </a:spcAft>
                        <a:buNone/>
                      </a:pPr>
                      <a:r>
                        <a:rPr lang="en-US" sz="1600" b="0">
                          <a:latin typeface="+mn-lt"/>
                          <a:cs typeface="Myanmar Text"/>
                        </a:rPr>
                        <a:t>Asking Questions and Defining Problems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algn="ctr">
                        <a:lnSpc>
                          <a:spcPct val="100000"/>
                        </a:lnSpc>
                        <a:spcBef>
                          <a:spcPts val="0"/>
                        </a:spcBef>
                        <a:spcAft>
                          <a:spcPts val="0"/>
                        </a:spcAft>
                        <a:buNone/>
                      </a:pPr>
                      <a:r>
                        <a:rPr lang="en-US" sz="1600" b="0">
                          <a:latin typeface="+mn-lt"/>
                          <a:cs typeface="Myanmar Text"/>
                        </a:rPr>
                        <a:t>Patterns</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r>
                        <a:rPr lang="en-US" sz="1600" b="0">
                          <a:effectLst/>
                          <a:latin typeface="+mn-lt"/>
                          <a:ea typeface="Calibri"/>
                          <a:cs typeface="Myanmar Text"/>
                        </a:rPr>
                        <a:t>HS-LS1-1</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84955307"/>
                  </a:ext>
                </a:extLst>
              </a:tr>
              <a:tr h="653923">
                <a:tc>
                  <a:txBody>
                    <a:bodyPr/>
                    <a:lstStyle/>
                    <a:p>
                      <a:pPr marL="0" marR="0" lvl="0" algn="ctr">
                        <a:lnSpc>
                          <a:spcPct val="100000"/>
                        </a:lnSpc>
                        <a:spcBef>
                          <a:spcPts val="0"/>
                        </a:spcBef>
                        <a:spcAft>
                          <a:spcPts val="0"/>
                        </a:spcAft>
                        <a:buNone/>
                      </a:pPr>
                      <a:r>
                        <a:rPr lang="en-US" sz="1600" b="0">
                          <a:effectLst/>
                          <a:latin typeface="+mn-lt"/>
                          <a:cs typeface="Myanmar Text"/>
                        </a:rPr>
                        <a:t>Developing and Using Models</a:t>
                      </a:r>
                      <a:endParaRPr lang="en-US" sz="1600" b="0">
                        <a:latin typeface="+mn-lt"/>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gn="ctr">
                        <a:lnSpc>
                          <a:spcPct val="100000"/>
                        </a:lnSpc>
                        <a:spcBef>
                          <a:spcPts val="0"/>
                        </a:spcBef>
                        <a:spcAft>
                          <a:spcPts val="0"/>
                        </a:spcAft>
                        <a:buNone/>
                      </a:pPr>
                      <a:r>
                        <a:rPr lang="en-US" sz="1600" b="0">
                          <a:latin typeface="+mn-lt"/>
                          <a:cs typeface="Myanmar Text"/>
                        </a:rPr>
                        <a:t>Structure and Function</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endParaRPr lang="en-US" sz="1600" b="0">
                        <a:effectLst/>
                        <a:latin typeface="+mn-lt"/>
                        <a:ea typeface="Calibri" panose="020F0502020204030204" pitchFamily="34" charset="0"/>
                        <a:cs typeface="Myanmar Text"/>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861642"/>
                  </a:ext>
                </a:extLst>
              </a:tr>
              <a:tr h="763181">
                <a:tc>
                  <a:txBody>
                    <a:bodyPr/>
                    <a:lstStyle/>
                    <a:p>
                      <a:pPr marL="0" marR="0" lvl="0" algn="ctr">
                        <a:lnSpc>
                          <a:spcPct val="100000"/>
                        </a:lnSpc>
                        <a:spcBef>
                          <a:spcPts val="0"/>
                        </a:spcBef>
                        <a:spcAft>
                          <a:spcPts val="0"/>
                        </a:spcAft>
                        <a:buNone/>
                      </a:pPr>
                      <a:r>
                        <a:rPr lang="en-US" sz="1600" b="0">
                          <a:latin typeface="+mn-lt"/>
                          <a:cs typeface="Myanmar Text"/>
                        </a:rPr>
                        <a:t>Constructing Explanations and Designing</a:t>
                      </a: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gn="ctr">
                        <a:lnSpc>
                          <a:spcPct val="100000"/>
                        </a:lnSpc>
                        <a:spcBef>
                          <a:spcPts val="0"/>
                        </a:spcBef>
                        <a:spcAft>
                          <a:spcPts val="0"/>
                        </a:spcAft>
                        <a:buNone/>
                      </a:pPr>
                      <a:endParaRPr lang="en-US" sz="1600" b="0">
                        <a:effectLst/>
                        <a:latin typeface="+mn-lt"/>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0000"/>
                        </a:lnSpc>
                        <a:spcBef>
                          <a:spcPts val="0"/>
                        </a:spcBef>
                        <a:spcAft>
                          <a:spcPts val="0"/>
                        </a:spcAft>
                        <a:buNone/>
                      </a:pPr>
                      <a:endParaRPr lang="en-US" sz="1600" b="0">
                        <a:latin typeface="+mn-lt"/>
                        <a:cs typeface="Myanmar Text" panose="020B0502040204020203" pitchFamily="34" charset="0"/>
                      </a:endParaRPr>
                    </a:p>
                  </a:txBody>
                  <a:tcPr marL="274320" marR="27432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38437319"/>
                  </a:ext>
                </a:extLst>
              </a:tr>
            </a:tbl>
          </a:graphicData>
        </a:graphic>
      </p:graphicFrame>
    </p:spTree>
    <p:custDataLst>
      <p:tags r:id="rId1"/>
    </p:custDataLst>
    <p:extLst>
      <p:ext uri="{BB962C8B-B14F-4D97-AF65-F5344CB8AC3E}">
        <p14:creationId xmlns:p14="http://schemas.microsoft.com/office/powerpoint/2010/main" val="4130503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321871-7CE8-C415-7A8A-18D1557E26B7}"/>
              </a:ext>
            </a:extLst>
          </p:cNvPr>
          <p:cNvSpPr txBox="1"/>
          <p:nvPr/>
        </p:nvSpPr>
        <p:spPr>
          <a:xfrm>
            <a:off x="2008631" y="1062390"/>
            <a:ext cx="8112432" cy="1954381"/>
          </a:xfrm>
          <a:prstGeom prst="rect">
            <a:avLst/>
          </a:prstGeom>
          <a:noFill/>
        </p:spPr>
        <p:txBody>
          <a:bodyPr wrap="square" lIns="91440" tIns="45720" rIns="91440" bIns="45720" rtlCol="0" anchor="t">
            <a:spAutoFit/>
          </a:bodyPr>
          <a:lstStyle/>
          <a:p>
            <a:pPr>
              <a:lnSpc>
                <a:spcPct val="200000"/>
              </a:lnSpc>
              <a:spcAft>
                <a:spcPts val="600"/>
              </a:spcAft>
            </a:pPr>
            <a:r>
              <a:rPr lang="en-US" b="1">
                <a:solidFill>
                  <a:srgbClr val="000000"/>
                </a:solidFill>
                <a:cs typeface="Myanmar Text"/>
              </a:rPr>
              <a:t>Scene 1: Extending the DNA Double Helix</a:t>
            </a:r>
            <a:endParaRPr lang="en-US"/>
          </a:p>
          <a:p>
            <a:pPr>
              <a:spcAft>
                <a:spcPts val="1800"/>
              </a:spcAft>
            </a:pPr>
            <a:r>
              <a:rPr lang="en-US" sz="1600">
                <a:solidFill>
                  <a:srgbClr val="000000"/>
                </a:solidFill>
                <a:latin typeface="Calibri"/>
                <a:cs typeface="Calibri"/>
              </a:rPr>
              <a:t>Scan</a:t>
            </a:r>
            <a:r>
              <a:rPr lang="en-US" sz="1600" b="0" i="0" u="none" strike="noStrike">
                <a:solidFill>
                  <a:srgbClr val="000000"/>
                </a:solidFill>
                <a:effectLst/>
                <a:latin typeface="Calibri"/>
                <a:cs typeface="Calibri"/>
              </a:rPr>
              <a:t> a t</a:t>
            </a:r>
            <a:r>
              <a:rPr lang="en-US" sz="1600">
                <a:solidFill>
                  <a:srgbClr val="000000"/>
                </a:solidFill>
                <a:latin typeface="Calibri"/>
                <a:cs typeface="Calibri"/>
              </a:rPr>
              <a:t>welve</a:t>
            </a:r>
            <a:r>
              <a:rPr lang="en-US" sz="1600" b="0" i="0" u="none" strike="noStrike">
                <a:solidFill>
                  <a:srgbClr val="000000"/>
                </a:solidFill>
                <a:effectLst/>
                <a:latin typeface="Calibri"/>
                <a:cs typeface="Calibri"/>
              </a:rPr>
              <a:t> base pair long section of double-stranded DNA from the Dynamic DNA Kit</a:t>
            </a:r>
            <a:r>
              <a:rPr lang="en-US" sz="1600" b="0" i="0" u="none" strike="noStrike" baseline="30000">
                <a:solidFill>
                  <a:srgbClr val="000000"/>
                </a:solidFill>
                <a:effectLst/>
                <a:latin typeface="Calibri"/>
                <a:cs typeface="Calibri"/>
              </a:rPr>
              <a:t>©</a:t>
            </a:r>
            <a:r>
              <a:rPr lang="en-US" sz="1600" b="0" i="0" u="none" strike="noStrike">
                <a:solidFill>
                  <a:srgbClr val="000000"/>
                </a:solidFill>
                <a:effectLst/>
                <a:latin typeface="Calibri"/>
                <a:cs typeface="Calibri"/>
              </a:rPr>
              <a:t> </a:t>
            </a:r>
            <a:r>
              <a:rPr lang="en-US" sz="1600">
                <a:solidFill>
                  <a:srgbClr val="000000"/>
                </a:solidFill>
                <a:latin typeface="Calibri"/>
                <a:cs typeface="Calibri"/>
              </a:rPr>
              <a:t>to </a:t>
            </a:r>
            <a:r>
              <a:rPr lang="en-US" sz="1600" b="0" i="0" u="none" strike="noStrike">
                <a:solidFill>
                  <a:srgbClr val="000000"/>
                </a:solidFill>
                <a:effectLst/>
                <a:latin typeface="Calibri"/>
                <a:cs typeface="Calibri"/>
              </a:rPr>
              <a:t>display three different digital overlays. The overlays will extend the length of the DNA model and highlight some basic features of DNA structure.</a:t>
            </a:r>
            <a:r>
              <a:rPr lang="en-US" sz="1600">
                <a:solidFill>
                  <a:srgbClr val="000000"/>
                </a:solidFill>
                <a:latin typeface="Calibri"/>
                <a:cs typeface="Calibri"/>
              </a:rPr>
              <a:t>  </a:t>
            </a:r>
            <a:r>
              <a:rPr lang="en-US" sz="1600" b="0" i="0" u="none" strike="noStrike">
                <a:solidFill>
                  <a:srgbClr val="000000"/>
                </a:solidFill>
                <a:effectLst/>
                <a:latin typeface="Calibri"/>
                <a:cs typeface="Calibri"/>
              </a:rPr>
              <a:t>For easier scanning, the </a:t>
            </a:r>
            <a:r>
              <a:rPr lang="en-US" sz="1600">
                <a:solidFill>
                  <a:srgbClr val="000000"/>
                </a:solidFill>
                <a:latin typeface="Calibri"/>
                <a:cs typeface="Calibri"/>
              </a:rPr>
              <a:t>twelve</a:t>
            </a:r>
            <a:r>
              <a:rPr lang="en-US" sz="1600" b="0" i="0" u="none" strike="noStrike">
                <a:solidFill>
                  <a:srgbClr val="000000"/>
                </a:solidFill>
                <a:effectLst/>
                <a:latin typeface="Calibri"/>
                <a:cs typeface="Calibri"/>
              </a:rPr>
              <a:t> base pair long section of DNA should be placed on the black display stand (image to the right) and initially viewed from above until the app can lock onto the image target from the model.</a:t>
            </a:r>
            <a:endParaRPr lang="en-US" sz="1200">
              <a:solidFill>
                <a:srgbClr val="000000"/>
              </a:solidFill>
              <a:latin typeface="Calibri"/>
              <a:cs typeface="Calibri"/>
            </a:endParaRPr>
          </a:p>
        </p:txBody>
      </p:sp>
      <p:sp>
        <p:nvSpPr>
          <p:cNvPr id="4" name="TextBox 3">
            <a:extLst>
              <a:ext uri="{FF2B5EF4-FFF2-40B4-BE49-F238E27FC236}">
                <a16:creationId xmlns:a16="http://schemas.microsoft.com/office/drawing/2014/main" id="{9ACB9763-4C85-3EC9-A3AC-34E6BC45F17E}"/>
              </a:ext>
            </a:extLst>
          </p:cNvPr>
          <p:cNvSpPr txBox="1"/>
          <p:nvPr/>
        </p:nvSpPr>
        <p:spPr>
          <a:xfrm>
            <a:off x="671332" y="91475"/>
            <a:ext cx="11308465" cy="707886"/>
          </a:xfrm>
          <a:prstGeom prst="rect">
            <a:avLst/>
          </a:prstGeom>
          <a:noFill/>
        </p:spPr>
        <p:txBody>
          <a:bodyPr wrap="square" lIns="91440" tIns="45720" rIns="91440" bIns="45720" rtlCol="0" anchor="t">
            <a:spAutoFit/>
          </a:bodyPr>
          <a:lstStyle/>
          <a:p>
            <a:pPr algn="ctr"/>
            <a:r>
              <a:rPr lang="en-US" sz="4000" b="1" i="1">
                <a:solidFill>
                  <a:schemeClr val="bg1"/>
                </a:solidFill>
                <a:cs typeface="Myanmar Text"/>
              </a:rPr>
              <a:t>Teacher Guide – Scene 1</a:t>
            </a:r>
            <a:endParaRPr lang="en-US" sz="4000">
              <a:solidFill>
                <a:schemeClr val="bg1"/>
              </a:solidFill>
              <a:cs typeface="Myanmar Text"/>
            </a:endParaRPr>
          </a:p>
        </p:txBody>
      </p:sp>
      <p:sp>
        <p:nvSpPr>
          <p:cNvPr id="11" name="TextBox 10">
            <a:extLst>
              <a:ext uri="{FF2B5EF4-FFF2-40B4-BE49-F238E27FC236}">
                <a16:creationId xmlns:a16="http://schemas.microsoft.com/office/drawing/2014/main" id="{C3587BFA-9BD1-56ED-A2F1-DEB05EFD6A48}"/>
              </a:ext>
            </a:extLst>
          </p:cNvPr>
          <p:cNvSpPr txBox="1"/>
          <p:nvPr/>
        </p:nvSpPr>
        <p:spPr>
          <a:xfrm>
            <a:off x="1889831" y="5360191"/>
            <a:ext cx="2279652" cy="1400383"/>
          </a:xfrm>
          <a:prstGeom prst="rect">
            <a:avLst/>
          </a:prstGeom>
          <a:noFill/>
        </p:spPr>
        <p:txBody>
          <a:bodyPr wrap="square" lIns="91440" tIns="45720" rIns="91440" bIns="45720" anchor="t">
            <a:spAutoFit/>
          </a:bodyPr>
          <a:lstStyle/>
          <a:p>
            <a:pPr>
              <a:spcAft>
                <a:spcPts val="600"/>
              </a:spcAft>
            </a:pPr>
            <a:r>
              <a:rPr lang="en-US" sz="1600" b="1">
                <a:solidFill>
                  <a:srgbClr val="000000"/>
                </a:solidFill>
                <a:ea typeface="Calibri"/>
                <a:cs typeface="Myanmar Text"/>
              </a:rPr>
              <a:t>Overlay 1:</a:t>
            </a:r>
          </a:p>
          <a:p>
            <a:pPr marL="3175">
              <a:spcAft>
                <a:spcPts val="1200"/>
              </a:spcAft>
            </a:pPr>
            <a:r>
              <a:rPr lang="en-US" sz="1600">
                <a:solidFill>
                  <a:srgbClr val="000000"/>
                </a:solidFill>
                <a:ea typeface="Calibri"/>
                <a:cs typeface="Myanmar Text"/>
              </a:rPr>
              <a:t>Twenty nucleotides will be added to one strand of the plastic DNA model.</a:t>
            </a:r>
            <a:endParaRPr lang="en-US" sz="1600">
              <a:solidFill>
                <a:srgbClr val="000000"/>
              </a:solidFill>
              <a:ea typeface="Calibri"/>
              <a:cs typeface="Calibri" panose="020F0502020204030204"/>
            </a:endParaRPr>
          </a:p>
        </p:txBody>
      </p:sp>
      <p:pic>
        <p:nvPicPr>
          <p:cNvPr id="5" name="Picture 4">
            <a:extLst>
              <a:ext uri="{FF2B5EF4-FFF2-40B4-BE49-F238E27FC236}">
                <a16:creationId xmlns:a16="http://schemas.microsoft.com/office/drawing/2014/main" id="{3C03E277-F4E0-AB8C-4291-87F20B8C7464}"/>
              </a:ext>
            </a:extLst>
          </p:cNvPr>
          <p:cNvPicPr>
            <a:picLocks noChangeAspect="1"/>
          </p:cNvPicPr>
          <p:nvPr/>
        </p:nvPicPr>
        <p:blipFill rotWithShape="1">
          <a:blip r:embed="rId5"/>
          <a:srcRect r="69318"/>
          <a:stretch/>
        </p:blipFill>
        <p:spPr>
          <a:xfrm>
            <a:off x="1065801" y="1333197"/>
            <a:ext cx="792578" cy="1224585"/>
          </a:xfrm>
          <a:prstGeom prst="rect">
            <a:avLst/>
          </a:prstGeom>
        </p:spPr>
      </p:pic>
      <p:pic>
        <p:nvPicPr>
          <p:cNvPr id="7" name="Picture 6">
            <a:extLst>
              <a:ext uri="{FF2B5EF4-FFF2-40B4-BE49-F238E27FC236}">
                <a16:creationId xmlns:a16="http://schemas.microsoft.com/office/drawing/2014/main" id="{F9B9B19C-F7E7-EEEA-95C7-E2A4584B1568}"/>
              </a:ext>
            </a:extLst>
          </p:cNvPr>
          <p:cNvPicPr>
            <a:picLocks noChangeAspect="1"/>
          </p:cNvPicPr>
          <p:nvPr/>
        </p:nvPicPr>
        <p:blipFill>
          <a:blip r:embed="rId6"/>
          <a:stretch>
            <a:fillRect/>
          </a:stretch>
        </p:blipFill>
        <p:spPr>
          <a:xfrm>
            <a:off x="1889831" y="4333672"/>
            <a:ext cx="904123" cy="904123"/>
          </a:xfrm>
          <a:prstGeom prst="rect">
            <a:avLst/>
          </a:prstGeom>
        </p:spPr>
      </p:pic>
      <p:pic>
        <p:nvPicPr>
          <p:cNvPr id="8" name="Picture 7">
            <a:extLst>
              <a:ext uri="{FF2B5EF4-FFF2-40B4-BE49-F238E27FC236}">
                <a16:creationId xmlns:a16="http://schemas.microsoft.com/office/drawing/2014/main" id="{47283BF8-061D-E629-EF70-9BFBE452785D}"/>
              </a:ext>
            </a:extLst>
          </p:cNvPr>
          <p:cNvPicPr>
            <a:picLocks noChangeAspect="1"/>
          </p:cNvPicPr>
          <p:nvPr/>
        </p:nvPicPr>
        <p:blipFill>
          <a:blip r:embed="rId7"/>
          <a:stretch>
            <a:fillRect/>
          </a:stretch>
        </p:blipFill>
        <p:spPr>
          <a:xfrm>
            <a:off x="5535725" y="4333672"/>
            <a:ext cx="904123" cy="904123"/>
          </a:xfrm>
          <a:prstGeom prst="rect">
            <a:avLst/>
          </a:prstGeom>
        </p:spPr>
      </p:pic>
      <p:pic>
        <p:nvPicPr>
          <p:cNvPr id="9" name="Picture 8">
            <a:extLst>
              <a:ext uri="{FF2B5EF4-FFF2-40B4-BE49-F238E27FC236}">
                <a16:creationId xmlns:a16="http://schemas.microsoft.com/office/drawing/2014/main" id="{EC39082F-1A32-A114-50FD-9249E1BAFCFC}"/>
              </a:ext>
            </a:extLst>
          </p:cNvPr>
          <p:cNvPicPr>
            <a:picLocks noChangeAspect="1"/>
          </p:cNvPicPr>
          <p:nvPr/>
        </p:nvPicPr>
        <p:blipFill>
          <a:blip r:embed="rId8"/>
          <a:stretch>
            <a:fillRect/>
          </a:stretch>
        </p:blipFill>
        <p:spPr>
          <a:xfrm>
            <a:off x="10424889" y="4456068"/>
            <a:ext cx="904123" cy="904123"/>
          </a:xfrm>
          <a:prstGeom prst="rect">
            <a:avLst/>
          </a:prstGeom>
        </p:spPr>
      </p:pic>
      <p:sp>
        <p:nvSpPr>
          <p:cNvPr id="12" name="TextBox 11">
            <a:extLst>
              <a:ext uri="{FF2B5EF4-FFF2-40B4-BE49-F238E27FC236}">
                <a16:creationId xmlns:a16="http://schemas.microsoft.com/office/drawing/2014/main" id="{829C6CC1-6FD2-8B8B-13D1-94B32DCBC859}"/>
              </a:ext>
            </a:extLst>
          </p:cNvPr>
          <p:cNvSpPr txBox="1"/>
          <p:nvPr/>
        </p:nvSpPr>
        <p:spPr>
          <a:xfrm>
            <a:off x="5515249" y="5360191"/>
            <a:ext cx="2548842" cy="1154162"/>
          </a:xfrm>
          <a:prstGeom prst="rect">
            <a:avLst/>
          </a:prstGeom>
          <a:noFill/>
        </p:spPr>
        <p:txBody>
          <a:bodyPr wrap="square" lIns="91440" tIns="45720" rIns="91440" bIns="45720" anchor="t">
            <a:spAutoFit/>
          </a:bodyPr>
          <a:lstStyle/>
          <a:p>
            <a:pPr>
              <a:spcAft>
                <a:spcPts val="600"/>
              </a:spcAft>
            </a:pPr>
            <a:r>
              <a:rPr lang="en-US" sz="1600" b="1">
                <a:solidFill>
                  <a:srgbClr val="000000"/>
                </a:solidFill>
                <a:ea typeface="Calibri"/>
                <a:cs typeface="Myanmar Text"/>
              </a:rPr>
              <a:t>Overlay 2:</a:t>
            </a:r>
          </a:p>
          <a:p>
            <a:pPr marL="3175">
              <a:spcAft>
                <a:spcPts val="1200"/>
              </a:spcAft>
            </a:pPr>
            <a:r>
              <a:rPr lang="en-US" sz="1600">
                <a:solidFill>
                  <a:srgbClr val="000000"/>
                </a:solidFill>
                <a:ea typeface="Calibri"/>
                <a:cs typeface="Myanmar Text"/>
              </a:rPr>
              <a:t>Twenty nucleotides will be added to the second strand of DNA, forming base pairs.</a:t>
            </a:r>
            <a:endParaRPr lang="en-US" sz="1600">
              <a:solidFill>
                <a:srgbClr val="000000"/>
              </a:solidFill>
              <a:ea typeface="Calibri"/>
              <a:cs typeface="Calibri" panose="020F0502020204030204"/>
            </a:endParaRPr>
          </a:p>
        </p:txBody>
      </p:sp>
      <p:pic>
        <p:nvPicPr>
          <p:cNvPr id="15" name="Picture 14" descr="A dna model made of balls&#10;&#10;Description automatically generated">
            <a:extLst>
              <a:ext uri="{FF2B5EF4-FFF2-40B4-BE49-F238E27FC236}">
                <a16:creationId xmlns:a16="http://schemas.microsoft.com/office/drawing/2014/main" id="{B889387D-6701-5A5C-2542-DA1DDC374E7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24889" y="315794"/>
            <a:ext cx="1168281" cy="2421803"/>
          </a:xfrm>
          <a:prstGeom prst="rect">
            <a:avLst/>
          </a:prstGeom>
        </p:spPr>
      </p:pic>
      <p:graphicFrame>
        <p:nvGraphicFramePr>
          <p:cNvPr id="16" name="Object 15">
            <a:extLst>
              <a:ext uri="{FF2B5EF4-FFF2-40B4-BE49-F238E27FC236}">
                <a16:creationId xmlns:a16="http://schemas.microsoft.com/office/drawing/2014/main" id="{FC0312CD-7DAF-8398-93D2-BEC14D63A5CB}"/>
              </a:ext>
            </a:extLst>
          </p:cNvPr>
          <p:cNvGraphicFramePr>
            <a:graphicFrameLocks noChangeAspect="1"/>
          </p:cNvGraphicFramePr>
          <p:nvPr>
            <p:extLst>
              <p:ext uri="{D42A27DB-BD31-4B8C-83A1-F6EECF244321}">
                <p14:modId xmlns:p14="http://schemas.microsoft.com/office/powerpoint/2010/main" val="2683850059"/>
              </p:ext>
            </p:extLst>
          </p:nvPr>
        </p:nvGraphicFramePr>
        <p:xfrm>
          <a:off x="974904" y="3153547"/>
          <a:ext cx="793750" cy="3424134"/>
        </p:xfrm>
        <a:graphic>
          <a:graphicData uri="http://schemas.openxmlformats.org/presentationml/2006/ole">
            <mc:AlternateContent xmlns:mc="http://schemas.openxmlformats.org/markup-compatibility/2006">
              <mc:Choice xmlns:v="urn:schemas-microsoft-com:vml" Requires="v">
                <p:oleObj r:id="rId10" imgW="1739520" imgH="7504560" progId="">
                  <p:embed/>
                </p:oleObj>
              </mc:Choice>
              <mc:Fallback>
                <p:oleObj r:id="rId10" imgW="1739520" imgH="7504560" progId="">
                  <p:embed/>
                  <p:pic>
                    <p:nvPicPr>
                      <p:cNvPr id="16" name="Object 15">
                        <a:extLst>
                          <a:ext uri="{FF2B5EF4-FFF2-40B4-BE49-F238E27FC236}">
                            <a16:creationId xmlns:a16="http://schemas.microsoft.com/office/drawing/2014/main" id="{FC0312CD-7DAF-8398-93D2-BEC14D63A5CB}"/>
                          </a:ext>
                        </a:extLst>
                      </p:cNvPr>
                      <p:cNvPicPr/>
                      <p:nvPr/>
                    </p:nvPicPr>
                    <p:blipFill>
                      <a:blip r:embed="rId11"/>
                      <a:stretch>
                        <a:fillRect/>
                      </a:stretch>
                    </p:blipFill>
                    <p:spPr>
                      <a:xfrm>
                        <a:off x="974904" y="3153547"/>
                        <a:ext cx="793750" cy="3424134"/>
                      </a:xfrm>
                      <a:prstGeom prst="rect">
                        <a:avLst/>
                      </a:prstGeom>
                    </p:spPr>
                  </p:pic>
                </p:oleObj>
              </mc:Fallback>
            </mc:AlternateContent>
          </a:graphicData>
        </a:graphic>
      </p:graphicFrame>
      <p:graphicFrame>
        <p:nvGraphicFramePr>
          <p:cNvPr id="19" name="Object 18">
            <a:extLst>
              <a:ext uri="{FF2B5EF4-FFF2-40B4-BE49-F238E27FC236}">
                <a16:creationId xmlns:a16="http://schemas.microsoft.com/office/drawing/2014/main" id="{E57A665B-2E82-8DA3-CC4E-CE3D8DD98456}"/>
              </a:ext>
            </a:extLst>
          </p:cNvPr>
          <p:cNvGraphicFramePr>
            <a:graphicFrameLocks noChangeAspect="1"/>
          </p:cNvGraphicFramePr>
          <p:nvPr>
            <p:extLst>
              <p:ext uri="{D42A27DB-BD31-4B8C-83A1-F6EECF244321}">
                <p14:modId xmlns:p14="http://schemas.microsoft.com/office/powerpoint/2010/main" val="2306553217"/>
              </p:ext>
            </p:extLst>
          </p:nvPr>
        </p:nvGraphicFramePr>
        <p:xfrm>
          <a:off x="4710676" y="3136570"/>
          <a:ext cx="770575" cy="3377783"/>
        </p:xfrm>
        <a:graphic>
          <a:graphicData uri="http://schemas.openxmlformats.org/presentationml/2006/ole">
            <mc:AlternateContent xmlns:mc="http://schemas.openxmlformats.org/markup-compatibility/2006">
              <mc:Choice xmlns:v="urn:schemas-microsoft-com:vml" Requires="v">
                <p:oleObj r:id="rId12" imgW="1688760" imgH="7403040" progId="">
                  <p:embed/>
                </p:oleObj>
              </mc:Choice>
              <mc:Fallback>
                <p:oleObj r:id="rId12" imgW="1688760" imgH="7403040" progId="">
                  <p:embed/>
                  <p:pic>
                    <p:nvPicPr>
                      <p:cNvPr id="19" name="Object 18">
                        <a:extLst>
                          <a:ext uri="{FF2B5EF4-FFF2-40B4-BE49-F238E27FC236}">
                            <a16:creationId xmlns:a16="http://schemas.microsoft.com/office/drawing/2014/main" id="{E57A665B-2E82-8DA3-CC4E-CE3D8DD98456}"/>
                          </a:ext>
                        </a:extLst>
                      </p:cNvPr>
                      <p:cNvPicPr/>
                      <p:nvPr/>
                    </p:nvPicPr>
                    <p:blipFill>
                      <a:blip r:embed="rId13"/>
                      <a:stretch>
                        <a:fillRect/>
                      </a:stretch>
                    </p:blipFill>
                    <p:spPr>
                      <a:xfrm>
                        <a:off x="4710676" y="3136570"/>
                        <a:ext cx="770575" cy="3377783"/>
                      </a:xfrm>
                      <a:prstGeom prst="rect">
                        <a:avLst/>
                      </a:prstGeom>
                    </p:spPr>
                  </p:pic>
                </p:oleObj>
              </mc:Fallback>
            </mc:AlternateContent>
          </a:graphicData>
        </a:graphic>
      </p:graphicFrame>
      <p:graphicFrame>
        <p:nvGraphicFramePr>
          <p:cNvPr id="23" name="Object 22">
            <a:extLst>
              <a:ext uri="{FF2B5EF4-FFF2-40B4-BE49-F238E27FC236}">
                <a16:creationId xmlns:a16="http://schemas.microsoft.com/office/drawing/2014/main" id="{E54709E0-CE80-68B6-F6B9-D14A3CC69D4E}"/>
              </a:ext>
            </a:extLst>
          </p:cNvPr>
          <p:cNvGraphicFramePr>
            <a:graphicFrameLocks noChangeAspect="1"/>
          </p:cNvGraphicFramePr>
          <p:nvPr>
            <p:extLst>
              <p:ext uri="{D42A27DB-BD31-4B8C-83A1-F6EECF244321}">
                <p14:modId xmlns:p14="http://schemas.microsoft.com/office/powerpoint/2010/main" val="142201045"/>
              </p:ext>
            </p:extLst>
          </p:nvPr>
        </p:nvGraphicFramePr>
        <p:xfrm>
          <a:off x="8423273" y="3090219"/>
          <a:ext cx="1639645" cy="3424134"/>
        </p:xfrm>
        <a:graphic>
          <a:graphicData uri="http://schemas.openxmlformats.org/presentationml/2006/ole">
            <mc:AlternateContent xmlns:mc="http://schemas.openxmlformats.org/markup-compatibility/2006">
              <mc:Choice xmlns:v="urn:schemas-microsoft-com:vml" Requires="v">
                <p:oleObj r:id="rId14" imgW="3593520" imgH="7504560" progId="">
                  <p:embed/>
                </p:oleObj>
              </mc:Choice>
              <mc:Fallback>
                <p:oleObj r:id="rId14" imgW="3593520" imgH="7504560" progId="">
                  <p:embed/>
                  <p:pic>
                    <p:nvPicPr>
                      <p:cNvPr id="23" name="Object 22">
                        <a:extLst>
                          <a:ext uri="{FF2B5EF4-FFF2-40B4-BE49-F238E27FC236}">
                            <a16:creationId xmlns:a16="http://schemas.microsoft.com/office/drawing/2014/main" id="{E54709E0-CE80-68B6-F6B9-D14A3CC69D4E}"/>
                          </a:ext>
                        </a:extLst>
                      </p:cNvPr>
                      <p:cNvPicPr/>
                      <p:nvPr/>
                    </p:nvPicPr>
                    <p:blipFill>
                      <a:blip r:embed="rId15"/>
                      <a:stretch>
                        <a:fillRect/>
                      </a:stretch>
                    </p:blipFill>
                    <p:spPr>
                      <a:xfrm>
                        <a:off x="8423273" y="3090219"/>
                        <a:ext cx="1639645" cy="3424134"/>
                      </a:xfrm>
                      <a:prstGeom prst="rect">
                        <a:avLst/>
                      </a:prstGeom>
                    </p:spPr>
                  </p:pic>
                </p:oleObj>
              </mc:Fallback>
            </mc:AlternateContent>
          </a:graphicData>
        </a:graphic>
      </p:graphicFrame>
      <p:sp>
        <p:nvSpPr>
          <p:cNvPr id="13" name="TextBox 12">
            <a:extLst>
              <a:ext uri="{FF2B5EF4-FFF2-40B4-BE49-F238E27FC236}">
                <a16:creationId xmlns:a16="http://schemas.microsoft.com/office/drawing/2014/main" id="{2ADBFB6D-37B5-891B-80BB-788F93F8A4B3}"/>
              </a:ext>
            </a:extLst>
          </p:cNvPr>
          <p:cNvSpPr txBox="1"/>
          <p:nvPr/>
        </p:nvSpPr>
        <p:spPr>
          <a:xfrm>
            <a:off x="9225009" y="5360191"/>
            <a:ext cx="3003397" cy="1154162"/>
          </a:xfrm>
          <a:prstGeom prst="rect">
            <a:avLst/>
          </a:prstGeom>
          <a:noFill/>
        </p:spPr>
        <p:txBody>
          <a:bodyPr wrap="square" lIns="91440" tIns="45720" rIns="91440" bIns="45720" anchor="t">
            <a:spAutoFit/>
          </a:bodyPr>
          <a:lstStyle/>
          <a:p>
            <a:pPr>
              <a:spcAft>
                <a:spcPts val="600"/>
              </a:spcAft>
            </a:pPr>
            <a:r>
              <a:rPr lang="en-US" sz="1600" b="1">
                <a:solidFill>
                  <a:srgbClr val="000000"/>
                </a:solidFill>
                <a:ea typeface="Calibri"/>
                <a:cs typeface="Myanmar Text"/>
              </a:rPr>
              <a:t>Overlay 3:</a:t>
            </a:r>
          </a:p>
          <a:p>
            <a:pPr marL="3175">
              <a:spcAft>
                <a:spcPts val="1200"/>
              </a:spcAft>
            </a:pPr>
            <a:r>
              <a:rPr lang="en-US" sz="1600">
                <a:solidFill>
                  <a:srgbClr val="000000"/>
                </a:solidFill>
                <a:ea typeface="Calibri"/>
                <a:cs typeface="Myanmar Text"/>
              </a:rPr>
              <a:t>A-T and G-C base pairs, strand directionality, and major/minor groove are highlighted.</a:t>
            </a:r>
            <a:endParaRPr lang="en-US" sz="1600">
              <a:solidFill>
                <a:srgbClr val="000000"/>
              </a:solidFill>
              <a:ea typeface="Calibri"/>
              <a:cs typeface="Calibri" panose="020F0502020204030204"/>
            </a:endParaRPr>
          </a:p>
        </p:txBody>
      </p:sp>
    </p:spTree>
    <p:custDataLst>
      <p:tags r:id="rId1"/>
    </p:custDataLst>
    <p:extLst>
      <p:ext uri="{BB962C8B-B14F-4D97-AF65-F5344CB8AC3E}">
        <p14:creationId xmlns:p14="http://schemas.microsoft.com/office/powerpoint/2010/main" val="2253341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0E5B56E-934B-F5ED-BD76-BFF9686A3D1A}"/>
              </a:ext>
            </a:extLst>
          </p:cNvPr>
          <p:cNvPicPr>
            <a:picLocks noChangeAspect="1"/>
          </p:cNvPicPr>
          <p:nvPr/>
        </p:nvPicPr>
        <p:blipFill>
          <a:blip r:embed="rId5"/>
          <a:stretch>
            <a:fillRect/>
          </a:stretch>
        </p:blipFill>
        <p:spPr>
          <a:xfrm>
            <a:off x="6285567" y="1411660"/>
            <a:ext cx="2758229" cy="4987434"/>
          </a:xfrm>
          <a:prstGeom prst="rect">
            <a:avLst/>
          </a:prstGeom>
        </p:spPr>
      </p:pic>
      <p:pic>
        <p:nvPicPr>
          <p:cNvPr id="5" name="Picture 4" descr="Icon&#10;&#10;Description automatically generated">
            <a:extLst>
              <a:ext uri="{FF2B5EF4-FFF2-40B4-BE49-F238E27FC236}">
                <a16:creationId xmlns:a16="http://schemas.microsoft.com/office/drawing/2014/main" id="{87E0E9AE-EBCD-99BD-3D89-E5E67C680D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40" y="2056976"/>
            <a:ext cx="5163660" cy="36317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3600"/>
              </a:spcAft>
            </a:pPr>
            <a:r>
              <a:rPr lang="en-US" sz="2000">
                <a:ea typeface="Calibri"/>
                <a:cs typeface="Calibri"/>
              </a:rPr>
              <a:t>The Dynamic DNA Kit</a:t>
            </a:r>
            <a:r>
              <a:rPr lang="en-US" sz="2000" baseline="30000">
                <a:ea typeface="Calibri"/>
                <a:cs typeface="Calibri"/>
              </a:rPr>
              <a:t>©</a:t>
            </a:r>
            <a:r>
              <a:rPr lang="en-US" sz="2000">
                <a:ea typeface="Calibri"/>
                <a:cs typeface="Calibri"/>
              </a:rPr>
              <a:t> is one way to represent the structure of double-stranded DNA.</a:t>
            </a:r>
          </a:p>
          <a:p>
            <a:pPr>
              <a:spcAft>
                <a:spcPts val="1200"/>
              </a:spcAft>
            </a:pPr>
            <a:r>
              <a:rPr lang="en-US" sz="2000" b="1">
                <a:solidFill>
                  <a:srgbClr val="1CA64A"/>
                </a:solidFill>
                <a:ea typeface="Calibri"/>
                <a:cs typeface="Calibri"/>
              </a:rPr>
              <a:t>What features of DNA does this model represent well?</a:t>
            </a:r>
            <a:endParaRPr lang="en-US" sz="2000">
              <a:solidFill>
                <a:srgbClr val="1CA64A"/>
              </a:solidFill>
              <a:ea typeface="Calibri"/>
              <a:cs typeface="Calibri"/>
            </a:endParaRPr>
          </a:p>
          <a:p>
            <a:pPr>
              <a:spcAft>
                <a:spcPts val="3600"/>
              </a:spcAft>
            </a:pPr>
            <a:r>
              <a:rPr lang="en-US" sz="2000" b="1">
                <a:solidFill>
                  <a:srgbClr val="1CA64A"/>
                </a:solidFill>
                <a:ea typeface="Calibri"/>
                <a:cs typeface="Calibri"/>
              </a:rPr>
              <a:t>Are there any features of DNA that this model does not represent well?</a:t>
            </a:r>
          </a:p>
          <a:p>
            <a:r>
              <a:rPr lang="en-US" sz="2000" b="1">
                <a:ea typeface="Calibri"/>
                <a:cs typeface="Calibri"/>
              </a:rPr>
              <a:t>Discuss with your partner and record your answers in your notebook.</a:t>
            </a: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What does DNA look like?</a:t>
            </a:r>
            <a:endParaRPr lang="en-US" sz="4000" b="1">
              <a:solidFill>
                <a:schemeClr val="bg1"/>
              </a:solidFill>
              <a:latin typeface="+mn-lt"/>
              <a:ea typeface="HGSoeiKakugothicUB"/>
              <a:cs typeface="Myanmar Text"/>
            </a:endParaRPr>
          </a:p>
        </p:txBody>
      </p:sp>
      <p:pic>
        <p:nvPicPr>
          <p:cNvPr id="8" name="Picture 2" descr="A purple and white head with a light bulb inside&#10;&#10;Description automatically generated">
            <a:extLst>
              <a:ext uri="{FF2B5EF4-FFF2-40B4-BE49-F238E27FC236}">
                <a16:creationId xmlns:a16="http://schemas.microsoft.com/office/drawing/2014/main" id="{48BC0F1F-5B4F-D306-6309-5A7948C5F2B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09321" y="99675"/>
            <a:ext cx="1247775" cy="123825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A5F9C1D2-9977-58E4-F246-ED8E7149B79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57584" y="3295185"/>
            <a:ext cx="3270298" cy="2167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4217810"/>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E76D65F-A782-F914-8650-F4C726501EF4}"/>
              </a:ext>
            </a:extLst>
          </p:cNvPr>
          <p:cNvPicPr>
            <a:picLocks noChangeAspect="1"/>
          </p:cNvPicPr>
          <p:nvPr/>
        </p:nvPicPr>
        <p:blipFill>
          <a:blip r:embed="rId5"/>
          <a:stretch>
            <a:fillRect/>
          </a:stretch>
        </p:blipFill>
        <p:spPr>
          <a:xfrm>
            <a:off x="6285567" y="1411660"/>
            <a:ext cx="2758229" cy="4987434"/>
          </a:xfrm>
          <a:prstGeom prst="rect">
            <a:avLst/>
          </a:prstGeom>
        </p:spPr>
      </p:pic>
      <p:pic>
        <p:nvPicPr>
          <p:cNvPr id="4" name="Picture 3" descr="Icon&#10;&#10;Description automatically generated">
            <a:extLst>
              <a:ext uri="{FF2B5EF4-FFF2-40B4-BE49-F238E27FC236}">
                <a16:creationId xmlns:a16="http://schemas.microsoft.com/office/drawing/2014/main" id="{8785DC70-F586-D846-5D3C-7D06A9ED8F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5" y="130869"/>
            <a:ext cx="1207035" cy="1207035"/>
          </a:xfrm>
          <a:prstGeom prst="rect">
            <a:avLst/>
          </a:prstGeom>
        </p:spPr>
      </p:pic>
      <p:pic>
        <p:nvPicPr>
          <p:cNvPr id="5" name="Picture 4" descr="Icon&#10;&#10;Description automatically generated">
            <a:extLst>
              <a:ext uri="{FF2B5EF4-FFF2-40B4-BE49-F238E27FC236}">
                <a16:creationId xmlns:a16="http://schemas.microsoft.com/office/drawing/2014/main" id="{87E0E9AE-EBCD-99BD-3D89-E5E67C680D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35456" y="120471"/>
            <a:ext cx="1207035" cy="1207035"/>
          </a:xfrm>
          <a:prstGeom prst="rect">
            <a:avLst/>
          </a:prstGeom>
        </p:spPr>
      </p:pic>
      <p:sp>
        <p:nvSpPr>
          <p:cNvPr id="2" name="TextBox 1">
            <a:extLst>
              <a:ext uri="{FF2B5EF4-FFF2-40B4-BE49-F238E27FC236}">
                <a16:creationId xmlns:a16="http://schemas.microsoft.com/office/drawing/2014/main" id="{622FCD45-8CFD-844F-A2C5-CF10527504F8}"/>
              </a:ext>
            </a:extLst>
          </p:cNvPr>
          <p:cNvSpPr txBox="1"/>
          <p:nvPr/>
        </p:nvSpPr>
        <p:spPr>
          <a:xfrm>
            <a:off x="932339" y="2550759"/>
            <a:ext cx="5163661" cy="24622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US" sz="2000">
                <a:ea typeface="Calibri"/>
                <a:cs typeface="Calibri"/>
              </a:rPr>
              <a:t>One feature of DNA that this model does not represent accurately is the </a:t>
            </a:r>
            <a:r>
              <a:rPr lang="en-US" sz="2000" b="1">
                <a:ea typeface="Calibri"/>
                <a:cs typeface="Calibri"/>
              </a:rPr>
              <a:t>length of our DNA genome</a:t>
            </a:r>
            <a:r>
              <a:rPr lang="en-US" sz="2000">
                <a:ea typeface="Calibri"/>
                <a:cs typeface="Calibri"/>
              </a:rPr>
              <a:t>.</a:t>
            </a:r>
          </a:p>
          <a:p>
            <a:pPr>
              <a:spcAft>
                <a:spcPts val="1800"/>
              </a:spcAft>
            </a:pPr>
            <a:r>
              <a:rPr lang="en-US" sz="2000">
                <a:ea typeface="Calibri"/>
                <a:cs typeface="Calibri"/>
              </a:rPr>
              <a:t>The physical model only shows 12 base pairs. </a:t>
            </a:r>
            <a:r>
              <a:rPr lang="en-US" sz="2000" b="1">
                <a:ea typeface="Calibri"/>
                <a:cs typeface="Calibri"/>
              </a:rPr>
              <a:t>But our real DNA genome is </a:t>
            </a:r>
            <a:r>
              <a:rPr lang="en-US" sz="2000" b="1">
                <a:solidFill>
                  <a:srgbClr val="D200B9"/>
                </a:solidFill>
                <a:ea typeface="Calibri"/>
                <a:cs typeface="Calibri"/>
              </a:rPr>
              <a:t>much</a:t>
            </a:r>
            <a:r>
              <a:rPr lang="en-US" sz="2000" b="1">
                <a:ea typeface="Calibri"/>
                <a:cs typeface="Calibri"/>
              </a:rPr>
              <a:t> longer. . .</a:t>
            </a:r>
          </a:p>
          <a:p>
            <a:pPr>
              <a:spcAft>
                <a:spcPts val="1800"/>
              </a:spcAft>
            </a:pPr>
            <a:r>
              <a:rPr lang="en-US" sz="2000" b="1">
                <a:ea typeface="Calibri"/>
                <a:cs typeface="Calibri"/>
              </a:rPr>
              <a:t>       . . . so let's extend this model!</a:t>
            </a:r>
          </a:p>
        </p:txBody>
      </p:sp>
      <p:sp>
        <p:nvSpPr>
          <p:cNvPr id="6" name="Title 1">
            <a:extLst>
              <a:ext uri="{FF2B5EF4-FFF2-40B4-BE49-F238E27FC236}">
                <a16:creationId xmlns:a16="http://schemas.microsoft.com/office/drawing/2014/main" id="{21AE99C0-3B7C-42E7-0B50-E594D4ED6566}"/>
              </a:ext>
            </a:extLst>
          </p:cNvPr>
          <p:cNvSpPr txBox="1">
            <a:spLocks/>
          </p:cNvSpPr>
          <p:nvPr/>
        </p:nvSpPr>
        <p:spPr>
          <a:xfrm>
            <a:off x="932343" y="-3356"/>
            <a:ext cx="9631682" cy="997827"/>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solidFill>
                  <a:schemeClr val="bg1"/>
                </a:solidFill>
                <a:ea typeface="HGSoeiKakugothicUB"/>
                <a:cs typeface="Myanmar Text"/>
              </a:rPr>
              <a:t>How Long is our DNA Genome?</a:t>
            </a:r>
            <a:endParaRPr lang="en-US" sz="4000" b="1">
              <a:solidFill>
                <a:schemeClr val="bg1"/>
              </a:solidFill>
              <a:latin typeface="+mn-lt"/>
              <a:ea typeface="HGSoeiKakugothicUB"/>
              <a:cs typeface="Myanmar Text"/>
            </a:endParaRPr>
          </a:p>
        </p:txBody>
      </p:sp>
      <p:pic>
        <p:nvPicPr>
          <p:cNvPr id="7" name="Picture 6">
            <a:extLst>
              <a:ext uri="{FF2B5EF4-FFF2-40B4-BE49-F238E27FC236}">
                <a16:creationId xmlns:a16="http://schemas.microsoft.com/office/drawing/2014/main" id="{44427613-29B2-ED5A-0C70-983DCC072748}"/>
              </a:ext>
            </a:extLst>
          </p:cNvPr>
          <p:cNvPicPr>
            <a:picLocks noChangeAspect="1"/>
          </p:cNvPicPr>
          <p:nvPr/>
        </p:nvPicPr>
        <p:blipFill>
          <a:blip r:embed="rId7"/>
          <a:stretch>
            <a:fillRect/>
          </a:stretch>
        </p:blipFill>
        <p:spPr>
          <a:xfrm>
            <a:off x="8976282" y="1927258"/>
            <a:ext cx="2285714" cy="3085714"/>
          </a:xfrm>
          <a:prstGeom prst="rect">
            <a:avLst/>
          </a:prstGeom>
        </p:spPr>
      </p:pic>
    </p:spTree>
    <p:extLst>
      <p:ext uri="{BB962C8B-B14F-4D97-AF65-F5344CB8AC3E}">
        <p14:creationId xmlns:p14="http://schemas.microsoft.com/office/powerpoint/2010/main" val="1232606673"/>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8F313A-F48C-B0E7-8BEE-A154BEEEE957}"/>
              </a:ext>
            </a:extLst>
          </p:cNvPr>
          <p:cNvPicPr>
            <a:picLocks noChangeAspect="1"/>
          </p:cNvPicPr>
          <p:nvPr/>
        </p:nvPicPr>
        <p:blipFill>
          <a:blip r:embed="rId5"/>
          <a:stretch>
            <a:fillRect/>
          </a:stretch>
        </p:blipFill>
        <p:spPr>
          <a:xfrm>
            <a:off x="8390279" y="2852398"/>
            <a:ext cx="2047812" cy="3523174"/>
          </a:xfrm>
          <a:prstGeom prst="rect">
            <a:avLst/>
          </a:prstGeom>
        </p:spPr>
      </p:pic>
      <p:sp>
        <p:nvSpPr>
          <p:cNvPr id="4" name="TextBox 3">
            <a:extLst>
              <a:ext uri="{FF2B5EF4-FFF2-40B4-BE49-F238E27FC236}">
                <a16:creationId xmlns:a16="http://schemas.microsoft.com/office/drawing/2014/main" id="{DF6A039A-3C68-9746-6240-1CEE5C74A812}"/>
              </a:ext>
            </a:extLst>
          </p:cNvPr>
          <p:cNvSpPr txBox="1"/>
          <p:nvPr/>
        </p:nvSpPr>
        <p:spPr>
          <a:xfrm>
            <a:off x="3758187" y="1738822"/>
            <a:ext cx="4066414" cy="96949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spcAft>
                <a:spcPts val="600"/>
              </a:spcAft>
            </a:pPr>
            <a:r>
              <a:rPr lang="en-US" sz="2000">
                <a:cs typeface="Calibri"/>
              </a:rPr>
              <a:t>Scan a </a:t>
            </a:r>
            <a:r>
              <a:rPr lang="en-US" sz="2000" b="1">
                <a:cs typeface="Calibri"/>
              </a:rPr>
              <a:t>12x Base Pair Model of DNA</a:t>
            </a:r>
            <a:endParaRPr lang="en-US" sz="1600" b="1">
              <a:solidFill>
                <a:srgbClr val="FF0000"/>
              </a:solidFill>
              <a:cs typeface="Calibri"/>
            </a:endParaRPr>
          </a:p>
          <a:p>
            <a:pPr algn="ctr"/>
            <a:r>
              <a:rPr lang="en-US" sz="1600" b="1">
                <a:solidFill>
                  <a:srgbClr val="FF0000"/>
                </a:solidFill>
                <a:cs typeface="Calibri"/>
              </a:rPr>
              <a:t>Make sure the top base pair is G-C.</a:t>
            </a:r>
          </a:p>
          <a:p>
            <a:pPr algn="ctr"/>
            <a:r>
              <a:rPr lang="en-US" sz="1600" b="1">
                <a:solidFill>
                  <a:srgbClr val="FF0000"/>
                </a:solidFill>
                <a:cs typeface="Calibri"/>
              </a:rPr>
              <a:t>Start by scanning from above to lock on.</a:t>
            </a:r>
          </a:p>
        </p:txBody>
      </p:sp>
      <p:pic>
        <p:nvPicPr>
          <p:cNvPr id="2" name="Picture 1">
            <a:extLst>
              <a:ext uri="{FF2B5EF4-FFF2-40B4-BE49-F238E27FC236}">
                <a16:creationId xmlns:a16="http://schemas.microsoft.com/office/drawing/2014/main" id="{69323EF4-AD76-EC86-7F48-45D2EE740B7E}"/>
              </a:ext>
            </a:extLst>
          </p:cNvPr>
          <p:cNvPicPr>
            <a:picLocks noChangeAspect="1"/>
          </p:cNvPicPr>
          <p:nvPr/>
        </p:nvPicPr>
        <p:blipFill>
          <a:blip r:embed="rId6"/>
          <a:stretch>
            <a:fillRect/>
          </a:stretch>
        </p:blipFill>
        <p:spPr>
          <a:xfrm>
            <a:off x="941729" y="2852397"/>
            <a:ext cx="2059164" cy="3542704"/>
          </a:xfrm>
          <a:prstGeom prst="rect">
            <a:avLst/>
          </a:prstGeom>
        </p:spPr>
      </p:pic>
      <p:sp>
        <p:nvSpPr>
          <p:cNvPr id="7" name="Title 1">
            <a:extLst>
              <a:ext uri="{FF2B5EF4-FFF2-40B4-BE49-F238E27FC236}">
                <a16:creationId xmlns:a16="http://schemas.microsoft.com/office/drawing/2014/main" id="{55F3034A-B640-CBCB-740D-B52BE594DA24}"/>
              </a:ext>
            </a:extLst>
          </p:cNvPr>
          <p:cNvSpPr txBox="1">
            <a:spLocks/>
          </p:cNvSpPr>
          <p:nvPr/>
        </p:nvSpPr>
        <p:spPr>
          <a:xfrm>
            <a:off x="905055" y="9625"/>
            <a:ext cx="11126522" cy="1007596"/>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a:solidFill>
                  <a:schemeClr val="bg1"/>
                </a:solidFill>
                <a:ea typeface="HGSoeiKakugothicUB"/>
                <a:cs typeface="Myanmar Text"/>
              </a:rPr>
              <a:t>Exploring an Extended Representation of DNA</a:t>
            </a:r>
            <a:endParaRPr lang="en-US" sz="3600">
              <a:solidFill>
                <a:schemeClr val="bg1"/>
              </a:solidFill>
            </a:endParaRPr>
          </a:p>
        </p:txBody>
      </p:sp>
      <p:pic>
        <p:nvPicPr>
          <p:cNvPr id="9" name="Picture 8" descr="Icon&#10;&#10;Description automatically generated">
            <a:extLst>
              <a:ext uri="{FF2B5EF4-FFF2-40B4-BE49-F238E27FC236}">
                <a16:creationId xmlns:a16="http://schemas.microsoft.com/office/drawing/2014/main" id="{84ADFDB6-2489-E672-A576-8A4D837602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38091" y="127177"/>
            <a:ext cx="1200329" cy="1200329"/>
          </a:xfrm>
          <a:prstGeom prst="rect">
            <a:avLst/>
          </a:prstGeom>
        </p:spPr>
      </p:pic>
      <p:sp>
        <p:nvSpPr>
          <p:cNvPr id="11" name="TextBox 10">
            <a:extLst>
              <a:ext uri="{FF2B5EF4-FFF2-40B4-BE49-F238E27FC236}">
                <a16:creationId xmlns:a16="http://schemas.microsoft.com/office/drawing/2014/main" id="{4BDFE866-3354-B877-AF97-0D5B0462A33E}"/>
              </a:ext>
            </a:extLst>
          </p:cNvPr>
          <p:cNvSpPr txBox="1"/>
          <p:nvPr/>
        </p:nvSpPr>
        <p:spPr>
          <a:xfrm>
            <a:off x="520245" y="1963486"/>
            <a:ext cx="2913485"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Choose </a:t>
            </a:r>
            <a:r>
              <a:rPr lang="en-US" sz="2000" b="1">
                <a:solidFill>
                  <a:srgbClr val="D200B9"/>
                </a:solidFill>
                <a:cs typeface="Calibri"/>
              </a:rPr>
              <a:t>Extending the DNA Double Helix</a:t>
            </a:r>
            <a:endParaRPr lang="en-US" sz="2000">
              <a:cs typeface="Calibri"/>
            </a:endParaRPr>
          </a:p>
        </p:txBody>
      </p:sp>
      <p:sp>
        <p:nvSpPr>
          <p:cNvPr id="13" name="TextBox 12">
            <a:extLst>
              <a:ext uri="{FF2B5EF4-FFF2-40B4-BE49-F238E27FC236}">
                <a16:creationId xmlns:a16="http://schemas.microsoft.com/office/drawing/2014/main" id="{1F21B1B9-FA85-4177-9C2E-6ADA118AE8B3}"/>
              </a:ext>
            </a:extLst>
          </p:cNvPr>
          <p:cNvSpPr txBox="1"/>
          <p:nvPr/>
        </p:nvSpPr>
        <p:spPr>
          <a:xfrm>
            <a:off x="8537136" y="1983366"/>
            <a:ext cx="1735580" cy="707884"/>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p>
            <a:pPr algn="ctr"/>
            <a:r>
              <a:rPr lang="en-US" sz="2000">
                <a:cs typeface="Calibri"/>
              </a:rPr>
              <a:t>Explore </a:t>
            </a:r>
            <a:r>
              <a:rPr lang="en-US" sz="2000" b="1">
                <a:solidFill>
                  <a:srgbClr val="D200B9"/>
                </a:solidFill>
                <a:cs typeface="Calibri"/>
              </a:rPr>
              <a:t>all three buttons</a:t>
            </a:r>
            <a:endParaRPr lang="en-US" sz="2000">
              <a:cs typeface="Calibri"/>
            </a:endParaRPr>
          </a:p>
        </p:txBody>
      </p:sp>
      <p:sp>
        <p:nvSpPr>
          <p:cNvPr id="14" name="Oval 13">
            <a:extLst>
              <a:ext uri="{FF2B5EF4-FFF2-40B4-BE49-F238E27FC236}">
                <a16:creationId xmlns:a16="http://schemas.microsoft.com/office/drawing/2014/main" id="{06F88E31-B940-A9B0-D918-266A75F822CD}"/>
              </a:ext>
            </a:extLst>
          </p:cNvPr>
          <p:cNvSpPr/>
          <p:nvPr/>
        </p:nvSpPr>
        <p:spPr>
          <a:xfrm>
            <a:off x="1159729" y="3573628"/>
            <a:ext cx="1616927" cy="771241"/>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sp>
        <p:nvSpPr>
          <p:cNvPr id="15" name="Oval 14">
            <a:extLst>
              <a:ext uri="{FF2B5EF4-FFF2-40B4-BE49-F238E27FC236}">
                <a16:creationId xmlns:a16="http://schemas.microsoft.com/office/drawing/2014/main" id="{DC17ABDA-E1C7-6B3A-1668-FA6DEF761F10}"/>
              </a:ext>
            </a:extLst>
          </p:cNvPr>
          <p:cNvSpPr/>
          <p:nvPr/>
        </p:nvSpPr>
        <p:spPr>
          <a:xfrm>
            <a:off x="8571123" y="5277698"/>
            <a:ext cx="1442672" cy="563850"/>
          </a:xfrm>
          <a:prstGeom prst="ellipse">
            <a:avLst/>
          </a:prstGeom>
          <a:noFill/>
          <a:ln w="88900">
            <a:solidFill>
              <a:srgbClr val="FE00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1"/>
              <a:t> </a:t>
            </a:r>
          </a:p>
        </p:txBody>
      </p:sp>
      <p:pic>
        <p:nvPicPr>
          <p:cNvPr id="8" name="Picture 7">
            <a:extLst>
              <a:ext uri="{FF2B5EF4-FFF2-40B4-BE49-F238E27FC236}">
                <a16:creationId xmlns:a16="http://schemas.microsoft.com/office/drawing/2014/main" id="{56E0ADE5-520D-349F-371E-E5330445FECE}"/>
              </a:ext>
            </a:extLst>
          </p:cNvPr>
          <p:cNvPicPr>
            <a:picLocks noChangeAspect="1"/>
          </p:cNvPicPr>
          <p:nvPr/>
        </p:nvPicPr>
        <p:blipFill>
          <a:blip r:embed="rId8"/>
          <a:stretch>
            <a:fillRect/>
          </a:stretch>
        </p:blipFill>
        <p:spPr>
          <a:xfrm>
            <a:off x="4666004" y="2865368"/>
            <a:ext cx="2059164" cy="3542704"/>
          </a:xfrm>
          <a:prstGeom prst="rect">
            <a:avLst/>
          </a:prstGeom>
        </p:spPr>
      </p:pic>
    </p:spTree>
    <p:extLst>
      <p:ext uri="{BB962C8B-B14F-4D97-AF65-F5344CB8AC3E}">
        <p14:creationId xmlns:p14="http://schemas.microsoft.com/office/powerpoint/2010/main" val="4084821925"/>
      </p:ext>
    </p:extLst>
  </p:cSld>
  <p:clrMapOvr>
    <a:overrideClrMapping bg1="lt1" tx1="dk1" bg2="lt2" tx2="dk2" accent1="accent1" accent2="accent2" accent3="accent3" accent4="accent4" accent5="accent5" accent6="accent6" hlink="hlink" folHlink="folHlink"/>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gzbbjs5x"/>
  <p:tag name="ARTICULATE_DESIGN_ID_1_OFFICE THEME" val="7VXFSlAN"/>
  <p:tag name="ARTICULATE_DESIGN_ID_1_NO_NUMB" val="svFKetjs"/>
  <p:tag name="ARTICULATE_DESIGN_ID_TEACHER_NO_NUMB" val="BZ7mW2XK"/>
  <p:tag name="ARTICULATE_DESIGN_ID_NO_NUMB" val="TPwoSc1c"/>
  <p:tag name="ARTICULATE_DESIGN_ID_MAIN_THEME" val="KBAyya7v"/>
  <p:tag name="TAG_BACKING_FORM_KEY" val="790602-c:\krisf_workfolder\graphic design\powerpoint_template\education_slidedeck_template_v1.0.pptx"/>
  <p:tag name="ARTICULATE_PRESENTER_VERSION" val="8"/>
  <p:tag name="ARTICULATE_SLIDE_THUMBNAIL_REFRESH" val="1"/>
  <p:tag name="ARTICULATE_SLIDE_COUNT" val="1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ain_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acher_No_Num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F30016848ECA4D8C32F5EEF57AB254" ma:contentTypeVersion="15" ma:contentTypeDescription="Create a new document." ma:contentTypeScope="" ma:versionID="004e478d639af556ec3271c95f5e4f68">
  <xsd:schema xmlns:xsd="http://www.w3.org/2001/XMLSchema" xmlns:xs="http://www.w3.org/2001/XMLSchema" xmlns:p="http://schemas.microsoft.com/office/2006/metadata/properties" xmlns:ns2="68b5b436-c221-4126-930b-0387bddd4008" xmlns:ns3="256d1f37-a5bf-40ea-9e3b-df9e783b5a8c" targetNamespace="http://schemas.microsoft.com/office/2006/metadata/properties" ma:root="true" ma:fieldsID="f9f920bcf6090a72af3d43c0f601a80b" ns2:_="" ns3:_="">
    <xsd:import namespace="68b5b436-c221-4126-930b-0387bddd4008"/>
    <xsd:import namespace="256d1f37-a5bf-40ea-9e3b-df9e783b5a8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b5b436-c221-4126-930b-0387bddd40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ef552e05-c177-46a8-98f1-f1cdb6faf096}"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SharedWithUsers xmlns="256d1f37-a5bf-40ea-9e3b-df9e783b5a8c">
      <UserInfo>
        <DisplayName>Hannah Smith</DisplayName>
        <AccountId>34</AccountId>
        <AccountType/>
      </UserInfo>
      <UserInfo>
        <DisplayName>probinson</DisplayName>
        <AccountId>91</AccountId>
        <AccountType/>
      </UserInfo>
      <UserInfo>
        <DisplayName>Diane Sigalas</DisplayName>
        <AccountId>95</AccountId>
        <AccountType/>
      </UserInfo>
      <UserInfo>
        <DisplayName>Mark Hoelzer</DisplayName>
        <AccountId>132</AccountId>
        <AccountType/>
      </UserInfo>
    </SharedWithUsers>
    <lcf76f155ced4ddcb4097134ff3c332f xmlns="68b5b436-c221-4126-930b-0387bddd400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73FF68-D4F6-4CB2-AB63-75F442FE9C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b5b436-c221-4126-930b-0387bddd4008"/>
    <ds:schemaRef ds:uri="256d1f37-a5bf-40ea-9e3b-df9e783b5a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C156103-A01A-4A2D-B7C0-DD22F955C052}">
  <ds:schemaRefs>
    <ds:schemaRef ds:uri="256d1f37-a5bf-40ea-9e3b-df9e783b5a8c"/>
    <ds:schemaRef ds:uri="68b5b436-c221-4126-930b-0387bddd400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ccfdd5f-3cf6-48f3-9c58-398738ebd059"/>
  </ds:schemaRefs>
</ds:datastoreItem>
</file>

<file path=customXml/itemProps3.xml><?xml version="1.0" encoding="utf-8"?>
<ds:datastoreItem xmlns:ds="http://schemas.openxmlformats.org/officeDocument/2006/customXml" ds:itemID="{C92FCC4D-41CD-402B-AE5C-900FD772F1F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TotalTime>
  <Words>3123</Words>
  <Application>Microsoft Office PowerPoint</Application>
  <PresentationFormat>Widescreen</PresentationFormat>
  <Paragraphs>426</Paragraphs>
  <Slides>33</Slides>
  <Notes>31</Notes>
  <HiddenSlides>6</HiddenSlides>
  <MMClips>0</MMClips>
  <ScaleCrop>false</ScaleCrop>
  <HeadingPairs>
    <vt:vector size="8" baseType="variant">
      <vt:variant>
        <vt:lpstr>Fonts Used</vt:lpstr>
      </vt:variant>
      <vt:variant>
        <vt:i4>9</vt:i4>
      </vt:variant>
      <vt:variant>
        <vt:lpstr>Theme</vt:lpstr>
      </vt:variant>
      <vt:variant>
        <vt:i4>4</vt:i4>
      </vt:variant>
      <vt:variant>
        <vt:lpstr>Embedded OLE Servers</vt:lpstr>
      </vt:variant>
      <vt:variant>
        <vt:i4>0</vt:i4>
      </vt:variant>
      <vt:variant>
        <vt:lpstr>Slide Titles</vt:lpstr>
      </vt:variant>
      <vt:variant>
        <vt:i4>33</vt:i4>
      </vt:variant>
    </vt:vector>
  </HeadingPairs>
  <TitlesOfParts>
    <vt:vector size="46" baseType="lpstr">
      <vt:lpstr>HGSoeiKakugothicUB</vt:lpstr>
      <vt:lpstr>Arial</vt:lpstr>
      <vt:lpstr>Calibri</vt:lpstr>
      <vt:lpstr>Calibri Light</vt:lpstr>
      <vt:lpstr>Courier New,monospace</vt:lpstr>
      <vt:lpstr>Myanmar Text</vt:lpstr>
      <vt:lpstr>Myriad Pro</vt:lpstr>
      <vt:lpstr>Verdana Pro</vt:lpstr>
      <vt:lpstr>Verdana Pro SemiBold</vt:lpstr>
      <vt:lpstr>Main_Theme</vt:lpstr>
      <vt:lpstr>No_Numb</vt:lpstr>
      <vt:lpstr>Teacher_No_Numb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Hoelzer</dc:creator>
  <cp:lastModifiedBy>Ruth Hutson</cp:lastModifiedBy>
  <cp:revision>5</cp:revision>
  <dcterms:created xsi:type="dcterms:W3CDTF">2023-03-12T04:10:58Z</dcterms:created>
  <dcterms:modified xsi:type="dcterms:W3CDTF">2024-05-23T17:44:13Z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0x01010007F30016848ECA4D8C32F5EEF57AB254</vt:lpwstr>
  </property>
  <property fmtid="{D5CDD505-2E9C-101B-9397-08002B2CF9AE}" pid="3" name="MediaServiceImageTags">
    <vt:lpwstr/>
  </property>
  <property fmtid="{D5CDD505-2E9C-101B-9397-08002B2CF9AE}" pid="4" name="ArticulateGUID">
    <vt:lpwstr>5072417B-48E2-46BA-8EFD-6E3B28D2A771</vt:lpwstr>
  </property>
  <property fmtid="{D5CDD505-2E9C-101B-9397-08002B2CF9AE}" pid="5" name="ArticulatePath">
    <vt:lpwstr>https://3dmd.sharepoint.com/sites/MaterialDevelopmentTeam/Shared Documents/Templates/studentSlideDeck/documentStyles3</vt:lpwstr>
  </property>
  <property fmtid="{D5CDD505-2E9C-101B-9397-08002B2CF9AE}" pid="6" name="ArticulateUseProject">
    <vt:lpwstr>1</vt:lpwstr>
  </property>
  <property fmtid="{D5CDD505-2E9C-101B-9397-08002B2CF9AE}" pid="7" name="ArticulateProjectFull">
    <vt:lpwstr>C:\KrisF_Workfolder\Graphic Design\Powerpoint_Template\Education_Slidedeck_Template_V1.0.ppta</vt:lpwstr>
  </property>
  <property fmtid="{D5CDD505-2E9C-101B-9397-08002B2CF9AE}" pid="8" name="ArticulateProjectVersion">
    <vt:lpwstr>8</vt:lpwstr>
  </property>
</Properties>
</file>