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ags/tag29.xml" ContentType="application/vnd.openxmlformats-officedocument.presentationml.tags+xml"/>
  <Override PartName="/ppt/notesSlides/notesSlide1.xml" ContentType="application/vnd.openxmlformats-officedocument.presentationml.notesSlide+xml"/>
  <Override PartName="/ppt/tags/tag30.xml" ContentType="application/vnd.openxmlformats-officedocument.presentationml.tags+xml"/>
  <Override PartName="/ppt/notesSlides/notesSlide2.xml" ContentType="application/vnd.openxmlformats-officedocument.presentationml.notesSlide+xml"/>
  <Override PartName="/ppt/tags/tag31.xml" ContentType="application/vnd.openxmlformats-officedocument.presentationml.tags+xml"/>
  <Override PartName="/ppt/notesSlides/notesSlide3.xml" ContentType="application/vnd.openxmlformats-officedocument.presentationml.notesSlide+xml"/>
  <Override PartName="/ppt/tags/tag32.xml" ContentType="application/vnd.openxmlformats-officedocument.presentationml.tags+xml"/>
  <Override PartName="/ppt/notesSlides/notesSlide4.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notesSlides/notesSlide5.xml" ContentType="application/vnd.openxmlformats-officedocument.presentationml.notesSlide+xml"/>
  <Override PartName="/ppt/tags/tag35.xml" ContentType="application/vnd.openxmlformats-officedocument.presentationml.tags+xml"/>
  <Override PartName="/ppt/notesSlides/notesSlide6.xml" ContentType="application/vnd.openxmlformats-officedocument.presentationml.notesSlide+xml"/>
  <Override PartName="/ppt/theme/themeOverride1.xml" ContentType="application/vnd.openxmlformats-officedocument.themeOverride+xml"/>
  <Override PartName="/ppt/notesSlides/notesSlide7.xml" ContentType="application/vnd.openxmlformats-officedocument.presentationml.notesSlide+xml"/>
  <Override PartName="/ppt/theme/themeOverride2.xml" ContentType="application/vnd.openxmlformats-officedocument.themeOverride+xml"/>
  <Override PartName="/ppt/notesSlides/notesSlide8.xml" ContentType="application/vnd.openxmlformats-officedocument.presentationml.notesSlide+xml"/>
  <Override PartName="/ppt/theme/themeOverride3.xml" ContentType="application/vnd.openxmlformats-officedocument.themeOverride+xml"/>
  <Override PartName="/ppt/notesSlides/notesSlide9.xml" ContentType="application/vnd.openxmlformats-officedocument.presentationml.notesSlide+xml"/>
  <Override PartName="/ppt/theme/themeOverride4.xml" ContentType="application/vnd.openxmlformats-officedocument.themeOverride+xml"/>
  <Override PartName="/ppt/notesSlides/notesSlide10.xml" ContentType="application/vnd.openxmlformats-officedocument.presentationml.notesSlide+xml"/>
  <Override PartName="/ppt/tags/tag36.xml" ContentType="application/vnd.openxmlformats-officedocument.presentationml.tags+xml"/>
  <Override PartName="/ppt/notesSlides/notesSlide11.xml" ContentType="application/vnd.openxmlformats-officedocument.presentationml.notesSlide+xml"/>
  <Override PartName="/ppt/tags/tag37.xml" ContentType="application/vnd.openxmlformats-officedocument.presentationml.tags+xml"/>
  <Override PartName="/ppt/notesSlides/notesSlide12.xml" ContentType="application/vnd.openxmlformats-officedocument.presentationml.notesSlide+xml"/>
  <Override PartName="/ppt/tags/tag38.xml" ContentType="application/vnd.openxmlformats-officedocument.presentationml.tags+xml"/>
  <Override PartName="/ppt/notesSlides/notesSlide13.xml" ContentType="application/vnd.openxmlformats-officedocument.presentationml.notesSlide+xml"/>
  <Override PartName="/ppt/tags/tag39.xml" ContentType="application/vnd.openxmlformats-officedocument.presentationml.tags+xml"/>
  <Override PartName="/ppt/notesSlides/notesSlide14.xml" ContentType="application/vnd.openxmlformats-officedocument.presentationml.notesSlide+xml"/>
  <Override PartName="/ppt/tags/tag40.xml" ContentType="application/vnd.openxmlformats-officedocument.presentationml.tags+xml"/>
  <Override PartName="/ppt/notesSlides/notesSlide15.xml" ContentType="application/vnd.openxmlformats-officedocument.presentationml.notesSlide+xml"/>
  <Override PartName="/ppt/theme/themeOverride5.xml" ContentType="application/vnd.openxmlformats-officedocument.themeOverride+xml"/>
  <Override PartName="/ppt/notesSlides/notesSlide16.xml" ContentType="application/vnd.openxmlformats-officedocument.presentationml.notesSlide+xml"/>
  <Override PartName="/ppt/theme/themeOverride6.xml" ContentType="application/vnd.openxmlformats-officedocument.themeOverride+xml"/>
  <Override PartName="/ppt/notesSlides/notesSlide17.xml" ContentType="application/vnd.openxmlformats-officedocument.presentationml.notesSlide+xml"/>
  <Override PartName="/ppt/theme/themeOverride7.xml" ContentType="application/vnd.openxmlformats-officedocument.themeOverride+xml"/>
  <Override PartName="/ppt/notesSlides/notesSlide18.xml" ContentType="application/vnd.openxmlformats-officedocument.presentationml.notesSlide+xml"/>
  <Override PartName="/ppt/theme/themeOverride8.xml" ContentType="application/vnd.openxmlformats-officedocument.themeOverride+xml"/>
  <Override PartName="/ppt/notesSlides/notesSlide19.xml" ContentType="application/vnd.openxmlformats-officedocument.presentationml.notesSlide+xml"/>
  <Override PartName="/ppt/theme/themeOverride9.xml" ContentType="application/vnd.openxmlformats-officedocument.themeOverride+xml"/>
  <Override PartName="/ppt/notesSlides/notesSlide20.xml" ContentType="application/vnd.openxmlformats-officedocument.presentationml.notesSlide+xml"/>
  <Override PartName="/ppt/theme/themeOverride10.xml" ContentType="application/vnd.openxmlformats-officedocument.themeOverride+xml"/>
  <Override PartName="/ppt/notesSlides/notesSlide21.xml" ContentType="application/vnd.openxmlformats-officedocument.presentationml.notesSlide+xml"/>
  <Override PartName="/ppt/theme/themeOverride11.xml" ContentType="application/vnd.openxmlformats-officedocument.themeOverride+xml"/>
  <Override PartName="/ppt/notesSlides/notesSlide22.xml" ContentType="application/vnd.openxmlformats-officedocument.presentationml.notesSlide+xml"/>
  <Override PartName="/ppt/tags/tag41.xml" ContentType="application/vnd.openxmlformats-officedocument.presentationml.tags+xml"/>
  <Override PartName="/ppt/notesSlides/notesSlide23.xml" ContentType="application/vnd.openxmlformats-officedocument.presentationml.notesSlide+xml"/>
  <Override PartName="/ppt/tags/tag42.xml" ContentType="application/vnd.openxmlformats-officedocument.presentationml.tags+xml"/>
  <Override PartName="/ppt/notesSlides/notesSlide24.xml" ContentType="application/vnd.openxmlformats-officedocument.presentationml.notesSlide+xml"/>
  <Override PartName="/ppt/tags/tag43.xml" ContentType="application/vnd.openxmlformats-officedocument.presentationml.tags+xml"/>
  <Override PartName="/ppt/notesSlides/notesSlide25.xml" ContentType="application/vnd.openxmlformats-officedocument.presentationml.notesSlide+xml"/>
  <Override PartName="/ppt/theme/themeOverride12.xml" ContentType="application/vnd.openxmlformats-officedocument.themeOverride+xml"/>
  <Override PartName="/ppt/notesSlides/notesSlide26.xml" ContentType="application/vnd.openxmlformats-officedocument.presentationml.notesSlide+xml"/>
  <Override PartName="/ppt/tags/tag44.xml" ContentType="application/vnd.openxmlformats-officedocument.presentationml.tags+xml"/>
  <Override PartName="/ppt/notesSlides/notesSlide27.xml" ContentType="application/vnd.openxmlformats-officedocument.presentationml.notesSlide+xml"/>
  <Override PartName="/ppt/tags/tag45.xml" ContentType="application/vnd.openxmlformats-officedocument.presentationml.tags+xml"/>
  <Override PartName="/ppt/notesSlides/notesSlide28.xml" ContentType="application/vnd.openxmlformats-officedocument.presentationml.notesSlide+xml"/>
  <Override PartName="/ppt/tags/tag46.xml" ContentType="application/vnd.openxmlformats-officedocument.presentationml.tags+xml"/>
  <Override PartName="/ppt/notesSlides/notesSlide29.xml" ContentType="application/vnd.openxmlformats-officedocument.presentationml.notesSlide+xml"/>
  <Override PartName="/ppt/tags/tag47.xml" ContentType="application/vnd.openxmlformats-officedocument.presentationml.tags+xml"/>
  <Override PartName="/ppt/notesSlides/notesSlide30.xml" ContentType="application/vnd.openxmlformats-officedocument.presentationml.notesSlide+xml"/>
  <Override PartName="/ppt/tags/tag48.xml" ContentType="application/vnd.openxmlformats-officedocument.presentationml.tags+xml"/>
  <Override PartName="/ppt/notesSlides/notesSlide31.xml" ContentType="application/vnd.openxmlformats-officedocument.presentationml.notesSlide+xml"/>
  <Override PartName="/ppt/tags/tag49.xml" ContentType="application/vnd.openxmlformats-officedocument.presentationml.tags+xml"/>
  <Override PartName="/ppt/notesSlides/notesSlide32.xml" ContentType="application/vnd.openxmlformats-officedocument.presentationml.notesSlide+xml"/>
  <Override PartName="/ppt/tags/tag50.xml" ContentType="application/vnd.openxmlformats-officedocument.presentationml.tags+xml"/>
  <Override PartName="/ppt/notesSlides/notesSlide33.xml" ContentType="application/vnd.openxmlformats-officedocument.presentationml.notesSlide+xml"/>
  <Override PartName="/ppt/tags/tag51.xml" ContentType="application/vnd.openxmlformats-officedocument.presentationml.tags+xml"/>
  <Override PartName="/ppt/notesSlides/notesSlide34.xml" ContentType="application/vnd.openxmlformats-officedocument.presentationml.notesSlide+xml"/>
  <Override PartName="/ppt/tags/tag52.xml" ContentType="application/vnd.openxmlformats-officedocument.presentationml.tags+xml"/>
  <Override PartName="/ppt/notesSlides/notesSlide35.xml" ContentType="application/vnd.openxmlformats-officedocument.presentationml.notesSlide+xml"/>
  <Override PartName="/ppt/tags/tag53.xml" ContentType="application/vnd.openxmlformats-officedocument.presentationml.tags+xml"/>
  <Override PartName="/ppt/notesSlides/notesSlide3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1" r:id="rId4"/>
    <p:sldMasterId id="2147483660" r:id="rId5"/>
    <p:sldMasterId id="2147483672" r:id="rId6"/>
    <p:sldMasterId id="2147483648" r:id="rId7"/>
  </p:sldMasterIdLst>
  <p:notesMasterIdLst>
    <p:notesMasterId r:id="rId46"/>
  </p:notesMasterIdLst>
  <p:sldIdLst>
    <p:sldId id="274" r:id="rId8"/>
    <p:sldId id="305" r:id="rId9"/>
    <p:sldId id="289" r:id="rId10"/>
    <p:sldId id="361" r:id="rId11"/>
    <p:sldId id="260" r:id="rId12"/>
    <p:sldId id="288" r:id="rId13"/>
    <p:sldId id="403" r:id="rId14"/>
    <p:sldId id="405" r:id="rId15"/>
    <p:sldId id="438" r:id="rId16"/>
    <p:sldId id="439" r:id="rId17"/>
    <p:sldId id="440" r:id="rId18"/>
    <p:sldId id="441" r:id="rId19"/>
    <p:sldId id="443" r:id="rId20"/>
    <p:sldId id="386" r:id="rId21"/>
    <p:sldId id="442" r:id="rId22"/>
    <p:sldId id="444" r:id="rId23"/>
    <p:sldId id="445" r:id="rId24"/>
    <p:sldId id="446" r:id="rId25"/>
    <p:sldId id="447" r:id="rId26"/>
    <p:sldId id="449" r:id="rId27"/>
    <p:sldId id="450" r:id="rId28"/>
    <p:sldId id="448" r:id="rId29"/>
    <p:sldId id="451" r:id="rId30"/>
    <p:sldId id="452" r:id="rId31"/>
    <p:sldId id="453" r:id="rId32"/>
    <p:sldId id="455" r:id="rId33"/>
    <p:sldId id="454" r:id="rId34"/>
    <p:sldId id="425" r:id="rId35"/>
    <p:sldId id="406" r:id="rId36"/>
    <p:sldId id="457" r:id="rId37"/>
    <p:sldId id="429" r:id="rId38"/>
    <p:sldId id="458" r:id="rId39"/>
    <p:sldId id="459" r:id="rId40"/>
    <p:sldId id="461" r:id="rId41"/>
    <p:sldId id="463" r:id="rId42"/>
    <p:sldId id="460" r:id="rId43"/>
    <p:sldId id="264" r:id="rId44"/>
    <p:sldId id="387" r:id="rId45"/>
  </p:sldIdLst>
  <p:sldSz cx="12192000" cy="6858000"/>
  <p:notesSz cx="6858000" cy="9144000"/>
  <p:custDataLst>
    <p:tags r:id="rId4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1702200-472A-45FC-F5F1-27894B1A47E4}" name="Mark Hoelzer" initials="" userId="S::Mark.Hoelzer@3dmoleculardesigns.com::c1aeea86-90bb-4741-b180-fb5c104fbae7" providerId="AD"/>
  <p188:author id="{30EDFC38-6880-4735-4258-1E57024FD2C6}" name="Mark Arnholt" initials="MA" userId="S::mark.arnholt@3dmoleculardesigns.com::b7de0cc5-3486-4cd8-905c-b5e2c5e5ddca" providerId="AD"/>
  <p188:author id="{F6CE7366-A3CC-03E8-3F6E-FDED2B899CAC}" name="Heather Ryan" initials="" userId="S::Heather.Ryan@3dmoleculardesigns.com::89838025-48a8-4a20-8c26-74ae61e96ceb" providerId="AD"/>
  <p188:author id="{5DF8136E-96EE-49B3-05B1-CA45B916F0FC}" name="Mark Arnholt" initials="" userId="S::Mark.Arnholt@3dmoleculardesigns.com::b7de0cc5-3486-4cd8-905c-b5e2c5e5ddca" providerId="AD"/>
  <p188:author id="{DC5F8B83-6FBF-DC8B-E57C-49288B19241D}" name="Mark Hoelzer" initials="MH" userId="S::mark.hoelzer@3dmoleculardesigns.com::c1aeea86-90bb-4741-b180-fb5c104fbae7" providerId="AD"/>
  <p188:author id="{DD0067E8-1D06-F072-A39A-41C102FBB7E9}" name="Ruth Hutson" initials="RH" userId="S::ruth.hutson@3dmoleculardesigns.com::b7a315b0-fa21-44f2-a340-f03b809ae5a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A64A"/>
    <a:srgbClr val="D3A3DD"/>
    <a:srgbClr val="FF0DE2"/>
    <a:srgbClr val="FF7C80"/>
    <a:srgbClr val="D200B9"/>
    <a:srgbClr val="0070C0"/>
    <a:srgbClr val="FEFEFE"/>
    <a:srgbClr val="E6E6E6"/>
    <a:srgbClr val="E0BBE7"/>
    <a:srgbClr val="E6CA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CBDBCA-9ABE-6E13-CC84-C9C2EA666628}" v="2" dt="2024-01-31T18:26:55.041"/>
    <p1510:client id="{FE6BEF1C-F836-3934-34B1-4C14440AC7AC}" v="5" dt="2024-01-31T21:53:49.21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6" d="100"/>
          <a:sy n="96" d="100"/>
        </p:scale>
        <p:origin x="68"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tags" Target="tags/tag1.xml"/><Relationship Id="rId50"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microsoft.com/office/2018/10/relationships/authors" Target="authors.xml"/><Relationship Id="rId5" Type="http://schemas.openxmlformats.org/officeDocument/2006/relationships/slideMaster" Target="slideMasters/slideMaster2.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presProps" Target="presProps.xml"/><Relationship Id="rId8" Type="http://schemas.openxmlformats.org/officeDocument/2006/relationships/slide" Target="slides/slide1.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notesMaster" Target="notesMasters/notesMaster1.xml"/><Relationship Id="rId20" Type="http://schemas.openxmlformats.org/officeDocument/2006/relationships/slide" Target="slides/slide13.xml"/><Relationship Id="rId41" Type="http://schemas.openxmlformats.org/officeDocument/2006/relationships/slide" Target="slides/slide34.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FE9EC4-0951-4AF0-8B1F-BBA1D95E5052}" type="datetimeFigureOut">
              <a:rPr lang="en-US" smtClean="0"/>
              <a:t>5/23/2024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969A0E-3899-435C-BEDD-AB395C5FA4DA}" type="slidenum">
              <a:rPr lang="en-US" smtClean="0"/>
              <a:t>‹#›</a:t>
            </a:fld>
            <a:endParaRPr lang="en-US"/>
          </a:p>
        </p:txBody>
      </p:sp>
    </p:spTree>
    <p:extLst>
      <p:ext uri="{BB962C8B-B14F-4D97-AF65-F5344CB8AC3E}">
        <p14:creationId xmlns:p14="http://schemas.microsoft.com/office/powerpoint/2010/main" val="2070405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a:t>
            </a:fld>
            <a:endParaRPr lang="en-US"/>
          </a:p>
        </p:txBody>
      </p:sp>
    </p:spTree>
    <p:extLst>
      <p:ext uri="{BB962C8B-B14F-4D97-AF65-F5344CB8AC3E}">
        <p14:creationId xmlns:p14="http://schemas.microsoft.com/office/powerpoint/2010/main" val="8021804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a:t>Teacher:  Have students open the app and select the appropriate activity and scene.  Move around the room and assist students with their technology.</a:t>
            </a:r>
            <a:endParaRPr lang="en-US"/>
          </a:p>
          <a:p>
            <a:endParaRPr lang="en"/>
          </a:p>
          <a:p>
            <a:r>
              <a:rPr lang="en"/>
              <a:t>Student: Open the app and select the appropriate activity and scene. </a:t>
            </a:r>
          </a:p>
        </p:txBody>
      </p:sp>
      <p:sp>
        <p:nvSpPr>
          <p:cNvPr id="4" name="Slide Number Placeholder 3"/>
          <p:cNvSpPr>
            <a:spLocks noGrp="1"/>
          </p:cNvSpPr>
          <p:nvPr>
            <p:ph type="sldNum" sz="quarter" idx="5"/>
          </p:nvPr>
        </p:nvSpPr>
        <p:spPr/>
        <p:txBody>
          <a:bodyPr/>
          <a:lstStyle/>
          <a:p>
            <a:fld id="{1D969A0E-3899-435C-BEDD-AB395C5FA4DA}" type="slidenum">
              <a:rPr lang="en-US" smtClean="0"/>
              <a:t>11</a:t>
            </a:fld>
            <a:endParaRPr lang="en-US"/>
          </a:p>
        </p:txBody>
      </p:sp>
    </p:spTree>
    <p:extLst>
      <p:ext uri="{BB962C8B-B14F-4D97-AF65-F5344CB8AC3E}">
        <p14:creationId xmlns:p14="http://schemas.microsoft.com/office/powerpoint/2010/main" val="3236017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a:t>
            </a:r>
            <a:r>
              <a:rPr lang="en-US"/>
              <a:t> Give student groups time to compare the two models.  </a:t>
            </a:r>
            <a:r>
              <a:rPr lang="en-US">
                <a:cs typeface="Calibri"/>
              </a:rPr>
              <a:t>Ask them to respond to the writing prompt in their notebook.  Facilitate a discussion and allow student groups to share their findings. Students will be able to confirm their answers on the next slide.</a:t>
            </a:r>
            <a:endParaRPr lang="en"/>
          </a:p>
          <a:p>
            <a:endParaRPr lang="en">
              <a:cs typeface="Calibri"/>
            </a:endParaRPr>
          </a:p>
          <a:p>
            <a:r>
              <a:rPr lang="en">
                <a:cs typeface="Calibri"/>
              </a:rPr>
              <a:t>Student: Write responses to the prompts in your notebook. Be prepared to share your findings with the class.</a:t>
            </a:r>
            <a:endParaRPr lang="en">
              <a:ea typeface="Calibri"/>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12</a:t>
            </a:fld>
            <a:endParaRPr lang="en-US"/>
          </a:p>
        </p:txBody>
      </p:sp>
    </p:spTree>
    <p:extLst>
      <p:ext uri="{BB962C8B-B14F-4D97-AF65-F5344CB8AC3E}">
        <p14:creationId xmlns:p14="http://schemas.microsoft.com/office/powerpoint/2010/main" val="29972390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a:t>
            </a:r>
            <a:r>
              <a:rPr lang="en-US"/>
              <a:t> Confirm student findings that each representation has </a:t>
            </a:r>
            <a:r>
              <a:rPr lang="en-US">
                <a:cs typeface="Calibri"/>
              </a:rPr>
              <a:t>a nitrogenous base, a deoxyribose sugar, and a phosphate group. </a:t>
            </a:r>
            <a:endParaRPr lang="en">
              <a:cs typeface="Calibri"/>
            </a:endParaRPr>
          </a:p>
          <a:p>
            <a:endParaRPr lang="en-US">
              <a:cs typeface="Calibri"/>
            </a:endParaRPr>
          </a:p>
          <a:p>
            <a:r>
              <a:rPr lang="en">
                <a:cs typeface="Calibri"/>
              </a:rPr>
              <a:t>Student: Confirm or modify your responses.</a:t>
            </a:r>
            <a:endParaRPr lang="en">
              <a:ea typeface="Calibri"/>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13</a:t>
            </a:fld>
            <a:endParaRPr lang="en-US"/>
          </a:p>
        </p:txBody>
      </p:sp>
    </p:spTree>
    <p:extLst>
      <p:ext uri="{BB962C8B-B14F-4D97-AF65-F5344CB8AC3E}">
        <p14:creationId xmlns:p14="http://schemas.microsoft.com/office/powerpoint/2010/main" val="32744612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a:t>
            </a:r>
            <a:r>
              <a:rPr lang="en-US"/>
              <a:t> Have students open the app and select the appropriate activity and scene. </a:t>
            </a:r>
            <a:r>
              <a:rPr lang="en"/>
              <a:t> Move around the room and assist students with their technology. Give your students time to explore the other three nucleotides, then ask them to share their findings.</a:t>
            </a:r>
          </a:p>
          <a:p>
            <a:endParaRPr lang="en">
              <a:cs typeface="Calibri"/>
            </a:endParaRPr>
          </a:p>
          <a:p>
            <a:r>
              <a:rPr lang="en">
                <a:cs typeface="Calibri"/>
              </a:rPr>
              <a:t>Student: Open the app and select the appropriate activity and scene. What new patterns can they identify? Share what they see with their group and the class.</a:t>
            </a:r>
            <a:endParaRPr lang="en">
              <a:ea typeface="Calibri"/>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14</a:t>
            </a:fld>
            <a:endParaRPr lang="en-US"/>
          </a:p>
        </p:txBody>
      </p:sp>
    </p:spTree>
    <p:extLst>
      <p:ext uri="{BB962C8B-B14F-4D97-AF65-F5344CB8AC3E}">
        <p14:creationId xmlns:p14="http://schemas.microsoft.com/office/powerpoint/2010/main" val="17685126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a:t>
            </a:r>
            <a:r>
              <a:rPr lang="en-US"/>
              <a:t>:  Confirm student findings that each representation has a nitrogenous base, a deoxyribose sugar, and a phosphate group. </a:t>
            </a:r>
            <a:endParaRPr lang="en"/>
          </a:p>
          <a:p>
            <a:endParaRPr lang="en-US"/>
          </a:p>
          <a:p>
            <a:r>
              <a:rPr lang="en"/>
              <a:t>Student: Confirm or modify your responses.</a:t>
            </a:r>
            <a:endParaRPr lang="en">
              <a:ea typeface="Calibri"/>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15</a:t>
            </a:fld>
            <a:endParaRPr lang="en-US"/>
          </a:p>
        </p:txBody>
      </p:sp>
    </p:spTree>
    <p:extLst>
      <p:ext uri="{BB962C8B-B14F-4D97-AF65-F5344CB8AC3E}">
        <p14:creationId xmlns:p14="http://schemas.microsoft.com/office/powerpoint/2010/main" val="42243252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Explain to students that the following elements make up DNA.  </a:t>
            </a:r>
            <a:endParaRPr lang="en"/>
          </a:p>
          <a:p>
            <a:r>
              <a:rPr lang="en-US"/>
              <a:t> </a:t>
            </a:r>
            <a:endParaRPr lang="en">
              <a:ea typeface="Calibri"/>
              <a:cs typeface="Calibri"/>
            </a:endParaRPr>
          </a:p>
          <a:p>
            <a:r>
              <a:rPr lang="en">
                <a:cs typeface="Calibri"/>
              </a:rPr>
              <a:t>Student: Predict which colors correspond with the elements shown. Record their predictions in their notebook.</a:t>
            </a:r>
            <a:endParaRPr lang="en">
              <a:ea typeface="Calibri"/>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16</a:t>
            </a:fld>
            <a:endParaRPr lang="en-US"/>
          </a:p>
        </p:txBody>
      </p:sp>
    </p:spTree>
    <p:extLst>
      <p:ext uri="{BB962C8B-B14F-4D97-AF65-F5344CB8AC3E}">
        <p14:creationId xmlns:p14="http://schemas.microsoft.com/office/powerpoint/2010/main" val="8764247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a:t>Teacher:  Have students open the app and select the appropriate activity and scene.  Move around the room and assist students with their technology.</a:t>
            </a:r>
            <a:endParaRPr lang="en-US"/>
          </a:p>
          <a:p>
            <a:endParaRPr lang="en"/>
          </a:p>
          <a:p>
            <a:r>
              <a:rPr lang="en"/>
              <a:t>Student: Open the app and select the appropriate activity and scene. </a:t>
            </a:r>
          </a:p>
        </p:txBody>
      </p:sp>
      <p:sp>
        <p:nvSpPr>
          <p:cNvPr id="4" name="Slide Number Placeholder 3"/>
          <p:cNvSpPr>
            <a:spLocks noGrp="1"/>
          </p:cNvSpPr>
          <p:nvPr>
            <p:ph type="sldNum" sz="quarter" idx="5"/>
          </p:nvPr>
        </p:nvSpPr>
        <p:spPr/>
        <p:txBody>
          <a:bodyPr/>
          <a:lstStyle/>
          <a:p>
            <a:fld id="{1D969A0E-3899-435C-BEDD-AB395C5FA4DA}" type="slidenum">
              <a:rPr lang="en-US" smtClean="0"/>
              <a:t>17</a:t>
            </a:fld>
            <a:endParaRPr lang="en-US"/>
          </a:p>
        </p:txBody>
      </p:sp>
    </p:spTree>
    <p:extLst>
      <p:ext uri="{BB962C8B-B14F-4D97-AF65-F5344CB8AC3E}">
        <p14:creationId xmlns:p14="http://schemas.microsoft.com/office/powerpoint/2010/main" val="32469112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a:t>
            </a:r>
            <a:r>
              <a:rPr lang="en"/>
              <a:t>Ask students to notice the colors used for each of the atoms in DNA. Nitrogen is blue. Hydrogen is white. Carbon is gray. Oxygen is red.  Phosphorus is yellow-orange (tangerine).  Note: This color scheme is CPK coloring. You may want to print this slide off for students to use as a template.</a:t>
            </a:r>
            <a:endParaRPr lang="en-US">
              <a:cs typeface="Calibri"/>
            </a:endParaRPr>
          </a:p>
          <a:p>
            <a:endParaRPr lang="en"/>
          </a:p>
          <a:p>
            <a:r>
              <a:rPr lang="en"/>
              <a:t>Student: Students should confirm or modify their predictions for the representative colors for the elements in DNA.</a:t>
            </a:r>
            <a:endParaRPr lang="en">
              <a:ea typeface="Calibri"/>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18</a:t>
            </a:fld>
            <a:endParaRPr lang="en-US"/>
          </a:p>
        </p:txBody>
      </p:sp>
    </p:spTree>
    <p:extLst>
      <p:ext uri="{BB962C8B-B14F-4D97-AF65-F5344CB8AC3E}">
        <p14:creationId xmlns:p14="http://schemas.microsoft.com/office/powerpoint/2010/main" val="22591646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Confirm student findings. </a:t>
            </a:r>
          </a:p>
          <a:p>
            <a:endParaRPr lang="en-US"/>
          </a:p>
          <a:p>
            <a:r>
              <a:rPr lang="en"/>
              <a:t>Student: Confirm or modify your responses.</a:t>
            </a:r>
            <a:endParaRPr lang="en">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19</a:t>
            </a:fld>
            <a:endParaRPr lang="en-US"/>
          </a:p>
        </p:txBody>
      </p:sp>
    </p:spTree>
    <p:extLst>
      <p:ext uri="{BB962C8B-B14F-4D97-AF65-F5344CB8AC3E}">
        <p14:creationId xmlns:p14="http://schemas.microsoft.com/office/powerpoint/2010/main" val="3867180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a:t>
            </a:r>
            <a:r>
              <a:rPr lang="en"/>
              <a:t>Ask students to complete the writing prompt. </a:t>
            </a:r>
            <a:endParaRPr lang="en-US">
              <a:cs typeface="Calibri"/>
            </a:endParaRPr>
          </a:p>
          <a:p>
            <a:endParaRPr lang="en"/>
          </a:p>
          <a:p>
            <a:r>
              <a:rPr lang="en"/>
              <a:t>Student: Complete the writing prompt on the slide. </a:t>
            </a:r>
            <a:endParaRPr lang="en">
              <a:ea typeface="Calibri"/>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20</a:t>
            </a:fld>
            <a:endParaRPr lang="en-US"/>
          </a:p>
        </p:txBody>
      </p:sp>
    </p:spTree>
    <p:extLst>
      <p:ext uri="{BB962C8B-B14F-4D97-AF65-F5344CB8AC3E}">
        <p14:creationId xmlns:p14="http://schemas.microsoft.com/office/powerpoint/2010/main" val="11587440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a:t>
            </a:fld>
            <a:endParaRPr lang="en-US"/>
          </a:p>
        </p:txBody>
      </p:sp>
    </p:spTree>
    <p:extLst>
      <p:ext uri="{BB962C8B-B14F-4D97-AF65-F5344CB8AC3E}">
        <p14:creationId xmlns:p14="http://schemas.microsoft.com/office/powerpoint/2010/main" val="38915247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Confirm student findings that each representation has a nitrogenous base, a deoxyribose sugar, and a phosphate group. </a:t>
            </a:r>
          </a:p>
          <a:p>
            <a:endParaRPr lang="en-US"/>
          </a:p>
          <a:p>
            <a:r>
              <a:rPr lang="en"/>
              <a:t>Student: Confirm or modify your responses.</a:t>
            </a:r>
          </a:p>
        </p:txBody>
      </p:sp>
      <p:sp>
        <p:nvSpPr>
          <p:cNvPr id="4" name="Slide Number Placeholder 3"/>
          <p:cNvSpPr>
            <a:spLocks noGrp="1"/>
          </p:cNvSpPr>
          <p:nvPr>
            <p:ph type="sldNum" sz="quarter" idx="5"/>
          </p:nvPr>
        </p:nvSpPr>
        <p:spPr/>
        <p:txBody>
          <a:bodyPr/>
          <a:lstStyle/>
          <a:p>
            <a:fld id="{1D969A0E-3899-435C-BEDD-AB395C5FA4DA}" type="slidenum">
              <a:rPr lang="en-US" smtClean="0"/>
              <a:t>21</a:t>
            </a:fld>
            <a:endParaRPr lang="en-US"/>
          </a:p>
        </p:txBody>
      </p:sp>
    </p:spTree>
    <p:extLst>
      <p:ext uri="{BB962C8B-B14F-4D97-AF65-F5344CB8AC3E}">
        <p14:creationId xmlns:p14="http://schemas.microsoft.com/office/powerpoint/2010/main" val="18276300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a:t>Teacher: Ask students to use the 3-D viewing mode and focus on the Sugar. Notice the 5’ and 3’ ends of Deoxyribose. Students will need to rotate their physical or digital models to see the 5' and 3' carbons.</a:t>
            </a:r>
            <a:endParaRPr lang="en-US"/>
          </a:p>
          <a:p>
            <a:endParaRPr lang="en"/>
          </a:p>
          <a:p>
            <a:r>
              <a:rPr lang="en"/>
              <a:t>Student: Modify your prediction to reflect the new information.</a:t>
            </a:r>
            <a:endParaRPr lang="en">
              <a:ea typeface="Calibri"/>
              <a:cs typeface="Calibri"/>
            </a:endParaRPr>
          </a:p>
          <a:p>
            <a:endParaRPr lang="en">
              <a:ea typeface="Calibri"/>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22</a:t>
            </a:fld>
            <a:endParaRPr lang="en-US"/>
          </a:p>
        </p:txBody>
      </p:sp>
    </p:spTree>
    <p:extLst>
      <p:ext uri="{BB962C8B-B14F-4D97-AF65-F5344CB8AC3E}">
        <p14:creationId xmlns:p14="http://schemas.microsoft.com/office/powerpoint/2010/main" val="31269368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Confirm student findings and identify the 5' and 3' carbons. </a:t>
            </a:r>
          </a:p>
          <a:p>
            <a:endParaRPr lang="en-US"/>
          </a:p>
          <a:p>
            <a:r>
              <a:rPr lang="en"/>
              <a:t>Student: Confirm or modify your responses.</a:t>
            </a:r>
            <a:endParaRPr lang="en">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23</a:t>
            </a:fld>
            <a:endParaRPr lang="en-US"/>
          </a:p>
        </p:txBody>
      </p:sp>
    </p:spTree>
    <p:extLst>
      <p:ext uri="{BB962C8B-B14F-4D97-AF65-F5344CB8AC3E}">
        <p14:creationId xmlns:p14="http://schemas.microsoft.com/office/powerpoint/2010/main" val="13703593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a:t>
            </a:r>
            <a:r>
              <a:rPr lang="en-US"/>
              <a:t> Have students open the app and select the appropriate activity and scene. </a:t>
            </a:r>
            <a:r>
              <a:rPr lang="en"/>
              <a:t>Move around the room and assist students with their technology.</a:t>
            </a:r>
          </a:p>
          <a:p>
            <a:endParaRPr lang="en">
              <a:cs typeface="Calibri"/>
            </a:endParaRPr>
          </a:p>
          <a:p>
            <a:r>
              <a:rPr lang="en">
                <a:cs typeface="Calibri"/>
              </a:rPr>
              <a:t>Student: Open the app and select the appropriate activity and scene. </a:t>
            </a:r>
            <a:endParaRPr lang="en">
              <a:ea typeface="Calibri"/>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24</a:t>
            </a:fld>
            <a:endParaRPr lang="en-US"/>
          </a:p>
        </p:txBody>
      </p:sp>
    </p:spTree>
    <p:extLst>
      <p:ext uri="{BB962C8B-B14F-4D97-AF65-F5344CB8AC3E}">
        <p14:creationId xmlns:p14="http://schemas.microsoft.com/office/powerpoint/2010/main" val="28789044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Confirm student findings and identify the 5' and 3' carbons. </a:t>
            </a:r>
          </a:p>
          <a:p>
            <a:endParaRPr lang="en-US"/>
          </a:p>
          <a:p>
            <a:r>
              <a:rPr lang="en"/>
              <a:t>Student: Confirm or modify your responses.</a:t>
            </a:r>
          </a:p>
        </p:txBody>
      </p:sp>
      <p:sp>
        <p:nvSpPr>
          <p:cNvPr id="4" name="Slide Number Placeholder 3"/>
          <p:cNvSpPr>
            <a:spLocks noGrp="1"/>
          </p:cNvSpPr>
          <p:nvPr>
            <p:ph type="sldNum" sz="quarter" idx="5"/>
          </p:nvPr>
        </p:nvSpPr>
        <p:spPr/>
        <p:txBody>
          <a:bodyPr/>
          <a:lstStyle/>
          <a:p>
            <a:fld id="{1D969A0E-3899-435C-BEDD-AB395C5FA4DA}" type="slidenum">
              <a:rPr lang="en-US" smtClean="0"/>
              <a:t>25</a:t>
            </a:fld>
            <a:endParaRPr lang="en-US"/>
          </a:p>
        </p:txBody>
      </p:sp>
    </p:spTree>
    <p:extLst>
      <p:ext uri="{BB962C8B-B14F-4D97-AF65-F5344CB8AC3E}">
        <p14:creationId xmlns:p14="http://schemas.microsoft.com/office/powerpoint/2010/main" val="36711759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a:t>
            </a:r>
            <a:r>
              <a:rPr lang="en"/>
              <a:t>Discuss with students the process of transferring knowledge acquired by looking at a model and applying it to a new model. This is known as model transference. </a:t>
            </a:r>
            <a:endParaRPr lang="en-US"/>
          </a:p>
          <a:p>
            <a:endParaRPr lang="en">
              <a:ea typeface="Calibri"/>
              <a:cs typeface="Calibri"/>
            </a:endParaRPr>
          </a:p>
          <a:p>
            <a:r>
              <a:rPr lang="en">
                <a:cs typeface="Calibri"/>
              </a:rPr>
              <a:t>Student: </a:t>
            </a:r>
            <a:r>
              <a:rPr lang="en"/>
              <a:t>Compare the foam nucleotide with overlays 1 and 2.  What are the benefits of using the foam nucleotide model?</a:t>
            </a:r>
            <a:endParaRPr lang="en">
              <a:cs typeface="Calibri"/>
            </a:endParaRPr>
          </a:p>
          <a:p>
            <a:endParaRPr lang="en">
              <a:cs typeface="Calibri"/>
            </a:endParaRPr>
          </a:p>
          <a:p>
            <a:endParaRPr lang="en">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969A0E-3899-435C-BEDD-AB395C5FA4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93345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Have students open the app and select the appropriate activity and scene. </a:t>
            </a:r>
            <a:r>
              <a:rPr lang="en"/>
              <a:t>Move around the room and assist students with their technology.</a:t>
            </a:r>
            <a:endParaRPr lang="en-US"/>
          </a:p>
          <a:p>
            <a:endParaRPr lang="en"/>
          </a:p>
          <a:p>
            <a:r>
              <a:rPr lang="en"/>
              <a:t>Student: Open the app and select the appropriate activity and scene. </a:t>
            </a:r>
            <a:endParaRPr lang="en">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27</a:t>
            </a:fld>
            <a:endParaRPr lang="en-US"/>
          </a:p>
        </p:txBody>
      </p:sp>
    </p:spTree>
    <p:extLst>
      <p:ext uri="{BB962C8B-B14F-4D97-AF65-F5344CB8AC3E}">
        <p14:creationId xmlns:p14="http://schemas.microsoft.com/office/powerpoint/2010/main" val="27847974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a:t>
            </a:r>
            <a:r>
              <a:rPr lang="en"/>
              <a:t>Discuss with students the process of transferring knowledge acquired by looking at a model and applying it to a new model. This is known as model transference. </a:t>
            </a:r>
            <a:endParaRPr lang="en-US"/>
          </a:p>
          <a:p>
            <a:endParaRPr lang="en">
              <a:ea typeface="Calibri"/>
              <a:cs typeface="Calibri"/>
            </a:endParaRPr>
          </a:p>
          <a:p>
            <a:r>
              <a:rPr lang="en">
                <a:cs typeface="Calibri"/>
              </a:rPr>
              <a:t>Student: </a:t>
            </a:r>
            <a:r>
              <a:rPr lang="en"/>
              <a:t>Compare the foam nucleotide with overlays 1 and 2.  What are the benefits of using the foam nucleotide model?</a:t>
            </a:r>
            <a:endParaRPr lang="en">
              <a:cs typeface="Calibri"/>
            </a:endParaRPr>
          </a:p>
          <a:p>
            <a:endParaRPr lang="en">
              <a:cs typeface="Calibri"/>
            </a:endParaRPr>
          </a:p>
          <a:p>
            <a:endParaRPr lang="en">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969A0E-3899-435C-BEDD-AB395C5FA4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77914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a:t>
            </a:r>
            <a:r>
              <a:rPr lang="en-US"/>
              <a:t>Ask students to compare and contrast the structures of all four models. </a:t>
            </a:r>
          </a:p>
          <a:p>
            <a:endParaRPr lang="en">
              <a:ea typeface="Calibri"/>
              <a:cs typeface="Calibri"/>
            </a:endParaRPr>
          </a:p>
          <a:p>
            <a:r>
              <a:rPr lang="en">
                <a:cs typeface="Calibri"/>
              </a:rPr>
              <a:t>Student: </a:t>
            </a:r>
            <a:r>
              <a:rPr lang="en"/>
              <a:t>What are the benefits of using each model? Consider all four models and determine the benefits of each.</a:t>
            </a:r>
            <a:endParaRPr lang="en-US">
              <a:cs typeface="Calibri" panose="020F0502020204030204"/>
            </a:endParaRPr>
          </a:p>
          <a:p>
            <a:endParaRPr lang="en">
              <a:cs typeface="Calibri"/>
            </a:endParaRPr>
          </a:p>
          <a:p>
            <a:endParaRPr lang="en">
              <a:cs typeface="Calibri"/>
            </a:endParaRPr>
          </a:p>
          <a:p>
            <a:endParaRPr lang="en">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969A0E-3899-435C-BEDD-AB395C5FA4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60451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30</a:t>
            </a:fld>
            <a:endParaRPr lang="en-US"/>
          </a:p>
        </p:txBody>
      </p:sp>
    </p:spTree>
    <p:extLst>
      <p:ext uri="{BB962C8B-B14F-4D97-AF65-F5344CB8AC3E}">
        <p14:creationId xmlns:p14="http://schemas.microsoft.com/office/powerpoint/2010/main" val="35037958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3</a:t>
            </a:fld>
            <a:endParaRPr lang="en-US"/>
          </a:p>
        </p:txBody>
      </p:sp>
    </p:spTree>
    <p:extLst>
      <p:ext uri="{BB962C8B-B14F-4D97-AF65-F5344CB8AC3E}">
        <p14:creationId xmlns:p14="http://schemas.microsoft.com/office/powerpoint/2010/main" val="39520050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175">
              <a:spcAft>
                <a:spcPts val="1200"/>
              </a:spcAft>
            </a:pPr>
            <a:r>
              <a:rPr lang="en-US">
                <a:cs typeface="Calibri"/>
              </a:rPr>
              <a:t>Teacher: </a:t>
            </a:r>
            <a:r>
              <a:rPr lang="en-US"/>
              <a:t> </a:t>
            </a:r>
            <a:r>
              <a:rPr lang="en"/>
              <a:t>Ask students to find the corresponding partner to form a physical model of base pair using Dynamic DNA nucleotides. An Adenine-Thymine base pair will form 2 hydrogen bonds, while a Cytosine-Guanine base pair will form 3 hydrogen bonds.</a:t>
            </a:r>
            <a:endParaRPr lang="en-US">
              <a:cs typeface="Calibri" panose="020F0502020204030204"/>
            </a:endParaRPr>
          </a:p>
          <a:p>
            <a:endParaRPr lang="en">
              <a:cs typeface="Calibri"/>
            </a:endParaRPr>
          </a:p>
          <a:p>
            <a:r>
              <a:rPr lang="en">
                <a:cs typeface="Calibri"/>
              </a:rPr>
              <a:t>Student: </a:t>
            </a:r>
            <a:r>
              <a:rPr lang="en"/>
              <a:t>Students should find a partner that has their complementary DNA nucleotide to make a base pair. </a:t>
            </a:r>
            <a:endParaRPr lang="en">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31</a:t>
            </a:fld>
            <a:endParaRPr lang="en-US"/>
          </a:p>
        </p:txBody>
      </p:sp>
    </p:spTree>
    <p:extLst>
      <p:ext uri="{BB962C8B-B14F-4D97-AF65-F5344CB8AC3E}">
        <p14:creationId xmlns:p14="http://schemas.microsoft.com/office/powerpoint/2010/main" val="35631479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a:t>Teacher:  Assist students in building a double helix.</a:t>
            </a:r>
            <a:endParaRPr lang="en-US"/>
          </a:p>
          <a:p>
            <a:endParaRPr lang="en"/>
          </a:p>
          <a:p>
            <a:r>
              <a:rPr lang="en"/>
              <a:t>Student: Student pairs should find another group. Using the magnets they should start forming a double helix.  Students should continue doing this until they have a helix of twelve nucleotide base pairs. </a:t>
            </a:r>
            <a:endParaRPr lang="en">
              <a:ea typeface="Calibri"/>
              <a:cs typeface="Calibri"/>
            </a:endParaRPr>
          </a:p>
          <a:p>
            <a:pPr marL="3175">
              <a:spcAft>
                <a:spcPts val="1200"/>
              </a:spcAft>
            </a:pPr>
            <a:endParaRPr lang="en">
              <a:ea typeface="Calibri"/>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32</a:t>
            </a:fld>
            <a:endParaRPr lang="en-US"/>
          </a:p>
        </p:txBody>
      </p:sp>
    </p:spTree>
    <p:extLst>
      <p:ext uri="{BB962C8B-B14F-4D97-AF65-F5344CB8AC3E}">
        <p14:creationId xmlns:p14="http://schemas.microsoft.com/office/powerpoint/2010/main" val="328507656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a:t>Teacher:  Have students open the app and select the appropriate activity and scene.  Move around the room and assist students with their technology.</a:t>
            </a:r>
            <a:endParaRPr lang="en-US"/>
          </a:p>
          <a:p>
            <a:endParaRPr lang="en"/>
          </a:p>
          <a:p>
            <a:r>
              <a:rPr lang="en"/>
              <a:t>Student: Open the app and select the appropriate activity and scene. </a:t>
            </a:r>
            <a:endParaRPr lang="en">
              <a:cs typeface="Calibri" panose="020F0502020204030204"/>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33</a:t>
            </a:fld>
            <a:endParaRPr lang="en-US"/>
          </a:p>
        </p:txBody>
      </p:sp>
    </p:spTree>
    <p:extLst>
      <p:ext uri="{BB962C8B-B14F-4D97-AF65-F5344CB8AC3E}">
        <p14:creationId xmlns:p14="http://schemas.microsoft.com/office/powerpoint/2010/main" val="872439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a:t>
            </a:r>
            <a:r>
              <a:rPr lang="en-US"/>
              <a:t> Have students select the next overlay. </a:t>
            </a:r>
            <a:r>
              <a:rPr lang="en"/>
              <a:t>Ask students to zoom in on the ends of the DNA strand and switch to 3-D mode for better viewing.  Assist students in finding the 5' and 3' carbons on their models.  </a:t>
            </a:r>
            <a:endParaRPr lang="en-US"/>
          </a:p>
          <a:p>
            <a:r>
              <a:rPr lang="en"/>
              <a:t> </a:t>
            </a:r>
            <a:endParaRPr lang="en">
              <a:cs typeface="Calibri"/>
            </a:endParaRPr>
          </a:p>
          <a:p>
            <a:r>
              <a:rPr lang="en">
                <a:cs typeface="Calibri"/>
              </a:rPr>
              <a:t>Students: Follow the instructions on the screen.  Their group may need to step back to view the entire image.  Switching to 3-D mode will allow for better viewing of the number on the carbon and give more groups access to the model target. </a:t>
            </a:r>
            <a:endParaRPr lang="en-US"/>
          </a:p>
          <a:p>
            <a:r>
              <a:rPr lang="en"/>
              <a:t>Check their predictions and correct their labeling, if necessary.</a:t>
            </a:r>
          </a:p>
        </p:txBody>
      </p:sp>
      <p:sp>
        <p:nvSpPr>
          <p:cNvPr id="4" name="Slide Number Placeholder 3"/>
          <p:cNvSpPr>
            <a:spLocks noGrp="1"/>
          </p:cNvSpPr>
          <p:nvPr>
            <p:ph type="sldNum" sz="quarter" idx="5"/>
          </p:nvPr>
        </p:nvSpPr>
        <p:spPr/>
        <p:txBody>
          <a:bodyPr/>
          <a:lstStyle/>
          <a:p>
            <a:fld id="{1D969A0E-3899-435C-BEDD-AB395C5FA4DA}" type="slidenum">
              <a:rPr lang="en-US" smtClean="0"/>
              <a:t>34</a:t>
            </a:fld>
            <a:endParaRPr lang="en-US"/>
          </a:p>
        </p:txBody>
      </p:sp>
    </p:spTree>
    <p:extLst>
      <p:ext uri="{BB962C8B-B14F-4D97-AF65-F5344CB8AC3E}">
        <p14:creationId xmlns:p14="http://schemas.microsoft.com/office/powerpoint/2010/main" val="242109745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a:t>
            </a:r>
            <a:r>
              <a:rPr lang="en-US"/>
              <a:t> Have students select the next overlay. </a:t>
            </a:r>
            <a:r>
              <a:rPr lang="en"/>
              <a:t>Ask students to zoom in on the ends of the DNA strand and switch to 3-d mode for better viewing.  </a:t>
            </a:r>
            <a:endParaRPr lang="en-US"/>
          </a:p>
          <a:p>
            <a:r>
              <a:rPr lang="en"/>
              <a:t> </a:t>
            </a:r>
            <a:endParaRPr lang="en">
              <a:cs typeface="Calibri"/>
            </a:endParaRPr>
          </a:p>
          <a:p>
            <a:r>
              <a:rPr lang="en">
                <a:cs typeface="Calibri"/>
              </a:rPr>
              <a:t>Students: Follow the instructions on the screen.  Their group may need to step back to view the entire image.  Switching to 3-d mode will allow for better viewing of the number on the carbon and give more groups access to the model target. </a:t>
            </a:r>
            <a:endParaRPr lang="en-US"/>
          </a:p>
        </p:txBody>
      </p:sp>
      <p:sp>
        <p:nvSpPr>
          <p:cNvPr id="4" name="Slide Number Placeholder 3"/>
          <p:cNvSpPr>
            <a:spLocks noGrp="1"/>
          </p:cNvSpPr>
          <p:nvPr>
            <p:ph type="sldNum" sz="quarter" idx="5"/>
          </p:nvPr>
        </p:nvSpPr>
        <p:spPr/>
        <p:txBody>
          <a:bodyPr/>
          <a:lstStyle/>
          <a:p>
            <a:fld id="{1D969A0E-3899-435C-BEDD-AB395C5FA4DA}" type="slidenum">
              <a:rPr lang="en-US" smtClean="0"/>
              <a:t>35</a:t>
            </a:fld>
            <a:endParaRPr lang="en-US"/>
          </a:p>
        </p:txBody>
      </p:sp>
    </p:spTree>
    <p:extLst>
      <p:ext uri="{BB962C8B-B14F-4D97-AF65-F5344CB8AC3E}">
        <p14:creationId xmlns:p14="http://schemas.microsoft.com/office/powerpoint/2010/main" val="391007649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a:t>
            </a:r>
            <a:r>
              <a:rPr lang="en-US"/>
              <a:t> Give students time to process and respond to the prompt.</a:t>
            </a:r>
          </a:p>
          <a:p>
            <a:r>
              <a:rPr lang="en"/>
              <a:t> </a:t>
            </a:r>
            <a:endParaRPr lang="en">
              <a:cs typeface="Calibri"/>
            </a:endParaRPr>
          </a:p>
          <a:p>
            <a:r>
              <a:rPr lang="en">
                <a:cs typeface="Calibri"/>
              </a:rPr>
              <a:t>Students:  Pause, rewind, ponder, play. Share your ideas with the class. </a:t>
            </a:r>
            <a:endParaRPr lang="en-US"/>
          </a:p>
          <a:p>
            <a:endParaRPr lang="en">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36</a:t>
            </a:fld>
            <a:endParaRPr lang="en-US"/>
          </a:p>
        </p:txBody>
      </p:sp>
    </p:spTree>
    <p:extLst>
      <p:ext uri="{BB962C8B-B14F-4D97-AF65-F5344CB8AC3E}">
        <p14:creationId xmlns:p14="http://schemas.microsoft.com/office/powerpoint/2010/main" val="86781962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Summary slide with learning objectives of this lesson.</a:t>
            </a:r>
          </a:p>
          <a:p>
            <a:endParaRPr lang="en-US">
              <a:cs typeface="Calibri"/>
            </a:endParaRPr>
          </a:p>
          <a:p>
            <a:r>
              <a:rPr lang="en-US">
                <a:cs typeface="Calibri"/>
              </a:rPr>
              <a:t>Student: Jot your thoughts and ideas in your notebook.</a:t>
            </a:r>
          </a:p>
        </p:txBody>
      </p:sp>
      <p:sp>
        <p:nvSpPr>
          <p:cNvPr id="4" name="Slide Number Placeholder 3"/>
          <p:cNvSpPr>
            <a:spLocks noGrp="1"/>
          </p:cNvSpPr>
          <p:nvPr>
            <p:ph type="sldNum" sz="quarter" idx="5"/>
          </p:nvPr>
        </p:nvSpPr>
        <p:spPr/>
        <p:txBody>
          <a:bodyPr/>
          <a:lstStyle/>
          <a:p>
            <a:fld id="{1D969A0E-3899-435C-BEDD-AB395C5FA4DA}" type="slidenum">
              <a:rPr lang="en-US" smtClean="0"/>
              <a:t>37</a:t>
            </a:fld>
            <a:endParaRPr lang="en-US"/>
          </a:p>
        </p:txBody>
      </p:sp>
    </p:spTree>
    <p:extLst>
      <p:ext uri="{BB962C8B-B14F-4D97-AF65-F5344CB8AC3E}">
        <p14:creationId xmlns:p14="http://schemas.microsoft.com/office/powerpoint/2010/main" val="32885261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969A0E-3899-435C-BEDD-AB395C5FA4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69983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6</a:t>
            </a:fld>
            <a:endParaRPr lang="en-US"/>
          </a:p>
        </p:txBody>
      </p:sp>
    </p:spTree>
    <p:extLst>
      <p:ext uri="{BB962C8B-B14F-4D97-AF65-F5344CB8AC3E}">
        <p14:creationId xmlns:p14="http://schemas.microsoft.com/office/powerpoint/2010/main" val="40802894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7</a:t>
            </a:fld>
            <a:endParaRPr lang="en-US"/>
          </a:p>
        </p:txBody>
      </p:sp>
    </p:spTree>
    <p:extLst>
      <p:ext uri="{BB962C8B-B14F-4D97-AF65-F5344CB8AC3E}">
        <p14:creationId xmlns:p14="http://schemas.microsoft.com/office/powerpoint/2010/main" val="7265086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a:t>
            </a:r>
            <a:r>
              <a:rPr lang="en"/>
              <a:t>Ask students to describe what DNA looks like.  What do you already know about DNA?</a:t>
            </a:r>
            <a:endParaRPr lang="en-US"/>
          </a:p>
          <a:p>
            <a:endParaRPr lang="en-US">
              <a:cs typeface="Calibri"/>
            </a:endParaRPr>
          </a:p>
          <a:p>
            <a:r>
              <a:rPr lang="en"/>
              <a:t>Student: Students should write down what they already now about DNA in their notebook. </a:t>
            </a:r>
          </a:p>
        </p:txBody>
      </p:sp>
      <p:sp>
        <p:nvSpPr>
          <p:cNvPr id="4" name="Slide Number Placeholder 3"/>
          <p:cNvSpPr>
            <a:spLocks noGrp="1"/>
          </p:cNvSpPr>
          <p:nvPr>
            <p:ph type="sldNum" sz="quarter" idx="5"/>
          </p:nvPr>
        </p:nvSpPr>
        <p:spPr/>
        <p:txBody>
          <a:bodyPr/>
          <a:lstStyle/>
          <a:p>
            <a:fld id="{1D969A0E-3899-435C-BEDD-AB395C5FA4DA}" type="slidenum">
              <a:rPr lang="en-US" smtClean="0"/>
              <a:t>8</a:t>
            </a:fld>
            <a:endParaRPr lang="en-US"/>
          </a:p>
        </p:txBody>
      </p:sp>
    </p:spTree>
    <p:extLst>
      <p:ext uri="{BB962C8B-B14F-4D97-AF65-F5344CB8AC3E}">
        <p14:creationId xmlns:p14="http://schemas.microsoft.com/office/powerpoint/2010/main" val="20221531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a:t>Teacher:  Give student groups an adenine, thymine, guanine, and cytosine nucleotide.  Give them time to compare and contrast the nucleotide with each other.  Ask groups what they observed. </a:t>
            </a:r>
            <a:endParaRPr lang="en-US"/>
          </a:p>
          <a:p>
            <a:endParaRPr lang="en"/>
          </a:p>
          <a:p>
            <a:r>
              <a:rPr lang="en"/>
              <a:t>Student:  Observe the nucleotides closely with your group. Identify any patterns among the nucleotides.  Be prepared to share your findings with the class. </a:t>
            </a:r>
            <a:endParaRPr lang="en">
              <a:ea typeface="Calibri"/>
              <a:cs typeface="Calibri"/>
            </a:endParaRPr>
          </a:p>
          <a:p>
            <a:endParaRPr lang="en">
              <a:ea typeface="Calibri"/>
              <a:cs typeface="Calibri"/>
            </a:endParaRPr>
          </a:p>
          <a:p>
            <a:endParaRPr lang="en">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9</a:t>
            </a:fld>
            <a:endParaRPr lang="en-US"/>
          </a:p>
        </p:txBody>
      </p:sp>
    </p:spTree>
    <p:extLst>
      <p:ext uri="{BB962C8B-B14F-4D97-AF65-F5344CB8AC3E}">
        <p14:creationId xmlns:p14="http://schemas.microsoft.com/office/powerpoint/2010/main" val="38678585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a:t>
            </a:r>
            <a:r>
              <a:rPr lang="en"/>
              <a:t>Give students time to think and respond to the writing prompt.</a:t>
            </a:r>
            <a:endParaRPr lang="en-US"/>
          </a:p>
          <a:p>
            <a:endParaRPr lang="en-US">
              <a:cs typeface="Calibri"/>
            </a:endParaRPr>
          </a:p>
          <a:p>
            <a:r>
              <a:rPr lang="en"/>
              <a:t>Student: Students should write down why they think these features are highlighted in their notebook. </a:t>
            </a:r>
            <a:endParaRPr lang="en">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10</a:t>
            </a:fld>
            <a:endParaRPr lang="en-US"/>
          </a:p>
        </p:txBody>
      </p:sp>
    </p:spTree>
    <p:extLst>
      <p:ext uri="{BB962C8B-B14F-4D97-AF65-F5344CB8AC3E}">
        <p14:creationId xmlns:p14="http://schemas.microsoft.com/office/powerpoint/2010/main" val="38686607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5.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6.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7.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3.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4.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5.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6.xml"/></Relationships>
</file>

<file path=ppt/slideLayouts/_rels/slideLayout2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8.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AA59E-9238-1590-191D-7BE38D1C4AF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ED509B-E1A2-64ED-6EDB-8A545D22D1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Date Placeholder 6">
            <a:extLst>
              <a:ext uri="{FF2B5EF4-FFF2-40B4-BE49-F238E27FC236}">
                <a16:creationId xmlns:a16="http://schemas.microsoft.com/office/drawing/2014/main" id="{F118BCFA-0149-F94F-9FD9-B8B64BF01C99}"/>
              </a:ext>
            </a:extLst>
          </p:cNvPr>
          <p:cNvSpPr>
            <a:spLocks noGrp="1"/>
          </p:cNvSpPr>
          <p:nvPr>
            <p:ph type="dt" sz="half" idx="10"/>
          </p:nvPr>
        </p:nvSpPr>
        <p:spPr/>
        <p:txBody>
          <a:bodyPr/>
          <a:lstStyle/>
          <a:p>
            <a:fld id="{E0ECE73E-F797-419D-BB5C-D81F5D8922E4}" type="datetime1">
              <a:rPr lang="en-US" smtClean="0"/>
              <a:t>5/23/2024</a:t>
            </a:fld>
            <a:endParaRPr lang="en-US"/>
          </a:p>
        </p:txBody>
      </p:sp>
      <p:sp>
        <p:nvSpPr>
          <p:cNvPr id="8" name="Footer Placeholder 7">
            <a:extLst>
              <a:ext uri="{FF2B5EF4-FFF2-40B4-BE49-F238E27FC236}">
                <a16:creationId xmlns:a16="http://schemas.microsoft.com/office/drawing/2014/main" id="{7DD6E96D-9918-592A-C967-DC9DCDB5D511}"/>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949DD4DD-A43E-E1C0-A591-DE178AB62069}"/>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9740940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50CA2-8649-31CA-AC63-4538FAA6F9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19B292-CFBF-B3F6-5CB8-3AB4CB5B45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710C0-6311-0101-1F38-1A70F5011613}"/>
              </a:ext>
            </a:extLst>
          </p:cNvPr>
          <p:cNvSpPr>
            <a:spLocks noGrp="1"/>
          </p:cNvSpPr>
          <p:nvPr>
            <p:ph type="dt" sz="half" idx="10"/>
          </p:nvPr>
        </p:nvSpPr>
        <p:spPr/>
        <p:txBody>
          <a:bodyPr/>
          <a:lstStyle/>
          <a:p>
            <a:fld id="{EC0215DB-BB4B-4E85-8E7E-7208DC8DCF54}" type="datetime1">
              <a:rPr lang="en-US" smtClean="0"/>
              <a:t>5/23/2024</a:t>
            </a:fld>
            <a:endParaRPr lang="en-US"/>
          </a:p>
        </p:txBody>
      </p:sp>
      <p:sp>
        <p:nvSpPr>
          <p:cNvPr id="5" name="Footer Placeholder 4">
            <a:extLst>
              <a:ext uri="{FF2B5EF4-FFF2-40B4-BE49-F238E27FC236}">
                <a16:creationId xmlns:a16="http://schemas.microsoft.com/office/drawing/2014/main" id="{B239F7A4-CFCF-3A0F-4161-1B873076AC1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FD0B2B07-005D-C298-D023-7B79A369B1A3}"/>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784311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553538-503C-69AD-8EE7-DEF43A1DE5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FCC916-8137-3BDA-E712-67EE687102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FB3701-FADC-531F-F5AF-946F3EBD315F}"/>
              </a:ext>
            </a:extLst>
          </p:cNvPr>
          <p:cNvSpPr>
            <a:spLocks noGrp="1"/>
          </p:cNvSpPr>
          <p:nvPr>
            <p:ph type="dt" sz="half" idx="10"/>
          </p:nvPr>
        </p:nvSpPr>
        <p:spPr/>
        <p:txBody>
          <a:bodyPr/>
          <a:lstStyle/>
          <a:p>
            <a:fld id="{14B7788D-13A4-4239-BB90-0683A5F3DBCD}" type="datetime1">
              <a:rPr lang="en-US" smtClean="0"/>
              <a:t>5/23/2024</a:t>
            </a:fld>
            <a:endParaRPr lang="en-US"/>
          </a:p>
        </p:txBody>
      </p:sp>
      <p:sp>
        <p:nvSpPr>
          <p:cNvPr id="5" name="Footer Placeholder 4">
            <a:extLst>
              <a:ext uri="{FF2B5EF4-FFF2-40B4-BE49-F238E27FC236}">
                <a16:creationId xmlns:a16="http://schemas.microsoft.com/office/drawing/2014/main" id="{0EC2141E-8B83-561F-06DA-1621D8742659}"/>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BDCAC4E0-F807-BC17-01A0-775598CCDEA1}"/>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2850498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AA59E-9238-1590-191D-7BE38D1C4AFC}"/>
              </a:ext>
            </a:extLst>
          </p:cNvPr>
          <p:cNvSpPr>
            <a:spLocks noGrp="1"/>
          </p:cNvSpPr>
          <p:nvPr>
            <p:ph type="ctrTitle"/>
          </p:nvPr>
        </p:nvSpPr>
        <p:spPr>
          <a:xfrm>
            <a:off x="1524000" y="1122363"/>
            <a:ext cx="9144000" cy="2387600"/>
          </a:xfrm>
        </p:spPr>
        <p:txBody>
          <a:bodyPr anchor="b"/>
          <a:lstStyle>
            <a:lvl1pPr algn="ctr">
              <a:defRPr sz="6000">
                <a:latin typeface="+mn-lt"/>
              </a:defRPr>
            </a:lvl1pPr>
          </a:lstStyle>
          <a:p>
            <a:r>
              <a:rPr lang="en-US"/>
              <a:t>Click to edit Master title style</a:t>
            </a:r>
          </a:p>
        </p:txBody>
      </p:sp>
      <p:sp>
        <p:nvSpPr>
          <p:cNvPr id="3" name="Subtitle 2">
            <a:extLst>
              <a:ext uri="{FF2B5EF4-FFF2-40B4-BE49-F238E27FC236}">
                <a16:creationId xmlns:a16="http://schemas.microsoft.com/office/drawing/2014/main" id="{A2ED509B-E1A2-64ED-6EDB-8A545D22D1DF}"/>
              </a:ext>
            </a:extLst>
          </p:cNvPr>
          <p:cNvSpPr>
            <a:spLocks noGrp="1"/>
          </p:cNvSpPr>
          <p:nvPr>
            <p:ph type="subTitle" idx="1"/>
          </p:nvPr>
        </p:nvSpPr>
        <p:spPr>
          <a:xfrm>
            <a:off x="1524000" y="3602038"/>
            <a:ext cx="9144000" cy="1655762"/>
          </a:xfrm>
        </p:spPr>
        <p:txBody>
          <a:bodyPr/>
          <a:lstStyle>
            <a:lvl1pPr marL="0" indent="0" algn="ctr">
              <a:buNone/>
              <a:defRPr sz="24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B25DCB9-1870-B8A9-1E33-8C9EC80485E0}"/>
              </a:ext>
            </a:extLst>
          </p:cNvPr>
          <p:cNvSpPr>
            <a:spLocks noGrp="1"/>
          </p:cNvSpPr>
          <p:nvPr>
            <p:ph type="dt" sz="half" idx="10"/>
          </p:nvPr>
        </p:nvSpPr>
        <p:spPr/>
        <p:txBody>
          <a:bodyPr/>
          <a:lstStyle>
            <a:lvl1pPr>
              <a:defRPr>
                <a:latin typeface="+mn-lt"/>
              </a:defRPr>
            </a:lvl1pPr>
          </a:lstStyle>
          <a:p>
            <a:fld id="{C588DB2D-0779-4518-BE2E-5CBC1ED86FD8}" type="datetime1">
              <a:rPr lang="en-US" smtClean="0"/>
              <a:pPr/>
              <a:t>5/23/2024</a:t>
            </a:fld>
            <a:endParaRPr lang="en-US"/>
          </a:p>
        </p:txBody>
      </p:sp>
      <p:sp>
        <p:nvSpPr>
          <p:cNvPr id="5" name="Footer Placeholder 4">
            <a:extLst>
              <a:ext uri="{FF2B5EF4-FFF2-40B4-BE49-F238E27FC236}">
                <a16:creationId xmlns:a16="http://schemas.microsoft.com/office/drawing/2014/main" id="{EC1700F0-D4C0-650B-B091-8E487478856F}"/>
              </a:ext>
            </a:extLst>
          </p:cNvPr>
          <p:cNvSpPr>
            <a:spLocks noGrp="1"/>
          </p:cNvSpPr>
          <p:nvPr>
            <p:ph type="ftr" sz="quarter" idx="11"/>
          </p:nvPr>
        </p:nvSpPr>
        <p:spPr/>
        <p:txBody>
          <a:bodyPr/>
          <a:lstStyle>
            <a:lvl1pPr>
              <a:defRPr>
                <a:solidFill>
                  <a:srgbClr val="CBCBCB"/>
                </a:solidFill>
                <a:latin typeface="+mn-lt"/>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EE51F4E7-9857-B59E-46B4-E4C021A7922E}"/>
              </a:ext>
            </a:extLst>
          </p:cNvPr>
          <p:cNvSpPr>
            <a:spLocks noGrp="1"/>
          </p:cNvSpPr>
          <p:nvPr>
            <p:ph type="sldNum" sz="quarter" idx="12"/>
          </p:nvPr>
        </p:nvSpPr>
        <p:spPr>
          <a:xfrm>
            <a:off x="8610600" y="6356350"/>
            <a:ext cx="2743200" cy="365125"/>
          </a:xfrm>
          <a:prstGeom prst="rect">
            <a:avLst/>
          </a:prstGeom>
        </p:spPr>
        <p:txBody>
          <a:bodyPr/>
          <a:lstStyle>
            <a:lvl1pPr>
              <a:defRPr>
                <a:latin typeface="+mn-lt"/>
              </a:defRPr>
            </a:lvl1pPr>
          </a:lstStyle>
          <a:p>
            <a:fld id="{612391E0-A521-46DB-9F80-8F59B96C1CAA}" type="slidenum">
              <a:rPr lang="en-US" smtClean="0"/>
              <a:pPr/>
              <a:t>‹#›</a:t>
            </a:fld>
            <a:endParaRPr lang="en-US"/>
          </a:p>
        </p:txBody>
      </p:sp>
    </p:spTree>
    <p:custDataLst>
      <p:tags r:id="rId1"/>
    </p:custDataLst>
    <p:extLst>
      <p:ext uri="{BB962C8B-B14F-4D97-AF65-F5344CB8AC3E}">
        <p14:creationId xmlns:p14="http://schemas.microsoft.com/office/powerpoint/2010/main" val="20621978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63D66-DDB8-819F-1493-C5C12B437336}"/>
              </a:ext>
            </a:extLst>
          </p:cNvPr>
          <p:cNvSpPr>
            <a:spLocks noGrp="1"/>
          </p:cNvSpPr>
          <p:nvPr>
            <p:ph type="title"/>
          </p:nvPr>
        </p:nvSpPr>
        <p:spPr/>
        <p:txBody>
          <a:bodyPr/>
          <a:lstStyle>
            <a:lvl1pPr>
              <a:defRPr>
                <a:latin typeface="+mn-lt"/>
              </a:defRPr>
            </a:lvl1pPr>
          </a:lstStyle>
          <a:p>
            <a:r>
              <a:rPr lang="en-US"/>
              <a:t>Click to edit Master title style</a:t>
            </a:r>
          </a:p>
        </p:txBody>
      </p:sp>
      <p:sp>
        <p:nvSpPr>
          <p:cNvPr id="3" name="Content Placeholder 2">
            <a:extLst>
              <a:ext uri="{FF2B5EF4-FFF2-40B4-BE49-F238E27FC236}">
                <a16:creationId xmlns:a16="http://schemas.microsoft.com/office/drawing/2014/main" id="{FC482255-8294-F8CD-A51C-C84ACE67CFE1}"/>
              </a:ext>
            </a:extLst>
          </p:cNvPr>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FC0B59-D31C-14EA-7CFA-4342F378FE8E}"/>
              </a:ext>
            </a:extLst>
          </p:cNvPr>
          <p:cNvSpPr>
            <a:spLocks noGrp="1"/>
          </p:cNvSpPr>
          <p:nvPr>
            <p:ph type="dt" sz="half" idx="10"/>
          </p:nvPr>
        </p:nvSpPr>
        <p:spPr/>
        <p:txBody>
          <a:bodyPr/>
          <a:lstStyle>
            <a:lvl1pPr>
              <a:defRPr>
                <a:latin typeface="+mn-lt"/>
              </a:defRPr>
            </a:lvl1pPr>
          </a:lstStyle>
          <a:p>
            <a:fld id="{F5DC348B-6889-4394-BB6C-8315A640885C}" type="datetime1">
              <a:rPr lang="en-US" smtClean="0"/>
              <a:pPr/>
              <a:t>5/23/2024</a:t>
            </a:fld>
            <a:endParaRPr lang="en-US"/>
          </a:p>
        </p:txBody>
      </p:sp>
      <p:sp>
        <p:nvSpPr>
          <p:cNvPr id="5" name="Footer Placeholder 4">
            <a:extLst>
              <a:ext uri="{FF2B5EF4-FFF2-40B4-BE49-F238E27FC236}">
                <a16:creationId xmlns:a16="http://schemas.microsoft.com/office/drawing/2014/main" id="{448D3D15-21B8-2EA3-1461-4B683FBC4647}"/>
              </a:ext>
            </a:extLst>
          </p:cNvPr>
          <p:cNvSpPr>
            <a:spLocks noGrp="1"/>
          </p:cNvSpPr>
          <p:nvPr>
            <p:ph type="ftr" sz="quarter" idx="11"/>
          </p:nvPr>
        </p:nvSpPr>
        <p:spPr/>
        <p:txBody>
          <a:bodyPr/>
          <a:lstStyle>
            <a:lvl1pPr>
              <a:defRPr>
                <a:latin typeface="+mn-lt"/>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C997A726-70A3-EE4E-FB38-497B11624049}"/>
              </a:ext>
            </a:extLst>
          </p:cNvPr>
          <p:cNvSpPr>
            <a:spLocks noGrp="1"/>
          </p:cNvSpPr>
          <p:nvPr>
            <p:ph type="sldNum" sz="quarter" idx="12"/>
          </p:nvPr>
        </p:nvSpPr>
        <p:spPr>
          <a:xfrm>
            <a:off x="8610600" y="6356350"/>
            <a:ext cx="2743200" cy="365125"/>
          </a:xfrm>
          <a:prstGeom prst="rect">
            <a:avLst/>
          </a:prstGeom>
        </p:spPr>
        <p:txBody>
          <a:bodyPr/>
          <a:lstStyle>
            <a:lvl1pPr>
              <a:defRPr>
                <a:latin typeface="+mn-lt"/>
              </a:defRPr>
            </a:lvl1pPr>
          </a:lstStyle>
          <a:p>
            <a:fld id="{612391E0-A521-46DB-9F80-8F59B96C1CAA}" type="slidenum">
              <a:rPr lang="en-US" smtClean="0"/>
              <a:pPr/>
              <a:t>‹#›</a:t>
            </a:fld>
            <a:endParaRPr lang="en-US"/>
          </a:p>
        </p:txBody>
      </p:sp>
    </p:spTree>
    <p:custDataLst>
      <p:tags r:id="rId1"/>
    </p:custDataLst>
    <p:extLst>
      <p:ext uri="{BB962C8B-B14F-4D97-AF65-F5344CB8AC3E}">
        <p14:creationId xmlns:p14="http://schemas.microsoft.com/office/powerpoint/2010/main" val="14245059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DAB27-502B-6DDA-A863-74508BB9DD8C}"/>
              </a:ext>
            </a:extLst>
          </p:cNvPr>
          <p:cNvSpPr>
            <a:spLocks noGrp="1"/>
          </p:cNvSpPr>
          <p:nvPr>
            <p:ph type="title"/>
          </p:nvPr>
        </p:nvSpPr>
        <p:spPr>
          <a:xfrm>
            <a:off x="831850" y="1709738"/>
            <a:ext cx="10515600" cy="2852737"/>
          </a:xfrm>
        </p:spPr>
        <p:txBody>
          <a:bodyPr anchor="b"/>
          <a:lstStyle>
            <a:lvl1pPr>
              <a:defRPr sz="6000">
                <a:latin typeface="+mn-lt"/>
              </a:defRPr>
            </a:lvl1pPr>
          </a:lstStyle>
          <a:p>
            <a:r>
              <a:rPr lang="en-US"/>
              <a:t>Click to edit Master title style</a:t>
            </a:r>
          </a:p>
        </p:txBody>
      </p:sp>
      <p:sp>
        <p:nvSpPr>
          <p:cNvPr id="3" name="Text Placeholder 2">
            <a:extLst>
              <a:ext uri="{FF2B5EF4-FFF2-40B4-BE49-F238E27FC236}">
                <a16:creationId xmlns:a16="http://schemas.microsoft.com/office/drawing/2014/main" id="{BEE4970E-1827-A990-508C-F8AD2C2802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E1A2EE-798E-387D-D7F7-E1626151FB53}"/>
              </a:ext>
            </a:extLst>
          </p:cNvPr>
          <p:cNvSpPr>
            <a:spLocks noGrp="1"/>
          </p:cNvSpPr>
          <p:nvPr>
            <p:ph type="dt" sz="half" idx="10"/>
          </p:nvPr>
        </p:nvSpPr>
        <p:spPr/>
        <p:txBody>
          <a:bodyPr/>
          <a:lstStyle>
            <a:lvl1pPr>
              <a:defRPr>
                <a:latin typeface="+mn-lt"/>
              </a:defRPr>
            </a:lvl1pPr>
          </a:lstStyle>
          <a:p>
            <a:fld id="{38AD357F-3E85-4D54-801A-5C387C87C963}" type="datetime1">
              <a:rPr lang="en-US" smtClean="0"/>
              <a:pPr/>
              <a:t>5/23/2024</a:t>
            </a:fld>
            <a:endParaRPr lang="en-US"/>
          </a:p>
        </p:txBody>
      </p:sp>
      <p:sp>
        <p:nvSpPr>
          <p:cNvPr id="5" name="Footer Placeholder 4">
            <a:extLst>
              <a:ext uri="{FF2B5EF4-FFF2-40B4-BE49-F238E27FC236}">
                <a16:creationId xmlns:a16="http://schemas.microsoft.com/office/drawing/2014/main" id="{7BF612CA-CF58-77EA-836D-D25241C537D1}"/>
              </a:ext>
            </a:extLst>
          </p:cNvPr>
          <p:cNvSpPr>
            <a:spLocks noGrp="1"/>
          </p:cNvSpPr>
          <p:nvPr>
            <p:ph type="ftr" sz="quarter" idx="11"/>
          </p:nvPr>
        </p:nvSpPr>
        <p:spPr/>
        <p:txBody>
          <a:bodyPr/>
          <a:lstStyle>
            <a:lvl1pPr>
              <a:defRPr>
                <a:latin typeface="+mn-lt"/>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19927615-11B1-160A-2DA8-A5F31C68D586}"/>
              </a:ext>
            </a:extLst>
          </p:cNvPr>
          <p:cNvSpPr>
            <a:spLocks noGrp="1"/>
          </p:cNvSpPr>
          <p:nvPr>
            <p:ph type="sldNum" sz="quarter" idx="12"/>
          </p:nvPr>
        </p:nvSpPr>
        <p:spPr>
          <a:xfrm>
            <a:off x="8610600" y="6356350"/>
            <a:ext cx="2743200" cy="365125"/>
          </a:xfrm>
          <a:prstGeom prst="rect">
            <a:avLst/>
          </a:prstGeom>
        </p:spPr>
        <p:txBody>
          <a:bodyPr/>
          <a:lstStyle>
            <a:lvl1pPr>
              <a:defRPr>
                <a:latin typeface="+mn-lt"/>
              </a:defRPr>
            </a:lvl1pPr>
          </a:lstStyle>
          <a:p>
            <a:fld id="{612391E0-A521-46DB-9F80-8F59B96C1CAA}" type="slidenum">
              <a:rPr lang="en-US" smtClean="0"/>
              <a:pPr/>
              <a:t>‹#›</a:t>
            </a:fld>
            <a:endParaRPr lang="en-US"/>
          </a:p>
        </p:txBody>
      </p:sp>
    </p:spTree>
    <p:custDataLst>
      <p:tags r:id="rId1"/>
    </p:custDataLst>
    <p:extLst>
      <p:ext uri="{BB962C8B-B14F-4D97-AF65-F5344CB8AC3E}">
        <p14:creationId xmlns:p14="http://schemas.microsoft.com/office/powerpoint/2010/main" val="29183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60D9-2764-288F-907B-F455B52869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1CAF07-D142-1DEE-6327-6D6F5D2AB3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183DC1-05CD-7F40-0987-3B32E8177E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56B191-CBE9-2C30-5748-D32BF2EFD579}"/>
              </a:ext>
            </a:extLst>
          </p:cNvPr>
          <p:cNvSpPr>
            <a:spLocks noGrp="1"/>
          </p:cNvSpPr>
          <p:nvPr>
            <p:ph type="dt" sz="half" idx="10"/>
          </p:nvPr>
        </p:nvSpPr>
        <p:spPr/>
        <p:txBody>
          <a:bodyPr/>
          <a:lstStyle/>
          <a:p>
            <a:fld id="{531D66F5-C607-41DB-A513-95F7A27925BA}" type="datetime1">
              <a:rPr lang="en-US" smtClean="0"/>
              <a:t>5/23/2024</a:t>
            </a:fld>
            <a:endParaRPr lang="en-US"/>
          </a:p>
        </p:txBody>
      </p:sp>
      <p:sp>
        <p:nvSpPr>
          <p:cNvPr id="6" name="Footer Placeholder 5">
            <a:extLst>
              <a:ext uri="{FF2B5EF4-FFF2-40B4-BE49-F238E27FC236}">
                <a16:creationId xmlns:a16="http://schemas.microsoft.com/office/drawing/2014/main" id="{0679147C-F79A-63B4-C9C6-D44BA7F9688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A0ECBFFE-AD10-95A9-0282-3655A797287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5700258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D7867-9CA8-4994-6EBE-BC54C3D3E0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CBED68C-C077-D64F-B558-33FC63B454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B48F80-DD4F-C251-5BD1-1A3DA7C32F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5452D0-E5D2-80F2-5D1A-C46D246F99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C08E42-7A16-55F0-C6B8-130A07E79F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AEF5F9-AED4-1A31-405D-028EB6D1A67D}"/>
              </a:ext>
            </a:extLst>
          </p:cNvPr>
          <p:cNvSpPr>
            <a:spLocks noGrp="1"/>
          </p:cNvSpPr>
          <p:nvPr>
            <p:ph type="dt" sz="half" idx="10"/>
          </p:nvPr>
        </p:nvSpPr>
        <p:spPr/>
        <p:txBody>
          <a:bodyPr/>
          <a:lstStyle/>
          <a:p>
            <a:fld id="{EA83661C-AA3A-4C2C-B108-64DE24A8A81C}" type="datetime1">
              <a:rPr lang="en-US" smtClean="0"/>
              <a:t>5/23/2024</a:t>
            </a:fld>
            <a:endParaRPr lang="en-US"/>
          </a:p>
        </p:txBody>
      </p:sp>
      <p:sp>
        <p:nvSpPr>
          <p:cNvPr id="8" name="Footer Placeholder 7">
            <a:extLst>
              <a:ext uri="{FF2B5EF4-FFF2-40B4-BE49-F238E27FC236}">
                <a16:creationId xmlns:a16="http://schemas.microsoft.com/office/drawing/2014/main" id="{FC718CEE-D0E5-16B2-D732-6A3E6999F416}"/>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BB4AE3AF-CC90-779B-10A0-C48D47DED28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468061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25C0F-3A8B-0D4F-47C2-E32FF90F5E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88FC7A-49EF-763C-126D-40CE2914BDE3}"/>
              </a:ext>
            </a:extLst>
          </p:cNvPr>
          <p:cNvSpPr>
            <a:spLocks noGrp="1"/>
          </p:cNvSpPr>
          <p:nvPr>
            <p:ph type="dt" sz="half" idx="10"/>
          </p:nvPr>
        </p:nvSpPr>
        <p:spPr/>
        <p:txBody>
          <a:bodyPr/>
          <a:lstStyle/>
          <a:p>
            <a:fld id="{A31D7862-0EA1-422C-81BE-DA0B3A1172DA}" type="datetime1">
              <a:rPr lang="en-US" smtClean="0"/>
              <a:t>5/23/2024</a:t>
            </a:fld>
            <a:endParaRPr lang="en-US"/>
          </a:p>
        </p:txBody>
      </p:sp>
      <p:sp>
        <p:nvSpPr>
          <p:cNvPr id="4" name="Footer Placeholder 3">
            <a:extLst>
              <a:ext uri="{FF2B5EF4-FFF2-40B4-BE49-F238E27FC236}">
                <a16:creationId xmlns:a16="http://schemas.microsoft.com/office/drawing/2014/main" id="{9787FAE3-E195-235A-F085-A8FC0288B55E}"/>
              </a:ext>
            </a:extLst>
          </p:cNvPr>
          <p:cNvSpPr>
            <a:spLocks noGrp="1"/>
          </p:cNvSpPr>
          <p:nvPr>
            <p:ph type="ftr" sz="quarter" idx="11"/>
          </p:nvPr>
        </p:nvSpPr>
        <p:spPr/>
        <p:txBody>
          <a:bodyPr/>
          <a:lstStyle/>
          <a:p>
            <a:r>
              <a:rPr lang="en-US"/>
              <a:t>© 2023 3D Molecular Designs. All Rights Reserved. </a:t>
            </a:r>
          </a:p>
        </p:txBody>
      </p:sp>
      <p:sp>
        <p:nvSpPr>
          <p:cNvPr id="5" name="Slide Number Placeholder 4">
            <a:extLst>
              <a:ext uri="{FF2B5EF4-FFF2-40B4-BE49-F238E27FC236}">
                <a16:creationId xmlns:a16="http://schemas.microsoft.com/office/drawing/2014/main" id="{E64619F3-7A75-AA5F-4426-9665F9962376}"/>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7126448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1C6628-971E-3C8A-6346-CFB29E1A455A}"/>
              </a:ext>
            </a:extLst>
          </p:cNvPr>
          <p:cNvSpPr>
            <a:spLocks noGrp="1"/>
          </p:cNvSpPr>
          <p:nvPr>
            <p:ph type="dt" sz="half" idx="10"/>
          </p:nvPr>
        </p:nvSpPr>
        <p:spPr/>
        <p:txBody>
          <a:bodyPr/>
          <a:lstStyle/>
          <a:p>
            <a:fld id="{A6E1ADF4-DB42-4551-8E91-6BF84BF062A6}" type="datetime1">
              <a:rPr lang="en-US" smtClean="0"/>
              <a:t>5/23/2024</a:t>
            </a:fld>
            <a:endParaRPr lang="en-US"/>
          </a:p>
        </p:txBody>
      </p:sp>
      <p:sp>
        <p:nvSpPr>
          <p:cNvPr id="3" name="Footer Placeholder 2">
            <a:extLst>
              <a:ext uri="{FF2B5EF4-FFF2-40B4-BE49-F238E27FC236}">
                <a16:creationId xmlns:a16="http://schemas.microsoft.com/office/drawing/2014/main" id="{31FEB7D5-F96E-D77B-DFBA-661FF2C4F4B3}"/>
              </a:ext>
            </a:extLst>
          </p:cNvPr>
          <p:cNvSpPr>
            <a:spLocks noGrp="1"/>
          </p:cNvSpPr>
          <p:nvPr>
            <p:ph type="ftr" sz="quarter" idx="11"/>
          </p:nvPr>
        </p:nvSpPr>
        <p:spPr/>
        <p:txBody>
          <a:bodyPr/>
          <a:lstStyle/>
          <a:p>
            <a:r>
              <a:rPr lang="en-US"/>
              <a:t>© 2023 3D Molecular Designs. All Rights Reserved. </a:t>
            </a:r>
          </a:p>
        </p:txBody>
      </p:sp>
      <p:sp>
        <p:nvSpPr>
          <p:cNvPr id="4" name="Slide Number Placeholder 3">
            <a:extLst>
              <a:ext uri="{FF2B5EF4-FFF2-40B4-BE49-F238E27FC236}">
                <a16:creationId xmlns:a16="http://schemas.microsoft.com/office/drawing/2014/main" id="{A5F3602C-935A-FC5A-2698-B31625D0B455}"/>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7373914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44CB-3800-36C7-D0A8-492982A499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6D3D93-6472-AED3-7852-EF7981D0EF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FA0C83-D744-EC41-D871-4ECB31CD69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EF484A-2794-558F-2207-2831C44730B7}"/>
              </a:ext>
            </a:extLst>
          </p:cNvPr>
          <p:cNvSpPr>
            <a:spLocks noGrp="1"/>
          </p:cNvSpPr>
          <p:nvPr>
            <p:ph type="dt" sz="half" idx="10"/>
          </p:nvPr>
        </p:nvSpPr>
        <p:spPr/>
        <p:txBody>
          <a:bodyPr/>
          <a:lstStyle/>
          <a:p>
            <a:fld id="{15D28C84-0ECA-46A6-90A0-64AF9984C630}" type="datetime1">
              <a:rPr lang="en-US" smtClean="0"/>
              <a:t>5/23/2024</a:t>
            </a:fld>
            <a:endParaRPr lang="en-US"/>
          </a:p>
        </p:txBody>
      </p:sp>
      <p:sp>
        <p:nvSpPr>
          <p:cNvPr id="6" name="Footer Placeholder 5">
            <a:extLst>
              <a:ext uri="{FF2B5EF4-FFF2-40B4-BE49-F238E27FC236}">
                <a16:creationId xmlns:a16="http://schemas.microsoft.com/office/drawing/2014/main" id="{B97F0BC1-FCFE-993A-D68B-5FFBDE6FB4D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C8C52E09-B3CD-462C-45A7-00EE602A040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188309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63D66-DDB8-819F-1493-C5C12B4373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482255-8294-F8CD-A51C-C84ACE67CF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CE08541-8298-8A0B-4D4C-231100DAA4FA}"/>
              </a:ext>
            </a:extLst>
          </p:cNvPr>
          <p:cNvSpPr>
            <a:spLocks noGrp="1"/>
          </p:cNvSpPr>
          <p:nvPr>
            <p:ph type="dt" sz="half" idx="10"/>
          </p:nvPr>
        </p:nvSpPr>
        <p:spPr/>
        <p:txBody>
          <a:bodyPr/>
          <a:lstStyle/>
          <a:p>
            <a:fld id="{C5406591-0E2D-4B41-9E15-57F1BE56029F}" type="datetime1">
              <a:rPr lang="en-US" smtClean="0"/>
              <a:t>5/23/2024</a:t>
            </a:fld>
            <a:endParaRPr lang="en-US"/>
          </a:p>
        </p:txBody>
      </p:sp>
      <p:sp>
        <p:nvSpPr>
          <p:cNvPr id="8" name="Footer Placeholder 7">
            <a:extLst>
              <a:ext uri="{FF2B5EF4-FFF2-40B4-BE49-F238E27FC236}">
                <a16:creationId xmlns:a16="http://schemas.microsoft.com/office/drawing/2014/main" id="{1AC9A937-D50A-38E3-F929-BB1EF08139E4}"/>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015287DB-89B6-EFC3-88B6-2302AA9D1079}"/>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0437072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3F3CB-7F92-B880-0B07-76531C1960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A1C15B-BD51-FFDF-FE43-8BE43CB12E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BE9CE41-8D5B-D6A0-6FCA-0458E9C1FF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49A1D5-E4DA-BD45-6496-57BBEB13CD60}"/>
              </a:ext>
            </a:extLst>
          </p:cNvPr>
          <p:cNvSpPr>
            <a:spLocks noGrp="1"/>
          </p:cNvSpPr>
          <p:nvPr>
            <p:ph type="dt" sz="half" idx="10"/>
          </p:nvPr>
        </p:nvSpPr>
        <p:spPr/>
        <p:txBody>
          <a:bodyPr/>
          <a:lstStyle/>
          <a:p>
            <a:fld id="{EE8DA816-151A-41E8-BAEE-3302C9D49097}" type="datetime1">
              <a:rPr lang="en-US" smtClean="0"/>
              <a:t>5/23/2024</a:t>
            </a:fld>
            <a:endParaRPr lang="en-US"/>
          </a:p>
        </p:txBody>
      </p:sp>
      <p:sp>
        <p:nvSpPr>
          <p:cNvPr id="6" name="Footer Placeholder 5">
            <a:extLst>
              <a:ext uri="{FF2B5EF4-FFF2-40B4-BE49-F238E27FC236}">
                <a16:creationId xmlns:a16="http://schemas.microsoft.com/office/drawing/2014/main" id="{43F311F5-891D-D2DB-2A4D-222A4E0F28AB}"/>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7F42D019-C48C-AABC-B728-C67175B141D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4713094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50CA2-8649-31CA-AC63-4538FAA6F9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19B292-CFBF-B3F6-5CB8-3AB4CB5B45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710C0-6311-0101-1F38-1A70F5011613}"/>
              </a:ext>
            </a:extLst>
          </p:cNvPr>
          <p:cNvSpPr>
            <a:spLocks noGrp="1"/>
          </p:cNvSpPr>
          <p:nvPr>
            <p:ph type="dt" sz="half" idx="10"/>
          </p:nvPr>
        </p:nvSpPr>
        <p:spPr/>
        <p:txBody>
          <a:bodyPr/>
          <a:lstStyle/>
          <a:p>
            <a:fld id="{0F2AD5B5-A6B7-4409-AAED-1A183BD1D099}" type="datetime1">
              <a:rPr lang="en-US" smtClean="0"/>
              <a:t>5/23/2024</a:t>
            </a:fld>
            <a:endParaRPr lang="en-US"/>
          </a:p>
        </p:txBody>
      </p:sp>
      <p:sp>
        <p:nvSpPr>
          <p:cNvPr id="5" name="Footer Placeholder 4">
            <a:extLst>
              <a:ext uri="{FF2B5EF4-FFF2-40B4-BE49-F238E27FC236}">
                <a16:creationId xmlns:a16="http://schemas.microsoft.com/office/drawing/2014/main" id="{B239F7A4-CFCF-3A0F-4161-1B873076AC1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FD0B2B07-005D-C298-D023-7B79A369B1A3}"/>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20034396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553538-503C-69AD-8EE7-DEF43A1DE5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FCC916-8137-3BDA-E712-67EE687102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FB3701-FADC-531F-F5AF-946F3EBD315F}"/>
              </a:ext>
            </a:extLst>
          </p:cNvPr>
          <p:cNvSpPr>
            <a:spLocks noGrp="1"/>
          </p:cNvSpPr>
          <p:nvPr>
            <p:ph type="dt" sz="half" idx="10"/>
          </p:nvPr>
        </p:nvSpPr>
        <p:spPr/>
        <p:txBody>
          <a:bodyPr/>
          <a:lstStyle/>
          <a:p>
            <a:fld id="{63F77F85-C20D-49A1-9800-EE8BA84A20E6}" type="datetime1">
              <a:rPr lang="en-US" smtClean="0"/>
              <a:t>5/23/2024</a:t>
            </a:fld>
            <a:endParaRPr lang="en-US"/>
          </a:p>
        </p:txBody>
      </p:sp>
      <p:sp>
        <p:nvSpPr>
          <p:cNvPr id="5" name="Footer Placeholder 4">
            <a:extLst>
              <a:ext uri="{FF2B5EF4-FFF2-40B4-BE49-F238E27FC236}">
                <a16:creationId xmlns:a16="http://schemas.microsoft.com/office/drawing/2014/main" id="{0EC2141E-8B83-561F-06DA-1621D8742659}"/>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BDCAC4E0-F807-BC17-01A0-775598CCDEA1}"/>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2105667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AA59E-9238-1590-191D-7BE38D1C4AF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ED509B-E1A2-64ED-6EDB-8A545D22D1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B25DCB9-1870-B8A9-1E33-8C9EC80485E0}"/>
              </a:ext>
            </a:extLst>
          </p:cNvPr>
          <p:cNvSpPr>
            <a:spLocks noGrp="1"/>
          </p:cNvSpPr>
          <p:nvPr>
            <p:ph type="dt" sz="half" idx="10"/>
          </p:nvPr>
        </p:nvSpPr>
        <p:spPr/>
        <p:txBody>
          <a:bodyPr/>
          <a:lstStyle/>
          <a:p>
            <a:fld id="{C588DB2D-0779-4518-BE2E-5CBC1ED86FD8}" type="datetime1">
              <a:rPr lang="en-US" smtClean="0"/>
              <a:t>5/23/2024</a:t>
            </a:fld>
            <a:endParaRPr lang="en-US"/>
          </a:p>
        </p:txBody>
      </p:sp>
      <p:sp>
        <p:nvSpPr>
          <p:cNvPr id="5" name="Footer Placeholder 4">
            <a:extLst>
              <a:ext uri="{FF2B5EF4-FFF2-40B4-BE49-F238E27FC236}">
                <a16:creationId xmlns:a16="http://schemas.microsoft.com/office/drawing/2014/main" id="{EC1700F0-D4C0-650B-B091-8E487478856F}"/>
              </a:ext>
            </a:extLst>
          </p:cNvPr>
          <p:cNvSpPr>
            <a:spLocks noGrp="1"/>
          </p:cNvSpPr>
          <p:nvPr>
            <p:ph type="ftr" sz="quarter" idx="11"/>
          </p:nvPr>
        </p:nvSpPr>
        <p:spPr/>
        <p:txBody>
          <a:bodyPr/>
          <a:lstStyle>
            <a:lvl1pPr>
              <a:defRPr>
                <a:solidFill>
                  <a:srgbClr val="CBCBCB"/>
                </a:solidFill>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EE51F4E7-9857-B59E-46B4-E4C021A7922E}"/>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7094849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63D66-DDB8-819F-1493-C5C12B4373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482255-8294-F8CD-A51C-C84ACE67CF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FC0B59-D31C-14EA-7CFA-4342F378FE8E}"/>
              </a:ext>
            </a:extLst>
          </p:cNvPr>
          <p:cNvSpPr>
            <a:spLocks noGrp="1"/>
          </p:cNvSpPr>
          <p:nvPr>
            <p:ph type="dt" sz="half" idx="10"/>
          </p:nvPr>
        </p:nvSpPr>
        <p:spPr/>
        <p:txBody>
          <a:bodyPr/>
          <a:lstStyle/>
          <a:p>
            <a:fld id="{F5DC348B-6889-4394-BB6C-8315A640885C}" type="datetime1">
              <a:rPr lang="en-US" smtClean="0"/>
              <a:t>5/23/2024</a:t>
            </a:fld>
            <a:endParaRPr lang="en-US"/>
          </a:p>
        </p:txBody>
      </p:sp>
      <p:sp>
        <p:nvSpPr>
          <p:cNvPr id="5" name="Footer Placeholder 4">
            <a:extLst>
              <a:ext uri="{FF2B5EF4-FFF2-40B4-BE49-F238E27FC236}">
                <a16:creationId xmlns:a16="http://schemas.microsoft.com/office/drawing/2014/main" id="{448D3D15-21B8-2EA3-1461-4B683FBC464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C997A726-70A3-EE4E-FB38-497B11624049}"/>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6340328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DAB27-502B-6DDA-A863-74508BB9DD8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EE4970E-1827-A990-508C-F8AD2C2802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E1A2EE-798E-387D-D7F7-E1626151FB53}"/>
              </a:ext>
            </a:extLst>
          </p:cNvPr>
          <p:cNvSpPr>
            <a:spLocks noGrp="1"/>
          </p:cNvSpPr>
          <p:nvPr>
            <p:ph type="dt" sz="half" idx="10"/>
          </p:nvPr>
        </p:nvSpPr>
        <p:spPr/>
        <p:txBody>
          <a:bodyPr/>
          <a:lstStyle/>
          <a:p>
            <a:fld id="{38AD357F-3E85-4D54-801A-5C387C87C963}" type="datetime1">
              <a:rPr lang="en-US" smtClean="0"/>
              <a:t>5/23/2024</a:t>
            </a:fld>
            <a:endParaRPr lang="en-US"/>
          </a:p>
        </p:txBody>
      </p:sp>
      <p:sp>
        <p:nvSpPr>
          <p:cNvPr id="5" name="Footer Placeholder 4">
            <a:extLst>
              <a:ext uri="{FF2B5EF4-FFF2-40B4-BE49-F238E27FC236}">
                <a16:creationId xmlns:a16="http://schemas.microsoft.com/office/drawing/2014/main" id="{7BF612CA-CF58-77EA-836D-D25241C537D1}"/>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19927615-11B1-160A-2DA8-A5F31C68D586}"/>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0947416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60D9-2764-288F-907B-F455B52869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1CAF07-D142-1DEE-6327-6D6F5D2AB3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183DC1-05CD-7F40-0987-3B32E8177E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56B191-CBE9-2C30-5748-D32BF2EFD579}"/>
              </a:ext>
            </a:extLst>
          </p:cNvPr>
          <p:cNvSpPr>
            <a:spLocks noGrp="1"/>
          </p:cNvSpPr>
          <p:nvPr>
            <p:ph type="dt" sz="half" idx="10"/>
          </p:nvPr>
        </p:nvSpPr>
        <p:spPr/>
        <p:txBody>
          <a:bodyPr/>
          <a:lstStyle/>
          <a:p>
            <a:fld id="{531D66F5-C607-41DB-A513-95F7A27925BA}" type="datetime1">
              <a:rPr lang="en-US" smtClean="0"/>
              <a:t>5/23/2024</a:t>
            </a:fld>
            <a:endParaRPr lang="en-US"/>
          </a:p>
        </p:txBody>
      </p:sp>
      <p:sp>
        <p:nvSpPr>
          <p:cNvPr id="6" name="Footer Placeholder 5">
            <a:extLst>
              <a:ext uri="{FF2B5EF4-FFF2-40B4-BE49-F238E27FC236}">
                <a16:creationId xmlns:a16="http://schemas.microsoft.com/office/drawing/2014/main" id="{0679147C-F79A-63B4-C9C6-D44BA7F9688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A0ECBFFE-AD10-95A9-0282-3655A797287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7460368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D7867-9CA8-4994-6EBE-BC54C3D3E0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CBED68C-C077-D64F-B558-33FC63B454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B48F80-DD4F-C251-5BD1-1A3DA7C32F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5452D0-E5D2-80F2-5D1A-C46D246F99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C08E42-7A16-55F0-C6B8-130A07E79F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AEF5F9-AED4-1A31-405D-028EB6D1A67D}"/>
              </a:ext>
            </a:extLst>
          </p:cNvPr>
          <p:cNvSpPr>
            <a:spLocks noGrp="1"/>
          </p:cNvSpPr>
          <p:nvPr>
            <p:ph type="dt" sz="half" idx="10"/>
          </p:nvPr>
        </p:nvSpPr>
        <p:spPr/>
        <p:txBody>
          <a:bodyPr/>
          <a:lstStyle/>
          <a:p>
            <a:fld id="{EA83661C-AA3A-4C2C-B108-64DE24A8A81C}" type="datetime1">
              <a:rPr lang="en-US" smtClean="0"/>
              <a:t>5/23/2024</a:t>
            </a:fld>
            <a:endParaRPr lang="en-US"/>
          </a:p>
        </p:txBody>
      </p:sp>
      <p:sp>
        <p:nvSpPr>
          <p:cNvPr id="8" name="Footer Placeholder 7">
            <a:extLst>
              <a:ext uri="{FF2B5EF4-FFF2-40B4-BE49-F238E27FC236}">
                <a16:creationId xmlns:a16="http://schemas.microsoft.com/office/drawing/2014/main" id="{FC718CEE-D0E5-16B2-D732-6A3E6999F416}"/>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BB4AE3AF-CC90-779B-10A0-C48D47DED28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0846246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25C0F-3A8B-0D4F-47C2-E32FF90F5E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88FC7A-49EF-763C-126D-40CE2914BDE3}"/>
              </a:ext>
            </a:extLst>
          </p:cNvPr>
          <p:cNvSpPr>
            <a:spLocks noGrp="1"/>
          </p:cNvSpPr>
          <p:nvPr>
            <p:ph type="dt" sz="half" idx="10"/>
          </p:nvPr>
        </p:nvSpPr>
        <p:spPr/>
        <p:txBody>
          <a:bodyPr/>
          <a:lstStyle/>
          <a:p>
            <a:fld id="{A31D7862-0EA1-422C-81BE-DA0B3A1172DA}" type="datetime1">
              <a:rPr lang="en-US" smtClean="0"/>
              <a:t>5/23/2024</a:t>
            </a:fld>
            <a:endParaRPr lang="en-US"/>
          </a:p>
        </p:txBody>
      </p:sp>
      <p:sp>
        <p:nvSpPr>
          <p:cNvPr id="4" name="Footer Placeholder 3">
            <a:extLst>
              <a:ext uri="{FF2B5EF4-FFF2-40B4-BE49-F238E27FC236}">
                <a16:creationId xmlns:a16="http://schemas.microsoft.com/office/drawing/2014/main" id="{9787FAE3-E195-235A-F085-A8FC0288B55E}"/>
              </a:ext>
            </a:extLst>
          </p:cNvPr>
          <p:cNvSpPr>
            <a:spLocks noGrp="1"/>
          </p:cNvSpPr>
          <p:nvPr>
            <p:ph type="ftr" sz="quarter" idx="11"/>
          </p:nvPr>
        </p:nvSpPr>
        <p:spPr/>
        <p:txBody>
          <a:bodyPr/>
          <a:lstStyle/>
          <a:p>
            <a:r>
              <a:rPr lang="en-US"/>
              <a:t>© 2023 3D Molecular Designs. All Rights Reserved. </a:t>
            </a:r>
          </a:p>
        </p:txBody>
      </p:sp>
      <p:sp>
        <p:nvSpPr>
          <p:cNvPr id="5" name="Slide Number Placeholder 4">
            <a:extLst>
              <a:ext uri="{FF2B5EF4-FFF2-40B4-BE49-F238E27FC236}">
                <a16:creationId xmlns:a16="http://schemas.microsoft.com/office/drawing/2014/main" id="{E64619F3-7A75-AA5F-4426-9665F9962376}"/>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1100998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1C6628-971E-3C8A-6346-CFB29E1A455A}"/>
              </a:ext>
            </a:extLst>
          </p:cNvPr>
          <p:cNvSpPr>
            <a:spLocks noGrp="1"/>
          </p:cNvSpPr>
          <p:nvPr>
            <p:ph type="dt" sz="half" idx="10"/>
          </p:nvPr>
        </p:nvSpPr>
        <p:spPr/>
        <p:txBody>
          <a:bodyPr/>
          <a:lstStyle/>
          <a:p>
            <a:fld id="{A6E1ADF4-DB42-4551-8E91-6BF84BF062A6}" type="datetime1">
              <a:rPr lang="en-US" smtClean="0"/>
              <a:t>5/23/2024</a:t>
            </a:fld>
            <a:endParaRPr lang="en-US"/>
          </a:p>
        </p:txBody>
      </p:sp>
      <p:sp>
        <p:nvSpPr>
          <p:cNvPr id="3" name="Footer Placeholder 2">
            <a:extLst>
              <a:ext uri="{FF2B5EF4-FFF2-40B4-BE49-F238E27FC236}">
                <a16:creationId xmlns:a16="http://schemas.microsoft.com/office/drawing/2014/main" id="{31FEB7D5-F96E-D77B-DFBA-661FF2C4F4B3}"/>
              </a:ext>
            </a:extLst>
          </p:cNvPr>
          <p:cNvSpPr>
            <a:spLocks noGrp="1"/>
          </p:cNvSpPr>
          <p:nvPr>
            <p:ph type="ftr" sz="quarter" idx="11"/>
          </p:nvPr>
        </p:nvSpPr>
        <p:spPr/>
        <p:txBody>
          <a:bodyPr/>
          <a:lstStyle/>
          <a:p>
            <a:r>
              <a:rPr lang="en-US"/>
              <a:t>© 2023 3D Molecular Designs. All Rights Reserved. </a:t>
            </a:r>
          </a:p>
        </p:txBody>
      </p:sp>
      <p:sp>
        <p:nvSpPr>
          <p:cNvPr id="4" name="Slide Number Placeholder 3">
            <a:extLst>
              <a:ext uri="{FF2B5EF4-FFF2-40B4-BE49-F238E27FC236}">
                <a16:creationId xmlns:a16="http://schemas.microsoft.com/office/drawing/2014/main" id="{A5F3602C-935A-FC5A-2698-B31625D0B455}"/>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106635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DAB27-502B-6DDA-A863-74508BB9DD8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EE4970E-1827-A990-508C-F8AD2C2802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E1A2EE-798E-387D-D7F7-E1626151FB53}"/>
              </a:ext>
            </a:extLst>
          </p:cNvPr>
          <p:cNvSpPr>
            <a:spLocks noGrp="1"/>
          </p:cNvSpPr>
          <p:nvPr>
            <p:ph type="dt" sz="half" idx="10"/>
          </p:nvPr>
        </p:nvSpPr>
        <p:spPr/>
        <p:txBody>
          <a:bodyPr/>
          <a:lstStyle/>
          <a:p>
            <a:fld id="{D1729871-9451-46F9-8772-E94F048400FF}" type="datetime1">
              <a:rPr lang="en-US" smtClean="0"/>
              <a:t>5/23/2024</a:t>
            </a:fld>
            <a:endParaRPr lang="en-US"/>
          </a:p>
        </p:txBody>
      </p:sp>
      <p:sp>
        <p:nvSpPr>
          <p:cNvPr id="5" name="Footer Placeholder 4">
            <a:extLst>
              <a:ext uri="{FF2B5EF4-FFF2-40B4-BE49-F238E27FC236}">
                <a16:creationId xmlns:a16="http://schemas.microsoft.com/office/drawing/2014/main" id="{7BF612CA-CF58-77EA-836D-D25241C537D1}"/>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19927615-11B1-160A-2DA8-A5F31C68D586}"/>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86619278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44CB-3800-36C7-D0A8-492982A499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6D3D93-6472-AED3-7852-EF7981D0EF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FA0C83-D744-EC41-D871-4ECB31CD69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EF484A-2794-558F-2207-2831C44730B7}"/>
              </a:ext>
            </a:extLst>
          </p:cNvPr>
          <p:cNvSpPr>
            <a:spLocks noGrp="1"/>
          </p:cNvSpPr>
          <p:nvPr>
            <p:ph type="dt" sz="half" idx="10"/>
          </p:nvPr>
        </p:nvSpPr>
        <p:spPr/>
        <p:txBody>
          <a:bodyPr/>
          <a:lstStyle/>
          <a:p>
            <a:fld id="{15D28C84-0ECA-46A6-90A0-64AF9984C630}" type="datetime1">
              <a:rPr lang="en-US" smtClean="0"/>
              <a:t>5/23/2024</a:t>
            </a:fld>
            <a:endParaRPr lang="en-US"/>
          </a:p>
        </p:txBody>
      </p:sp>
      <p:sp>
        <p:nvSpPr>
          <p:cNvPr id="6" name="Footer Placeholder 5">
            <a:extLst>
              <a:ext uri="{FF2B5EF4-FFF2-40B4-BE49-F238E27FC236}">
                <a16:creationId xmlns:a16="http://schemas.microsoft.com/office/drawing/2014/main" id="{B97F0BC1-FCFE-993A-D68B-5FFBDE6FB4D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C8C52E09-B3CD-462C-45A7-00EE602A040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7760103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3F3CB-7F92-B880-0B07-76531C1960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A1C15B-BD51-FFDF-FE43-8BE43CB12E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BE9CE41-8D5B-D6A0-6FCA-0458E9C1FF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49A1D5-E4DA-BD45-6496-57BBEB13CD60}"/>
              </a:ext>
            </a:extLst>
          </p:cNvPr>
          <p:cNvSpPr>
            <a:spLocks noGrp="1"/>
          </p:cNvSpPr>
          <p:nvPr>
            <p:ph type="dt" sz="half" idx="10"/>
          </p:nvPr>
        </p:nvSpPr>
        <p:spPr/>
        <p:txBody>
          <a:bodyPr/>
          <a:lstStyle/>
          <a:p>
            <a:fld id="{EE8DA816-151A-41E8-BAEE-3302C9D49097}" type="datetime1">
              <a:rPr lang="en-US" smtClean="0"/>
              <a:t>5/23/2024</a:t>
            </a:fld>
            <a:endParaRPr lang="en-US"/>
          </a:p>
        </p:txBody>
      </p:sp>
      <p:sp>
        <p:nvSpPr>
          <p:cNvPr id="6" name="Footer Placeholder 5">
            <a:extLst>
              <a:ext uri="{FF2B5EF4-FFF2-40B4-BE49-F238E27FC236}">
                <a16:creationId xmlns:a16="http://schemas.microsoft.com/office/drawing/2014/main" id="{43F311F5-891D-D2DB-2A4D-222A4E0F28AB}"/>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7F42D019-C48C-AABC-B728-C67175B141D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26197745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50CA2-8649-31CA-AC63-4538FAA6F9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19B292-CFBF-B3F6-5CB8-3AB4CB5B45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710C0-6311-0101-1F38-1A70F5011613}"/>
              </a:ext>
            </a:extLst>
          </p:cNvPr>
          <p:cNvSpPr>
            <a:spLocks noGrp="1"/>
          </p:cNvSpPr>
          <p:nvPr>
            <p:ph type="dt" sz="half" idx="10"/>
          </p:nvPr>
        </p:nvSpPr>
        <p:spPr/>
        <p:txBody>
          <a:bodyPr/>
          <a:lstStyle/>
          <a:p>
            <a:fld id="{0F2AD5B5-A6B7-4409-AAED-1A183BD1D099}" type="datetime1">
              <a:rPr lang="en-US" smtClean="0"/>
              <a:t>5/23/2024</a:t>
            </a:fld>
            <a:endParaRPr lang="en-US"/>
          </a:p>
        </p:txBody>
      </p:sp>
      <p:sp>
        <p:nvSpPr>
          <p:cNvPr id="5" name="Footer Placeholder 4">
            <a:extLst>
              <a:ext uri="{FF2B5EF4-FFF2-40B4-BE49-F238E27FC236}">
                <a16:creationId xmlns:a16="http://schemas.microsoft.com/office/drawing/2014/main" id="{B239F7A4-CFCF-3A0F-4161-1B873076AC1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FD0B2B07-005D-C298-D023-7B79A369B1A3}"/>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3531746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553538-503C-69AD-8EE7-DEF43A1DE5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FCC916-8137-3BDA-E712-67EE687102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FB3701-FADC-531F-F5AF-946F3EBD315F}"/>
              </a:ext>
            </a:extLst>
          </p:cNvPr>
          <p:cNvSpPr>
            <a:spLocks noGrp="1"/>
          </p:cNvSpPr>
          <p:nvPr>
            <p:ph type="dt" sz="half" idx="10"/>
          </p:nvPr>
        </p:nvSpPr>
        <p:spPr/>
        <p:txBody>
          <a:bodyPr/>
          <a:lstStyle/>
          <a:p>
            <a:fld id="{63F77F85-C20D-49A1-9800-EE8BA84A20E6}" type="datetime1">
              <a:rPr lang="en-US" smtClean="0"/>
              <a:t>5/23/2024</a:t>
            </a:fld>
            <a:endParaRPr lang="en-US"/>
          </a:p>
        </p:txBody>
      </p:sp>
      <p:sp>
        <p:nvSpPr>
          <p:cNvPr id="5" name="Footer Placeholder 4">
            <a:extLst>
              <a:ext uri="{FF2B5EF4-FFF2-40B4-BE49-F238E27FC236}">
                <a16:creationId xmlns:a16="http://schemas.microsoft.com/office/drawing/2014/main" id="{0EC2141E-8B83-561F-06DA-1621D8742659}"/>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BDCAC4E0-F807-BC17-01A0-775598CCDEA1}"/>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4309558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AE00DD-BDB1-D6C2-5910-43864181AC4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31" name="Picture Placeholder 30">
            <a:extLst>
              <a:ext uri="{FF2B5EF4-FFF2-40B4-BE49-F238E27FC236}">
                <a16:creationId xmlns:a16="http://schemas.microsoft.com/office/drawing/2014/main" id="{49C91DEC-30E2-5E7A-A00F-65A9E7FB1435}"/>
              </a:ext>
            </a:extLst>
          </p:cNvPr>
          <p:cNvSpPr>
            <a:spLocks noGrp="1"/>
          </p:cNvSpPr>
          <p:nvPr>
            <p:ph type="pic" sz="quarter" idx="14"/>
          </p:nvPr>
        </p:nvSpPr>
        <p:spPr>
          <a:xfrm>
            <a:off x="8334986" y="2766382"/>
            <a:ext cx="4671589" cy="4671589"/>
          </a:xfrm>
          <a:custGeom>
            <a:avLst/>
            <a:gdLst>
              <a:gd name="connsiteX0" fmla="*/ 1079611 w 2159222"/>
              <a:gd name="connsiteY0" fmla="*/ 0 h 2159222"/>
              <a:gd name="connsiteX1" fmla="*/ 2159222 w 2159222"/>
              <a:gd name="connsiteY1" fmla="*/ 1079611 h 2159222"/>
              <a:gd name="connsiteX2" fmla="*/ 1079611 w 2159222"/>
              <a:gd name="connsiteY2" fmla="*/ 2159222 h 2159222"/>
              <a:gd name="connsiteX3" fmla="*/ 0 w 2159222"/>
              <a:gd name="connsiteY3" fmla="*/ 1079611 h 2159222"/>
              <a:gd name="connsiteX4" fmla="*/ 1079611 w 2159222"/>
              <a:gd name="connsiteY4" fmla="*/ 0 h 2159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22" h="2159222">
                <a:moveTo>
                  <a:pt x="1079611" y="0"/>
                </a:moveTo>
                <a:cubicBezTo>
                  <a:pt x="1675864" y="0"/>
                  <a:pt x="2159222" y="483358"/>
                  <a:pt x="2159222" y="1079611"/>
                </a:cubicBezTo>
                <a:cubicBezTo>
                  <a:pt x="2159222" y="1675864"/>
                  <a:pt x="1675864" y="2159222"/>
                  <a:pt x="1079611" y="2159222"/>
                </a:cubicBezTo>
                <a:cubicBezTo>
                  <a:pt x="483358" y="2159222"/>
                  <a:pt x="0" y="1675864"/>
                  <a:pt x="0" y="1079611"/>
                </a:cubicBezTo>
                <a:cubicBezTo>
                  <a:pt x="0" y="483358"/>
                  <a:pt x="483358" y="0"/>
                  <a:pt x="1079611" y="0"/>
                </a:cubicBezTo>
                <a:close/>
              </a:path>
            </a:pathLst>
          </a:custGeom>
        </p:spPr>
        <p:txBody>
          <a:bodyPr wrap="square">
            <a:noAutofit/>
          </a:bodyPr>
          <a:lstStyle>
            <a:lvl1pPr marL="0" indent="0">
              <a:buNone/>
              <a:defRPr/>
            </a:lvl1pPr>
          </a:lstStyle>
          <a:p>
            <a:endParaRPr lang="en-US"/>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10675260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0B73CF-782B-EF60-DA7A-E9AA53243AC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81932364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BODY Slide TOP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12E5CA2-85FB-49B9-0F23-98B6B48CE44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465EBD53-193C-8F61-E6EC-BA1C9585562E}"/>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CBEA24D-8461-64AF-2F32-F18E94AABC1E}"/>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D32CBAD5-D1DA-250A-2BDC-C9FE9FAF7E7F}"/>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7" name="Slide Number Placeholder 5">
            <a:extLst>
              <a:ext uri="{FF2B5EF4-FFF2-40B4-BE49-F238E27FC236}">
                <a16:creationId xmlns:a16="http://schemas.microsoft.com/office/drawing/2014/main" id="{6C31658C-BE78-7FCB-E00B-0022751C458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35803717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BODY Slide TOP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B4823B-2FAD-BB55-76D4-1DF005DD6E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Oval 11">
            <a:extLst>
              <a:ext uri="{FF2B5EF4-FFF2-40B4-BE49-F238E27FC236}">
                <a16:creationId xmlns:a16="http://schemas.microsoft.com/office/drawing/2014/main" id="{5A21BE16-264C-B224-811C-53A8505CCEC5}"/>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1C56810D-83DF-9D1D-932B-93A8F158AED1}"/>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4EC622C-17E2-1A63-CF71-151CE3E1D4CB}"/>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51625E78-B76D-15E8-59DF-6FE91463AD92}"/>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20682882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32587034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455259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60D9-2764-288F-907B-F455B52869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1CAF07-D142-1DEE-6327-6D6F5D2AB3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183DC1-05CD-7F40-0987-3B32E8177E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56B191-CBE9-2C30-5748-D32BF2EFD579}"/>
              </a:ext>
            </a:extLst>
          </p:cNvPr>
          <p:cNvSpPr>
            <a:spLocks noGrp="1"/>
          </p:cNvSpPr>
          <p:nvPr>
            <p:ph type="dt" sz="half" idx="10"/>
          </p:nvPr>
        </p:nvSpPr>
        <p:spPr/>
        <p:txBody>
          <a:bodyPr/>
          <a:lstStyle/>
          <a:p>
            <a:fld id="{07B0F73B-7284-4766-9064-D3F607C21FB3}" type="datetime1">
              <a:rPr lang="en-US" smtClean="0"/>
              <a:t>5/23/2024</a:t>
            </a:fld>
            <a:endParaRPr lang="en-US"/>
          </a:p>
        </p:txBody>
      </p:sp>
      <p:sp>
        <p:nvSpPr>
          <p:cNvPr id="6" name="Footer Placeholder 5">
            <a:extLst>
              <a:ext uri="{FF2B5EF4-FFF2-40B4-BE49-F238E27FC236}">
                <a16:creationId xmlns:a16="http://schemas.microsoft.com/office/drawing/2014/main" id="{0679147C-F79A-63B4-C9C6-D44BA7F9688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A0ECBFFE-AD10-95A9-0282-3655A797287B}"/>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427188684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61835664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5_BODY Slide LEFT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9D2737E-393C-5979-E58B-C6FDBDE6D3E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969E654D-3090-5B27-9D5D-D324B0CA08F0}"/>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A59B2EF-3146-B1B7-04F0-05E554A7C5FA}"/>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6E05A7BE-1519-556E-10A8-1B21D7BAD298}"/>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8C96E5B6-4F39-F4BD-F538-844B7723B2A3}"/>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37144913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6_BODY Slide LEFT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DEC43C6-B4D4-707D-C9E5-909DDBFF318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B97CE5AC-126F-3C71-2407-089DBD0075B7}"/>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EA285B17-EA56-9B2D-0AC6-DED37726150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B14E1916-334D-665A-8A89-DE899C0DD182}"/>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BF4C427D-8F25-72F0-030D-DB03A6EEFAB0}"/>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99349693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_BODY Slide RIGHT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3596F11-EC42-2CE9-5974-D8F9DE3F07A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389861" y="231303"/>
            <a:ext cx="9144000"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9" name="Oval 8">
            <a:extLst>
              <a:ext uri="{FF2B5EF4-FFF2-40B4-BE49-F238E27FC236}">
                <a16:creationId xmlns:a16="http://schemas.microsoft.com/office/drawing/2014/main" id="{57312FE3-9E04-D58F-E86C-B56DF4AFD0D2}"/>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9CFF3BD9-09F0-8C62-B2FD-834BBF6065B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1209633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7_BODY Slide RIGHT 2">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33397553-FF5B-C983-EC79-B6EC1E0831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448178" y="251489"/>
            <a:ext cx="10694743"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6" name="Oval 5">
            <a:extLst>
              <a:ext uri="{FF2B5EF4-FFF2-40B4-BE49-F238E27FC236}">
                <a16:creationId xmlns:a16="http://schemas.microsoft.com/office/drawing/2014/main" id="{BDAE18C4-97B6-C248-6B2B-06D6F98760A4}"/>
              </a:ext>
            </a:extLst>
          </p:cNvPr>
          <p:cNvSpPr/>
          <p:nvPr userDrawn="1"/>
        </p:nvSpPr>
        <p:spPr>
          <a:xfrm>
            <a:off x="140135" y="6406711"/>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5FFB179-1841-4BAB-5BCE-2110D77D2C4B}"/>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3023C19-CA0B-AF2F-3F84-478DECF831E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35292343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6_BODY Slide RIGHT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3D4175-2385-5E92-99E5-F59074A2D6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3" y="289589"/>
            <a:ext cx="10193081"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D668D91-A0C3-B3EC-1FFC-E4AEA958B883}"/>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AFC46D5-5A8C-1C48-84F4-49BAE3B461C1}"/>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19629935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7_BODY Slide RIGHT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2490D1-4C27-6FE3-3F95-DB43821A047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4" y="294463"/>
            <a:ext cx="10200167"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EFCD39D-2488-81CA-AF47-325AF318F4D4}"/>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61F1B122-9A7B-2A18-8069-B087AD8F677D}"/>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8035545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8_CLOSING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0119E2-379E-B0D9-4B5B-4884FA053A8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17449670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1_CLOSING Slide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1D20970-B06C-CB7C-B5E4-325A1AE2FA1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95492044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2_CLOSING Slide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86948D-E6E2-1B8B-88E8-F89072AFFF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888907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D7867-9CA8-4994-6EBE-BC54C3D3E0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CBED68C-C077-D64F-B558-33FC63B454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B48F80-DD4F-C251-5BD1-1A3DA7C32F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5452D0-E5D2-80F2-5D1A-C46D246F99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C08E42-7A16-55F0-C6B8-130A07E79F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a:extLst>
              <a:ext uri="{FF2B5EF4-FFF2-40B4-BE49-F238E27FC236}">
                <a16:creationId xmlns:a16="http://schemas.microsoft.com/office/drawing/2014/main" id="{290FD970-ACEE-F453-C2DC-443D1845FC23}"/>
              </a:ext>
            </a:extLst>
          </p:cNvPr>
          <p:cNvSpPr>
            <a:spLocks noGrp="1"/>
          </p:cNvSpPr>
          <p:nvPr>
            <p:ph type="dt" sz="half" idx="10"/>
          </p:nvPr>
        </p:nvSpPr>
        <p:spPr/>
        <p:txBody>
          <a:bodyPr/>
          <a:lstStyle/>
          <a:p>
            <a:fld id="{68A779A7-DAEB-4159-9505-A8B268D2CFCC}" type="datetime1">
              <a:rPr lang="en-US" smtClean="0"/>
              <a:t>5/23/2024</a:t>
            </a:fld>
            <a:endParaRPr lang="en-US"/>
          </a:p>
        </p:txBody>
      </p:sp>
      <p:sp>
        <p:nvSpPr>
          <p:cNvPr id="11" name="Footer Placeholder 10">
            <a:extLst>
              <a:ext uri="{FF2B5EF4-FFF2-40B4-BE49-F238E27FC236}">
                <a16:creationId xmlns:a16="http://schemas.microsoft.com/office/drawing/2014/main" id="{734F644D-C0C2-283F-574C-B21CF33CB0AB}"/>
              </a:ext>
            </a:extLst>
          </p:cNvPr>
          <p:cNvSpPr>
            <a:spLocks noGrp="1"/>
          </p:cNvSpPr>
          <p:nvPr>
            <p:ph type="ftr" sz="quarter" idx="11"/>
          </p:nvPr>
        </p:nvSpPr>
        <p:spPr/>
        <p:txBody>
          <a:bodyPr/>
          <a:lstStyle/>
          <a:p>
            <a:r>
              <a:rPr lang="en-US"/>
              <a:t>© 2023 3D Molecular Designs. All Rights Reserved. </a:t>
            </a:r>
          </a:p>
        </p:txBody>
      </p:sp>
      <p:sp>
        <p:nvSpPr>
          <p:cNvPr id="12" name="Slide Number Placeholder 11">
            <a:extLst>
              <a:ext uri="{FF2B5EF4-FFF2-40B4-BE49-F238E27FC236}">
                <a16:creationId xmlns:a16="http://schemas.microsoft.com/office/drawing/2014/main" id="{329763EF-41DB-9430-45F3-167914914D5A}"/>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96276645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3_CLOSING Slide 4">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A9AC15-481A-1578-DFB0-A3EF9E3F45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164878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25C0F-3A8B-0D4F-47C2-E32FF90F5E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88FC7A-49EF-763C-126D-40CE2914BDE3}"/>
              </a:ext>
            </a:extLst>
          </p:cNvPr>
          <p:cNvSpPr>
            <a:spLocks noGrp="1"/>
          </p:cNvSpPr>
          <p:nvPr>
            <p:ph type="dt" sz="half" idx="10"/>
          </p:nvPr>
        </p:nvSpPr>
        <p:spPr/>
        <p:txBody>
          <a:bodyPr/>
          <a:lstStyle/>
          <a:p>
            <a:fld id="{625A9389-6BF4-4D2B-8F0F-E0BB56033291}" type="datetime1">
              <a:rPr lang="en-US" smtClean="0"/>
              <a:t>5/23/2024</a:t>
            </a:fld>
            <a:endParaRPr lang="en-US"/>
          </a:p>
        </p:txBody>
      </p:sp>
      <p:sp>
        <p:nvSpPr>
          <p:cNvPr id="4" name="Footer Placeholder 3">
            <a:extLst>
              <a:ext uri="{FF2B5EF4-FFF2-40B4-BE49-F238E27FC236}">
                <a16:creationId xmlns:a16="http://schemas.microsoft.com/office/drawing/2014/main" id="{9787FAE3-E195-235A-F085-A8FC0288B55E}"/>
              </a:ext>
            </a:extLst>
          </p:cNvPr>
          <p:cNvSpPr>
            <a:spLocks noGrp="1"/>
          </p:cNvSpPr>
          <p:nvPr>
            <p:ph type="ftr" sz="quarter" idx="11"/>
          </p:nvPr>
        </p:nvSpPr>
        <p:spPr/>
        <p:txBody>
          <a:bodyPr/>
          <a:lstStyle/>
          <a:p>
            <a:r>
              <a:rPr lang="en-US"/>
              <a:t>© 2023 3D Molecular Designs. All Rights Reserved. </a:t>
            </a:r>
          </a:p>
        </p:txBody>
      </p:sp>
      <p:sp>
        <p:nvSpPr>
          <p:cNvPr id="5" name="Slide Number Placeholder 4">
            <a:extLst>
              <a:ext uri="{FF2B5EF4-FFF2-40B4-BE49-F238E27FC236}">
                <a16:creationId xmlns:a16="http://schemas.microsoft.com/office/drawing/2014/main" id="{E64619F3-7A75-AA5F-4426-9665F9962376}"/>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555889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1C6628-971E-3C8A-6346-CFB29E1A455A}"/>
              </a:ext>
            </a:extLst>
          </p:cNvPr>
          <p:cNvSpPr>
            <a:spLocks noGrp="1"/>
          </p:cNvSpPr>
          <p:nvPr>
            <p:ph type="dt" sz="half" idx="10"/>
          </p:nvPr>
        </p:nvSpPr>
        <p:spPr/>
        <p:txBody>
          <a:bodyPr/>
          <a:lstStyle/>
          <a:p>
            <a:fld id="{CCF01673-AC63-4351-AF3F-4BEABFCAAA01}" type="datetime1">
              <a:rPr lang="en-US" smtClean="0"/>
              <a:t>5/23/2024</a:t>
            </a:fld>
            <a:endParaRPr lang="en-US"/>
          </a:p>
        </p:txBody>
      </p:sp>
      <p:sp>
        <p:nvSpPr>
          <p:cNvPr id="3" name="Footer Placeholder 2">
            <a:extLst>
              <a:ext uri="{FF2B5EF4-FFF2-40B4-BE49-F238E27FC236}">
                <a16:creationId xmlns:a16="http://schemas.microsoft.com/office/drawing/2014/main" id="{31FEB7D5-F96E-D77B-DFBA-661FF2C4F4B3}"/>
              </a:ext>
            </a:extLst>
          </p:cNvPr>
          <p:cNvSpPr>
            <a:spLocks noGrp="1"/>
          </p:cNvSpPr>
          <p:nvPr>
            <p:ph type="ftr" sz="quarter" idx="11"/>
          </p:nvPr>
        </p:nvSpPr>
        <p:spPr/>
        <p:txBody>
          <a:bodyPr/>
          <a:lstStyle/>
          <a:p>
            <a:r>
              <a:rPr lang="en-US"/>
              <a:t>© 2023 3D Molecular Designs. All Rights Reserved. </a:t>
            </a:r>
          </a:p>
        </p:txBody>
      </p:sp>
      <p:sp>
        <p:nvSpPr>
          <p:cNvPr id="4" name="Slide Number Placeholder 3">
            <a:extLst>
              <a:ext uri="{FF2B5EF4-FFF2-40B4-BE49-F238E27FC236}">
                <a16:creationId xmlns:a16="http://schemas.microsoft.com/office/drawing/2014/main" id="{A5F3602C-935A-FC5A-2698-B31625D0B455}"/>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398026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44CB-3800-36C7-D0A8-492982A499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6D3D93-6472-AED3-7852-EF7981D0EF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FA0C83-D744-EC41-D871-4ECB31CD69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EF484A-2794-558F-2207-2831C44730B7}"/>
              </a:ext>
            </a:extLst>
          </p:cNvPr>
          <p:cNvSpPr>
            <a:spLocks noGrp="1"/>
          </p:cNvSpPr>
          <p:nvPr>
            <p:ph type="dt" sz="half" idx="10"/>
          </p:nvPr>
        </p:nvSpPr>
        <p:spPr/>
        <p:txBody>
          <a:bodyPr/>
          <a:lstStyle/>
          <a:p>
            <a:fld id="{37A83379-6F30-4571-BA11-EB4CC370160E}" type="datetime1">
              <a:rPr lang="en-US" smtClean="0"/>
              <a:t>5/23/2024</a:t>
            </a:fld>
            <a:endParaRPr lang="en-US"/>
          </a:p>
        </p:txBody>
      </p:sp>
      <p:sp>
        <p:nvSpPr>
          <p:cNvPr id="6" name="Footer Placeholder 5">
            <a:extLst>
              <a:ext uri="{FF2B5EF4-FFF2-40B4-BE49-F238E27FC236}">
                <a16:creationId xmlns:a16="http://schemas.microsoft.com/office/drawing/2014/main" id="{B97F0BC1-FCFE-993A-D68B-5FFBDE6FB4D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C8C52E09-B3CD-462C-45A7-00EE602A040D}"/>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995554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3F3CB-7F92-B880-0B07-76531C1960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A1C15B-BD51-FFDF-FE43-8BE43CB12E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BE9CE41-8D5B-D6A0-6FCA-0458E9C1FF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49A1D5-E4DA-BD45-6496-57BBEB13CD60}"/>
              </a:ext>
            </a:extLst>
          </p:cNvPr>
          <p:cNvSpPr>
            <a:spLocks noGrp="1"/>
          </p:cNvSpPr>
          <p:nvPr>
            <p:ph type="dt" sz="half" idx="10"/>
          </p:nvPr>
        </p:nvSpPr>
        <p:spPr/>
        <p:txBody>
          <a:bodyPr/>
          <a:lstStyle/>
          <a:p>
            <a:fld id="{4681FF08-2C2A-41B5-A547-94FE3EF12528}" type="datetime1">
              <a:rPr lang="en-US" smtClean="0"/>
              <a:t>5/23/2024</a:t>
            </a:fld>
            <a:endParaRPr lang="en-US"/>
          </a:p>
        </p:txBody>
      </p:sp>
      <p:sp>
        <p:nvSpPr>
          <p:cNvPr id="6" name="Footer Placeholder 5">
            <a:extLst>
              <a:ext uri="{FF2B5EF4-FFF2-40B4-BE49-F238E27FC236}">
                <a16:creationId xmlns:a16="http://schemas.microsoft.com/office/drawing/2014/main" id="{43F311F5-891D-D2DB-2A4D-222A4E0F28AB}"/>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7F42D019-C48C-AABC-B728-C67175B141DB}"/>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05051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1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ags" Target="../tags/tag22.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366FF6-68EE-F7F2-8C38-F92BFFD9B4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15BE48-2514-69AA-28D9-96CB88E40C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47120-BB54-CF0F-6B76-A23D482C1C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22838F-48A9-4AFD-B789-B4BFF2251DD1}" type="datetime1">
              <a:rPr lang="en-US" smtClean="0"/>
              <a:t>5/23/2024</a:t>
            </a:fld>
            <a:endParaRPr lang="en-US"/>
          </a:p>
        </p:txBody>
      </p:sp>
      <p:sp>
        <p:nvSpPr>
          <p:cNvPr id="5" name="Footer Placeholder 4">
            <a:extLst>
              <a:ext uri="{FF2B5EF4-FFF2-40B4-BE49-F238E27FC236}">
                <a16:creationId xmlns:a16="http://schemas.microsoft.com/office/drawing/2014/main" id="{9BC94729-BB37-7F5D-A723-4A52B588CA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chemeClr val="bg1">
                    <a:lumMod val="85000"/>
                  </a:schemeClr>
                </a:solidFill>
                <a:latin typeface="Myriad Pro"/>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1DCFF1B7-8306-6D44-C2FE-A30E82BBAA03}"/>
              </a:ext>
            </a:extLst>
          </p:cNvPr>
          <p:cNvSpPr>
            <a:spLocks noGrp="1"/>
          </p:cNvSpPr>
          <p:nvPr>
            <p:ph type="sldNum" sz="quarter" idx="4"/>
          </p:nvPr>
        </p:nvSpPr>
        <p:spPr>
          <a:xfrm>
            <a:off x="9157878" y="6363658"/>
            <a:ext cx="271206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2391E0-A521-46DB-9F80-8F59B96C1CAA}" type="slidenum">
              <a:rPr lang="en-US" smtClean="0"/>
              <a:t>‹#›</a:t>
            </a:fld>
            <a:endParaRPr lang="en-US"/>
          </a:p>
        </p:txBody>
      </p:sp>
      <p:sp>
        <p:nvSpPr>
          <p:cNvPr id="14" name="Rectangle 13">
            <a:extLst>
              <a:ext uri="{FF2B5EF4-FFF2-40B4-BE49-F238E27FC236}">
                <a16:creationId xmlns:a16="http://schemas.microsoft.com/office/drawing/2014/main" id="{0A6FB93A-3595-8E16-ADEC-2F566355F1DC}"/>
              </a:ext>
            </a:extLst>
          </p:cNvPr>
          <p:cNvSpPr/>
          <p:nvPr userDrawn="1"/>
        </p:nvSpPr>
        <p:spPr>
          <a:xfrm>
            <a:off x="11377409" y="6363658"/>
            <a:ext cx="201634" cy="365125"/>
          </a:xfrm>
          <a:prstGeom prst="rect">
            <a:avLst/>
          </a:prstGeom>
          <a:blipFill>
            <a:blip r:embed="rId14"/>
            <a:stretch>
              <a:fillRect/>
            </a:stretch>
          </a:blip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a:t> </a:t>
            </a:r>
          </a:p>
        </p:txBody>
      </p:sp>
    </p:spTree>
    <p:custDataLst>
      <p:tags r:id="rId13"/>
    </p:custDataLst>
    <p:extLst>
      <p:ext uri="{BB962C8B-B14F-4D97-AF65-F5344CB8AC3E}">
        <p14:creationId xmlns:p14="http://schemas.microsoft.com/office/powerpoint/2010/main" val="2827968997"/>
      </p:ext>
    </p:extLst>
  </p:cSld>
  <p:clrMap bg1="lt1" tx1="dk1" bg2="lt2" tx2="dk2" accent1="accent1" accent2="accent2" accent3="accent3" accent4="accent4" accent5="accent5" accent6="accent6" hlink="hlink" folHlink="folHlink"/>
  <p:sldLayoutIdLst>
    <p:sldLayoutId id="2147483692"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b="0" kern="1200">
          <a:solidFill>
            <a:schemeClr val="tx1"/>
          </a:solidFill>
          <a:latin typeface="Myriad Pro" panose="020B07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yriad Pro" panose="020B07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yriad Pro" panose="020B07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yriad Pro" panose="020B07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366FF6-68EE-F7F2-8C38-F92BFFD9B4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15BE48-2514-69AA-28D9-96CB88E40C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47120-BB54-CF0F-6B76-A23D482C1C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8E98E8-CD24-45ED-91B2-CB3F0AE4FE31}" type="datetime1">
              <a:rPr lang="en-US" smtClean="0"/>
              <a:t>5/23/2024</a:t>
            </a:fld>
            <a:endParaRPr lang="en-US"/>
          </a:p>
        </p:txBody>
      </p:sp>
      <p:sp>
        <p:nvSpPr>
          <p:cNvPr id="5" name="Footer Placeholder 4">
            <a:extLst>
              <a:ext uri="{FF2B5EF4-FFF2-40B4-BE49-F238E27FC236}">
                <a16:creationId xmlns:a16="http://schemas.microsoft.com/office/drawing/2014/main" id="{9BC94729-BB37-7F5D-A723-4A52B588CA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rgbClr val="DBDBDB"/>
                </a:solidFill>
                <a:latin typeface="Myriad Pro"/>
              </a:defRPr>
            </a:lvl1pPr>
          </a:lstStyle>
          <a:p>
            <a:r>
              <a:rPr lang="en-US"/>
              <a:t>© 2023 3D Molecular Designs. All Rights Reserved. </a:t>
            </a:r>
          </a:p>
        </p:txBody>
      </p:sp>
    </p:spTree>
    <p:custDataLst>
      <p:tags r:id="rId13"/>
    </p:custDataLst>
    <p:extLst>
      <p:ext uri="{BB962C8B-B14F-4D97-AF65-F5344CB8AC3E}">
        <p14:creationId xmlns:p14="http://schemas.microsoft.com/office/powerpoint/2010/main" val="39988971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yriad Pro" panose="020B07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yriad Pro" panose="020B07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yriad Pro" panose="020B07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yriad Pro" panose="020B07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366FF6-68EE-F7F2-8C38-F92BFFD9B4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15BE48-2514-69AA-28D9-96CB88E40C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47120-BB54-CF0F-6B76-A23D482C1C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8E98E8-CD24-45ED-91B2-CB3F0AE4FE31}" type="datetime1">
              <a:rPr lang="en-US" smtClean="0"/>
              <a:t>5/23/2024</a:t>
            </a:fld>
            <a:endParaRPr lang="en-US"/>
          </a:p>
        </p:txBody>
      </p:sp>
      <p:sp>
        <p:nvSpPr>
          <p:cNvPr id="5" name="Footer Placeholder 4">
            <a:extLst>
              <a:ext uri="{FF2B5EF4-FFF2-40B4-BE49-F238E27FC236}">
                <a16:creationId xmlns:a16="http://schemas.microsoft.com/office/drawing/2014/main" id="{9BC94729-BB37-7F5D-A723-4A52B588CA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rgbClr val="DBDBDB"/>
                </a:solidFill>
                <a:latin typeface="Myriad Pro"/>
              </a:defRPr>
            </a:lvl1pPr>
          </a:lstStyle>
          <a:p>
            <a:r>
              <a:rPr lang="en-US">
                <a:solidFill>
                  <a:srgbClr val="E0BBE7"/>
                </a:solidFill>
              </a:rPr>
              <a:t>© 2023 3D Molecular Designs. All Rights Reserved. </a:t>
            </a:r>
          </a:p>
        </p:txBody>
      </p:sp>
    </p:spTree>
    <p:custDataLst>
      <p:tags r:id="rId13"/>
    </p:custDataLst>
    <p:extLst>
      <p:ext uri="{BB962C8B-B14F-4D97-AF65-F5344CB8AC3E}">
        <p14:creationId xmlns:p14="http://schemas.microsoft.com/office/powerpoint/2010/main" val="2063116229"/>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6" r:id="rId3"/>
    <p:sldLayoutId id="2147483697" r:id="rId4"/>
    <p:sldLayoutId id="2147483699" r:id="rId5"/>
    <p:sldLayoutId id="2147483701" r:id="rId6"/>
    <p:sldLayoutId id="2147483700" r:id="rId7"/>
    <p:sldLayoutId id="2147483702" r:id="rId8"/>
    <p:sldLayoutId id="2147483703" r:id="rId9"/>
    <p:sldLayoutId id="2147483695" r:id="rId10"/>
    <p:sldLayoutId id="2147483698"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yriad Pro" panose="020B07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yriad Pro" panose="020B07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yriad Pro" panose="020B07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yriad Pro" panose="020B07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49" r:id="rId1"/>
    <p:sldLayoutId id="2147483690" r:id="rId2"/>
    <p:sldLayoutId id="2147483673" r:id="rId3"/>
    <p:sldLayoutId id="2147483674" r:id="rId4"/>
    <p:sldLayoutId id="2147483682" r:id="rId5"/>
    <p:sldLayoutId id="2147483675" r:id="rId6"/>
    <p:sldLayoutId id="2147483676" r:id="rId7"/>
    <p:sldLayoutId id="2147483683" r:id="rId8"/>
    <p:sldLayoutId id="2147483684" r:id="rId9"/>
    <p:sldLayoutId id="2147483677" r:id="rId10"/>
    <p:sldLayoutId id="2147483679" r:id="rId11"/>
    <p:sldLayoutId id="2147483678" r:id="rId12"/>
    <p:sldLayoutId id="2147483680" r:id="rId13"/>
    <p:sldLayoutId id="2147483681" r:id="rId14"/>
    <p:sldLayoutId id="2147483687" r:id="rId15"/>
    <p:sldLayoutId id="2147483688" r:id="rId16"/>
    <p:sldLayoutId id="2147483689"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2.png"/><Relationship Id="rId2" Type="http://schemas.openxmlformats.org/officeDocument/2006/relationships/slideLayout" Target="../slideLayouts/slideLayout12.xml"/><Relationship Id="rId1" Type="http://schemas.openxmlformats.org/officeDocument/2006/relationships/tags" Target="../tags/tag29.xml"/><Relationship Id="rId6" Type="http://schemas.openxmlformats.org/officeDocument/2006/relationships/image" Target="../media/image21.png"/><Relationship Id="rId5" Type="http://schemas.openxmlformats.org/officeDocument/2006/relationships/image" Target="../media/image20.jpeg"/><Relationship Id="rId4" Type="http://schemas.openxmlformats.org/officeDocument/2006/relationships/image" Target="../media/image19.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hemeOverride" Target="../theme/themeOverride3.xml"/><Relationship Id="rId6" Type="http://schemas.openxmlformats.org/officeDocument/2006/relationships/image" Target="../media/image44.png"/><Relationship Id="rId5" Type="http://schemas.openxmlformats.org/officeDocument/2006/relationships/image" Target="../media/image31.png"/><Relationship Id="rId4" Type="http://schemas.openxmlformats.org/officeDocument/2006/relationships/image" Target="../media/image39.png"/></Relationships>
</file>

<file path=ppt/slides/_rels/slide11.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notesSlide" Target="../notesSlides/notesSlide10.xml"/><Relationship Id="rId7" Type="http://schemas.openxmlformats.org/officeDocument/2006/relationships/image" Target="../media/image47.png"/><Relationship Id="rId2" Type="http://schemas.openxmlformats.org/officeDocument/2006/relationships/slideLayout" Target="../slideLayouts/slideLayout7.xml"/><Relationship Id="rId1" Type="http://schemas.openxmlformats.org/officeDocument/2006/relationships/themeOverride" Target="../theme/themeOverride4.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39.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50.png"/><Relationship Id="rId2" Type="http://schemas.openxmlformats.org/officeDocument/2006/relationships/slideLayout" Target="../slideLayouts/slideLayout2.xml"/><Relationship Id="rId1" Type="http://schemas.openxmlformats.org/officeDocument/2006/relationships/tags" Target="../tags/tag36.xml"/><Relationship Id="rId6" Type="http://schemas.openxmlformats.org/officeDocument/2006/relationships/image" Target="../media/image49.png"/><Relationship Id="rId5" Type="http://schemas.openxmlformats.org/officeDocument/2006/relationships/image" Target="../media/image40.pn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notesSlide" Target="../notesSlides/notesSlide12.xml"/><Relationship Id="rId7" Type="http://schemas.openxmlformats.org/officeDocument/2006/relationships/image" Target="../media/image50.png"/><Relationship Id="rId2" Type="http://schemas.openxmlformats.org/officeDocument/2006/relationships/slideLayout" Target="../slideLayouts/slideLayout2.xml"/><Relationship Id="rId1" Type="http://schemas.openxmlformats.org/officeDocument/2006/relationships/tags" Target="../tags/tag37.xml"/><Relationship Id="rId6" Type="http://schemas.openxmlformats.org/officeDocument/2006/relationships/image" Target="../media/image51.png"/><Relationship Id="rId5" Type="http://schemas.openxmlformats.org/officeDocument/2006/relationships/image" Target="../media/image40.png"/><Relationship Id="rId4" Type="http://schemas.openxmlformats.org/officeDocument/2006/relationships/image" Target="../media/image39.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38.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39.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39.xml"/><Relationship Id="rId6" Type="http://schemas.openxmlformats.org/officeDocument/2006/relationships/image" Target="../media/image53.png"/><Relationship Id="rId5" Type="http://schemas.openxmlformats.org/officeDocument/2006/relationships/image" Target="../media/image40.png"/><Relationship Id="rId4" Type="http://schemas.openxmlformats.org/officeDocument/2006/relationships/image" Target="../media/image39.png"/></Relationships>
</file>

<file path=ppt/slides/_rels/slide16.xml.rels><?xml version="1.0" encoding="UTF-8" standalone="yes"?>
<Relationships xmlns="http://schemas.openxmlformats.org/package/2006/relationships"><Relationship Id="rId8" Type="http://schemas.openxmlformats.org/officeDocument/2006/relationships/oleObject" Target="../embeddings/oleObject6.bin"/><Relationship Id="rId13" Type="http://schemas.openxmlformats.org/officeDocument/2006/relationships/image" Target="../media/image57.wmf"/><Relationship Id="rId3" Type="http://schemas.openxmlformats.org/officeDocument/2006/relationships/notesSlide" Target="../notesSlides/notesSlide15.xml"/><Relationship Id="rId7" Type="http://schemas.openxmlformats.org/officeDocument/2006/relationships/image" Target="../media/image54.wmf"/><Relationship Id="rId12"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tags" Target="../tags/tag40.xml"/><Relationship Id="rId6" Type="http://schemas.openxmlformats.org/officeDocument/2006/relationships/oleObject" Target="../embeddings/oleObject5.bin"/><Relationship Id="rId11" Type="http://schemas.openxmlformats.org/officeDocument/2006/relationships/image" Target="../media/image56.wmf"/><Relationship Id="rId5" Type="http://schemas.openxmlformats.org/officeDocument/2006/relationships/image" Target="../media/image40.png"/><Relationship Id="rId15" Type="http://schemas.openxmlformats.org/officeDocument/2006/relationships/image" Target="../media/image58.wmf"/><Relationship Id="rId10" Type="http://schemas.openxmlformats.org/officeDocument/2006/relationships/oleObject" Target="../embeddings/oleObject7.bin"/><Relationship Id="rId4" Type="http://schemas.openxmlformats.org/officeDocument/2006/relationships/image" Target="../media/image39.png"/><Relationship Id="rId9" Type="http://schemas.openxmlformats.org/officeDocument/2006/relationships/image" Target="../media/image55.wmf"/><Relationship Id="rId14" Type="http://schemas.openxmlformats.org/officeDocument/2006/relationships/oleObject" Target="../embeddings/oleObject9.bin"/></Relationships>
</file>

<file path=ppt/slides/_rels/slide17.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notesSlide" Target="../notesSlides/notesSlide16.xml"/><Relationship Id="rId7" Type="http://schemas.openxmlformats.org/officeDocument/2006/relationships/image" Target="../media/image47.png"/><Relationship Id="rId2" Type="http://schemas.openxmlformats.org/officeDocument/2006/relationships/slideLayout" Target="../slideLayouts/slideLayout7.xml"/><Relationship Id="rId1" Type="http://schemas.openxmlformats.org/officeDocument/2006/relationships/themeOverride" Target="../theme/themeOverride5.xml"/><Relationship Id="rId6" Type="http://schemas.openxmlformats.org/officeDocument/2006/relationships/image" Target="../media/image45.png"/><Relationship Id="rId5" Type="http://schemas.openxmlformats.org/officeDocument/2006/relationships/image" Target="../media/image59.png"/><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hemeOverride" Target="../theme/themeOverride6.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39.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62.png"/><Relationship Id="rId2" Type="http://schemas.openxmlformats.org/officeDocument/2006/relationships/slideLayout" Target="../slideLayouts/slideLayout7.xml"/><Relationship Id="rId1" Type="http://schemas.openxmlformats.org/officeDocument/2006/relationships/themeOverride" Target="../theme/themeOverride7.xml"/><Relationship Id="rId6" Type="http://schemas.openxmlformats.org/officeDocument/2006/relationships/image" Target="../media/image60.png"/><Relationship Id="rId5" Type="http://schemas.openxmlformats.org/officeDocument/2006/relationships/image" Target="../media/image40.png"/><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8.xml"/><Relationship Id="rId1" Type="http://schemas.openxmlformats.org/officeDocument/2006/relationships/tags" Target="../tags/tag30.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themeOverride" Target="../theme/themeOverride8.xml"/><Relationship Id="rId6" Type="http://schemas.openxmlformats.org/officeDocument/2006/relationships/image" Target="../media/image61.png"/><Relationship Id="rId5" Type="http://schemas.openxmlformats.org/officeDocument/2006/relationships/image" Target="../media/image63.png"/><Relationship Id="rId4" Type="http://schemas.openxmlformats.org/officeDocument/2006/relationships/image" Target="../media/image39.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themeOverride" Target="../theme/themeOverride9.xml"/><Relationship Id="rId6" Type="http://schemas.openxmlformats.org/officeDocument/2006/relationships/image" Target="../media/image40.png"/><Relationship Id="rId5" Type="http://schemas.openxmlformats.org/officeDocument/2006/relationships/image" Target="../media/image64.png"/><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7" Type="http://schemas.openxmlformats.org/officeDocument/2006/relationships/image" Target="../media/image66.png"/><Relationship Id="rId2" Type="http://schemas.openxmlformats.org/officeDocument/2006/relationships/slideLayout" Target="../slideLayouts/slideLayout7.xml"/><Relationship Id="rId1" Type="http://schemas.openxmlformats.org/officeDocument/2006/relationships/themeOverride" Target="../theme/themeOverride10.xml"/><Relationship Id="rId6" Type="http://schemas.openxmlformats.org/officeDocument/2006/relationships/image" Target="../media/image65.png"/><Relationship Id="rId5" Type="http://schemas.openxmlformats.org/officeDocument/2006/relationships/image" Target="../media/image61.png"/><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notesSlide" Target="../notesSlides/notesSlide22.xml"/><Relationship Id="rId7" Type="http://schemas.openxmlformats.org/officeDocument/2006/relationships/image" Target="../media/image66.png"/><Relationship Id="rId2" Type="http://schemas.openxmlformats.org/officeDocument/2006/relationships/slideLayout" Target="../slideLayouts/slideLayout7.xml"/><Relationship Id="rId1" Type="http://schemas.openxmlformats.org/officeDocument/2006/relationships/themeOverride" Target="../theme/themeOverride11.xml"/><Relationship Id="rId6" Type="http://schemas.openxmlformats.org/officeDocument/2006/relationships/image" Target="../media/image65.png"/><Relationship Id="rId5" Type="http://schemas.openxmlformats.org/officeDocument/2006/relationships/image" Target="../media/image40.png"/><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41.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42.xml"/><Relationship Id="rId6" Type="http://schemas.openxmlformats.org/officeDocument/2006/relationships/image" Target="../media/image40.png"/><Relationship Id="rId5" Type="http://schemas.openxmlformats.org/officeDocument/2006/relationships/image" Target="../media/image68.png"/><Relationship Id="rId4" Type="http://schemas.openxmlformats.org/officeDocument/2006/relationships/image" Target="../media/image39.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43.xml"/><Relationship Id="rId6" Type="http://schemas.openxmlformats.org/officeDocument/2006/relationships/image" Target="../media/image47.png"/><Relationship Id="rId5" Type="http://schemas.openxmlformats.org/officeDocument/2006/relationships/image" Target="../media/image48.png"/><Relationship Id="rId4" Type="http://schemas.openxmlformats.org/officeDocument/2006/relationships/image" Target="../media/image39.png"/></Relationships>
</file>

<file path=ppt/slides/_rels/slide27.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notesSlide" Target="../notesSlides/notesSlide26.xml"/><Relationship Id="rId7" Type="http://schemas.openxmlformats.org/officeDocument/2006/relationships/image" Target="../media/image47.png"/><Relationship Id="rId2" Type="http://schemas.openxmlformats.org/officeDocument/2006/relationships/slideLayout" Target="../slideLayouts/slideLayout7.xml"/><Relationship Id="rId1" Type="http://schemas.openxmlformats.org/officeDocument/2006/relationships/themeOverride" Target="../theme/themeOverride12.xml"/><Relationship Id="rId6" Type="http://schemas.openxmlformats.org/officeDocument/2006/relationships/image" Target="../media/image45.png"/><Relationship Id="rId5" Type="http://schemas.openxmlformats.org/officeDocument/2006/relationships/image" Target="../media/image69.png"/><Relationship Id="rId4" Type="http://schemas.openxmlformats.org/officeDocument/2006/relationships/image" Target="../media/image39.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44.xml"/><Relationship Id="rId6" Type="http://schemas.openxmlformats.org/officeDocument/2006/relationships/image" Target="../media/image70.png"/><Relationship Id="rId5" Type="http://schemas.openxmlformats.org/officeDocument/2006/relationships/image" Target="../media/image40.png"/><Relationship Id="rId4" Type="http://schemas.openxmlformats.org/officeDocument/2006/relationships/image" Target="../media/image39.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45.xml"/><Relationship Id="rId5" Type="http://schemas.openxmlformats.org/officeDocument/2006/relationships/image" Target="../media/image61.png"/><Relationship Id="rId4" Type="http://schemas.openxmlformats.org/officeDocument/2006/relationships/image" Target="../media/image39.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8.xml"/><Relationship Id="rId1" Type="http://schemas.openxmlformats.org/officeDocument/2006/relationships/tags" Target="../tags/tag31.xml"/><Relationship Id="rId4" Type="http://schemas.openxmlformats.org/officeDocument/2006/relationships/image" Target="../media/image23.png"/></Relationships>
</file>

<file path=ppt/slides/_rels/slide30.xml.rels><?xml version="1.0" encoding="UTF-8" standalone="yes"?>
<Relationships xmlns="http://schemas.openxmlformats.org/package/2006/relationships"><Relationship Id="rId8" Type="http://schemas.openxmlformats.org/officeDocument/2006/relationships/image" Target="../media/image34.wmf"/><Relationship Id="rId13" Type="http://schemas.openxmlformats.org/officeDocument/2006/relationships/image" Target="../media/image74.png"/><Relationship Id="rId3" Type="http://schemas.openxmlformats.org/officeDocument/2006/relationships/notesSlide" Target="../notesSlides/notesSlide29.xml"/><Relationship Id="rId7" Type="http://schemas.openxmlformats.org/officeDocument/2006/relationships/oleObject" Target="../embeddings/oleObject11.bin"/><Relationship Id="rId12" Type="http://schemas.openxmlformats.org/officeDocument/2006/relationships/image" Target="../media/image73.png"/><Relationship Id="rId2" Type="http://schemas.openxmlformats.org/officeDocument/2006/relationships/slideLayout" Target="../slideLayouts/slideLayout18.xml"/><Relationship Id="rId1" Type="http://schemas.openxmlformats.org/officeDocument/2006/relationships/tags" Target="../tags/tag46.xml"/><Relationship Id="rId6" Type="http://schemas.openxmlformats.org/officeDocument/2006/relationships/image" Target="../media/image33.wmf"/><Relationship Id="rId11" Type="http://schemas.openxmlformats.org/officeDocument/2006/relationships/image" Target="../media/image72.png"/><Relationship Id="rId5" Type="http://schemas.openxmlformats.org/officeDocument/2006/relationships/oleObject" Target="../embeddings/oleObject10.bin"/><Relationship Id="rId10" Type="http://schemas.openxmlformats.org/officeDocument/2006/relationships/image" Target="../media/image71.png"/><Relationship Id="rId4" Type="http://schemas.openxmlformats.org/officeDocument/2006/relationships/image" Target="../media/image23.png"/><Relationship Id="rId9" Type="http://schemas.openxmlformats.org/officeDocument/2006/relationships/image" Target="../media/image32.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tags" Target="../tags/tag47.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39.png"/></Relationships>
</file>

<file path=ppt/slides/_rels/slide32.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notesSlide" Target="../notesSlides/notesSlide31.xml"/><Relationship Id="rId7" Type="http://schemas.openxmlformats.org/officeDocument/2006/relationships/image" Target="../media/image78.png"/><Relationship Id="rId2" Type="http://schemas.openxmlformats.org/officeDocument/2006/relationships/slideLayout" Target="../slideLayouts/slideLayout2.xml"/><Relationship Id="rId1" Type="http://schemas.openxmlformats.org/officeDocument/2006/relationships/tags" Target="../tags/tag48.xml"/><Relationship Id="rId6" Type="http://schemas.openxmlformats.org/officeDocument/2006/relationships/image" Target="../media/image77.png"/><Relationship Id="rId5" Type="http://schemas.openxmlformats.org/officeDocument/2006/relationships/image" Target="../media/image75.png"/><Relationship Id="rId4" Type="http://schemas.openxmlformats.org/officeDocument/2006/relationships/image" Target="../media/image39.png"/></Relationships>
</file>

<file path=ppt/slides/_rels/slide33.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notesSlide" Target="../notesSlides/notesSlide32.xml"/><Relationship Id="rId7" Type="http://schemas.openxmlformats.org/officeDocument/2006/relationships/image" Target="../media/image48.png"/><Relationship Id="rId2" Type="http://schemas.openxmlformats.org/officeDocument/2006/relationships/slideLayout" Target="../slideLayouts/slideLayout2.xml"/><Relationship Id="rId1" Type="http://schemas.openxmlformats.org/officeDocument/2006/relationships/tags" Target="../tags/tag49.xml"/><Relationship Id="rId6" Type="http://schemas.openxmlformats.org/officeDocument/2006/relationships/image" Target="../media/image47.png"/><Relationship Id="rId5" Type="http://schemas.openxmlformats.org/officeDocument/2006/relationships/image" Target="../media/image80.png"/><Relationship Id="rId4" Type="http://schemas.openxmlformats.org/officeDocument/2006/relationships/image" Target="../media/image39.png"/></Relationships>
</file>

<file path=ppt/slides/_rels/slide34.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notesSlide" Target="../notesSlides/notesSlide33.xml"/><Relationship Id="rId7" Type="http://schemas.openxmlformats.org/officeDocument/2006/relationships/image" Target="../media/image83.png"/><Relationship Id="rId2" Type="http://schemas.openxmlformats.org/officeDocument/2006/relationships/slideLayout" Target="../slideLayouts/slideLayout2.xml"/><Relationship Id="rId1" Type="http://schemas.openxmlformats.org/officeDocument/2006/relationships/tags" Target="../tags/tag50.xml"/><Relationship Id="rId6" Type="http://schemas.openxmlformats.org/officeDocument/2006/relationships/image" Target="../media/image82.png"/><Relationship Id="rId5" Type="http://schemas.openxmlformats.org/officeDocument/2006/relationships/image" Target="../media/image61.png"/><Relationship Id="rId4" Type="http://schemas.openxmlformats.org/officeDocument/2006/relationships/image" Target="../media/image39.png"/></Relationships>
</file>

<file path=ppt/slides/_rels/slide35.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notesSlide" Target="../notesSlides/notesSlide34.xml"/><Relationship Id="rId7" Type="http://schemas.openxmlformats.org/officeDocument/2006/relationships/image" Target="../media/image83.png"/><Relationship Id="rId2" Type="http://schemas.openxmlformats.org/officeDocument/2006/relationships/slideLayout" Target="../slideLayouts/slideLayout2.xml"/><Relationship Id="rId1" Type="http://schemas.openxmlformats.org/officeDocument/2006/relationships/tags" Target="../tags/tag51.xml"/><Relationship Id="rId6" Type="http://schemas.openxmlformats.org/officeDocument/2006/relationships/image" Target="../media/image82.png"/><Relationship Id="rId5" Type="http://schemas.openxmlformats.org/officeDocument/2006/relationships/image" Target="../media/image40.png"/><Relationship Id="rId4" Type="http://schemas.openxmlformats.org/officeDocument/2006/relationships/image" Target="../media/image39.png"/><Relationship Id="rId9" Type="http://schemas.openxmlformats.org/officeDocument/2006/relationships/image" Target="../media/image84.png"/></Relationships>
</file>

<file path=ppt/slides/_rels/slide36.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notesSlide" Target="../notesSlides/notesSlide35.xml"/><Relationship Id="rId7" Type="http://schemas.openxmlformats.org/officeDocument/2006/relationships/image" Target="../media/image40.png"/><Relationship Id="rId2" Type="http://schemas.openxmlformats.org/officeDocument/2006/relationships/slideLayout" Target="../slideLayouts/slideLayout2.xml"/><Relationship Id="rId1" Type="http://schemas.openxmlformats.org/officeDocument/2006/relationships/tags" Target="../tags/tag52.xml"/><Relationship Id="rId6" Type="http://schemas.openxmlformats.org/officeDocument/2006/relationships/image" Target="../media/image86.png"/><Relationship Id="rId5" Type="http://schemas.openxmlformats.org/officeDocument/2006/relationships/image" Target="../media/image85.gif"/><Relationship Id="rId10" Type="http://schemas.openxmlformats.org/officeDocument/2006/relationships/image" Target="../media/image87.wmf"/><Relationship Id="rId4" Type="http://schemas.openxmlformats.org/officeDocument/2006/relationships/image" Target="../media/image39.png"/><Relationship Id="rId9" Type="http://schemas.openxmlformats.org/officeDocument/2006/relationships/oleObject" Target="../embeddings/oleObject12.bin"/></Relationships>
</file>

<file path=ppt/slides/_rels/slide37.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notesSlide" Target="../notesSlides/notesSlide36.xml"/><Relationship Id="rId7" Type="http://schemas.openxmlformats.org/officeDocument/2006/relationships/image" Target="../media/image90.png"/><Relationship Id="rId2" Type="http://schemas.openxmlformats.org/officeDocument/2006/relationships/slideLayout" Target="../slideLayouts/slideLayout2.xml"/><Relationship Id="rId1" Type="http://schemas.openxmlformats.org/officeDocument/2006/relationships/tags" Target="../tags/tag53.xml"/><Relationship Id="rId6" Type="http://schemas.openxmlformats.org/officeDocument/2006/relationships/image" Target="../media/image67.png"/><Relationship Id="rId5" Type="http://schemas.openxmlformats.org/officeDocument/2006/relationships/image" Target="../media/image89.png"/><Relationship Id="rId10" Type="http://schemas.openxmlformats.org/officeDocument/2006/relationships/image" Target="../media/image93.png"/><Relationship Id="rId4" Type="http://schemas.openxmlformats.org/officeDocument/2006/relationships/image" Target="../media/image88.png"/><Relationship Id="rId9" Type="http://schemas.openxmlformats.org/officeDocument/2006/relationships/image" Target="../media/image9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notesSlide" Target="../notesSlides/notesSlide4.xml"/><Relationship Id="rId7" Type="http://schemas.openxmlformats.org/officeDocument/2006/relationships/image" Target="../media/image28.png"/><Relationship Id="rId2" Type="http://schemas.openxmlformats.org/officeDocument/2006/relationships/slideLayout" Target="../slideLayouts/slideLayout18.xml"/><Relationship Id="rId1" Type="http://schemas.openxmlformats.org/officeDocument/2006/relationships/tags" Target="../tags/tag32.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3.png"/><Relationship Id="rId9" Type="http://schemas.openxmlformats.org/officeDocument/2006/relationships/image" Target="../media/image30.png"/></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18.xml"/><Relationship Id="rId1" Type="http://schemas.openxmlformats.org/officeDocument/2006/relationships/tags" Target="../tags/tag33.xml"/></Relationships>
</file>

<file path=ppt/slides/_rels/slide6.xml.rels><?xml version="1.0" encoding="UTF-8" standalone="yes"?>
<Relationships xmlns="http://schemas.openxmlformats.org/package/2006/relationships"><Relationship Id="rId8" Type="http://schemas.openxmlformats.org/officeDocument/2006/relationships/image" Target="../media/image33.wmf"/><Relationship Id="rId13" Type="http://schemas.openxmlformats.org/officeDocument/2006/relationships/image" Target="../media/image37.png"/><Relationship Id="rId3" Type="http://schemas.openxmlformats.org/officeDocument/2006/relationships/notesSlide" Target="../notesSlides/notesSlide5.xml"/><Relationship Id="rId7" Type="http://schemas.openxmlformats.org/officeDocument/2006/relationships/oleObject" Target="../embeddings/oleObject1.bin"/><Relationship Id="rId12" Type="http://schemas.openxmlformats.org/officeDocument/2006/relationships/image" Target="../media/image36.png"/><Relationship Id="rId2" Type="http://schemas.openxmlformats.org/officeDocument/2006/relationships/slideLayout" Target="../slideLayouts/slideLayout18.xml"/><Relationship Id="rId1" Type="http://schemas.openxmlformats.org/officeDocument/2006/relationships/tags" Target="../tags/tag34.xml"/><Relationship Id="rId6" Type="http://schemas.openxmlformats.org/officeDocument/2006/relationships/image" Target="../media/image24.png"/><Relationship Id="rId11" Type="http://schemas.openxmlformats.org/officeDocument/2006/relationships/image" Target="../media/image35.png"/><Relationship Id="rId5" Type="http://schemas.openxmlformats.org/officeDocument/2006/relationships/image" Target="../media/image32.png"/><Relationship Id="rId15" Type="http://schemas.openxmlformats.org/officeDocument/2006/relationships/image" Target="../media/image38.wmf"/><Relationship Id="rId10" Type="http://schemas.openxmlformats.org/officeDocument/2006/relationships/image" Target="../media/image34.wmf"/><Relationship Id="rId4" Type="http://schemas.openxmlformats.org/officeDocument/2006/relationships/image" Target="../media/image23.png"/><Relationship Id="rId9" Type="http://schemas.openxmlformats.org/officeDocument/2006/relationships/oleObject" Target="../embeddings/oleObject2.bin"/><Relationship Id="rId14" Type="http://schemas.openxmlformats.org/officeDocument/2006/relationships/oleObject" Target="../embeddings/oleObject3.bin"/></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notesSlide" Target="../notesSlides/notesSlide6.xml"/><Relationship Id="rId7" Type="http://schemas.openxmlformats.org/officeDocument/2006/relationships/image" Target="../media/image37.png"/><Relationship Id="rId2" Type="http://schemas.openxmlformats.org/officeDocument/2006/relationships/slideLayout" Target="../slideLayouts/slideLayout18.xml"/><Relationship Id="rId1" Type="http://schemas.openxmlformats.org/officeDocument/2006/relationships/tags" Target="../tags/tag35.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23.png"/><Relationship Id="rId9" Type="http://schemas.openxmlformats.org/officeDocument/2006/relationships/image" Target="../media/image38.wmf"/></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42.jpeg"/><Relationship Id="rId2" Type="http://schemas.openxmlformats.org/officeDocument/2006/relationships/slideLayout" Target="../slideLayouts/slideLayout7.xml"/><Relationship Id="rId1" Type="http://schemas.openxmlformats.org/officeDocument/2006/relationships/themeOverride" Target="../theme/themeOverride1.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hemeOverride" Target="../theme/themeOverride2.xml"/><Relationship Id="rId6" Type="http://schemas.openxmlformats.org/officeDocument/2006/relationships/image" Target="../media/image43.png"/><Relationship Id="rId5" Type="http://schemas.openxmlformats.org/officeDocument/2006/relationships/image" Target="../media/image31.png"/><Relationship Id="rId4"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6F33A09C-DBD5-F078-6676-1CCFF34DAE4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5830" b="25290"/>
          <a:stretch/>
        </p:blipFill>
        <p:spPr bwMode="auto">
          <a:xfrm>
            <a:off x="5985908" y="2138378"/>
            <a:ext cx="5667142" cy="277006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Logo&#10;&#10;Description automatically generated">
            <a:extLst>
              <a:ext uri="{FF2B5EF4-FFF2-40B4-BE49-F238E27FC236}">
                <a16:creationId xmlns:a16="http://schemas.microsoft.com/office/drawing/2014/main" id="{B9A5543A-AC98-3E56-E869-258F72132D7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88443" y="5417328"/>
            <a:ext cx="3508951" cy="1260754"/>
          </a:xfrm>
          <a:prstGeom prst="rect">
            <a:avLst/>
          </a:prstGeom>
        </p:spPr>
      </p:pic>
      <p:sp>
        <p:nvSpPr>
          <p:cNvPr id="7" name="TextBox 6">
            <a:extLst>
              <a:ext uri="{FF2B5EF4-FFF2-40B4-BE49-F238E27FC236}">
                <a16:creationId xmlns:a16="http://schemas.microsoft.com/office/drawing/2014/main" id="{1C39A71D-4EF9-6CEC-5AD4-3367B9FBA4D8}"/>
              </a:ext>
            </a:extLst>
          </p:cNvPr>
          <p:cNvSpPr txBox="1"/>
          <p:nvPr/>
        </p:nvSpPr>
        <p:spPr>
          <a:xfrm>
            <a:off x="6440557" y="5586040"/>
            <a:ext cx="5448064" cy="923330"/>
          </a:xfrm>
          <a:prstGeom prst="rect">
            <a:avLst/>
          </a:prstGeom>
          <a:noFill/>
        </p:spPr>
        <p:txBody>
          <a:bodyPr wrap="square" lIns="91440" tIns="45720" rIns="91440" bIns="45720" rtlCol="0" anchor="t">
            <a:spAutoFit/>
          </a:bodyPr>
          <a:lstStyle/>
          <a:p>
            <a:r>
              <a:rPr lang="en-US" b="1"/>
              <a:t>Activity ID: </a:t>
            </a:r>
            <a:r>
              <a:rPr lang="en-US">
                <a:solidFill>
                  <a:srgbClr val="0070C0"/>
                </a:solidFill>
              </a:rPr>
              <a:t>DDNA-AR1</a:t>
            </a:r>
          </a:p>
          <a:p>
            <a:r>
              <a:rPr lang="en-US" b="1"/>
              <a:t>Required Models: </a:t>
            </a:r>
            <a:r>
              <a:rPr lang="en-US">
                <a:solidFill>
                  <a:srgbClr val="0070C0"/>
                </a:solidFill>
              </a:rPr>
              <a:t>1 DDNA</a:t>
            </a:r>
            <a:r>
              <a:rPr lang="en-US" baseline="30000">
                <a:solidFill>
                  <a:srgbClr val="0070C0"/>
                </a:solidFill>
              </a:rPr>
              <a:t>©</a:t>
            </a:r>
            <a:r>
              <a:rPr lang="en-US">
                <a:solidFill>
                  <a:srgbClr val="0070C0"/>
                </a:solidFill>
              </a:rPr>
              <a:t>/ Group</a:t>
            </a:r>
            <a:endParaRPr lang="en-US">
              <a:solidFill>
                <a:srgbClr val="0070C0"/>
              </a:solidFill>
              <a:ea typeface="Calibri"/>
              <a:cs typeface="Calibri"/>
            </a:endParaRPr>
          </a:p>
          <a:p>
            <a:r>
              <a:rPr lang="en-US" b="1"/>
              <a:t>Required Media: </a:t>
            </a:r>
            <a:r>
              <a:rPr lang="en-US">
                <a:solidFill>
                  <a:srgbClr val="0070C0"/>
                </a:solidFill>
              </a:rPr>
              <a:t>3DMD AR EDU App</a:t>
            </a:r>
            <a:endParaRPr lang="en-US">
              <a:solidFill>
                <a:srgbClr val="0070C0"/>
              </a:solidFill>
              <a:cs typeface="Calibri"/>
            </a:endParaRPr>
          </a:p>
        </p:txBody>
      </p:sp>
      <p:sp>
        <p:nvSpPr>
          <p:cNvPr id="2" name="TextBox 1">
            <a:extLst>
              <a:ext uri="{FF2B5EF4-FFF2-40B4-BE49-F238E27FC236}">
                <a16:creationId xmlns:a16="http://schemas.microsoft.com/office/drawing/2014/main" id="{5868CC7D-B61E-4C5F-B486-8BBD336AE105}"/>
              </a:ext>
            </a:extLst>
          </p:cNvPr>
          <p:cNvSpPr txBox="1"/>
          <p:nvPr/>
        </p:nvSpPr>
        <p:spPr>
          <a:xfrm>
            <a:off x="201101" y="1951374"/>
            <a:ext cx="5942876" cy="1200329"/>
          </a:xfrm>
          <a:prstGeom prst="rect">
            <a:avLst/>
          </a:prstGeom>
          <a:noFill/>
        </p:spPr>
        <p:txBody>
          <a:bodyPr wrap="square" lIns="91440" tIns="45720" rIns="91440" bIns="45720" rtlCol="0" anchor="t">
            <a:spAutoFit/>
          </a:bodyPr>
          <a:lstStyle/>
          <a:p>
            <a:pPr algn="ctr"/>
            <a:r>
              <a:rPr lang="en-US" sz="4800" b="1">
                <a:solidFill>
                  <a:srgbClr val="006838"/>
                </a:solidFill>
                <a:cs typeface="Myanmar Text"/>
              </a:rPr>
              <a:t>Transferring Models </a:t>
            </a:r>
          </a:p>
          <a:p>
            <a:pPr algn="ctr"/>
            <a:r>
              <a:rPr lang="en-US" sz="2400" b="1">
                <a:solidFill>
                  <a:srgbClr val="006838"/>
                </a:solidFill>
                <a:cs typeface="Myanmar Text"/>
              </a:rPr>
              <a:t>with the Dynamic DNA Kit</a:t>
            </a:r>
            <a:endParaRPr lang="en-US" sz="1600"/>
          </a:p>
        </p:txBody>
      </p:sp>
      <p:sp>
        <p:nvSpPr>
          <p:cNvPr id="8" name="TextBox 7">
            <a:extLst>
              <a:ext uri="{FF2B5EF4-FFF2-40B4-BE49-F238E27FC236}">
                <a16:creationId xmlns:a16="http://schemas.microsoft.com/office/drawing/2014/main" id="{B3A3B76A-984E-6E2C-929A-6E7BA14B39F9}"/>
              </a:ext>
            </a:extLst>
          </p:cNvPr>
          <p:cNvSpPr txBox="1"/>
          <p:nvPr/>
        </p:nvSpPr>
        <p:spPr>
          <a:xfrm>
            <a:off x="788946" y="3472549"/>
            <a:ext cx="4445257" cy="1508105"/>
          </a:xfrm>
          <a:prstGeom prst="rect">
            <a:avLst/>
          </a:prstGeom>
          <a:noFill/>
        </p:spPr>
        <p:txBody>
          <a:bodyPr wrap="square" lIns="91440" tIns="45720" rIns="91440" bIns="45720" rtlCol="0" anchor="t">
            <a:spAutoFit/>
          </a:bodyPr>
          <a:lstStyle/>
          <a:p>
            <a:pPr algn="ctr">
              <a:spcAft>
                <a:spcPts val="1200"/>
              </a:spcAft>
            </a:pPr>
            <a:r>
              <a:rPr lang="en-US" sz="2000">
                <a:solidFill>
                  <a:srgbClr val="7030A0"/>
                </a:solidFill>
                <a:ea typeface="+mn-lt"/>
                <a:cs typeface="+mn-lt"/>
              </a:rPr>
              <a:t>"</a:t>
            </a:r>
            <a:r>
              <a:rPr lang="en-US" sz="2000" i="1">
                <a:solidFill>
                  <a:srgbClr val="7030A0"/>
                </a:solidFill>
                <a:ea typeface="+mn-lt"/>
                <a:cs typeface="+mn-lt"/>
              </a:rPr>
              <a:t>DNA neither cares nor knows. DNA just is. And we dance to its music." </a:t>
            </a:r>
          </a:p>
          <a:p>
            <a:pPr algn="ctr">
              <a:spcAft>
                <a:spcPts val="1200"/>
              </a:spcAft>
            </a:pPr>
            <a:r>
              <a:rPr lang="en-US" sz="1600" i="1">
                <a:solidFill>
                  <a:srgbClr val="7030A0"/>
                </a:solidFill>
                <a:ea typeface="+mn-lt"/>
                <a:cs typeface="+mn-lt"/>
              </a:rPr>
              <a:t>- Richard Dawkins</a:t>
            </a:r>
          </a:p>
          <a:p>
            <a:pPr algn="ctr">
              <a:spcAft>
                <a:spcPts val="1200"/>
              </a:spcAft>
            </a:pPr>
            <a:endParaRPr lang="en-US" sz="1600" i="1">
              <a:solidFill>
                <a:srgbClr val="7030A0"/>
              </a:solidFill>
              <a:latin typeface="Calibri"/>
              <a:ea typeface="Calibri" panose="020F0502020204030204"/>
              <a:cs typeface="Calibri"/>
            </a:endParaRPr>
          </a:p>
        </p:txBody>
      </p:sp>
      <p:pic>
        <p:nvPicPr>
          <p:cNvPr id="18" name="Picture 17" descr="A hand holding a model of a molecule&#10;&#10;Description automatically generated">
            <a:extLst>
              <a:ext uri="{FF2B5EF4-FFF2-40B4-BE49-F238E27FC236}">
                <a16:creationId xmlns:a16="http://schemas.microsoft.com/office/drawing/2014/main" id="{1FDD42E6-C59E-348F-ABEF-F6887145F73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39067" y="1160276"/>
            <a:ext cx="1991427" cy="1991427"/>
          </a:xfrm>
          <a:prstGeom prst="rect">
            <a:avLst/>
          </a:prstGeom>
        </p:spPr>
      </p:pic>
      <p:sp>
        <p:nvSpPr>
          <p:cNvPr id="3" name="Oval 2">
            <a:extLst>
              <a:ext uri="{FF2B5EF4-FFF2-40B4-BE49-F238E27FC236}">
                <a16:creationId xmlns:a16="http://schemas.microsoft.com/office/drawing/2014/main" id="{CE0C0C11-8AF7-A08F-5708-0676D1D2B1D5}"/>
              </a:ext>
            </a:extLst>
          </p:cNvPr>
          <p:cNvSpPr/>
          <p:nvPr/>
        </p:nvSpPr>
        <p:spPr>
          <a:xfrm>
            <a:off x="8439067" y="1160276"/>
            <a:ext cx="1970049" cy="1951464"/>
          </a:xfrm>
          <a:prstGeom prst="ellipse">
            <a:avLst/>
          </a:prstGeom>
          <a:noFill/>
          <a:ln w="101600">
            <a:solidFill>
              <a:srgbClr val="FF00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Tree>
    <p:custDataLst>
      <p:tags r:id="rId1"/>
    </p:custDataLst>
    <p:extLst>
      <p:ext uri="{BB962C8B-B14F-4D97-AF65-F5344CB8AC3E}">
        <p14:creationId xmlns:p14="http://schemas.microsoft.com/office/powerpoint/2010/main" val="42547087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Key Features of Plastic Nucleotide Models</a:t>
            </a:r>
            <a:endParaRPr lang="en-US" sz="4000" b="1">
              <a:solidFill>
                <a:schemeClr val="bg1"/>
              </a:solidFill>
              <a:latin typeface="+mn-lt"/>
              <a:ea typeface="HGSoeiKakugothicUB"/>
              <a:cs typeface="Myanmar Text"/>
            </a:endParaRPr>
          </a:p>
        </p:txBody>
      </p:sp>
      <p:pic>
        <p:nvPicPr>
          <p:cNvPr id="10" name="Picture 8">
            <a:extLst>
              <a:ext uri="{FF2B5EF4-FFF2-40B4-BE49-F238E27FC236}">
                <a16:creationId xmlns:a16="http://schemas.microsoft.com/office/drawing/2014/main" id="{EB95E7CC-1947-1A66-5C5B-2E11A55C02A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7" y="120471"/>
            <a:ext cx="1207035" cy="120703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1F2A15B-51D5-AA6A-87FD-81A1D1802290}"/>
              </a:ext>
            </a:extLst>
          </p:cNvPr>
          <p:cNvSpPr txBox="1"/>
          <p:nvPr/>
        </p:nvSpPr>
        <p:spPr>
          <a:xfrm>
            <a:off x="7106907" y="4798537"/>
            <a:ext cx="4535585" cy="1938992"/>
          </a:xfrm>
          <a:prstGeom prst="rect">
            <a:avLst/>
          </a:prstGeom>
          <a:noFill/>
        </p:spPr>
        <p:txBody>
          <a:bodyPr wrap="square" lIns="91440" tIns="45720" rIns="91440" bIns="45720" anchor="t">
            <a:spAutoFit/>
          </a:bodyPr>
          <a:lstStyle/>
          <a:p>
            <a:pPr>
              <a:spcAft>
                <a:spcPts val="1200"/>
              </a:spcAft>
            </a:pPr>
            <a:r>
              <a:rPr lang="en-US" sz="2000" b="1">
                <a:solidFill>
                  <a:srgbClr val="1CA64A"/>
                </a:solidFill>
                <a:ea typeface="Calibri"/>
                <a:cs typeface="Calibri"/>
              </a:rPr>
              <a:t>Why do they have these features?  </a:t>
            </a:r>
          </a:p>
          <a:p>
            <a:pPr>
              <a:spcAft>
                <a:spcPts val="1200"/>
              </a:spcAft>
            </a:pPr>
            <a:r>
              <a:rPr lang="en-US" sz="2000" b="1">
                <a:ea typeface="Calibri"/>
                <a:cs typeface="Calibri"/>
              </a:rPr>
              <a:t>To find out, let's explore some additional ways to represent DNA nucleotides.</a:t>
            </a:r>
          </a:p>
          <a:p>
            <a:endParaRPr lang="en-US" sz="2000" b="1">
              <a:solidFill>
                <a:srgbClr val="1CA64A"/>
              </a:solidFill>
              <a:ea typeface="Calibri"/>
              <a:cs typeface="Calibri"/>
            </a:endParaRPr>
          </a:p>
          <a:p>
            <a:endParaRPr lang="en-US" sz="2000" b="1">
              <a:solidFill>
                <a:srgbClr val="1CA64A"/>
              </a:solidFill>
              <a:ea typeface="Calibri"/>
              <a:cs typeface="Calibri"/>
            </a:endParaRPr>
          </a:p>
        </p:txBody>
      </p:sp>
      <p:sp>
        <p:nvSpPr>
          <p:cNvPr id="3" name="TextBox 2">
            <a:extLst>
              <a:ext uri="{FF2B5EF4-FFF2-40B4-BE49-F238E27FC236}">
                <a16:creationId xmlns:a16="http://schemas.microsoft.com/office/drawing/2014/main" id="{048BC922-C350-C4EF-1D52-4D8F4BBBFB58}"/>
              </a:ext>
            </a:extLst>
          </p:cNvPr>
          <p:cNvSpPr txBox="1"/>
          <p:nvPr/>
        </p:nvSpPr>
        <p:spPr>
          <a:xfrm>
            <a:off x="932343" y="4809781"/>
            <a:ext cx="5662421" cy="1631216"/>
          </a:xfrm>
          <a:prstGeom prst="rect">
            <a:avLst/>
          </a:prstGeom>
          <a:noFill/>
        </p:spPr>
        <p:txBody>
          <a:bodyPr wrap="square">
            <a:spAutoFit/>
          </a:bodyPr>
          <a:lstStyle/>
          <a:p>
            <a:pPr>
              <a:spcAft>
                <a:spcPts val="1200"/>
              </a:spcAft>
            </a:pPr>
            <a:r>
              <a:rPr lang="en-US" sz="2000">
                <a:ea typeface="Calibri"/>
                <a:cs typeface="Calibri"/>
              </a:rPr>
              <a:t>All four nucleotides have an identical shape on the bottom half, but a unique shape on the top half.</a:t>
            </a:r>
          </a:p>
          <a:p>
            <a:pPr>
              <a:spcAft>
                <a:spcPts val="1200"/>
              </a:spcAft>
            </a:pPr>
            <a:r>
              <a:rPr lang="en-US" sz="2000">
                <a:ea typeface="Calibri"/>
                <a:cs typeface="Calibri"/>
              </a:rPr>
              <a:t>There are magnets in the top and bottom halves.</a:t>
            </a:r>
          </a:p>
          <a:p>
            <a:pPr>
              <a:spcAft>
                <a:spcPts val="1200"/>
              </a:spcAft>
            </a:pPr>
            <a:r>
              <a:rPr lang="en-US" sz="2000">
                <a:ea typeface="Calibri"/>
                <a:cs typeface="Calibri"/>
              </a:rPr>
              <a:t>There are </a:t>
            </a:r>
            <a:r>
              <a:rPr lang="en-US" sz="2000" b="1">
                <a:solidFill>
                  <a:srgbClr val="C00000"/>
                </a:solidFill>
                <a:ea typeface="Calibri"/>
                <a:cs typeface="Calibri"/>
              </a:rPr>
              <a:t>red</a:t>
            </a:r>
            <a:r>
              <a:rPr lang="en-US" sz="2000">
                <a:ea typeface="Calibri"/>
                <a:cs typeface="Calibri"/>
              </a:rPr>
              <a:t>, </a:t>
            </a:r>
            <a:r>
              <a:rPr lang="en-US" sz="2000" b="1">
                <a:solidFill>
                  <a:schemeClr val="accent4">
                    <a:lumMod val="75000"/>
                  </a:schemeClr>
                </a:solidFill>
                <a:ea typeface="Calibri"/>
                <a:cs typeface="Calibri"/>
              </a:rPr>
              <a:t>yellow</a:t>
            </a:r>
            <a:r>
              <a:rPr lang="en-US" sz="2000">
                <a:ea typeface="Calibri"/>
                <a:cs typeface="Calibri"/>
              </a:rPr>
              <a:t>, </a:t>
            </a:r>
            <a:r>
              <a:rPr lang="en-US" sz="2000" b="1">
                <a:solidFill>
                  <a:schemeClr val="bg1">
                    <a:lumMod val="50000"/>
                  </a:schemeClr>
                </a:solidFill>
                <a:ea typeface="Calibri"/>
                <a:cs typeface="Calibri"/>
              </a:rPr>
              <a:t>gray</a:t>
            </a:r>
            <a:r>
              <a:rPr lang="en-US" sz="2000">
                <a:ea typeface="Calibri"/>
                <a:cs typeface="Calibri"/>
              </a:rPr>
              <a:t>, </a:t>
            </a:r>
            <a:r>
              <a:rPr lang="en-US" sz="2000" b="1">
                <a:solidFill>
                  <a:srgbClr val="0070C0"/>
                </a:solidFill>
                <a:ea typeface="Calibri"/>
                <a:cs typeface="Calibri"/>
              </a:rPr>
              <a:t>blue</a:t>
            </a:r>
            <a:r>
              <a:rPr lang="en-US" sz="2000">
                <a:ea typeface="Calibri"/>
                <a:cs typeface="Calibri"/>
              </a:rPr>
              <a:t> and white atoms.</a:t>
            </a:r>
          </a:p>
        </p:txBody>
      </p:sp>
      <p:pic>
        <p:nvPicPr>
          <p:cNvPr id="8" name="Picture 7">
            <a:extLst>
              <a:ext uri="{FF2B5EF4-FFF2-40B4-BE49-F238E27FC236}">
                <a16:creationId xmlns:a16="http://schemas.microsoft.com/office/drawing/2014/main" id="{2A3336D7-E1CB-4C3C-2139-E166F3F2ADAD}"/>
              </a:ext>
            </a:extLst>
          </p:cNvPr>
          <p:cNvPicPr>
            <a:picLocks noChangeAspect="1"/>
          </p:cNvPicPr>
          <p:nvPr/>
        </p:nvPicPr>
        <p:blipFill rotWithShape="1">
          <a:blip r:embed="rId6"/>
          <a:srcRect l="8395"/>
          <a:stretch/>
        </p:blipFill>
        <p:spPr>
          <a:xfrm>
            <a:off x="932343" y="1685433"/>
            <a:ext cx="9181475" cy="2532927"/>
          </a:xfrm>
          <a:prstGeom prst="rect">
            <a:avLst/>
          </a:prstGeom>
        </p:spPr>
      </p:pic>
    </p:spTree>
    <p:extLst>
      <p:ext uri="{BB962C8B-B14F-4D97-AF65-F5344CB8AC3E}">
        <p14:creationId xmlns:p14="http://schemas.microsoft.com/office/powerpoint/2010/main" val="1143336542"/>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B1F2656B-FE7E-EFA7-26C9-2C0624594CE9}"/>
              </a:ext>
            </a:extLst>
          </p:cNvPr>
          <p:cNvPicPr>
            <a:picLocks noChangeAspect="1"/>
          </p:cNvPicPr>
          <p:nvPr/>
        </p:nvPicPr>
        <p:blipFill>
          <a:blip r:embed="rId5"/>
          <a:stretch>
            <a:fillRect/>
          </a:stretch>
        </p:blipFill>
        <p:spPr>
          <a:xfrm>
            <a:off x="4501879" y="2853539"/>
            <a:ext cx="2047813" cy="3523176"/>
          </a:xfrm>
          <a:prstGeom prst="rect">
            <a:avLst/>
          </a:prstGeom>
        </p:spPr>
      </p:pic>
      <p:pic>
        <p:nvPicPr>
          <p:cNvPr id="19" name="Picture 18">
            <a:extLst>
              <a:ext uri="{FF2B5EF4-FFF2-40B4-BE49-F238E27FC236}">
                <a16:creationId xmlns:a16="http://schemas.microsoft.com/office/drawing/2014/main" id="{0D679F47-DAA0-BB65-3358-E6A7A46342C7}"/>
              </a:ext>
            </a:extLst>
          </p:cNvPr>
          <p:cNvPicPr>
            <a:picLocks noChangeAspect="1"/>
          </p:cNvPicPr>
          <p:nvPr/>
        </p:nvPicPr>
        <p:blipFill>
          <a:blip r:embed="rId6"/>
          <a:stretch>
            <a:fillRect/>
          </a:stretch>
        </p:blipFill>
        <p:spPr>
          <a:xfrm>
            <a:off x="8250010" y="2852397"/>
            <a:ext cx="2047813" cy="3523176"/>
          </a:xfrm>
          <a:prstGeom prst="rect">
            <a:avLst/>
          </a:prstGeom>
        </p:spPr>
      </p:pic>
      <p:pic>
        <p:nvPicPr>
          <p:cNvPr id="17" name="Picture 16">
            <a:extLst>
              <a:ext uri="{FF2B5EF4-FFF2-40B4-BE49-F238E27FC236}">
                <a16:creationId xmlns:a16="http://schemas.microsoft.com/office/drawing/2014/main" id="{BD095AB3-31DA-9C5E-4139-FED6B81B51A4}"/>
              </a:ext>
            </a:extLst>
          </p:cNvPr>
          <p:cNvPicPr>
            <a:picLocks noChangeAspect="1"/>
          </p:cNvPicPr>
          <p:nvPr/>
        </p:nvPicPr>
        <p:blipFill>
          <a:blip r:embed="rId7"/>
          <a:stretch>
            <a:fillRect/>
          </a:stretch>
        </p:blipFill>
        <p:spPr>
          <a:xfrm>
            <a:off x="953080" y="2853539"/>
            <a:ext cx="2047813" cy="3523175"/>
          </a:xfrm>
          <a:prstGeom prst="rect">
            <a:avLst/>
          </a:prstGeom>
        </p:spPr>
      </p:pic>
      <p:sp>
        <p:nvSpPr>
          <p:cNvPr id="7" name="Title 1">
            <a:extLst>
              <a:ext uri="{FF2B5EF4-FFF2-40B4-BE49-F238E27FC236}">
                <a16:creationId xmlns:a16="http://schemas.microsoft.com/office/drawing/2014/main" id="{55F3034A-B640-CBCB-740D-B52BE594DA24}"/>
              </a:ext>
            </a:extLst>
          </p:cNvPr>
          <p:cNvSpPr txBox="1">
            <a:spLocks/>
          </p:cNvSpPr>
          <p:nvPr/>
        </p:nvSpPr>
        <p:spPr>
          <a:xfrm>
            <a:off x="905055" y="9625"/>
            <a:ext cx="11126522" cy="1007596"/>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400" b="1">
                <a:solidFill>
                  <a:schemeClr val="bg1"/>
                </a:solidFill>
                <a:ea typeface="HGSoeiKakugothicUB"/>
                <a:cs typeface="Myanmar Text"/>
              </a:rPr>
              <a:t>Exploring Cartoon Representations of Nucleotides</a:t>
            </a:r>
            <a:endParaRPr lang="en-US" sz="3400">
              <a:solidFill>
                <a:schemeClr val="bg1"/>
              </a:solidFill>
            </a:endParaRPr>
          </a:p>
        </p:txBody>
      </p:sp>
      <p:pic>
        <p:nvPicPr>
          <p:cNvPr id="9" name="Picture 8" descr="Icon&#10;&#10;Description automatically generated">
            <a:extLst>
              <a:ext uri="{FF2B5EF4-FFF2-40B4-BE49-F238E27FC236}">
                <a16:creationId xmlns:a16="http://schemas.microsoft.com/office/drawing/2014/main" id="{84ADFDB6-2489-E672-A576-8A4D8376020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38091" y="127177"/>
            <a:ext cx="1200329" cy="1200329"/>
          </a:xfrm>
          <a:prstGeom prst="rect">
            <a:avLst/>
          </a:prstGeom>
        </p:spPr>
      </p:pic>
      <p:sp>
        <p:nvSpPr>
          <p:cNvPr id="11" name="TextBox 10">
            <a:extLst>
              <a:ext uri="{FF2B5EF4-FFF2-40B4-BE49-F238E27FC236}">
                <a16:creationId xmlns:a16="http://schemas.microsoft.com/office/drawing/2014/main" id="{4BDFE866-3354-B877-AF97-0D5B0462A33E}"/>
              </a:ext>
            </a:extLst>
          </p:cNvPr>
          <p:cNvSpPr txBox="1"/>
          <p:nvPr/>
        </p:nvSpPr>
        <p:spPr>
          <a:xfrm>
            <a:off x="520245" y="1963486"/>
            <a:ext cx="2913485"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Choose</a:t>
            </a:r>
          </a:p>
          <a:p>
            <a:pPr algn="ctr"/>
            <a:r>
              <a:rPr lang="en-US" sz="2000" b="1">
                <a:solidFill>
                  <a:srgbClr val="D200B9"/>
                </a:solidFill>
                <a:cs typeface="Calibri"/>
              </a:rPr>
              <a:t>Adenosine (A)</a:t>
            </a:r>
            <a:endParaRPr lang="en-US" sz="2000">
              <a:cs typeface="Calibri"/>
            </a:endParaRPr>
          </a:p>
        </p:txBody>
      </p:sp>
      <p:sp>
        <p:nvSpPr>
          <p:cNvPr id="12" name="TextBox 11">
            <a:extLst>
              <a:ext uri="{FF2B5EF4-FFF2-40B4-BE49-F238E27FC236}">
                <a16:creationId xmlns:a16="http://schemas.microsoft.com/office/drawing/2014/main" id="{7721FFF4-0375-99BD-FE3C-EFA09C06A98E}"/>
              </a:ext>
            </a:extLst>
          </p:cNvPr>
          <p:cNvSpPr txBox="1"/>
          <p:nvPr/>
        </p:nvSpPr>
        <p:spPr>
          <a:xfrm>
            <a:off x="4466122" y="1963487"/>
            <a:ext cx="2271562"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spcAft>
                <a:spcPts val="600"/>
              </a:spcAft>
            </a:pPr>
            <a:r>
              <a:rPr lang="en-US" sz="2000">
                <a:cs typeface="Calibri"/>
              </a:rPr>
              <a:t>Scan a </a:t>
            </a:r>
            <a:r>
              <a:rPr lang="en-US" sz="2000" b="1">
                <a:cs typeface="Calibri"/>
              </a:rPr>
              <a:t>single plastic adenosine (A)</a:t>
            </a:r>
            <a:endParaRPr lang="en-US" sz="2000">
              <a:cs typeface="Calibri"/>
            </a:endParaRPr>
          </a:p>
        </p:txBody>
      </p:sp>
      <p:sp>
        <p:nvSpPr>
          <p:cNvPr id="13" name="TextBox 12">
            <a:extLst>
              <a:ext uri="{FF2B5EF4-FFF2-40B4-BE49-F238E27FC236}">
                <a16:creationId xmlns:a16="http://schemas.microsoft.com/office/drawing/2014/main" id="{1F21B1B9-FA85-4177-9C2E-6ADA118AE8B3}"/>
              </a:ext>
            </a:extLst>
          </p:cNvPr>
          <p:cNvSpPr txBox="1"/>
          <p:nvPr/>
        </p:nvSpPr>
        <p:spPr>
          <a:xfrm>
            <a:off x="8354785" y="1983366"/>
            <a:ext cx="1728551"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Only click the </a:t>
            </a:r>
            <a:r>
              <a:rPr lang="en-US" sz="2000" b="1">
                <a:solidFill>
                  <a:srgbClr val="D200B9"/>
                </a:solidFill>
                <a:cs typeface="Calibri"/>
              </a:rPr>
              <a:t>left button</a:t>
            </a:r>
            <a:endParaRPr lang="en-US" sz="2000">
              <a:cs typeface="Calibri"/>
            </a:endParaRPr>
          </a:p>
        </p:txBody>
      </p:sp>
      <p:sp>
        <p:nvSpPr>
          <p:cNvPr id="14" name="Oval 13">
            <a:extLst>
              <a:ext uri="{FF2B5EF4-FFF2-40B4-BE49-F238E27FC236}">
                <a16:creationId xmlns:a16="http://schemas.microsoft.com/office/drawing/2014/main" id="{06F88E31-B940-A9B0-D918-266A75F822CD}"/>
              </a:ext>
            </a:extLst>
          </p:cNvPr>
          <p:cNvSpPr/>
          <p:nvPr/>
        </p:nvSpPr>
        <p:spPr>
          <a:xfrm>
            <a:off x="1292693" y="3484420"/>
            <a:ext cx="751959" cy="771241"/>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sp>
        <p:nvSpPr>
          <p:cNvPr id="15" name="Oval 14">
            <a:extLst>
              <a:ext uri="{FF2B5EF4-FFF2-40B4-BE49-F238E27FC236}">
                <a16:creationId xmlns:a16="http://schemas.microsoft.com/office/drawing/2014/main" id="{DC17ABDA-E1C7-6B3A-1668-FA6DEF761F10}"/>
              </a:ext>
            </a:extLst>
          </p:cNvPr>
          <p:cNvSpPr/>
          <p:nvPr/>
        </p:nvSpPr>
        <p:spPr>
          <a:xfrm>
            <a:off x="8626878" y="5255396"/>
            <a:ext cx="536371" cy="563850"/>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spTree>
    <p:extLst>
      <p:ext uri="{BB962C8B-B14F-4D97-AF65-F5344CB8AC3E}">
        <p14:creationId xmlns:p14="http://schemas.microsoft.com/office/powerpoint/2010/main" val="4084821925"/>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B0B273CE-0A59-4CBE-A337-BE65E06AB29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5" y="130869"/>
            <a:ext cx="1207035" cy="1207035"/>
          </a:xfrm>
          <a:prstGeom prst="rect">
            <a:avLst/>
          </a:prstGeom>
        </p:spPr>
      </p:pic>
      <p:sp>
        <p:nvSpPr>
          <p:cNvPr id="7" name="Title 1">
            <a:extLst>
              <a:ext uri="{FF2B5EF4-FFF2-40B4-BE49-F238E27FC236}">
                <a16:creationId xmlns:a16="http://schemas.microsoft.com/office/drawing/2014/main" id="{0AD74225-1FC5-763C-8CF1-31A3106D612F}"/>
              </a:ext>
            </a:extLst>
          </p:cNvPr>
          <p:cNvSpPr txBox="1">
            <a:spLocks/>
          </p:cNvSpPr>
          <p:nvPr/>
        </p:nvSpPr>
        <p:spPr>
          <a:xfrm>
            <a:off x="932343" y="16551"/>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1">
                <a:solidFill>
                  <a:schemeClr val="bg1"/>
                </a:solidFill>
                <a:latin typeface="+mn-lt"/>
                <a:ea typeface="HGSoeiKakugothicUB"/>
                <a:cs typeface="Myanmar Text"/>
              </a:rPr>
              <a:t>The Adenosine </a:t>
            </a:r>
            <a:r>
              <a:rPr lang="en-US" sz="3600" b="1">
                <a:solidFill>
                  <a:schemeClr val="bg1"/>
                </a:solidFill>
                <a:ea typeface="HGSoeiKakugothicUB"/>
                <a:cs typeface="Myanmar Text"/>
              </a:rPr>
              <a:t>(A) Nucleotide</a:t>
            </a:r>
            <a:endParaRPr lang="en-US" sz="3600" b="1">
              <a:solidFill>
                <a:schemeClr val="bg1"/>
              </a:solidFill>
              <a:latin typeface="+mn-lt"/>
              <a:ea typeface="HGSoeiKakugothicUB"/>
              <a:cs typeface="Myanmar Text"/>
            </a:endParaRPr>
          </a:p>
        </p:txBody>
      </p:sp>
      <p:pic>
        <p:nvPicPr>
          <p:cNvPr id="15" name="Picture 14">
            <a:extLst>
              <a:ext uri="{FF2B5EF4-FFF2-40B4-BE49-F238E27FC236}">
                <a16:creationId xmlns:a16="http://schemas.microsoft.com/office/drawing/2014/main" id="{8F8949E2-82A1-F583-C890-FF4464C860A3}"/>
              </a:ext>
            </a:extLst>
          </p:cNvPr>
          <p:cNvPicPr>
            <a:picLocks noChangeAspect="1"/>
          </p:cNvPicPr>
          <p:nvPr/>
        </p:nvPicPr>
        <p:blipFill>
          <a:blip r:embed="rId6"/>
          <a:stretch>
            <a:fillRect/>
          </a:stretch>
        </p:blipFill>
        <p:spPr>
          <a:xfrm>
            <a:off x="7547841" y="1999668"/>
            <a:ext cx="2319921" cy="3619076"/>
          </a:xfrm>
          <a:prstGeom prst="rect">
            <a:avLst/>
          </a:prstGeom>
        </p:spPr>
      </p:pic>
      <p:sp>
        <p:nvSpPr>
          <p:cNvPr id="8" name="TextBox 7">
            <a:extLst>
              <a:ext uri="{FF2B5EF4-FFF2-40B4-BE49-F238E27FC236}">
                <a16:creationId xmlns:a16="http://schemas.microsoft.com/office/drawing/2014/main" id="{F04D0F52-2DA5-6CAC-2988-A2F4FD3EB6F9}"/>
              </a:ext>
            </a:extLst>
          </p:cNvPr>
          <p:cNvSpPr txBox="1"/>
          <p:nvPr/>
        </p:nvSpPr>
        <p:spPr>
          <a:xfrm>
            <a:off x="932341" y="2330494"/>
            <a:ext cx="2562151" cy="2785378"/>
          </a:xfrm>
          <a:prstGeom prst="rect">
            <a:avLst/>
          </a:prstGeom>
          <a:noFill/>
        </p:spPr>
        <p:txBody>
          <a:bodyPr wrap="square">
            <a:spAutoFit/>
          </a:bodyPr>
          <a:lstStyle/>
          <a:p>
            <a:pPr>
              <a:spcAft>
                <a:spcPts val="1800"/>
              </a:spcAft>
            </a:pPr>
            <a:r>
              <a:rPr lang="en-US" sz="2000" b="1">
                <a:solidFill>
                  <a:srgbClr val="00B050"/>
                </a:solidFill>
                <a:ea typeface="Calibri"/>
                <a:cs typeface="Calibri"/>
              </a:rPr>
              <a:t>What are the three main parts of an adenosine (A) nucleotide?</a:t>
            </a:r>
          </a:p>
          <a:p>
            <a:pPr>
              <a:spcAft>
                <a:spcPts val="1800"/>
              </a:spcAft>
            </a:pPr>
            <a:r>
              <a:rPr lang="en-US" sz="2000" b="1">
                <a:solidFill>
                  <a:srgbClr val="00B050"/>
                </a:solidFill>
                <a:ea typeface="Calibri"/>
                <a:cs typeface="Calibri"/>
              </a:rPr>
              <a:t>On the plastic model, what color atoms are present in each of the three parts?</a:t>
            </a:r>
          </a:p>
        </p:txBody>
      </p:sp>
      <p:pic>
        <p:nvPicPr>
          <p:cNvPr id="17" name="Picture 16">
            <a:extLst>
              <a:ext uri="{FF2B5EF4-FFF2-40B4-BE49-F238E27FC236}">
                <a16:creationId xmlns:a16="http://schemas.microsoft.com/office/drawing/2014/main" id="{BE752EE8-A027-867E-597B-10EF7E3FFF2A}"/>
              </a:ext>
            </a:extLst>
          </p:cNvPr>
          <p:cNvPicPr>
            <a:picLocks noChangeAspect="1"/>
          </p:cNvPicPr>
          <p:nvPr/>
        </p:nvPicPr>
        <p:blipFill>
          <a:blip r:embed="rId7"/>
          <a:stretch>
            <a:fillRect/>
          </a:stretch>
        </p:blipFill>
        <p:spPr>
          <a:xfrm>
            <a:off x="4182502" y="2101894"/>
            <a:ext cx="2643039" cy="3368905"/>
          </a:xfrm>
          <a:prstGeom prst="rect">
            <a:avLst/>
          </a:prstGeom>
        </p:spPr>
      </p:pic>
    </p:spTree>
    <p:custDataLst>
      <p:tags r:id="rId1"/>
    </p:custDataLst>
    <p:extLst>
      <p:ext uri="{BB962C8B-B14F-4D97-AF65-F5344CB8AC3E}">
        <p14:creationId xmlns:p14="http://schemas.microsoft.com/office/powerpoint/2010/main" val="13140829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B0B273CE-0A59-4CBE-A337-BE65E06AB29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5" y="130869"/>
            <a:ext cx="1207035" cy="1207035"/>
          </a:xfrm>
          <a:prstGeom prst="rect">
            <a:avLst/>
          </a:prstGeom>
        </p:spPr>
      </p:pic>
      <p:sp>
        <p:nvSpPr>
          <p:cNvPr id="7" name="Title 1">
            <a:extLst>
              <a:ext uri="{FF2B5EF4-FFF2-40B4-BE49-F238E27FC236}">
                <a16:creationId xmlns:a16="http://schemas.microsoft.com/office/drawing/2014/main" id="{0AD74225-1FC5-763C-8CF1-31A3106D612F}"/>
              </a:ext>
            </a:extLst>
          </p:cNvPr>
          <p:cNvSpPr txBox="1">
            <a:spLocks/>
          </p:cNvSpPr>
          <p:nvPr/>
        </p:nvSpPr>
        <p:spPr>
          <a:xfrm>
            <a:off x="932343" y="16551"/>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1">
                <a:solidFill>
                  <a:schemeClr val="bg1"/>
                </a:solidFill>
                <a:latin typeface="+mn-lt"/>
                <a:ea typeface="HGSoeiKakugothicUB"/>
                <a:cs typeface="Myanmar Text"/>
              </a:rPr>
              <a:t>The Adenosine </a:t>
            </a:r>
            <a:r>
              <a:rPr lang="en-US" sz="3600" b="1">
                <a:solidFill>
                  <a:schemeClr val="bg1"/>
                </a:solidFill>
                <a:ea typeface="HGSoeiKakugothicUB"/>
                <a:cs typeface="Myanmar Text"/>
              </a:rPr>
              <a:t>(A) Nucleotide</a:t>
            </a:r>
            <a:endParaRPr lang="en-US" sz="3600" b="1">
              <a:solidFill>
                <a:schemeClr val="bg1"/>
              </a:solidFill>
              <a:latin typeface="+mn-lt"/>
              <a:ea typeface="HGSoeiKakugothicUB"/>
              <a:cs typeface="Myanmar Text"/>
            </a:endParaRPr>
          </a:p>
        </p:txBody>
      </p:sp>
      <p:pic>
        <p:nvPicPr>
          <p:cNvPr id="16" name="Picture 15">
            <a:extLst>
              <a:ext uri="{FF2B5EF4-FFF2-40B4-BE49-F238E27FC236}">
                <a16:creationId xmlns:a16="http://schemas.microsoft.com/office/drawing/2014/main" id="{43C2E86A-853D-5B71-4329-A9A93C32778A}"/>
              </a:ext>
            </a:extLst>
          </p:cNvPr>
          <p:cNvPicPr>
            <a:picLocks noChangeAspect="1"/>
          </p:cNvPicPr>
          <p:nvPr/>
        </p:nvPicPr>
        <p:blipFill>
          <a:blip r:embed="rId6">
            <a:extLst>
              <a:ext uri="{28A0092B-C50C-407E-A947-70E740481C1C}">
                <a14:useLocalDpi xmlns:a14="http://schemas.microsoft.com/office/drawing/2010/main" val="0"/>
              </a:ext>
            </a:extLst>
          </a:blip>
          <a:srcRect t="7" b="7"/>
          <a:stretch/>
        </p:blipFill>
        <p:spPr>
          <a:xfrm>
            <a:off x="7338060" y="1847933"/>
            <a:ext cx="3790080" cy="3858929"/>
          </a:xfrm>
          <a:prstGeom prst="rect">
            <a:avLst/>
          </a:prstGeom>
        </p:spPr>
      </p:pic>
      <p:sp>
        <p:nvSpPr>
          <p:cNvPr id="8" name="TextBox 7">
            <a:extLst>
              <a:ext uri="{FF2B5EF4-FFF2-40B4-BE49-F238E27FC236}">
                <a16:creationId xmlns:a16="http://schemas.microsoft.com/office/drawing/2014/main" id="{F04D0F52-2DA5-6CAC-2988-A2F4FD3EB6F9}"/>
              </a:ext>
            </a:extLst>
          </p:cNvPr>
          <p:cNvSpPr txBox="1"/>
          <p:nvPr/>
        </p:nvSpPr>
        <p:spPr>
          <a:xfrm>
            <a:off x="932341" y="2330494"/>
            <a:ext cx="2562151" cy="2785378"/>
          </a:xfrm>
          <a:prstGeom prst="rect">
            <a:avLst/>
          </a:prstGeom>
          <a:noFill/>
        </p:spPr>
        <p:txBody>
          <a:bodyPr wrap="square">
            <a:spAutoFit/>
          </a:bodyPr>
          <a:lstStyle/>
          <a:p>
            <a:pPr>
              <a:spcAft>
                <a:spcPts val="1800"/>
              </a:spcAft>
            </a:pPr>
            <a:r>
              <a:rPr lang="en-US" sz="2000" b="1">
                <a:solidFill>
                  <a:srgbClr val="00B050"/>
                </a:solidFill>
                <a:ea typeface="Calibri"/>
                <a:cs typeface="Calibri"/>
              </a:rPr>
              <a:t>What are the three main parts of an adenosine (A) nucleotide?</a:t>
            </a:r>
          </a:p>
          <a:p>
            <a:pPr>
              <a:spcAft>
                <a:spcPts val="1800"/>
              </a:spcAft>
            </a:pPr>
            <a:r>
              <a:rPr lang="en-US" sz="2000" b="1">
                <a:solidFill>
                  <a:srgbClr val="00B050"/>
                </a:solidFill>
                <a:ea typeface="Calibri"/>
                <a:cs typeface="Calibri"/>
              </a:rPr>
              <a:t>On the plastic model, what color atoms are present in each of the three parts?</a:t>
            </a:r>
          </a:p>
        </p:txBody>
      </p:sp>
      <p:pic>
        <p:nvPicPr>
          <p:cNvPr id="17" name="Picture 16">
            <a:extLst>
              <a:ext uri="{FF2B5EF4-FFF2-40B4-BE49-F238E27FC236}">
                <a16:creationId xmlns:a16="http://schemas.microsoft.com/office/drawing/2014/main" id="{BE752EE8-A027-867E-597B-10EF7E3FFF2A}"/>
              </a:ext>
            </a:extLst>
          </p:cNvPr>
          <p:cNvPicPr>
            <a:picLocks noChangeAspect="1"/>
          </p:cNvPicPr>
          <p:nvPr/>
        </p:nvPicPr>
        <p:blipFill>
          <a:blip r:embed="rId7"/>
          <a:stretch>
            <a:fillRect/>
          </a:stretch>
        </p:blipFill>
        <p:spPr>
          <a:xfrm>
            <a:off x="4182502" y="2101894"/>
            <a:ext cx="2643039" cy="3368905"/>
          </a:xfrm>
          <a:prstGeom prst="rect">
            <a:avLst/>
          </a:prstGeom>
        </p:spPr>
      </p:pic>
      <p:pic>
        <p:nvPicPr>
          <p:cNvPr id="18" name="Picture 17">
            <a:extLst>
              <a:ext uri="{FF2B5EF4-FFF2-40B4-BE49-F238E27FC236}">
                <a16:creationId xmlns:a16="http://schemas.microsoft.com/office/drawing/2014/main" id="{6FB3D756-4134-CA3D-BFCA-F74D7F69BD53}"/>
              </a:ext>
            </a:extLst>
          </p:cNvPr>
          <p:cNvPicPr>
            <a:picLocks noChangeAspect="1"/>
          </p:cNvPicPr>
          <p:nvPr/>
        </p:nvPicPr>
        <p:blipFill>
          <a:blip r:embed="rId8"/>
          <a:stretch>
            <a:fillRect/>
          </a:stretch>
        </p:blipFill>
        <p:spPr>
          <a:xfrm>
            <a:off x="8645049" y="5470799"/>
            <a:ext cx="1096870" cy="942022"/>
          </a:xfrm>
          <a:prstGeom prst="rect">
            <a:avLst/>
          </a:prstGeom>
        </p:spPr>
      </p:pic>
    </p:spTree>
    <p:custDataLst>
      <p:tags r:id="rId1"/>
    </p:custDataLst>
    <p:extLst>
      <p:ext uri="{BB962C8B-B14F-4D97-AF65-F5344CB8AC3E}">
        <p14:creationId xmlns:p14="http://schemas.microsoft.com/office/powerpoint/2010/main" val="14258128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57AA519D-FEF4-9BB9-450A-AF734EA4711F}"/>
              </a:ext>
            </a:extLst>
          </p:cNvPr>
          <p:cNvPicPr>
            <a:picLocks noChangeAspect="1"/>
          </p:cNvPicPr>
          <p:nvPr/>
        </p:nvPicPr>
        <p:blipFill>
          <a:blip r:embed="rId5"/>
          <a:stretch>
            <a:fillRect/>
          </a:stretch>
        </p:blipFill>
        <p:spPr>
          <a:xfrm>
            <a:off x="4460790" y="1966063"/>
            <a:ext cx="1818740" cy="3129065"/>
          </a:xfrm>
          <a:prstGeom prst="rect">
            <a:avLst/>
          </a:prstGeom>
        </p:spPr>
      </p:pic>
      <p:pic>
        <p:nvPicPr>
          <p:cNvPr id="21" name="Picture 20">
            <a:extLst>
              <a:ext uri="{FF2B5EF4-FFF2-40B4-BE49-F238E27FC236}">
                <a16:creationId xmlns:a16="http://schemas.microsoft.com/office/drawing/2014/main" id="{5F03D9C6-0A94-4BDD-2A17-5DEEF0579B39}"/>
              </a:ext>
            </a:extLst>
          </p:cNvPr>
          <p:cNvPicPr>
            <a:picLocks noChangeAspect="1"/>
          </p:cNvPicPr>
          <p:nvPr/>
        </p:nvPicPr>
        <p:blipFill>
          <a:blip r:embed="rId5"/>
          <a:stretch>
            <a:fillRect/>
          </a:stretch>
        </p:blipFill>
        <p:spPr>
          <a:xfrm>
            <a:off x="7106490" y="1966062"/>
            <a:ext cx="1818740" cy="3129065"/>
          </a:xfrm>
          <a:prstGeom prst="rect">
            <a:avLst/>
          </a:prstGeom>
        </p:spPr>
      </p:pic>
      <p:pic>
        <p:nvPicPr>
          <p:cNvPr id="23" name="Picture 22">
            <a:extLst>
              <a:ext uri="{FF2B5EF4-FFF2-40B4-BE49-F238E27FC236}">
                <a16:creationId xmlns:a16="http://schemas.microsoft.com/office/drawing/2014/main" id="{60F4BD2E-BBD3-7DA8-43EB-B0F17EA8E14B}"/>
              </a:ext>
            </a:extLst>
          </p:cNvPr>
          <p:cNvPicPr>
            <a:picLocks noChangeAspect="1"/>
          </p:cNvPicPr>
          <p:nvPr/>
        </p:nvPicPr>
        <p:blipFill>
          <a:blip r:embed="rId5"/>
          <a:stretch>
            <a:fillRect/>
          </a:stretch>
        </p:blipFill>
        <p:spPr>
          <a:xfrm>
            <a:off x="9663125" y="1955854"/>
            <a:ext cx="1818740" cy="3129065"/>
          </a:xfrm>
          <a:prstGeom prst="rect">
            <a:avLst/>
          </a:prstGeom>
        </p:spPr>
      </p:pic>
      <p:pic>
        <p:nvPicPr>
          <p:cNvPr id="4" name="Picture 3" descr="Icon&#10;&#10;Description automatically generated">
            <a:extLst>
              <a:ext uri="{FF2B5EF4-FFF2-40B4-BE49-F238E27FC236}">
                <a16:creationId xmlns:a16="http://schemas.microsoft.com/office/drawing/2014/main" id="{C96658D1-9F96-3575-D42C-A8BBDCD649C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38091" y="127177"/>
            <a:ext cx="1200329" cy="1200329"/>
          </a:xfrm>
          <a:prstGeom prst="rect">
            <a:avLst/>
          </a:prstGeom>
        </p:spPr>
      </p:pic>
      <p:pic>
        <p:nvPicPr>
          <p:cNvPr id="7" name="Picture 6" descr="Icon&#10;&#10;Description automatically generated">
            <a:extLst>
              <a:ext uri="{FF2B5EF4-FFF2-40B4-BE49-F238E27FC236}">
                <a16:creationId xmlns:a16="http://schemas.microsoft.com/office/drawing/2014/main" id="{D4F0B664-8160-0419-2B8A-55FA521362E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42162" y="116968"/>
            <a:ext cx="1200329" cy="1200329"/>
          </a:xfrm>
          <a:prstGeom prst="rect">
            <a:avLst/>
          </a:prstGeom>
        </p:spPr>
      </p:pic>
      <p:sp>
        <p:nvSpPr>
          <p:cNvPr id="8" name="TextBox 7">
            <a:extLst>
              <a:ext uri="{FF2B5EF4-FFF2-40B4-BE49-F238E27FC236}">
                <a16:creationId xmlns:a16="http://schemas.microsoft.com/office/drawing/2014/main" id="{1D755059-24EB-DAF5-B7BE-F513030451AA}"/>
              </a:ext>
            </a:extLst>
          </p:cNvPr>
          <p:cNvSpPr txBox="1"/>
          <p:nvPr/>
        </p:nvSpPr>
        <p:spPr>
          <a:xfrm>
            <a:off x="888792" y="1862061"/>
            <a:ext cx="2937695" cy="44012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2400"/>
              </a:spcAft>
            </a:pPr>
            <a:r>
              <a:rPr lang="en-US" sz="2000">
                <a:cs typeface="Calibri"/>
              </a:rPr>
              <a:t>Repeat this step for each of the three remaining nucleotides.</a:t>
            </a:r>
          </a:p>
          <a:p>
            <a:pPr>
              <a:spcAft>
                <a:spcPts val="1200"/>
              </a:spcAft>
            </a:pPr>
            <a:r>
              <a:rPr lang="en-US" sz="2000" b="1">
                <a:solidFill>
                  <a:srgbClr val="1CA64A"/>
                </a:solidFill>
                <a:cs typeface="Calibri"/>
              </a:rPr>
              <a:t>What shapes, colors and labels do you see? </a:t>
            </a:r>
            <a:endParaRPr lang="en-US" sz="2000" b="1">
              <a:solidFill>
                <a:srgbClr val="1CA64A"/>
              </a:solidFill>
              <a:ea typeface="Calibri"/>
              <a:cs typeface="Calibri"/>
            </a:endParaRPr>
          </a:p>
          <a:p>
            <a:pPr>
              <a:spcAft>
                <a:spcPts val="1200"/>
              </a:spcAft>
            </a:pPr>
            <a:r>
              <a:rPr lang="en-US" sz="2000" b="1">
                <a:solidFill>
                  <a:srgbClr val="1CA64A"/>
                </a:solidFill>
                <a:cs typeface="Calibri"/>
              </a:rPr>
              <a:t>How are the four similar?</a:t>
            </a:r>
            <a:endParaRPr lang="en-US" sz="2000" b="1">
              <a:solidFill>
                <a:srgbClr val="1CA64A"/>
              </a:solidFill>
              <a:ea typeface="Calibri"/>
              <a:cs typeface="Calibri"/>
            </a:endParaRPr>
          </a:p>
          <a:p>
            <a:pPr>
              <a:spcAft>
                <a:spcPts val="3600"/>
              </a:spcAft>
            </a:pPr>
            <a:r>
              <a:rPr lang="en-US" sz="2000" b="1">
                <a:solidFill>
                  <a:srgbClr val="1CA64A"/>
                </a:solidFill>
                <a:cs typeface="Calibri"/>
              </a:rPr>
              <a:t>How are they different?</a:t>
            </a:r>
            <a:endParaRPr lang="en-US" sz="2000" b="1">
              <a:solidFill>
                <a:srgbClr val="1CA64A"/>
              </a:solidFill>
              <a:ea typeface="Calibri"/>
              <a:cs typeface="Calibri"/>
            </a:endParaRPr>
          </a:p>
          <a:p>
            <a:pPr>
              <a:spcAft>
                <a:spcPts val="1200"/>
              </a:spcAft>
            </a:pPr>
            <a:r>
              <a:rPr lang="en-US" sz="2000" b="1">
                <a:ea typeface="Calibri"/>
                <a:cs typeface="Calibri"/>
              </a:rPr>
              <a:t>Record your observations in your notebook. </a:t>
            </a:r>
            <a:endParaRPr lang="en-US" sz="2000">
              <a:cs typeface="Calibri"/>
            </a:endParaRPr>
          </a:p>
          <a:p>
            <a:endParaRPr lang="en-US" sz="2000">
              <a:cs typeface="Calibri"/>
            </a:endParaRPr>
          </a:p>
        </p:txBody>
      </p:sp>
      <p:sp>
        <p:nvSpPr>
          <p:cNvPr id="12" name="Title 1">
            <a:extLst>
              <a:ext uri="{FF2B5EF4-FFF2-40B4-BE49-F238E27FC236}">
                <a16:creationId xmlns:a16="http://schemas.microsoft.com/office/drawing/2014/main" id="{C198BB0D-F95B-F57A-F798-E7E72C134797}"/>
              </a:ext>
            </a:extLst>
          </p:cNvPr>
          <p:cNvSpPr txBox="1">
            <a:spLocks/>
          </p:cNvSpPr>
          <p:nvPr/>
        </p:nvSpPr>
        <p:spPr>
          <a:xfrm>
            <a:off x="932343" y="53495"/>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1">
                <a:solidFill>
                  <a:schemeClr val="bg1"/>
                </a:solidFill>
                <a:ea typeface="HGSoeiKakugothicUB"/>
                <a:cs typeface="Myanmar Text"/>
              </a:rPr>
              <a:t>Explore the Three Remaining Nucleotides</a:t>
            </a:r>
            <a:endParaRPr lang="en-US" sz="3600" b="1">
              <a:solidFill>
                <a:schemeClr val="bg1"/>
              </a:solidFill>
              <a:latin typeface="+mn-lt"/>
              <a:ea typeface="HGSoeiKakugothicUB"/>
              <a:cs typeface="Myanmar Text"/>
            </a:endParaRPr>
          </a:p>
        </p:txBody>
      </p:sp>
      <p:sp>
        <p:nvSpPr>
          <p:cNvPr id="15" name="Oval 14">
            <a:extLst>
              <a:ext uri="{FF2B5EF4-FFF2-40B4-BE49-F238E27FC236}">
                <a16:creationId xmlns:a16="http://schemas.microsoft.com/office/drawing/2014/main" id="{B39B7261-1938-D669-BFBC-D220397AE2A7}"/>
              </a:ext>
            </a:extLst>
          </p:cNvPr>
          <p:cNvSpPr/>
          <p:nvPr/>
        </p:nvSpPr>
        <p:spPr>
          <a:xfrm>
            <a:off x="5267117" y="2584720"/>
            <a:ext cx="627302" cy="643388"/>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sp>
        <p:nvSpPr>
          <p:cNvPr id="18" name="Oval 17">
            <a:extLst>
              <a:ext uri="{FF2B5EF4-FFF2-40B4-BE49-F238E27FC236}">
                <a16:creationId xmlns:a16="http://schemas.microsoft.com/office/drawing/2014/main" id="{54398053-FF76-E57E-4AA7-42BC07E0B091}"/>
              </a:ext>
            </a:extLst>
          </p:cNvPr>
          <p:cNvSpPr/>
          <p:nvPr/>
        </p:nvSpPr>
        <p:spPr>
          <a:xfrm>
            <a:off x="7423285" y="3078863"/>
            <a:ext cx="627302" cy="643388"/>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sp>
        <p:nvSpPr>
          <p:cNvPr id="19" name="Oval 18">
            <a:extLst>
              <a:ext uri="{FF2B5EF4-FFF2-40B4-BE49-F238E27FC236}">
                <a16:creationId xmlns:a16="http://schemas.microsoft.com/office/drawing/2014/main" id="{8EA5C717-362F-C70B-10FF-40A1D6A7DF5A}"/>
              </a:ext>
            </a:extLst>
          </p:cNvPr>
          <p:cNvSpPr/>
          <p:nvPr/>
        </p:nvSpPr>
        <p:spPr>
          <a:xfrm>
            <a:off x="10494389" y="3069626"/>
            <a:ext cx="627302" cy="643388"/>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spTree>
    <p:custDataLst>
      <p:tags r:id="rId1"/>
    </p:custDataLst>
    <p:extLst>
      <p:ext uri="{BB962C8B-B14F-4D97-AF65-F5344CB8AC3E}">
        <p14:creationId xmlns:p14="http://schemas.microsoft.com/office/powerpoint/2010/main" val="27833792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B0B273CE-0A59-4CBE-A337-BE65E06AB29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5" y="130869"/>
            <a:ext cx="1207035" cy="1207035"/>
          </a:xfrm>
          <a:prstGeom prst="rect">
            <a:avLst/>
          </a:prstGeom>
        </p:spPr>
      </p:pic>
      <p:sp>
        <p:nvSpPr>
          <p:cNvPr id="7" name="Title 1">
            <a:extLst>
              <a:ext uri="{FF2B5EF4-FFF2-40B4-BE49-F238E27FC236}">
                <a16:creationId xmlns:a16="http://schemas.microsoft.com/office/drawing/2014/main" id="{0AD74225-1FC5-763C-8CF1-31A3106D612F}"/>
              </a:ext>
            </a:extLst>
          </p:cNvPr>
          <p:cNvSpPr txBox="1">
            <a:spLocks/>
          </p:cNvSpPr>
          <p:nvPr/>
        </p:nvSpPr>
        <p:spPr>
          <a:xfrm>
            <a:off x="932343" y="16551"/>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1">
                <a:solidFill>
                  <a:schemeClr val="bg1"/>
                </a:solidFill>
                <a:ea typeface="HGSoeiKakugothicUB"/>
                <a:cs typeface="Myanmar Text"/>
              </a:rPr>
              <a:t>Key Features of Cartoon Representations</a:t>
            </a:r>
            <a:endParaRPr lang="en-US" sz="3600" b="1">
              <a:solidFill>
                <a:schemeClr val="bg1"/>
              </a:solidFill>
              <a:latin typeface="+mn-lt"/>
              <a:ea typeface="HGSoeiKakugothicUB"/>
              <a:cs typeface="Myanmar Text"/>
            </a:endParaRPr>
          </a:p>
        </p:txBody>
      </p:sp>
      <p:sp>
        <p:nvSpPr>
          <p:cNvPr id="8" name="TextBox 7">
            <a:extLst>
              <a:ext uri="{FF2B5EF4-FFF2-40B4-BE49-F238E27FC236}">
                <a16:creationId xmlns:a16="http://schemas.microsoft.com/office/drawing/2014/main" id="{F04D0F52-2DA5-6CAC-2988-A2F4FD3EB6F9}"/>
              </a:ext>
            </a:extLst>
          </p:cNvPr>
          <p:cNvSpPr txBox="1"/>
          <p:nvPr/>
        </p:nvSpPr>
        <p:spPr>
          <a:xfrm>
            <a:off x="932342" y="1789507"/>
            <a:ext cx="3662644" cy="3939540"/>
          </a:xfrm>
          <a:prstGeom prst="rect">
            <a:avLst/>
          </a:prstGeom>
          <a:noFill/>
        </p:spPr>
        <p:txBody>
          <a:bodyPr wrap="square">
            <a:spAutoFit/>
          </a:bodyPr>
          <a:lstStyle/>
          <a:p>
            <a:pPr>
              <a:spcAft>
                <a:spcPts val="1800"/>
              </a:spcAft>
            </a:pPr>
            <a:r>
              <a:rPr lang="en-US" sz="2000" b="1">
                <a:ea typeface="Calibri"/>
                <a:cs typeface="Calibri"/>
              </a:rPr>
              <a:t>Each cartoon representation has:</a:t>
            </a:r>
          </a:p>
          <a:p>
            <a:pPr marL="285750" lvl="1" indent="-166688">
              <a:spcAft>
                <a:spcPts val="1200"/>
              </a:spcAft>
              <a:buFont typeface="Arial" panose="020B0604020202020204" pitchFamily="34" charset="0"/>
              <a:buChar char="•"/>
            </a:pPr>
            <a:r>
              <a:rPr lang="en-US" sz="2000" b="1">
                <a:ea typeface="Calibri"/>
                <a:cs typeface="Calibri"/>
              </a:rPr>
              <a:t>A </a:t>
            </a:r>
            <a:r>
              <a:rPr lang="en-US" sz="2000" b="1" i="1">
                <a:ea typeface="Calibri"/>
                <a:cs typeface="Calibri"/>
              </a:rPr>
              <a:t>unique</a:t>
            </a:r>
            <a:r>
              <a:rPr lang="en-US" sz="2000" b="1">
                <a:ea typeface="Calibri"/>
                <a:cs typeface="Calibri"/>
              </a:rPr>
              <a:t> nitrogenous base </a:t>
            </a:r>
            <a:r>
              <a:rPr lang="en-US" sz="2000">
                <a:ea typeface="Calibri"/>
                <a:cs typeface="Calibri"/>
              </a:rPr>
              <a:t>on the top.</a:t>
            </a:r>
          </a:p>
          <a:p>
            <a:pPr marL="285750" lvl="1" indent="-166688">
              <a:spcAft>
                <a:spcPts val="1200"/>
              </a:spcAft>
              <a:buFont typeface="Arial" panose="020B0604020202020204" pitchFamily="34" charset="0"/>
              <a:buChar char="•"/>
            </a:pPr>
            <a:r>
              <a:rPr lang="en-US" sz="2000" b="1">
                <a:ea typeface="Calibri"/>
                <a:cs typeface="Calibri"/>
              </a:rPr>
              <a:t>An</a:t>
            </a:r>
            <a:r>
              <a:rPr lang="en-US" sz="2000" b="1" i="1">
                <a:ea typeface="Calibri"/>
                <a:cs typeface="Calibri"/>
              </a:rPr>
              <a:t> identical </a:t>
            </a:r>
            <a:r>
              <a:rPr lang="en-US" sz="2000" b="1">
                <a:ea typeface="Calibri"/>
                <a:cs typeface="Calibri"/>
              </a:rPr>
              <a:t>backbone </a:t>
            </a:r>
            <a:r>
              <a:rPr lang="en-US" sz="2000">
                <a:ea typeface="Calibri"/>
                <a:cs typeface="Calibri"/>
              </a:rPr>
              <a:t>on the bottom, comprised of a </a:t>
            </a:r>
            <a:r>
              <a:rPr lang="en-US" sz="2000" b="1">
                <a:ea typeface="Calibri"/>
                <a:cs typeface="Calibri"/>
              </a:rPr>
              <a:t>sugar</a:t>
            </a:r>
            <a:r>
              <a:rPr lang="en-US" sz="2000">
                <a:ea typeface="Calibri"/>
                <a:cs typeface="Calibri"/>
              </a:rPr>
              <a:t> and a </a:t>
            </a:r>
            <a:r>
              <a:rPr lang="en-US" sz="2000" b="1">
                <a:ea typeface="Calibri"/>
                <a:cs typeface="Calibri"/>
              </a:rPr>
              <a:t>phosphate</a:t>
            </a:r>
            <a:r>
              <a:rPr lang="en-US" sz="2000">
                <a:ea typeface="Calibri"/>
                <a:cs typeface="Calibri"/>
              </a:rPr>
              <a:t>.</a:t>
            </a:r>
          </a:p>
          <a:p>
            <a:pPr>
              <a:spcAft>
                <a:spcPts val="1800"/>
              </a:spcAft>
            </a:pPr>
            <a:endParaRPr lang="en-US" sz="2000" b="1">
              <a:ea typeface="Calibri"/>
              <a:cs typeface="Calibri"/>
            </a:endParaRPr>
          </a:p>
          <a:p>
            <a:pPr>
              <a:spcAft>
                <a:spcPts val="1800"/>
              </a:spcAft>
            </a:pPr>
            <a:r>
              <a:rPr lang="en-US" sz="2000" b="1">
                <a:solidFill>
                  <a:srgbClr val="7030A0"/>
                </a:solidFill>
                <a:ea typeface="Calibri"/>
                <a:cs typeface="Calibri"/>
              </a:rPr>
              <a:t>This is why the plastic models have identical bottom halves but a unique top half.</a:t>
            </a:r>
          </a:p>
        </p:txBody>
      </p:sp>
      <p:pic>
        <p:nvPicPr>
          <p:cNvPr id="3" name="Picture 2">
            <a:extLst>
              <a:ext uri="{FF2B5EF4-FFF2-40B4-BE49-F238E27FC236}">
                <a16:creationId xmlns:a16="http://schemas.microsoft.com/office/drawing/2014/main" id="{7A95B1D5-28E2-5C9C-C6C6-08412EBE49E5}"/>
              </a:ext>
            </a:extLst>
          </p:cNvPr>
          <p:cNvPicPr>
            <a:picLocks noChangeAspect="1"/>
          </p:cNvPicPr>
          <p:nvPr/>
        </p:nvPicPr>
        <p:blipFill>
          <a:blip r:embed="rId6"/>
          <a:stretch>
            <a:fillRect/>
          </a:stretch>
        </p:blipFill>
        <p:spPr>
          <a:xfrm>
            <a:off x="4974877" y="1932128"/>
            <a:ext cx="6883110" cy="3263327"/>
          </a:xfrm>
          <a:prstGeom prst="rect">
            <a:avLst/>
          </a:prstGeom>
        </p:spPr>
      </p:pic>
    </p:spTree>
    <p:custDataLst>
      <p:tags r:id="rId1"/>
    </p:custDataLst>
    <p:extLst>
      <p:ext uri="{BB962C8B-B14F-4D97-AF65-F5344CB8AC3E}">
        <p14:creationId xmlns:p14="http://schemas.microsoft.com/office/powerpoint/2010/main" val="32546262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 name="Picture 1" descr="Icon&#10;&#10;Description automatically generated">
            <a:extLst>
              <a:ext uri="{FF2B5EF4-FFF2-40B4-BE49-F238E27FC236}">
                <a16:creationId xmlns:a16="http://schemas.microsoft.com/office/drawing/2014/main" id="{7B246C1E-E43C-263A-AAB3-7609504194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5" y="130869"/>
            <a:ext cx="1207035" cy="1207035"/>
          </a:xfrm>
          <a:prstGeom prst="rect">
            <a:avLst/>
          </a:prstGeom>
        </p:spPr>
      </p:pic>
      <p:sp>
        <p:nvSpPr>
          <p:cNvPr id="5" name="Title 1">
            <a:extLst>
              <a:ext uri="{FF2B5EF4-FFF2-40B4-BE49-F238E27FC236}">
                <a16:creationId xmlns:a16="http://schemas.microsoft.com/office/drawing/2014/main" id="{D6730443-44D1-0160-E779-1854E92579BB}"/>
              </a:ext>
            </a:extLst>
          </p:cNvPr>
          <p:cNvSpPr txBox="1">
            <a:spLocks/>
          </p:cNvSpPr>
          <p:nvPr/>
        </p:nvSpPr>
        <p:spPr>
          <a:xfrm>
            <a:off x="932343" y="16551"/>
            <a:ext cx="9874202" cy="997827"/>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b="1">
                <a:solidFill>
                  <a:schemeClr val="bg1"/>
                </a:solidFill>
                <a:ea typeface="HGSoeiKakugothicUB"/>
                <a:cs typeface="Myanmar Text"/>
              </a:rPr>
              <a:t>Exploring Chemical Structure Representations of Nucleotides</a:t>
            </a:r>
            <a:endParaRPr lang="en-US" sz="2800" b="1">
              <a:solidFill>
                <a:schemeClr val="bg1"/>
              </a:solidFill>
              <a:latin typeface="+mn-lt"/>
              <a:ea typeface="HGSoeiKakugothicUB"/>
              <a:cs typeface="Myanmar Text"/>
            </a:endParaRPr>
          </a:p>
        </p:txBody>
      </p:sp>
      <p:sp>
        <p:nvSpPr>
          <p:cNvPr id="6" name="TextBox 5">
            <a:extLst>
              <a:ext uri="{FF2B5EF4-FFF2-40B4-BE49-F238E27FC236}">
                <a16:creationId xmlns:a16="http://schemas.microsoft.com/office/drawing/2014/main" id="{974B5239-FDC3-FB08-C23F-81160F53C97D}"/>
              </a:ext>
            </a:extLst>
          </p:cNvPr>
          <p:cNvSpPr txBox="1"/>
          <p:nvPr/>
        </p:nvSpPr>
        <p:spPr>
          <a:xfrm>
            <a:off x="932344" y="2094308"/>
            <a:ext cx="3449156" cy="3323987"/>
          </a:xfrm>
          <a:prstGeom prst="rect">
            <a:avLst/>
          </a:prstGeom>
          <a:noFill/>
        </p:spPr>
        <p:txBody>
          <a:bodyPr wrap="square" lIns="91440" tIns="45720" rIns="91440" bIns="45720" anchor="t">
            <a:spAutoFit/>
          </a:bodyPr>
          <a:lstStyle/>
          <a:p>
            <a:pPr>
              <a:spcAft>
                <a:spcPts val="1800"/>
              </a:spcAft>
            </a:pPr>
            <a:r>
              <a:rPr lang="en-US" sz="2000">
                <a:ea typeface="Calibri"/>
                <a:cs typeface="Calibri"/>
              </a:rPr>
              <a:t>Let's explore another way to visualize DNA nucleotides, called a </a:t>
            </a:r>
            <a:r>
              <a:rPr lang="en-US" sz="2000" b="1">
                <a:ea typeface="Calibri"/>
                <a:cs typeface="Calibri"/>
              </a:rPr>
              <a:t>chemical structure representation</a:t>
            </a:r>
            <a:r>
              <a:rPr lang="en-US" sz="2000">
                <a:ea typeface="Calibri"/>
                <a:cs typeface="Calibri"/>
              </a:rPr>
              <a:t>.</a:t>
            </a:r>
          </a:p>
          <a:p>
            <a:pPr>
              <a:spcAft>
                <a:spcPts val="1801"/>
              </a:spcAft>
            </a:pPr>
            <a:r>
              <a:rPr lang="en-US" sz="2000">
                <a:cs typeface="Calibri"/>
              </a:rPr>
              <a:t>In a chemical structure, each atom is represented by its periodic table abbreviation.</a:t>
            </a:r>
          </a:p>
          <a:p>
            <a:pPr>
              <a:spcAft>
                <a:spcPts val="1801"/>
              </a:spcAft>
            </a:pPr>
            <a:r>
              <a:rPr lang="en-US" sz="2000" b="1">
                <a:solidFill>
                  <a:srgbClr val="1CA64A"/>
                </a:solidFill>
                <a:cs typeface="Calibri"/>
              </a:rPr>
              <a:t>Predict which color is used to identify each element.</a:t>
            </a:r>
            <a:endParaRPr lang="en-US"/>
          </a:p>
        </p:txBody>
      </p:sp>
      <p:graphicFrame>
        <p:nvGraphicFramePr>
          <p:cNvPr id="9" name="Object 8">
            <a:extLst>
              <a:ext uri="{FF2B5EF4-FFF2-40B4-BE49-F238E27FC236}">
                <a16:creationId xmlns:a16="http://schemas.microsoft.com/office/drawing/2014/main" id="{36B0C1AF-3247-0503-1C10-97368D62E22A}"/>
              </a:ext>
            </a:extLst>
          </p:cNvPr>
          <p:cNvGraphicFramePr>
            <a:graphicFrameLocks noChangeAspect="1"/>
          </p:cNvGraphicFramePr>
          <p:nvPr>
            <p:extLst>
              <p:ext uri="{D42A27DB-BD31-4B8C-83A1-F6EECF244321}">
                <p14:modId xmlns:p14="http://schemas.microsoft.com/office/powerpoint/2010/main" val="1726875015"/>
              </p:ext>
            </p:extLst>
          </p:nvPr>
        </p:nvGraphicFramePr>
        <p:xfrm>
          <a:off x="5154756" y="2197100"/>
          <a:ext cx="1130300" cy="1130300"/>
        </p:xfrm>
        <a:graphic>
          <a:graphicData uri="http://schemas.openxmlformats.org/presentationml/2006/ole">
            <mc:AlternateContent xmlns:mc="http://schemas.openxmlformats.org/markup-compatibility/2006">
              <mc:Choice xmlns:v="urn:schemas-microsoft-com:vml" Requires="v">
                <p:oleObj r:id="rId6" imgW="1130040" imgH="1130040" progId="">
                  <p:embed/>
                </p:oleObj>
              </mc:Choice>
              <mc:Fallback>
                <p:oleObj r:id="rId6" imgW="1130040" imgH="1130040" progId="">
                  <p:embed/>
                  <p:pic>
                    <p:nvPicPr>
                      <p:cNvPr id="9" name="Object 8">
                        <a:extLst>
                          <a:ext uri="{FF2B5EF4-FFF2-40B4-BE49-F238E27FC236}">
                            <a16:creationId xmlns:a16="http://schemas.microsoft.com/office/drawing/2014/main" id="{36B0C1AF-3247-0503-1C10-97368D62E22A}"/>
                          </a:ext>
                        </a:extLst>
                      </p:cNvPr>
                      <p:cNvPicPr/>
                      <p:nvPr/>
                    </p:nvPicPr>
                    <p:blipFill>
                      <a:blip r:embed="rId7"/>
                      <a:stretch>
                        <a:fillRect/>
                      </a:stretch>
                    </p:blipFill>
                    <p:spPr>
                      <a:xfrm>
                        <a:off x="5154756" y="2197100"/>
                        <a:ext cx="1130300" cy="1130300"/>
                      </a:xfrm>
                      <a:prstGeom prst="rect">
                        <a:avLst/>
                      </a:prstGeom>
                    </p:spPr>
                  </p:pic>
                </p:oleObj>
              </mc:Fallback>
            </mc:AlternateContent>
          </a:graphicData>
        </a:graphic>
      </p:graphicFrame>
      <p:graphicFrame>
        <p:nvGraphicFramePr>
          <p:cNvPr id="10" name="Object 9">
            <a:extLst>
              <a:ext uri="{FF2B5EF4-FFF2-40B4-BE49-F238E27FC236}">
                <a16:creationId xmlns:a16="http://schemas.microsoft.com/office/drawing/2014/main" id="{1E94CAA7-0DCA-D92C-7B6B-C5DF2EAEA27C}"/>
              </a:ext>
            </a:extLst>
          </p:cNvPr>
          <p:cNvGraphicFramePr>
            <a:graphicFrameLocks noChangeAspect="1"/>
          </p:cNvGraphicFramePr>
          <p:nvPr>
            <p:extLst>
              <p:ext uri="{D42A27DB-BD31-4B8C-83A1-F6EECF244321}">
                <p14:modId xmlns:p14="http://schemas.microsoft.com/office/powerpoint/2010/main" val="3629284729"/>
              </p:ext>
            </p:extLst>
          </p:nvPr>
        </p:nvGraphicFramePr>
        <p:xfrm>
          <a:off x="6606597" y="2197100"/>
          <a:ext cx="1130300" cy="1130300"/>
        </p:xfrm>
        <a:graphic>
          <a:graphicData uri="http://schemas.openxmlformats.org/presentationml/2006/ole">
            <mc:AlternateContent xmlns:mc="http://schemas.openxmlformats.org/markup-compatibility/2006">
              <mc:Choice xmlns:v="urn:schemas-microsoft-com:vml" Requires="v">
                <p:oleObj r:id="rId8" imgW="1130040" imgH="1130040" progId="">
                  <p:embed/>
                </p:oleObj>
              </mc:Choice>
              <mc:Fallback>
                <p:oleObj r:id="rId8" imgW="1130040" imgH="1130040" progId="">
                  <p:embed/>
                  <p:pic>
                    <p:nvPicPr>
                      <p:cNvPr id="10" name="Object 9">
                        <a:extLst>
                          <a:ext uri="{FF2B5EF4-FFF2-40B4-BE49-F238E27FC236}">
                            <a16:creationId xmlns:a16="http://schemas.microsoft.com/office/drawing/2014/main" id="{1E94CAA7-0DCA-D92C-7B6B-C5DF2EAEA27C}"/>
                          </a:ext>
                        </a:extLst>
                      </p:cNvPr>
                      <p:cNvPicPr/>
                      <p:nvPr/>
                    </p:nvPicPr>
                    <p:blipFill>
                      <a:blip r:embed="rId9"/>
                      <a:stretch>
                        <a:fillRect/>
                      </a:stretch>
                    </p:blipFill>
                    <p:spPr>
                      <a:xfrm>
                        <a:off x="6606597" y="2197100"/>
                        <a:ext cx="1130300" cy="1130300"/>
                      </a:xfrm>
                      <a:prstGeom prst="rect">
                        <a:avLst/>
                      </a:prstGeom>
                    </p:spPr>
                  </p:pic>
                </p:oleObj>
              </mc:Fallback>
            </mc:AlternateContent>
          </a:graphicData>
        </a:graphic>
      </p:graphicFrame>
      <p:graphicFrame>
        <p:nvGraphicFramePr>
          <p:cNvPr id="11" name="Object 10">
            <a:extLst>
              <a:ext uri="{FF2B5EF4-FFF2-40B4-BE49-F238E27FC236}">
                <a16:creationId xmlns:a16="http://schemas.microsoft.com/office/drawing/2014/main" id="{7A411497-A5FF-3344-7980-EA30DD87F7EB}"/>
              </a:ext>
            </a:extLst>
          </p:cNvPr>
          <p:cNvGraphicFramePr>
            <a:graphicFrameLocks noChangeAspect="1"/>
          </p:cNvGraphicFramePr>
          <p:nvPr>
            <p:extLst>
              <p:ext uri="{D42A27DB-BD31-4B8C-83A1-F6EECF244321}">
                <p14:modId xmlns:p14="http://schemas.microsoft.com/office/powerpoint/2010/main" val="2560846136"/>
              </p:ext>
            </p:extLst>
          </p:nvPr>
        </p:nvGraphicFramePr>
        <p:xfrm>
          <a:off x="8058438" y="2197100"/>
          <a:ext cx="1130300" cy="1130300"/>
        </p:xfrm>
        <a:graphic>
          <a:graphicData uri="http://schemas.openxmlformats.org/presentationml/2006/ole">
            <mc:AlternateContent xmlns:mc="http://schemas.openxmlformats.org/markup-compatibility/2006">
              <mc:Choice xmlns:v="urn:schemas-microsoft-com:vml" Requires="v">
                <p:oleObj r:id="rId10" imgW="1130040" imgH="1130040" progId="">
                  <p:embed/>
                </p:oleObj>
              </mc:Choice>
              <mc:Fallback>
                <p:oleObj r:id="rId10" imgW="1130040" imgH="1130040" progId="">
                  <p:embed/>
                  <p:pic>
                    <p:nvPicPr>
                      <p:cNvPr id="11" name="Object 10">
                        <a:extLst>
                          <a:ext uri="{FF2B5EF4-FFF2-40B4-BE49-F238E27FC236}">
                            <a16:creationId xmlns:a16="http://schemas.microsoft.com/office/drawing/2014/main" id="{7A411497-A5FF-3344-7980-EA30DD87F7EB}"/>
                          </a:ext>
                        </a:extLst>
                      </p:cNvPr>
                      <p:cNvPicPr/>
                      <p:nvPr/>
                    </p:nvPicPr>
                    <p:blipFill>
                      <a:blip r:embed="rId11"/>
                      <a:stretch>
                        <a:fillRect/>
                      </a:stretch>
                    </p:blipFill>
                    <p:spPr>
                      <a:xfrm>
                        <a:off x="8058438" y="2197100"/>
                        <a:ext cx="1130300" cy="1130300"/>
                      </a:xfrm>
                      <a:prstGeom prst="rect">
                        <a:avLst/>
                      </a:prstGeom>
                    </p:spPr>
                  </p:pic>
                </p:oleObj>
              </mc:Fallback>
            </mc:AlternateContent>
          </a:graphicData>
        </a:graphic>
      </p:graphicFrame>
      <p:graphicFrame>
        <p:nvGraphicFramePr>
          <p:cNvPr id="12" name="Object 11">
            <a:extLst>
              <a:ext uri="{FF2B5EF4-FFF2-40B4-BE49-F238E27FC236}">
                <a16:creationId xmlns:a16="http://schemas.microsoft.com/office/drawing/2014/main" id="{5CF79913-64A0-3CDC-CDCD-D7B2D369477D}"/>
              </a:ext>
            </a:extLst>
          </p:cNvPr>
          <p:cNvGraphicFramePr>
            <a:graphicFrameLocks noChangeAspect="1"/>
          </p:cNvGraphicFramePr>
          <p:nvPr>
            <p:extLst>
              <p:ext uri="{D42A27DB-BD31-4B8C-83A1-F6EECF244321}">
                <p14:modId xmlns:p14="http://schemas.microsoft.com/office/powerpoint/2010/main" val="4041264467"/>
              </p:ext>
            </p:extLst>
          </p:nvPr>
        </p:nvGraphicFramePr>
        <p:xfrm>
          <a:off x="5886689" y="3598970"/>
          <a:ext cx="1130300" cy="1130300"/>
        </p:xfrm>
        <a:graphic>
          <a:graphicData uri="http://schemas.openxmlformats.org/presentationml/2006/ole">
            <mc:AlternateContent xmlns:mc="http://schemas.openxmlformats.org/markup-compatibility/2006">
              <mc:Choice xmlns:v="urn:schemas-microsoft-com:vml" Requires="v">
                <p:oleObj r:id="rId12" imgW="1130040" imgH="1130040" progId="">
                  <p:embed/>
                </p:oleObj>
              </mc:Choice>
              <mc:Fallback>
                <p:oleObj r:id="rId12" imgW="1130040" imgH="1130040" progId="">
                  <p:embed/>
                  <p:pic>
                    <p:nvPicPr>
                      <p:cNvPr id="12" name="Object 11">
                        <a:extLst>
                          <a:ext uri="{FF2B5EF4-FFF2-40B4-BE49-F238E27FC236}">
                            <a16:creationId xmlns:a16="http://schemas.microsoft.com/office/drawing/2014/main" id="{5CF79913-64A0-3CDC-CDCD-D7B2D369477D}"/>
                          </a:ext>
                        </a:extLst>
                      </p:cNvPr>
                      <p:cNvPicPr/>
                      <p:nvPr/>
                    </p:nvPicPr>
                    <p:blipFill>
                      <a:blip r:embed="rId13"/>
                      <a:stretch>
                        <a:fillRect/>
                      </a:stretch>
                    </p:blipFill>
                    <p:spPr>
                      <a:xfrm>
                        <a:off x="5886689" y="3598970"/>
                        <a:ext cx="1130300" cy="1130300"/>
                      </a:xfrm>
                      <a:prstGeom prst="rect">
                        <a:avLst/>
                      </a:prstGeom>
                    </p:spPr>
                  </p:pic>
                </p:oleObj>
              </mc:Fallback>
            </mc:AlternateContent>
          </a:graphicData>
        </a:graphic>
      </p:graphicFrame>
      <p:graphicFrame>
        <p:nvGraphicFramePr>
          <p:cNvPr id="13" name="Object 12">
            <a:extLst>
              <a:ext uri="{FF2B5EF4-FFF2-40B4-BE49-F238E27FC236}">
                <a16:creationId xmlns:a16="http://schemas.microsoft.com/office/drawing/2014/main" id="{6E07A9ED-EEAC-8CBA-FCCA-0B9183CE0AAD}"/>
              </a:ext>
            </a:extLst>
          </p:cNvPr>
          <p:cNvGraphicFramePr>
            <a:graphicFrameLocks noChangeAspect="1"/>
          </p:cNvGraphicFramePr>
          <p:nvPr>
            <p:extLst>
              <p:ext uri="{D42A27DB-BD31-4B8C-83A1-F6EECF244321}">
                <p14:modId xmlns:p14="http://schemas.microsoft.com/office/powerpoint/2010/main" val="340699654"/>
              </p:ext>
            </p:extLst>
          </p:nvPr>
        </p:nvGraphicFramePr>
        <p:xfrm>
          <a:off x="7319529" y="3598970"/>
          <a:ext cx="1130300" cy="1130300"/>
        </p:xfrm>
        <a:graphic>
          <a:graphicData uri="http://schemas.openxmlformats.org/presentationml/2006/ole">
            <mc:AlternateContent xmlns:mc="http://schemas.openxmlformats.org/markup-compatibility/2006">
              <mc:Choice xmlns:v="urn:schemas-microsoft-com:vml" Requires="v">
                <p:oleObj r:id="rId14" imgW="1130040" imgH="1130040" progId="">
                  <p:embed/>
                </p:oleObj>
              </mc:Choice>
              <mc:Fallback>
                <p:oleObj r:id="rId14" imgW="1130040" imgH="1130040" progId="">
                  <p:embed/>
                  <p:pic>
                    <p:nvPicPr>
                      <p:cNvPr id="13" name="Object 12">
                        <a:extLst>
                          <a:ext uri="{FF2B5EF4-FFF2-40B4-BE49-F238E27FC236}">
                            <a16:creationId xmlns:a16="http://schemas.microsoft.com/office/drawing/2014/main" id="{6E07A9ED-EEAC-8CBA-FCCA-0B9183CE0AAD}"/>
                          </a:ext>
                        </a:extLst>
                      </p:cNvPr>
                      <p:cNvPicPr/>
                      <p:nvPr/>
                    </p:nvPicPr>
                    <p:blipFill>
                      <a:blip r:embed="rId15"/>
                      <a:stretch>
                        <a:fillRect/>
                      </a:stretch>
                    </p:blipFill>
                    <p:spPr>
                      <a:xfrm>
                        <a:off x="7319529" y="3598970"/>
                        <a:ext cx="1130300" cy="1130300"/>
                      </a:xfrm>
                      <a:prstGeom prst="rect">
                        <a:avLst/>
                      </a:prstGeom>
                    </p:spPr>
                  </p:pic>
                </p:oleObj>
              </mc:Fallback>
            </mc:AlternateContent>
          </a:graphicData>
        </a:graphic>
      </p:graphicFrame>
    </p:spTree>
    <p:custDataLst>
      <p:tags r:id="rId1"/>
    </p:custDataLst>
    <p:extLst>
      <p:ext uri="{BB962C8B-B14F-4D97-AF65-F5344CB8AC3E}">
        <p14:creationId xmlns:p14="http://schemas.microsoft.com/office/powerpoint/2010/main" val="21081065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DA37EC7-5063-DA87-5462-8FDB643848FB}"/>
              </a:ext>
            </a:extLst>
          </p:cNvPr>
          <p:cNvPicPr>
            <a:picLocks noChangeAspect="1"/>
          </p:cNvPicPr>
          <p:nvPr/>
        </p:nvPicPr>
        <p:blipFill>
          <a:blip r:embed="rId5"/>
          <a:stretch>
            <a:fillRect/>
          </a:stretch>
        </p:blipFill>
        <p:spPr>
          <a:xfrm>
            <a:off x="8153029" y="2852398"/>
            <a:ext cx="2047814" cy="3523176"/>
          </a:xfrm>
          <a:prstGeom prst="rect">
            <a:avLst/>
          </a:prstGeom>
        </p:spPr>
      </p:pic>
      <p:pic>
        <p:nvPicPr>
          <p:cNvPr id="18" name="Picture 17">
            <a:extLst>
              <a:ext uri="{FF2B5EF4-FFF2-40B4-BE49-F238E27FC236}">
                <a16:creationId xmlns:a16="http://schemas.microsoft.com/office/drawing/2014/main" id="{B1F2656B-FE7E-EFA7-26C9-2C0624594CE9}"/>
              </a:ext>
            </a:extLst>
          </p:cNvPr>
          <p:cNvPicPr>
            <a:picLocks noChangeAspect="1"/>
          </p:cNvPicPr>
          <p:nvPr/>
        </p:nvPicPr>
        <p:blipFill>
          <a:blip r:embed="rId6"/>
          <a:stretch>
            <a:fillRect/>
          </a:stretch>
        </p:blipFill>
        <p:spPr>
          <a:xfrm>
            <a:off x="4501879" y="2853539"/>
            <a:ext cx="2047813" cy="3523176"/>
          </a:xfrm>
          <a:prstGeom prst="rect">
            <a:avLst/>
          </a:prstGeom>
        </p:spPr>
      </p:pic>
      <p:pic>
        <p:nvPicPr>
          <p:cNvPr id="17" name="Picture 16">
            <a:extLst>
              <a:ext uri="{FF2B5EF4-FFF2-40B4-BE49-F238E27FC236}">
                <a16:creationId xmlns:a16="http://schemas.microsoft.com/office/drawing/2014/main" id="{BD095AB3-31DA-9C5E-4139-FED6B81B51A4}"/>
              </a:ext>
            </a:extLst>
          </p:cNvPr>
          <p:cNvPicPr>
            <a:picLocks noChangeAspect="1"/>
          </p:cNvPicPr>
          <p:nvPr/>
        </p:nvPicPr>
        <p:blipFill>
          <a:blip r:embed="rId7"/>
          <a:stretch>
            <a:fillRect/>
          </a:stretch>
        </p:blipFill>
        <p:spPr>
          <a:xfrm>
            <a:off x="953080" y="2853539"/>
            <a:ext cx="2047813" cy="3523175"/>
          </a:xfrm>
          <a:prstGeom prst="rect">
            <a:avLst/>
          </a:prstGeom>
        </p:spPr>
      </p:pic>
      <p:sp>
        <p:nvSpPr>
          <p:cNvPr id="7" name="Title 1">
            <a:extLst>
              <a:ext uri="{FF2B5EF4-FFF2-40B4-BE49-F238E27FC236}">
                <a16:creationId xmlns:a16="http://schemas.microsoft.com/office/drawing/2014/main" id="{55F3034A-B640-CBCB-740D-B52BE594DA24}"/>
              </a:ext>
            </a:extLst>
          </p:cNvPr>
          <p:cNvSpPr txBox="1">
            <a:spLocks/>
          </p:cNvSpPr>
          <p:nvPr/>
        </p:nvSpPr>
        <p:spPr>
          <a:xfrm>
            <a:off x="914291" y="18861"/>
            <a:ext cx="11126522" cy="1007596"/>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b="1">
                <a:solidFill>
                  <a:schemeClr val="bg1"/>
                </a:solidFill>
                <a:ea typeface="HGSoeiKakugothicUB"/>
                <a:cs typeface="Myanmar Text"/>
              </a:rPr>
              <a:t>Exploring Chemical Structure Representations of Nucleotides</a:t>
            </a:r>
            <a:endParaRPr lang="en-US" sz="2800">
              <a:solidFill>
                <a:schemeClr val="bg1"/>
              </a:solidFill>
            </a:endParaRPr>
          </a:p>
        </p:txBody>
      </p:sp>
      <p:pic>
        <p:nvPicPr>
          <p:cNvPr id="9" name="Picture 8" descr="Icon&#10;&#10;Description automatically generated">
            <a:extLst>
              <a:ext uri="{FF2B5EF4-FFF2-40B4-BE49-F238E27FC236}">
                <a16:creationId xmlns:a16="http://schemas.microsoft.com/office/drawing/2014/main" id="{84ADFDB6-2489-E672-A576-8A4D8376020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38091" y="127177"/>
            <a:ext cx="1200329" cy="1200329"/>
          </a:xfrm>
          <a:prstGeom prst="rect">
            <a:avLst/>
          </a:prstGeom>
        </p:spPr>
      </p:pic>
      <p:sp>
        <p:nvSpPr>
          <p:cNvPr id="11" name="TextBox 10">
            <a:extLst>
              <a:ext uri="{FF2B5EF4-FFF2-40B4-BE49-F238E27FC236}">
                <a16:creationId xmlns:a16="http://schemas.microsoft.com/office/drawing/2014/main" id="{4BDFE866-3354-B877-AF97-0D5B0462A33E}"/>
              </a:ext>
            </a:extLst>
          </p:cNvPr>
          <p:cNvSpPr txBox="1"/>
          <p:nvPr/>
        </p:nvSpPr>
        <p:spPr>
          <a:xfrm>
            <a:off x="520245" y="1963486"/>
            <a:ext cx="2913485"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Choose</a:t>
            </a:r>
          </a:p>
          <a:p>
            <a:pPr algn="ctr"/>
            <a:r>
              <a:rPr lang="en-US" sz="2000" b="1">
                <a:solidFill>
                  <a:srgbClr val="D200B9"/>
                </a:solidFill>
                <a:cs typeface="Calibri"/>
              </a:rPr>
              <a:t>Adenosine (A)</a:t>
            </a:r>
            <a:endParaRPr lang="en-US" sz="2000">
              <a:cs typeface="Calibri"/>
            </a:endParaRPr>
          </a:p>
        </p:txBody>
      </p:sp>
      <p:sp>
        <p:nvSpPr>
          <p:cNvPr id="12" name="TextBox 11">
            <a:extLst>
              <a:ext uri="{FF2B5EF4-FFF2-40B4-BE49-F238E27FC236}">
                <a16:creationId xmlns:a16="http://schemas.microsoft.com/office/drawing/2014/main" id="{7721FFF4-0375-99BD-FE3C-EFA09C06A98E}"/>
              </a:ext>
            </a:extLst>
          </p:cNvPr>
          <p:cNvSpPr txBox="1"/>
          <p:nvPr/>
        </p:nvSpPr>
        <p:spPr>
          <a:xfrm>
            <a:off x="4466122" y="1963487"/>
            <a:ext cx="2271562"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spcAft>
                <a:spcPts val="600"/>
              </a:spcAft>
            </a:pPr>
            <a:r>
              <a:rPr lang="en-US" sz="2000">
                <a:cs typeface="Calibri"/>
              </a:rPr>
              <a:t>Scan a </a:t>
            </a:r>
            <a:r>
              <a:rPr lang="en-US" sz="2000" b="1">
                <a:cs typeface="Calibri"/>
              </a:rPr>
              <a:t>single plastic adenosine (A)</a:t>
            </a:r>
            <a:endParaRPr lang="en-US" sz="2000">
              <a:cs typeface="Calibri"/>
            </a:endParaRPr>
          </a:p>
        </p:txBody>
      </p:sp>
      <p:sp>
        <p:nvSpPr>
          <p:cNvPr id="13" name="TextBox 12">
            <a:extLst>
              <a:ext uri="{FF2B5EF4-FFF2-40B4-BE49-F238E27FC236}">
                <a16:creationId xmlns:a16="http://schemas.microsoft.com/office/drawing/2014/main" id="{1F21B1B9-FA85-4177-9C2E-6ADA118AE8B3}"/>
              </a:ext>
            </a:extLst>
          </p:cNvPr>
          <p:cNvSpPr txBox="1"/>
          <p:nvPr/>
        </p:nvSpPr>
        <p:spPr>
          <a:xfrm>
            <a:off x="8354785" y="1983366"/>
            <a:ext cx="1728551"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Only click the </a:t>
            </a:r>
            <a:r>
              <a:rPr lang="en-US" sz="2000" b="1">
                <a:solidFill>
                  <a:srgbClr val="D200B9"/>
                </a:solidFill>
                <a:cs typeface="Calibri"/>
              </a:rPr>
              <a:t>middle button</a:t>
            </a:r>
            <a:endParaRPr lang="en-US" sz="2000">
              <a:cs typeface="Calibri"/>
            </a:endParaRPr>
          </a:p>
        </p:txBody>
      </p:sp>
      <p:sp>
        <p:nvSpPr>
          <p:cNvPr id="14" name="Oval 13">
            <a:extLst>
              <a:ext uri="{FF2B5EF4-FFF2-40B4-BE49-F238E27FC236}">
                <a16:creationId xmlns:a16="http://schemas.microsoft.com/office/drawing/2014/main" id="{06F88E31-B940-A9B0-D918-266A75F822CD}"/>
              </a:ext>
            </a:extLst>
          </p:cNvPr>
          <p:cNvSpPr/>
          <p:nvPr/>
        </p:nvSpPr>
        <p:spPr>
          <a:xfrm>
            <a:off x="1292693" y="3484420"/>
            <a:ext cx="751959" cy="771241"/>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sp>
        <p:nvSpPr>
          <p:cNvPr id="15" name="Oval 14">
            <a:extLst>
              <a:ext uri="{FF2B5EF4-FFF2-40B4-BE49-F238E27FC236}">
                <a16:creationId xmlns:a16="http://schemas.microsoft.com/office/drawing/2014/main" id="{DC17ABDA-E1C7-6B3A-1668-FA6DEF761F10}"/>
              </a:ext>
            </a:extLst>
          </p:cNvPr>
          <p:cNvSpPr/>
          <p:nvPr/>
        </p:nvSpPr>
        <p:spPr>
          <a:xfrm>
            <a:off x="8922442" y="5255396"/>
            <a:ext cx="536371" cy="563850"/>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spTree>
    <p:extLst>
      <p:ext uri="{BB962C8B-B14F-4D97-AF65-F5344CB8AC3E}">
        <p14:creationId xmlns:p14="http://schemas.microsoft.com/office/powerpoint/2010/main" val="3169485891"/>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5F3034A-B640-CBCB-740D-B52BE594DA24}"/>
              </a:ext>
            </a:extLst>
          </p:cNvPr>
          <p:cNvSpPr txBox="1">
            <a:spLocks/>
          </p:cNvSpPr>
          <p:nvPr/>
        </p:nvSpPr>
        <p:spPr>
          <a:xfrm>
            <a:off x="905055" y="9625"/>
            <a:ext cx="11126522" cy="1007596"/>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b="1">
                <a:solidFill>
                  <a:schemeClr val="bg1"/>
                </a:solidFill>
                <a:ea typeface="HGSoeiKakugothicUB"/>
                <a:cs typeface="Myanmar Text"/>
              </a:rPr>
              <a:t>Chemical Structures and the CPK Color Scheme</a:t>
            </a:r>
            <a:endParaRPr lang="en-US" sz="3200">
              <a:solidFill>
                <a:schemeClr val="bg1"/>
              </a:solidFill>
            </a:endParaRPr>
          </a:p>
        </p:txBody>
      </p:sp>
      <p:sp>
        <p:nvSpPr>
          <p:cNvPr id="4" name="TextBox 3">
            <a:extLst>
              <a:ext uri="{FF2B5EF4-FFF2-40B4-BE49-F238E27FC236}">
                <a16:creationId xmlns:a16="http://schemas.microsoft.com/office/drawing/2014/main" id="{79FDF751-7F49-B01E-FB57-38AE0FAD664E}"/>
              </a:ext>
            </a:extLst>
          </p:cNvPr>
          <p:cNvSpPr txBox="1"/>
          <p:nvPr/>
        </p:nvSpPr>
        <p:spPr>
          <a:xfrm>
            <a:off x="932344" y="2094308"/>
            <a:ext cx="3353329" cy="4170372"/>
          </a:xfrm>
          <a:prstGeom prst="rect">
            <a:avLst/>
          </a:prstGeom>
          <a:noFill/>
        </p:spPr>
        <p:txBody>
          <a:bodyPr wrap="square">
            <a:spAutoFit/>
          </a:bodyPr>
          <a:lstStyle/>
          <a:p>
            <a:pPr>
              <a:spcAft>
                <a:spcPts val="1800"/>
              </a:spcAft>
            </a:pPr>
            <a:r>
              <a:rPr lang="en-US" sz="2000">
                <a:ea typeface="Calibri"/>
                <a:cs typeface="Calibri"/>
              </a:rPr>
              <a:t>The plastic model uses color to represent the types of atoms in a nucleotide.</a:t>
            </a:r>
          </a:p>
          <a:p>
            <a:pPr>
              <a:spcAft>
                <a:spcPts val="3600"/>
              </a:spcAft>
            </a:pPr>
            <a:r>
              <a:rPr lang="en-US" sz="2000" b="1">
                <a:solidFill>
                  <a:srgbClr val="00B050"/>
                </a:solidFill>
                <a:ea typeface="Calibri"/>
                <a:cs typeface="Calibri"/>
              </a:rPr>
              <a:t>What type of atom is represented by each color?</a:t>
            </a:r>
          </a:p>
          <a:p>
            <a:pPr algn="r">
              <a:spcAft>
                <a:spcPts val="600"/>
              </a:spcAft>
            </a:pPr>
            <a:r>
              <a:rPr lang="en-US" sz="2000" b="1">
                <a:solidFill>
                  <a:srgbClr val="C00000"/>
                </a:solidFill>
                <a:ea typeface="Calibri"/>
                <a:cs typeface="Calibri"/>
              </a:rPr>
              <a:t>Red:</a:t>
            </a:r>
            <a:r>
              <a:rPr lang="en-US" sz="2000">
                <a:solidFill>
                  <a:srgbClr val="7030A0"/>
                </a:solidFill>
                <a:ea typeface="Calibri"/>
                <a:cs typeface="Calibri"/>
              </a:rPr>
              <a:t> </a:t>
            </a:r>
            <a:r>
              <a:rPr lang="en-US" sz="2000">
                <a:ea typeface="Calibri"/>
                <a:cs typeface="Calibri"/>
              </a:rPr>
              <a:t> _________________</a:t>
            </a:r>
          </a:p>
          <a:p>
            <a:pPr algn="r">
              <a:spcAft>
                <a:spcPts val="600"/>
              </a:spcAft>
            </a:pPr>
            <a:r>
              <a:rPr lang="en-US" sz="2000" b="1">
                <a:solidFill>
                  <a:schemeClr val="bg1">
                    <a:lumMod val="50000"/>
                  </a:schemeClr>
                </a:solidFill>
                <a:ea typeface="Calibri"/>
                <a:cs typeface="Calibri"/>
              </a:rPr>
              <a:t>Gray:</a:t>
            </a:r>
            <a:r>
              <a:rPr lang="en-US" sz="2000">
                <a:solidFill>
                  <a:srgbClr val="7030A0"/>
                </a:solidFill>
                <a:ea typeface="Calibri"/>
                <a:cs typeface="Calibri"/>
              </a:rPr>
              <a:t> </a:t>
            </a:r>
            <a:r>
              <a:rPr lang="en-US" sz="2000">
                <a:ea typeface="Calibri"/>
                <a:cs typeface="Calibri"/>
              </a:rPr>
              <a:t> _________________</a:t>
            </a:r>
          </a:p>
          <a:p>
            <a:pPr algn="r">
              <a:spcAft>
                <a:spcPts val="600"/>
              </a:spcAft>
            </a:pPr>
            <a:r>
              <a:rPr lang="en-US" sz="2000" b="1">
                <a:solidFill>
                  <a:srgbClr val="0070C0"/>
                </a:solidFill>
                <a:ea typeface="Calibri"/>
                <a:cs typeface="Calibri"/>
              </a:rPr>
              <a:t>Blue:</a:t>
            </a:r>
            <a:r>
              <a:rPr lang="en-US" sz="2000">
                <a:solidFill>
                  <a:srgbClr val="7030A0"/>
                </a:solidFill>
                <a:ea typeface="Calibri"/>
                <a:cs typeface="Calibri"/>
              </a:rPr>
              <a:t> </a:t>
            </a:r>
            <a:r>
              <a:rPr lang="en-US" sz="2000">
                <a:ea typeface="Calibri"/>
                <a:cs typeface="Calibri"/>
              </a:rPr>
              <a:t> _________________</a:t>
            </a:r>
          </a:p>
          <a:p>
            <a:pPr algn="r">
              <a:spcAft>
                <a:spcPts val="600"/>
              </a:spcAft>
            </a:pPr>
            <a:r>
              <a:rPr lang="en-US" sz="2000" b="1">
                <a:solidFill>
                  <a:schemeClr val="accent4">
                    <a:lumMod val="75000"/>
                  </a:schemeClr>
                </a:solidFill>
                <a:ea typeface="Calibri"/>
                <a:cs typeface="Calibri"/>
              </a:rPr>
              <a:t>Yellow:</a:t>
            </a:r>
            <a:r>
              <a:rPr lang="en-US" sz="2000">
                <a:solidFill>
                  <a:srgbClr val="7030A0"/>
                </a:solidFill>
                <a:ea typeface="Calibri"/>
                <a:cs typeface="Calibri"/>
              </a:rPr>
              <a:t> </a:t>
            </a:r>
            <a:r>
              <a:rPr lang="en-US" sz="2000">
                <a:ea typeface="Calibri"/>
                <a:cs typeface="Calibri"/>
              </a:rPr>
              <a:t> _________________</a:t>
            </a:r>
          </a:p>
          <a:p>
            <a:pPr algn="r">
              <a:spcAft>
                <a:spcPts val="600"/>
              </a:spcAft>
            </a:pPr>
            <a:r>
              <a:rPr lang="en-US" sz="2000" b="1">
                <a:solidFill>
                  <a:schemeClr val="bg1">
                    <a:lumMod val="75000"/>
                  </a:schemeClr>
                </a:solidFill>
                <a:ea typeface="Calibri"/>
                <a:cs typeface="Calibri"/>
              </a:rPr>
              <a:t>White:</a:t>
            </a:r>
            <a:r>
              <a:rPr lang="en-US" sz="2000">
                <a:solidFill>
                  <a:srgbClr val="7030A0"/>
                </a:solidFill>
                <a:ea typeface="Calibri"/>
                <a:cs typeface="Calibri"/>
              </a:rPr>
              <a:t> </a:t>
            </a:r>
            <a:r>
              <a:rPr lang="en-US" sz="2000">
                <a:ea typeface="Calibri"/>
                <a:cs typeface="Calibri"/>
              </a:rPr>
              <a:t> _________________</a:t>
            </a:r>
          </a:p>
        </p:txBody>
      </p:sp>
      <p:pic>
        <p:nvPicPr>
          <p:cNvPr id="5" name="Picture 4">
            <a:extLst>
              <a:ext uri="{FF2B5EF4-FFF2-40B4-BE49-F238E27FC236}">
                <a16:creationId xmlns:a16="http://schemas.microsoft.com/office/drawing/2014/main" id="{ECCADA1D-162C-9749-2EB7-941AB728AC6D}"/>
              </a:ext>
            </a:extLst>
          </p:cNvPr>
          <p:cNvPicPr>
            <a:picLocks noChangeAspect="1"/>
          </p:cNvPicPr>
          <p:nvPr/>
        </p:nvPicPr>
        <p:blipFill>
          <a:blip r:embed="rId5"/>
          <a:stretch>
            <a:fillRect/>
          </a:stretch>
        </p:blipFill>
        <p:spPr>
          <a:xfrm>
            <a:off x="5827648" y="2108493"/>
            <a:ext cx="2615873" cy="4076190"/>
          </a:xfrm>
          <a:prstGeom prst="rect">
            <a:avLst/>
          </a:prstGeom>
        </p:spPr>
      </p:pic>
      <p:pic>
        <p:nvPicPr>
          <p:cNvPr id="19" name="Picture 18" descr="A purple pencil in a white circle&#10;&#10;Description automatically generated">
            <a:extLst>
              <a:ext uri="{FF2B5EF4-FFF2-40B4-BE49-F238E27FC236}">
                <a16:creationId xmlns:a16="http://schemas.microsoft.com/office/drawing/2014/main" id="{78049C4E-FDCF-4358-3180-50DCC6FA0DD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35457" y="127174"/>
            <a:ext cx="1207035" cy="1200329"/>
          </a:xfrm>
          <a:prstGeom prst="rect">
            <a:avLst/>
          </a:prstGeom>
        </p:spPr>
      </p:pic>
    </p:spTree>
    <p:extLst>
      <p:ext uri="{BB962C8B-B14F-4D97-AF65-F5344CB8AC3E}">
        <p14:creationId xmlns:p14="http://schemas.microsoft.com/office/powerpoint/2010/main" val="2923479009"/>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 name="Picture 1" descr="Icon&#10;&#10;Description automatically generated">
            <a:extLst>
              <a:ext uri="{FF2B5EF4-FFF2-40B4-BE49-F238E27FC236}">
                <a16:creationId xmlns:a16="http://schemas.microsoft.com/office/drawing/2014/main" id="{C650C9E8-B15A-0C2B-309A-E9C2309690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5" y="130869"/>
            <a:ext cx="1207035" cy="1207035"/>
          </a:xfrm>
          <a:prstGeom prst="rect">
            <a:avLst/>
          </a:prstGeom>
        </p:spPr>
      </p:pic>
      <p:sp>
        <p:nvSpPr>
          <p:cNvPr id="7" name="Title 1">
            <a:extLst>
              <a:ext uri="{FF2B5EF4-FFF2-40B4-BE49-F238E27FC236}">
                <a16:creationId xmlns:a16="http://schemas.microsoft.com/office/drawing/2014/main" id="{55F3034A-B640-CBCB-740D-B52BE594DA24}"/>
              </a:ext>
            </a:extLst>
          </p:cNvPr>
          <p:cNvSpPr txBox="1">
            <a:spLocks/>
          </p:cNvSpPr>
          <p:nvPr/>
        </p:nvSpPr>
        <p:spPr>
          <a:xfrm>
            <a:off x="905055" y="9625"/>
            <a:ext cx="11126522" cy="1007596"/>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b="1">
                <a:solidFill>
                  <a:schemeClr val="bg1"/>
                </a:solidFill>
                <a:ea typeface="HGSoeiKakugothicUB"/>
                <a:cs typeface="Myanmar Text"/>
              </a:rPr>
              <a:t>Chemical Structures and the CPK Color Scheme</a:t>
            </a:r>
            <a:endParaRPr lang="en-US" sz="3200">
              <a:solidFill>
                <a:schemeClr val="bg1"/>
              </a:solidFill>
            </a:endParaRPr>
          </a:p>
        </p:txBody>
      </p:sp>
      <p:sp>
        <p:nvSpPr>
          <p:cNvPr id="4" name="TextBox 3">
            <a:extLst>
              <a:ext uri="{FF2B5EF4-FFF2-40B4-BE49-F238E27FC236}">
                <a16:creationId xmlns:a16="http://schemas.microsoft.com/office/drawing/2014/main" id="{79FDF751-7F49-B01E-FB57-38AE0FAD664E}"/>
              </a:ext>
            </a:extLst>
          </p:cNvPr>
          <p:cNvSpPr txBox="1"/>
          <p:nvPr/>
        </p:nvSpPr>
        <p:spPr>
          <a:xfrm>
            <a:off x="932344" y="2094308"/>
            <a:ext cx="3353329" cy="4170372"/>
          </a:xfrm>
          <a:prstGeom prst="rect">
            <a:avLst/>
          </a:prstGeom>
          <a:noFill/>
        </p:spPr>
        <p:txBody>
          <a:bodyPr wrap="square">
            <a:spAutoFit/>
          </a:bodyPr>
          <a:lstStyle/>
          <a:p>
            <a:pPr>
              <a:spcAft>
                <a:spcPts val="1800"/>
              </a:spcAft>
            </a:pPr>
            <a:r>
              <a:rPr lang="en-US" sz="2000">
                <a:ea typeface="Calibri"/>
                <a:cs typeface="Calibri"/>
              </a:rPr>
              <a:t>The plastic model uses color to represent the types of atoms in a nucleotide.</a:t>
            </a:r>
          </a:p>
          <a:p>
            <a:pPr>
              <a:spcAft>
                <a:spcPts val="3600"/>
              </a:spcAft>
            </a:pPr>
            <a:r>
              <a:rPr lang="en-US" sz="2000" b="1">
                <a:solidFill>
                  <a:srgbClr val="00B050"/>
                </a:solidFill>
                <a:ea typeface="Calibri"/>
                <a:cs typeface="Calibri"/>
              </a:rPr>
              <a:t>What type of atom is represented by each color?</a:t>
            </a:r>
          </a:p>
          <a:p>
            <a:pPr algn="r">
              <a:spcAft>
                <a:spcPts val="600"/>
              </a:spcAft>
            </a:pPr>
            <a:r>
              <a:rPr lang="en-US" sz="2000" b="1">
                <a:solidFill>
                  <a:srgbClr val="C00000"/>
                </a:solidFill>
                <a:ea typeface="Calibri"/>
                <a:cs typeface="Calibri"/>
              </a:rPr>
              <a:t>Red:</a:t>
            </a:r>
            <a:r>
              <a:rPr lang="en-US" sz="2000">
                <a:solidFill>
                  <a:srgbClr val="7030A0"/>
                </a:solidFill>
                <a:ea typeface="Calibri"/>
                <a:cs typeface="Calibri"/>
              </a:rPr>
              <a:t> </a:t>
            </a:r>
            <a:r>
              <a:rPr lang="en-US" sz="2000">
                <a:ea typeface="Calibri"/>
                <a:cs typeface="Calibri"/>
              </a:rPr>
              <a:t> </a:t>
            </a:r>
            <a:r>
              <a:rPr lang="en-US" sz="2000" u="sng">
                <a:ea typeface="Calibri"/>
                <a:cs typeface="Calibri"/>
              </a:rPr>
              <a:t>    Oxygen (O)           _</a:t>
            </a:r>
          </a:p>
          <a:p>
            <a:pPr algn="r">
              <a:spcAft>
                <a:spcPts val="600"/>
              </a:spcAft>
            </a:pPr>
            <a:r>
              <a:rPr lang="en-US" sz="2000" b="1">
                <a:solidFill>
                  <a:schemeClr val="bg1">
                    <a:lumMod val="50000"/>
                  </a:schemeClr>
                </a:solidFill>
                <a:ea typeface="Calibri"/>
                <a:cs typeface="Calibri"/>
              </a:rPr>
              <a:t>Gray:</a:t>
            </a:r>
            <a:r>
              <a:rPr lang="en-US" sz="2000">
                <a:solidFill>
                  <a:srgbClr val="7030A0"/>
                </a:solidFill>
                <a:ea typeface="Calibri"/>
                <a:cs typeface="Calibri"/>
              </a:rPr>
              <a:t> </a:t>
            </a:r>
            <a:r>
              <a:rPr lang="en-US" sz="2000">
                <a:ea typeface="Calibri"/>
                <a:cs typeface="Calibri"/>
              </a:rPr>
              <a:t> </a:t>
            </a:r>
            <a:r>
              <a:rPr lang="en-US" sz="2000" u="sng">
                <a:ea typeface="Calibri"/>
                <a:cs typeface="Calibri"/>
              </a:rPr>
              <a:t>    Carbon (C)            _</a:t>
            </a:r>
          </a:p>
          <a:p>
            <a:pPr algn="r">
              <a:spcAft>
                <a:spcPts val="600"/>
              </a:spcAft>
            </a:pPr>
            <a:r>
              <a:rPr lang="en-US" sz="2000" b="1">
                <a:solidFill>
                  <a:srgbClr val="0070C0"/>
                </a:solidFill>
                <a:ea typeface="Calibri"/>
                <a:cs typeface="Calibri"/>
              </a:rPr>
              <a:t>Blue:</a:t>
            </a:r>
            <a:r>
              <a:rPr lang="en-US" sz="2000">
                <a:solidFill>
                  <a:srgbClr val="7030A0"/>
                </a:solidFill>
                <a:ea typeface="Calibri"/>
                <a:cs typeface="Calibri"/>
              </a:rPr>
              <a:t> </a:t>
            </a:r>
            <a:r>
              <a:rPr lang="en-US" sz="2000">
                <a:ea typeface="Calibri"/>
                <a:cs typeface="Calibri"/>
              </a:rPr>
              <a:t> </a:t>
            </a:r>
            <a:r>
              <a:rPr lang="en-US" sz="2000" u="sng">
                <a:ea typeface="Calibri"/>
                <a:cs typeface="Calibri"/>
              </a:rPr>
              <a:t>   Nitrogen (N)         _</a:t>
            </a:r>
            <a:endParaRPr lang="en-US" sz="2000">
              <a:ea typeface="Calibri"/>
              <a:cs typeface="Calibri"/>
            </a:endParaRPr>
          </a:p>
          <a:p>
            <a:pPr algn="r">
              <a:spcAft>
                <a:spcPts val="600"/>
              </a:spcAft>
            </a:pPr>
            <a:r>
              <a:rPr lang="en-US" sz="2000" b="1">
                <a:solidFill>
                  <a:schemeClr val="accent4">
                    <a:lumMod val="75000"/>
                  </a:schemeClr>
                </a:solidFill>
                <a:ea typeface="Calibri"/>
                <a:cs typeface="Calibri"/>
              </a:rPr>
              <a:t>Yellow:</a:t>
            </a:r>
            <a:r>
              <a:rPr lang="en-US" sz="2000">
                <a:solidFill>
                  <a:srgbClr val="7030A0"/>
                </a:solidFill>
                <a:ea typeface="Calibri"/>
                <a:cs typeface="Calibri"/>
              </a:rPr>
              <a:t> </a:t>
            </a:r>
            <a:r>
              <a:rPr lang="en-US" sz="2000">
                <a:ea typeface="Calibri"/>
                <a:cs typeface="Calibri"/>
              </a:rPr>
              <a:t> </a:t>
            </a:r>
            <a:r>
              <a:rPr lang="en-US" sz="2000" u="sng">
                <a:ea typeface="Calibri"/>
                <a:cs typeface="Calibri"/>
              </a:rPr>
              <a:t>    Phosphorus (P)    _</a:t>
            </a:r>
            <a:endParaRPr lang="en-US" sz="2000">
              <a:ea typeface="Calibri"/>
              <a:cs typeface="Calibri"/>
            </a:endParaRPr>
          </a:p>
          <a:p>
            <a:pPr algn="r">
              <a:spcAft>
                <a:spcPts val="600"/>
              </a:spcAft>
            </a:pPr>
            <a:r>
              <a:rPr lang="en-US" sz="2000" b="1">
                <a:solidFill>
                  <a:schemeClr val="bg1">
                    <a:lumMod val="75000"/>
                  </a:schemeClr>
                </a:solidFill>
                <a:ea typeface="Calibri"/>
                <a:cs typeface="Calibri"/>
              </a:rPr>
              <a:t>White:</a:t>
            </a:r>
            <a:r>
              <a:rPr lang="en-US" sz="2000">
                <a:solidFill>
                  <a:srgbClr val="7030A0"/>
                </a:solidFill>
                <a:ea typeface="Calibri"/>
                <a:cs typeface="Calibri"/>
              </a:rPr>
              <a:t> </a:t>
            </a:r>
            <a:r>
              <a:rPr lang="en-US" sz="2000">
                <a:ea typeface="Calibri"/>
                <a:cs typeface="Calibri"/>
              </a:rPr>
              <a:t> </a:t>
            </a:r>
            <a:r>
              <a:rPr lang="en-US" sz="2000" u="sng">
                <a:ea typeface="Calibri"/>
                <a:cs typeface="Calibri"/>
              </a:rPr>
              <a:t>     Hydrogen (H)      _</a:t>
            </a:r>
            <a:endParaRPr lang="en-US" sz="2000">
              <a:ea typeface="Calibri"/>
              <a:cs typeface="Calibri"/>
            </a:endParaRPr>
          </a:p>
        </p:txBody>
      </p:sp>
      <p:pic>
        <p:nvPicPr>
          <p:cNvPr id="5" name="Picture 4">
            <a:extLst>
              <a:ext uri="{FF2B5EF4-FFF2-40B4-BE49-F238E27FC236}">
                <a16:creationId xmlns:a16="http://schemas.microsoft.com/office/drawing/2014/main" id="{ECCADA1D-162C-9749-2EB7-941AB728AC6D}"/>
              </a:ext>
            </a:extLst>
          </p:cNvPr>
          <p:cNvPicPr>
            <a:picLocks noChangeAspect="1"/>
          </p:cNvPicPr>
          <p:nvPr/>
        </p:nvPicPr>
        <p:blipFill>
          <a:blip r:embed="rId6"/>
          <a:stretch>
            <a:fillRect/>
          </a:stretch>
        </p:blipFill>
        <p:spPr>
          <a:xfrm>
            <a:off x="5827648" y="2108493"/>
            <a:ext cx="2615873" cy="4076190"/>
          </a:xfrm>
          <a:prstGeom prst="rect">
            <a:avLst/>
          </a:prstGeom>
        </p:spPr>
      </p:pic>
      <p:pic>
        <p:nvPicPr>
          <p:cNvPr id="6" name="Picture 5">
            <a:extLst>
              <a:ext uri="{FF2B5EF4-FFF2-40B4-BE49-F238E27FC236}">
                <a16:creationId xmlns:a16="http://schemas.microsoft.com/office/drawing/2014/main" id="{CAF5802B-1FA9-6806-FBB1-9AC06DCEFFEC}"/>
              </a:ext>
            </a:extLst>
          </p:cNvPr>
          <p:cNvPicPr>
            <a:picLocks noChangeAspect="1"/>
          </p:cNvPicPr>
          <p:nvPr/>
        </p:nvPicPr>
        <p:blipFill>
          <a:blip r:embed="rId7"/>
          <a:stretch>
            <a:fillRect/>
          </a:stretch>
        </p:blipFill>
        <p:spPr>
          <a:xfrm>
            <a:off x="5827648" y="1662545"/>
            <a:ext cx="4157362" cy="4563577"/>
          </a:xfrm>
          <a:prstGeom prst="rect">
            <a:avLst/>
          </a:prstGeom>
        </p:spPr>
      </p:pic>
    </p:spTree>
    <p:extLst>
      <p:ext uri="{BB962C8B-B14F-4D97-AF65-F5344CB8AC3E}">
        <p14:creationId xmlns:p14="http://schemas.microsoft.com/office/powerpoint/2010/main" val="758389523"/>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4321871-7CE8-C415-7A8A-18D1557E26B7}"/>
              </a:ext>
            </a:extLst>
          </p:cNvPr>
          <p:cNvSpPr txBox="1"/>
          <p:nvPr/>
        </p:nvSpPr>
        <p:spPr>
          <a:xfrm>
            <a:off x="917757" y="1096611"/>
            <a:ext cx="10856025" cy="3241144"/>
          </a:xfrm>
          <a:prstGeom prst="rect">
            <a:avLst/>
          </a:prstGeom>
          <a:noFill/>
        </p:spPr>
        <p:txBody>
          <a:bodyPr wrap="square" lIns="91440" tIns="45720" rIns="91440" bIns="45720" rtlCol="0" anchor="t">
            <a:spAutoFit/>
          </a:bodyPr>
          <a:lstStyle/>
          <a:p>
            <a:pPr>
              <a:lnSpc>
                <a:spcPct val="150000"/>
              </a:lnSpc>
              <a:spcAft>
                <a:spcPts val="600"/>
              </a:spcAft>
            </a:pPr>
            <a:r>
              <a:rPr lang="en-US" b="1">
                <a:solidFill>
                  <a:srgbClr val="000000"/>
                </a:solidFill>
                <a:cs typeface="Myanmar Text"/>
              </a:rPr>
              <a:t>Activity Summary</a:t>
            </a:r>
            <a:endParaRPr lang="en-US"/>
          </a:p>
          <a:p>
            <a:pPr>
              <a:spcAft>
                <a:spcPts val="1200"/>
              </a:spcAft>
            </a:pPr>
            <a:r>
              <a:rPr lang="en-US" sz="1600">
                <a:solidFill>
                  <a:srgbClr val="000000"/>
                </a:solidFill>
                <a:latin typeface="Calibri"/>
                <a:cs typeface="Myanmar Text"/>
              </a:rPr>
              <a:t>This AR activity explores the components of DNA structure using several commonly used DNA models. </a:t>
            </a:r>
            <a:r>
              <a:rPr lang="en" sz="1600">
                <a:solidFill>
                  <a:srgbClr val="000000"/>
                </a:solidFill>
                <a:latin typeface="Calibri"/>
                <a:cs typeface="Arial"/>
              </a:rPr>
              <a:t>DNA is made of nucleotides. Each nucleotide contains a phosphate, deoxyribose sugar, and one of four nitrogenous bases. Nitrogenous bases typically use base pairing in which adenine hydrogen bonds with thymine and cytosine hydrogen bonds with guanine. The DNA strand has directionality from the 5’ to the 3’ direction based on the carbon in the sugar on the backbone.</a:t>
            </a:r>
            <a:endParaRPr lang="en-US" sz="1600">
              <a:solidFill>
                <a:srgbClr val="000000"/>
              </a:solidFill>
              <a:latin typeface="Calibri"/>
              <a:cs typeface="Arial"/>
            </a:endParaRPr>
          </a:p>
          <a:p>
            <a:pPr>
              <a:spcAft>
                <a:spcPts val="1200"/>
              </a:spcAft>
            </a:pPr>
            <a:r>
              <a:rPr lang="en-US" sz="1600">
                <a:solidFill>
                  <a:srgbClr val="000000"/>
                </a:solidFill>
                <a:cs typeface="Calibri"/>
              </a:rPr>
              <a:t>This activity requires the </a:t>
            </a:r>
            <a:r>
              <a:rPr lang="en-US" sz="1600" b="1">
                <a:solidFill>
                  <a:srgbClr val="000000"/>
                </a:solidFill>
                <a:cs typeface="Calibri"/>
              </a:rPr>
              <a:t>3DMD AR EDU application</a:t>
            </a:r>
            <a:r>
              <a:rPr lang="en-US" sz="1600">
                <a:solidFill>
                  <a:srgbClr val="000000"/>
                </a:solidFill>
                <a:cs typeface="Calibri"/>
              </a:rPr>
              <a:t>, available for download from the Google Play and Apple App stores. The activity is split into </a:t>
            </a:r>
            <a:r>
              <a:rPr lang="en-US" sz="1600" b="1">
                <a:solidFill>
                  <a:srgbClr val="000000"/>
                </a:solidFill>
                <a:cs typeface="Calibri"/>
              </a:rPr>
              <a:t>two AR scenes</a:t>
            </a:r>
            <a:r>
              <a:rPr lang="en-US" sz="1600">
                <a:solidFill>
                  <a:srgbClr val="000000"/>
                </a:solidFill>
                <a:cs typeface="Calibri"/>
              </a:rPr>
              <a:t> designed to be explored in order.  Each AR scene is represented by a </a:t>
            </a:r>
            <a:r>
              <a:rPr lang="en-US" sz="1600" b="1">
                <a:solidFill>
                  <a:srgbClr val="000000"/>
                </a:solidFill>
                <a:cs typeface="Calibri"/>
              </a:rPr>
              <a:t>consistent icon </a:t>
            </a:r>
            <a:r>
              <a:rPr lang="en-US" sz="1600">
                <a:solidFill>
                  <a:srgbClr val="000000"/>
                </a:solidFill>
                <a:cs typeface="Calibri"/>
              </a:rPr>
              <a:t>in this slide deck and the 3DMD AR EDU app (see icon images below.)</a:t>
            </a:r>
            <a:endParaRPr lang="en-US" sz="1600" b="1">
              <a:solidFill>
                <a:srgbClr val="000000"/>
              </a:solidFill>
              <a:cs typeface="Calibri"/>
            </a:endParaRPr>
          </a:p>
          <a:p>
            <a:pPr lvl="1">
              <a:lnSpc>
                <a:spcPct val="107000"/>
              </a:lnSpc>
              <a:spcAft>
                <a:spcPts val="600"/>
              </a:spcAft>
            </a:pPr>
            <a:endParaRPr lang="en-US">
              <a:solidFill>
                <a:srgbClr val="000000"/>
              </a:solidFill>
              <a:cs typeface="Calibri" panose="020F0502020204030204"/>
            </a:endParaRPr>
          </a:p>
          <a:p>
            <a:pPr>
              <a:lnSpc>
                <a:spcPct val="107000"/>
              </a:lnSpc>
              <a:spcAft>
                <a:spcPts val="600"/>
              </a:spcAft>
            </a:pPr>
            <a:endParaRPr lang="en-US" sz="1600" b="1">
              <a:solidFill>
                <a:srgbClr val="000000"/>
              </a:solidFill>
              <a:cs typeface="Myanmar Text" panose="020B0502040204020203" pitchFamily="34" charset="0"/>
            </a:endParaRPr>
          </a:p>
        </p:txBody>
      </p:sp>
      <p:sp>
        <p:nvSpPr>
          <p:cNvPr id="4" name="TextBox 3">
            <a:extLst>
              <a:ext uri="{FF2B5EF4-FFF2-40B4-BE49-F238E27FC236}">
                <a16:creationId xmlns:a16="http://schemas.microsoft.com/office/drawing/2014/main" id="{9ACB9763-4C85-3EC9-A3AC-34E6BC45F17E}"/>
              </a:ext>
            </a:extLst>
          </p:cNvPr>
          <p:cNvSpPr txBox="1"/>
          <p:nvPr/>
        </p:nvSpPr>
        <p:spPr>
          <a:xfrm>
            <a:off x="671332" y="96432"/>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Summary</a:t>
            </a:r>
            <a:endParaRPr lang="en-US" sz="4000">
              <a:solidFill>
                <a:schemeClr val="bg1"/>
              </a:solidFill>
              <a:cs typeface="Myanmar Text"/>
            </a:endParaRPr>
          </a:p>
        </p:txBody>
      </p:sp>
      <p:sp>
        <p:nvSpPr>
          <p:cNvPr id="3" name="TextBox 1">
            <a:extLst>
              <a:ext uri="{FF2B5EF4-FFF2-40B4-BE49-F238E27FC236}">
                <a16:creationId xmlns:a16="http://schemas.microsoft.com/office/drawing/2014/main" id="{DB4044E3-9B8D-E489-3637-74F91440A195}"/>
              </a:ext>
            </a:extLst>
          </p:cNvPr>
          <p:cNvSpPr txBox="1"/>
          <p:nvPr/>
        </p:nvSpPr>
        <p:spPr>
          <a:xfrm rot="-10800000" flipV="1">
            <a:off x="936837" y="5488525"/>
            <a:ext cx="5806735" cy="1077218"/>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a:t>Scene 1: </a:t>
            </a:r>
            <a:r>
              <a:rPr lang="en-US" sz="1600"/>
              <a:t>Scanning the plastic nucleotides from the Dynamic DNA Kit</a:t>
            </a:r>
            <a:r>
              <a:rPr lang="en-US" sz="1600" baseline="30000"/>
              <a:t>©</a:t>
            </a:r>
            <a:r>
              <a:rPr lang="en-US" sz="1600"/>
              <a:t> will display the several overlays of a single nucleotide. Students will compare the Dynamic DNA</a:t>
            </a:r>
            <a:r>
              <a:rPr lang="en-US" sz="1100" baseline="30000"/>
              <a:t>©</a:t>
            </a:r>
            <a:r>
              <a:rPr lang="en-US" sz="1600"/>
              <a:t> nucleotide to a cartoon, a chemical structure, and a simple schematic representation.  </a:t>
            </a:r>
            <a:endParaRPr lang="en-US" sz="1600">
              <a:ea typeface="Calibri"/>
              <a:cs typeface="Calibri"/>
            </a:endParaRPr>
          </a:p>
        </p:txBody>
      </p:sp>
      <p:sp>
        <p:nvSpPr>
          <p:cNvPr id="6" name="TextBox 2">
            <a:extLst>
              <a:ext uri="{FF2B5EF4-FFF2-40B4-BE49-F238E27FC236}">
                <a16:creationId xmlns:a16="http://schemas.microsoft.com/office/drawing/2014/main" id="{33F54071-E39B-AD9C-71D1-824E1731688B}"/>
              </a:ext>
            </a:extLst>
          </p:cNvPr>
          <p:cNvSpPr txBox="1"/>
          <p:nvPr/>
        </p:nvSpPr>
        <p:spPr>
          <a:xfrm rot="10800000" flipV="1">
            <a:off x="7381525" y="4523025"/>
            <a:ext cx="1964606" cy="2062103"/>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a:t>Scene 2: </a:t>
            </a:r>
            <a:r>
              <a:rPr lang="en-US" sz="1600"/>
              <a:t>Scan a specific nucleotide sequence created with the  nucleotides from the Dynamic DNA ©, students will investigate DNA in its helical configuration.</a:t>
            </a:r>
            <a:endParaRPr lang="en-US"/>
          </a:p>
        </p:txBody>
      </p:sp>
      <p:sp>
        <p:nvSpPr>
          <p:cNvPr id="8" name="TextBox 7">
            <a:extLst>
              <a:ext uri="{FF2B5EF4-FFF2-40B4-BE49-F238E27FC236}">
                <a16:creationId xmlns:a16="http://schemas.microsoft.com/office/drawing/2014/main" id="{3C8613E6-4F75-6165-7DFC-2AE970144C26}"/>
              </a:ext>
            </a:extLst>
          </p:cNvPr>
          <p:cNvSpPr txBox="1"/>
          <p:nvPr/>
        </p:nvSpPr>
        <p:spPr>
          <a:xfrm rot="10800000" flipV="1">
            <a:off x="3260260" y="5153648"/>
            <a:ext cx="588374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1600">
              <a:cs typeface="Calibri"/>
            </a:endParaRPr>
          </a:p>
        </p:txBody>
      </p:sp>
      <p:pic>
        <p:nvPicPr>
          <p:cNvPr id="5" name="Picture 4">
            <a:extLst>
              <a:ext uri="{FF2B5EF4-FFF2-40B4-BE49-F238E27FC236}">
                <a16:creationId xmlns:a16="http://schemas.microsoft.com/office/drawing/2014/main" id="{FB82CAAD-BD21-FB42-C68A-36BEC7F2CA29}"/>
              </a:ext>
            </a:extLst>
          </p:cNvPr>
          <p:cNvPicPr>
            <a:picLocks noChangeAspect="1"/>
          </p:cNvPicPr>
          <p:nvPr/>
        </p:nvPicPr>
        <p:blipFill>
          <a:blip r:embed="rId5"/>
          <a:stretch>
            <a:fillRect/>
          </a:stretch>
        </p:blipFill>
        <p:spPr>
          <a:xfrm>
            <a:off x="832344" y="3983949"/>
            <a:ext cx="4154719" cy="1384907"/>
          </a:xfrm>
          <a:prstGeom prst="rect">
            <a:avLst/>
          </a:prstGeom>
        </p:spPr>
      </p:pic>
      <p:pic>
        <p:nvPicPr>
          <p:cNvPr id="9" name="Picture 8">
            <a:extLst>
              <a:ext uri="{FF2B5EF4-FFF2-40B4-BE49-F238E27FC236}">
                <a16:creationId xmlns:a16="http://schemas.microsoft.com/office/drawing/2014/main" id="{E2FF006D-257B-C7FF-F8BE-D663A01C0201}"/>
              </a:ext>
            </a:extLst>
          </p:cNvPr>
          <p:cNvPicPr>
            <a:picLocks noChangeAspect="1"/>
          </p:cNvPicPr>
          <p:nvPr/>
        </p:nvPicPr>
        <p:blipFill>
          <a:blip r:embed="rId6"/>
          <a:stretch>
            <a:fillRect/>
          </a:stretch>
        </p:blipFill>
        <p:spPr>
          <a:xfrm>
            <a:off x="9431544" y="3753853"/>
            <a:ext cx="1739826" cy="2862256"/>
          </a:xfrm>
          <a:prstGeom prst="rect">
            <a:avLst/>
          </a:prstGeom>
        </p:spPr>
      </p:pic>
    </p:spTree>
    <p:custDataLst>
      <p:tags r:id="rId1"/>
    </p:custDataLst>
    <p:extLst>
      <p:ext uri="{BB962C8B-B14F-4D97-AF65-F5344CB8AC3E}">
        <p14:creationId xmlns:p14="http://schemas.microsoft.com/office/powerpoint/2010/main" val="9058677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1D4F1-BF4C-FA05-BA91-7A68FBFE860B}"/>
              </a:ext>
            </a:extLst>
          </p:cNvPr>
          <p:cNvSpPr txBox="1">
            <a:spLocks/>
          </p:cNvSpPr>
          <p:nvPr/>
        </p:nvSpPr>
        <p:spPr>
          <a:xfrm>
            <a:off x="932343" y="16551"/>
            <a:ext cx="9874202" cy="997827"/>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b="1">
                <a:solidFill>
                  <a:schemeClr val="bg1"/>
                </a:solidFill>
                <a:ea typeface="HGSoeiKakugothicUB"/>
                <a:cs typeface="Myanmar Text"/>
              </a:rPr>
              <a:t>The Phosphate, Sugar and Nitrogenous Base of a Nucleotide</a:t>
            </a:r>
            <a:endParaRPr lang="en-US" sz="2800" b="1">
              <a:solidFill>
                <a:schemeClr val="bg1"/>
              </a:solidFill>
              <a:latin typeface="+mn-lt"/>
              <a:ea typeface="HGSoeiKakugothicUB"/>
              <a:cs typeface="Myanmar Text"/>
            </a:endParaRPr>
          </a:p>
        </p:txBody>
      </p:sp>
      <p:sp>
        <p:nvSpPr>
          <p:cNvPr id="3" name="TextBox 2">
            <a:extLst>
              <a:ext uri="{FF2B5EF4-FFF2-40B4-BE49-F238E27FC236}">
                <a16:creationId xmlns:a16="http://schemas.microsoft.com/office/drawing/2014/main" id="{01E14188-07D4-5252-CF19-8FC8764D2ABD}"/>
              </a:ext>
            </a:extLst>
          </p:cNvPr>
          <p:cNvSpPr txBox="1"/>
          <p:nvPr/>
        </p:nvSpPr>
        <p:spPr>
          <a:xfrm>
            <a:off x="932343" y="2094308"/>
            <a:ext cx="4858857" cy="3016210"/>
          </a:xfrm>
          <a:prstGeom prst="rect">
            <a:avLst/>
          </a:prstGeom>
          <a:noFill/>
        </p:spPr>
        <p:txBody>
          <a:bodyPr wrap="square" lIns="91440" tIns="45720" rIns="91440" bIns="45720" anchor="t">
            <a:spAutoFit/>
          </a:bodyPr>
          <a:lstStyle/>
          <a:p>
            <a:pPr>
              <a:spcAft>
                <a:spcPts val="1800"/>
              </a:spcAft>
            </a:pPr>
            <a:r>
              <a:rPr lang="en-US" sz="2000" b="1">
                <a:solidFill>
                  <a:srgbClr val="1CA64A"/>
                </a:solidFill>
                <a:ea typeface="Calibri"/>
                <a:cs typeface="Calibri"/>
              </a:rPr>
              <a:t>Identify the phosphate, sugar, and nitrogenous base in the chemical structure representation.</a:t>
            </a:r>
            <a:endParaRPr lang="en-US" sz="2000">
              <a:ea typeface="Calibri"/>
              <a:cs typeface="Calibri"/>
            </a:endParaRPr>
          </a:p>
          <a:p>
            <a:pPr>
              <a:spcAft>
                <a:spcPts val="1801"/>
              </a:spcAft>
            </a:pPr>
            <a:r>
              <a:rPr lang="en-US" sz="2000">
                <a:cs typeface="Calibri"/>
              </a:rPr>
              <a:t>Draw a nucleotide in your notebook or take a screenshot in the app using the </a:t>
            </a:r>
            <a:r>
              <a:rPr lang="en-US" sz="2000" b="1">
                <a:solidFill>
                  <a:srgbClr val="D200B9"/>
                </a:solidFill>
                <a:cs typeface="Calibri"/>
              </a:rPr>
              <a:t>pencil</a:t>
            </a:r>
            <a:r>
              <a:rPr lang="en-US" sz="2000">
                <a:solidFill>
                  <a:srgbClr val="D200B9"/>
                </a:solidFill>
                <a:cs typeface="Calibri"/>
              </a:rPr>
              <a:t> </a:t>
            </a:r>
            <a:r>
              <a:rPr lang="en-US" sz="2000">
                <a:cs typeface="Calibri"/>
              </a:rPr>
              <a:t>in the bottom right corner. </a:t>
            </a:r>
          </a:p>
          <a:p>
            <a:pPr>
              <a:spcAft>
                <a:spcPts val="1801"/>
              </a:spcAft>
            </a:pPr>
            <a:r>
              <a:rPr lang="en-US" sz="2000" b="1">
                <a:cs typeface="Calibri"/>
              </a:rPr>
              <a:t>Label the nitrogenous base, sugar and phosphate.</a:t>
            </a:r>
            <a:endParaRPr lang="en-US" sz="2000" b="1">
              <a:solidFill>
                <a:srgbClr val="7030A0"/>
              </a:solidFill>
              <a:ea typeface="Calibri"/>
              <a:cs typeface="Calibri"/>
            </a:endParaRPr>
          </a:p>
        </p:txBody>
      </p:sp>
      <p:pic>
        <p:nvPicPr>
          <p:cNvPr id="10" name="Picture 9">
            <a:extLst>
              <a:ext uri="{FF2B5EF4-FFF2-40B4-BE49-F238E27FC236}">
                <a16:creationId xmlns:a16="http://schemas.microsoft.com/office/drawing/2014/main" id="{B9A30998-BF28-5438-3277-751C8A66246D}"/>
              </a:ext>
            </a:extLst>
          </p:cNvPr>
          <p:cNvPicPr>
            <a:picLocks noChangeAspect="1"/>
          </p:cNvPicPr>
          <p:nvPr/>
        </p:nvPicPr>
        <p:blipFill>
          <a:blip r:embed="rId5"/>
          <a:stretch>
            <a:fillRect/>
          </a:stretch>
        </p:blipFill>
        <p:spPr>
          <a:xfrm>
            <a:off x="7234681" y="2014441"/>
            <a:ext cx="2584552" cy="4027384"/>
          </a:xfrm>
          <a:prstGeom prst="rect">
            <a:avLst/>
          </a:prstGeom>
        </p:spPr>
      </p:pic>
      <p:pic>
        <p:nvPicPr>
          <p:cNvPr id="11" name="Picture 10" descr="A purple pencil in a white circle&#10;&#10;Description automatically generated">
            <a:extLst>
              <a:ext uri="{FF2B5EF4-FFF2-40B4-BE49-F238E27FC236}">
                <a16:creationId xmlns:a16="http://schemas.microsoft.com/office/drawing/2014/main" id="{71FF1E2A-46B8-A150-D4C4-00DD0689010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35457" y="127174"/>
            <a:ext cx="1207035" cy="1200329"/>
          </a:xfrm>
          <a:prstGeom prst="rect">
            <a:avLst/>
          </a:prstGeom>
        </p:spPr>
      </p:pic>
    </p:spTree>
    <p:extLst>
      <p:ext uri="{BB962C8B-B14F-4D97-AF65-F5344CB8AC3E}">
        <p14:creationId xmlns:p14="http://schemas.microsoft.com/office/powerpoint/2010/main" val="22783928"/>
      </p:ext>
    </p:ext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1D4F1-BF4C-FA05-BA91-7A68FBFE860B}"/>
              </a:ext>
            </a:extLst>
          </p:cNvPr>
          <p:cNvSpPr txBox="1">
            <a:spLocks/>
          </p:cNvSpPr>
          <p:nvPr/>
        </p:nvSpPr>
        <p:spPr>
          <a:xfrm>
            <a:off x="932343" y="16551"/>
            <a:ext cx="9874202" cy="997827"/>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b="1">
                <a:solidFill>
                  <a:schemeClr val="bg1"/>
                </a:solidFill>
                <a:ea typeface="HGSoeiKakugothicUB"/>
                <a:cs typeface="Myanmar Text"/>
              </a:rPr>
              <a:t>The Phosphate, Sugar and Nitrogenous Base of a Nucleotide</a:t>
            </a:r>
            <a:endParaRPr lang="en-US" sz="2800" b="1">
              <a:solidFill>
                <a:schemeClr val="bg1"/>
              </a:solidFill>
              <a:latin typeface="+mn-lt"/>
              <a:ea typeface="HGSoeiKakugothicUB"/>
              <a:cs typeface="Myanmar Text"/>
            </a:endParaRPr>
          </a:p>
        </p:txBody>
      </p:sp>
      <p:sp>
        <p:nvSpPr>
          <p:cNvPr id="3" name="TextBox 2">
            <a:extLst>
              <a:ext uri="{FF2B5EF4-FFF2-40B4-BE49-F238E27FC236}">
                <a16:creationId xmlns:a16="http://schemas.microsoft.com/office/drawing/2014/main" id="{01E14188-07D4-5252-CF19-8FC8764D2ABD}"/>
              </a:ext>
            </a:extLst>
          </p:cNvPr>
          <p:cNvSpPr txBox="1"/>
          <p:nvPr/>
        </p:nvSpPr>
        <p:spPr>
          <a:xfrm>
            <a:off x="932343" y="2094308"/>
            <a:ext cx="4858857" cy="3016210"/>
          </a:xfrm>
          <a:prstGeom prst="rect">
            <a:avLst/>
          </a:prstGeom>
          <a:noFill/>
        </p:spPr>
        <p:txBody>
          <a:bodyPr wrap="square" lIns="91440" tIns="45720" rIns="91440" bIns="45720" anchor="t">
            <a:spAutoFit/>
          </a:bodyPr>
          <a:lstStyle/>
          <a:p>
            <a:pPr>
              <a:spcAft>
                <a:spcPts val="1800"/>
              </a:spcAft>
            </a:pPr>
            <a:r>
              <a:rPr lang="en-US" sz="2000" b="1">
                <a:solidFill>
                  <a:srgbClr val="1CA64A"/>
                </a:solidFill>
                <a:ea typeface="Calibri"/>
                <a:cs typeface="Calibri"/>
              </a:rPr>
              <a:t>Identify the phosphate, sugar and nitrogenous base in the chemical structure representation.</a:t>
            </a:r>
            <a:endParaRPr lang="en-US" sz="2000">
              <a:ea typeface="Calibri"/>
              <a:cs typeface="Calibri"/>
            </a:endParaRPr>
          </a:p>
          <a:p>
            <a:pPr>
              <a:spcAft>
                <a:spcPts val="1801"/>
              </a:spcAft>
            </a:pPr>
            <a:r>
              <a:rPr lang="en-US" sz="2000">
                <a:cs typeface="Calibri"/>
              </a:rPr>
              <a:t>Draw a nucleotide in your notebook or take a screenshot in the app using the </a:t>
            </a:r>
            <a:r>
              <a:rPr lang="en-US" sz="2000" b="1">
                <a:solidFill>
                  <a:srgbClr val="D200B9"/>
                </a:solidFill>
                <a:cs typeface="Calibri"/>
              </a:rPr>
              <a:t>pencil</a:t>
            </a:r>
            <a:r>
              <a:rPr lang="en-US" sz="2000">
                <a:solidFill>
                  <a:srgbClr val="D200B9"/>
                </a:solidFill>
                <a:cs typeface="Calibri"/>
              </a:rPr>
              <a:t> </a:t>
            </a:r>
            <a:r>
              <a:rPr lang="en-US" sz="2000">
                <a:cs typeface="Calibri"/>
              </a:rPr>
              <a:t>in the bottom right corner. </a:t>
            </a:r>
          </a:p>
          <a:p>
            <a:pPr>
              <a:spcAft>
                <a:spcPts val="1801"/>
              </a:spcAft>
            </a:pPr>
            <a:r>
              <a:rPr lang="en-US" sz="2000" b="1">
                <a:cs typeface="Calibri"/>
              </a:rPr>
              <a:t>Label the nitrogenous base, sugar and phosphate.</a:t>
            </a:r>
            <a:endParaRPr lang="en-US" sz="2000" b="1">
              <a:solidFill>
                <a:srgbClr val="7030A0"/>
              </a:solidFill>
              <a:ea typeface="Calibri"/>
              <a:cs typeface="Calibri"/>
            </a:endParaRPr>
          </a:p>
        </p:txBody>
      </p:sp>
      <p:pic>
        <p:nvPicPr>
          <p:cNvPr id="9" name="Picture 8">
            <a:extLst>
              <a:ext uri="{FF2B5EF4-FFF2-40B4-BE49-F238E27FC236}">
                <a16:creationId xmlns:a16="http://schemas.microsoft.com/office/drawing/2014/main" id="{40BF8777-BFF1-B735-DA36-5B7613129EE4}"/>
              </a:ext>
            </a:extLst>
          </p:cNvPr>
          <p:cNvPicPr>
            <a:picLocks noChangeAspect="1"/>
          </p:cNvPicPr>
          <p:nvPr/>
        </p:nvPicPr>
        <p:blipFill>
          <a:blip r:embed="rId5"/>
          <a:stretch>
            <a:fillRect/>
          </a:stretch>
        </p:blipFill>
        <p:spPr>
          <a:xfrm>
            <a:off x="6253595" y="1860863"/>
            <a:ext cx="4667250" cy="4353591"/>
          </a:xfrm>
          <a:prstGeom prst="rect">
            <a:avLst/>
          </a:prstGeom>
        </p:spPr>
      </p:pic>
      <p:pic>
        <p:nvPicPr>
          <p:cNvPr id="4" name="Picture 3" descr="Icon&#10;&#10;Description automatically generated">
            <a:extLst>
              <a:ext uri="{FF2B5EF4-FFF2-40B4-BE49-F238E27FC236}">
                <a16:creationId xmlns:a16="http://schemas.microsoft.com/office/drawing/2014/main" id="{A261FEC9-F3BC-183A-4932-14186BA5B7C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35455" y="130869"/>
            <a:ext cx="1207035" cy="1207035"/>
          </a:xfrm>
          <a:prstGeom prst="rect">
            <a:avLst/>
          </a:prstGeom>
        </p:spPr>
      </p:pic>
    </p:spTree>
    <p:extLst>
      <p:ext uri="{BB962C8B-B14F-4D97-AF65-F5344CB8AC3E}">
        <p14:creationId xmlns:p14="http://schemas.microsoft.com/office/powerpoint/2010/main" val="2545618192"/>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 name="Picture 1" descr="A purple pencil in a white circle&#10;&#10;Description automatically generated">
            <a:extLst>
              <a:ext uri="{FF2B5EF4-FFF2-40B4-BE49-F238E27FC236}">
                <a16:creationId xmlns:a16="http://schemas.microsoft.com/office/drawing/2014/main" id="{FAC9354F-296D-4246-3B48-C6C02597F12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7" y="127174"/>
            <a:ext cx="1207035" cy="1200329"/>
          </a:xfrm>
          <a:prstGeom prst="rect">
            <a:avLst/>
          </a:prstGeom>
        </p:spPr>
      </p:pic>
      <p:sp>
        <p:nvSpPr>
          <p:cNvPr id="3" name="Title 1">
            <a:extLst>
              <a:ext uri="{FF2B5EF4-FFF2-40B4-BE49-F238E27FC236}">
                <a16:creationId xmlns:a16="http://schemas.microsoft.com/office/drawing/2014/main" id="{2DFE8617-1706-20FA-EB64-CABA3F873B45}"/>
              </a:ext>
            </a:extLst>
          </p:cNvPr>
          <p:cNvSpPr txBox="1">
            <a:spLocks/>
          </p:cNvSpPr>
          <p:nvPr/>
        </p:nvSpPr>
        <p:spPr>
          <a:xfrm>
            <a:off x="932343" y="16551"/>
            <a:ext cx="9874202" cy="997827"/>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b="1">
                <a:solidFill>
                  <a:schemeClr val="bg1"/>
                </a:solidFill>
                <a:ea typeface="HGSoeiKakugothicUB"/>
                <a:cs typeface="Myanmar Text"/>
              </a:rPr>
              <a:t>The 5' to 3' Directionality of Nucleotides</a:t>
            </a:r>
            <a:endParaRPr lang="en-US" sz="2800" b="1">
              <a:solidFill>
                <a:schemeClr val="bg1"/>
              </a:solidFill>
              <a:latin typeface="+mn-lt"/>
              <a:ea typeface="HGSoeiKakugothicUB"/>
              <a:cs typeface="Myanmar Text"/>
            </a:endParaRPr>
          </a:p>
        </p:txBody>
      </p:sp>
      <p:sp>
        <p:nvSpPr>
          <p:cNvPr id="8" name="TextBox 7">
            <a:extLst>
              <a:ext uri="{FF2B5EF4-FFF2-40B4-BE49-F238E27FC236}">
                <a16:creationId xmlns:a16="http://schemas.microsoft.com/office/drawing/2014/main" id="{76AA86BD-A809-6840-2B61-CD59449EAEB5}"/>
              </a:ext>
            </a:extLst>
          </p:cNvPr>
          <p:cNvSpPr txBox="1"/>
          <p:nvPr/>
        </p:nvSpPr>
        <p:spPr>
          <a:xfrm>
            <a:off x="932344" y="2094308"/>
            <a:ext cx="5764020" cy="2631490"/>
          </a:xfrm>
          <a:prstGeom prst="rect">
            <a:avLst/>
          </a:prstGeom>
          <a:noFill/>
        </p:spPr>
        <p:txBody>
          <a:bodyPr wrap="square" lIns="91440" tIns="45720" rIns="91440" bIns="45720" anchor="t">
            <a:spAutoFit/>
          </a:bodyPr>
          <a:lstStyle/>
          <a:p>
            <a:pPr>
              <a:spcAft>
                <a:spcPts val="1800"/>
              </a:spcAft>
            </a:pPr>
            <a:r>
              <a:rPr lang="en-US" sz="2000" b="1">
                <a:solidFill>
                  <a:srgbClr val="00B050"/>
                </a:solidFill>
                <a:ea typeface="Calibri"/>
                <a:cs typeface="Calibri"/>
              </a:rPr>
              <a:t>Where are the numbers in this chemical structure?</a:t>
            </a:r>
          </a:p>
          <a:p>
            <a:pPr>
              <a:spcAft>
                <a:spcPts val="1800"/>
              </a:spcAft>
            </a:pPr>
            <a:r>
              <a:rPr lang="en-US" sz="2000" b="1">
                <a:solidFill>
                  <a:srgbClr val="1CA64A"/>
                </a:solidFill>
                <a:ea typeface="Calibri"/>
                <a:cs typeface="Calibri"/>
              </a:rPr>
              <a:t>Find the 5' and 3' carbon atoms in the sugar.</a:t>
            </a:r>
            <a:endParaRPr lang="en-US" sz="2000">
              <a:ea typeface="Calibri"/>
              <a:cs typeface="Calibri"/>
            </a:endParaRPr>
          </a:p>
          <a:p>
            <a:pPr>
              <a:spcAft>
                <a:spcPts val="1801"/>
              </a:spcAft>
            </a:pPr>
            <a:r>
              <a:rPr lang="en-US" sz="2000" b="1">
                <a:cs typeface="Calibri"/>
              </a:rPr>
              <a:t>In your drawing or screenshot, draw an arrow from the C</a:t>
            </a:r>
            <a:r>
              <a:rPr lang="en-US" sz="2000" b="1" baseline="-25000">
                <a:cs typeface="Calibri"/>
              </a:rPr>
              <a:t>5'</a:t>
            </a:r>
            <a:r>
              <a:rPr lang="en-US" sz="2000" b="1">
                <a:cs typeface="Calibri"/>
              </a:rPr>
              <a:t> to the C</a:t>
            </a:r>
            <a:r>
              <a:rPr lang="en-US" sz="2000" b="1" baseline="-25000">
                <a:cs typeface="Calibri"/>
              </a:rPr>
              <a:t>3'</a:t>
            </a:r>
            <a:r>
              <a:rPr lang="en-US" sz="2000" b="1">
                <a:cs typeface="Calibri"/>
              </a:rPr>
              <a:t> carbon in the sugar.</a:t>
            </a:r>
            <a:endParaRPr lang="en-US" sz="2000" b="1">
              <a:ea typeface="Calibri"/>
              <a:cs typeface="Calibri"/>
            </a:endParaRPr>
          </a:p>
          <a:p>
            <a:pPr>
              <a:spcAft>
                <a:spcPts val="1801"/>
              </a:spcAft>
            </a:pPr>
            <a:r>
              <a:rPr lang="en" sz="2000">
                <a:solidFill>
                  <a:schemeClr val="tx1">
                    <a:lumMod val="95000"/>
                    <a:lumOff val="5000"/>
                  </a:schemeClr>
                </a:solidFill>
                <a:cs typeface="Arial"/>
              </a:rPr>
              <a:t>This 5' to 3' arrow represents the direction multiple nucleotides join together to form a DNA strand.  </a:t>
            </a:r>
            <a:endParaRPr lang="en-US" sz="2000">
              <a:solidFill>
                <a:schemeClr val="tx1">
                  <a:lumMod val="95000"/>
                  <a:lumOff val="5000"/>
                </a:schemeClr>
              </a:solidFill>
            </a:endParaRPr>
          </a:p>
        </p:txBody>
      </p:sp>
      <p:pic>
        <p:nvPicPr>
          <p:cNvPr id="10" name="Picture 9">
            <a:extLst>
              <a:ext uri="{FF2B5EF4-FFF2-40B4-BE49-F238E27FC236}">
                <a16:creationId xmlns:a16="http://schemas.microsoft.com/office/drawing/2014/main" id="{7F0DFA6E-2155-A84F-D34C-106E0E2122EC}"/>
              </a:ext>
            </a:extLst>
          </p:cNvPr>
          <p:cNvPicPr>
            <a:picLocks noChangeAspect="1"/>
          </p:cNvPicPr>
          <p:nvPr/>
        </p:nvPicPr>
        <p:blipFill>
          <a:blip r:embed="rId6"/>
          <a:stretch>
            <a:fillRect/>
          </a:stretch>
        </p:blipFill>
        <p:spPr>
          <a:xfrm>
            <a:off x="7182478" y="1745673"/>
            <a:ext cx="4188014" cy="4421566"/>
          </a:xfrm>
          <a:prstGeom prst="rect">
            <a:avLst/>
          </a:prstGeom>
        </p:spPr>
      </p:pic>
      <p:pic>
        <p:nvPicPr>
          <p:cNvPr id="11" name="Picture 10">
            <a:extLst>
              <a:ext uri="{FF2B5EF4-FFF2-40B4-BE49-F238E27FC236}">
                <a16:creationId xmlns:a16="http://schemas.microsoft.com/office/drawing/2014/main" id="{A85B7B96-EE90-EEB0-7E44-0E9E566C2B06}"/>
              </a:ext>
            </a:extLst>
          </p:cNvPr>
          <p:cNvPicPr>
            <a:picLocks noChangeAspect="1"/>
          </p:cNvPicPr>
          <p:nvPr/>
        </p:nvPicPr>
        <p:blipFill>
          <a:blip r:embed="rId7"/>
          <a:stretch>
            <a:fillRect/>
          </a:stretch>
        </p:blipFill>
        <p:spPr>
          <a:xfrm>
            <a:off x="7125992" y="1578491"/>
            <a:ext cx="4244499" cy="4643436"/>
          </a:xfrm>
          <a:prstGeom prst="rect">
            <a:avLst/>
          </a:prstGeom>
        </p:spPr>
      </p:pic>
    </p:spTree>
    <p:extLst>
      <p:ext uri="{BB962C8B-B14F-4D97-AF65-F5344CB8AC3E}">
        <p14:creationId xmlns:p14="http://schemas.microsoft.com/office/powerpoint/2010/main" val="3763550745"/>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74E03AD8-6CEF-44D9-BF70-E5C58589871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5" y="130869"/>
            <a:ext cx="1207035" cy="1207035"/>
          </a:xfrm>
          <a:prstGeom prst="rect">
            <a:avLst/>
          </a:prstGeom>
        </p:spPr>
      </p:pic>
      <p:sp>
        <p:nvSpPr>
          <p:cNvPr id="3" name="Title 1">
            <a:extLst>
              <a:ext uri="{FF2B5EF4-FFF2-40B4-BE49-F238E27FC236}">
                <a16:creationId xmlns:a16="http://schemas.microsoft.com/office/drawing/2014/main" id="{2DFE8617-1706-20FA-EB64-CABA3F873B45}"/>
              </a:ext>
            </a:extLst>
          </p:cNvPr>
          <p:cNvSpPr txBox="1">
            <a:spLocks/>
          </p:cNvSpPr>
          <p:nvPr/>
        </p:nvSpPr>
        <p:spPr>
          <a:xfrm>
            <a:off x="932343" y="16551"/>
            <a:ext cx="9874202" cy="997827"/>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b="1">
                <a:solidFill>
                  <a:schemeClr val="bg1"/>
                </a:solidFill>
                <a:ea typeface="HGSoeiKakugothicUB"/>
                <a:cs typeface="Myanmar Text"/>
              </a:rPr>
              <a:t>The 5' to 3' Directionality of Nucleotides</a:t>
            </a:r>
            <a:endParaRPr lang="en-US" sz="2800" b="1">
              <a:solidFill>
                <a:schemeClr val="bg1"/>
              </a:solidFill>
              <a:latin typeface="+mn-lt"/>
              <a:ea typeface="HGSoeiKakugothicUB"/>
              <a:cs typeface="Myanmar Text"/>
            </a:endParaRPr>
          </a:p>
        </p:txBody>
      </p:sp>
      <p:sp>
        <p:nvSpPr>
          <p:cNvPr id="8" name="TextBox 7">
            <a:extLst>
              <a:ext uri="{FF2B5EF4-FFF2-40B4-BE49-F238E27FC236}">
                <a16:creationId xmlns:a16="http://schemas.microsoft.com/office/drawing/2014/main" id="{76AA86BD-A809-6840-2B61-CD59449EAEB5}"/>
              </a:ext>
            </a:extLst>
          </p:cNvPr>
          <p:cNvSpPr txBox="1"/>
          <p:nvPr/>
        </p:nvSpPr>
        <p:spPr>
          <a:xfrm>
            <a:off x="932344" y="2094308"/>
            <a:ext cx="5764020" cy="2631490"/>
          </a:xfrm>
          <a:prstGeom prst="rect">
            <a:avLst/>
          </a:prstGeom>
          <a:noFill/>
        </p:spPr>
        <p:txBody>
          <a:bodyPr wrap="square" lIns="91440" tIns="45720" rIns="91440" bIns="45720" anchor="t">
            <a:spAutoFit/>
          </a:bodyPr>
          <a:lstStyle/>
          <a:p>
            <a:pPr>
              <a:spcAft>
                <a:spcPts val="1800"/>
              </a:spcAft>
            </a:pPr>
            <a:r>
              <a:rPr lang="en-US" sz="2000" b="1">
                <a:solidFill>
                  <a:srgbClr val="00B050"/>
                </a:solidFill>
                <a:ea typeface="Calibri"/>
                <a:cs typeface="Calibri"/>
              </a:rPr>
              <a:t>Where are the numbers in this chemical structure?</a:t>
            </a:r>
            <a:endParaRPr lang="en-US" sz="2000">
              <a:solidFill>
                <a:srgbClr val="00B050"/>
              </a:solidFill>
              <a:ea typeface="Calibri"/>
              <a:cs typeface="Calibri"/>
            </a:endParaRPr>
          </a:p>
          <a:p>
            <a:pPr>
              <a:spcAft>
                <a:spcPts val="1800"/>
              </a:spcAft>
            </a:pPr>
            <a:r>
              <a:rPr lang="en-US" sz="2000" b="1">
                <a:solidFill>
                  <a:srgbClr val="1CA64A"/>
                </a:solidFill>
                <a:ea typeface="Calibri"/>
                <a:cs typeface="Calibri"/>
              </a:rPr>
              <a:t>Find the 5' and 3' carbon atoms in the sugar.</a:t>
            </a:r>
            <a:endParaRPr lang="en-US"/>
          </a:p>
          <a:p>
            <a:pPr>
              <a:spcAft>
                <a:spcPts val="1801"/>
              </a:spcAft>
            </a:pPr>
            <a:r>
              <a:rPr lang="en-US" sz="2000" b="1">
                <a:cs typeface="Calibri"/>
              </a:rPr>
              <a:t>In your drawing or screenshot, draw an arrow from the C</a:t>
            </a:r>
            <a:r>
              <a:rPr lang="en-US" sz="2000" b="1" baseline="-25000">
                <a:cs typeface="Calibri"/>
              </a:rPr>
              <a:t>5'</a:t>
            </a:r>
            <a:r>
              <a:rPr lang="en-US" sz="2000" b="1">
                <a:cs typeface="Calibri"/>
              </a:rPr>
              <a:t> to the C</a:t>
            </a:r>
            <a:r>
              <a:rPr lang="en-US" sz="2000" b="1" baseline="-25000">
                <a:cs typeface="Calibri"/>
              </a:rPr>
              <a:t>3'</a:t>
            </a:r>
            <a:r>
              <a:rPr lang="en-US" sz="2000" b="1">
                <a:cs typeface="Calibri"/>
              </a:rPr>
              <a:t> carbon in the sugar.</a:t>
            </a:r>
            <a:endParaRPr lang="en-US" sz="2000" b="1">
              <a:ea typeface="Calibri"/>
              <a:cs typeface="Calibri"/>
            </a:endParaRPr>
          </a:p>
          <a:p>
            <a:pPr>
              <a:spcAft>
                <a:spcPts val="1801"/>
              </a:spcAft>
            </a:pPr>
            <a:r>
              <a:rPr lang="en" sz="2000">
                <a:solidFill>
                  <a:schemeClr val="tx1">
                    <a:lumMod val="95000"/>
                    <a:lumOff val="5000"/>
                  </a:schemeClr>
                </a:solidFill>
                <a:cs typeface="Arial"/>
              </a:rPr>
              <a:t>This 5' to 3' arrow represents the direction multiple nucleotides join together to form a DNA strand.  </a:t>
            </a:r>
            <a:endParaRPr lang="en-US" sz="2000">
              <a:solidFill>
                <a:schemeClr val="tx1">
                  <a:lumMod val="95000"/>
                  <a:lumOff val="5000"/>
                </a:schemeClr>
              </a:solidFill>
            </a:endParaRPr>
          </a:p>
        </p:txBody>
      </p:sp>
      <p:pic>
        <p:nvPicPr>
          <p:cNvPr id="10" name="Picture 9">
            <a:extLst>
              <a:ext uri="{FF2B5EF4-FFF2-40B4-BE49-F238E27FC236}">
                <a16:creationId xmlns:a16="http://schemas.microsoft.com/office/drawing/2014/main" id="{7F0DFA6E-2155-A84F-D34C-106E0E2122EC}"/>
              </a:ext>
            </a:extLst>
          </p:cNvPr>
          <p:cNvPicPr>
            <a:picLocks noChangeAspect="1"/>
          </p:cNvPicPr>
          <p:nvPr/>
        </p:nvPicPr>
        <p:blipFill>
          <a:blip r:embed="rId6"/>
          <a:stretch>
            <a:fillRect/>
          </a:stretch>
        </p:blipFill>
        <p:spPr>
          <a:xfrm>
            <a:off x="7182478" y="1745673"/>
            <a:ext cx="4188014" cy="4421566"/>
          </a:xfrm>
          <a:prstGeom prst="rect">
            <a:avLst/>
          </a:prstGeom>
        </p:spPr>
      </p:pic>
      <p:pic>
        <p:nvPicPr>
          <p:cNvPr id="11" name="Picture 10">
            <a:extLst>
              <a:ext uri="{FF2B5EF4-FFF2-40B4-BE49-F238E27FC236}">
                <a16:creationId xmlns:a16="http://schemas.microsoft.com/office/drawing/2014/main" id="{A85B7B96-EE90-EEB0-7E44-0E9E566C2B06}"/>
              </a:ext>
            </a:extLst>
          </p:cNvPr>
          <p:cNvPicPr>
            <a:picLocks noChangeAspect="1"/>
          </p:cNvPicPr>
          <p:nvPr/>
        </p:nvPicPr>
        <p:blipFill>
          <a:blip r:embed="rId7"/>
          <a:stretch>
            <a:fillRect/>
          </a:stretch>
        </p:blipFill>
        <p:spPr>
          <a:xfrm>
            <a:off x="7125992" y="1578491"/>
            <a:ext cx="4244499" cy="4643436"/>
          </a:xfrm>
          <a:prstGeom prst="rect">
            <a:avLst/>
          </a:prstGeom>
        </p:spPr>
      </p:pic>
      <p:pic>
        <p:nvPicPr>
          <p:cNvPr id="12" name="Picture 11">
            <a:extLst>
              <a:ext uri="{FF2B5EF4-FFF2-40B4-BE49-F238E27FC236}">
                <a16:creationId xmlns:a16="http://schemas.microsoft.com/office/drawing/2014/main" id="{41F431FF-C341-972D-7436-B30F2C169646}"/>
              </a:ext>
            </a:extLst>
          </p:cNvPr>
          <p:cNvPicPr>
            <a:picLocks noChangeAspect="1"/>
          </p:cNvPicPr>
          <p:nvPr/>
        </p:nvPicPr>
        <p:blipFill>
          <a:blip r:embed="rId8"/>
          <a:stretch>
            <a:fillRect/>
          </a:stretch>
        </p:blipFill>
        <p:spPr>
          <a:xfrm>
            <a:off x="7125993" y="1578491"/>
            <a:ext cx="4244499" cy="4643436"/>
          </a:xfrm>
          <a:prstGeom prst="rect">
            <a:avLst/>
          </a:prstGeom>
        </p:spPr>
      </p:pic>
    </p:spTree>
    <p:extLst>
      <p:ext uri="{BB962C8B-B14F-4D97-AF65-F5344CB8AC3E}">
        <p14:creationId xmlns:p14="http://schemas.microsoft.com/office/powerpoint/2010/main" val="2661077201"/>
      </p:ext>
    </p:extLst>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57AA519D-FEF4-9BB9-450A-AF734EA4711F}"/>
              </a:ext>
            </a:extLst>
          </p:cNvPr>
          <p:cNvPicPr>
            <a:picLocks noChangeAspect="1"/>
          </p:cNvPicPr>
          <p:nvPr/>
        </p:nvPicPr>
        <p:blipFill>
          <a:blip r:embed="rId5"/>
          <a:stretch>
            <a:fillRect/>
          </a:stretch>
        </p:blipFill>
        <p:spPr>
          <a:xfrm>
            <a:off x="4460790" y="1966063"/>
            <a:ext cx="1818740" cy="3129065"/>
          </a:xfrm>
          <a:prstGeom prst="rect">
            <a:avLst/>
          </a:prstGeom>
        </p:spPr>
      </p:pic>
      <p:pic>
        <p:nvPicPr>
          <p:cNvPr id="21" name="Picture 20">
            <a:extLst>
              <a:ext uri="{FF2B5EF4-FFF2-40B4-BE49-F238E27FC236}">
                <a16:creationId xmlns:a16="http://schemas.microsoft.com/office/drawing/2014/main" id="{5F03D9C6-0A94-4BDD-2A17-5DEEF0579B39}"/>
              </a:ext>
            </a:extLst>
          </p:cNvPr>
          <p:cNvPicPr>
            <a:picLocks noChangeAspect="1"/>
          </p:cNvPicPr>
          <p:nvPr/>
        </p:nvPicPr>
        <p:blipFill>
          <a:blip r:embed="rId5"/>
          <a:stretch>
            <a:fillRect/>
          </a:stretch>
        </p:blipFill>
        <p:spPr>
          <a:xfrm>
            <a:off x="7106490" y="1966062"/>
            <a:ext cx="1818740" cy="3129065"/>
          </a:xfrm>
          <a:prstGeom prst="rect">
            <a:avLst/>
          </a:prstGeom>
        </p:spPr>
      </p:pic>
      <p:pic>
        <p:nvPicPr>
          <p:cNvPr id="23" name="Picture 22">
            <a:extLst>
              <a:ext uri="{FF2B5EF4-FFF2-40B4-BE49-F238E27FC236}">
                <a16:creationId xmlns:a16="http://schemas.microsoft.com/office/drawing/2014/main" id="{60F4BD2E-BBD3-7DA8-43EB-B0F17EA8E14B}"/>
              </a:ext>
            </a:extLst>
          </p:cNvPr>
          <p:cNvPicPr>
            <a:picLocks noChangeAspect="1"/>
          </p:cNvPicPr>
          <p:nvPr/>
        </p:nvPicPr>
        <p:blipFill>
          <a:blip r:embed="rId5"/>
          <a:stretch>
            <a:fillRect/>
          </a:stretch>
        </p:blipFill>
        <p:spPr>
          <a:xfrm>
            <a:off x="9663125" y="1955854"/>
            <a:ext cx="1818740" cy="3129065"/>
          </a:xfrm>
          <a:prstGeom prst="rect">
            <a:avLst/>
          </a:prstGeom>
        </p:spPr>
      </p:pic>
      <p:pic>
        <p:nvPicPr>
          <p:cNvPr id="4" name="Picture 3" descr="Icon&#10;&#10;Description automatically generated">
            <a:extLst>
              <a:ext uri="{FF2B5EF4-FFF2-40B4-BE49-F238E27FC236}">
                <a16:creationId xmlns:a16="http://schemas.microsoft.com/office/drawing/2014/main" id="{C96658D1-9F96-3575-D42C-A8BBDCD649C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38091" y="127177"/>
            <a:ext cx="1200329" cy="1200329"/>
          </a:xfrm>
          <a:prstGeom prst="rect">
            <a:avLst/>
          </a:prstGeom>
        </p:spPr>
      </p:pic>
      <p:pic>
        <p:nvPicPr>
          <p:cNvPr id="7" name="Picture 6" descr="Icon&#10;&#10;Description automatically generated">
            <a:extLst>
              <a:ext uri="{FF2B5EF4-FFF2-40B4-BE49-F238E27FC236}">
                <a16:creationId xmlns:a16="http://schemas.microsoft.com/office/drawing/2014/main" id="{D4F0B664-8160-0419-2B8A-55FA521362E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42162" y="116968"/>
            <a:ext cx="1200329" cy="1200329"/>
          </a:xfrm>
          <a:prstGeom prst="rect">
            <a:avLst/>
          </a:prstGeom>
        </p:spPr>
      </p:pic>
      <p:sp>
        <p:nvSpPr>
          <p:cNvPr id="8" name="TextBox 7">
            <a:extLst>
              <a:ext uri="{FF2B5EF4-FFF2-40B4-BE49-F238E27FC236}">
                <a16:creationId xmlns:a16="http://schemas.microsoft.com/office/drawing/2014/main" id="{1D755059-24EB-DAF5-B7BE-F513030451AA}"/>
              </a:ext>
            </a:extLst>
          </p:cNvPr>
          <p:cNvSpPr txBox="1"/>
          <p:nvPr/>
        </p:nvSpPr>
        <p:spPr>
          <a:xfrm>
            <a:off x="888792" y="1862061"/>
            <a:ext cx="2937695" cy="30162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2400"/>
              </a:spcAft>
            </a:pPr>
            <a:r>
              <a:rPr lang="en-US" sz="2000">
                <a:cs typeface="Calibri"/>
              </a:rPr>
              <a:t>Repeat this step for each of the three remaining nucleotides.</a:t>
            </a:r>
          </a:p>
          <a:p>
            <a:pPr>
              <a:spcAft>
                <a:spcPts val="1200"/>
              </a:spcAft>
            </a:pPr>
            <a:r>
              <a:rPr lang="en-US" sz="2000" b="1">
                <a:solidFill>
                  <a:srgbClr val="1CA64A"/>
                </a:solidFill>
                <a:cs typeface="Calibri"/>
              </a:rPr>
              <a:t>Identify the sugar, phosphate and nitrogenous base in each.</a:t>
            </a:r>
          </a:p>
          <a:p>
            <a:pPr>
              <a:spcAft>
                <a:spcPts val="1200"/>
              </a:spcAft>
            </a:pPr>
            <a:r>
              <a:rPr lang="en-US" sz="2000" b="1">
                <a:solidFill>
                  <a:srgbClr val="1CA64A"/>
                </a:solidFill>
                <a:cs typeface="Calibri"/>
              </a:rPr>
              <a:t>Identify the 5' and 3' carbon atoms.</a:t>
            </a:r>
          </a:p>
        </p:txBody>
      </p:sp>
      <p:sp>
        <p:nvSpPr>
          <p:cNvPr id="12" name="Title 1">
            <a:extLst>
              <a:ext uri="{FF2B5EF4-FFF2-40B4-BE49-F238E27FC236}">
                <a16:creationId xmlns:a16="http://schemas.microsoft.com/office/drawing/2014/main" id="{C198BB0D-F95B-F57A-F798-E7E72C134797}"/>
              </a:ext>
            </a:extLst>
          </p:cNvPr>
          <p:cNvSpPr txBox="1">
            <a:spLocks/>
          </p:cNvSpPr>
          <p:nvPr/>
        </p:nvSpPr>
        <p:spPr>
          <a:xfrm>
            <a:off x="932343" y="53495"/>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1">
                <a:solidFill>
                  <a:schemeClr val="bg1"/>
                </a:solidFill>
                <a:ea typeface="HGSoeiKakugothicUB"/>
                <a:cs typeface="Myanmar Text"/>
              </a:rPr>
              <a:t>Explore the Three Remaining Nucleotides</a:t>
            </a:r>
            <a:endParaRPr lang="en-US" sz="3600" b="1">
              <a:solidFill>
                <a:schemeClr val="bg1"/>
              </a:solidFill>
              <a:latin typeface="+mn-lt"/>
              <a:ea typeface="HGSoeiKakugothicUB"/>
              <a:cs typeface="Myanmar Text"/>
            </a:endParaRPr>
          </a:p>
        </p:txBody>
      </p:sp>
      <p:sp>
        <p:nvSpPr>
          <p:cNvPr id="15" name="Oval 14">
            <a:extLst>
              <a:ext uri="{FF2B5EF4-FFF2-40B4-BE49-F238E27FC236}">
                <a16:creationId xmlns:a16="http://schemas.microsoft.com/office/drawing/2014/main" id="{B39B7261-1938-D669-BFBC-D220397AE2A7}"/>
              </a:ext>
            </a:extLst>
          </p:cNvPr>
          <p:cNvSpPr/>
          <p:nvPr/>
        </p:nvSpPr>
        <p:spPr>
          <a:xfrm>
            <a:off x="5285589" y="2566248"/>
            <a:ext cx="627302" cy="643388"/>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sp>
        <p:nvSpPr>
          <p:cNvPr id="18" name="Oval 17">
            <a:extLst>
              <a:ext uri="{FF2B5EF4-FFF2-40B4-BE49-F238E27FC236}">
                <a16:creationId xmlns:a16="http://schemas.microsoft.com/office/drawing/2014/main" id="{54398053-FF76-E57E-4AA7-42BC07E0B091}"/>
              </a:ext>
            </a:extLst>
          </p:cNvPr>
          <p:cNvSpPr/>
          <p:nvPr/>
        </p:nvSpPr>
        <p:spPr>
          <a:xfrm>
            <a:off x="7423285" y="3078863"/>
            <a:ext cx="627302" cy="643388"/>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sp>
        <p:nvSpPr>
          <p:cNvPr id="19" name="Oval 18">
            <a:extLst>
              <a:ext uri="{FF2B5EF4-FFF2-40B4-BE49-F238E27FC236}">
                <a16:creationId xmlns:a16="http://schemas.microsoft.com/office/drawing/2014/main" id="{8EA5C717-362F-C70B-10FF-40A1D6A7DF5A}"/>
              </a:ext>
            </a:extLst>
          </p:cNvPr>
          <p:cNvSpPr/>
          <p:nvPr/>
        </p:nvSpPr>
        <p:spPr>
          <a:xfrm>
            <a:off x="10494389" y="3069626"/>
            <a:ext cx="627302" cy="643388"/>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spTree>
    <p:custDataLst>
      <p:tags r:id="rId1"/>
    </p:custDataLst>
    <p:extLst>
      <p:ext uri="{BB962C8B-B14F-4D97-AF65-F5344CB8AC3E}">
        <p14:creationId xmlns:p14="http://schemas.microsoft.com/office/powerpoint/2010/main" val="686114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596870F-35A2-7EF4-129D-ED81AADB7B2F}"/>
              </a:ext>
            </a:extLst>
          </p:cNvPr>
          <p:cNvSpPr txBox="1">
            <a:spLocks/>
          </p:cNvSpPr>
          <p:nvPr/>
        </p:nvSpPr>
        <p:spPr>
          <a:xfrm>
            <a:off x="932343" y="16551"/>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b="1">
                <a:solidFill>
                  <a:schemeClr val="bg1"/>
                </a:solidFill>
                <a:ea typeface="HGSoeiKakugothicUB"/>
                <a:cs typeface="Myanmar Text"/>
              </a:rPr>
              <a:t>Key Features of Chemical Structure Representations</a:t>
            </a:r>
            <a:endParaRPr lang="en-US" sz="3200" b="1">
              <a:solidFill>
                <a:schemeClr val="bg1"/>
              </a:solidFill>
              <a:latin typeface="+mn-lt"/>
              <a:ea typeface="HGSoeiKakugothicUB"/>
              <a:cs typeface="Myanmar Text"/>
            </a:endParaRPr>
          </a:p>
        </p:txBody>
      </p:sp>
      <p:sp>
        <p:nvSpPr>
          <p:cNvPr id="5" name="TextBox 4">
            <a:extLst>
              <a:ext uri="{FF2B5EF4-FFF2-40B4-BE49-F238E27FC236}">
                <a16:creationId xmlns:a16="http://schemas.microsoft.com/office/drawing/2014/main" id="{5D298CA6-033D-DB03-6E60-390A5D7896AD}"/>
              </a:ext>
            </a:extLst>
          </p:cNvPr>
          <p:cNvSpPr txBox="1"/>
          <p:nvPr/>
        </p:nvSpPr>
        <p:spPr>
          <a:xfrm>
            <a:off x="932341" y="1789507"/>
            <a:ext cx="3039295" cy="3554819"/>
          </a:xfrm>
          <a:prstGeom prst="rect">
            <a:avLst/>
          </a:prstGeom>
          <a:noFill/>
        </p:spPr>
        <p:txBody>
          <a:bodyPr wrap="square">
            <a:spAutoFit/>
          </a:bodyPr>
          <a:lstStyle/>
          <a:p>
            <a:pPr>
              <a:spcAft>
                <a:spcPts val="1800"/>
              </a:spcAft>
            </a:pPr>
            <a:r>
              <a:rPr lang="en-US" sz="2000" b="1">
                <a:ea typeface="Calibri"/>
                <a:cs typeface="Calibri"/>
              </a:rPr>
              <a:t>Each chemical structure representation has:</a:t>
            </a:r>
          </a:p>
          <a:p>
            <a:pPr marL="285750" lvl="1" indent="-166688">
              <a:spcAft>
                <a:spcPts val="1200"/>
              </a:spcAft>
              <a:buFont typeface="Arial" panose="020B0604020202020204" pitchFamily="34" charset="0"/>
              <a:buChar char="•"/>
            </a:pPr>
            <a:r>
              <a:rPr lang="en-US" sz="2000" b="1">
                <a:ea typeface="Calibri"/>
                <a:cs typeface="Calibri"/>
              </a:rPr>
              <a:t>A </a:t>
            </a:r>
            <a:r>
              <a:rPr lang="en-US" sz="2000" b="1" i="1">
                <a:ea typeface="Calibri"/>
                <a:cs typeface="Calibri"/>
              </a:rPr>
              <a:t>unique</a:t>
            </a:r>
            <a:r>
              <a:rPr lang="en-US" sz="2000" b="1">
                <a:ea typeface="Calibri"/>
                <a:cs typeface="Calibri"/>
              </a:rPr>
              <a:t> nitrogenous base </a:t>
            </a:r>
            <a:r>
              <a:rPr lang="en-US" sz="2000">
                <a:ea typeface="Calibri"/>
                <a:cs typeface="Calibri"/>
              </a:rPr>
              <a:t>on the top and </a:t>
            </a:r>
            <a:r>
              <a:rPr lang="en-US" sz="2000" b="1" i="1">
                <a:ea typeface="Calibri"/>
                <a:cs typeface="Calibri"/>
              </a:rPr>
              <a:t>identical </a:t>
            </a:r>
            <a:r>
              <a:rPr lang="en-US" sz="2000" b="1">
                <a:ea typeface="Calibri"/>
                <a:cs typeface="Calibri"/>
              </a:rPr>
              <a:t>backbone </a:t>
            </a:r>
            <a:r>
              <a:rPr lang="en-US" sz="2000">
                <a:ea typeface="Calibri"/>
                <a:cs typeface="Calibri"/>
              </a:rPr>
              <a:t>on the bottom</a:t>
            </a:r>
          </a:p>
          <a:p>
            <a:pPr marL="285750" lvl="1" indent="-166688">
              <a:spcAft>
                <a:spcPts val="1200"/>
              </a:spcAft>
              <a:buFont typeface="Arial" panose="020B0604020202020204" pitchFamily="34" charset="0"/>
              <a:buChar char="•"/>
            </a:pPr>
            <a:r>
              <a:rPr lang="en-US" sz="2000">
                <a:ea typeface="Calibri"/>
                <a:cs typeface="Calibri"/>
              </a:rPr>
              <a:t>A sugar with 5' and 3' carbons, </a:t>
            </a:r>
            <a:r>
              <a:rPr lang="en" sz="2000">
                <a:solidFill>
                  <a:schemeClr val="tx1">
                    <a:lumMod val="95000"/>
                    <a:lumOff val="5000"/>
                  </a:schemeClr>
                </a:solidFill>
                <a:cs typeface="Arial"/>
              </a:rPr>
              <a:t>representing the directionality of the nucleotide. </a:t>
            </a:r>
            <a:endParaRPr lang="en-US" sz="2000" b="1">
              <a:ea typeface="Calibri"/>
              <a:cs typeface="Calibri"/>
            </a:endParaRPr>
          </a:p>
        </p:txBody>
      </p:sp>
      <p:pic>
        <p:nvPicPr>
          <p:cNvPr id="6" name="Picture 5">
            <a:extLst>
              <a:ext uri="{FF2B5EF4-FFF2-40B4-BE49-F238E27FC236}">
                <a16:creationId xmlns:a16="http://schemas.microsoft.com/office/drawing/2014/main" id="{78D4BE7C-E697-8423-0855-8A801C47FDB5}"/>
              </a:ext>
            </a:extLst>
          </p:cNvPr>
          <p:cNvPicPr>
            <a:picLocks noChangeAspect="1"/>
          </p:cNvPicPr>
          <p:nvPr/>
        </p:nvPicPr>
        <p:blipFill>
          <a:blip r:embed="rId5"/>
          <a:stretch>
            <a:fillRect/>
          </a:stretch>
        </p:blipFill>
        <p:spPr>
          <a:xfrm>
            <a:off x="4580057" y="1789507"/>
            <a:ext cx="6189708" cy="4133424"/>
          </a:xfrm>
          <a:prstGeom prst="rect">
            <a:avLst/>
          </a:prstGeom>
        </p:spPr>
      </p:pic>
      <p:pic>
        <p:nvPicPr>
          <p:cNvPr id="8" name="Picture 7" descr="Icon&#10;&#10;Description automatically generated">
            <a:extLst>
              <a:ext uri="{FF2B5EF4-FFF2-40B4-BE49-F238E27FC236}">
                <a16:creationId xmlns:a16="http://schemas.microsoft.com/office/drawing/2014/main" id="{0CAF2652-2E78-FCA4-2E6E-FDDCCBAD5E0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35455" y="130869"/>
            <a:ext cx="1207035" cy="1207035"/>
          </a:xfrm>
          <a:prstGeom prst="rect">
            <a:avLst/>
          </a:prstGeom>
        </p:spPr>
      </p:pic>
    </p:spTree>
    <p:custDataLst>
      <p:tags r:id="rId1"/>
    </p:custDataLst>
    <p:extLst>
      <p:ext uri="{BB962C8B-B14F-4D97-AF65-F5344CB8AC3E}">
        <p14:creationId xmlns:p14="http://schemas.microsoft.com/office/powerpoint/2010/main" val="35899035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774C9EB4-12BE-C9B8-67E6-F14771960F86}"/>
              </a:ext>
            </a:extLst>
          </p:cNvPr>
          <p:cNvSpPr txBox="1"/>
          <p:nvPr/>
        </p:nvSpPr>
        <p:spPr>
          <a:xfrm>
            <a:off x="6106149" y="4850477"/>
            <a:ext cx="184731" cy="584775"/>
          </a:xfrm>
          <a:prstGeom prst="rect">
            <a:avLst/>
          </a:prstGeom>
          <a:noFill/>
        </p:spPr>
        <p:txBody>
          <a:bodyPr wrap="none" lIns="91440" tIns="45720" rIns="91440" bIns="45720" rtlCol="0" anchor="t">
            <a:spAutoFit/>
          </a:bodyPr>
          <a:lstStyle/>
          <a:p>
            <a:endParaRPr lang="en-US" sz="3200" b="1">
              <a:ea typeface="Calibri"/>
              <a:cs typeface="Calibri"/>
            </a:endParaRPr>
          </a:p>
        </p:txBody>
      </p:sp>
      <p:pic>
        <p:nvPicPr>
          <p:cNvPr id="2" name="Picture 1" descr="Icon&#10;&#10;Description automatically generated">
            <a:extLst>
              <a:ext uri="{FF2B5EF4-FFF2-40B4-BE49-F238E27FC236}">
                <a16:creationId xmlns:a16="http://schemas.microsoft.com/office/drawing/2014/main" id="{19DDE34D-4DE3-4907-D619-1A8B4D290D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8091" y="127177"/>
            <a:ext cx="1200329" cy="1200329"/>
          </a:xfrm>
          <a:prstGeom prst="rect">
            <a:avLst/>
          </a:prstGeom>
        </p:spPr>
      </p:pic>
      <p:pic>
        <p:nvPicPr>
          <p:cNvPr id="3" name="Picture 2" descr="Icon&#10;&#10;Description automatically generated">
            <a:extLst>
              <a:ext uri="{FF2B5EF4-FFF2-40B4-BE49-F238E27FC236}">
                <a16:creationId xmlns:a16="http://schemas.microsoft.com/office/drawing/2014/main" id="{0D53F4F8-795A-573D-0105-D50361671E5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42162" y="116968"/>
            <a:ext cx="1200329" cy="1200329"/>
          </a:xfrm>
          <a:prstGeom prst="rect">
            <a:avLst/>
          </a:prstGeom>
        </p:spPr>
      </p:pic>
      <p:sp>
        <p:nvSpPr>
          <p:cNvPr id="7" name="TextBox 6">
            <a:extLst>
              <a:ext uri="{FF2B5EF4-FFF2-40B4-BE49-F238E27FC236}">
                <a16:creationId xmlns:a16="http://schemas.microsoft.com/office/drawing/2014/main" id="{27708C14-F173-63AE-699D-BE2E720470F7}"/>
              </a:ext>
            </a:extLst>
          </p:cNvPr>
          <p:cNvSpPr txBox="1"/>
          <p:nvPr/>
        </p:nvSpPr>
        <p:spPr>
          <a:xfrm>
            <a:off x="888792" y="2103064"/>
            <a:ext cx="2978873" cy="34009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2400"/>
              </a:spcAft>
            </a:pPr>
            <a:r>
              <a:rPr lang="en-US" sz="2000">
                <a:cs typeface="Calibri"/>
              </a:rPr>
              <a:t>Repeat this step for each of the three remaining nucleotides.</a:t>
            </a:r>
          </a:p>
          <a:p>
            <a:pPr>
              <a:spcAft>
                <a:spcPts val="1800"/>
              </a:spcAft>
            </a:pPr>
            <a:r>
              <a:rPr lang="en-US" sz="2000" b="1">
                <a:solidFill>
                  <a:srgbClr val="1CA64A"/>
                </a:solidFill>
                <a:ea typeface="Calibri"/>
                <a:cs typeface="Calibri"/>
              </a:rPr>
              <a:t>What features do you see in the schematic representation?</a:t>
            </a:r>
          </a:p>
          <a:p>
            <a:pPr>
              <a:spcAft>
                <a:spcPts val="1800"/>
              </a:spcAft>
            </a:pPr>
            <a:r>
              <a:rPr lang="en-US" sz="2000" b="1">
                <a:solidFill>
                  <a:srgbClr val="1CA64A"/>
                </a:solidFill>
                <a:ea typeface="Calibri"/>
                <a:cs typeface="Calibri"/>
              </a:rPr>
              <a:t>What features are missing from the schematic representation?</a:t>
            </a:r>
          </a:p>
        </p:txBody>
      </p:sp>
      <p:sp>
        <p:nvSpPr>
          <p:cNvPr id="8" name="Title 1">
            <a:extLst>
              <a:ext uri="{FF2B5EF4-FFF2-40B4-BE49-F238E27FC236}">
                <a16:creationId xmlns:a16="http://schemas.microsoft.com/office/drawing/2014/main" id="{8C53BD5D-98D7-1E04-4266-1A9AF45A84A1}"/>
              </a:ext>
            </a:extLst>
          </p:cNvPr>
          <p:cNvSpPr txBox="1">
            <a:spLocks/>
          </p:cNvSpPr>
          <p:nvPr/>
        </p:nvSpPr>
        <p:spPr>
          <a:xfrm>
            <a:off x="932343" y="53495"/>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1">
                <a:solidFill>
                  <a:schemeClr val="bg1"/>
                </a:solidFill>
                <a:ea typeface="HGSoeiKakugothicUB"/>
                <a:cs typeface="Myanmar Text"/>
              </a:rPr>
              <a:t>Explore the Three Remaining Nucleotides</a:t>
            </a:r>
            <a:endParaRPr lang="en-US" sz="3600" b="1">
              <a:solidFill>
                <a:schemeClr val="bg1"/>
              </a:solidFill>
              <a:latin typeface="+mn-lt"/>
              <a:ea typeface="HGSoeiKakugothicUB"/>
              <a:cs typeface="Myanmar Text"/>
            </a:endParaRPr>
          </a:p>
        </p:txBody>
      </p:sp>
      <p:pic>
        <p:nvPicPr>
          <p:cNvPr id="20" name="Picture 19">
            <a:extLst>
              <a:ext uri="{FF2B5EF4-FFF2-40B4-BE49-F238E27FC236}">
                <a16:creationId xmlns:a16="http://schemas.microsoft.com/office/drawing/2014/main" id="{2219C9B5-711C-B73C-4A17-C816116DF359}"/>
              </a:ext>
            </a:extLst>
          </p:cNvPr>
          <p:cNvPicPr>
            <a:picLocks noChangeAspect="1"/>
          </p:cNvPicPr>
          <p:nvPr/>
        </p:nvPicPr>
        <p:blipFill>
          <a:blip r:embed="rId6"/>
          <a:stretch>
            <a:fillRect/>
          </a:stretch>
        </p:blipFill>
        <p:spPr>
          <a:xfrm>
            <a:off x="4460790" y="1966063"/>
            <a:ext cx="1818740" cy="3129065"/>
          </a:xfrm>
          <a:prstGeom prst="rect">
            <a:avLst/>
          </a:prstGeom>
        </p:spPr>
      </p:pic>
      <p:pic>
        <p:nvPicPr>
          <p:cNvPr id="22" name="Picture 21">
            <a:extLst>
              <a:ext uri="{FF2B5EF4-FFF2-40B4-BE49-F238E27FC236}">
                <a16:creationId xmlns:a16="http://schemas.microsoft.com/office/drawing/2014/main" id="{F9C6AC32-7D8D-B83F-8EFE-E225C4F198E0}"/>
              </a:ext>
            </a:extLst>
          </p:cNvPr>
          <p:cNvPicPr>
            <a:picLocks noChangeAspect="1"/>
          </p:cNvPicPr>
          <p:nvPr/>
        </p:nvPicPr>
        <p:blipFill>
          <a:blip r:embed="rId6"/>
          <a:stretch>
            <a:fillRect/>
          </a:stretch>
        </p:blipFill>
        <p:spPr>
          <a:xfrm>
            <a:off x="7106490" y="1966062"/>
            <a:ext cx="1818740" cy="3129065"/>
          </a:xfrm>
          <a:prstGeom prst="rect">
            <a:avLst/>
          </a:prstGeom>
        </p:spPr>
      </p:pic>
      <p:pic>
        <p:nvPicPr>
          <p:cNvPr id="23" name="Picture 22">
            <a:extLst>
              <a:ext uri="{FF2B5EF4-FFF2-40B4-BE49-F238E27FC236}">
                <a16:creationId xmlns:a16="http://schemas.microsoft.com/office/drawing/2014/main" id="{726A359F-D8B1-A5B1-A178-3B08621C7264}"/>
              </a:ext>
            </a:extLst>
          </p:cNvPr>
          <p:cNvPicPr>
            <a:picLocks noChangeAspect="1"/>
          </p:cNvPicPr>
          <p:nvPr/>
        </p:nvPicPr>
        <p:blipFill>
          <a:blip r:embed="rId6"/>
          <a:stretch>
            <a:fillRect/>
          </a:stretch>
        </p:blipFill>
        <p:spPr>
          <a:xfrm>
            <a:off x="9663125" y="1955854"/>
            <a:ext cx="1818740" cy="3129065"/>
          </a:xfrm>
          <a:prstGeom prst="rect">
            <a:avLst/>
          </a:prstGeom>
        </p:spPr>
      </p:pic>
      <p:sp>
        <p:nvSpPr>
          <p:cNvPr id="24" name="Oval 23">
            <a:extLst>
              <a:ext uri="{FF2B5EF4-FFF2-40B4-BE49-F238E27FC236}">
                <a16:creationId xmlns:a16="http://schemas.microsoft.com/office/drawing/2014/main" id="{4633FB18-AA3D-9766-6195-5AF6BEFBBF08}"/>
              </a:ext>
            </a:extLst>
          </p:cNvPr>
          <p:cNvSpPr/>
          <p:nvPr/>
        </p:nvSpPr>
        <p:spPr>
          <a:xfrm>
            <a:off x="5285589" y="2566248"/>
            <a:ext cx="627302" cy="643388"/>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sp>
        <p:nvSpPr>
          <p:cNvPr id="25" name="Oval 24">
            <a:extLst>
              <a:ext uri="{FF2B5EF4-FFF2-40B4-BE49-F238E27FC236}">
                <a16:creationId xmlns:a16="http://schemas.microsoft.com/office/drawing/2014/main" id="{68EE982B-8AA4-E4E6-8EFC-D9E383DC1137}"/>
              </a:ext>
            </a:extLst>
          </p:cNvPr>
          <p:cNvSpPr/>
          <p:nvPr/>
        </p:nvSpPr>
        <p:spPr>
          <a:xfrm>
            <a:off x="7423285" y="3078863"/>
            <a:ext cx="627302" cy="643388"/>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sp>
        <p:nvSpPr>
          <p:cNvPr id="26" name="Oval 25">
            <a:extLst>
              <a:ext uri="{FF2B5EF4-FFF2-40B4-BE49-F238E27FC236}">
                <a16:creationId xmlns:a16="http://schemas.microsoft.com/office/drawing/2014/main" id="{9AC141A2-ACD3-2F68-A832-77AFF4F7B512}"/>
              </a:ext>
            </a:extLst>
          </p:cNvPr>
          <p:cNvSpPr/>
          <p:nvPr/>
        </p:nvSpPr>
        <p:spPr>
          <a:xfrm>
            <a:off x="10494389" y="3069626"/>
            <a:ext cx="627302" cy="643388"/>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spTree>
    <p:custDataLst>
      <p:tags r:id="rId1"/>
    </p:custDataLst>
    <p:extLst>
      <p:ext uri="{BB962C8B-B14F-4D97-AF65-F5344CB8AC3E}">
        <p14:creationId xmlns:p14="http://schemas.microsoft.com/office/powerpoint/2010/main" val="12515243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0FA57F6-3146-5B8C-D237-A8AC160E745C}"/>
              </a:ext>
            </a:extLst>
          </p:cNvPr>
          <p:cNvPicPr>
            <a:picLocks noChangeAspect="1"/>
          </p:cNvPicPr>
          <p:nvPr/>
        </p:nvPicPr>
        <p:blipFill>
          <a:blip r:embed="rId5"/>
          <a:stretch>
            <a:fillRect/>
          </a:stretch>
        </p:blipFill>
        <p:spPr>
          <a:xfrm>
            <a:off x="8143142" y="2841182"/>
            <a:ext cx="2047813" cy="3523175"/>
          </a:xfrm>
          <a:prstGeom prst="rect">
            <a:avLst/>
          </a:prstGeom>
        </p:spPr>
      </p:pic>
      <p:pic>
        <p:nvPicPr>
          <p:cNvPr id="18" name="Picture 17">
            <a:extLst>
              <a:ext uri="{FF2B5EF4-FFF2-40B4-BE49-F238E27FC236}">
                <a16:creationId xmlns:a16="http://schemas.microsoft.com/office/drawing/2014/main" id="{B1F2656B-FE7E-EFA7-26C9-2C0624594CE9}"/>
              </a:ext>
            </a:extLst>
          </p:cNvPr>
          <p:cNvPicPr>
            <a:picLocks noChangeAspect="1"/>
          </p:cNvPicPr>
          <p:nvPr/>
        </p:nvPicPr>
        <p:blipFill>
          <a:blip r:embed="rId6"/>
          <a:stretch>
            <a:fillRect/>
          </a:stretch>
        </p:blipFill>
        <p:spPr>
          <a:xfrm>
            <a:off x="4501879" y="2853539"/>
            <a:ext cx="2047813" cy="3523176"/>
          </a:xfrm>
          <a:prstGeom prst="rect">
            <a:avLst/>
          </a:prstGeom>
        </p:spPr>
      </p:pic>
      <p:pic>
        <p:nvPicPr>
          <p:cNvPr id="17" name="Picture 16">
            <a:extLst>
              <a:ext uri="{FF2B5EF4-FFF2-40B4-BE49-F238E27FC236}">
                <a16:creationId xmlns:a16="http://schemas.microsoft.com/office/drawing/2014/main" id="{BD095AB3-31DA-9C5E-4139-FED6B81B51A4}"/>
              </a:ext>
            </a:extLst>
          </p:cNvPr>
          <p:cNvPicPr>
            <a:picLocks noChangeAspect="1"/>
          </p:cNvPicPr>
          <p:nvPr/>
        </p:nvPicPr>
        <p:blipFill>
          <a:blip r:embed="rId7"/>
          <a:stretch>
            <a:fillRect/>
          </a:stretch>
        </p:blipFill>
        <p:spPr>
          <a:xfrm>
            <a:off x="953080" y="2853539"/>
            <a:ext cx="2047813" cy="3523175"/>
          </a:xfrm>
          <a:prstGeom prst="rect">
            <a:avLst/>
          </a:prstGeom>
        </p:spPr>
      </p:pic>
      <p:sp>
        <p:nvSpPr>
          <p:cNvPr id="7" name="Title 1">
            <a:extLst>
              <a:ext uri="{FF2B5EF4-FFF2-40B4-BE49-F238E27FC236}">
                <a16:creationId xmlns:a16="http://schemas.microsoft.com/office/drawing/2014/main" id="{55F3034A-B640-CBCB-740D-B52BE594DA24}"/>
              </a:ext>
            </a:extLst>
          </p:cNvPr>
          <p:cNvSpPr txBox="1">
            <a:spLocks/>
          </p:cNvSpPr>
          <p:nvPr/>
        </p:nvSpPr>
        <p:spPr>
          <a:xfrm>
            <a:off x="914291" y="18861"/>
            <a:ext cx="11126522" cy="1007596"/>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b="1">
                <a:solidFill>
                  <a:schemeClr val="bg1"/>
                </a:solidFill>
                <a:ea typeface="HGSoeiKakugothicUB"/>
                <a:cs typeface="Myanmar Text"/>
              </a:rPr>
              <a:t>Exploring Schematic Representations of Nucleotides</a:t>
            </a:r>
            <a:endParaRPr lang="en-US" sz="2800">
              <a:solidFill>
                <a:schemeClr val="bg1"/>
              </a:solidFill>
            </a:endParaRPr>
          </a:p>
        </p:txBody>
      </p:sp>
      <p:pic>
        <p:nvPicPr>
          <p:cNvPr id="9" name="Picture 8" descr="Icon&#10;&#10;Description automatically generated">
            <a:extLst>
              <a:ext uri="{FF2B5EF4-FFF2-40B4-BE49-F238E27FC236}">
                <a16:creationId xmlns:a16="http://schemas.microsoft.com/office/drawing/2014/main" id="{84ADFDB6-2489-E672-A576-8A4D8376020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38091" y="127177"/>
            <a:ext cx="1200329" cy="1200329"/>
          </a:xfrm>
          <a:prstGeom prst="rect">
            <a:avLst/>
          </a:prstGeom>
        </p:spPr>
      </p:pic>
      <p:sp>
        <p:nvSpPr>
          <p:cNvPr id="11" name="TextBox 10">
            <a:extLst>
              <a:ext uri="{FF2B5EF4-FFF2-40B4-BE49-F238E27FC236}">
                <a16:creationId xmlns:a16="http://schemas.microsoft.com/office/drawing/2014/main" id="{4BDFE866-3354-B877-AF97-0D5B0462A33E}"/>
              </a:ext>
            </a:extLst>
          </p:cNvPr>
          <p:cNvSpPr txBox="1"/>
          <p:nvPr/>
        </p:nvSpPr>
        <p:spPr>
          <a:xfrm>
            <a:off x="520245" y="1963486"/>
            <a:ext cx="2913485"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Choose</a:t>
            </a:r>
          </a:p>
          <a:p>
            <a:pPr algn="ctr"/>
            <a:r>
              <a:rPr lang="en-US" sz="2000" b="1">
                <a:solidFill>
                  <a:srgbClr val="D200B9"/>
                </a:solidFill>
                <a:cs typeface="Calibri"/>
              </a:rPr>
              <a:t>Adenosine (A)</a:t>
            </a:r>
            <a:endParaRPr lang="en-US" sz="2000">
              <a:cs typeface="Calibri"/>
            </a:endParaRPr>
          </a:p>
        </p:txBody>
      </p:sp>
      <p:sp>
        <p:nvSpPr>
          <p:cNvPr id="12" name="TextBox 11">
            <a:extLst>
              <a:ext uri="{FF2B5EF4-FFF2-40B4-BE49-F238E27FC236}">
                <a16:creationId xmlns:a16="http://schemas.microsoft.com/office/drawing/2014/main" id="{7721FFF4-0375-99BD-FE3C-EFA09C06A98E}"/>
              </a:ext>
            </a:extLst>
          </p:cNvPr>
          <p:cNvSpPr txBox="1"/>
          <p:nvPr/>
        </p:nvSpPr>
        <p:spPr>
          <a:xfrm>
            <a:off x="4466122" y="1963487"/>
            <a:ext cx="2271562"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spcAft>
                <a:spcPts val="600"/>
              </a:spcAft>
            </a:pPr>
            <a:r>
              <a:rPr lang="en-US" sz="2000">
                <a:cs typeface="Calibri"/>
              </a:rPr>
              <a:t>Scan a </a:t>
            </a:r>
            <a:r>
              <a:rPr lang="en-US" sz="2000" b="1">
                <a:cs typeface="Calibri"/>
              </a:rPr>
              <a:t>single plastic adenosine (A)</a:t>
            </a:r>
            <a:endParaRPr lang="en-US" sz="2000">
              <a:cs typeface="Calibri"/>
            </a:endParaRPr>
          </a:p>
        </p:txBody>
      </p:sp>
      <p:sp>
        <p:nvSpPr>
          <p:cNvPr id="13" name="TextBox 12">
            <a:extLst>
              <a:ext uri="{FF2B5EF4-FFF2-40B4-BE49-F238E27FC236}">
                <a16:creationId xmlns:a16="http://schemas.microsoft.com/office/drawing/2014/main" id="{1F21B1B9-FA85-4177-9C2E-6ADA118AE8B3}"/>
              </a:ext>
            </a:extLst>
          </p:cNvPr>
          <p:cNvSpPr txBox="1"/>
          <p:nvPr/>
        </p:nvSpPr>
        <p:spPr>
          <a:xfrm>
            <a:off x="8354785" y="1983366"/>
            <a:ext cx="1728551"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Only click the </a:t>
            </a:r>
            <a:r>
              <a:rPr lang="en-US" sz="2000" b="1">
                <a:solidFill>
                  <a:srgbClr val="D200B9"/>
                </a:solidFill>
                <a:cs typeface="Calibri"/>
              </a:rPr>
              <a:t>right button</a:t>
            </a:r>
            <a:endParaRPr lang="en-US" sz="2000">
              <a:cs typeface="Calibri"/>
            </a:endParaRPr>
          </a:p>
        </p:txBody>
      </p:sp>
      <p:sp>
        <p:nvSpPr>
          <p:cNvPr id="14" name="Oval 13">
            <a:extLst>
              <a:ext uri="{FF2B5EF4-FFF2-40B4-BE49-F238E27FC236}">
                <a16:creationId xmlns:a16="http://schemas.microsoft.com/office/drawing/2014/main" id="{06F88E31-B940-A9B0-D918-266A75F822CD}"/>
              </a:ext>
            </a:extLst>
          </p:cNvPr>
          <p:cNvSpPr/>
          <p:nvPr/>
        </p:nvSpPr>
        <p:spPr>
          <a:xfrm>
            <a:off x="1292693" y="3484420"/>
            <a:ext cx="751959" cy="771241"/>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sp>
        <p:nvSpPr>
          <p:cNvPr id="15" name="Oval 14">
            <a:extLst>
              <a:ext uri="{FF2B5EF4-FFF2-40B4-BE49-F238E27FC236}">
                <a16:creationId xmlns:a16="http://schemas.microsoft.com/office/drawing/2014/main" id="{DC17ABDA-E1C7-6B3A-1668-FA6DEF761F10}"/>
              </a:ext>
            </a:extLst>
          </p:cNvPr>
          <p:cNvSpPr/>
          <p:nvPr/>
        </p:nvSpPr>
        <p:spPr>
          <a:xfrm>
            <a:off x="9265342" y="5255396"/>
            <a:ext cx="536371" cy="563850"/>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spTree>
    <p:extLst>
      <p:ext uri="{BB962C8B-B14F-4D97-AF65-F5344CB8AC3E}">
        <p14:creationId xmlns:p14="http://schemas.microsoft.com/office/powerpoint/2010/main" val="2451485815"/>
      </p:ext>
    </p:extLst>
  </p:cSld>
  <p:clrMapOvr>
    <a:overrideClrMapping bg1="lt1" tx1="dk1" bg2="lt2" tx2="dk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9ABF825-44CC-04A9-1A32-F369BC946CB7}"/>
              </a:ext>
            </a:extLst>
          </p:cNvPr>
          <p:cNvSpPr txBox="1"/>
          <p:nvPr/>
        </p:nvSpPr>
        <p:spPr>
          <a:xfrm>
            <a:off x="954740" y="2483365"/>
            <a:ext cx="507066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a:ln>
                <a:noFill/>
              </a:ln>
              <a:solidFill>
                <a:srgbClr val="7030A0"/>
              </a:solidFill>
              <a:effectLst/>
              <a:uLnTx/>
              <a:uFillTx/>
              <a:latin typeface="Calibri" panose="020F0502020204030204"/>
              <a:ea typeface="+mn-ea"/>
              <a:cs typeface="Calibri"/>
            </a:endParaRPr>
          </a:p>
        </p:txBody>
      </p:sp>
      <p:sp>
        <p:nvSpPr>
          <p:cNvPr id="21" name="TextBox 20">
            <a:extLst>
              <a:ext uri="{FF2B5EF4-FFF2-40B4-BE49-F238E27FC236}">
                <a16:creationId xmlns:a16="http://schemas.microsoft.com/office/drawing/2014/main" id="{774C9EB4-12BE-C9B8-67E6-F14771960F86}"/>
              </a:ext>
            </a:extLst>
          </p:cNvPr>
          <p:cNvSpPr txBox="1"/>
          <p:nvPr/>
        </p:nvSpPr>
        <p:spPr>
          <a:xfrm>
            <a:off x="6106149" y="4850477"/>
            <a:ext cx="184731" cy="584775"/>
          </a:xfrm>
          <a:prstGeom prst="rect">
            <a:avLst/>
          </a:prstGeom>
          <a:noFill/>
        </p:spPr>
        <p:txBody>
          <a:bodyPr wrap="none" lIns="91440" tIns="45720" rIns="91440" bIns="45720" rtlCol="0" anchor="t">
            <a:spAutoFit/>
          </a:bodyPr>
          <a:lstStyle/>
          <a:p>
            <a:endParaRPr lang="en-US" sz="3200" b="1">
              <a:ea typeface="Calibri"/>
              <a:cs typeface="Calibri"/>
            </a:endParaRPr>
          </a:p>
        </p:txBody>
      </p:sp>
      <p:pic>
        <p:nvPicPr>
          <p:cNvPr id="4" name="Picture 3" descr="Icon&#10;&#10;Description automatically generated">
            <a:extLst>
              <a:ext uri="{FF2B5EF4-FFF2-40B4-BE49-F238E27FC236}">
                <a16:creationId xmlns:a16="http://schemas.microsoft.com/office/drawing/2014/main" id="{E9234015-BC55-D85F-FFB3-8497495141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5" y="130869"/>
            <a:ext cx="1207035" cy="1207035"/>
          </a:xfrm>
          <a:prstGeom prst="rect">
            <a:avLst/>
          </a:prstGeom>
        </p:spPr>
      </p:pic>
      <p:sp>
        <p:nvSpPr>
          <p:cNvPr id="9" name="Title 1">
            <a:extLst>
              <a:ext uri="{FF2B5EF4-FFF2-40B4-BE49-F238E27FC236}">
                <a16:creationId xmlns:a16="http://schemas.microsoft.com/office/drawing/2014/main" id="{55CC3D51-CC62-2149-3778-760FF9C04227}"/>
              </a:ext>
            </a:extLst>
          </p:cNvPr>
          <p:cNvSpPr txBox="1">
            <a:spLocks/>
          </p:cNvSpPr>
          <p:nvPr/>
        </p:nvSpPr>
        <p:spPr>
          <a:xfrm>
            <a:off x="932343" y="16551"/>
            <a:ext cx="9874202" cy="997827"/>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b="1">
                <a:solidFill>
                  <a:schemeClr val="bg1"/>
                </a:solidFill>
                <a:ea typeface="HGSoeiKakugothicUB"/>
                <a:cs typeface="Myanmar Text"/>
              </a:rPr>
              <a:t>Exploring Schematic Representations of Nucleotides</a:t>
            </a:r>
            <a:endParaRPr lang="en-US" sz="3200" b="1">
              <a:solidFill>
                <a:schemeClr val="bg1"/>
              </a:solidFill>
              <a:latin typeface="+mn-lt"/>
              <a:ea typeface="HGSoeiKakugothicUB"/>
              <a:cs typeface="Myanmar Text"/>
            </a:endParaRPr>
          </a:p>
        </p:txBody>
      </p:sp>
      <p:sp>
        <p:nvSpPr>
          <p:cNvPr id="14" name="TextBox 13">
            <a:extLst>
              <a:ext uri="{FF2B5EF4-FFF2-40B4-BE49-F238E27FC236}">
                <a16:creationId xmlns:a16="http://schemas.microsoft.com/office/drawing/2014/main" id="{10FF504B-EA96-9BD3-43DE-31ED003E3377}"/>
              </a:ext>
            </a:extLst>
          </p:cNvPr>
          <p:cNvSpPr txBox="1"/>
          <p:nvPr/>
        </p:nvSpPr>
        <p:spPr>
          <a:xfrm>
            <a:off x="932343" y="2094308"/>
            <a:ext cx="2638760" cy="3708708"/>
          </a:xfrm>
          <a:prstGeom prst="rect">
            <a:avLst/>
          </a:prstGeom>
          <a:noFill/>
        </p:spPr>
        <p:txBody>
          <a:bodyPr wrap="square">
            <a:spAutoFit/>
          </a:bodyPr>
          <a:lstStyle/>
          <a:p>
            <a:pPr>
              <a:spcAft>
                <a:spcPts val="1800"/>
              </a:spcAft>
            </a:pPr>
            <a:r>
              <a:rPr lang="en-US" sz="2000">
                <a:ea typeface="Calibri"/>
                <a:cs typeface="Calibri"/>
              </a:rPr>
              <a:t>The schematic representation </a:t>
            </a:r>
            <a:r>
              <a:rPr lang="en-US" sz="2000" b="1">
                <a:ea typeface="Calibri"/>
                <a:cs typeface="Calibri"/>
              </a:rPr>
              <a:t>lacks atomic details</a:t>
            </a:r>
            <a:r>
              <a:rPr lang="en-US" sz="2000">
                <a:ea typeface="Calibri"/>
                <a:cs typeface="Calibri"/>
              </a:rPr>
              <a:t> such as numbering and element.</a:t>
            </a:r>
          </a:p>
          <a:p>
            <a:pPr>
              <a:spcAft>
                <a:spcPts val="1800"/>
              </a:spcAft>
            </a:pPr>
            <a:r>
              <a:rPr lang="en-US" sz="2000">
                <a:ea typeface="Calibri"/>
                <a:cs typeface="Calibri"/>
              </a:rPr>
              <a:t>It does show </a:t>
            </a:r>
            <a:r>
              <a:rPr lang="en-US" sz="2000" b="1">
                <a:ea typeface="Calibri"/>
                <a:cs typeface="Calibri"/>
              </a:rPr>
              <a:t>directionality </a:t>
            </a:r>
            <a:r>
              <a:rPr lang="en-US" sz="2000">
                <a:ea typeface="Calibri"/>
                <a:cs typeface="Calibri"/>
              </a:rPr>
              <a:t>(arrow), an</a:t>
            </a:r>
            <a:r>
              <a:rPr lang="en-US" sz="2000" b="1">
                <a:ea typeface="Calibri"/>
                <a:cs typeface="Calibri"/>
              </a:rPr>
              <a:t> identical backbone shape </a:t>
            </a:r>
            <a:r>
              <a:rPr lang="en-US" sz="2000">
                <a:ea typeface="Calibri"/>
                <a:cs typeface="Calibri"/>
              </a:rPr>
              <a:t>and a </a:t>
            </a:r>
            <a:r>
              <a:rPr lang="en-US" sz="2000" b="1">
                <a:ea typeface="Calibri"/>
                <a:cs typeface="Calibri"/>
              </a:rPr>
              <a:t>unique nitrogenous base shape and color</a:t>
            </a:r>
            <a:r>
              <a:rPr lang="en-US" sz="2000">
                <a:ea typeface="Calibri"/>
                <a:cs typeface="Calibri"/>
              </a:rPr>
              <a:t>.</a:t>
            </a:r>
          </a:p>
        </p:txBody>
      </p:sp>
      <p:pic>
        <p:nvPicPr>
          <p:cNvPr id="16" name="Picture 15">
            <a:extLst>
              <a:ext uri="{FF2B5EF4-FFF2-40B4-BE49-F238E27FC236}">
                <a16:creationId xmlns:a16="http://schemas.microsoft.com/office/drawing/2014/main" id="{C66B338E-3599-AA93-8C7C-2250C63BC842}"/>
              </a:ext>
            </a:extLst>
          </p:cNvPr>
          <p:cNvPicPr>
            <a:picLocks noChangeAspect="1"/>
          </p:cNvPicPr>
          <p:nvPr/>
        </p:nvPicPr>
        <p:blipFill>
          <a:blip r:embed="rId6"/>
          <a:stretch>
            <a:fillRect/>
          </a:stretch>
        </p:blipFill>
        <p:spPr>
          <a:xfrm>
            <a:off x="3742433" y="2007523"/>
            <a:ext cx="7900057" cy="2980771"/>
          </a:xfrm>
          <a:prstGeom prst="rect">
            <a:avLst/>
          </a:prstGeom>
        </p:spPr>
      </p:pic>
    </p:spTree>
    <p:custDataLst>
      <p:tags r:id="rId1"/>
    </p:custDataLst>
    <p:extLst>
      <p:ext uri="{BB962C8B-B14F-4D97-AF65-F5344CB8AC3E}">
        <p14:creationId xmlns:p14="http://schemas.microsoft.com/office/powerpoint/2010/main" val="28682688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BBF1911-2A01-E3F9-1866-D270C3D95BB6}"/>
              </a:ext>
            </a:extLst>
          </p:cNvPr>
          <p:cNvSpPr txBox="1">
            <a:spLocks/>
          </p:cNvSpPr>
          <p:nvPr/>
        </p:nvSpPr>
        <p:spPr>
          <a:xfrm>
            <a:off x="846174" y="69886"/>
            <a:ext cx="10517816"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4000" b="1">
                <a:solidFill>
                  <a:prstClr val="white"/>
                </a:solidFill>
                <a:latin typeface="Calibri" panose="020F0502020204030204"/>
                <a:ea typeface="HGSoeiKakugothicUB"/>
                <a:cs typeface="Myanmar Text"/>
              </a:rPr>
              <a:t>Compare and contrast</a:t>
            </a:r>
            <a:endParaRPr lang="en-US"/>
          </a:p>
        </p:txBody>
      </p:sp>
      <p:graphicFrame>
        <p:nvGraphicFramePr>
          <p:cNvPr id="5" name="Table 4">
            <a:extLst>
              <a:ext uri="{FF2B5EF4-FFF2-40B4-BE49-F238E27FC236}">
                <a16:creationId xmlns:a16="http://schemas.microsoft.com/office/drawing/2014/main" id="{BE64DA58-71B4-5B25-AABE-3E70D4E33A8B}"/>
              </a:ext>
            </a:extLst>
          </p:cNvPr>
          <p:cNvGraphicFramePr>
            <a:graphicFrameLocks noGrp="1"/>
          </p:cNvGraphicFramePr>
          <p:nvPr>
            <p:extLst>
              <p:ext uri="{D42A27DB-BD31-4B8C-83A1-F6EECF244321}">
                <p14:modId xmlns:p14="http://schemas.microsoft.com/office/powerpoint/2010/main" val="564628465"/>
              </p:ext>
            </p:extLst>
          </p:nvPr>
        </p:nvGraphicFramePr>
        <p:xfrm>
          <a:off x="942108" y="2834402"/>
          <a:ext cx="10421880" cy="3229704"/>
        </p:xfrm>
        <a:graphic>
          <a:graphicData uri="http://schemas.openxmlformats.org/drawingml/2006/table">
            <a:tbl>
              <a:tblPr firstRow="1" bandRow="1">
                <a:tableStyleId>{5C22544A-7EE6-4342-B048-85BDC9FD1C3A}</a:tableStyleId>
              </a:tblPr>
              <a:tblGrid>
                <a:gridCol w="2595419">
                  <a:extLst>
                    <a:ext uri="{9D8B030D-6E8A-4147-A177-3AD203B41FA5}">
                      <a16:colId xmlns:a16="http://schemas.microsoft.com/office/drawing/2014/main" val="1048504957"/>
                    </a:ext>
                  </a:extLst>
                </a:gridCol>
                <a:gridCol w="3870037">
                  <a:extLst>
                    <a:ext uri="{9D8B030D-6E8A-4147-A177-3AD203B41FA5}">
                      <a16:colId xmlns:a16="http://schemas.microsoft.com/office/drawing/2014/main" val="4067610939"/>
                    </a:ext>
                  </a:extLst>
                </a:gridCol>
                <a:gridCol w="3956424">
                  <a:extLst>
                    <a:ext uri="{9D8B030D-6E8A-4147-A177-3AD203B41FA5}">
                      <a16:colId xmlns:a16="http://schemas.microsoft.com/office/drawing/2014/main" val="1072340482"/>
                    </a:ext>
                  </a:extLst>
                </a:gridCol>
              </a:tblGrid>
              <a:tr h="462980">
                <a:tc>
                  <a:txBody>
                    <a:bodyPr/>
                    <a:lstStyle/>
                    <a:p>
                      <a:pPr algn="ctr"/>
                      <a:r>
                        <a:rPr lang="en-US" sz="2000"/>
                        <a:t>Representation Type</a:t>
                      </a:r>
                    </a:p>
                  </a:txBody>
                  <a:tcPr/>
                </a:tc>
                <a:tc>
                  <a:txBody>
                    <a:bodyPr/>
                    <a:lstStyle/>
                    <a:p>
                      <a:pPr algn="ctr"/>
                      <a:r>
                        <a:rPr lang="en-US" sz="2000"/>
                        <a:t>Benefits</a:t>
                      </a:r>
                    </a:p>
                  </a:txBody>
                  <a:tcPr/>
                </a:tc>
                <a:tc>
                  <a:txBody>
                    <a:bodyPr/>
                    <a:lstStyle/>
                    <a:p>
                      <a:pPr algn="ctr"/>
                      <a:r>
                        <a:rPr lang="en-US" sz="2000"/>
                        <a:t>Limitations</a:t>
                      </a:r>
                    </a:p>
                  </a:txBody>
                  <a:tcPr/>
                </a:tc>
                <a:extLst>
                  <a:ext uri="{0D108BD9-81ED-4DB2-BD59-A6C34878D82A}">
                    <a16:rowId xmlns:a16="http://schemas.microsoft.com/office/drawing/2014/main" val="3221136492"/>
                  </a:ext>
                </a:extLst>
              </a:tr>
              <a:tr h="691681">
                <a:tc>
                  <a:txBody>
                    <a:bodyPr/>
                    <a:lstStyle/>
                    <a:p>
                      <a:pPr algn="ctr">
                        <a:lnSpc>
                          <a:spcPts val="1900"/>
                        </a:lnSpc>
                      </a:pPr>
                      <a:r>
                        <a:rPr lang="en-US"/>
                        <a:t>Physical</a:t>
                      </a:r>
                    </a:p>
                    <a:p>
                      <a:pPr algn="ctr">
                        <a:lnSpc>
                          <a:spcPts val="1900"/>
                        </a:lnSpc>
                      </a:pPr>
                      <a:r>
                        <a:rPr lang="en-US"/>
                        <a:t>Plastic Model</a:t>
                      </a:r>
                    </a:p>
                  </a:txBody>
                  <a:tcPr anchor="ctr"/>
                </a:tc>
                <a:tc>
                  <a:txBody>
                    <a:bodyPr/>
                    <a:lstStyle/>
                    <a:p>
                      <a:endParaRPr lang="en-US"/>
                    </a:p>
                  </a:txBody>
                  <a:tcPr/>
                </a:tc>
                <a:tc>
                  <a:txBody>
                    <a:bodyPr/>
                    <a:lstStyle/>
                    <a:p>
                      <a:endParaRPr lang="en-US"/>
                    </a:p>
                  </a:txBody>
                  <a:tcPr/>
                </a:tc>
                <a:extLst>
                  <a:ext uri="{0D108BD9-81ED-4DB2-BD59-A6C34878D82A}">
                    <a16:rowId xmlns:a16="http://schemas.microsoft.com/office/drawing/2014/main" val="1652070921"/>
                  </a:ext>
                </a:extLst>
              </a:tr>
              <a:tr h="691681">
                <a:tc>
                  <a:txBody>
                    <a:bodyPr/>
                    <a:lstStyle/>
                    <a:p>
                      <a:pPr algn="ctr">
                        <a:lnSpc>
                          <a:spcPts val="1900"/>
                        </a:lnSpc>
                      </a:pPr>
                      <a:r>
                        <a:rPr lang="en-US"/>
                        <a:t>Cartoon</a:t>
                      </a:r>
                    </a:p>
                    <a:p>
                      <a:pPr algn="ctr">
                        <a:lnSpc>
                          <a:spcPts val="1900"/>
                        </a:lnSpc>
                      </a:pPr>
                      <a:r>
                        <a:rPr lang="en-US"/>
                        <a:t>Representation</a:t>
                      </a:r>
                    </a:p>
                  </a:txBody>
                  <a:tcPr anchor="ctr"/>
                </a:tc>
                <a:tc>
                  <a:txBody>
                    <a:bodyPr/>
                    <a:lstStyle/>
                    <a:p>
                      <a:endParaRPr lang="en-US"/>
                    </a:p>
                  </a:txBody>
                  <a:tcPr/>
                </a:tc>
                <a:tc>
                  <a:txBody>
                    <a:bodyPr/>
                    <a:lstStyle/>
                    <a:p>
                      <a:endParaRPr lang="en-US"/>
                    </a:p>
                  </a:txBody>
                  <a:tcPr/>
                </a:tc>
                <a:extLst>
                  <a:ext uri="{0D108BD9-81ED-4DB2-BD59-A6C34878D82A}">
                    <a16:rowId xmlns:a16="http://schemas.microsoft.com/office/drawing/2014/main" val="1410996772"/>
                  </a:ext>
                </a:extLst>
              </a:tr>
              <a:tr h="691681">
                <a:tc>
                  <a:txBody>
                    <a:bodyPr/>
                    <a:lstStyle/>
                    <a:p>
                      <a:pPr algn="ctr">
                        <a:lnSpc>
                          <a:spcPts val="1900"/>
                        </a:lnSpc>
                      </a:pPr>
                      <a:r>
                        <a:rPr lang="en-US"/>
                        <a:t>Chemical Structure</a:t>
                      </a:r>
                    </a:p>
                    <a:p>
                      <a:pPr algn="ctr">
                        <a:lnSpc>
                          <a:spcPts val="1900"/>
                        </a:lnSpc>
                      </a:pPr>
                      <a:r>
                        <a:rPr lang="en-US"/>
                        <a:t>Representation</a:t>
                      </a:r>
                    </a:p>
                  </a:txBody>
                  <a:tcPr anchor="ctr"/>
                </a:tc>
                <a:tc>
                  <a:txBody>
                    <a:bodyPr/>
                    <a:lstStyle/>
                    <a:p>
                      <a:endParaRPr lang="en-US"/>
                    </a:p>
                  </a:txBody>
                  <a:tcPr/>
                </a:tc>
                <a:tc>
                  <a:txBody>
                    <a:bodyPr/>
                    <a:lstStyle/>
                    <a:p>
                      <a:endParaRPr lang="en-US"/>
                    </a:p>
                  </a:txBody>
                  <a:tcPr/>
                </a:tc>
                <a:extLst>
                  <a:ext uri="{0D108BD9-81ED-4DB2-BD59-A6C34878D82A}">
                    <a16:rowId xmlns:a16="http://schemas.microsoft.com/office/drawing/2014/main" val="3384034091"/>
                  </a:ext>
                </a:extLst>
              </a:tr>
              <a:tr h="691681">
                <a:tc>
                  <a:txBody>
                    <a:bodyPr/>
                    <a:lstStyle/>
                    <a:p>
                      <a:pPr algn="ctr">
                        <a:lnSpc>
                          <a:spcPts val="1900"/>
                        </a:lnSpc>
                      </a:pPr>
                      <a:r>
                        <a:rPr lang="en-US"/>
                        <a:t>Schematic</a:t>
                      </a:r>
                    </a:p>
                    <a:p>
                      <a:pPr algn="ctr">
                        <a:lnSpc>
                          <a:spcPts val="1900"/>
                        </a:lnSpc>
                      </a:pPr>
                      <a:r>
                        <a:rPr lang="en-US"/>
                        <a:t>Representation</a:t>
                      </a:r>
                    </a:p>
                  </a:txBody>
                  <a:tcPr anchor="ctr"/>
                </a:tc>
                <a:tc>
                  <a:txBody>
                    <a:bodyPr/>
                    <a:lstStyle/>
                    <a:p>
                      <a:endParaRPr lang="en-US"/>
                    </a:p>
                  </a:txBody>
                  <a:tcPr/>
                </a:tc>
                <a:tc>
                  <a:txBody>
                    <a:bodyPr/>
                    <a:lstStyle/>
                    <a:p>
                      <a:endParaRPr lang="en-US"/>
                    </a:p>
                  </a:txBody>
                  <a:tcPr/>
                </a:tc>
                <a:extLst>
                  <a:ext uri="{0D108BD9-81ED-4DB2-BD59-A6C34878D82A}">
                    <a16:rowId xmlns:a16="http://schemas.microsoft.com/office/drawing/2014/main" val="3998436342"/>
                  </a:ext>
                </a:extLst>
              </a:tr>
            </a:tbl>
          </a:graphicData>
        </a:graphic>
      </p:graphicFrame>
      <p:sp>
        <p:nvSpPr>
          <p:cNvPr id="7" name="TextBox 6">
            <a:extLst>
              <a:ext uri="{FF2B5EF4-FFF2-40B4-BE49-F238E27FC236}">
                <a16:creationId xmlns:a16="http://schemas.microsoft.com/office/drawing/2014/main" id="{05A720BD-5BBA-BADB-4221-D799AB2D0AFC}"/>
              </a:ext>
            </a:extLst>
          </p:cNvPr>
          <p:cNvSpPr txBox="1"/>
          <p:nvPr/>
        </p:nvSpPr>
        <p:spPr>
          <a:xfrm>
            <a:off x="864646" y="1780272"/>
            <a:ext cx="10339062" cy="707886"/>
          </a:xfrm>
          <a:prstGeom prst="rect">
            <a:avLst/>
          </a:prstGeom>
          <a:noFill/>
        </p:spPr>
        <p:txBody>
          <a:bodyPr wrap="square">
            <a:spAutoFit/>
          </a:bodyPr>
          <a:lstStyle/>
          <a:p>
            <a:pPr>
              <a:spcAft>
                <a:spcPts val="1800"/>
              </a:spcAft>
            </a:pPr>
            <a:r>
              <a:rPr lang="en-US" sz="2000">
                <a:ea typeface="Calibri"/>
                <a:cs typeface="Calibri"/>
              </a:rPr>
              <a:t>Each of the molecular representation highlight different aspects of nucleotide structure. </a:t>
            </a:r>
            <a:r>
              <a:rPr lang="en-US" sz="2000" b="1">
                <a:ea typeface="Calibri"/>
                <a:cs typeface="Calibri"/>
              </a:rPr>
              <a:t>Fill out the chart below to compare and contrast the representations.</a:t>
            </a:r>
            <a:endParaRPr lang="en-US" sz="2000">
              <a:ea typeface="Calibri"/>
              <a:cs typeface="Calibri"/>
            </a:endParaRPr>
          </a:p>
        </p:txBody>
      </p:sp>
      <p:pic>
        <p:nvPicPr>
          <p:cNvPr id="9" name="Picture 8" descr="A purple pencil in a white circle&#10;&#10;Description automatically generated">
            <a:extLst>
              <a:ext uri="{FF2B5EF4-FFF2-40B4-BE49-F238E27FC236}">
                <a16:creationId xmlns:a16="http://schemas.microsoft.com/office/drawing/2014/main" id="{B9CF2A1C-DECC-D64C-5953-0AF0C82B3A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7" y="127174"/>
            <a:ext cx="1207035" cy="1200329"/>
          </a:xfrm>
          <a:prstGeom prst="rect">
            <a:avLst/>
          </a:prstGeom>
        </p:spPr>
      </p:pic>
    </p:spTree>
    <p:custDataLst>
      <p:tags r:id="rId1"/>
    </p:custDataLst>
    <p:extLst>
      <p:ext uri="{BB962C8B-B14F-4D97-AF65-F5344CB8AC3E}">
        <p14:creationId xmlns:p14="http://schemas.microsoft.com/office/powerpoint/2010/main" val="41689492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5" name="Footer Placeholder 1">
            <a:extLst>
              <a:ext uri="{FF2B5EF4-FFF2-40B4-BE49-F238E27FC236}">
                <a16:creationId xmlns:a16="http://schemas.microsoft.com/office/drawing/2014/main" id="{645127DE-E308-0C90-E4C4-BDF9781BFC32}"/>
              </a:ext>
            </a:extLst>
          </p:cNvPr>
          <p:cNvSpPr>
            <a:spLocks noGrp="1"/>
          </p:cNvSpPr>
          <p:nvPr>
            <p:ph type="ftr" sz="quarter" idx="11"/>
          </p:nvPr>
        </p:nvSpPr>
        <p:spPr>
          <a:xfrm>
            <a:off x="4038600" y="6356350"/>
            <a:ext cx="4114800" cy="365125"/>
          </a:xfrm>
        </p:spPr>
        <p:txBody>
          <a:bodyPr/>
          <a:lstStyle/>
          <a:p>
            <a:r>
              <a:rPr lang="en-US">
                <a:solidFill>
                  <a:srgbClr val="E0BBE7"/>
                </a:solidFill>
                <a:latin typeface="+mn-lt"/>
              </a:rPr>
              <a:t>© 2023 3D Molecular Designs. All Rights Reserved. </a:t>
            </a:r>
          </a:p>
        </p:txBody>
      </p:sp>
      <p:sp>
        <p:nvSpPr>
          <p:cNvPr id="3" name="TextBox 2">
            <a:extLst>
              <a:ext uri="{FF2B5EF4-FFF2-40B4-BE49-F238E27FC236}">
                <a16:creationId xmlns:a16="http://schemas.microsoft.com/office/drawing/2014/main" id="{E52A50D5-5887-A523-2601-19B4FD86CF1F}"/>
              </a:ext>
            </a:extLst>
          </p:cNvPr>
          <p:cNvSpPr txBox="1"/>
          <p:nvPr/>
        </p:nvSpPr>
        <p:spPr>
          <a:xfrm>
            <a:off x="671332" y="91475"/>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Overview</a:t>
            </a:r>
            <a:endParaRPr lang="en-US" sz="4000">
              <a:solidFill>
                <a:schemeClr val="bg1"/>
              </a:solidFill>
              <a:cs typeface="Myanmar Text"/>
            </a:endParaRPr>
          </a:p>
        </p:txBody>
      </p:sp>
      <p:sp>
        <p:nvSpPr>
          <p:cNvPr id="6" name="TextBox 1">
            <a:extLst>
              <a:ext uri="{FF2B5EF4-FFF2-40B4-BE49-F238E27FC236}">
                <a16:creationId xmlns:a16="http://schemas.microsoft.com/office/drawing/2014/main" id="{97769909-3E7C-0FCF-5875-43595F930516}"/>
              </a:ext>
            </a:extLst>
          </p:cNvPr>
          <p:cNvSpPr txBox="1"/>
          <p:nvPr/>
        </p:nvSpPr>
        <p:spPr>
          <a:xfrm>
            <a:off x="914427" y="1195193"/>
            <a:ext cx="5634183" cy="5047534"/>
          </a:xfrm>
          <a:prstGeom prst="rect">
            <a:avLst/>
          </a:prstGeom>
          <a:noFill/>
        </p:spPr>
        <p:txBody>
          <a:bodyPr wrap="square" lIns="91440" tIns="45719" rIns="91440" bIns="45719"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1"/>
              </a:spcAft>
            </a:pPr>
            <a:r>
              <a:rPr lang="en-US" b="1">
                <a:solidFill>
                  <a:srgbClr val="000000"/>
                </a:solidFill>
                <a:cs typeface="Calibri"/>
              </a:rPr>
              <a:t>Activity Objectives</a:t>
            </a:r>
            <a:endParaRPr lang="en-US">
              <a:solidFill>
                <a:srgbClr val="000000"/>
              </a:solidFill>
              <a:cs typeface="Calibri"/>
            </a:endParaRPr>
          </a:p>
          <a:p>
            <a:pPr marL="172720" lvl="1" indent="-172720">
              <a:buFont typeface="Courier New,monospace"/>
              <a:buChar char="o"/>
            </a:pPr>
            <a:r>
              <a:rPr lang="en-US" sz="1600">
                <a:solidFill>
                  <a:srgbClr val="000000"/>
                </a:solidFill>
                <a:cs typeface="Calibri"/>
              </a:rPr>
              <a:t>Evaluate multiple models of the structure of the nucleotide. </a:t>
            </a:r>
          </a:p>
          <a:p>
            <a:pPr marL="172720" lvl="1" indent="-172720">
              <a:buFont typeface="Courier New,monospace"/>
              <a:buChar char="o"/>
            </a:pPr>
            <a:r>
              <a:rPr lang="en-US" sz="1600">
                <a:solidFill>
                  <a:srgbClr val="000000"/>
                </a:solidFill>
                <a:cs typeface="Calibri"/>
              </a:rPr>
              <a:t>Construct a DNA sequence and discover the directionality of DNA.</a:t>
            </a:r>
            <a:endParaRPr lang="en-US" sz="1600">
              <a:solidFill>
                <a:srgbClr val="000000"/>
              </a:solidFill>
              <a:ea typeface="Calibri"/>
              <a:cs typeface="Calibri"/>
            </a:endParaRPr>
          </a:p>
          <a:p>
            <a:pPr marL="172720" lvl="1" indent="-172720">
              <a:buFont typeface="Courier New,monospace"/>
              <a:buChar char="o"/>
            </a:pPr>
            <a:endParaRPr lang="en-US" sz="1600">
              <a:solidFill>
                <a:srgbClr val="000000"/>
              </a:solidFill>
              <a:ea typeface="Calibri"/>
              <a:cs typeface="Calibri"/>
            </a:endParaRPr>
          </a:p>
          <a:p>
            <a:pPr marL="0" lvl="1">
              <a:spcAft>
                <a:spcPts val="601"/>
              </a:spcAft>
            </a:pPr>
            <a:r>
              <a:rPr lang="en-US" b="1">
                <a:solidFill>
                  <a:srgbClr val="000000"/>
                </a:solidFill>
                <a:cs typeface="Calibri"/>
              </a:rPr>
              <a:t>Estimated Class Time:</a:t>
            </a:r>
            <a:endParaRPr lang="en-US">
              <a:solidFill>
                <a:srgbClr val="000000"/>
              </a:solidFill>
              <a:cs typeface="Calibri"/>
            </a:endParaRPr>
          </a:p>
          <a:p>
            <a:r>
              <a:rPr lang="en-US" sz="1600">
                <a:solidFill>
                  <a:srgbClr val="000000"/>
                </a:solidFill>
                <a:cs typeface="Calibri"/>
              </a:rPr>
              <a:t>45 minutes</a:t>
            </a:r>
            <a:endParaRPr lang="en-US" sz="1600">
              <a:solidFill>
                <a:srgbClr val="000000"/>
              </a:solidFill>
              <a:ea typeface="Calibri"/>
              <a:cs typeface="Calibri"/>
            </a:endParaRPr>
          </a:p>
          <a:p>
            <a:endParaRPr lang="en-US" sz="1600">
              <a:solidFill>
                <a:srgbClr val="000000"/>
              </a:solidFill>
              <a:cs typeface="Calibri"/>
            </a:endParaRPr>
          </a:p>
          <a:p>
            <a:pPr>
              <a:spcAft>
                <a:spcPts val="601"/>
              </a:spcAft>
            </a:pPr>
            <a:r>
              <a:rPr lang="en-US" b="1">
                <a:solidFill>
                  <a:srgbClr val="000000"/>
                </a:solidFill>
                <a:cs typeface="Calibri"/>
              </a:rPr>
              <a:t>Required Models:</a:t>
            </a:r>
            <a:endParaRPr lang="en-US">
              <a:solidFill>
                <a:srgbClr val="000000"/>
              </a:solidFill>
              <a:cs typeface="Calibri"/>
            </a:endParaRPr>
          </a:p>
          <a:p>
            <a:r>
              <a:rPr lang="en-US" sz="1600">
                <a:solidFill>
                  <a:srgbClr val="000000"/>
                </a:solidFill>
                <a:cs typeface="Calibri"/>
              </a:rPr>
              <a:t>Dynamic DNA Kit</a:t>
            </a:r>
            <a:r>
              <a:rPr lang="en-US" sz="1600" baseline="30000">
                <a:solidFill>
                  <a:srgbClr val="000000"/>
                </a:solidFill>
                <a:cs typeface="Calibri"/>
              </a:rPr>
              <a:t>©</a:t>
            </a:r>
            <a:endParaRPr lang="en-US" sz="2000" baseline="30000">
              <a:solidFill>
                <a:srgbClr val="000000"/>
              </a:solidFill>
              <a:cs typeface="Calibri" panose="020F0502020204030204"/>
            </a:endParaRPr>
          </a:p>
          <a:p>
            <a:pPr>
              <a:spcAft>
                <a:spcPts val="601"/>
              </a:spcAft>
            </a:pPr>
            <a:endParaRPr lang="en-US" b="1">
              <a:solidFill>
                <a:srgbClr val="000000"/>
              </a:solidFill>
              <a:cs typeface="Myanmar Text"/>
            </a:endParaRPr>
          </a:p>
          <a:p>
            <a:pPr>
              <a:spcAft>
                <a:spcPts val="601"/>
              </a:spcAft>
            </a:pPr>
            <a:r>
              <a:rPr lang="en-US" b="1">
                <a:solidFill>
                  <a:srgbClr val="000000"/>
                </a:solidFill>
                <a:cs typeface="Myanmar Text"/>
              </a:rPr>
              <a:t>Required Media:</a:t>
            </a:r>
            <a:endParaRPr lang="en-US" b="1">
              <a:solidFill>
                <a:srgbClr val="000000"/>
              </a:solidFill>
              <a:ea typeface="Calibri"/>
              <a:cs typeface="Myanmar Text"/>
            </a:endParaRPr>
          </a:p>
          <a:p>
            <a:pPr>
              <a:spcAft>
                <a:spcPts val="601"/>
              </a:spcAft>
            </a:pPr>
            <a:r>
              <a:rPr lang="en-US" sz="1600">
                <a:solidFill>
                  <a:srgbClr val="000000"/>
                </a:solidFill>
                <a:cs typeface="Myanmar Text"/>
              </a:rPr>
              <a:t>3DMD AR EDU App + subscription</a:t>
            </a:r>
            <a:endParaRPr lang="en-US" sz="1600">
              <a:solidFill>
                <a:srgbClr val="000000"/>
              </a:solidFill>
              <a:ea typeface="Calibri"/>
              <a:cs typeface="Myanmar Text"/>
            </a:endParaRPr>
          </a:p>
          <a:p>
            <a:pPr>
              <a:spcAft>
                <a:spcPts val="601"/>
              </a:spcAft>
            </a:pPr>
            <a:endParaRPr lang="en-US" sz="1600" b="1">
              <a:solidFill>
                <a:srgbClr val="000000"/>
              </a:solidFill>
              <a:cs typeface="Calibri"/>
            </a:endParaRPr>
          </a:p>
          <a:p>
            <a:pPr>
              <a:spcAft>
                <a:spcPts val="601"/>
              </a:spcAft>
            </a:pPr>
            <a:r>
              <a:rPr lang="en-US" sz="1600" b="1">
                <a:solidFill>
                  <a:srgbClr val="000000"/>
                </a:solidFill>
                <a:cs typeface="Calibri"/>
              </a:rPr>
              <a:t>Other Materials Needed:</a:t>
            </a:r>
            <a:endParaRPr lang="en-US" sz="1600">
              <a:solidFill>
                <a:srgbClr val="000000"/>
              </a:solidFill>
              <a:ea typeface="Calibri"/>
              <a:cs typeface="Calibri"/>
            </a:endParaRPr>
          </a:p>
          <a:p>
            <a:r>
              <a:rPr lang="en-US" sz="1600">
                <a:cs typeface="Calibri"/>
              </a:rPr>
              <a:t>Notebook and writing tools</a:t>
            </a:r>
          </a:p>
          <a:p>
            <a:r>
              <a:rPr lang="en-US" sz="1600">
                <a:cs typeface="Calibri"/>
              </a:rPr>
              <a:t>*Optional – Flow of Genetic Information Kit </a:t>
            </a:r>
            <a:r>
              <a:rPr lang="en-US" sz="1100">
                <a:cs typeface="Calibri"/>
              </a:rPr>
              <a:t>© </a:t>
            </a:r>
          </a:p>
        </p:txBody>
      </p:sp>
      <p:sp>
        <p:nvSpPr>
          <p:cNvPr id="8" name="TextBox 1">
            <a:extLst>
              <a:ext uri="{FF2B5EF4-FFF2-40B4-BE49-F238E27FC236}">
                <a16:creationId xmlns:a16="http://schemas.microsoft.com/office/drawing/2014/main" id="{941A8659-48C6-DCB4-CF4A-88CD90BFEE08}"/>
              </a:ext>
            </a:extLst>
          </p:cNvPr>
          <p:cNvSpPr txBox="1"/>
          <p:nvPr/>
        </p:nvSpPr>
        <p:spPr>
          <a:xfrm>
            <a:off x="6993609" y="1204429"/>
            <a:ext cx="4487158" cy="3831944"/>
          </a:xfrm>
          <a:prstGeom prst="rect">
            <a:avLst/>
          </a:prstGeom>
          <a:noFill/>
        </p:spPr>
        <p:txBody>
          <a:bodyPr wrap="square" lIns="91440" tIns="45719" rIns="91440" bIns="45719"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1"/>
              </a:spcAft>
            </a:pPr>
            <a:r>
              <a:rPr lang="en-US" b="1">
                <a:solidFill>
                  <a:srgbClr val="000000"/>
                </a:solidFill>
                <a:cs typeface="Calibri"/>
              </a:rPr>
              <a:t>Grade, Class</a:t>
            </a:r>
            <a:endParaRPr lang="en-US">
              <a:solidFill>
                <a:srgbClr val="000000"/>
              </a:solidFill>
              <a:cs typeface="Calibri"/>
            </a:endParaRPr>
          </a:p>
          <a:p>
            <a:r>
              <a:rPr lang="en-US" sz="1600">
                <a:solidFill>
                  <a:srgbClr val="000000"/>
                </a:solidFill>
                <a:cs typeface="Calibri"/>
              </a:rPr>
              <a:t>9-12 Biology </a:t>
            </a:r>
          </a:p>
          <a:p>
            <a:endParaRPr lang="en-US" sz="1600">
              <a:solidFill>
                <a:srgbClr val="000000"/>
              </a:solidFill>
              <a:cs typeface="Calibri"/>
            </a:endParaRPr>
          </a:p>
          <a:p>
            <a:pPr>
              <a:spcAft>
                <a:spcPts val="601"/>
              </a:spcAft>
            </a:pPr>
            <a:r>
              <a:rPr lang="en-US" b="1">
                <a:solidFill>
                  <a:srgbClr val="000000"/>
                </a:solidFill>
                <a:cs typeface="Calibri"/>
              </a:rPr>
              <a:t>Topics</a:t>
            </a:r>
            <a:endParaRPr lang="en-US">
              <a:solidFill>
                <a:srgbClr val="000000"/>
              </a:solidFill>
              <a:cs typeface="Calibri"/>
            </a:endParaRPr>
          </a:p>
          <a:p>
            <a:pPr marL="172085" indent="-172085">
              <a:buFont typeface="Arial" panose="020B0604020202020204" pitchFamily="34" charset="0"/>
              <a:buChar char="•"/>
            </a:pPr>
            <a:r>
              <a:rPr lang="en-US" sz="1600">
                <a:solidFill>
                  <a:srgbClr val="000000"/>
                </a:solidFill>
                <a:cs typeface="Calibri"/>
              </a:rPr>
              <a:t>DNA Structure</a:t>
            </a:r>
            <a:endParaRPr lang="en-US"/>
          </a:p>
          <a:p>
            <a:pPr marL="172085" indent="-172085">
              <a:buFont typeface="Arial" panose="020B0604020202020204" pitchFamily="34" charset="0"/>
              <a:buChar char="•"/>
            </a:pPr>
            <a:r>
              <a:rPr lang="en-US" sz="1600">
                <a:solidFill>
                  <a:srgbClr val="000000"/>
                </a:solidFill>
                <a:cs typeface="Calibri"/>
              </a:rPr>
              <a:t>Nucleotide Structure</a:t>
            </a:r>
          </a:p>
          <a:p>
            <a:pPr marL="172085" indent="-172085">
              <a:buFont typeface="Arial" panose="020B0604020202020204" pitchFamily="34" charset="0"/>
              <a:buChar char="•"/>
            </a:pPr>
            <a:r>
              <a:rPr lang="en-US" sz="1600">
                <a:solidFill>
                  <a:srgbClr val="000000"/>
                </a:solidFill>
                <a:cs typeface="Calibri"/>
              </a:rPr>
              <a:t>Base Pairing</a:t>
            </a:r>
          </a:p>
          <a:p>
            <a:pPr marL="172085" indent="-172085">
              <a:buFont typeface="Arial" panose="020B0604020202020204" pitchFamily="34" charset="0"/>
              <a:buChar char="•"/>
            </a:pPr>
            <a:r>
              <a:rPr lang="en-US" sz="1600">
                <a:solidFill>
                  <a:srgbClr val="000000"/>
                </a:solidFill>
                <a:cs typeface="Calibri"/>
              </a:rPr>
              <a:t>Directionality</a:t>
            </a:r>
          </a:p>
          <a:p>
            <a:endParaRPr lang="en-US" sz="1600">
              <a:solidFill>
                <a:srgbClr val="000000"/>
              </a:solidFill>
              <a:cs typeface="Calibri"/>
            </a:endParaRPr>
          </a:p>
          <a:p>
            <a:endParaRPr lang="en-US" sz="1401">
              <a:solidFill>
                <a:srgbClr val="000000"/>
              </a:solidFill>
              <a:cs typeface="Calibri"/>
            </a:endParaRPr>
          </a:p>
          <a:p>
            <a:pPr>
              <a:spcAft>
                <a:spcPts val="600"/>
              </a:spcAft>
            </a:pPr>
            <a:r>
              <a:rPr lang="en-US" b="1">
                <a:solidFill>
                  <a:srgbClr val="000000"/>
                </a:solidFill>
                <a:cs typeface="Calibri"/>
              </a:rPr>
              <a:t>Prerequisite Knowledge</a:t>
            </a:r>
            <a:endParaRPr lang="en-US" b="1">
              <a:solidFill>
                <a:srgbClr val="000000"/>
              </a:solidFill>
              <a:ea typeface="Calibri"/>
              <a:cs typeface="Calibri"/>
            </a:endParaRPr>
          </a:p>
          <a:p>
            <a:pPr marL="174625" indent="-174625">
              <a:buFont typeface="Arial" panose="020B0604020202020204" pitchFamily="34" charset="0"/>
              <a:buChar char="•"/>
            </a:pPr>
            <a:r>
              <a:rPr lang="en-US" sz="1600">
                <a:solidFill>
                  <a:srgbClr val="000000"/>
                </a:solidFill>
                <a:cs typeface="Calibri"/>
              </a:rPr>
              <a:t>Polarity</a:t>
            </a:r>
          </a:p>
          <a:p>
            <a:pPr marL="174625" indent="-174625">
              <a:buFont typeface="Arial" panose="020B0604020202020204" pitchFamily="34" charset="0"/>
              <a:buChar char="•"/>
            </a:pPr>
            <a:r>
              <a:rPr lang="en-US" sz="1600">
                <a:solidFill>
                  <a:srgbClr val="000000"/>
                </a:solidFill>
                <a:ea typeface="Calibri"/>
                <a:cs typeface="Calibri"/>
              </a:rPr>
              <a:t>Covalent bonding</a:t>
            </a:r>
          </a:p>
          <a:p>
            <a:pPr marL="174625" indent="-174625">
              <a:buFont typeface="Arial" panose="020B0604020202020204" pitchFamily="34" charset="0"/>
              <a:buChar char="•"/>
            </a:pPr>
            <a:r>
              <a:rPr lang="en-US" sz="1600">
                <a:solidFill>
                  <a:srgbClr val="000000"/>
                </a:solidFill>
                <a:ea typeface="Calibri"/>
                <a:cs typeface="Calibri"/>
              </a:rPr>
              <a:t>Hydrogen bonding</a:t>
            </a:r>
          </a:p>
        </p:txBody>
      </p:sp>
    </p:spTree>
    <p:custDataLst>
      <p:tags r:id="rId1"/>
    </p:custDataLst>
    <p:extLst>
      <p:ext uri="{BB962C8B-B14F-4D97-AF65-F5344CB8AC3E}">
        <p14:creationId xmlns:p14="http://schemas.microsoft.com/office/powerpoint/2010/main" val="4428960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CC2FF3C-0B6C-D40C-93FC-E3BFAC401B35}"/>
              </a:ext>
            </a:extLst>
          </p:cNvPr>
          <p:cNvSpPr txBox="1"/>
          <p:nvPr/>
        </p:nvSpPr>
        <p:spPr>
          <a:xfrm>
            <a:off x="933650" y="1062390"/>
            <a:ext cx="8815831" cy="2031325"/>
          </a:xfrm>
          <a:prstGeom prst="rect">
            <a:avLst/>
          </a:prstGeom>
          <a:noFill/>
        </p:spPr>
        <p:txBody>
          <a:bodyPr wrap="square" lIns="91440" tIns="45720" rIns="91440" bIns="45720" rtlCol="0" anchor="t">
            <a:spAutoFit/>
          </a:bodyPr>
          <a:lstStyle/>
          <a:p>
            <a:pPr>
              <a:lnSpc>
                <a:spcPct val="200000"/>
              </a:lnSpc>
            </a:pPr>
            <a:r>
              <a:rPr lang="en-US" b="1">
                <a:solidFill>
                  <a:srgbClr val="000000"/>
                </a:solidFill>
                <a:cs typeface="Myanmar Text"/>
              </a:rPr>
              <a:t>Scene 2: Double-stranded DNA Structure</a:t>
            </a:r>
            <a:endParaRPr lang="en-US"/>
          </a:p>
          <a:p>
            <a:pPr>
              <a:spcAft>
                <a:spcPts val="1200"/>
              </a:spcAft>
            </a:pPr>
            <a:r>
              <a:rPr lang="en-US" sz="1600"/>
              <a:t>Scanning a short 12x base pair long section of double-stranded DNA made from 24x individual plastic nucleotides from the Dynamic DNA Kit</a:t>
            </a:r>
            <a:r>
              <a:rPr lang="en-US" sz="1600" baseline="30000"/>
              <a:t>©</a:t>
            </a:r>
            <a:r>
              <a:rPr lang="en-US" sz="1600"/>
              <a:t> (image to the right) will display three different digital representations: A </a:t>
            </a:r>
            <a:r>
              <a:rPr lang="en-US" sz="1600" b="1"/>
              <a:t>cartoon </a:t>
            </a:r>
            <a:r>
              <a:rPr lang="en-US" sz="1600"/>
              <a:t>representation, a </a:t>
            </a:r>
            <a:r>
              <a:rPr lang="en-US" sz="1600" b="1"/>
              <a:t>chemical structure </a:t>
            </a:r>
            <a:r>
              <a:rPr lang="en-US" sz="1600"/>
              <a:t>representation and a </a:t>
            </a:r>
            <a:r>
              <a:rPr lang="en-US" sz="1600" b="1"/>
              <a:t>ball &amp; stick </a:t>
            </a:r>
            <a:r>
              <a:rPr lang="en-US" sz="1600"/>
              <a:t>representation. S</a:t>
            </a:r>
            <a:r>
              <a:rPr lang="en-US" sz="1600">
                <a:solidFill>
                  <a:srgbClr val="000000"/>
                </a:solidFill>
                <a:cs typeface="Myanmar Text"/>
              </a:rPr>
              <a:t>tudents compare the different representations.</a:t>
            </a:r>
          </a:p>
          <a:p>
            <a:pPr>
              <a:spcAft>
                <a:spcPts val="1800"/>
              </a:spcAft>
            </a:pPr>
            <a:r>
              <a:rPr lang="en-US" sz="1600">
                <a:solidFill>
                  <a:srgbClr val="000000"/>
                </a:solidFill>
                <a:cs typeface="Myanmar Text"/>
              </a:rPr>
              <a:t>For easier scanning, the 12x base pair long section of DNA should be placed on the black display stand.</a:t>
            </a:r>
          </a:p>
        </p:txBody>
      </p:sp>
      <p:sp>
        <p:nvSpPr>
          <p:cNvPr id="5" name="TextBox 4">
            <a:extLst>
              <a:ext uri="{FF2B5EF4-FFF2-40B4-BE49-F238E27FC236}">
                <a16:creationId xmlns:a16="http://schemas.microsoft.com/office/drawing/2014/main" id="{82EC0A40-F396-7F19-AECF-2EC54E92138C}"/>
              </a:ext>
            </a:extLst>
          </p:cNvPr>
          <p:cNvSpPr txBox="1"/>
          <p:nvPr/>
        </p:nvSpPr>
        <p:spPr>
          <a:xfrm>
            <a:off x="671332" y="91475"/>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Scene 2</a:t>
            </a:r>
            <a:endParaRPr lang="en-US" sz="4000">
              <a:solidFill>
                <a:schemeClr val="bg1"/>
              </a:solidFill>
              <a:cs typeface="Myanmar Text"/>
            </a:endParaRPr>
          </a:p>
        </p:txBody>
      </p:sp>
      <p:graphicFrame>
        <p:nvGraphicFramePr>
          <p:cNvPr id="6" name="Object 5">
            <a:extLst>
              <a:ext uri="{FF2B5EF4-FFF2-40B4-BE49-F238E27FC236}">
                <a16:creationId xmlns:a16="http://schemas.microsoft.com/office/drawing/2014/main" id="{FFF227DA-10A4-EA7F-EBCB-4DA11DDA75B0}"/>
              </a:ext>
            </a:extLst>
          </p:cNvPr>
          <p:cNvGraphicFramePr>
            <a:graphicFrameLocks noChangeAspect="1"/>
          </p:cNvGraphicFramePr>
          <p:nvPr>
            <p:extLst>
              <p:ext uri="{D42A27DB-BD31-4B8C-83A1-F6EECF244321}">
                <p14:modId xmlns:p14="http://schemas.microsoft.com/office/powerpoint/2010/main" val="2899684592"/>
              </p:ext>
            </p:extLst>
          </p:nvPr>
        </p:nvGraphicFramePr>
        <p:xfrm>
          <a:off x="4598765" y="3708320"/>
          <a:ext cx="991058" cy="954689"/>
        </p:xfrm>
        <a:graphic>
          <a:graphicData uri="http://schemas.openxmlformats.org/presentationml/2006/ole">
            <mc:AlternateContent xmlns:mc="http://schemas.openxmlformats.org/markup-compatibility/2006">
              <mc:Choice xmlns:v="urn:schemas-microsoft-com:vml" Requires="v">
                <p:oleObj r:id="rId5" imgW="1383840" imgH="1333080" progId="">
                  <p:embed/>
                </p:oleObj>
              </mc:Choice>
              <mc:Fallback>
                <p:oleObj r:id="rId5" imgW="1383840" imgH="1333080" progId="">
                  <p:embed/>
                  <p:pic>
                    <p:nvPicPr>
                      <p:cNvPr id="6" name="Object 5">
                        <a:extLst>
                          <a:ext uri="{FF2B5EF4-FFF2-40B4-BE49-F238E27FC236}">
                            <a16:creationId xmlns:a16="http://schemas.microsoft.com/office/drawing/2014/main" id="{FFF227DA-10A4-EA7F-EBCB-4DA11DDA75B0}"/>
                          </a:ext>
                        </a:extLst>
                      </p:cNvPr>
                      <p:cNvPicPr/>
                      <p:nvPr/>
                    </p:nvPicPr>
                    <p:blipFill>
                      <a:blip r:embed="rId6"/>
                      <a:stretch>
                        <a:fillRect/>
                      </a:stretch>
                    </p:blipFill>
                    <p:spPr>
                      <a:xfrm>
                        <a:off x="4598765" y="3708320"/>
                        <a:ext cx="991058" cy="954689"/>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76D4D49B-EF1B-CC8C-890D-7786C3967E1A}"/>
              </a:ext>
            </a:extLst>
          </p:cNvPr>
          <p:cNvGraphicFramePr>
            <a:graphicFrameLocks noChangeAspect="1"/>
          </p:cNvGraphicFramePr>
          <p:nvPr>
            <p:extLst>
              <p:ext uri="{D42A27DB-BD31-4B8C-83A1-F6EECF244321}">
                <p14:modId xmlns:p14="http://schemas.microsoft.com/office/powerpoint/2010/main" val="453439975"/>
              </p:ext>
            </p:extLst>
          </p:nvPr>
        </p:nvGraphicFramePr>
        <p:xfrm>
          <a:off x="922767" y="3683669"/>
          <a:ext cx="991058" cy="954689"/>
        </p:xfrm>
        <a:graphic>
          <a:graphicData uri="http://schemas.openxmlformats.org/presentationml/2006/ole">
            <mc:AlternateContent xmlns:mc="http://schemas.openxmlformats.org/markup-compatibility/2006">
              <mc:Choice xmlns:v="urn:schemas-microsoft-com:vml" Requires="v">
                <p:oleObj r:id="rId7" imgW="1383840" imgH="1333080" progId="">
                  <p:embed/>
                </p:oleObj>
              </mc:Choice>
              <mc:Fallback>
                <p:oleObj r:id="rId7" imgW="1383840" imgH="1333080" progId="">
                  <p:embed/>
                  <p:pic>
                    <p:nvPicPr>
                      <p:cNvPr id="7" name="Object 6">
                        <a:extLst>
                          <a:ext uri="{FF2B5EF4-FFF2-40B4-BE49-F238E27FC236}">
                            <a16:creationId xmlns:a16="http://schemas.microsoft.com/office/drawing/2014/main" id="{76D4D49B-EF1B-CC8C-890D-7786C3967E1A}"/>
                          </a:ext>
                        </a:extLst>
                      </p:cNvPr>
                      <p:cNvPicPr/>
                      <p:nvPr/>
                    </p:nvPicPr>
                    <p:blipFill>
                      <a:blip r:embed="rId8"/>
                      <a:stretch>
                        <a:fillRect/>
                      </a:stretch>
                    </p:blipFill>
                    <p:spPr>
                      <a:xfrm>
                        <a:off x="922767" y="3683669"/>
                        <a:ext cx="991058" cy="954689"/>
                      </a:xfrm>
                      <a:prstGeom prst="rect">
                        <a:avLst/>
                      </a:prstGeom>
                    </p:spPr>
                  </p:pic>
                </p:oleObj>
              </mc:Fallback>
            </mc:AlternateContent>
          </a:graphicData>
        </a:graphic>
      </p:graphicFrame>
      <p:sp>
        <p:nvSpPr>
          <p:cNvPr id="9" name="TextBox 8">
            <a:extLst>
              <a:ext uri="{FF2B5EF4-FFF2-40B4-BE49-F238E27FC236}">
                <a16:creationId xmlns:a16="http://schemas.microsoft.com/office/drawing/2014/main" id="{4D755CA5-3500-ACC4-B9D2-F1089315B3D9}"/>
              </a:ext>
            </a:extLst>
          </p:cNvPr>
          <p:cNvSpPr txBox="1"/>
          <p:nvPr/>
        </p:nvSpPr>
        <p:spPr>
          <a:xfrm>
            <a:off x="4616858" y="4711412"/>
            <a:ext cx="1419209" cy="1646605"/>
          </a:xfrm>
          <a:prstGeom prst="rect">
            <a:avLst/>
          </a:prstGeom>
          <a:noFill/>
        </p:spPr>
        <p:txBody>
          <a:bodyPr wrap="square" lIns="91440" tIns="45720" rIns="91440" bIns="45720" anchor="t">
            <a:spAutoFit/>
          </a:bodyPr>
          <a:lstStyle/>
          <a:p>
            <a:pPr marL="3175">
              <a:spcAft>
                <a:spcPts val="600"/>
              </a:spcAft>
            </a:pPr>
            <a:r>
              <a:rPr lang="en-US" sz="1600" b="1">
                <a:solidFill>
                  <a:srgbClr val="000000"/>
                </a:solidFill>
                <a:ea typeface="Calibri"/>
                <a:cs typeface="Myanmar Text"/>
              </a:rPr>
              <a:t>Chemical Structures </a:t>
            </a:r>
          </a:p>
          <a:p>
            <a:pPr marL="3175">
              <a:spcAft>
                <a:spcPts val="600"/>
              </a:spcAft>
            </a:pPr>
            <a:r>
              <a:rPr lang="en-US" sz="1600">
                <a:solidFill>
                  <a:srgbClr val="000000"/>
                </a:solidFill>
                <a:ea typeface="Calibri"/>
                <a:cs typeface="Myanmar Text"/>
              </a:rPr>
              <a:t>Atoms shown with periodic table letter abbreviations.</a:t>
            </a:r>
            <a:endParaRPr lang="en-US">
              <a:solidFill>
                <a:srgbClr val="000000"/>
              </a:solidFill>
              <a:ea typeface="Calibri"/>
              <a:cs typeface="Calibri" panose="020F0502020204030204"/>
            </a:endParaRPr>
          </a:p>
        </p:txBody>
      </p:sp>
      <p:sp>
        <p:nvSpPr>
          <p:cNvPr id="12" name="TextBox 11">
            <a:extLst>
              <a:ext uri="{FF2B5EF4-FFF2-40B4-BE49-F238E27FC236}">
                <a16:creationId xmlns:a16="http://schemas.microsoft.com/office/drawing/2014/main" id="{B3B7532A-7687-6BC5-C3B3-E7441E2A17F3}"/>
              </a:ext>
            </a:extLst>
          </p:cNvPr>
          <p:cNvSpPr txBox="1"/>
          <p:nvPr/>
        </p:nvSpPr>
        <p:spPr>
          <a:xfrm>
            <a:off x="933650" y="4666027"/>
            <a:ext cx="1419209" cy="1892826"/>
          </a:xfrm>
          <a:prstGeom prst="rect">
            <a:avLst/>
          </a:prstGeom>
          <a:noFill/>
        </p:spPr>
        <p:txBody>
          <a:bodyPr wrap="square" lIns="91440" tIns="45720" rIns="91440" bIns="45720" anchor="t">
            <a:spAutoFit/>
          </a:bodyPr>
          <a:lstStyle/>
          <a:p>
            <a:pPr marL="3175">
              <a:spcAft>
                <a:spcPts val="600"/>
              </a:spcAft>
            </a:pPr>
            <a:r>
              <a:rPr lang="en-US" sz="1600" b="1">
                <a:solidFill>
                  <a:srgbClr val="000000"/>
                </a:solidFill>
                <a:ea typeface="Calibri"/>
                <a:cs typeface="Myanmar Text"/>
              </a:rPr>
              <a:t>Cartoon         </a:t>
            </a:r>
          </a:p>
          <a:p>
            <a:pPr marL="3175">
              <a:spcAft>
                <a:spcPts val="600"/>
              </a:spcAft>
            </a:pPr>
            <a:r>
              <a:rPr lang="en-US" sz="1600">
                <a:solidFill>
                  <a:srgbClr val="000000"/>
                </a:solidFill>
                <a:ea typeface="Calibri"/>
                <a:cs typeface="Myanmar Text"/>
              </a:rPr>
              <a:t>Nucleotide components shown as different schematic shapes. </a:t>
            </a:r>
            <a:endParaRPr lang="en-US">
              <a:solidFill>
                <a:srgbClr val="000000"/>
              </a:solidFill>
              <a:ea typeface="Calibri"/>
              <a:cs typeface="Calibri" panose="020F0502020204030204"/>
            </a:endParaRPr>
          </a:p>
        </p:txBody>
      </p:sp>
      <p:sp>
        <p:nvSpPr>
          <p:cNvPr id="13" name="TextBox 12">
            <a:extLst>
              <a:ext uri="{FF2B5EF4-FFF2-40B4-BE49-F238E27FC236}">
                <a16:creationId xmlns:a16="http://schemas.microsoft.com/office/drawing/2014/main" id="{0E8E3756-4662-1547-093B-D9E7C6F743FE}"/>
              </a:ext>
            </a:extLst>
          </p:cNvPr>
          <p:cNvSpPr txBox="1"/>
          <p:nvPr/>
        </p:nvSpPr>
        <p:spPr>
          <a:xfrm>
            <a:off x="8971957" y="4749884"/>
            <a:ext cx="1197654" cy="1646605"/>
          </a:xfrm>
          <a:prstGeom prst="rect">
            <a:avLst/>
          </a:prstGeom>
          <a:noFill/>
        </p:spPr>
        <p:txBody>
          <a:bodyPr wrap="square" lIns="91440" tIns="45720" rIns="91440" bIns="45720" anchor="t">
            <a:spAutoFit/>
          </a:bodyPr>
          <a:lstStyle/>
          <a:p>
            <a:pPr marL="3175">
              <a:spcAft>
                <a:spcPts val="600"/>
              </a:spcAft>
            </a:pPr>
            <a:r>
              <a:rPr lang="en-US" sz="1600" b="1">
                <a:solidFill>
                  <a:srgbClr val="000000"/>
                </a:solidFill>
                <a:ea typeface="Calibri"/>
                <a:cs typeface="Myanmar Text"/>
              </a:rPr>
              <a:t>Schematic</a:t>
            </a:r>
          </a:p>
          <a:p>
            <a:pPr marL="3175">
              <a:spcAft>
                <a:spcPts val="1200"/>
              </a:spcAft>
            </a:pPr>
            <a:r>
              <a:rPr lang="en-US" sz="1600">
                <a:solidFill>
                  <a:srgbClr val="000000"/>
                </a:solidFill>
                <a:ea typeface="Calibri"/>
                <a:cs typeface="Myanmar Text"/>
              </a:rPr>
              <a:t>Nucleotides shown as simple schematic shapes.</a:t>
            </a:r>
            <a:endParaRPr lang="en-US" sz="1600">
              <a:solidFill>
                <a:srgbClr val="000000"/>
              </a:solidFill>
              <a:ea typeface="Calibri"/>
              <a:cs typeface="Calibri" panose="020F0502020204030204"/>
            </a:endParaRPr>
          </a:p>
        </p:txBody>
      </p:sp>
      <p:pic>
        <p:nvPicPr>
          <p:cNvPr id="23" name="Picture 22">
            <a:extLst>
              <a:ext uri="{FF2B5EF4-FFF2-40B4-BE49-F238E27FC236}">
                <a16:creationId xmlns:a16="http://schemas.microsoft.com/office/drawing/2014/main" id="{D9F28D2D-1087-F2E8-7F72-AE745D1AB783}"/>
              </a:ext>
            </a:extLst>
          </p:cNvPr>
          <p:cNvPicPr>
            <a:picLocks noChangeAspect="1"/>
          </p:cNvPicPr>
          <p:nvPr/>
        </p:nvPicPr>
        <p:blipFill>
          <a:blip r:embed="rId9"/>
          <a:stretch>
            <a:fillRect/>
          </a:stretch>
        </p:blipFill>
        <p:spPr>
          <a:xfrm>
            <a:off x="8921041" y="3716815"/>
            <a:ext cx="970576" cy="951350"/>
          </a:xfrm>
          <a:prstGeom prst="rect">
            <a:avLst/>
          </a:prstGeom>
        </p:spPr>
      </p:pic>
      <p:pic>
        <p:nvPicPr>
          <p:cNvPr id="31" name="Picture 30">
            <a:extLst>
              <a:ext uri="{FF2B5EF4-FFF2-40B4-BE49-F238E27FC236}">
                <a16:creationId xmlns:a16="http://schemas.microsoft.com/office/drawing/2014/main" id="{9B09C67D-F0F7-B25B-9D7A-DE90ACA5D9C1}"/>
              </a:ext>
            </a:extLst>
          </p:cNvPr>
          <p:cNvPicPr>
            <a:picLocks noChangeAspect="1"/>
          </p:cNvPicPr>
          <p:nvPr/>
        </p:nvPicPr>
        <p:blipFill>
          <a:blip r:embed="rId10"/>
          <a:stretch>
            <a:fillRect/>
          </a:stretch>
        </p:blipFill>
        <p:spPr>
          <a:xfrm>
            <a:off x="9749481" y="1057996"/>
            <a:ext cx="1197258" cy="2189694"/>
          </a:xfrm>
          <a:prstGeom prst="rect">
            <a:avLst/>
          </a:prstGeom>
        </p:spPr>
      </p:pic>
      <p:pic>
        <p:nvPicPr>
          <p:cNvPr id="33" name="Picture 32">
            <a:extLst>
              <a:ext uri="{FF2B5EF4-FFF2-40B4-BE49-F238E27FC236}">
                <a16:creationId xmlns:a16="http://schemas.microsoft.com/office/drawing/2014/main" id="{A9881635-C946-0097-D814-79D762AC073D}"/>
              </a:ext>
            </a:extLst>
          </p:cNvPr>
          <p:cNvPicPr>
            <a:picLocks noChangeAspect="1"/>
          </p:cNvPicPr>
          <p:nvPr/>
        </p:nvPicPr>
        <p:blipFill>
          <a:blip r:embed="rId11"/>
          <a:stretch>
            <a:fillRect/>
          </a:stretch>
        </p:blipFill>
        <p:spPr>
          <a:xfrm>
            <a:off x="2111099" y="3652107"/>
            <a:ext cx="1571755" cy="3040202"/>
          </a:xfrm>
          <a:prstGeom prst="rect">
            <a:avLst/>
          </a:prstGeom>
        </p:spPr>
      </p:pic>
      <p:pic>
        <p:nvPicPr>
          <p:cNvPr id="34" name="Picture 33">
            <a:extLst>
              <a:ext uri="{FF2B5EF4-FFF2-40B4-BE49-F238E27FC236}">
                <a16:creationId xmlns:a16="http://schemas.microsoft.com/office/drawing/2014/main" id="{0BC61A0A-1F1F-9BF6-83DD-C4DB2CB2A8BF}"/>
              </a:ext>
            </a:extLst>
          </p:cNvPr>
          <p:cNvPicPr>
            <a:picLocks noChangeAspect="1"/>
          </p:cNvPicPr>
          <p:nvPr/>
        </p:nvPicPr>
        <p:blipFill>
          <a:blip r:embed="rId12"/>
          <a:stretch>
            <a:fillRect/>
          </a:stretch>
        </p:blipFill>
        <p:spPr>
          <a:xfrm>
            <a:off x="5994568" y="3713735"/>
            <a:ext cx="2416720" cy="2845118"/>
          </a:xfrm>
          <a:prstGeom prst="rect">
            <a:avLst/>
          </a:prstGeom>
        </p:spPr>
      </p:pic>
      <p:pic>
        <p:nvPicPr>
          <p:cNvPr id="14" name="Picture 13" descr="A colorful spiral of dna&#10;&#10;Description automatically generated with medium confidence">
            <a:extLst>
              <a:ext uri="{FF2B5EF4-FFF2-40B4-BE49-F238E27FC236}">
                <a16:creationId xmlns:a16="http://schemas.microsoft.com/office/drawing/2014/main" id="{929B7EB5-FE29-69C5-D775-FC5AF24DCD0E}"/>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169611" y="3610311"/>
            <a:ext cx="1382900" cy="2845118"/>
          </a:xfrm>
          <a:prstGeom prst="rect">
            <a:avLst/>
          </a:prstGeom>
        </p:spPr>
      </p:pic>
    </p:spTree>
    <p:custDataLst>
      <p:tags r:id="rId1"/>
    </p:custDataLst>
    <p:extLst>
      <p:ext uri="{BB962C8B-B14F-4D97-AF65-F5344CB8AC3E}">
        <p14:creationId xmlns:p14="http://schemas.microsoft.com/office/powerpoint/2010/main" val="1276809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6" name="Picture 5" descr="A picture containing clipart&#10;&#10;Description automatically generated">
            <a:extLst>
              <a:ext uri="{FF2B5EF4-FFF2-40B4-BE49-F238E27FC236}">
                <a16:creationId xmlns:a16="http://schemas.microsoft.com/office/drawing/2014/main" id="{235075E0-8FE4-C68C-86C1-DABAE2D5F8F5}"/>
              </a:ext>
            </a:extLst>
          </p:cNvPr>
          <p:cNvPicPr>
            <a:picLocks noChangeAspect="1"/>
          </p:cNvPicPr>
          <p:nvPr/>
        </p:nvPicPr>
        <p:blipFill>
          <a:blip r:embed="rId5"/>
          <a:stretch>
            <a:fillRect/>
          </a:stretch>
        </p:blipFill>
        <p:spPr>
          <a:xfrm>
            <a:off x="10437917" y="125933"/>
            <a:ext cx="1209675" cy="1209675"/>
          </a:xfrm>
          <a:prstGeom prst="rect">
            <a:avLst/>
          </a:prstGeom>
        </p:spPr>
      </p:pic>
      <p:sp>
        <p:nvSpPr>
          <p:cNvPr id="8" name="Title 1">
            <a:extLst>
              <a:ext uri="{FF2B5EF4-FFF2-40B4-BE49-F238E27FC236}">
                <a16:creationId xmlns:a16="http://schemas.microsoft.com/office/drawing/2014/main" id="{CC3D08F1-9AFD-4B24-020E-D9B86C9FC8A1}"/>
              </a:ext>
            </a:extLst>
          </p:cNvPr>
          <p:cNvSpPr txBox="1">
            <a:spLocks/>
          </p:cNvSpPr>
          <p:nvPr/>
        </p:nvSpPr>
        <p:spPr>
          <a:xfrm>
            <a:off x="932343" y="16551"/>
            <a:ext cx="9874202" cy="997827"/>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1">
                <a:solidFill>
                  <a:schemeClr val="bg1"/>
                </a:solidFill>
                <a:ea typeface="HGSoeiKakugothicUB"/>
                <a:cs typeface="Myanmar Text"/>
              </a:rPr>
              <a:t>Building Base Pairs from DNA Nucleotides</a:t>
            </a:r>
            <a:endParaRPr lang="en-US" sz="3600" b="1">
              <a:solidFill>
                <a:schemeClr val="bg1"/>
              </a:solidFill>
              <a:latin typeface="+mn-lt"/>
              <a:ea typeface="HGSoeiKakugothicUB"/>
              <a:cs typeface="Myanmar Text"/>
            </a:endParaRPr>
          </a:p>
        </p:txBody>
      </p:sp>
      <p:sp>
        <p:nvSpPr>
          <p:cNvPr id="9" name="TextBox 8">
            <a:extLst>
              <a:ext uri="{FF2B5EF4-FFF2-40B4-BE49-F238E27FC236}">
                <a16:creationId xmlns:a16="http://schemas.microsoft.com/office/drawing/2014/main" id="{DD536EBC-2274-FCEA-C3DC-228C7577AF5A}"/>
              </a:ext>
            </a:extLst>
          </p:cNvPr>
          <p:cNvSpPr txBox="1"/>
          <p:nvPr/>
        </p:nvSpPr>
        <p:spPr>
          <a:xfrm>
            <a:off x="932342" y="2007811"/>
            <a:ext cx="2181561" cy="4478149"/>
          </a:xfrm>
          <a:prstGeom prst="rect">
            <a:avLst/>
          </a:prstGeom>
          <a:noFill/>
        </p:spPr>
        <p:txBody>
          <a:bodyPr wrap="square" lIns="91440" tIns="45720" rIns="91440" bIns="45720" anchor="t">
            <a:spAutoFit/>
          </a:bodyPr>
          <a:lstStyle/>
          <a:p>
            <a:pPr>
              <a:spcAft>
                <a:spcPts val="1800"/>
              </a:spcAft>
            </a:pPr>
            <a:r>
              <a:rPr lang="en-US" sz="2000">
                <a:ea typeface="Calibri"/>
                <a:cs typeface="Calibri"/>
              </a:rPr>
              <a:t>Nucleotides link together to form </a:t>
            </a:r>
            <a:r>
              <a:rPr lang="en-US" sz="2000" b="1">
                <a:ea typeface="Calibri"/>
                <a:cs typeface="Calibri"/>
              </a:rPr>
              <a:t>base pairs</a:t>
            </a:r>
            <a:r>
              <a:rPr lang="en-US" sz="2000">
                <a:ea typeface="Calibri"/>
                <a:cs typeface="Calibri"/>
              </a:rPr>
              <a:t>. </a:t>
            </a:r>
          </a:p>
          <a:p>
            <a:pPr marL="172720" indent="-169545">
              <a:spcAft>
                <a:spcPts val="1200"/>
              </a:spcAft>
              <a:buFont typeface="Arial" panose="020B0604020202020204" pitchFamily="34" charset="0"/>
              <a:buChar char="•"/>
            </a:pPr>
            <a:r>
              <a:rPr lang="en-US" sz="2000" b="1">
                <a:solidFill>
                  <a:srgbClr val="C00000"/>
                </a:solidFill>
                <a:ea typeface="Calibri"/>
                <a:cs typeface="Calibri"/>
              </a:rPr>
              <a:t>Adenine</a:t>
            </a:r>
            <a:r>
              <a:rPr lang="en-US" sz="2000">
                <a:solidFill>
                  <a:srgbClr val="C00000"/>
                </a:solidFill>
                <a:ea typeface="Calibri"/>
                <a:cs typeface="Calibri"/>
              </a:rPr>
              <a:t> </a:t>
            </a:r>
            <a:r>
              <a:rPr lang="en-US" sz="2000">
                <a:ea typeface="Calibri"/>
                <a:cs typeface="Calibri"/>
              </a:rPr>
              <a:t>pairs with </a:t>
            </a:r>
            <a:r>
              <a:rPr lang="en-US" sz="2000" b="1">
                <a:solidFill>
                  <a:schemeClr val="accent4">
                    <a:lumMod val="75000"/>
                  </a:schemeClr>
                </a:solidFill>
                <a:ea typeface="Calibri"/>
                <a:cs typeface="Calibri"/>
              </a:rPr>
              <a:t>Thymine</a:t>
            </a:r>
            <a:r>
              <a:rPr lang="en-US" sz="2000">
                <a:ea typeface="Calibri"/>
                <a:cs typeface="Calibri"/>
              </a:rPr>
              <a:t>.</a:t>
            </a:r>
          </a:p>
          <a:p>
            <a:pPr marL="172720" indent="-169545">
              <a:buFont typeface="Arial" panose="020B0604020202020204" pitchFamily="34" charset="0"/>
              <a:buChar char="•"/>
            </a:pPr>
            <a:r>
              <a:rPr lang="en-US" sz="2000" b="1">
                <a:solidFill>
                  <a:srgbClr val="00B050"/>
                </a:solidFill>
                <a:ea typeface="Calibri"/>
                <a:cs typeface="Calibri"/>
              </a:rPr>
              <a:t>Guanine</a:t>
            </a:r>
            <a:r>
              <a:rPr lang="en-US" sz="2000">
                <a:ea typeface="Calibri"/>
                <a:cs typeface="Calibri"/>
              </a:rPr>
              <a:t> pairs with </a:t>
            </a:r>
            <a:r>
              <a:rPr lang="en-US" sz="2000" b="1">
                <a:solidFill>
                  <a:srgbClr val="0070C0"/>
                </a:solidFill>
                <a:ea typeface="Calibri"/>
                <a:cs typeface="Calibri"/>
              </a:rPr>
              <a:t>Cytosine</a:t>
            </a:r>
            <a:r>
              <a:rPr lang="en-US" sz="2000">
                <a:ea typeface="Calibri"/>
                <a:cs typeface="Calibri"/>
              </a:rPr>
              <a:t>.</a:t>
            </a:r>
          </a:p>
          <a:p>
            <a:endParaRPr lang="en-US" sz="2000">
              <a:ea typeface="Calibri"/>
              <a:cs typeface="Calibri"/>
            </a:endParaRPr>
          </a:p>
          <a:p>
            <a:r>
              <a:rPr lang="en-US" sz="2000" b="1">
                <a:ea typeface="Calibri"/>
                <a:cs typeface="Calibri"/>
              </a:rPr>
              <a:t>Using 24x nucleotides (6x of each type), create 12x base pairs.</a:t>
            </a:r>
          </a:p>
          <a:p>
            <a:pPr>
              <a:spcAft>
                <a:spcPts val="1800"/>
              </a:spcAft>
            </a:pPr>
            <a:endParaRPr lang="en-US" sz="2000">
              <a:ea typeface="Calibri"/>
              <a:cs typeface="Calibri"/>
            </a:endParaRPr>
          </a:p>
        </p:txBody>
      </p:sp>
      <p:pic>
        <p:nvPicPr>
          <p:cNvPr id="12" name="Picture 11">
            <a:extLst>
              <a:ext uri="{FF2B5EF4-FFF2-40B4-BE49-F238E27FC236}">
                <a16:creationId xmlns:a16="http://schemas.microsoft.com/office/drawing/2014/main" id="{55972A74-0E43-9547-73CD-80B463B35945}"/>
              </a:ext>
            </a:extLst>
          </p:cNvPr>
          <p:cNvPicPr>
            <a:picLocks noChangeAspect="1"/>
          </p:cNvPicPr>
          <p:nvPr/>
        </p:nvPicPr>
        <p:blipFill>
          <a:blip r:embed="rId6"/>
          <a:stretch>
            <a:fillRect/>
          </a:stretch>
        </p:blipFill>
        <p:spPr>
          <a:xfrm>
            <a:off x="3724445" y="2007811"/>
            <a:ext cx="4492779" cy="4158211"/>
          </a:xfrm>
          <a:prstGeom prst="rect">
            <a:avLst/>
          </a:prstGeom>
        </p:spPr>
      </p:pic>
      <p:sp>
        <p:nvSpPr>
          <p:cNvPr id="13" name="TextBox 12">
            <a:extLst>
              <a:ext uri="{FF2B5EF4-FFF2-40B4-BE49-F238E27FC236}">
                <a16:creationId xmlns:a16="http://schemas.microsoft.com/office/drawing/2014/main" id="{4FECB60B-6745-C062-AA05-8A7E85F614AD}"/>
              </a:ext>
            </a:extLst>
          </p:cNvPr>
          <p:cNvSpPr txBox="1"/>
          <p:nvPr/>
        </p:nvSpPr>
        <p:spPr>
          <a:xfrm>
            <a:off x="8503271" y="4086916"/>
            <a:ext cx="2539056" cy="24929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solidFill>
                  <a:srgbClr val="1CA64A"/>
                </a:solidFill>
                <a:cs typeface="Calibri"/>
              </a:rPr>
              <a:t>How many hydrogen bonds are formed in this base pairing?</a:t>
            </a:r>
          </a:p>
          <a:p>
            <a:endParaRPr lang="en-US" sz="3200">
              <a:solidFill>
                <a:srgbClr val="7030A0"/>
              </a:solidFill>
              <a:cs typeface="Calibri"/>
            </a:endParaRPr>
          </a:p>
          <a:p>
            <a:endParaRPr lang="en-US" sz="3200">
              <a:solidFill>
                <a:srgbClr val="7030A0"/>
              </a:solidFill>
              <a:cs typeface="Calibri"/>
            </a:endParaRPr>
          </a:p>
          <a:p>
            <a:endParaRPr lang="en-US" sz="3200">
              <a:solidFill>
                <a:srgbClr val="7030A0"/>
              </a:solidFill>
              <a:cs typeface="Calibri"/>
            </a:endParaRPr>
          </a:p>
        </p:txBody>
      </p:sp>
      <p:sp>
        <p:nvSpPr>
          <p:cNvPr id="14" name="TextBox 13">
            <a:extLst>
              <a:ext uri="{FF2B5EF4-FFF2-40B4-BE49-F238E27FC236}">
                <a16:creationId xmlns:a16="http://schemas.microsoft.com/office/drawing/2014/main" id="{41AF788D-B26B-D70D-F21B-C3E32A7BF20F}"/>
              </a:ext>
            </a:extLst>
          </p:cNvPr>
          <p:cNvSpPr txBox="1"/>
          <p:nvPr/>
        </p:nvSpPr>
        <p:spPr>
          <a:xfrm>
            <a:off x="8503271" y="1882200"/>
            <a:ext cx="2539057"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solidFill>
                  <a:srgbClr val="1CA64A"/>
                </a:solidFill>
                <a:cs typeface="Calibri"/>
              </a:rPr>
              <a:t>How many hydrogen bonds are formed in this base pairing?</a:t>
            </a:r>
          </a:p>
        </p:txBody>
      </p:sp>
    </p:spTree>
    <p:custDataLst>
      <p:tags r:id="rId1"/>
    </p:custDataLst>
    <p:extLst>
      <p:ext uri="{BB962C8B-B14F-4D97-AF65-F5344CB8AC3E}">
        <p14:creationId xmlns:p14="http://schemas.microsoft.com/office/powerpoint/2010/main" val="2972877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6" name="Picture 5" descr="A picture containing clipart&#10;&#10;Description automatically generated">
            <a:extLst>
              <a:ext uri="{FF2B5EF4-FFF2-40B4-BE49-F238E27FC236}">
                <a16:creationId xmlns:a16="http://schemas.microsoft.com/office/drawing/2014/main" id="{235075E0-8FE4-C68C-86C1-DABAE2D5F8F5}"/>
              </a:ext>
            </a:extLst>
          </p:cNvPr>
          <p:cNvPicPr>
            <a:picLocks noChangeAspect="1"/>
          </p:cNvPicPr>
          <p:nvPr/>
        </p:nvPicPr>
        <p:blipFill>
          <a:blip r:embed="rId5"/>
          <a:stretch>
            <a:fillRect/>
          </a:stretch>
        </p:blipFill>
        <p:spPr>
          <a:xfrm>
            <a:off x="10437917" y="125933"/>
            <a:ext cx="1209675" cy="1209675"/>
          </a:xfrm>
          <a:prstGeom prst="rect">
            <a:avLst/>
          </a:prstGeom>
        </p:spPr>
      </p:pic>
      <p:sp>
        <p:nvSpPr>
          <p:cNvPr id="8" name="Title 1">
            <a:extLst>
              <a:ext uri="{FF2B5EF4-FFF2-40B4-BE49-F238E27FC236}">
                <a16:creationId xmlns:a16="http://schemas.microsoft.com/office/drawing/2014/main" id="{CC3D08F1-9AFD-4B24-020E-D9B86C9FC8A1}"/>
              </a:ext>
            </a:extLst>
          </p:cNvPr>
          <p:cNvSpPr txBox="1">
            <a:spLocks/>
          </p:cNvSpPr>
          <p:nvPr/>
        </p:nvSpPr>
        <p:spPr>
          <a:xfrm>
            <a:off x="932343" y="16551"/>
            <a:ext cx="9874202" cy="997827"/>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1">
                <a:solidFill>
                  <a:schemeClr val="bg1"/>
                </a:solidFill>
                <a:ea typeface="HGSoeiKakugothicUB"/>
                <a:cs typeface="Myanmar Text"/>
              </a:rPr>
              <a:t>Building Double-stranded DNA From Base Pairs</a:t>
            </a:r>
            <a:endParaRPr lang="en-US" sz="3600" b="1">
              <a:solidFill>
                <a:schemeClr val="bg1"/>
              </a:solidFill>
              <a:latin typeface="+mn-lt"/>
              <a:ea typeface="HGSoeiKakugothicUB"/>
              <a:cs typeface="Myanmar Text"/>
            </a:endParaRPr>
          </a:p>
        </p:txBody>
      </p:sp>
      <p:sp>
        <p:nvSpPr>
          <p:cNvPr id="9" name="TextBox 8">
            <a:extLst>
              <a:ext uri="{FF2B5EF4-FFF2-40B4-BE49-F238E27FC236}">
                <a16:creationId xmlns:a16="http://schemas.microsoft.com/office/drawing/2014/main" id="{DD536EBC-2274-FCEA-C3DC-228C7577AF5A}"/>
              </a:ext>
            </a:extLst>
          </p:cNvPr>
          <p:cNvSpPr txBox="1"/>
          <p:nvPr/>
        </p:nvSpPr>
        <p:spPr>
          <a:xfrm>
            <a:off x="932342" y="2007811"/>
            <a:ext cx="2218631" cy="3785652"/>
          </a:xfrm>
          <a:prstGeom prst="rect">
            <a:avLst/>
          </a:prstGeom>
          <a:noFill/>
        </p:spPr>
        <p:txBody>
          <a:bodyPr wrap="square" lIns="91440" tIns="45720" rIns="91440" bIns="45720" anchor="t">
            <a:spAutoFit/>
          </a:bodyPr>
          <a:lstStyle/>
          <a:p>
            <a:r>
              <a:rPr lang="en-US" sz="2000">
                <a:solidFill>
                  <a:srgbClr val="000000"/>
                </a:solidFill>
                <a:cs typeface="Calibri"/>
              </a:rPr>
              <a:t>Use the magnets in the phosphate and sugar to stack a G-C base pair on top of an A-T base pair.</a:t>
            </a:r>
          </a:p>
          <a:p>
            <a:endParaRPr lang="en-US" sz="2000">
              <a:solidFill>
                <a:srgbClr val="000000"/>
              </a:solidFill>
              <a:cs typeface="Calibri"/>
            </a:endParaRPr>
          </a:p>
          <a:p>
            <a:r>
              <a:rPr lang="en-US" sz="2000">
                <a:solidFill>
                  <a:srgbClr val="000000"/>
                </a:solidFill>
                <a:cs typeface="Calibri"/>
              </a:rPr>
              <a:t>Using the black display stand, continue stacking until you have used all 12x base pairs!</a:t>
            </a:r>
            <a:endParaRPr lang="en-US" sz="2000">
              <a:solidFill>
                <a:srgbClr val="000000"/>
              </a:solidFill>
              <a:ea typeface="Calibri"/>
              <a:cs typeface="Calibri"/>
            </a:endParaRPr>
          </a:p>
          <a:p>
            <a:pPr>
              <a:spcAft>
                <a:spcPts val="1800"/>
              </a:spcAft>
            </a:pPr>
            <a:endParaRPr lang="en-US" sz="2000">
              <a:ea typeface="Calibri"/>
              <a:cs typeface="Calibri"/>
            </a:endParaRPr>
          </a:p>
        </p:txBody>
      </p:sp>
      <p:pic>
        <p:nvPicPr>
          <p:cNvPr id="2" name="Picture 1">
            <a:extLst>
              <a:ext uri="{FF2B5EF4-FFF2-40B4-BE49-F238E27FC236}">
                <a16:creationId xmlns:a16="http://schemas.microsoft.com/office/drawing/2014/main" id="{41D326C3-D5D6-4FB0-F87A-69E20B43EBB9}"/>
              </a:ext>
            </a:extLst>
          </p:cNvPr>
          <p:cNvPicPr>
            <a:picLocks noChangeAspect="1"/>
          </p:cNvPicPr>
          <p:nvPr/>
        </p:nvPicPr>
        <p:blipFill>
          <a:blip r:embed="rId6"/>
          <a:stretch>
            <a:fillRect/>
          </a:stretch>
        </p:blipFill>
        <p:spPr>
          <a:xfrm>
            <a:off x="3573911" y="2125261"/>
            <a:ext cx="5044178" cy="3274291"/>
          </a:xfrm>
          <a:prstGeom prst="rect">
            <a:avLst/>
          </a:prstGeom>
          <a:ln w="12700">
            <a:solidFill>
              <a:schemeClr val="bg1">
                <a:lumMod val="50000"/>
              </a:schemeClr>
            </a:solidFill>
          </a:ln>
        </p:spPr>
      </p:pic>
      <p:pic>
        <p:nvPicPr>
          <p:cNvPr id="3" name="Picture 2">
            <a:extLst>
              <a:ext uri="{FF2B5EF4-FFF2-40B4-BE49-F238E27FC236}">
                <a16:creationId xmlns:a16="http://schemas.microsoft.com/office/drawing/2014/main" id="{80513162-BF48-30D7-56E5-5B5C22AE9D75}"/>
              </a:ext>
            </a:extLst>
          </p:cNvPr>
          <p:cNvPicPr>
            <a:picLocks noChangeAspect="1"/>
          </p:cNvPicPr>
          <p:nvPr/>
        </p:nvPicPr>
        <p:blipFill>
          <a:blip r:embed="rId7"/>
          <a:stretch>
            <a:fillRect/>
          </a:stretch>
        </p:blipFill>
        <p:spPr>
          <a:xfrm>
            <a:off x="9708620" y="2172359"/>
            <a:ext cx="1718316" cy="3267831"/>
          </a:xfrm>
          <a:prstGeom prst="rect">
            <a:avLst/>
          </a:prstGeom>
          <a:ln w="12700">
            <a:solidFill>
              <a:schemeClr val="bg1">
                <a:lumMod val="50000"/>
              </a:schemeClr>
            </a:solidFill>
          </a:ln>
        </p:spPr>
      </p:pic>
      <p:pic>
        <p:nvPicPr>
          <p:cNvPr id="4" name="Picture 3">
            <a:extLst>
              <a:ext uri="{FF2B5EF4-FFF2-40B4-BE49-F238E27FC236}">
                <a16:creationId xmlns:a16="http://schemas.microsoft.com/office/drawing/2014/main" id="{34EA9111-BF6D-4111-28C0-ECD1606769E2}"/>
              </a:ext>
            </a:extLst>
          </p:cNvPr>
          <p:cNvPicPr>
            <a:picLocks noChangeAspect="1"/>
          </p:cNvPicPr>
          <p:nvPr/>
        </p:nvPicPr>
        <p:blipFill>
          <a:blip r:embed="rId8"/>
          <a:stretch>
            <a:fillRect/>
          </a:stretch>
        </p:blipFill>
        <p:spPr>
          <a:xfrm>
            <a:off x="9041027" y="2973382"/>
            <a:ext cx="367122" cy="1493492"/>
          </a:xfrm>
          <a:prstGeom prst="rect">
            <a:avLst/>
          </a:prstGeom>
        </p:spPr>
      </p:pic>
    </p:spTree>
    <p:custDataLst>
      <p:tags r:id="rId1"/>
    </p:custDataLst>
    <p:extLst>
      <p:ext uri="{BB962C8B-B14F-4D97-AF65-F5344CB8AC3E}">
        <p14:creationId xmlns:p14="http://schemas.microsoft.com/office/powerpoint/2010/main" val="4476635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EA4D65E0-9C63-F5A3-B606-251226249598}"/>
              </a:ext>
            </a:extLst>
          </p:cNvPr>
          <p:cNvPicPr>
            <a:picLocks noChangeAspect="1"/>
          </p:cNvPicPr>
          <p:nvPr/>
        </p:nvPicPr>
        <p:blipFill>
          <a:blip r:embed="rId5"/>
          <a:stretch>
            <a:fillRect/>
          </a:stretch>
        </p:blipFill>
        <p:spPr>
          <a:xfrm>
            <a:off x="8153029" y="2852398"/>
            <a:ext cx="2047811" cy="3523172"/>
          </a:xfrm>
          <a:prstGeom prst="rect">
            <a:avLst/>
          </a:prstGeom>
        </p:spPr>
      </p:pic>
      <p:pic>
        <p:nvPicPr>
          <p:cNvPr id="10" name="Picture 9">
            <a:extLst>
              <a:ext uri="{FF2B5EF4-FFF2-40B4-BE49-F238E27FC236}">
                <a16:creationId xmlns:a16="http://schemas.microsoft.com/office/drawing/2014/main" id="{E1F6A61A-8ABC-C7F5-57E5-E50D163CF96D}"/>
              </a:ext>
            </a:extLst>
          </p:cNvPr>
          <p:cNvPicPr>
            <a:picLocks noChangeAspect="1"/>
          </p:cNvPicPr>
          <p:nvPr/>
        </p:nvPicPr>
        <p:blipFill>
          <a:blip r:embed="rId6"/>
          <a:stretch>
            <a:fillRect/>
          </a:stretch>
        </p:blipFill>
        <p:spPr>
          <a:xfrm>
            <a:off x="953080" y="2853539"/>
            <a:ext cx="2047813" cy="3523175"/>
          </a:xfrm>
          <a:prstGeom prst="rect">
            <a:avLst/>
          </a:prstGeom>
        </p:spPr>
      </p:pic>
      <p:sp>
        <p:nvSpPr>
          <p:cNvPr id="11" name="Title 1">
            <a:extLst>
              <a:ext uri="{FF2B5EF4-FFF2-40B4-BE49-F238E27FC236}">
                <a16:creationId xmlns:a16="http://schemas.microsoft.com/office/drawing/2014/main" id="{0BFCCED5-D763-CF3A-C1F2-C01C8C889EF5}"/>
              </a:ext>
            </a:extLst>
          </p:cNvPr>
          <p:cNvSpPr txBox="1">
            <a:spLocks/>
          </p:cNvSpPr>
          <p:nvPr/>
        </p:nvSpPr>
        <p:spPr>
          <a:xfrm>
            <a:off x="914291" y="18861"/>
            <a:ext cx="11126522" cy="1007596"/>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b="1">
                <a:solidFill>
                  <a:schemeClr val="bg1"/>
                </a:solidFill>
                <a:ea typeface="HGSoeiKakugothicUB"/>
                <a:cs typeface="Myanmar Text"/>
              </a:rPr>
              <a:t>Exploring Three Representations of Double-stranded DNA</a:t>
            </a:r>
            <a:endParaRPr lang="en-US" sz="2800">
              <a:solidFill>
                <a:schemeClr val="bg1"/>
              </a:solidFill>
            </a:endParaRPr>
          </a:p>
        </p:txBody>
      </p:sp>
      <p:pic>
        <p:nvPicPr>
          <p:cNvPr id="12" name="Picture 11" descr="Icon&#10;&#10;Description automatically generated">
            <a:extLst>
              <a:ext uri="{FF2B5EF4-FFF2-40B4-BE49-F238E27FC236}">
                <a16:creationId xmlns:a16="http://schemas.microsoft.com/office/drawing/2014/main" id="{36CF5330-7688-D430-7320-AB91109B7D8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438091" y="127177"/>
            <a:ext cx="1200329" cy="1200329"/>
          </a:xfrm>
          <a:prstGeom prst="rect">
            <a:avLst/>
          </a:prstGeom>
        </p:spPr>
      </p:pic>
      <p:sp>
        <p:nvSpPr>
          <p:cNvPr id="13" name="TextBox 12">
            <a:extLst>
              <a:ext uri="{FF2B5EF4-FFF2-40B4-BE49-F238E27FC236}">
                <a16:creationId xmlns:a16="http://schemas.microsoft.com/office/drawing/2014/main" id="{00DB446C-2019-8FE8-C7E2-45B270890EE9}"/>
              </a:ext>
            </a:extLst>
          </p:cNvPr>
          <p:cNvSpPr txBox="1"/>
          <p:nvPr/>
        </p:nvSpPr>
        <p:spPr>
          <a:xfrm>
            <a:off x="520245" y="1963486"/>
            <a:ext cx="2913485"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Choose</a:t>
            </a:r>
          </a:p>
          <a:p>
            <a:pPr algn="ctr"/>
            <a:r>
              <a:rPr lang="en-US" sz="2000" b="1">
                <a:solidFill>
                  <a:srgbClr val="D200B9"/>
                </a:solidFill>
                <a:cs typeface="Calibri"/>
              </a:rPr>
              <a:t>Double Helix</a:t>
            </a:r>
            <a:endParaRPr lang="en-US" sz="2000">
              <a:cs typeface="Calibri"/>
            </a:endParaRPr>
          </a:p>
        </p:txBody>
      </p:sp>
      <p:sp>
        <p:nvSpPr>
          <p:cNvPr id="14" name="TextBox 13">
            <a:extLst>
              <a:ext uri="{FF2B5EF4-FFF2-40B4-BE49-F238E27FC236}">
                <a16:creationId xmlns:a16="http://schemas.microsoft.com/office/drawing/2014/main" id="{1B19CE8B-CBF9-73DD-5D13-5136329EEA3C}"/>
              </a:ext>
            </a:extLst>
          </p:cNvPr>
          <p:cNvSpPr txBox="1"/>
          <p:nvPr/>
        </p:nvSpPr>
        <p:spPr>
          <a:xfrm>
            <a:off x="3574025" y="1721877"/>
            <a:ext cx="4167268" cy="1277271"/>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spcAft>
                <a:spcPts val="600"/>
              </a:spcAft>
            </a:pPr>
            <a:r>
              <a:rPr lang="en-US" sz="2000" dirty="0">
                <a:cs typeface="Calibri"/>
              </a:rPr>
              <a:t>Scan a </a:t>
            </a:r>
            <a:r>
              <a:rPr lang="en-US" sz="2000" b="1" dirty="0">
                <a:cs typeface="Calibri"/>
              </a:rPr>
              <a:t>12 Base Pair Model of DNA</a:t>
            </a:r>
          </a:p>
          <a:p>
            <a:pPr algn="ctr"/>
            <a:r>
              <a:rPr lang="en-US" sz="1600" b="1" dirty="0">
                <a:solidFill>
                  <a:srgbClr val="FF0000"/>
                </a:solidFill>
                <a:ea typeface="Calibri"/>
                <a:cs typeface="Calibri"/>
              </a:rPr>
              <a:t>Make sure the top base pair is G-C.</a:t>
            </a:r>
            <a:endParaRPr lang="en-US" dirty="0"/>
          </a:p>
          <a:p>
            <a:pPr algn="ctr"/>
            <a:r>
              <a:rPr lang="en-US" sz="1600" b="1" dirty="0">
                <a:solidFill>
                  <a:srgbClr val="FF0000"/>
                </a:solidFill>
                <a:ea typeface="Calibri"/>
                <a:cs typeface="Calibri"/>
              </a:rPr>
              <a:t>Start by scanning from above to lock on.</a:t>
            </a:r>
            <a:endParaRPr lang="en-US" dirty="0"/>
          </a:p>
          <a:p>
            <a:pPr algn="ctr">
              <a:spcAft>
                <a:spcPts val="600"/>
              </a:spcAft>
            </a:pPr>
            <a:endParaRPr lang="en-US" sz="2000" b="1">
              <a:ea typeface="Calibri"/>
              <a:cs typeface="Calibri"/>
            </a:endParaRPr>
          </a:p>
        </p:txBody>
      </p:sp>
      <p:sp>
        <p:nvSpPr>
          <p:cNvPr id="15" name="TextBox 14">
            <a:extLst>
              <a:ext uri="{FF2B5EF4-FFF2-40B4-BE49-F238E27FC236}">
                <a16:creationId xmlns:a16="http://schemas.microsoft.com/office/drawing/2014/main" id="{E38108EB-D9F8-0D03-AE0C-27DA9B7E0B7E}"/>
              </a:ext>
            </a:extLst>
          </p:cNvPr>
          <p:cNvSpPr txBox="1"/>
          <p:nvPr/>
        </p:nvSpPr>
        <p:spPr>
          <a:xfrm>
            <a:off x="8354785" y="1983366"/>
            <a:ext cx="1728551"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Explore </a:t>
            </a:r>
            <a:r>
              <a:rPr lang="en-US" sz="2000" b="1">
                <a:solidFill>
                  <a:srgbClr val="D200B9"/>
                </a:solidFill>
                <a:cs typeface="Calibri"/>
              </a:rPr>
              <a:t>all three buttons</a:t>
            </a:r>
            <a:endParaRPr lang="en-US" sz="2000">
              <a:cs typeface="Calibri"/>
            </a:endParaRPr>
          </a:p>
        </p:txBody>
      </p:sp>
      <p:sp>
        <p:nvSpPr>
          <p:cNvPr id="16" name="Oval 15">
            <a:extLst>
              <a:ext uri="{FF2B5EF4-FFF2-40B4-BE49-F238E27FC236}">
                <a16:creationId xmlns:a16="http://schemas.microsoft.com/office/drawing/2014/main" id="{B94DA615-EAB2-62B8-2332-851C06759B1F}"/>
              </a:ext>
            </a:extLst>
          </p:cNvPr>
          <p:cNvSpPr/>
          <p:nvPr/>
        </p:nvSpPr>
        <p:spPr>
          <a:xfrm>
            <a:off x="1377753" y="4688415"/>
            <a:ext cx="1227223" cy="1499737"/>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sp>
        <p:nvSpPr>
          <p:cNvPr id="17" name="Oval 16">
            <a:extLst>
              <a:ext uri="{FF2B5EF4-FFF2-40B4-BE49-F238E27FC236}">
                <a16:creationId xmlns:a16="http://schemas.microsoft.com/office/drawing/2014/main" id="{27AEFE33-D922-B9DE-9225-84BD6B0D6B99}"/>
              </a:ext>
            </a:extLst>
          </p:cNvPr>
          <p:cNvSpPr/>
          <p:nvPr/>
        </p:nvSpPr>
        <p:spPr>
          <a:xfrm>
            <a:off x="8524875" y="5255396"/>
            <a:ext cx="1314449" cy="563850"/>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pic>
        <p:nvPicPr>
          <p:cNvPr id="3" name="Picture 2" descr="A cell phone with a model of a molecule&#10;&#10;Description automatically generated">
            <a:extLst>
              <a:ext uri="{FF2B5EF4-FFF2-40B4-BE49-F238E27FC236}">
                <a16:creationId xmlns:a16="http://schemas.microsoft.com/office/drawing/2014/main" id="{174FA682-3A17-2FF5-E4B2-60CF2D6F3184}"/>
              </a:ext>
            </a:extLst>
          </p:cNvPr>
          <p:cNvPicPr>
            <a:picLocks noChangeAspect="1"/>
          </p:cNvPicPr>
          <p:nvPr/>
        </p:nvPicPr>
        <p:blipFill>
          <a:blip r:embed="rId8"/>
          <a:stretch>
            <a:fillRect/>
          </a:stretch>
        </p:blipFill>
        <p:spPr>
          <a:xfrm>
            <a:off x="4551324" y="2855061"/>
            <a:ext cx="2085744" cy="3554685"/>
          </a:xfrm>
          <a:prstGeom prst="rect">
            <a:avLst/>
          </a:prstGeom>
        </p:spPr>
      </p:pic>
    </p:spTree>
    <p:custDataLst>
      <p:tags r:id="rId1"/>
    </p:custDataLst>
    <p:extLst>
      <p:ext uri="{BB962C8B-B14F-4D97-AF65-F5344CB8AC3E}">
        <p14:creationId xmlns:p14="http://schemas.microsoft.com/office/powerpoint/2010/main" val="23710074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3" name="Picture 2" descr="A purple pencil in a white circle&#10;&#10;Description automatically generated">
            <a:extLst>
              <a:ext uri="{FF2B5EF4-FFF2-40B4-BE49-F238E27FC236}">
                <a16:creationId xmlns:a16="http://schemas.microsoft.com/office/drawing/2014/main" id="{AEE1BFA6-FB9A-15FB-5BD4-E92CEF2E0B5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7" y="127174"/>
            <a:ext cx="1207035" cy="1200329"/>
          </a:xfrm>
          <a:prstGeom prst="rect">
            <a:avLst/>
          </a:prstGeom>
        </p:spPr>
      </p:pic>
      <p:sp>
        <p:nvSpPr>
          <p:cNvPr id="4" name="TextBox 3">
            <a:extLst>
              <a:ext uri="{FF2B5EF4-FFF2-40B4-BE49-F238E27FC236}">
                <a16:creationId xmlns:a16="http://schemas.microsoft.com/office/drawing/2014/main" id="{3656F0A7-051D-CDC1-171A-A8EE5B2740B0}"/>
              </a:ext>
            </a:extLst>
          </p:cNvPr>
          <p:cNvSpPr txBox="1"/>
          <p:nvPr/>
        </p:nvSpPr>
        <p:spPr>
          <a:xfrm>
            <a:off x="932342" y="2007811"/>
            <a:ext cx="3416374" cy="3862596"/>
          </a:xfrm>
          <a:prstGeom prst="rect">
            <a:avLst/>
          </a:prstGeom>
          <a:noFill/>
        </p:spPr>
        <p:txBody>
          <a:bodyPr wrap="square" lIns="91440" tIns="45720" rIns="91440" bIns="45720" anchor="t">
            <a:spAutoFit/>
          </a:bodyPr>
          <a:lstStyle/>
          <a:p>
            <a:pPr>
              <a:spcAft>
                <a:spcPts val="1800"/>
              </a:spcAft>
            </a:pPr>
            <a:r>
              <a:rPr lang="en-US" sz="2000" b="1">
                <a:solidFill>
                  <a:srgbClr val="1CA64A"/>
                </a:solidFill>
                <a:cs typeface="Calibri"/>
              </a:rPr>
              <a:t>Identify the 5' and 3' end of each of the two DNA strands?</a:t>
            </a:r>
          </a:p>
          <a:p>
            <a:pPr>
              <a:spcAft>
                <a:spcPts val="1801"/>
              </a:spcAft>
            </a:pPr>
            <a:r>
              <a:rPr lang="en-US" sz="2000">
                <a:cs typeface="Calibri"/>
              </a:rPr>
              <a:t>Draw the DNA in your notebook or take a screenshot in the app using the </a:t>
            </a:r>
            <a:r>
              <a:rPr lang="en-US" sz="2000" b="1">
                <a:solidFill>
                  <a:srgbClr val="D200B9"/>
                </a:solidFill>
                <a:cs typeface="Calibri"/>
              </a:rPr>
              <a:t>pencil</a:t>
            </a:r>
            <a:r>
              <a:rPr lang="en-US" sz="2000">
                <a:solidFill>
                  <a:srgbClr val="D200B9"/>
                </a:solidFill>
                <a:cs typeface="Calibri"/>
              </a:rPr>
              <a:t> </a:t>
            </a:r>
            <a:r>
              <a:rPr lang="en-US" sz="2000">
                <a:cs typeface="Calibri"/>
              </a:rPr>
              <a:t>in the bottom right corner. </a:t>
            </a:r>
          </a:p>
          <a:p>
            <a:pPr>
              <a:spcAft>
                <a:spcPts val="1801"/>
              </a:spcAft>
            </a:pPr>
            <a:r>
              <a:rPr lang="en-US" sz="2000" b="1">
                <a:solidFill>
                  <a:srgbClr val="00B050"/>
                </a:solidFill>
                <a:cs typeface="Calibri"/>
              </a:rPr>
              <a:t>Circle the 5' and 3' ends. Draw an arrow on each strand showing directionality.</a:t>
            </a:r>
            <a:endParaRPr lang="en-US" sz="2000" b="1">
              <a:solidFill>
                <a:srgbClr val="00B050"/>
              </a:solidFill>
              <a:ea typeface="Calibri"/>
              <a:cs typeface="Calibri"/>
            </a:endParaRPr>
          </a:p>
          <a:p>
            <a:pPr>
              <a:spcAft>
                <a:spcPts val="1800"/>
              </a:spcAft>
            </a:pPr>
            <a:endParaRPr lang="en-US" sz="2000">
              <a:ea typeface="Calibri"/>
              <a:cs typeface="Calibri"/>
            </a:endParaRPr>
          </a:p>
        </p:txBody>
      </p:sp>
      <p:sp>
        <p:nvSpPr>
          <p:cNvPr id="6" name="Title 1">
            <a:extLst>
              <a:ext uri="{FF2B5EF4-FFF2-40B4-BE49-F238E27FC236}">
                <a16:creationId xmlns:a16="http://schemas.microsoft.com/office/drawing/2014/main" id="{158726BA-2DD1-7B47-973B-6EEE32385F92}"/>
              </a:ext>
            </a:extLst>
          </p:cNvPr>
          <p:cNvSpPr txBox="1">
            <a:spLocks/>
          </p:cNvSpPr>
          <p:nvPr/>
        </p:nvSpPr>
        <p:spPr>
          <a:xfrm>
            <a:off x="914291" y="18861"/>
            <a:ext cx="11126522" cy="1007596"/>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1">
                <a:solidFill>
                  <a:schemeClr val="bg1"/>
                </a:solidFill>
                <a:ea typeface="HGSoeiKakugothicUB"/>
                <a:cs typeface="Myanmar Text"/>
              </a:rPr>
              <a:t>Finding Directionality in Double-stranded DNA</a:t>
            </a:r>
            <a:endParaRPr lang="en-US" sz="3600">
              <a:solidFill>
                <a:schemeClr val="bg1"/>
              </a:solidFill>
            </a:endParaRPr>
          </a:p>
        </p:txBody>
      </p:sp>
      <p:pic>
        <p:nvPicPr>
          <p:cNvPr id="5" name="Picture 4">
            <a:extLst>
              <a:ext uri="{FF2B5EF4-FFF2-40B4-BE49-F238E27FC236}">
                <a16:creationId xmlns:a16="http://schemas.microsoft.com/office/drawing/2014/main" id="{0BF0937D-B52D-DD65-400F-A4057C3890FF}"/>
              </a:ext>
            </a:extLst>
          </p:cNvPr>
          <p:cNvPicPr>
            <a:picLocks noChangeAspect="1"/>
          </p:cNvPicPr>
          <p:nvPr/>
        </p:nvPicPr>
        <p:blipFill>
          <a:blip r:embed="rId6"/>
          <a:stretch>
            <a:fillRect/>
          </a:stretch>
        </p:blipFill>
        <p:spPr>
          <a:xfrm>
            <a:off x="7499625" y="2158323"/>
            <a:ext cx="1689646" cy="3099078"/>
          </a:xfrm>
          <a:prstGeom prst="rect">
            <a:avLst/>
          </a:prstGeom>
        </p:spPr>
      </p:pic>
      <p:pic>
        <p:nvPicPr>
          <p:cNvPr id="11" name="Picture 10">
            <a:extLst>
              <a:ext uri="{FF2B5EF4-FFF2-40B4-BE49-F238E27FC236}">
                <a16:creationId xmlns:a16="http://schemas.microsoft.com/office/drawing/2014/main" id="{058CC848-DE36-90B9-ED32-444F88097CAB}"/>
              </a:ext>
            </a:extLst>
          </p:cNvPr>
          <p:cNvPicPr>
            <a:picLocks noChangeAspect="1"/>
          </p:cNvPicPr>
          <p:nvPr/>
        </p:nvPicPr>
        <p:blipFill>
          <a:blip r:embed="rId7"/>
          <a:stretch>
            <a:fillRect/>
          </a:stretch>
        </p:blipFill>
        <p:spPr>
          <a:xfrm>
            <a:off x="5112792" y="2158323"/>
            <a:ext cx="1689646" cy="3306057"/>
          </a:xfrm>
          <a:prstGeom prst="rect">
            <a:avLst/>
          </a:prstGeom>
        </p:spPr>
      </p:pic>
      <p:pic>
        <p:nvPicPr>
          <p:cNvPr id="8" name="Picture 7" descr="A colorful spiral of dna&#10;&#10;Description automatically generated with medium confidence">
            <a:extLst>
              <a:ext uri="{FF2B5EF4-FFF2-40B4-BE49-F238E27FC236}">
                <a16:creationId xmlns:a16="http://schemas.microsoft.com/office/drawing/2014/main" id="{47445382-5CA2-F20B-94CF-082B4D5C31D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812117" y="2159515"/>
            <a:ext cx="1559962" cy="3209398"/>
          </a:xfrm>
          <a:prstGeom prst="rect">
            <a:avLst/>
          </a:prstGeom>
        </p:spPr>
      </p:pic>
    </p:spTree>
    <p:custDataLst>
      <p:tags r:id="rId1"/>
    </p:custDataLst>
    <p:extLst>
      <p:ext uri="{BB962C8B-B14F-4D97-AF65-F5344CB8AC3E}">
        <p14:creationId xmlns:p14="http://schemas.microsoft.com/office/powerpoint/2010/main" val="31859625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7" name="Picture 6" descr="Icon&#10;&#10;Description automatically generated">
            <a:extLst>
              <a:ext uri="{FF2B5EF4-FFF2-40B4-BE49-F238E27FC236}">
                <a16:creationId xmlns:a16="http://schemas.microsoft.com/office/drawing/2014/main" id="{C71CEEE0-AC31-60DA-2DF6-75A86F1177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5" y="130869"/>
            <a:ext cx="1207035" cy="1207035"/>
          </a:xfrm>
          <a:prstGeom prst="rect">
            <a:avLst/>
          </a:prstGeom>
        </p:spPr>
      </p:pic>
      <p:sp>
        <p:nvSpPr>
          <p:cNvPr id="4" name="TextBox 3">
            <a:extLst>
              <a:ext uri="{FF2B5EF4-FFF2-40B4-BE49-F238E27FC236}">
                <a16:creationId xmlns:a16="http://schemas.microsoft.com/office/drawing/2014/main" id="{3656F0A7-051D-CDC1-171A-A8EE5B2740B0}"/>
              </a:ext>
            </a:extLst>
          </p:cNvPr>
          <p:cNvSpPr txBox="1"/>
          <p:nvPr/>
        </p:nvSpPr>
        <p:spPr>
          <a:xfrm>
            <a:off x="932342" y="2007811"/>
            <a:ext cx="3416374" cy="3323987"/>
          </a:xfrm>
          <a:prstGeom prst="rect">
            <a:avLst/>
          </a:prstGeom>
          <a:noFill/>
        </p:spPr>
        <p:txBody>
          <a:bodyPr wrap="square" lIns="91440" tIns="45720" rIns="91440" bIns="45720" anchor="t">
            <a:spAutoFit/>
          </a:bodyPr>
          <a:lstStyle/>
          <a:p>
            <a:pPr>
              <a:spcAft>
                <a:spcPts val="1800"/>
              </a:spcAft>
            </a:pPr>
            <a:r>
              <a:rPr lang="en-US" sz="2000" b="1">
                <a:solidFill>
                  <a:srgbClr val="1CA64A"/>
                </a:solidFill>
                <a:cs typeface="Calibri"/>
              </a:rPr>
              <a:t>Do the two strands in a DNA double-helix move in the same (parallel) direction, or an opposite (anti-parallel) direction.</a:t>
            </a:r>
          </a:p>
          <a:p>
            <a:pPr>
              <a:spcAft>
                <a:spcPts val="1800"/>
              </a:spcAft>
            </a:pPr>
            <a:r>
              <a:rPr lang="en-US" sz="2000" b="1">
                <a:solidFill>
                  <a:srgbClr val="1CA64A"/>
                </a:solidFill>
                <a:cs typeface="Calibri"/>
              </a:rPr>
              <a:t>Which representations were most useful in determining directionality? </a:t>
            </a:r>
          </a:p>
          <a:p>
            <a:pPr>
              <a:spcAft>
                <a:spcPts val="1800"/>
              </a:spcAft>
            </a:pPr>
            <a:endParaRPr lang="en-US" sz="2000">
              <a:ea typeface="Calibri"/>
              <a:cs typeface="Calibri"/>
            </a:endParaRPr>
          </a:p>
        </p:txBody>
      </p:sp>
      <p:sp>
        <p:nvSpPr>
          <p:cNvPr id="6" name="Title 1">
            <a:extLst>
              <a:ext uri="{FF2B5EF4-FFF2-40B4-BE49-F238E27FC236}">
                <a16:creationId xmlns:a16="http://schemas.microsoft.com/office/drawing/2014/main" id="{158726BA-2DD1-7B47-973B-6EEE32385F92}"/>
              </a:ext>
            </a:extLst>
          </p:cNvPr>
          <p:cNvSpPr txBox="1">
            <a:spLocks/>
          </p:cNvSpPr>
          <p:nvPr/>
        </p:nvSpPr>
        <p:spPr>
          <a:xfrm>
            <a:off x="914291" y="18861"/>
            <a:ext cx="11126522" cy="1007596"/>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1">
                <a:solidFill>
                  <a:schemeClr val="bg1"/>
                </a:solidFill>
                <a:ea typeface="HGSoeiKakugothicUB"/>
                <a:cs typeface="Myanmar Text"/>
              </a:rPr>
              <a:t>Finding Directionality in Double-stranded DNA</a:t>
            </a:r>
            <a:endParaRPr lang="en-US" sz="3600">
              <a:solidFill>
                <a:schemeClr val="bg1"/>
              </a:solidFill>
            </a:endParaRPr>
          </a:p>
        </p:txBody>
      </p:sp>
      <p:pic>
        <p:nvPicPr>
          <p:cNvPr id="5" name="Picture 4">
            <a:extLst>
              <a:ext uri="{FF2B5EF4-FFF2-40B4-BE49-F238E27FC236}">
                <a16:creationId xmlns:a16="http://schemas.microsoft.com/office/drawing/2014/main" id="{0BF0937D-B52D-DD65-400F-A4057C3890FF}"/>
              </a:ext>
            </a:extLst>
          </p:cNvPr>
          <p:cNvPicPr>
            <a:picLocks noChangeAspect="1"/>
          </p:cNvPicPr>
          <p:nvPr/>
        </p:nvPicPr>
        <p:blipFill>
          <a:blip r:embed="rId6">
            <a:alphaModFix amt="25000"/>
          </a:blip>
          <a:stretch>
            <a:fillRect/>
          </a:stretch>
        </p:blipFill>
        <p:spPr>
          <a:xfrm>
            <a:off x="7499625" y="2158323"/>
            <a:ext cx="1689646" cy="3099078"/>
          </a:xfrm>
          <a:prstGeom prst="rect">
            <a:avLst/>
          </a:prstGeom>
        </p:spPr>
      </p:pic>
      <p:pic>
        <p:nvPicPr>
          <p:cNvPr id="11" name="Picture 10">
            <a:extLst>
              <a:ext uri="{FF2B5EF4-FFF2-40B4-BE49-F238E27FC236}">
                <a16:creationId xmlns:a16="http://schemas.microsoft.com/office/drawing/2014/main" id="{058CC848-DE36-90B9-ED32-444F88097CAB}"/>
              </a:ext>
            </a:extLst>
          </p:cNvPr>
          <p:cNvPicPr>
            <a:picLocks noChangeAspect="1"/>
          </p:cNvPicPr>
          <p:nvPr/>
        </p:nvPicPr>
        <p:blipFill>
          <a:blip r:embed="rId7">
            <a:alphaModFix amt="25000"/>
          </a:blip>
          <a:stretch>
            <a:fillRect/>
          </a:stretch>
        </p:blipFill>
        <p:spPr>
          <a:xfrm>
            <a:off x="5112792" y="2158323"/>
            <a:ext cx="1689646" cy="3306057"/>
          </a:xfrm>
          <a:prstGeom prst="rect">
            <a:avLst/>
          </a:prstGeom>
        </p:spPr>
      </p:pic>
      <p:pic>
        <p:nvPicPr>
          <p:cNvPr id="8" name="Picture 7" descr="A colorful spiral of dna&#10;&#10;Description automatically generated with medium confidence">
            <a:extLst>
              <a:ext uri="{FF2B5EF4-FFF2-40B4-BE49-F238E27FC236}">
                <a16:creationId xmlns:a16="http://schemas.microsoft.com/office/drawing/2014/main" id="{47445382-5CA2-F20B-94CF-082B4D5C31D2}"/>
              </a:ext>
            </a:extLst>
          </p:cNvPr>
          <p:cNvPicPr>
            <a:picLocks noChangeAspect="1"/>
          </p:cNvPicPr>
          <p:nvPr/>
        </p:nvPicPr>
        <p:blipFill>
          <a:blip r:embed="rId8">
            <a:alphaModFix amt="25000"/>
            <a:extLst>
              <a:ext uri="{28A0092B-C50C-407E-A947-70E740481C1C}">
                <a14:useLocalDpi xmlns:a14="http://schemas.microsoft.com/office/drawing/2010/main" val="0"/>
              </a:ext>
            </a:extLst>
          </a:blip>
          <a:stretch>
            <a:fillRect/>
          </a:stretch>
        </p:blipFill>
        <p:spPr>
          <a:xfrm>
            <a:off x="9886458" y="2048003"/>
            <a:ext cx="1559962" cy="3209398"/>
          </a:xfrm>
          <a:prstGeom prst="rect">
            <a:avLst/>
          </a:prstGeom>
        </p:spPr>
      </p:pic>
      <p:pic>
        <p:nvPicPr>
          <p:cNvPr id="9" name="Picture 8">
            <a:extLst>
              <a:ext uri="{FF2B5EF4-FFF2-40B4-BE49-F238E27FC236}">
                <a16:creationId xmlns:a16="http://schemas.microsoft.com/office/drawing/2014/main" id="{6D605588-E07C-F578-49AD-D27DA5265991}"/>
              </a:ext>
            </a:extLst>
          </p:cNvPr>
          <p:cNvPicPr>
            <a:picLocks noChangeAspect="1"/>
          </p:cNvPicPr>
          <p:nvPr/>
        </p:nvPicPr>
        <p:blipFill>
          <a:blip r:embed="rId9"/>
          <a:stretch>
            <a:fillRect/>
          </a:stretch>
        </p:blipFill>
        <p:spPr>
          <a:xfrm>
            <a:off x="4772190" y="2049655"/>
            <a:ext cx="2171079" cy="3407991"/>
          </a:xfrm>
          <a:prstGeom prst="rect">
            <a:avLst/>
          </a:prstGeom>
        </p:spPr>
      </p:pic>
      <p:pic>
        <p:nvPicPr>
          <p:cNvPr id="10" name="Picture 9">
            <a:extLst>
              <a:ext uri="{FF2B5EF4-FFF2-40B4-BE49-F238E27FC236}">
                <a16:creationId xmlns:a16="http://schemas.microsoft.com/office/drawing/2014/main" id="{1D15E11C-0629-1F72-5A4C-2BD48E53FE90}"/>
              </a:ext>
            </a:extLst>
          </p:cNvPr>
          <p:cNvPicPr>
            <a:picLocks noChangeAspect="1"/>
          </p:cNvPicPr>
          <p:nvPr/>
        </p:nvPicPr>
        <p:blipFill>
          <a:blip r:embed="rId9"/>
          <a:stretch>
            <a:fillRect/>
          </a:stretch>
        </p:blipFill>
        <p:spPr>
          <a:xfrm>
            <a:off x="7230254" y="2037364"/>
            <a:ext cx="2171079" cy="3407991"/>
          </a:xfrm>
          <a:prstGeom prst="rect">
            <a:avLst/>
          </a:prstGeom>
        </p:spPr>
      </p:pic>
      <p:pic>
        <p:nvPicPr>
          <p:cNvPr id="12" name="Picture 11">
            <a:extLst>
              <a:ext uri="{FF2B5EF4-FFF2-40B4-BE49-F238E27FC236}">
                <a16:creationId xmlns:a16="http://schemas.microsoft.com/office/drawing/2014/main" id="{EA08EABD-A52E-95F8-E950-7D6AADE23215}"/>
              </a:ext>
            </a:extLst>
          </p:cNvPr>
          <p:cNvPicPr>
            <a:picLocks noChangeAspect="1"/>
          </p:cNvPicPr>
          <p:nvPr/>
        </p:nvPicPr>
        <p:blipFill>
          <a:blip r:embed="rId9"/>
          <a:stretch>
            <a:fillRect/>
          </a:stretch>
        </p:blipFill>
        <p:spPr>
          <a:xfrm>
            <a:off x="9626866" y="2025072"/>
            <a:ext cx="2023596" cy="3334249"/>
          </a:xfrm>
          <a:prstGeom prst="rect">
            <a:avLst/>
          </a:prstGeom>
        </p:spPr>
      </p:pic>
    </p:spTree>
    <p:custDataLst>
      <p:tags r:id="rId1"/>
    </p:custDataLst>
    <p:extLst>
      <p:ext uri="{BB962C8B-B14F-4D97-AF65-F5344CB8AC3E}">
        <p14:creationId xmlns:p14="http://schemas.microsoft.com/office/powerpoint/2010/main" val="30015682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656F0A7-051D-CDC1-171A-A8EE5B2740B0}"/>
              </a:ext>
            </a:extLst>
          </p:cNvPr>
          <p:cNvSpPr txBox="1"/>
          <p:nvPr/>
        </p:nvSpPr>
        <p:spPr>
          <a:xfrm>
            <a:off x="932340" y="1834338"/>
            <a:ext cx="4483722" cy="1554272"/>
          </a:xfrm>
          <a:prstGeom prst="rect">
            <a:avLst/>
          </a:prstGeom>
          <a:noFill/>
        </p:spPr>
        <p:txBody>
          <a:bodyPr wrap="square">
            <a:spAutoFit/>
          </a:bodyPr>
          <a:lstStyle/>
          <a:p>
            <a:pPr>
              <a:spcAft>
                <a:spcPts val="1800"/>
              </a:spcAft>
            </a:pPr>
            <a:r>
              <a:rPr lang="en-US" sz="2000">
                <a:ea typeface="Calibri"/>
                <a:cs typeface="Calibri"/>
              </a:rPr>
              <a:t>DNA is often represented as either a </a:t>
            </a:r>
            <a:r>
              <a:rPr lang="en-US" sz="2000" b="1">
                <a:ea typeface="Calibri"/>
                <a:cs typeface="Calibri"/>
              </a:rPr>
              <a:t>double helix </a:t>
            </a:r>
            <a:r>
              <a:rPr lang="en-US" sz="2000">
                <a:ea typeface="Calibri"/>
                <a:cs typeface="Calibri"/>
              </a:rPr>
              <a:t>or a </a:t>
            </a:r>
            <a:r>
              <a:rPr lang="en-US" sz="2000" b="1">
                <a:ea typeface="Calibri"/>
                <a:cs typeface="Calibri"/>
              </a:rPr>
              <a:t>linear ladder</a:t>
            </a:r>
            <a:r>
              <a:rPr lang="en-US" sz="2000">
                <a:ea typeface="Calibri"/>
                <a:cs typeface="Calibri"/>
              </a:rPr>
              <a:t>.</a:t>
            </a:r>
          </a:p>
          <a:p>
            <a:pPr>
              <a:spcAft>
                <a:spcPts val="3600"/>
              </a:spcAft>
            </a:pPr>
            <a:r>
              <a:rPr lang="en-US" sz="2000" b="1">
                <a:solidFill>
                  <a:srgbClr val="00B050"/>
                </a:solidFill>
                <a:cs typeface="Calibri"/>
              </a:rPr>
              <a:t>Why is it useful to switch between linear and helical representations of DNA?</a:t>
            </a:r>
            <a:endParaRPr lang="en-US" sz="2000" b="1">
              <a:solidFill>
                <a:srgbClr val="00B050"/>
              </a:solidFill>
              <a:ea typeface="Calibri"/>
              <a:cs typeface="Calibri"/>
            </a:endParaRPr>
          </a:p>
        </p:txBody>
      </p:sp>
      <p:sp>
        <p:nvSpPr>
          <p:cNvPr id="6" name="Title 1">
            <a:extLst>
              <a:ext uri="{FF2B5EF4-FFF2-40B4-BE49-F238E27FC236}">
                <a16:creationId xmlns:a16="http://schemas.microsoft.com/office/drawing/2014/main" id="{158726BA-2DD1-7B47-973B-6EEE32385F92}"/>
              </a:ext>
            </a:extLst>
          </p:cNvPr>
          <p:cNvSpPr txBox="1">
            <a:spLocks/>
          </p:cNvSpPr>
          <p:nvPr/>
        </p:nvSpPr>
        <p:spPr>
          <a:xfrm>
            <a:off x="914291" y="18861"/>
            <a:ext cx="11126522" cy="1007596"/>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000" b="1">
                <a:solidFill>
                  <a:schemeClr val="bg1"/>
                </a:solidFill>
                <a:ea typeface="HGSoeiKakugothicUB"/>
                <a:cs typeface="Myanmar Text"/>
              </a:rPr>
              <a:t>DNA Represented as a Double Helix and a Linear Ladder</a:t>
            </a:r>
            <a:endParaRPr lang="en-US" sz="3000">
              <a:solidFill>
                <a:schemeClr val="bg1"/>
              </a:solidFill>
            </a:endParaRPr>
          </a:p>
        </p:txBody>
      </p:sp>
      <p:pic>
        <p:nvPicPr>
          <p:cNvPr id="1026" name="Picture 2">
            <a:extLst>
              <a:ext uri="{FF2B5EF4-FFF2-40B4-BE49-F238E27FC236}">
                <a16:creationId xmlns:a16="http://schemas.microsoft.com/office/drawing/2014/main" id="{9AD77C55-3659-C2ED-5CCC-6F6ADAC69C0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35105" y="3791906"/>
            <a:ext cx="3665589" cy="2060284"/>
          </a:xfrm>
          <a:prstGeom prst="rect">
            <a:avLst/>
          </a:prstGeom>
          <a:noFill/>
          <a:ln w="12700">
            <a:solidFill>
              <a:schemeClr val="bg1">
                <a:lumMod val="50000"/>
              </a:schemeClr>
            </a:solidFill>
          </a:ln>
        </p:spPr>
      </p:pic>
      <p:pic>
        <p:nvPicPr>
          <p:cNvPr id="7" name="Picture 6">
            <a:extLst>
              <a:ext uri="{FF2B5EF4-FFF2-40B4-BE49-F238E27FC236}">
                <a16:creationId xmlns:a16="http://schemas.microsoft.com/office/drawing/2014/main" id="{87C95639-EC2E-65EF-7D75-9E00804DC27D}"/>
              </a:ext>
            </a:extLst>
          </p:cNvPr>
          <p:cNvPicPr>
            <a:picLocks noChangeAspect="1"/>
          </p:cNvPicPr>
          <p:nvPr/>
        </p:nvPicPr>
        <p:blipFill>
          <a:blip r:embed="rId6"/>
          <a:stretch>
            <a:fillRect/>
          </a:stretch>
        </p:blipFill>
        <p:spPr>
          <a:xfrm>
            <a:off x="5730746" y="2198065"/>
            <a:ext cx="3028635" cy="3979892"/>
          </a:xfrm>
          <a:prstGeom prst="rect">
            <a:avLst/>
          </a:prstGeom>
        </p:spPr>
      </p:pic>
      <p:pic>
        <p:nvPicPr>
          <p:cNvPr id="8" name="Picture 7" descr="Icon&#10;&#10;Description automatically generated">
            <a:extLst>
              <a:ext uri="{FF2B5EF4-FFF2-40B4-BE49-F238E27FC236}">
                <a16:creationId xmlns:a16="http://schemas.microsoft.com/office/drawing/2014/main" id="{A4DC0152-AB78-C7D9-0B4D-9BED45CF333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435455" y="130869"/>
            <a:ext cx="1207035" cy="1207035"/>
          </a:xfrm>
          <a:prstGeom prst="rect">
            <a:avLst/>
          </a:prstGeom>
        </p:spPr>
      </p:pic>
      <p:pic>
        <p:nvPicPr>
          <p:cNvPr id="10" name="Picture 9" descr="A colorful spiral of dna&#10;&#10;Description automatically generated with medium confidence">
            <a:extLst>
              <a:ext uri="{FF2B5EF4-FFF2-40B4-BE49-F238E27FC236}">
                <a16:creationId xmlns:a16="http://schemas.microsoft.com/office/drawing/2014/main" id="{32C7FB6C-593C-DBC4-94E4-EF4C3E88041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153543" y="2613351"/>
            <a:ext cx="1559962" cy="3209398"/>
          </a:xfrm>
          <a:prstGeom prst="rect">
            <a:avLst/>
          </a:prstGeom>
        </p:spPr>
      </p:pic>
      <p:graphicFrame>
        <p:nvGraphicFramePr>
          <p:cNvPr id="12" name="Object 11">
            <a:extLst>
              <a:ext uri="{FF2B5EF4-FFF2-40B4-BE49-F238E27FC236}">
                <a16:creationId xmlns:a16="http://schemas.microsoft.com/office/drawing/2014/main" id="{5F1E4D89-919F-8B2F-2775-77C220F7310E}"/>
              </a:ext>
            </a:extLst>
          </p:cNvPr>
          <p:cNvGraphicFramePr>
            <a:graphicFrameLocks noChangeAspect="1"/>
          </p:cNvGraphicFramePr>
          <p:nvPr>
            <p:extLst>
              <p:ext uri="{D42A27DB-BD31-4B8C-83A1-F6EECF244321}">
                <p14:modId xmlns:p14="http://schemas.microsoft.com/office/powerpoint/2010/main" val="3304619505"/>
              </p:ext>
            </p:extLst>
          </p:nvPr>
        </p:nvGraphicFramePr>
        <p:xfrm>
          <a:off x="10857013" y="2217314"/>
          <a:ext cx="824544" cy="3990035"/>
        </p:xfrm>
        <a:graphic>
          <a:graphicData uri="http://schemas.openxmlformats.org/presentationml/2006/ole">
            <mc:AlternateContent xmlns:mc="http://schemas.openxmlformats.org/markup-compatibility/2006">
              <mc:Choice xmlns:v="urn:schemas-microsoft-com:vml" Requires="v">
                <p:oleObj r:id="rId9" imgW="2209320" imgH="10692000" progId="">
                  <p:embed/>
                </p:oleObj>
              </mc:Choice>
              <mc:Fallback>
                <p:oleObj r:id="rId9" imgW="2209320" imgH="10692000" progId="">
                  <p:embed/>
                  <p:pic>
                    <p:nvPicPr>
                      <p:cNvPr id="12" name="Object 11">
                        <a:extLst>
                          <a:ext uri="{FF2B5EF4-FFF2-40B4-BE49-F238E27FC236}">
                            <a16:creationId xmlns:a16="http://schemas.microsoft.com/office/drawing/2014/main" id="{5F1E4D89-919F-8B2F-2775-77C220F7310E}"/>
                          </a:ext>
                        </a:extLst>
                      </p:cNvPr>
                      <p:cNvPicPr/>
                      <p:nvPr/>
                    </p:nvPicPr>
                    <p:blipFill>
                      <a:blip r:embed="rId10"/>
                      <a:stretch>
                        <a:fillRect/>
                      </a:stretch>
                    </p:blipFill>
                    <p:spPr>
                      <a:xfrm>
                        <a:off x="10857013" y="2217314"/>
                        <a:ext cx="824544" cy="3990035"/>
                      </a:xfrm>
                      <a:prstGeom prst="rect">
                        <a:avLst/>
                      </a:prstGeom>
                    </p:spPr>
                  </p:pic>
                </p:oleObj>
              </mc:Fallback>
            </mc:AlternateContent>
          </a:graphicData>
        </a:graphic>
      </p:graphicFrame>
    </p:spTree>
    <p:custDataLst>
      <p:tags r:id="rId1"/>
    </p:custDataLst>
    <p:extLst>
      <p:ext uri="{BB962C8B-B14F-4D97-AF65-F5344CB8AC3E}">
        <p14:creationId xmlns:p14="http://schemas.microsoft.com/office/powerpoint/2010/main" val="381808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1D67EF8-7C9D-C74B-B47B-E18D7E960377}"/>
              </a:ext>
            </a:extLst>
          </p:cNvPr>
          <p:cNvSpPr txBox="1"/>
          <p:nvPr/>
        </p:nvSpPr>
        <p:spPr>
          <a:xfrm>
            <a:off x="157324" y="5032914"/>
            <a:ext cx="2876797" cy="1323437"/>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Nucleotides are comprised of a backbone (phosphate and sugar) and nitrogenous base.</a:t>
            </a:r>
            <a:endParaRPr lang="en-US"/>
          </a:p>
        </p:txBody>
      </p:sp>
      <p:sp>
        <p:nvSpPr>
          <p:cNvPr id="3" name="Footer Placeholder 2">
            <a:extLst>
              <a:ext uri="{FF2B5EF4-FFF2-40B4-BE49-F238E27FC236}">
                <a16:creationId xmlns:a16="http://schemas.microsoft.com/office/drawing/2014/main" id="{1681B8FC-E920-0AE5-0669-031C332FCE06}"/>
              </a:ext>
            </a:extLst>
          </p:cNvPr>
          <p:cNvSpPr>
            <a:spLocks noGrp="1"/>
          </p:cNvSpPr>
          <p:nvPr>
            <p:ph type="ftr" sz="quarter" idx="11"/>
          </p:nvPr>
        </p:nvSpPr>
        <p:spPr/>
        <p:txBody>
          <a:bodyPr/>
          <a:lstStyle/>
          <a:p>
            <a:r>
              <a:rPr lang="en-US">
                <a:latin typeface="+mn-lt"/>
              </a:rPr>
              <a:t>© 2023 3D Molecular Designs. All Rights Reserved. </a:t>
            </a:r>
          </a:p>
        </p:txBody>
      </p:sp>
      <p:sp>
        <p:nvSpPr>
          <p:cNvPr id="5" name="Slide Number Placeholder 4">
            <a:extLst>
              <a:ext uri="{FF2B5EF4-FFF2-40B4-BE49-F238E27FC236}">
                <a16:creationId xmlns:a16="http://schemas.microsoft.com/office/drawing/2014/main" id="{052525F5-CCEB-6774-9B2B-08840C296F25}"/>
              </a:ext>
            </a:extLst>
          </p:cNvPr>
          <p:cNvSpPr>
            <a:spLocks noGrp="1"/>
          </p:cNvSpPr>
          <p:nvPr>
            <p:ph type="sldNum" sz="quarter" idx="12"/>
          </p:nvPr>
        </p:nvSpPr>
        <p:spPr/>
        <p:txBody>
          <a:bodyPr/>
          <a:lstStyle/>
          <a:p>
            <a:fld id="{612391E0-A521-46DB-9F80-8F59B96C1CAA}" type="slidenum">
              <a:rPr lang="en-US" smtClean="0"/>
              <a:t>37</a:t>
            </a:fld>
            <a:endParaRPr lang="en-US"/>
          </a:p>
        </p:txBody>
      </p:sp>
      <p:sp>
        <p:nvSpPr>
          <p:cNvPr id="6" name="Title 1">
            <a:extLst>
              <a:ext uri="{FF2B5EF4-FFF2-40B4-BE49-F238E27FC236}">
                <a16:creationId xmlns:a16="http://schemas.microsoft.com/office/drawing/2014/main" id="{5AA13315-0607-7D59-9D45-8E253F481159}"/>
              </a:ext>
            </a:extLst>
          </p:cNvPr>
          <p:cNvSpPr txBox="1">
            <a:spLocks/>
          </p:cNvSpPr>
          <p:nvPr/>
        </p:nvSpPr>
        <p:spPr>
          <a:xfrm>
            <a:off x="507933" y="1807721"/>
            <a:ext cx="8491095" cy="997827"/>
          </a:xfrm>
          <a:prstGeom prst="rect">
            <a:avLst/>
          </a:prstGeom>
        </p:spPr>
        <p:txBody>
          <a:bodyPr vert="horz" lIns="91440" tIns="45719" rIns="91440" bIns="45719"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latin typeface="+mn-lt"/>
                <a:cs typeface="Myanmar Text" panose="020B0502040204020203" pitchFamily="34" charset="0"/>
              </a:rPr>
              <a:t>Conclusions</a:t>
            </a:r>
          </a:p>
        </p:txBody>
      </p:sp>
      <p:pic>
        <p:nvPicPr>
          <p:cNvPr id="4" name="Picture 3">
            <a:extLst>
              <a:ext uri="{FF2B5EF4-FFF2-40B4-BE49-F238E27FC236}">
                <a16:creationId xmlns:a16="http://schemas.microsoft.com/office/drawing/2014/main" id="{DD88EB52-F637-B3D9-0264-63B58C337C12}"/>
              </a:ext>
            </a:extLst>
          </p:cNvPr>
          <p:cNvPicPr>
            <a:picLocks noChangeAspect="1"/>
          </p:cNvPicPr>
          <p:nvPr/>
        </p:nvPicPr>
        <p:blipFill>
          <a:blip r:embed="rId5"/>
          <a:stretch>
            <a:fillRect/>
          </a:stretch>
        </p:blipFill>
        <p:spPr>
          <a:xfrm>
            <a:off x="788682" y="2938115"/>
            <a:ext cx="1614079" cy="1981844"/>
          </a:xfrm>
          <a:prstGeom prst="rect">
            <a:avLst/>
          </a:prstGeom>
        </p:spPr>
      </p:pic>
      <p:sp>
        <p:nvSpPr>
          <p:cNvPr id="10" name="TextBox 9">
            <a:extLst>
              <a:ext uri="{FF2B5EF4-FFF2-40B4-BE49-F238E27FC236}">
                <a16:creationId xmlns:a16="http://schemas.microsoft.com/office/drawing/2014/main" id="{C62E8F2C-8F4C-D711-A8CF-6FC4222A88EA}"/>
              </a:ext>
            </a:extLst>
          </p:cNvPr>
          <p:cNvSpPr txBox="1"/>
          <p:nvPr/>
        </p:nvSpPr>
        <p:spPr>
          <a:xfrm>
            <a:off x="3090886" y="5032913"/>
            <a:ext cx="3117344" cy="1323437"/>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Nucleotides have directionality, based on the 5' and 3' carbon atoms in the backbone sugar.</a:t>
            </a:r>
            <a:endParaRPr lang="en-US"/>
          </a:p>
        </p:txBody>
      </p:sp>
      <p:pic>
        <p:nvPicPr>
          <p:cNvPr id="13" name="Picture 12">
            <a:extLst>
              <a:ext uri="{FF2B5EF4-FFF2-40B4-BE49-F238E27FC236}">
                <a16:creationId xmlns:a16="http://schemas.microsoft.com/office/drawing/2014/main" id="{B0B24F04-1FCF-EA1C-D51E-7CCB63D07E2F}"/>
              </a:ext>
            </a:extLst>
          </p:cNvPr>
          <p:cNvPicPr>
            <a:picLocks noChangeAspect="1"/>
          </p:cNvPicPr>
          <p:nvPr/>
        </p:nvPicPr>
        <p:blipFill>
          <a:blip r:embed="rId6"/>
          <a:stretch>
            <a:fillRect/>
          </a:stretch>
        </p:blipFill>
        <p:spPr>
          <a:xfrm>
            <a:off x="3485684" y="2485292"/>
            <a:ext cx="2268358" cy="2481559"/>
          </a:xfrm>
          <a:prstGeom prst="rect">
            <a:avLst/>
          </a:prstGeom>
        </p:spPr>
      </p:pic>
      <p:sp>
        <p:nvSpPr>
          <p:cNvPr id="14" name="TextBox 13">
            <a:extLst>
              <a:ext uri="{FF2B5EF4-FFF2-40B4-BE49-F238E27FC236}">
                <a16:creationId xmlns:a16="http://schemas.microsoft.com/office/drawing/2014/main" id="{5E8B4869-35F3-4567-09B5-B46AE039CEA3}"/>
              </a:ext>
            </a:extLst>
          </p:cNvPr>
          <p:cNvSpPr txBox="1"/>
          <p:nvPr/>
        </p:nvSpPr>
        <p:spPr>
          <a:xfrm>
            <a:off x="6239626" y="5032912"/>
            <a:ext cx="2419927" cy="1323437"/>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Multiple nucleotides form base pairs.        </a:t>
            </a:r>
            <a:r>
              <a:rPr lang="en-US" sz="2000" b="1">
                <a:solidFill>
                  <a:srgbClr val="C00000"/>
                </a:solidFill>
                <a:cs typeface="Calibri"/>
              </a:rPr>
              <a:t>A</a:t>
            </a:r>
            <a:r>
              <a:rPr lang="en-US" sz="2000">
                <a:cs typeface="Calibri"/>
              </a:rPr>
              <a:t> pairs with </a:t>
            </a:r>
            <a:r>
              <a:rPr lang="en-US" sz="2000" b="1">
                <a:solidFill>
                  <a:schemeClr val="accent4">
                    <a:lumMod val="75000"/>
                  </a:schemeClr>
                </a:solidFill>
                <a:cs typeface="Calibri"/>
              </a:rPr>
              <a:t>T</a:t>
            </a:r>
            <a:r>
              <a:rPr lang="en-US" sz="2000">
                <a:cs typeface="Calibri"/>
              </a:rPr>
              <a:t> and </a:t>
            </a:r>
            <a:r>
              <a:rPr lang="en-US" sz="2000" b="1">
                <a:solidFill>
                  <a:srgbClr val="1CA64A"/>
                </a:solidFill>
                <a:cs typeface="Calibri"/>
              </a:rPr>
              <a:t>G</a:t>
            </a:r>
            <a:r>
              <a:rPr lang="en-US" sz="2000">
                <a:cs typeface="Calibri"/>
              </a:rPr>
              <a:t> pairs with </a:t>
            </a:r>
            <a:r>
              <a:rPr lang="en-US" sz="2000" b="1">
                <a:solidFill>
                  <a:srgbClr val="0070C0"/>
                </a:solidFill>
                <a:cs typeface="Calibri"/>
              </a:rPr>
              <a:t>C</a:t>
            </a:r>
            <a:r>
              <a:rPr lang="en-US" sz="2000">
                <a:cs typeface="Calibri"/>
              </a:rPr>
              <a:t>.</a:t>
            </a:r>
            <a:endParaRPr lang="en-US"/>
          </a:p>
        </p:txBody>
      </p:sp>
      <p:pic>
        <p:nvPicPr>
          <p:cNvPr id="15" name="Picture 14">
            <a:extLst>
              <a:ext uri="{FF2B5EF4-FFF2-40B4-BE49-F238E27FC236}">
                <a16:creationId xmlns:a16="http://schemas.microsoft.com/office/drawing/2014/main" id="{30D5E862-1813-6235-4E19-E80C733F4492}"/>
              </a:ext>
            </a:extLst>
          </p:cNvPr>
          <p:cNvPicPr>
            <a:picLocks noChangeAspect="1"/>
          </p:cNvPicPr>
          <p:nvPr/>
        </p:nvPicPr>
        <p:blipFill>
          <a:blip r:embed="rId7"/>
          <a:stretch>
            <a:fillRect/>
          </a:stretch>
        </p:blipFill>
        <p:spPr>
          <a:xfrm>
            <a:off x="7382125" y="2744631"/>
            <a:ext cx="1031884" cy="2118417"/>
          </a:xfrm>
          <a:prstGeom prst="rect">
            <a:avLst/>
          </a:prstGeom>
        </p:spPr>
      </p:pic>
      <p:pic>
        <p:nvPicPr>
          <p:cNvPr id="16" name="Picture 15">
            <a:extLst>
              <a:ext uri="{FF2B5EF4-FFF2-40B4-BE49-F238E27FC236}">
                <a16:creationId xmlns:a16="http://schemas.microsoft.com/office/drawing/2014/main" id="{DB3DA292-37B5-EA83-1456-9E595CA5CBD3}"/>
              </a:ext>
            </a:extLst>
          </p:cNvPr>
          <p:cNvPicPr>
            <a:picLocks noChangeAspect="1"/>
          </p:cNvPicPr>
          <p:nvPr/>
        </p:nvPicPr>
        <p:blipFill>
          <a:blip r:embed="rId8"/>
          <a:stretch>
            <a:fillRect/>
          </a:stretch>
        </p:blipFill>
        <p:spPr>
          <a:xfrm>
            <a:off x="6416252" y="2779993"/>
            <a:ext cx="967593" cy="2083056"/>
          </a:xfrm>
          <a:prstGeom prst="rect">
            <a:avLst/>
          </a:prstGeom>
        </p:spPr>
      </p:pic>
      <p:sp>
        <p:nvSpPr>
          <p:cNvPr id="17" name="TextBox 16">
            <a:extLst>
              <a:ext uri="{FF2B5EF4-FFF2-40B4-BE49-F238E27FC236}">
                <a16:creationId xmlns:a16="http://schemas.microsoft.com/office/drawing/2014/main" id="{1E36F882-D96E-7C78-EB40-95BD656461FE}"/>
              </a:ext>
            </a:extLst>
          </p:cNvPr>
          <p:cNvSpPr txBox="1"/>
          <p:nvPr/>
        </p:nvSpPr>
        <p:spPr>
          <a:xfrm>
            <a:off x="9013315" y="5052527"/>
            <a:ext cx="2308784" cy="1323437"/>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DNA has two strands that have antiparallel 5' to 3' directionality.</a:t>
            </a:r>
          </a:p>
        </p:txBody>
      </p:sp>
      <p:pic>
        <p:nvPicPr>
          <p:cNvPr id="18" name="Picture 17">
            <a:extLst>
              <a:ext uri="{FF2B5EF4-FFF2-40B4-BE49-F238E27FC236}">
                <a16:creationId xmlns:a16="http://schemas.microsoft.com/office/drawing/2014/main" id="{7EF8B036-1C1D-ABCA-D27C-C6B662E97CEA}"/>
              </a:ext>
            </a:extLst>
          </p:cNvPr>
          <p:cNvPicPr>
            <a:picLocks noChangeAspect="1"/>
          </p:cNvPicPr>
          <p:nvPr/>
        </p:nvPicPr>
        <p:blipFill>
          <a:blip r:embed="rId9"/>
          <a:stretch>
            <a:fillRect/>
          </a:stretch>
        </p:blipFill>
        <p:spPr>
          <a:xfrm>
            <a:off x="9013315" y="2966476"/>
            <a:ext cx="2413384" cy="1653251"/>
          </a:xfrm>
          <a:prstGeom prst="rect">
            <a:avLst/>
          </a:prstGeom>
        </p:spPr>
      </p:pic>
      <p:pic>
        <p:nvPicPr>
          <p:cNvPr id="19" name="Picture 18">
            <a:extLst>
              <a:ext uri="{FF2B5EF4-FFF2-40B4-BE49-F238E27FC236}">
                <a16:creationId xmlns:a16="http://schemas.microsoft.com/office/drawing/2014/main" id="{BE1D8424-ED00-E1D1-2EF1-7F8A8494CC2B}"/>
              </a:ext>
            </a:extLst>
          </p:cNvPr>
          <p:cNvPicPr>
            <a:picLocks noChangeAspect="1"/>
          </p:cNvPicPr>
          <p:nvPr/>
        </p:nvPicPr>
        <p:blipFill>
          <a:blip r:embed="rId10"/>
          <a:stretch>
            <a:fillRect/>
          </a:stretch>
        </p:blipFill>
        <p:spPr>
          <a:xfrm rot="10800000">
            <a:off x="9217132" y="2744633"/>
            <a:ext cx="2013527" cy="197622"/>
          </a:xfrm>
          <a:prstGeom prst="rect">
            <a:avLst/>
          </a:prstGeom>
        </p:spPr>
      </p:pic>
      <p:pic>
        <p:nvPicPr>
          <p:cNvPr id="20" name="Picture 19">
            <a:extLst>
              <a:ext uri="{FF2B5EF4-FFF2-40B4-BE49-F238E27FC236}">
                <a16:creationId xmlns:a16="http://schemas.microsoft.com/office/drawing/2014/main" id="{29311DFC-B05E-14C5-899A-836C4F46715A}"/>
              </a:ext>
            </a:extLst>
          </p:cNvPr>
          <p:cNvPicPr>
            <a:picLocks noChangeAspect="1"/>
          </p:cNvPicPr>
          <p:nvPr/>
        </p:nvPicPr>
        <p:blipFill>
          <a:blip r:embed="rId10"/>
          <a:stretch>
            <a:fillRect/>
          </a:stretch>
        </p:blipFill>
        <p:spPr>
          <a:xfrm>
            <a:off x="9217132" y="4652663"/>
            <a:ext cx="2013527" cy="197622"/>
          </a:xfrm>
          <a:prstGeom prst="rect">
            <a:avLst/>
          </a:prstGeom>
        </p:spPr>
      </p:pic>
    </p:spTree>
    <p:custDataLst>
      <p:tags r:id="rId1"/>
    </p:custDataLst>
    <p:extLst>
      <p:ext uri="{BB962C8B-B14F-4D97-AF65-F5344CB8AC3E}">
        <p14:creationId xmlns:p14="http://schemas.microsoft.com/office/powerpoint/2010/main" val="17090396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0617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EA2F14E-B841-5521-E697-F68DC2DA4C71}"/>
              </a:ext>
            </a:extLst>
          </p:cNvPr>
          <p:cNvSpPr>
            <a:spLocks noGrp="1"/>
          </p:cNvSpPr>
          <p:nvPr>
            <p:ph type="ftr" sz="quarter" idx="11"/>
          </p:nvPr>
        </p:nvSpPr>
        <p:spPr>
          <a:xfrm>
            <a:off x="4038600" y="6356350"/>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E0BBE7"/>
                </a:solidFill>
                <a:effectLst/>
                <a:uLnTx/>
                <a:uFillTx/>
                <a:latin typeface="Calibri" panose="020F0502020204030204"/>
                <a:ea typeface="+mn-ea"/>
                <a:cs typeface="+mn-cs"/>
              </a:rPr>
              <a:t>© 2023 3D Molecular Designs. All Rights Reserved. </a:t>
            </a:r>
          </a:p>
        </p:txBody>
      </p:sp>
      <p:sp>
        <p:nvSpPr>
          <p:cNvPr id="3" name="TextBox 2">
            <a:extLst>
              <a:ext uri="{FF2B5EF4-FFF2-40B4-BE49-F238E27FC236}">
                <a16:creationId xmlns:a16="http://schemas.microsoft.com/office/drawing/2014/main" id="{C4072848-315E-E238-7B37-0FDBB2076388}"/>
              </a:ext>
            </a:extLst>
          </p:cNvPr>
          <p:cNvSpPr txBox="1"/>
          <p:nvPr/>
        </p:nvSpPr>
        <p:spPr>
          <a:xfrm>
            <a:off x="923525" y="1204430"/>
            <a:ext cx="10151449" cy="238526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1" i="0" u="none" strike="noStrike" kern="1200" cap="none" spc="0" normalizeH="0" baseline="0" noProof="0">
                <a:ln>
                  <a:noFill/>
                </a:ln>
                <a:solidFill>
                  <a:srgbClr val="000000"/>
                </a:solidFill>
                <a:effectLst/>
                <a:uLnTx/>
                <a:uFillTx/>
                <a:latin typeface="Calibri" panose="020F0502020204030204"/>
                <a:ea typeface="+mn-ea"/>
                <a:cs typeface="Calibri"/>
              </a:rPr>
              <a:t>Student and Teacher Slide Deck Pages</a:t>
            </a: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Calibri"/>
            </a:endParaRPr>
          </a:p>
          <a:p>
            <a:pPr marL="0" lvl="1">
              <a:defRPr/>
            </a:pP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Slides that are meant for student </a:t>
            </a:r>
            <a:r>
              <a:rPr kumimoji="0" lang="en-US" sz="1600" b="0" u="none" strike="noStrike" kern="1200" cap="none" spc="0" normalizeH="0" baseline="0" noProof="0">
                <a:ln>
                  <a:noFill/>
                </a:ln>
                <a:solidFill>
                  <a:srgbClr val="000000"/>
                </a:solidFill>
                <a:effectLst/>
                <a:uLnTx/>
                <a:uFillTx/>
                <a:latin typeface="Calibri" panose="020F0502020204030204"/>
                <a:ea typeface="+mn-ea"/>
                <a:cs typeface="Calibri"/>
              </a:rPr>
              <a:t>viewing will feature a </a:t>
            </a:r>
            <a:r>
              <a:rPr kumimoji="0" lang="en-US" sz="1600" b="1" u="none" strike="noStrike" kern="1200" cap="none" spc="0" normalizeH="0" baseline="0" noProof="0">
                <a:ln>
                  <a:noFill/>
                </a:ln>
                <a:solidFill>
                  <a:srgbClr val="1CA64A"/>
                </a:solidFill>
                <a:effectLst/>
                <a:uLnTx/>
                <a:uFillTx/>
                <a:latin typeface="Calibri" panose="020F0502020204030204"/>
                <a:ea typeface="+mn-ea"/>
                <a:cs typeface="Calibri"/>
              </a:rPr>
              <a:t>green top</a:t>
            </a:r>
            <a:r>
              <a:rPr lang="en-US" sz="1600" b="1">
                <a:solidFill>
                  <a:srgbClr val="1CA64A"/>
                </a:solidFill>
                <a:latin typeface="Calibri" panose="020F0502020204030204"/>
                <a:cs typeface="Calibri"/>
              </a:rPr>
              <a:t> </a:t>
            </a:r>
            <a:endParaRPr lang="en-US" sz="1600" b="1" u="none" strike="noStrike" kern="1200" cap="none" spc="0" normalizeH="0" baseline="0" noProof="0">
              <a:ln>
                <a:noFill/>
              </a:ln>
              <a:solidFill>
                <a:srgbClr val="1CA64A"/>
              </a:solidFill>
              <a:effectLst/>
              <a:uLnTx/>
              <a:uFillTx/>
              <a:latin typeface="Calibri" panose="020F0502020204030204"/>
              <a:ea typeface="Calibri"/>
              <a:cs typeface="Calibri"/>
            </a:endParaRPr>
          </a:p>
          <a:p>
            <a:pPr marL="0" lvl="1">
              <a:defRPr/>
            </a:pPr>
            <a:r>
              <a:rPr kumimoji="0" lang="en-US" sz="1600" b="1" u="none" strike="noStrike" kern="1200" cap="none" spc="0" normalizeH="0" baseline="0" noProof="0">
                <a:ln>
                  <a:noFill/>
                </a:ln>
                <a:solidFill>
                  <a:srgbClr val="1CA64A"/>
                </a:solidFill>
                <a:effectLst/>
                <a:uLnTx/>
                <a:uFillTx/>
                <a:latin typeface="Calibri" panose="020F0502020204030204"/>
                <a:ea typeface="+mn-ea"/>
                <a:cs typeface="Calibri"/>
              </a:rPr>
              <a:t>banner</a:t>
            </a:r>
            <a:r>
              <a:rPr kumimoji="0" lang="en-US" sz="1600" b="0" u="none" strike="noStrike" kern="1200" cap="none" spc="0" normalizeH="0" baseline="0" noProof="0">
                <a:ln>
                  <a:noFill/>
                </a:ln>
                <a:solidFill>
                  <a:srgbClr val="000000"/>
                </a:solidFill>
                <a:effectLst/>
                <a:uLnTx/>
                <a:uFillTx/>
                <a:latin typeface="Calibri" panose="020F0502020204030204"/>
                <a:ea typeface="+mn-ea"/>
                <a:cs typeface="Calibri"/>
              </a:rPr>
              <a:t>.</a:t>
            </a:r>
            <a:r>
              <a:rPr lang="en-US" sz="1600">
                <a:solidFill>
                  <a:srgbClr val="000000"/>
                </a:solidFill>
                <a:latin typeface="Calibri" panose="020F0502020204030204"/>
                <a:cs typeface="Calibri"/>
              </a:rPr>
              <a:t> </a:t>
            </a:r>
            <a:r>
              <a:rPr kumimoji="0" lang="en-US" sz="1600" b="0" u="none" strike="noStrike" kern="1200" cap="none" spc="0" normalizeH="0" baseline="0" noProof="0">
                <a:ln>
                  <a:noFill/>
                </a:ln>
                <a:solidFill>
                  <a:srgbClr val="000000"/>
                </a:solidFill>
                <a:effectLst/>
                <a:uLnTx/>
                <a:uFillTx/>
                <a:latin typeface="Calibri" panose="020F0502020204030204"/>
                <a:ea typeface="+mn-ea"/>
                <a:cs typeface="Calibri"/>
              </a:rPr>
              <a:t>Slides that are meant only for teacher viewing will feature a</a:t>
            </a:r>
            <a:r>
              <a:rPr lang="en-US" sz="1600">
                <a:solidFill>
                  <a:srgbClr val="000000"/>
                </a:solidFill>
                <a:latin typeface="Calibri" panose="020F0502020204030204"/>
                <a:cs typeface="Calibri"/>
              </a:rPr>
              <a:t> </a:t>
            </a:r>
            <a:endParaRPr lang="en-US" sz="1600" b="0" u="none" strike="noStrike" kern="1200" cap="none" spc="0" normalizeH="0" baseline="0" noProof="0">
              <a:ln>
                <a:noFill/>
              </a:ln>
              <a:solidFill>
                <a:srgbClr val="000000"/>
              </a:solidFill>
              <a:effectLst/>
              <a:uLnTx/>
              <a:uFillTx/>
              <a:latin typeface="Calibri" panose="020F0502020204030204"/>
              <a:ea typeface="Calibri"/>
              <a:cs typeface="Calibri"/>
            </a:endParaRPr>
          </a:p>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1600" b="1" u="none" strike="noStrike" kern="1200" cap="none" spc="0" normalizeH="0" baseline="0" noProof="0">
                <a:ln>
                  <a:noFill/>
                </a:ln>
                <a:solidFill>
                  <a:srgbClr val="6D2C79"/>
                </a:solidFill>
                <a:effectLst/>
                <a:uLnTx/>
                <a:uFillTx/>
                <a:latin typeface="Calibri" panose="020F0502020204030204"/>
                <a:ea typeface="+mn-ea"/>
                <a:cs typeface="Calibri"/>
              </a:rPr>
              <a:t>purple top banner </a:t>
            </a:r>
            <a:r>
              <a:rPr kumimoji="0" lang="en-US" sz="1600" b="0" u="none" strike="noStrike" kern="1200" cap="none" spc="0" normalizeH="0" baseline="0" noProof="0">
                <a:ln>
                  <a:noFill/>
                </a:ln>
                <a:solidFill>
                  <a:srgbClr val="000000"/>
                </a:solidFill>
                <a:effectLst/>
                <a:uLnTx/>
                <a:uFillTx/>
                <a:latin typeface="Calibri" panose="020F0502020204030204"/>
                <a:ea typeface="+mn-ea"/>
                <a:cs typeface="Calibri"/>
              </a:rPr>
              <a:t>and will appear hidden </a:t>
            </a: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when in "slide show" mode.</a:t>
            </a:r>
            <a:endParaRPr lang="en-US" sz="1600" b="0" i="0" u="none" strike="noStrike" kern="1200" cap="none" spc="0" normalizeH="0" baseline="0" noProof="0">
              <a:ln>
                <a:noFill/>
              </a:ln>
              <a:solidFill>
                <a:srgbClr val="000000"/>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Calibri" panose="020F0502020204030204"/>
              <a:ea typeface="+mn-ea"/>
              <a:cs typeface="Calibri"/>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1" i="0" u="none" strike="noStrike" kern="1200" cap="none" spc="0" normalizeH="0" baseline="0" noProof="0">
                <a:ln>
                  <a:noFill/>
                </a:ln>
                <a:solidFill>
                  <a:srgbClr val="000000"/>
                </a:solidFill>
                <a:effectLst/>
                <a:uLnTx/>
                <a:uFillTx/>
                <a:latin typeface="Calibri" panose="020F0502020204030204"/>
                <a:ea typeface="+mn-ea"/>
                <a:cs typeface="Calibri"/>
              </a:rPr>
              <a:t>Prompting Icons</a:t>
            </a: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Calibri"/>
            </a:endParaRPr>
          </a:p>
          <a:p>
            <a:pPr marL="0" lvl="1">
              <a:defRPr/>
            </a:pP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Each student slide will include a prompting icon in the top right corner of the slide. These icons</a:t>
            </a:r>
            <a:r>
              <a:rPr lang="en-US" sz="1600">
                <a:solidFill>
                  <a:srgbClr val="000000"/>
                </a:solidFill>
                <a:latin typeface="Calibri" panose="020F0502020204030204"/>
                <a:cs typeface="Calibri"/>
              </a:rPr>
              <a:t> on each slide cue</a:t>
            </a: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 </a:t>
            </a:r>
            <a:r>
              <a:rPr lang="en-US" sz="1600">
                <a:solidFill>
                  <a:srgbClr val="000000"/>
                </a:solidFill>
                <a:latin typeface="Calibri" panose="020F0502020204030204"/>
                <a:cs typeface="Calibri"/>
              </a:rPr>
              <a:t>your students</a:t>
            </a: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 </a:t>
            </a:r>
            <a:r>
              <a:rPr lang="en-US" sz="1600">
                <a:solidFill>
                  <a:srgbClr val="000000"/>
                </a:solidFill>
                <a:latin typeface="Calibri" panose="020F0502020204030204"/>
                <a:cs typeface="Calibri"/>
              </a:rPr>
              <a:t>to the type of activity they will </a:t>
            </a: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be doing.</a:t>
            </a:r>
            <a:endParaRPr lang="en-US" sz="1600" b="0" i="0" u="none" strike="noStrike" kern="1200" cap="none" spc="0" normalizeH="0" baseline="0" noProof="0">
              <a:ln>
                <a:noFill/>
              </a:ln>
              <a:solidFill>
                <a:srgbClr val="000000"/>
              </a:solidFill>
              <a:effectLst/>
              <a:uLnTx/>
              <a:uFillTx/>
              <a:latin typeface="Calibri" panose="020F0502020204030204"/>
              <a:ea typeface="Calibri"/>
              <a:cs typeface="Calibri"/>
            </a:endParaRPr>
          </a:p>
        </p:txBody>
      </p:sp>
      <p:sp>
        <p:nvSpPr>
          <p:cNvPr id="4" name="TextBox 3">
            <a:extLst>
              <a:ext uri="{FF2B5EF4-FFF2-40B4-BE49-F238E27FC236}">
                <a16:creationId xmlns:a16="http://schemas.microsoft.com/office/drawing/2014/main" id="{D625AF32-1C6A-DD0A-6813-BC1079D6CC19}"/>
              </a:ext>
            </a:extLst>
          </p:cNvPr>
          <p:cNvSpPr txBox="1"/>
          <p:nvPr/>
        </p:nvSpPr>
        <p:spPr>
          <a:xfrm>
            <a:off x="671332" y="100711"/>
            <a:ext cx="11308465" cy="707886"/>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a:ln>
                  <a:noFill/>
                </a:ln>
                <a:solidFill>
                  <a:prstClr val="white"/>
                </a:solidFill>
                <a:effectLst/>
                <a:uLnTx/>
                <a:uFillTx/>
                <a:latin typeface="Calibri" panose="020F0502020204030204"/>
                <a:ea typeface="+mn-ea"/>
                <a:cs typeface="Myanmar Text"/>
              </a:rPr>
              <a:t>Teacher Guide - Using This Slide Deck</a:t>
            </a:r>
            <a:endParaRPr kumimoji="0" lang="en-US" sz="4000" b="0" i="0" u="none" strike="noStrike" kern="1200" cap="none" spc="0" normalizeH="0" baseline="0" noProof="0">
              <a:ln>
                <a:noFill/>
              </a:ln>
              <a:solidFill>
                <a:prstClr val="white"/>
              </a:solidFill>
              <a:effectLst/>
              <a:uLnTx/>
              <a:uFillTx/>
              <a:latin typeface="Calibri" panose="020F0502020204030204"/>
              <a:ea typeface="+mn-ea"/>
              <a:cs typeface="Myanmar Text"/>
            </a:endParaRPr>
          </a:p>
        </p:txBody>
      </p:sp>
      <p:pic>
        <p:nvPicPr>
          <p:cNvPr id="5" name="Picture 4" descr="A close-up of a screen&#10;&#10;Description automatically generated">
            <a:extLst>
              <a:ext uri="{FF2B5EF4-FFF2-40B4-BE49-F238E27FC236}">
                <a16:creationId xmlns:a16="http://schemas.microsoft.com/office/drawing/2014/main" id="{8F00150D-F82A-0CD5-2228-F2487AA2C3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58107" y="1298214"/>
            <a:ext cx="4065273" cy="1086224"/>
          </a:xfrm>
          <a:prstGeom prst="rect">
            <a:avLst/>
          </a:prstGeom>
        </p:spPr>
      </p:pic>
      <p:pic>
        <p:nvPicPr>
          <p:cNvPr id="6" name="Picture 4" descr="Icon&#10;&#10;Description automatically generated">
            <a:extLst>
              <a:ext uri="{FF2B5EF4-FFF2-40B4-BE49-F238E27FC236}">
                <a16:creationId xmlns:a16="http://schemas.microsoft.com/office/drawing/2014/main" id="{75208178-7F76-6979-F571-9423ABA3768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6021" y="3817736"/>
            <a:ext cx="100120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A purple pencil in a white circle&#10;&#10;Description automatically generated">
            <a:extLst>
              <a:ext uri="{FF2B5EF4-FFF2-40B4-BE49-F238E27FC236}">
                <a16:creationId xmlns:a16="http://schemas.microsoft.com/office/drawing/2014/main" id="{7862C378-8E31-84DF-9FCF-33F7376C15A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62559" y="3817736"/>
            <a:ext cx="100934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A purple and white head with a light bulb inside&#10;&#10;Description automatically generated">
            <a:extLst>
              <a:ext uri="{FF2B5EF4-FFF2-40B4-BE49-F238E27FC236}">
                <a16:creationId xmlns:a16="http://schemas.microsoft.com/office/drawing/2014/main" id="{284EE54F-3D9B-E542-CF5A-60F638E5242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90749" y="3817736"/>
            <a:ext cx="101748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7" descr="Icon&#10;&#10;Description automatically generated">
            <a:extLst>
              <a:ext uri="{FF2B5EF4-FFF2-40B4-BE49-F238E27FC236}">
                <a16:creationId xmlns:a16="http://schemas.microsoft.com/office/drawing/2014/main" id="{1B21B4C9-A626-2516-B104-24710AEDA3E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161317" y="3817736"/>
            <a:ext cx="100934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a:extLst>
              <a:ext uri="{FF2B5EF4-FFF2-40B4-BE49-F238E27FC236}">
                <a16:creationId xmlns:a16="http://schemas.microsoft.com/office/drawing/2014/main" id="{EE512517-1CDF-6860-2C6E-BF7A37D0BEF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864327" y="3817736"/>
            <a:ext cx="1009340" cy="1009341"/>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
            <a:extLst>
              <a:ext uri="{FF2B5EF4-FFF2-40B4-BE49-F238E27FC236}">
                <a16:creationId xmlns:a16="http://schemas.microsoft.com/office/drawing/2014/main" id="{4D7B9FDC-E68E-8BA1-473B-7F6BB8865C74}"/>
              </a:ext>
            </a:extLst>
          </p:cNvPr>
          <p:cNvSpPr txBox="1"/>
          <p:nvPr/>
        </p:nvSpPr>
        <p:spPr>
          <a:xfrm>
            <a:off x="2594352" y="4887589"/>
            <a:ext cx="1292061"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Write in your notebook</a:t>
            </a:r>
          </a:p>
        </p:txBody>
      </p:sp>
      <p:sp>
        <p:nvSpPr>
          <p:cNvPr id="12" name="TextBox 1">
            <a:extLst>
              <a:ext uri="{FF2B5EF4-FFF2-40B4-BE49-F238E27FC236}">
                <a16:creationId xmlns:a16="http://schemas.microsoft.com/office/drawing/2014/main" id="{EACE580B-3451-BF8B-7F22-324A847085FE}"/>
              </a:ext>
            </a:extLst>
          </p:cNvPr>
          <p:cNvSpPr txBox="1"/>
          <p:nvPr/>
        </p:nvSpPr>
        <p:spPr>
          <a:xfrm>
            <a:off x="4402209" y="4887589"/>
            <a:ext cx="1292061"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Quiet thinking time</a:t>
            </a:r>
          </a:p>
        </p:txBody>
      </p:sp>
      <p:sp>
        <p:nvSpPr>
          <p:cNvPr id="13" name="TextBox 1">
            <a:extLst>
              <a:ext uri="{FF2B5EF4-FFF2-40B4-BE49-F238E27FC236}">
                <a16:creationId xmlns:a16="http://schemas.microsoft.com/office/drawing/2014/main" id="{709772A2-BA2C-2473-BA35-65F567C1BC7D}"/>
              </a:ext>
            </a:extLst>
          </p:cNvPr>
          <p:cNvSpPr txBox="1"/>
          <p:nvPr/>
        </p:nvSpPr>
        <p:spPr>
          <a:xfrm>
            <a:off x="840401" y="4892805"/>
            <a:ext cx="1429692"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Turn and talk  discussion</a:t>
            </a:r>
          </a:p>
        </p:txBody>
      </p:sp>
      <p:sp>
        <p:nvSpPr>
          <p:cNvPr id="14" name="TextBox 1">
            <a:extLst>
              <a:ext uri="{FF2B5EF4-FFF2-40B4-BE49-F238E27FC236}">
                <a16:creationId xmlns:a16="http://schemas.microsoft.com/office/drawing/2014/main" id="{240E4726-2834-5029-0503-A8ED9C6ADED0}"/>
              </a:ext>
            </a:extLst>
          </p:cNvPr>
          <p:cNvSpPr txBox="1"/>
          <p:nvPr/>
        </p:nvSpPr>
        <p:spPr>
          <a:xfrm>
            <a:off x="7815559" y="4887589"/>
            <a:ext cx="1292061"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Physical modeling</a:t>
            </a:r>
          </a:p>
        </p:txBody>
      </p:sp>
      <p:sp>
        <p:nvSpPr>
          <p:cNvPr id="15" name="TextBox 1">
            <a:extLst>
              <a:ext uri="{FF2B5EF4-FFF2-40B4-BE49-F238E27FC236}">
                <a16:creationId xmlns:a16="http://schemas.microsoft.com/office/drawing/2014/main" id="{0147D30A-C5E4-B4CD-A84B-3DDAA34962D7}"/>
              </a:ext>
            </a:extLst>
          </p:cNvPr>
          <p:cNvSpPr txBox="1"/>
          <p:nvPr/>
        </p:nvSpPr>
        <p:spPr>
          <a:xfrm>
            <a:off x="6171322" y="4887589"/>
            <a:ext cx="1055076"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Digital modeling</a:t>
            </a:r>
          </a:p>
        </p:txBody>
      </p:sp>
      <p:sp>
        <p:nvSpPr>
          <p:cNvPr id="16" name="TextBox 15">
            <a:extLst>
              <a:ext uri="{FF2B5EF4-FFF2-40B4-BE49-F238E27FC236}">
                <a16:creationId xmlns:a16="http://schemas.microsoft.com/office/drawing/2014/main" id="{7A29AADB-E425-4770-8C51-2C39356942D3}"/>
              </a:ext>
            </a:extLst>
          </p:cNvPr>
          <p:cNvSpPr txBox="1"/>
          <p:nvPr/>
        </p:nvSpPr>
        <p:spPr>
          <a:xfrm>
            <a:off x="930104" y="5711063"/>
            <a:ext cx="10750187" cy="93871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Teacher Moves and Student Moves</a:t>
            </a:r>
          </a:p>
          <a:p>
            <a:pPr>
              <a:defRPr/>
            </a:pPr>
            <a:r>
              <a:rPr lang="en-US" sz="1600">
                <a:solidFill>
                  <a:prstClr val="black"/>
                </a:solidFill>
                <a:latin typeface="Calibri" panose="020F0502020204030204"/>
              </a:rPr>
              <a:t>Class</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slides </a:t>
            </a:r>
            <a:r>
              <a:rPr lang="en-US" sz="1600">
                <a:solidFill>
                  <a:prstClr val="black"/>
                </a:solidFill>
                <a:latin typeface="Calibri" panose="020F0502020204030204"/>
              </a:rPr>
              <a:t>provide </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notes (</a:t>
            </a:r>
            <a:r>
              <a:rPr lang="en-US" sz="1600">
                <a:solidFill>
                  <a:prstClr val="black"/>
                </a:solidFill>
                <a:latin typeface="Calibri" panose="020F0502020204030204"/>
              </a:rPr>
              <a:t>teacher </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notes </a:t>
            </a:r>
            <a:r>
              <a:rPr lang="en-US" sz="1600">
                <a:solidFill>
                  <a:prstClr val="black"/>
                </a:solidFill>
                <a:latin typeface="Calibri" panose="020F0502020204030204"/>
              </a:rPr>
              <a:t>below</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the </a:t>
            </a:r>
            <a:r>
              <a:rPr lang="en-US" sz="1600">
                <a:solidFill>
                  <a:prstClr val="black"/>
                </a:solidFill>
                <a:latin typeface="Calibri" panose="020F0502020204030204"/>
              </a:rPr>
              <a:t>slide</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a:t>
            </a:r>
            <a:r>
              <a:rPr lang="en-US" sz="1600">
                <a:solidFill>
                  <a:prstClr val="black"/>
                </a:solidFill>
                <a:latin typeface="Calibri" panose="020F0502020204030204"/>
              </a:rPr>
              <a:t>with specific information to assist you in facilitating the activity</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a:t>
            </a:r>
            <a:r>
              <a:rPr lang="en-US" sz="1600">
                <a:solidFill>
                  <a:prstClr val="black"/>
                </a:solidFill>
                <a:latin typeface="Calibri" panose="020F0502020204030204"/>
              </a:rPr>
              <a:t>using</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effective modeling and education practices.</a:t>
            </a:r>
            <a:r>
              <a:rPr lang="en-US" sz="1600">
                <a:solidFill>
                  <a:prstClr val="black"/>
                </a:solidFill>
                <a:latin typeface="Calibri" panose="020F0502020204030204"/>
              </a:rPr>
              <a:t> </a:t>
            </a:r>
            <a:endParaRPr lang="en-US" sz="1600" b="0" i="0" u="none" strike="noStrike" kern="1200" cap="none" spc="0" normalizeH="0" baseline="0" noProof="0">
              <a:ln>
                <a:noFill/>
              </a:ln>
              <a:solidFill>
                <a:prstClr val="black"/>
              </a:solidFill>
              <a:effectLst/>
              <a:uLnTx/>
              <a:uFillTx/>
              <a:latin typeface="Calibri" panose="020F0502020204030204"/>
              <a:cs typeface="Calibri"/>
            </a:endParaRPr>
          </a:p>
        </p:txBody>
      </p:sp>
    </p:spTree>
    <p:custDataLst>
      <p:tags r:id="rId1"/>
    </p:custDataLst>
    <p:extLst>
      <p:ext uri="{BB962C8B-B14F-4D97-AF65-F5344CB8AC3E}">
        <p14:creationId xmlns:p14="http://schemas.microsoft.com/office/powerpoint/2010/main" val="1970541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Footer Placeholder 1">
            <a:extLst>
              <a:ext uri="{FF2B5EF4-FFF2-40B4-BE49-F238E27FC236}">
                <a16:creationId xmlns:a16="http://schemas.microsoft.com/office/drawing/2014/main" id="{FAEAA82C-9530-6390-364C-2F18FB2A4824}"/>
              </a:ext>
            </a:extLst>
          </p:cNvPr>
          <p:cNvSpPr>
            <a:spLocks noGrp="1"/>
          </p:cNvSpPr>
          <p:nvPr>
            <p:ph type="ftr" sz="quarter" idx="11"/>
          </p:nvPr>
        </p:nvSpPr>
        <p:spPr>
          <a:xfrm>
            <a:off x="4038600" y="6356350"/>
            <a:ext cx="4114800" cy="365125"/>
          </a:xfrm>
        </p:spPr>
        <p:txBody>
          <a:bodyPr/>
          <a:lstStyle/>
          <a:p>
            <a:r>
              <a:rPr lang="en-US">
                <a:solidFill>
                  <a:srgbClr val="D3A3DD"/>
                </a:solidFill>
                <a:latin typeface="+mn-lt"/>
              </a:rPr>
              <a:t>© 2023 3D Molecular Designs. All Rights Reserved. </a:t>
            </a:r>
          </a:p>
        </p:txBody>
      </p:sp>
      <p:sp>
        <p:nvSpPr>
          <p:cNvPr id="6" name="TextBox 5">
            <a:extLst>
              <a:ext uri="{FF2B5EF4-FFF2-40B4-BE49-F238E27FC236}">
                <a16:creationId xmlns:a16="http://schemas.microsoft.com/office/drawing/2014/main" id="{3F1EB32B-9A87-2238-2899-E1FB65C206B5}"/>
              </a:ext>
            </a:extLst>
          </p:cNvPr>
          <p:cNvSpPr txBox="1"/>
          <p:nvPr/>
        </p:nvSpPr>
        <p:spPr>
          <a:xfrm>
            <a:off x="671332" y="91475"/>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Standards</a:t>
            </a:r>
            <a:endParaRPr lang="en-US" sz="4000">
              <a:solidFill>
                <a:schemeClr val="bg1"/>
              </a:solidFill>
              <a:cs typeface="Myanmar Text"/>
            </a:endParaRPr>
          </a:p>
        </p:txBody>
      </p:sp>
      <p:sp>
        <p:nvSpPr>
          <p:cNvPr id="5" name="TextBox 4">
            <a:extLst>
              <a:ext uri="{FF2B5EF4-FFF2-40B4-BE49-F238E27FC236}">
                <a16:creationId xmlns:a16="http://schemas.microsoft.com/office/drawing/2014/main" id="{2E5E1118-2214-5C72-5E2A-66B5EF3E76E2}"/>
              </a:ext>
            </a:extLst>
          </p:cNvPr>
          <p:cNvSpPr txBox="1"/>
          <p:nvPr/>
        </p:nvSpPr>
        <p:spPr>
          <a:xfrm>
            <a:off x="914291" y="1213667"/>
            <a:ext cx="10943104" cy="369458"/>
          </a:xfrm>
          <a:prstGeom prst="rect">
            <a:avLst/>
          </a:prstGeom>
          <a:noFill/>
        </p:spPr>
        <p:txBody>
          <a:bodyPr wrap="square" lIns="91440" tIns="45719" rIns="91440" bIns="45719" rtlCol="0" anchor="t">
            <a:spAutoFit/>
          </a:bodyPr>
          <a:lstStyle/>
          <a:p>
            <a:pPr>
              <a:spcAft>
                <a:spcPts val="601"/>
              </a:spcAft>
            </a:pPr>
            <a:r>
              <a:rPr lang="en-US" sz="1801" b="1">
                <a:solidFill>
                  <a:srgbClr val="000000"/>
                </a:solidFill>
                <a:cs typeface="Calibri"/>
              </a:rPr>
              <a:t>Next Generation Science Standards</a:t>
            </a:r>
            <a:endParaRPr lang="en-US" sz="1801">
              <a:solidFill>
                <a:srgbClr val="000000"/>
              </a:solidFill>
              <a:cs typeface="Calibri"/>
            </a:endParaRPr>
          </a:p>
        </p:txBody>
      </p:sp>
      <p:graphicFrame>
        <p:nvGraphicFramePr>
          <p:cNvPr id="7" name="Table 6">
            <a:extLst>
              <a:ext uri="{FF2B5EF4-FFF2-40B4-BE49-F238E27FC236}">
                <a16:creationId xmlns:a16="http://schemas.microsoft.com/office/drawing/2014/main" id="{E35354D7-C8DD-8318-F3E6-84C0118E22FD}"/>
              </a:ext>
            </a:extLst>
          </p:cNvPr>
          <p:cNvGraphicFramePr>
            <a:graphicFrameLocks noGrp="1"/>
          </p:cNvGraphicFramePr>
          <p:nvPr>
            <p:extLst>
              <p:ext uri="{D42A27DB-BD31-4B8C-83A1-F6EECF244321}">
                <p14:modId xmlns:p14="http://schemas.microsoft.com/office/powerpoint/2010/main" val="712877287"/>
              </p:ext>
            </p:extLst>
          </p:nvPr>
        </p:nvGraphicFramePr>
        <p:xfrm>
          <a:off x="1034473" y="1795203"/>
          <a:ext cx="10588321" cy="2999537"/>
        </p:xfrm>
        <a:graphic>
          <a:graphicData uri="http://schemas.openxmlformats.org/drawingml/2006/table">
            <a:tbl>
              <a:tblPr firstRow="1" firstCol="1" bandRow="1">
                <a:tableStyleId>{C4B1156A-380E-4F78-BDF5-A606A8083BF9}</a:tableStyleId>
              </a:tblPr>
              <a:tblGrid>
                <a:gridCol w="3408804">
                  <a:extLst>
                    <a:ext uri="{9D8B030D-6E8A-4147-A177-3AD203B41FA5}">
                      <a16:colId xmlns:a16="http://schemas.microsoft.com/office/drawing/2014/main" val="598079876"/>
                    </a:ext>
                  </a:extLst>
                </a:gridCol>
                <a:gridCol w="3721266">
                  <a:extLst>
                    <a:ext uri="{9D8B030D-6E8A-4147-A177-3AD203B41FA5}">
                      <a16:colId xmlns:a16="http://schemas.microsoft.com/office/drawing/2014/main" val="3881289360"/>
                    </a:ext>
                  </a:extLst>
                </a:gridCol>
                <a:gridCol w="3458251">
                  <a:extLst>
                    <a:ext uri="{9D8B030D-6E8A-4147-A177-3AD203B41FA5}">
                      <a16:colId xmlns:a16="http://schemas.microsoft.com/office/drawing/2014/main" val="2035052738"/>
                    </a:ext>
                  </a:extLst>
                </a:gridCol>
              </a:tblGrid>
              <a:tr h="755636">
                <a:tc>
                  <a:txBody>
                    <a:bodyPr/>
                    <a:lstStyle/>
                    <a:p>
                      <a:pPr marL="0" marR="0" algn="ctr">
                        <a:lnSpc>
                          <a:spcPct val="100000"/>
                        </a:lnSpc>
                        <a:spcBef>
                          <a:spcPts val="0"/>
                        </a:spcBef>
                        <a:spcAft>
                          <a:spcPts val="0"/>
                        </a:spcAft>
                      </a:pPr>
                      <a:r>
                        <a:rPr lang="en-US" sz="1700" b="1">
                          <a:solidFill>
                            <a:schemeClr val="bg1"/>
                          </a:solidFill>
                          <a:effectLst/>
                          <a:latin typeface="+mn-lt"/>
                          <a:cs typeface="Myanmar Text"/>
                        </a:rPr>
                        <a:t>Science and</a:t>
                      </a:r>
                    </a:p>
                    <a:p>
                      <a:pPr marL="0" marR="0" algn="ctr">
                        <a:lnSpc>
                          <a:spcPct val="100000"/>
                        </a:lnSpc>
                        <a:spcBef>
                          <a:spcPts val="0"/>
                        </a:spcBef>
                        <a:spcAft>
                          <a:spcPts val="0"/>
                        </a:spcAft>
                      </a:pPr>
                      <a:r>
                        <a:rPr lang="en-US" sz="1700" b="1">
                          <a:solidFill>
                            <a:schemeClr val="bg1"/>
                          </a:solidFill>
                          <a:effectLst/>
                          <a:latin typeface="+mn-lt"/>
                          <a:cs typeface="Myanmar Text"/>
                        </a:rPr>
                        <a:t>Engineering Practices</a:t>
                      </a:r>
                      <a:endParaRPr lang="en-US" sz="1700" b="1">
                        <a:solidFill>
                          <a:schemeClr val="bg1"/>
                        </a:solidFill>
                        <a:effectLst/>
                        <a:latin typeface="+mn-lt"/>
                        <a:ea typeface="Calibri" panose="020F0502020204030204" pitchFamily="34" charset="0"/>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38ACF"/>
                    </a:solidFill>
                  </a:tcPr>
                </a:tc>
                <a:tc>
                  <a:txBody>
                    <a:bodyPr/>
                    <a:lstStyle/>
                    <a:p>
                      <a:pPr marL="0" marR="0" algn="ctr">
                        <a:lnSpc>
                          <a:spcPct val="100000"/>
                        </a:lnSpc>
                        <a:spcBef>
                          <a:spcPts val="0"/>
                        </a:spcBef>
                        <a:spcAft>
                          <a:spcPts val="0"/>
                        </a:spcAft>
                      </a:pPr>
                      <a:r>
                        <a:rPr lang="en-US" sz="1700" b="1">
                          <a:solidFill>
                            <a:schemeClr val="bg1"/>
                          </a:solidFill>
                          <a:effectLst/>
                          <a:latin typeface="+mn-lt"/>
                          <a:cs typeface="Myanmar Text"/>
                        </a:rPr>
                        <a:t>Cross Cutting</a:t>
                      </a:r>
                    </a:p>
                    <a:p>
                      <a:pPr marL="0" marR="0" algn="ctr">
                        <a:lnSpc>
                          <a:spcPct val="100000"/>
                        </a:lnSpc>
                        <a:spcBef>
                          <a:spcPts val="0"/>
                        </a:spcBef>
                        <a:spcAft>
                          <a:spcPts val="0"/>
                        </a:spcAft>
                      </a:pPr>
                      <a:r>
                        <a:rPr lang="en-US" sz="1700" b="1">
                          <a:solidFill>
                            <a:schemeClr val="bg1"/>
                          </a:solidFill>
                          <a:effectLst/>
                          <a:latin typeface="+mn-lt"/>
                          <a:cs typeface="Myanmar Text"/>
                        </a:rPr>
                        <a:t>Concepts</a:t>
                      </a:r>
                      <a:endParaRPr lang="en-US" sz="1700" b="1">
                        <a:solidFill>
                          <a:schemeClr val="bg1"/>
                        </a:solidFill>
                        <a:effectLst/>
                        <a:latin typeface="+mn-lt"/>
                        <a:ea typeface="Calibri" panose="020F0502020204030204" pitchFamily="34" charset="0"/>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a:txBody>
                    <a:bodyPr/>
                    <a:lstStyle/>
                    <a:p>
                      <a:pPr marL="0" marR="0" algn="ctr">
                        <a:lnSpc>
                          <a:spcPct val="100000"/>
                        </a:lnSpc>
                        <a:spcBef>
                          <a:spcPts val="0"/>
                        </a:spcBef>
                        <a:spcAft>
                          <a:spcPts val="0"/>
                        </a:spcAft>
                      </a:pPr>
                      <a:r>
                        <a:rPr lang="en-US" sz="1700" b="1">
                          <a:solidFill>
                            <a:schemeClr val="bg1"/>
                          </a:solidFill>
                          <a:effectLst/>
                          <a:latin typeface="+mn-lt"/>
                          <a:cs typeface="Myanmar Text"/>
                        </a:rPr>
                        <a:t>Disciplinary</a:t>
                      </a:r>
                    </a:p>
                    <a:p>
                      <a:pPr marL="0" marR="0" algn="ctr">
                        <a:lnSpc>
                          <a:spcPct val="100000"/>
                        </a:lnSpc>
                        <a:spcBef>
                          <a:spcPts val="0"/>
                        </a:spcBef>
                        <a:spcAft>
                          <a:spcPts val="0"/>
                        </a:spcAft>
                      </a:pPr>
                      <a:r>
                        <a:rPr lang="en-US" sz="1700" b="1">
                          <a:solidFill>
                            <a:schemeClr val="bg1"/>
                          </a:solidFill>
                          <a:effectLst/>
                          <a:latin typeface="+mn-lt"/>
                          <a:cs typeface="Myanmar Text"/>
                        </a:rPr>
                        <a:t>Core Ideas</a:t>
                      </a:r>
                      <a:endParaRPr lang="en-US" sz="1700" b="1">
                        <a:solidFill>
                          <a:schemeClr val="bg1"/>
                        </a:solidFill>
                        <a:effectLst/>
                        <a:latin typeface="+mn-lt"/>
                        <a:ea typeface="Calibri" panose="020F0502020204030204" pitchFamily="34" charset="0"/>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4031367682"/>
                  </a:ext>
                </a:extLst>
              </a:tr>
              <a:tr h="826797">
                <a:tc>
                  <a:txBody>
                    <a:bodyPr/>
                    <a:lstStyle/>
                    <a:p>
                      <a:pPr marL="0" marR="0" lvl="0" algn="ctr">
                        <a:lnSpc>
                          <a:spcPct val="100000"/>
                        </a:lnSpc>
                        <a:spcBef>
                          <a:spcPts val="0"/>
                        </a:spcBef>
                        <a:spcAft>
                          <a:spcPts val="0"/>
                        </a:spcAft>
                        <a:buNone/>
                      </a:pPr>
                      <a:r>
                        <a:rPr lang="en-US" sz="1600" b="0">
                          <a:latin typeface="+mn-lt"/>
                          <a:cs typeface="Myanmar Text"/>
                        </a:rPr>
                        <a:t>Asking Questions and Defining Problems</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algn="ctr">
                        <a:lnSpc>
                          <a:spcPct val="100000"/>
                        </a:lnSpc>
                        <a:spcBef>
                          <a:spcPts val="0"/>
                        </a:spcBef>
                        <a:spcAft>
                          <a:spcPts val="0"/>
                        </a:spcAft>
                        <a:buNone/>
                      </a:pPr>
                      <a:r>
                        <a:rPr lang="en-US" sz="1600" b="0">
                          <a:latin typeface="+mn-lt"/>
                          <a:cs typeface="Myanmar Text"/>
                        </a:rPr>
                        <a:t>Patterns</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alpha val="60000"/>
                      </a:schemeClr>
                    </a:solidFill>
                  </a:tcPr>
                </a:tc>
                <a:tc>
                  <a:txBody>
                    <a:bodyPr/>
                    <a:lstStyle/>
                    <a:p>
                      <a:pPr marL="0" marR="0" lvl="0" algn="ctr">
                        <a:lnSpc>
                          <a:spcPct val="100000"/>
                        </a:lnSpc>
                        <a:spcBef>
                          <a:spcPts val="0"/>
                        </a:spcBef>
                        <a:spcAft>
                          <a:spcPts val="0"/>
                        </a:spcAft>
                        <a:buNone/>
                      </a:pPr>
                      <a:r>
                        <a:rPr lang="en-US" sz="1600" b="0">
                          <a:effectLst/>
                          <a:latin typeface="+mn-lt"/>
                          <a:ea typeface="Calibri"/>
                          <a:cs typeface="Myanmar Text"/>
                        </a:rPr>
                        <a:t>HS-LS1-1</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084955307"/>
                  </a:ext>
                </a:extLst>
              </a:tr>
              <a:tr h="653923">
                <a:tc>
                  <a:txBody>
                    <a:bodyPr/>
                    <a:lstStyle/>
                    <a:p>
                      <a:pPr marL="0" marR="0" lvl="0" algn="ctr">
                        <a:lnSpc>
                          <a:spcPct val="100000"/>
                        </a:lnSpc>
                        <a:spcBef>
                          <a:spcPts val="0"/>
                        </a:spcBef>
                        <a:spcAft>
                          <a:spcPts val="0"/>
                        </a:spcAft>
                        <a:buNone/>
                      </a:pPr>
                      <a:r>
                        <a:rPr lang="en-US" sz="1600" b="0">
                          <a:effectLst/>
                          <a:latin typeface="+mn-lt"/>
                          <a:cs typeface="Myanmar Text"/>
                        </a:rPr>
                        <a:t>Developing and Using Models</a:t>
                      </a:r>
                      <a:endParaRPr lang="en-US" sz="1600" b="0">
                        <a:latin typeface="+mn-lt"/>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algn="ctr">
                        <a:lnSpc>
                          <a:spcPct val="100000"/>
                        </a:lnSpc>
                        <a:spcBef>
                          <a:spcPts val="0"/>
                        </a:spcBef>
                        <a:spcAft>
                          <a:spcPts val="0"/>
                        </a:spcAft>
                        <a:buNone/>
                      </a:pPr>
                      <a:r>
                        <a:rPr lang="en-US" sz="1600" b="0">
                          <a:latin typeface="+mn-lt"/>
                          <a:cs typeface="Myanmar Text"/>
                        </a:rPr>
                        <a:t>Structure and Function</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alpha val="60000"/>
                      </a:schemeClr>
                    </a:solidFill>
                  </a:tcPr>
                </a:tc>
                <a:tc>
                  <a:txBody>
                    <a:bodyPr/>
                    <a:lstStyle/>
                    <a:p>
                      <a:pPr marL="0" marR="0" lvl="0" algn="ctr">
                        <a:lnSpc>
                          <a:spcPct val="100000"/>
                        </a:lnSpc>
                        <a:spcBef>
                          <a:spcPts val="0"/>
                        </a:spcBef>
                        <a:spcAft>
                          <a:spcPts val="0"/>
                        </a:spcAft>
                        <a:buNone/>
                      </a:pPr>
                      <a:endParaRPr lang="en-US" sz="1600" b="0">
                        <a:effectLst/>
                        <a:latin typeface="+mn-lt"/>
                        <a:ea typeface="Calibri" panose="020F0502020204030204" pitchFamily="34" charset="0"/>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0861642"/>
                  </a:ext>
                </a:extLst>
              </a:tr>
              <a:tr h="763181">
                <a:tc>
                  <a:txBody>
                    <a:bodyPr/>
                    <a:lstStyle/>
                    <a:p>
                      <a:pPr marL="0" marR="0" lvl="0" algn="ctr">
                        <a:lnSpc>
                          <a:spcPct val="100000"/>
                        </a:lnSpc>
                        <a:spcBef>
                          <a:spcPts val="0"/>
                        </a:spcBef>
                        <a:spcAft>
                          <a:spcPts val="0"/>
                        </a:spcAft>
                        <a:buNone/>
                      </a:pPr>
                      <a:r>
                        <a:rPr lang="en-US" sz="1600" b="0">
                          <a:latin typeface="+mn-lt"/>
                          <a:cs typeface="Myanmar Text"/>
                        </a:rPr>
                        <a:t>Constructing Explanations and Designing</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algn="ctr">
                        <a:lnSpc>
                          <a:spcPct val="100000"/>
                        </a:lnSpc>
                        <a:spcBef>
                          <a:spcPts val="0"/>
                        </a:spcBef>
                        <a:spcAft>
                          <a:spcPts val="0"/>
                        </a:spcAft>
                        <a:buNone/>
                      </a:pPr>
                      <a:endParaRPr lang="en-US" sz="1600" b="0">
                        <a:effectLst/>
                        <a:latin typeface="+mn-lt"/>
                        <a:cs typeface="Myanmar Text" panose="020B0502040204020203" pitchFamily="34" charset="0"/>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alpha val="60000"/>
                      </a:schemeClr>
                    </a:solidFill>
                  </a:tcPr>
                </a:tc>
                <a:tc>
                  <a:txBody>
                    <a:bodyPr/>
                    <a:lstStyle/>
                    <a:p>
                      <a:pPr marL="0" marR="0" lvl="0" algn="ctr">
                        <a:lnSpc>
                          <a:spcPct val="100000"/>
                        </a:lnSpc>
                        <a:spcBef>
                          <a:spcPts val="0"/>
                        </a:spcBef>
                        <a:spcAft>
                          <a:spcPts val="0"/>
                        </a:spcAft>
                        <a:buNone/>
                      </a:pPr>
                      <a:endParaRPr lang="en-US" sz="1600" b="0">
                        <a:latin typeface="+mn-lt"/>
                        <a:cs typeface="Myanmar Text" panose="020B0502040204020203" pitchFamily="34" charset="0"/>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438437319"/>
                  </a:ext>
                </a:extLst>
              </a:tr>
            </a:tbl>
          </a:graphicData>
        </a:graphic>
      </p:graphicFrame>
    </p:spTree>
    <p:custDataLst>
      <p:tags r:id="rId1"/>
    </p:custDataLst>
    <p:extLst>
      <p:ext uri="{BB962C8B-B14F-4D97-AF65-F5344CB8AC3E}">
        <p14:creationId xmlns:p14="http://schemas.microsoft.com/office/powerpoint/2010/main" val="4130503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008C35F9-EF62-CE16-9CAA-6DA40CD71D14}"/>
              </a:ext>
            </a:extLst>
          </p:cNvPr>
          <p:cNvPicPr>
            <a:picLocks noChangeAspect="1"/>
          </p:cNvPicPr>
          <p:nvPr/>
        </p:nvPicPr>
        <p:blipFill>
          <a:blip r:embed="rId5"/>
          <a:stretch>
            <a:fillRect/>
          </a:stretch>
        </p:blipFill>
        <p:spPr>
          <a:xfrm>
            <a:off x="9197994" y="5306838"/>
            <a:ext cx="970576" cy="951350"/>
          </a:xfrm>
          <a:prstGeom prst="rect">
            <a:avLst/>
          </a:prstGeom>
        </p:spPr>
      </p:pic>
      <p:sp>
        <p:nvSpPr>
          <p:cNvPr id="2" name="TextBox 1">
            <a:extLst>
              <a:ext uri="{FF2B5EF4-FFF2-40B4-BE49-F238E27FC236}">
                <a16:creationId xmlns:a16="http://schemas.microsoft.com/office/drawing/2014/main" id="{54321871-7CE8-C415-7A8A-18D1557E26B7}"/>
              </a:ext>
            </a:extLst>
          </p:cNvPr>
          <p:cNvSpPr txBox="1"/>
          <p:nvPr/>
        </p:nvSpPr>
        <p:spPr>
          <a:xfrm>
            <a:off x="942113" y="1062390"/>
            <a:ext cx="5809669" cy="1954381"/>
          </a:xfrm>
          <a:prstGeom prst="rect">
            <a:avLst/>
          </a:prstGeom>
          <a:noFill/>
        </p:spPr>
        <p:txBody>
          <a:bodyPr wrap="square" lIns="91440" tIns="45720" rIns="91440" bIns="45720" rtlCol="0" anchor="t">
            <a:spAutoFit/>
          </a:bodyPr>
          <a:lstStyle/>
          <a:p>
            <a:pPr>
              <a:lnSpc>
                <a:spcPct val="200000"/>
              </a:lnSpc>
              <a:spcAft>
                <a:spcPts val="600"/>
              </a:spcAft>
            </a:pPr>
            <a:r>
              <a:rPr lang="en-US" b="1">
                <a:solidFill>
                  <a:srgbClr val="000000"/>
                </a:solidFill>
                <a:cs typeface="Myanmar Text"/>
              </a:rPr>
              <a:t>Scene 1: Nucleotide Structure</a:t>
            </a:r>
            <a:endParaRPr lang="en-US"/>
          </a:p>
          <a:p>
            <a:pPr>
              <a:spcAft>
                <a:spcPts val="1800"/>
              </a:spcAft>
            </a:pPr>
            <a:r>
              <a:rPr lang="en-US" sz="1600"/>
              <a:t>Scanning individual plastic nucleotides from the Dynamic DNA Kit</a:t>
            </a:r>
            <a:r>
              <a:rPr lang="en-US" sz="1600" baseline="30000"/>
              <a:t>©</a:t>
            </a:r>
            <a:r>
              <a:rPr lang="en-US" sz="1600"/>
              <a:t> will display three different digital representations of each nucleotide: a </a:t>
            </a:r>
            <a:r>
              <a:rPr lang="en-US" sz="1600" b="1"/>
              <a:t>cartoon </a:t>
            </a:r>
            <a:r>
              <a:rPr lang="en-US" sz="1600"/>
              <a:t>representation, a </a:t>
            </a:r>
            <a:r>
              <a:rPr lang="en-US" sz="1600" b="1"/>
              <a:t>chemical structure </a:t>
            </a:r>
            <a:r>
              <a:rPr lang="en-US" sz="1600"/>
              <a:t>representation, and a </a:t>
            </a:r>
            <a:r>
              <a:rPr lang="en-US" sz="1600" b="1"/>
              <a:t>schematic</a:t>
            </a:r>
            <a:r>
              <a:rPr lang="en-US" sz="1600"/>
              <a:t> representation. S</a:t>
            </a:r>
            <a:r>
              <a:rPr lang="en-US" sz="1600">
                <a:solidFill>
                  <a:srgbClr val="000000"/>
                </a:solidFill>
                <a:cs typeface="Myanmar Text"/>
              </a:rPr>
              <a:t>tudents compare the different representations.</a:t>
            </a:r>
            <a:endParaRPr lang="en-US" sz="1600">
              <a:solidFill>
                <a:srgbClr val="000000"/>
              </a:solidFill>
              <a:ea typeface="Calibri"/>
              <a:cs typeface="Myanmar Text"/>
            </a:endParaRPr>
          </a:p>
        </p:txBody>
      </p:sp>
      <p:sp>
        <p:nvSpPr>
          <p:cNvPr id="4" name="TextBox 3">
            <a:extLst>
              <a:ext uri="{FF2B5EF4-FFF2-40B4-BE49-F238E27FC236}">
                <a16:creationId xmlns:a16="http://schemas.microsoft.com/office/drawing/2014/main" id="{9ACB9763-4C85-3EC9-A3AC-34E6BC45F17E}"/>
              </a:ext>
            </a:extLst>
          </p:cNvPr>
          <p:cNvSpPr txBox="1"/>
          <p:nvPr/>
        </p:nvSpPr>
        <p:spPr>
          <a:xfrm>
            <a:off x="671332" y="91475"/>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Scene 1</a:t>
            </a:r>
            <a:endParaRPr lang="en-US" sz="4000">
              <a:solidFill>
                <a:schemeClr val="bg1"/>
              </a:solidFill>
              <a:cs typeface="Myanmar Text"/>
            </a:endParaRPr>
          </a:p>
        </p:txBody>
      </p:sp>
      <p:pic>
        <p:nvPicPr>
          <p:cNvPr id="10" name="Picture 9">
            <a:extLst>
              <a:ext uri="{FF2B5EF4-FFF2-40B4-BE49-F238E27FC236}">
                <a16:creationId xmlns:a16="http://schemas.microsoft.com/office/drawing/2014/main" id="{40DDA4D7-BB76-61E4-84A3-FEDD0E88B3F2}"/>
              </a:ext>
            </a:extLst>
          </p:cNvPr>
          <p:cNvPicPr>
            <a:picLocks noChangeAspect="1"/>
          </p:cNvPicPr>
          <p:nvPr/>
        </p:nvPicPr>
        <p:blipFill>
          <a:blip r:embed="rId6"/>
          <a:stretch>
            <a:fillRect/>
          </a:stretch>
        </p:blipFill>
        <p:spPr>
          <a:xfrm>
            <a:off x="7095168" y="1450688"/>
            <a:ext cx="4154719" cy="1384907"/>
          </a:xfrm>
          <a:prstGeom prst="rect">
            <a:avLst/>
          </a:prstGeom>
        </p:spPr>
      </p:pic>
      <p:sp>
        <p:nvSpPr>
          <p:cNvPr id="11" name="TextBox 10">
            <a:extLst>
              <a:ext uri="{FF2B5EF4-FFF2-40B4-BE49-F238E27FC236}">
                <a16:creationId xmlns:a16="http://schemas.microsoft.com/office/drawing/2014/main" id="{C3587BFA-9BD1-56ED-A2F1-DEB05EFD6A48}"/>
              </a:ext>
            </a:extLst>
          </p:cNvPr>
          <p:cNvSpPr txBox="1"/>
          <p:nvPr/>
        </p:nvSpPr>
        <p:spPr>
          <a:xfrm>
            <a:off x="906441" y="5360191"/>
            <a:ext cx="1818286" cy="1154162"/>
          </a:xfrm>
          <a:prstGeom prst="rect">
            <a:avLst/>
          </a:prstGeom>
          <a:noFill/>
        </p:spPr>
        <p:txBody>
          <a:bodyPr wrap="square" lIns="91440" tIns="45720" rIns="91440" bIns="45720" anchor="t">
            <a:spAutoFit/>
          </a:bodyPr>
          <a:lstStyle/>
          <a:p>
            <a:pPr>
              <a:spcAft>
                <a:spcPts val="600"/>
              </a:spcAft>
            </a:pPr>
            <a:r>
              <a:rPr lang="en-US" sz="1600" b="1">
                <a:solidFill>
                  <a:srgbClr val="000000"/>
                </a:solidFill>
                <a:ea typeface="Calibri"/>
                <a:cs typeface="Myanmar Text"/>
              </a:rPr>
              <a:t>Physical Model</a:t>
            </a:r>
          </a:p>
          <a:p>
            <a:pPr marL="3175">
              <a:spcAft>
                <a:spcPts val="1200"/>
              </a:spcAft>
            </a:pPr>
            <a:r>
              <a:rPr lang="en-US" sz="1600">
                <a:solidFill>
                  <a:srgbClr val="000000"/>
                </a:solidFill>
                <a:ea typeface="Calibri"/>
                <a:cs typeface="Myanmar Text"/>
              </a:rPr>
              <a:t>Nucleotide atoms shown with balls and bonds as sticks.</a:t>
            </a:r>
            <a:endParaRPr lang="en-US" sz="1600">
              <a:solidFill>
                <a:srgbClr val="000000"/>
              </a:solidFill>
              <a:ea typeface="Calibri"/>
              <a:cs typeface="Calibri" panose="020F0502020204030204"/>
            </a:endParaRPr>
          </a:p>
        </p:txBody>
      </p:sp>
      <p:graphicFrame>
        <p:nvGraphicFramePr>
          <p:cNvPr id="17" name="Object 16">
            <a:extLst>
              <a:ext uri="{FF2B5EF4-FFF2-40B4-BE49-F238E27FC236}">
                <a16:creationId xmlns:a16="http://schemas.microsoft.com/office/drawing/2014/main" id="{2BA2082E-62E6-E34C-D527-DAD5F1E872B3}"/>
              </a:ext>
            </a:extLst>
          </p:cNvPr>
          <p:cNvGraphicFramePr>
            <a:graphicFrameLocks noChangeAspect="1"/>
          </p:cNvGraphicFramePr>
          <p:nvPr>
            <p:extLst>
              <p:ext uri="{D42A27DB-BD31-4B8C-83A1-F6EECF244321}">
                <p14:modId xmlns:p14="http://schemas.microsoft.com/office/powerpoint/2010/main" val="3953560797"/>
              </p:ext>
            </p:extLst>
          </p:nvPr>
        </p:nvGraphicFramePr>
        <p:xfrm>
          <a:off x="6144487" y="5298343"/>
          <a:ext cx="991058" cy="954689"/>
        </p:xfrm>
        <a:graphic>
          <a:graphicData uri="http://schemas.openxmlformats.org/presentationml/2006/ole">
            <mc:AlternateContent xmlns:mc="http://schemas.openxmlformats.org/markup-compatibility/2006">
              <mc:Choice xmlns:v="urn:schemas-microsoft-com:vml" Requires="v">
                <p:oleObj r:id="rId7" imgW="1383840" imgH="1333080" progId="">
                  <p:embed/>
                </p:oleObj>
              </mc:Choice>
              <mc:Fallback>
                <p:oleObj r:id="rId7" imgW="1383840" imgH="1333080" progId="">
                  <p:embed/>
                  <p:pic>
                    <p:nvPicPr>
                      <p:cNvPr id="17" name="Object 16">
                        <a:extLst>
                          <a:ext uri="{FF2B5EF4-FFF2-40B4-BE49-F238E27FC236}">
                            <a16:creationId xmlns:a16="http://schemas.microsoft.com/office/drawing/2014/main" id="{2BA2082E-62E6-E34C-D527-DAD5F1E872B3}"/>
                          </a:ext>
                        </a:extLst>
                      </p:cNvPr>
                      <p:cNvPicPr/>
                      <p:nvPr/>
                    </p:nvPicPr>
                    <p:blipFill>
                      <a:blip r:embed="rId8"/>
                      <a:stretch>
                        <a:fillRect/>
                      </a:stretch>
                    </p:blipFill>
                    <p:spPr>
                      <a:xfrm>
                        <a:off x="6144487" y="5298343"/>
                        <a:ext cx="991058" cy="954689"/>
                      </a:xfrm>
                      <a:prstGeom prst="rect">
                        <a:avLst/>
                      </a:prstGeom>
                    </p:spPr>
                  </p:pic>
                </p:oleObj>
              </mc:Fallback>
            </mc:AlternateContent>
          </a:graphicData>
        </a:graphic>
      </p:graphicFrame>
      <p:graphicFrame>
        <p:nvGraphicFramePr>
          <p:cNvPr id="18" name="Object 17">
            <a:extLst>
              <a:ext uri="{FF2B5EF4-FFF2-40B4-BE49-F238E27FC236}">
                <a16:creationId xmlns:a16="http://schemas.microsoft.com/office/drawing/2014/main" id="{4551DEE5-0C1C-2B21-7ABB-DB5E25F9C9E4}"/>
              </a:ext>
            </a:extLst>
          </p:cNvPr>
          <p:cNvGraphicFramePr>
            <a:graphicFrameLocks noChangeAspect="1"/>
          </p:cNvGraphicFramePr>
          <p:nvPr>
            <p:extLst>
              <p:ext uri="{D42A27DB-BD31-4B8C-83A1-F6EECF244321}">
                <p14:modId xmlns:p14="http://schemas.microsoft.com/office/powerpoint/2010/main" val="375217826"/>
              </p:ext>
            </p:extLst>
          </p:nvPr>
        </p:nvGraphicFramePr>
        <p:xfrm>
          <a:off x="2962191" y="5360191"/>
          <a:ext cx="991058" cy="954689"/>
        </p:xfrm>
        <a:graphic>
          <a:graphicData uri="http://schemas.openxmlformats.org/presentationml/2006/ole">
            <mc:AlternateContent xmlns:mc="http://schemas.openxmlformats.org/markup-compatibility/2006">
              <mc:Choice xmlns:v="urn:schemas-microsoft-com:vml" Requires="v">
                <p:oleObj r:id="rId9" imgW="1383840" imgH="1333080" progId="">
                  <p:embed/>
                </p:oleObj>
              </mc:Choice>
              <mc:Fallback>
                <p:oleObj r:id="rId9" imgW="1383840" imgH="1333080" progId="">
                  <p:embed/>
                  <p:pic>
                    <p:nvPicPr>
                      <p:cNvPr id="18" name="Object 17">
                        <a:extLst>
                          <a:ext uri="{FF2B5EF4-FFF2-40B4-BE49-F238E27FC236}">
                            <a16:creationId xmlns:a16="http://schemas.microsoft.com/office/drawing/2014/main" id="{4551DEE5-0C1C-2B21-7ABB-DB5E25F9C9E4}"/>
                          </a:ext>
                        </a:extLst>
                      </p:cNvPr>
                      <p:cNvPicPr/>
                      <p:nvPr/>
                    </p:nvPicPr>
                    <p:blipFill>
                      <a:blip r:embed="rId10"/>
                      <a:stretch>
                        <a:fillRect/>
                      </a:stretch>
                    </p:blipFill>
                    <p:spPr>
                      <a:xfrm>
                        <a:off x="2962191" y="5360191"/>
                        <a:ext cx="991058" cy="954689"/>
                      </a:xfrm>
                      <a:prstGeom prst="rect">
                        <a:avLst/>
                      </a:prstGeom>
                    </p:spPr>
                  </p:pic>
                </p:oleObj>
              </mc:Fallback>
            </mc:AlternateContent>
          </a:graphicData>
        </a:graphic>
      </p:graphicFrame>
      <p:sp>
        <p:nvSpPr>
          <p:cNvPr id="20" name="TextBox 19">
            <a:extLst>
              <a:ext uri="{FF2B5EF4-FFF2-40B4-BE49-F238E27FC236}">
                <a16:creationId xmlns:a16="http://schemas.microsoft.com/office/drawing/2014/main" id="{63DB833B-EFD6-949C-8336-45E1EDBBA2F5}"/>
              </a:ext>
            </a:extLst>
          </p:cNvPr>
          <p:cNvSpPr txBox="1"/>
          <p:nvPr/>
        </p:nvSpPr>
        <p:spPr>
          <a:xfrm>
            <a:off x="6999744" y="5349206"/>
            <a:ext cx="2308887" cy="1154162"/>
          </a:xfrm>
          <a:prstGeom prst="rect">
            <a:avLst/>
          </a:prstGeom>
          <a:noFill/>
        </p:spPr>
        <p:txBody>
          <a:bodyPr wrap="square" lIns="91440" tIns="45720" rIns="91440" bIns="45720" anchor="t">
            <a:spAutoFit/>
          </a:bodyPr>
          <a:lstStyle/>
          <a:p>
            <a:pPr marL="3175">
              <a:spcAft>
                <a:spcPts val="600"/>
              </a:spcAft>
            </a:pPr>
            <a:r>
              <a:rPr lang="en-US" sz="1600" b="1">
                <a:solidFill>
                  <a:srgbClr val="000000"/>
                </a:solidFill>
                <a:ea typeface="Calibri"/>
                <a:cs typeface="Myanmar Text"/>
              </a:rPr>
              <a:t>Chemical Structures </a:t>
            </a:r>
          </a:p>
          <a:p>
            <a:pPr marL="3175">
              <a:spcAft>
                <a:spcPts val="600"/>
              </a:spcAft>
            </a:pPr>
            <a:r>
              <a:rPr lang="en-US" sz="1600">
                <a:solidFill>
                  <a:srgbClr val="000000"/>
                </a:solidFill>
                <a:ea typeface="Calibri"/>
                <a:cs typeface="Myanmar Text"/>
              </a:rPr>
              <a:t>Nucleotides atoms shown with periodic table abbreviations.</a:t>
            </a:r>
            <a:endParaRPr lang="en-US">
              <a:solidFill>
                <a:srgbClr val="000000"/>
              </a:solidFill>
              <a:ea typeface="Calibri"/>
              <a:cs typeface="Calibri" panose="020F0502020204030204"/>
            </a:endParaRPr>
          </a:p>
        </p:txBody>
      </p:sp>
      <p:sp>
        <p:nvSpPr>
          <p:cNvPr id="21" name="TextBox 20">
            <a:extLst>
              <a:ext uri="{FF2B5EF4-FFF2-40B4-BE49-F238E27FC236}">
                <a16:creationId xmlns:a16="http://schemas.microsoft.com/office/drawing/2014/main" id="{E35587CD-C42E-4BB0-2A36-34C2CBFB1593}"/>
              </a:ext>
            </a:extLst>
          </p:cNvPr>
          <p:cNvSpPr txBox="1"/>
          <p:nvPr/>
        </p:nvSpPr>
        <p:spPr>
          <a:xfrm>
            <a:off x="3870042" y="5360589"/>
            <a:ext cx="2207614" cy="1154162"/>
          </a:xfrm>
          <a:prstGeom prst="rect">
            <a:avLst/>
          </a:prstGeom>
          <a:noFill/>
        </p:spPr>
        <p:txBody>
          <a:bodyPr wrap="square" lIns="91440" tIns="45720" rIns="91440" bIns="45720" anchor="t">
            <a:spAutoFit/>
          </a:bodyPr>
          <a:lstStyle/>
          <a:p>
            <a:pPr marL="3175">
              <a:spcAft>
                <a:spcPts val="600"/>
              </a:spcAft>
            </a:pPr>
            <a:r>
              <a:rPr lang="en-US" sz="1600" b="1">
                <a:solidFill>
                  <a:srgbClr val="000000"/>
                </a:solidFill>
                <a:ea typeface="Calibri"/>
                <a:cs typeface="Myanmar Text"/>
              </a:rPr>
              <a:t>Cartoon         </a:t>
            </a:r>
          </a:p>
          <a:p>
            <a:pPr marL="3175">
              <a:spcAft>
                <a:spcPts val="600"/>
              </a:spcAft>
            </a:pPr>
            <a:r>
              <a:rPr lang="en-US" sz="1600">
                <a:solidFill>
                  <a:srgbClr val="000000"/>
                </a:solidFill>
                <a:ea typeface="Calibri"/>
                <a:cs typeface="Myanmar Text"/>
              </a:rPr>
              <a:t>Nucleotide components shown as different schematic shapes. </a:t>
            </a:r>
            <a:endParaRPr lang="en-US">
              <a:solidFill>
                <a:srgbClr val="000000"/>
              </a:solidFill>
              <a:ea typeface="Calibri"/>
              <a:cs typeface="Calibri" panose="020F0502020204030204"/>
            </a:endParaRPr>
          </a:p>
        </p:txBody>
      </p:sp>
      <p:sp>
        <p:nvSpPr>
          <p:cNvPr id="22" name="TextBox 21">
            <a:extLst>
              <a:ext uri="{FF2B5EF4-FFF2-40B4-BE49-F238E27FC236}">
                <a16:creationId xmlns:a16="http://schemas.microsoft.com/office/drawing/2014/main" id="{C7B190FE-0311-D851-86A5-93ABD20F5E02}"/>
              </a:ext>
            </a:extLst>
          </p:cNvPr>
          <p:cNvSpPr txBox="1"/>
          <p:nvPr/>
        </p:nvSpPr>
        <p:spPr>
          <a:xfrm>
            <a:off x="10084689" y="5360190"/>
            <a:ext cx="1895108" cy="1154162"/>
          </a:xfrm>
          <a:prstGeom prst="rect">
            <a:avLst/>
          </a:prstGeom>
          <a:noFill/>
        </p:spPr>
        <p:txBody>
          <a:bodyPr wrap="square" lIns="91440" tIns="45720" rIns="91440" bIns="45720" anchor="t">
            <a:spAutoFit/>
          </a:bodyPr>
          <a:lstStyle/>
          <a:p>
            <a:pPr marL="3175">
              <a:spcAft>
                <a:spcPts val="600"/>
              </a:spcAft>
            </a:pPr>
            <a:r>
              <a:rPr lang="en-US" sz="1600" b="1">
                <a:solidFill>
                  <a:srgbClr val="000000"/>
                </a:solidFill>
                <a:ea typeface="Calibri"/>
                <a:cs typeface="Myanmar Text"/>
              </a:rPr>
              <a:t>Schematic</a:t>
            </a:r>
          </a:p>
          <a:p>
            <a:pPr marL="3175">
              <a:spcAft>
                <a:spcPts val="1200"/>
              </a:spcAft>
            </a:pPr>
            <a:r>
              <a:rPr lang="en-US" sz="1600">
                <a:solidFill>
                  <a:srgbClr val="000000"/>
                </a:solidFill>
                <a:ea typeface="Calibri"/>
                <a:cs typeface="Myanmar Text"/>
              </a:rPr>
              <a:t>Nucleotides shown as simple schematic shapes.</a:t>
            </a:r>
            <a:endParaRPr lang="en-US">
              <a:solidFill>
                <a:srgbClr val="000000"/>
              </a:solidFill>
              <a:ea typeface="Calibri"/>
              <a:cs typeface="Calibri" panose="020F0502020204030204"/>
            </a:endParaRPr>
          </a:p>
        </p:txBody>
      </p:sp>
      <p:pic>
        <p:nvPicPr>
          <p:cNvPr id="25" name="Picture 24">
            <a:extLst>
              <a:ext uri="{FF2B5EF4-FFF2-40B4-BE49-F238E27FC236}">
                <a16:creationId xmlns:a16="http://schemas.microsoft.com/office/drawing/2014/main" id="{65A40CA5-A7D8-CAA0-F831-21EE4DEB3B85}"/>
              </a:ext>
            </a:extLst>
          </p:cNvPr>
          <p:cNvPicPr>
            <a:picLocks noChangeAspect="1"/>
          </p:cNvPicPr>
          <p:nvPr/>
        </p:nvPicPr>
        <p:blipFill>
          <a:blip r:embed="rId11"/>
          <a:stretch>
            <a:fillRect/>
          </a:stretch>
        </p:blipFill>
        <p:spPr>
          <a:xfrm>
            <a:off x="1177945" y="3316128"/>
            <a:ext cx="1275278" cy="1932060"/>
          </a:xfrm>
          <a:prstGeom prst="rect">
            <a:avLst/>
          </a:prstGeom>
        </p:spPr>
      </p:pic>
      <p:pic>
        <p:nvPicPr>
          <p:cNvPr id="26" name="Picture 25">
            <a:extLst>
              <a:ext uri="{FF2B5EF4-FFF2-40B4-BE49-F238E27FC236}">
                <a16:creationId xmlns:a16="http://schemas.microsoft.com/office/drawing/2014/main" id="{364877F0-D1AC-7631-1267-F4EB742C1640}"/>
              </a:ext>
            </a:extLst>
          </p:cNvPr>
          <p:cNvPicPr>
            <a:picLocks noChangeAspect="1"/>
          </p:cNvPicPr>
          <p:nvPr/>
        </p:nvPicPr>
        <p:blipFill>
          <a:blip r:embed="rId12"/>
          <a:stretch>
            <a:fillRect/>
          </a:stretch>
        </p:blipFill>
        <p:spPr>
          <a:xfrm>
            <a:off x="6999744" y="3387853"/>
            <a:ext cx="1221813" cy="1859403"/>
          </a:xfrm>
          <a:prstGeom prst="rect">
            <a:avLst/>
          </a:prstGeom>
        </p:spPr>
      </p:pic>
      <p:pic>
        <p:nvPicPr>
          <p:cNvPr id="27" name="Picture 26">
            <a:extLst>
              <a:ext uri="{FF2B5EF4-FFF2-40B4-BE49-F238E27FC236}">
                <a16:creationId xmlns:a16="http://schemas.microsoft.com/office/drawing/2014/main" id="{37720D05-61F5-55E1-627E-B2FC2CE68C58}"/>
              </a:ext>
            </a:extLst>
          </p:cNvPr>
          <p:cNvPicPr>
            <a:picLocks noChangeAspect="1"/>
          </p:cNvPicPr>
          <p:nvPr/>
        </p:nvPicPr>
        <p:blipFill>
          <a:blip r:embed="rId13"/>
          <a:stretch>
            <a:fillRect/>
          </a:stretch>
        </p:blipFill>
        <p:spPr>
          <a:xfrm>
            <a:off x="3846947" y="3428362"/>
            <a:ext cx="1473198" cy="1878476"/>
          </a:xfrm>
          <a:prstGeom prst="rect">
            <a:avLst/>
          </a:prstGeom>
        </p:spPr>
      </p:pic>
      <p:graphicFrame>
        <p:nvGraphicFramePr>
          <p:cNvPr id="28" name="Object 27">
            <a:extLst>
              <a:ext uri="{FF2B5EF4-FFF2-40B4-BE49-F238E27FC236}">
                <a16:creationId xmlns:a16="http://schemas.microsoft.com/office/drawing/2014/main" id="{07206D96-B859-0CCB-7059-24FA3AFCDB2A}"/>
              </a:ext>
            </a:extLst>
          </p:cNvPr>
          <p:cNvGraphicFramePr>
            <a:graphicFrameLocks noChangeAspect="1"/>
          </p:cNvGraphicFramePr>
          <p:nvPr>
            <p:extLst>
              <p:ext uri="{D42A27DB-BD31-4B8C-83A1-F6EECF244321}">
                <p14:modId xmlns:p14="http://schemas.microsoft.com/office/powerpoint/2010/main" val="2613697507"/>
              </p:ext>
            </p:extLst>
          </p:nvPr>
        </p:nvGraphicFramePr>
        <p:xfrm>
          <a:off x="9818698" y="3581899"/>
          <a:ext cx="1840094" cy="1632565"/>
        </p:xfrm>
        <a:graphic>
          <a:graphicData uri="http://schemas.openxmlformats.org/presentationml/2006/ole">
            <mc:AlternateContent xmlns:mc="http://schemas.openxmlformats.org/markup-compatibility/2006">
              <mc:Choice xmlns:v="urn:schemas-microsoft-com:vml" Requires="v">
                <p:oleObj r:id="rId14" imgW="8444160" imgH="7491960" progId="">
                  <p:embed/>
                </p:oleObj>
              </mc:Choice>
              <mc:Fallback>
                <p:oleObj r:id="rId14" imgW="8444160" imgH="7491960" progId="">
                  <p:embed/>
                  <p:pic>
                    <p:nvPicPr>
                      <p:cNvPr id="28" name="Object 27">
                        <a:extLst>
                          <a:ext uri="{FF2B5EF4-FFF2-40B4-BE49-F238E27FC236}">
                            <a16:creationId xmlns:a16="http://schemas.microsoft.com/office/drawing/2014/main" id="{07206D96-B859-0CCB-7059-24FA3AFCDB2A}"/>
                          </a:ext>
                        </a:extLst>
                      </p:cNvPr>
                      <p:cNvPicPr/>
                      <p:nvPr/>
                    </p:nvPicPr>
                    <p:blipFill>
                      <a:blip r:embed="rId15"/>
                      <a:stretch>
                        <a:fillRect/>
                      </a:stretch>
                    </p:blipFill>
                    <p:spPr>
                      <a:xfrm>
                        <a:off x="9818698" y="3581899"/>
                        <a:ext cx="1840094" cy="1632565"/>
                      </a:xfrm>
                      <a:prstGeom prst="rect">
                        <a:avLst/>
                      </a:prstGeom>
                    </p:spPr>
                  </p:pic>
                </p:oleObj>
              </mc:Fallback>
            </mc:AlternateContent>
          </a:graphicData>
        </a:graphic>
      </p:graphicFrame>
    </p:spTree>
    <p:custDataLst>
      <p:tags r:id="rId1"/>
    </p:custDataLst>
    <p:extLst>
      <p:ext uri="{BB962C8B-B14F-4D97-AF65-F5344CB8AC3E}">
        <p14:creationId xmlns:p14="http://schemas.microsoft.com/office/powerpoint/2010/main" val="22533414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CB9763-4C85-3EC9-A3AC-34E6BC45F17E}"/>
              </a:ext>
            </a:extLst>
          </p:cNvPr>
          <p:cNvSpPr txBox="1"/>
          <p:nvPr/>
        </p:nvSpPr>
        <p:spPr>
          <a:xfrm>
            <a:off x="671332" y="91475"/>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Scene 1 (continued)</a:t>
            </a:r>
            <a:endParaRPr lang="en-US" sz="4000">
              <a:solidFill>
                <a:schemeClr val="bg1"/>
              </a:solidFill>
              <a:cs typeface="Myanmar Text"/>
            </a:endParaRPr>
          </a:p>
        </p:txBody>
      </p:sp>
      <p:sp>
        <p:nvSpPr>
          <p:cNvPr id="3" name="TextBox 2">
            <a:extLst>
              <a:ext uri="{FF2B5EF4-FFF2-40B4-BE49-F238E27FC236}">
                <a16:creationId xmlns:a16="http://schemas.microsoft.com/office/drawing/2014/main" id="{911B6874-9002-35F9-A4F2-EB124BACE7D9}"/>
              </a:ext>
            </a:extLst>
          </p:cNvPr>
          <p:cNvSpPr txBox="1"/>
          <p:nvPr/>
        </p:nvSpPr>
        <p:spPr>
          <a:xfrm>
            <a:off x="6912848" y="3578771"/>
            <a:ext cx="2493289" cy="3139321"/>
          </a:xfrm>
          <a:prstGeom prst="rect">
            <a:avLst/>
          </a:prstGeom>
          <a:noFill/>
        </p:spPr>
        <p:txBody>
          <a:bodyPr wrap="square" lIns="91440" tIns="45720" rIns="91440" bIns="45720" anchor="t">
            <a:spAutoFit/>
          </a:bodyPr>
          <a:lstStyle/>
          <a:p>
            <a:pPr marL="3175">
              <a:spcAft>
                <a:spcPts val="600"/>
              </a:spcAft>
            </a:pPr>
            <a:r>
              <a:rPr lang="en-US" sz="1600" b="1">
                <a:solidFill>
                  <a:srgbClr val="000000"/>
                </a:solidFill>
                <a:ea typeface="Calibri"/>
                <a:cs typeface="Myanmar Text"/>
              </a:rPr>
              <a:t>Chemical Structure </a:t>
            </a:r>
            <a:endParaRPr lang="en-US" sz="1600">
              <a:solidFill>
                <a:srgbClr val="000000"/>
              </a:solidFill>
              <a:ea typeface="Calibri"/>
              <a:cs typeface="Myanmar Text"/>
            </a:endParaRPr>
          </a:p>
          <a:p>
            <a:pPr marL="3175">
              <a:spcAft>
                <a:spcPts val="600"/>
              </a:spcAft>
            </a:pPr>
            <a:r>
              <a:rPr lang="en-US" sz="1600">
                <a:solidFill>
                  <a:srgbClr val="000000"/>
                </a:solidFill>
                <a:ea typeface="Calibri"/>
                <a:cs typeface="Myanmar Text"/>
              </a:rPr>
              <a:t>Atom letters represent periodic table abbreviation.</a:t>
            </a:r>
          </a:p>
          <a:p>
            <a:pPr marL="3175">
              <a:spcAft>
                <a:spcPts val="1200"/>
              </a:spcAft>
            </a:pPr>
            <a:r>
              <a:rPr lang="en-US" sz="1600">
                <a:solidFill>
                  <a:srgbClr val="000000"/>
                </a:solidFill>
                <a:ea typeface="Calibri"/>
                <a:cs typeface="Myanmar Text"/>
              </a:rPr>
              <a:t>Chemical bonds are shown as lines.</a:t>
            </a:r>
          </a:p>
          <a:p>
            <a:pPr marL="288925" indent="-172720">
              <a:buFont typeface="Arial" panose="020B0604020202020204" pitchFamily="34" charset="0"/>
              <a:buChar char="•"/>
            </a:pPr>
            <a:r>
              <a:rPr lang="en-US" sz="1600">
                <a:solidFill>
                  <a:srgbClr val="000000"/>
                </a:solidFill>
                <a:ea typeface="Calibri"/>
                <a:cs typeface="Myanmar Text"/>
              </a:rPr>
              <a:t>O = Oxygen</a:t>
            </a:r>
          </a:p>
          <a:p>
            <a:pPr marL="288925" indent="-172720">
              <a:buFont typeface="Arial" panose="020B0604020202020204" pitchFamily="34" charset="0"/>
              <a:buChar char="•"/>
            </a:pPr>
            <a:r>
              <a:rPr lang="en-US" sz="1600">
                <a:solidFill>
                  <a:srgbClr val="000000"/>
                </a:solidFill>
                <a:ea typeface="Calibri"/>
                <a:cs typeface="Myanmar Text"/>
              </a:rPr>
              <a:t>N = Nitrogen</a:t>
            </a:r>
          </a:p>
          <a:p>
            <a:pPr marL="288925" indent="-172720">
              <a:buFont typeface="Arial" panose="020B0604020202020204" pitchFamily="34" charset="0"/>
              <a:buChar char="•"/>
            </a:pPr>
            <a:r>
              <a:rPr lang="en-US" sz="1600">
                <a:solidFill>
                  <a:srgbClr val="000000"/>
                </a:solidFill>
                <a:ea typeface="Calibri"/>
                <a:cs typeface="Myanmar Text"/>
              </a:rPr>
              <a:t>C = Carbon</a:t>
            </a:r>
          </a:p>
          <a:p>
            <a:pPr marL="288925" indent="-172720">
              <a:buFont typeface="Arial" panose="020B0604020202020204" pitchFamily="34" charset="0"/>
              <a:buChar char="•"/>
            </a:pPr>
            <a:r>
              <a:rPr lang="en-US" sz="1600">
                <a:solidFill>
                  <a:srgbClr val="000000"/>
                </a:solidFill>
                <a:ea typeface="Calibri"/>
                <a:cs typeface="Myanmar Text"/>
              </a:rPr>
              <a:t>H= Hydrogen</a:t>
            </a:r>
          </a:p>
          <a:p>
            <a:pPr marL="288925" indent="-172720">
              <a:buFont typeface="Arial" panose="020B0604020202020204" pitchFamily="34" charset="0"/>
              <a:buChar char="•"/>
            </a:pPr>
            <a:r>
              <a:rPr lang="en-US" sz="1600">
                <a:solidFill>
                  <a:srgbClr val="000000"/>
                </a:solidFill>
                <a:ea typeface="Calibri"/>
                <a:cs typeface="Myanmar Text"/>
              </a:rPr>
              <a:t>P = Phosphorus</a:t>
            </a:r>
          </a:p>
          <a:p>
            <a:pPr marL="3175">
              <a:spcAft>
                <a:spcPts val="600"/>
              </a:spcAft>
            </a:pPr>
            <a:endParaRPr lang="en-US">
              <a:solidFill>
                <a:srgbClr val="000000"/>
              </a:solidFill>
              <a:ea typeface="Calibri"/>
              <a:cs typeface="Calibri" panose="020F0502020204030204"/>
            </a:endParaRPr>
          </a:p>
        </p:txBody>
      </p:sp>
      <p:sp>
        <p:nvSpPr>
          <p:cNvPr id="6" name="TextBox 5">
            <a:extLst>
              <a:ext uri="{FF2B5EF4-FFF2-40B4-BE49-F238E27FC236}">
                <a16:creationId xmlns:a16="http://schemas.microsoft.com/office/drawing/2014/main" id="{3A95FC00-2FF0-03FC-9C57-1944500E63B8}"/>
              </a:ext>
            </a:extLst>
          </p:cNvPr>
          <p:cNvSpPr txBox="1"/>
          <p:nvPr/>
        </p:nvSpPr>
        <p:spPr>
          <a:xfrm>
            <a:off x="943276" y="3589756"/>
            <a:ext cx="2559534" cy="2862322"/>
          </a:xfrm>
          <a:prstGeom prst="rect">
            <a:avLst/>
          </a:prstGeom>
          <a:noFill/>
        </p:spPr>
        <p:txBody>
          <a:bodyPr wrap="square" lIns="91440" tIns="45720" rIns="91440" bIns="45720" anchor="t">
            <a:spAutoFit/>
          </a:bodyPr>
          <a:lstStyle/>
          <a:p>
            <a:pPr>
              <a:spcAft>
                <a:spcPts val="600"/>
              </a:spcAft>
            </a:pPr>
            <a:r>
              <a:rPr lang="en-US" sz="1600" b="1">
                <a:solidFill>
                  <a:srgbClr val="000000"/>
                </a:solidFill>
                <a:ea typeface="Calibri"/>
                <a:cs typeface="Myanmar Text"/>
              </a:rPr>
              <a:t>Physical Model </a:t>
            </a:r>
            <a:endParaRPr lang="en-US" sz="1600">
              <a:solidFill>
                <a:srgbClr val="000000"/>
              </a:solidFill>
              <a:ea typeface="Calibri"/>
              <a:cs typeface="Myanmar Text"/>
            </a:endParaRPr>
          </a:p>
          <a:p>
            <a:pPr marL="3175">
              <a:spcAft>
                <a:spcPts val="600"/>
              </a:spcAft>
            </a:pPr>
            <a:r>
              <a:rPr lang="en-US" sz="1600">
                <a:solidFill>
                  <a:srgbClr val="000000"/>
                </a:solidFill>
                <a:ea typeface="Calibri"/>
                <a:cs typeface="Myanmar Text"/>
              </a:rPr>
              <a:t>Individual atoms are shown as spheres. </a:t>
            </a:r>
          </a:p>
          <a:p>
            <a:pPr marL="3175">
              <a:spcAft>
                <a:spcPts val="1200"/>
              </a:spcAft>
            </a:pPr>
            <a:r>
              <a:rPr lang="en-US" sz="1600">
                <a:solidFill>
                  <a:srgbClr val="000000"/>
                </a:solidFill>
                <a:ea typeface="Calibri"/>
                <a:cs typeface="Myanmar Text"/>
              </a:rPr>
              <a:t>Color of the atoms adhere to CPK coloring.</a:t>
            </a:r>
          </a:p>
          <a:p>
            <a:pPr marL="288925" indent="-173038">
              <a:buFont typeface="Arial" panose="020B0604020202020204" pitchFamily="34" charset="0"/>
              <a:buChar char="•"/>
            </a:pPr>
            <a:r>
              <a:rPr lang="en-US" sz="1600">
                <a:solidFill>
                  <a:srgbClr val="000000"/>
                </a:solidFill>
                <a:ea typeface="Calibri"/>
                <a:cs typeface="Myanmar Text"/>
              </a:rPr>
              <a:t>Oxygen = Red</a:t>
            </a:r>
          </a:p>
          <a:p>
            <a:pPr marL="288925" indent="-173038">
              <a:buFont typeface="Arial" panose="020B0604020202020204" pitchFamily="34" charset="0"/>
              <a:buChar char="•"/>
            </a:pPr>
            <a:r>
              <a:rPr lang="en-US" sz="1600">
                <a:solidFill>
                  <a:srgbClr val="000000"/>
                </a:solidFill>
                <a:ea typeface="Calibri"/>
                <a:cs typeface="Myanmar Text"/>
              </a:rPr>
              <a:t>Nitrogen = Blue</a:t>
            </a:r>
          </a:p>
          <a:p>
            <a:pPr marL="288925" indent="-173038">
              <a:buFont typeface="Arial" panose="020B0604020202020204" pitchFamily="34" charset="0"/>
              <a:buChar char="•"/>
            </a:pPr>
            <a:r>
              <a:rPr lang="en-US" sz="1600">
                <a:solidFill>
                  <a:srgbClr val="000000"/>
                </a:solidFill>
                <a:ea typeface="Calibri"/>
                <a:cs typeface="Myanmar Text"/>
              </a:rPr>
              <a:t>Carbon = Gray</a:t>
            </a:r>
          </a:p>
          <a:p>
            <a:pPr marL="288925" indent="-173038">
              <a:buFont typeface="Arial" panose="020B0604020202020204" pitchFamily="34" charset="0"/>
              <a:buChar char="•"/>
            </a:pPr>
            <a:r>
              <a:rPr lang="en-US" sz="1600">
                <a:solidFill>
                  <a:srgbClr val="000000"/>
                </a:solidFill>
                <a:ea typeface="Calibri"/>
                <a:cs typeface="Myanmar Text"/>
              </a:rPr>
              <a:t>Hydrogen = White</a:t>
            </a:r>
          </a:p>
          <a:p>
            <a:pPr marL="288925" indent="-173038">
              <a:buFont typeface="Arial" panose="020B0604020202020204" pitchFamily="34" charset="0"/>
              <a:buChar char="•"/>
            </a:pPr>
            <a:r>
              <a:rPr lang="en-US" sz="1600">
                <a:solidFill>
                  <a:srgbClr val="000000"/>
                </a:solidFill>
                <a:ea typeface="Calibri"/>
                <a:cs typeface="Myanmar Text"/>
              </a:rPr>
              <a:t>Phosphate = Yellow</a:t>
            </a:r>
          </a:p>
        </p:txBody>
      </p:sp>
      <p:sp>
        <p:nvSpPr>
          <p:cNvPr id="9" name="TextBox 8">
            <a:extLst>
              <a:ext uri="{FF2B5EF4-FFF2-40B4-BE49-F238E27FC236}">
                <a16:creationId xmlns:a16="http://schemas.microsoft.com/office/drawing/2014/main" id="{A49721FE-5E67-E6F5-4D04-2E2C009CBE9D}"/>
              </a:ext>
            </a:extLst>
          </p:cNvPr>
          <p:cNvSpPr txBox="1"/>
          <p:nvPr/>
        </p:nvSpPr>
        <p:spPr>
          <a:xfrm>
            <a:off x="3548846" y="3578295"/>
            <a:ext cx="3010941" cy="2693045"/>
          </a:xfrm>
          <a:prstGeom prst="rect">
            <a:avLst/>
          </a:prstGeom>
          <a:noFill/>
        </p:spPr>
        <p:txBody>
          <a:bodyPr wrap="square" lIns="91440" tIns="45720" rIns="91440" bIns="45720" anchor="t">
            <a:spAutoFit/>
          </a:bodyPr>
          <a:lstStyle/>
          <a:p>
            <a:pPr marL="3175">
              <a:spcAft>
                <a:spcPts val="600"/>
              </a:spcAft>
            </a:pPr>
            <a:r>
              <a:rPr lang="en-US" sz="1600" b="1">
                <a:solidFill>
                  <a:srgbClr val="000000"/>
                </a:solidFill>
                <a:ea typeface="Calibri"/>
                <a:cs typeface="Myanmar Text"/>
              </a:rPr>
              <a:t>Cartoon </a:t>
            </a:r>
          </a:p>
          <a:p>
            <a:pPr marL="3175">
              <a:spcAft>
                <a:spcPts val="600"/>
              </a:spcAft>
            </a:pPr>
            <a:r>
              <a:rPr lang="en-US" sz="1600">
                <a:solidFill>
                  <a:srgbClr val="000000"/>
                </a:solidFill>
                <a:ea typeface="Calibri"/>
                <a:cs typeface="Myanmar Text"/>
              </a:rPr>
              <a:t>Phosphates are white spheres.</a:t>
            </a:r>
          </a:p>
          <a:p>
            <a:pPr marL="3175">
              <a:spcAft>
                <a:spcPts val="600"/>
              </a:spcAft>
            </a:pPr>
            <a:r>
              <a:rPr lang="en-US" sz="1600">
                <a:solidFill>
                  <a:srgbClr val="000000"/>
                </a:solidFill>
                <a:ea typeface="Calibri"/>
                <a:cs typeface="Myanmar Text"/>
              </a:rPr>
              <a:t>Ribose sugars are gray pentagons.</a:t>
            </a:r>
          </a:p>
          <a:p>
            <a:pPr marL="3175">
              <a:spcAft>
                <a:spcPts val="1200"/>
              </a:spcAft>
            </a:pPr>
            <a:r>
              <a:rPr lang="en-US" sz="1600">
                <a:solidFill>
                  <a:srgbClr val="000000"/>
                </a:solidFill>
                <a:ea typeface="Calibri"/>
                <a:cs typeface="Myanmar Text"/>
              </a:rPr>
              <a:t>Nitrogenous bases are colored rings.</a:t>
            </a:r>
          </a:p>
          <a:p>
            <a:pPr marL="288925" indent="-172720">
              <a:buFont typeface="Arial" panose="020B0604020202020204" pitchFamily="34" charset="0"/>
              <a:buChar char="•"/>
            </a:pPr>
            <a:r>
              <a:rPr lang="en-US" sz="1600">
                <a:solidFill>
                  <a:srgbClr val="000000"/>
                </a:solidFill>
                <a:ea typeface="Calibri"/>
                <a:cs typeface="Myanmar Text"/>
              </a:rPr>
              <a:t>Adenine = Red double ring</a:t>
            </a:r>
          </a:p>
          <a:p>
            <a:pPr marL="288925" indent="-172720">
              <a:buFont typeface="Arial" panose="020B0604020202020204" pitchFamily="34" charset="0"/>
              <a:buChar char="•"/>
            </a:pPr>
            <a:r>
              <a:rPr lang="en-US" sz="1600">
                <a:solidFill>
                  <a:srgbClr val="000000"/>
                </a:solidFill>
                <a:ea typeface="Calibri"/>
                <a:cs typeface="Myanmar Text"/>
              </a:rPr>
              <a:t>Guanine = Green double ring</a:t>
            </a:r>
          </a:p>
          <a:p>
            <a:pPr marL="288925" indent="-172720">
              <a:buFont typeface="Arial" panose="020B0604020202020204" pitchFamily="34" charset="0"/>
              <a:buChar char="•"/>
            </a:pPr>
            <a:r>
              <a:rPr lang="en-US" sz="1600">
                <a:solidFill>
                  <a:srgbClr val="000000"/>
                </a:solidFill>
                <a:ea typeface="Calibri"/>
                <a:cs typeface="Myanmar Text"/>
              </a:rPr>
              <a:t>Thymine = Yellow single ring</a:t>
            </a:r>
          </a:p>
          <a:p>
            <a:pPr marL="288925" indent="-172720">
              <a:buFont typeface="Arial" panose="020B0604020202020204" pitchFamily="34" charset="0"/>
              <a:buChar char="•"/>
            </a:pPr>
            <a:r>
              <a:rPr lang="en-US" sz="1600">
                <a:solidFill>
                  <a:srgbClr val="000000"/>
                </a:solidFill>
                <a:ea typeface="Calibri"/>
                <a:cs typeface="Myanmar Text"/>
              </a:rPr>
              <a:t>Cytosine = Blue single ring</a:t>
            </a:r>
          </a:p>
        </p:txBody>
      </p:sp>
      <p:sp>
        <p:nvSpPr>
          <p:cNvPr id="10" name="TextBox 9">
            <a:extLst>
              <a:ext uri="{FF2B5EF4-FFF2-40B4-BE49-F238E27FC236}">
                <a16:creationId xmlns:a16="http://schemas.microsoft.com/office/drawing/2014/main" id="{0C8FD7CC-4977-DE63-0534-58CF575C908D}"/>
              </a:ext>
            </a:extLst>
          </p:cNvPr>
          <p:cNvSpPr txBox="1"/>
          <p:nvPr/>
        </p:nvSpPr>
        <p:spPr>
          <a:xfrm>
            <a:off x="9728085" y="3578295"/>
            <a:ext cx="2300437" cy="2862322"/>
          </a:xfrm>
          <a:prstGeom prst="rect">
            <a:avLst/>
          </a:prstGeom>
          <a:noFill/>
        </p:spPr>
        <p:txBody>
          <a:bodyPr wrap="square" lIns="91440" tIns="45720" rIns="91440" bIns="45720" anchor="t">
            <a:spAutoFit/>
          </a:bodyPr>
          <a:lstStyle/>
          <a:p>
            <a:pPr marL="3175">
              <a:spcAft>
                <a:spcPts val="600"/>
              </a:spcAft>
            </a:pPr>
            <a:r>
              <a:rPr lang="en-US" sz="1600" b="1">
                <a:solidFill>
                  <a:srgbClr val="000000"/>
                </a:solidFill>
                <a:ea typeface="Calibri"/>
                <a:cs typeface="Myanmar Text"/>
              </a:rPr>
              <a:t>Schematic</a:t>
            </a:r>
          </a:p>
          <a:p>
            <a:pPr marL="3175">
              <a:spcAft>
                <a:spcPts val="600"/>
              </a:spcAft>
            </a:pPr>
            <a:r>
              <a:rPr lang="en-US" sz="1600">
                <a:solidFill>
                  <a:srgbClr val="000000"/>
                </a:solidFill>
                <a:ea typeface="Calibri"/>
                <a:cs typeface="Myanmar Text"/>
              </a:rPr>
              <a:t>Arrows to represent nucleotide backbone directionality. </a:t>
            </a:r>
          </a:p>
          <a:p>
            <a:pPr>
              <a:spcAft>
                <a:spcPts val="1200"/>
              </a:spcAft>
            </a:pPr>
            <a:r>
              <a:rPr lang="en-US" sz="1600">
                <a:solidFill>
                  <a:srgbClr val="000000"/>
                </a:solidFill>
                <a:ea typeface="Calibri"/>
                <a:cs typeface="Myanmar Text"/>
              </a:rPr>
              <a:t>Color/shape represent nucleotide type.</a:t>
            </a:r>
          </a:p>
          <a:p>
            <a:pPr marL="285750" indent="-169545">
              <a:buFont typeface="Arial" panose="020B0604020202020204" pitchFamily="34" charset="0"/>
              <a:buChar char="•"/>
            </a:pPr>
            <a:r>
              <a:rPr lang="en-US" sz="1600">
                <a:solidFill>
                  <a:srgbClr val="000000"/>
                </a:solidFill>
                <a:ea typeface="Calibri"/>
                <a:cs typeface="Myanmar Text"/>
              </a:rPr>
              <a:t>Adenine = Red</a:t>
            </a:r>
          </a:p>
          <a:p>
            <a:pPr marL="285750" indent="-169545">
              <a:buFont typeface="Arial" panose="020B0604020202020204" pitchFamily="34" charset="0"/>
              <a:buChar char="•"/>
            </a:pPr>
            <a:r>
              <a:rPr lang="en-US" sz="1600">
                <a:solidFill>
                  <a:srgbClr val="000000"/>
                </a:solidFill>
                <a:ea typeface="Calibri"/>
                <a:cs typeface="Myanmar Text"/>
              </a:rPr>
              <a:t>Guanine = Green</a:t>
            </a:r>
          </a:p>
          <a:p>
            <a:pPr marL="285750" indent="-169545">
              <a:buFont typeface="Arial" panose="020B0604020202020204" pitchFamily="34" charset="0"/>
              <a:buChar char="•"/>
            </a:pPr>
            <a:r>
              <a:rPr lang="en-US" sz="1600">
                <a:solidFill>
                  <a:srgbClr val="000000"/>
                </a:solidFill>
                <a:ea typeface="Calibri"/>
                <a:cs typeface="Myanmar Text"/>
              </a:rPr>
              <a:t>Thymine = Yellow</a:t>
            </a:r>
          </a:p>
          <a:p>
            <a:pPr marL="285750" indent="-169545">
              <a:buFont typeface="Arial" panose="020B0604020202020204" pitchFamily="34" charset="0"/>
              <a:buChar char="•"/>
            </a:pPr>
            <a:r>
              <a:rPr lang="en-US" sz="1600">
                <a:solidFill>
                  <a:srgbClr val="000000"/>
                </a:solidFill>
                <a:ea typeface="Calibri"/>
                <a:cs typeface="Myanmar Text"/>
              </a:rPr>
              <a:t>Cytosine = Blue</a:t>
            </a:r>
            <a:endParaRPr lang="en-US">
              <a:solidFill>
                <a:srgbClr val="000000"/>
              </a:solidFill>
              <a:ea typeface="Calibri"/>
              <a:cs typeface="Calibri" panose="020F0502020204030204"/>
            </a:endParaRPr>
          </a:p>
        </p:txBody>
      </p:sp>
      <p:pic>
        <p:nvPicPr>
          <p:cNvPr id="13" name="Picture 12">
            <a:extLst>
              <a:ext uri="{FF2B5EF4-FFF2-40B4-BE49-F238E27FC236}">
                <a16:creationId xmlns:a16="http://schemas.microsoft.com/office/drawing/2014/main" id="{E8A8D7DF-541A-3791-CF9D-4A65B523354D}"/>
              </a:ext>
            </a:extLst>
          </p:cNvPr>
          <p:cNvPicPr>
            <a:picLocks noChangeAspect="1"/>
          </p:cNvPicPr>
          <p:nvPr/>
        </p:nvPicPr>
        <p:blipFill>
          <a:blip r:embed="rId5"/>
          <a:stretch>
            <a:fillRect/>
          </a:stretch>
        </p:blipFill>
        <p:spPr>
          <a:xfrm>
            <a:off x="1057873" y="1438290"/>
            <a:ext cx="1275278" cy="1932060"/>
          </a:xfrm>
          <a:prstGeom prst="rect">
            <a:avLst/>
          </a:prstGeom>
        </p:spPr>
      </p:pic>
      <p:pic>
        <p:nvPicPr>
          <p:cNvPr id="16" name="Picture 15">
            <a:extLst>
              <a:ext uri="{FF2B5EF4-FFF2-40B4-BE49-F238E27FC236}">
                <a16:creationId xmlns:a16="http://schemas.microsoft.com/office/drawing/2014/main" id="{363BF9D2-59EB-3D37-3BB5-680D42170DEF}"/>
              </a:ext>
            </a:extLst>
          </p:cNvPr>
          <p:cNvPicPr>
            <a:picLocks noChangeAspect="1"/>
          </p:cNvPicPr>
          <p:nvPr/>
        </p:nvPicPr>
        <p:blipFill>
          <a:blip r:embed="rId6"/>
          <a:stretch>
            <a:fillRect/>
          </a:stretch>
        </p:blipFill>
        <p:spPr>
          <a:xfrm>
            <a:off x="6968322" y="1510015"/>
            <a:ext cx="1221813" cy="1859403"/>
          </a:xfrm>
          <a:prstGeom prst="rect">
            <a:avLst/>
          </a:prstGeom>
        </p:spPr>
      </p:pic>
      <p:pic>
        <p:nvPicPr>
          <p:cNvPr id="17" name="Picture 16">
            <a:extLst>
              <a:ext uri="{FF2B5EF4-FFF2-40B4-BE49-F238E27FC236}">
                <a16:creationId xmlns:a16="http://schemas.microsoft.com/office/drawing/2014/main" id="{894A3B5F-8447-D8EB-D232-EF1112553CA8}"/>
              </a:ext>
            </a:extLst>
          </p:cNvPr>
          <p:cNvPicPr>
            <a:picLocks noChangeAspect="1"/>
          </p:cNvPicPr>
          <p:nvPr/>
        </p:nvPicPr>
        <p:blipFill>
          <a:blip r:embed="rId7"/>
          <a:stretch>
            <a:fillRect/>
          </a:stretch>
        </p:blipFill>
        <p:spPr>
          <a:xfrm>
            <a:off x="3665933" y="1442718"/>
            <a:ext cx="1557745" cy="1986282"/>
          </a:xfrm>
          <a:prstGeom prst="rect">
            <a:avLst/>
          </a:prstGeom>
        </p:spPr>
      </p:pic>
      <p:graphicFrame>
        <p:nvGraphicFramePr>
          <p:cNvPr id="18" name="Object 17">
            <a:extLst>
              <a:ext uri="{FF2B5EF4-FFF2-40B4-BE49-F238E27FC236}">
                <a16:creationId xmlns:a16="http://schemas.microsoft.com/office/drawing/2014/main" id="{32CD0365-ABC0-C987-91C0-806470BFCC4C}"/>
              </a:ext>
            </a:extLst>
          </p:cNvPr>
          <p:cNvGraphicFramePr>
            <a:graphicFrameLocks noChangeAspect="1"/>
          </p:cNvGraphicFramePr>
          <p:nvPr>
            <p:extLst>
              <p:ext uri="{D42A27DB-BD31-4B8C-83A1-F6EECF244321}">
                <p14:modId xmlns:p14="http://schemas.microsoft.com/office/powerpoint/2010/main" val="3479506005"/>
              </p:ext>
            </p:extLst>
          </p:nvPr>
        </p:nvGraphicFramePr>
        <p:xfrm>
          <a:off x="9728085" y="1704061"/>
          <a:ext cx="1840094" cy="1632565"/>
        </p:xfrm>
        <a:graphic>
          <a:graphicData uri="http://schemas.openxmlformats.org/presentationml/2006/ole">
            <mc:AlternateContent xmlns:mc="http://schemas.openxmlformats.org/markup-compatibility/2006">
              <mc:Choice xmlns:v="urn:schemas-microsoft-com:vml" Requires="v">
                <p:oleObj r:id="rId8" imgW="8444160" imgH="7491960" progId="">
                  <p:embed/>
                </p:oleObj>
              </mc:Choice>
              <mc:Fallback>
                <p:oleObj r:id="rId8" imgW="8444160" imgH="7491960" progId="">
                  <p:embed/>
                  <p:pic>
                    <p:nvPicPr>
                      <p:cNvPr id="18" name="Object 17">
                        <a:extLst>
                          <a:ext uri="{FF2B5EF4-FFF2-40B4-BE49-F238E27FC236}">
                            <a16:creationId xmlns:a16="http://schemas.microsoft.com/office/drawing/2014/main" id="{32CD0365-ABC0-C987-91C0-806470BFCC4C}"/>
                          </a:ext>
                        </a:extLst>
                      </p:cNvPr>
                      <p:cNvPicPr/>
                      <p:nvPr/>
                    </p:nvPicPr>
                    <p:blipFill>
                      <a:blip r:embed="rId9"/>
                      <a:stretch>
                        <a:fillRect/>
                      </a:stretch>
                    </p:blipFill>
                    <p:spPr>
                      <a:xfrm>
                        <a:off x="9728085" y="1704061"/>
                        <a:ext cx="1840094" cy="1632565"/>
                      </a:xfrm>
                      <a:prstGeom prst="rect">
                        <a:avLst/>
                      </a:prstGeom>
                    </p:spPr>
                  </p:pic>
                </p:oleObj>
              </mc:Fallback>
            </mc:AlternateContent>
          </a:graphicData>
        </a:graphic>
      </p:graphicFrame>
    </p:spTree>
    <p:custDataLst>
      <p:tags r:id="rId1"/>
    </p:custDataLst>
    <p:extLst>
      <p:ext uri="{BB962C8B-B14F-4D97-AF65-F5344CB8AC3E}">
        <p14:creationId xmlns:p14="http://schemas.microsoft.com/office/powerpoint/2010/main" val="20144456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87E0E9AE-EBCD-99BD-3D89-E5E67C680D2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2" name="TextBox 1">
            <a:extLst>
              <a:ext uri="{FF2B5EF4-FFF2-40B4-BE49-F238E27FC236}">
                <a16:creationId xmlns:a16="http://schemas.microsoft.com/office/drawing/2014/main" id="{622FCD45-8CFD-844F-A2C5-CF10527504F8}"/>
              </a:ext>
            </a:extLst>
          </p:cNvPr>
          <p:cNvSpPr txBox="1"/>
          <p:nvPr/>
        </p:nvSpPr>
        <p:spPr>
          <a:xfrm>
            <a:off x="932341" y="2165369"/>
            <a:ext cx="3841678"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ea typeface="Calibri"/>
                <a:cs typeface="Calibri"/>
              </a:rPr>
              <a:t>This</a:t>
            </a:r>
            <a:r>
              <a:rPr lang="en-US" sz="2000">
                <a:solidFill>
                  <a:srgbClr val="000000"/>
                </a:solidFill>
                <a:ea typeface="Calibri"/>
                <a:cs typeface="Calibri"/>
              </a:rPr>
              <a:t> is the famous "Photo 51". Rosalind Franklin used this image  to determine the structure of DNA</a:t>
            </a:r>
            <a:r>
              <a:rPr lang="en-US" sz="2000">
                <a:ea typeface="Calibri"/>
                <a:cs typeface="Calibri"/>
              </a:rPr>
              <a:t>, but </a:t>
            </a:r>
            <a:r>
              <a:rPr lang="en-US" sz="2000" b="1">
                <a:solidFill>
                  <a:srgbClr val="1CA64A"/>
                </a:solidFill>
                <a:ea typeface="Calibri"/>
                <a:cs typeface="Calibri"/>
              </a:rPr>
              <a:t>what does DNA really look like?</a:t>
            </a:r>
            <a:endParaRPr lang="en-US" sz="2000">
              <a:solidFill>
                <a:srgbClr val="1CA64A"/>
              </a:solidFill>
              <a:ea typeface="Calibri"/>
              <a:cs typeface="Calibri"/>
            </a:endParaRPr>
          </a:p>
          <a:p>
            <a:endParaRPr lang="en-US" sz="2000">
              <a:solidFill>
                <a:srgbClr val="1CA64A"/>
              </a:solidFill>
              <a:ea typeface="Calibri"/>
              <a:cs typeface="Calibri"/>
            </a:endParaRPr>
          </a:p>
          <a:p>
            <a:r>
              <a:rPr lang="en-US" sz="2000" b="1">
                <a:solidFill>
                  <a:srgbClr val="1CA64A"/>
                </a:solidFill>
                <a:ea typeface="Calibri"/>
                <a:cs typeface="Calibri"/>
              </a:rPr>
              <a:t>How do we represent DNA structure?</a:t>
            </a:r>
          </a:p>
        </p:txBody>
      </p:sp>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What does DNA look like?</a:t>
            </a:r>
            <a:endParaRPr lang="en-US" sz="4000" b="1">
              <a:solidFill>
                <a:schemeClr val="bg1"/>
              </a:solidFill>
              <a:latin typeface="+mn-lt"/>
              <a:ea typeface="HGSoeiKakugothicUB"/>
              <a:cs typeface="Myanmar Text"/>
            </a:endParaRPr>
          </a:p>
        </p:txBody>
      </p:sp>
      <p:pic>
        <p:nvPicPr>
          <p:cNvPr id="8" name="Picture 2" descr="A purple and white head with a light bulb inside&#10;&#10;Description automatically generated">
            <a:extLst>
              <a:ext uri="{FF2B5EF4-FFF2-40B4-BE49-F238E27FC236}">
                <a16:creationId xmlns:a16="http://schemas.microsoft.com/office/drawing/2014/main" id="{48BC0F1F-5B4F-D306-6309-5A7948C5F2B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09321" y="99675"/>
            <a:ext cx="1247775" cy="123825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close-up of a paper&#10;&#10;Description automatically generated">
            <a:extLst>
              <a:ext uri="{FF2B5EF4-FFF2-40B4-BE49-F238E27FC236}">
                <a16:creationId xmlns:a16="http://schemas.microsoft.com/office/drawing/2014/main" id="{5FF55281-BF44-6BAD-F629-4728794CF4BC}"/>
              </a:ext>
            </a:extLst>
          </p:cNvPr>
          <p:cNvPicPr>
            <a:picLocks noChangeAspect="1"/>
          </p:cNvPicPr>
          <p:nvPr/>
        </p:nvPicPr>
        <p:blipFill rotWithShape="1">
          <a:blip r:embed="rId7"/>
          <a:srcRect l="17254" t="16014"/>
          <a:stretch/>
        </p:blipFill>
        <p:spPr>
          <a:xfrm>
            <a:off x="5444835" y="2165369"/>
            <a:ext cx="4728929" cy="3663839"/>
          </a:xfrm>
          <a:prstGeom prst="rect">
            <a:avLst/>
          </a:prstGeom>
          <a:ln w="12700">
            <a:solidFill>
              <a:schemeClr val="bg1">
                <a:lumMod val="50000"/>
              </a:schemeClr>
            </a:solidFill>
          </a:ln>
        </p:spPr>
      </p:pic>
    </p:spTree>
    <p:extLst>
      <p:ext uri="{BB962C8B-B14F-4D97-AF65-F5344CB8AC3E}">
        <p14:creationId xmlns:p14="http://schemas.microsoft.com/office/powerpoint/2010/main" val="2514217810"/>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1">
                <a:solidFill>
                  <a:schemeClr val="bg1"/>
                </a:solidFill>
                <a:ea typeface="HGSoeiKakugothicUB"/>
                <a:cs typeface="Myanmar Text"/>
              </a:rPr>
              <a:t>Exploring Plastic Models of Nucleotides</a:t>
            </a:r>
            <a:endParaRPr lang="en-US" sz="3600" b="1">
              <a:solidFill>
                <a:schemeClr val="bg1"/>
              </a:solidFill>
              <a:latin typeface="+mn-lt"/>
              <a:ea typeface="HGSoeiKakugothicUB"/>
              <a:cs typeface="Myanmar Text"/>
            </a:endParaRPr>
          </a:p>
        </p:txBody>
      </p:sp>
      <p:pic>
        <p:nvPicPr>
          <p:cNvPr id="10" name="Picture 8">
            <a:extLst>
              <a:ext uri="{FF2B5EF4-FFF2-40B4-BE49-F238E27FC236}">
                <a16:creationId xmlns:a16="http://schemas.microsoft.com/office/drawing/2014/main" id="{EB95E7CC-1947-1A66-5C5B-2E11A55C02A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7" y="120471"/>
            <a:ext cx="1207035" cy="120703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78A5DD6A-F6F2-3603-8AEF-2467972843BC}"/>
              </a:ext>
            </a:extLst>
          </p:cNvPr>
          <p:cNvSpPr txBox="1"/>
          <p:nvPr/>
        </p:nvSpPr>
        <p:spPr>
          <a:xfrm>
            <a:off x="932341" y="2165369"/>
            <a:ext cx="3965062" cy="40164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ea typeface="Calibri"/>
                <a:cs typeface="Calibri"/>
              </a:rPr>
              <a:t>DNA is a polymer made of individual monomers called </a:t>
            </a:r>
            <a:r>
              <a:rPr lang="en-US" sz="2000" b="1">
                <a:ea typeface="Calibri"/>
                <a:cs typeface="Calibri"/>
              </a:rPr>
              <a:t>nucleotides</a:t>
            </a:r>
            <a:r>
              <a:rPr lang="en-US" sz="2000">
                <a:ea typeface="Calibri"/>
                <a:cs typeface="Calibri"/>
              </a:rPr>
              <a:t>. Take out one plastic nucleotide model of each letter: </a:t>
            </a:r>
            <a:r>
              <a:rPr lang="en-US" sz="2000" b="1">
                <a:ea typeface="Calibri"/>
                <a:cs typeface="Calibri"/>
              </a:rPr>
              <a:t>A</a:t>
            </a:r>
            <a:r>
              <a:rPr lang="en-US" sz="2000">
                <a:ea typeface="Calibri"/>
                <a:cs typeface="Calibri"/>
              </a:rPr>
              <a:t>, </a:t>
            </a:r>
            <a:r>
              <a:rPr lang="en-US" sz="2000" b="1">
                <a:ea typeface="Calibri"/>
                <a:cs typeface="Calibri"/>
              </a:rPr>
              <a:t>T</a:t>
            </a:r>
            <a:r>
              <a:rPr lang="en-US" sz="2000">
                <a:ea typeface="Calibri"/>
                <a:cs typeface="Calibri"/>
              </a:rPr>
              <a:t>, </a:t>
            </a:r>
            <a:r>
              <a:rPr lang="en-US" sz="2000" b="1">
                <a:ea typeface="Calibri"/>
                <a:cs typeface="Calibri"/>
              </a:rPr>
              <a:t>G</a:t>
            </a:r>
            <a:r>
              <a:rPr lang="en-US" sz="2000">
                <a:ea typeface="Calibri"/>
                <a:cs typeface="Calibri"/>
              </a:rPr>
              <a:t>, and </a:t>
            </a:r>
            <a:r>
              <a:rPr lang="en-US" sz="2000" b="1">
                <a:ea typeface="Calibri"/>
                <a:cs typeface="Calibri"/>
              </a:rPr>
              <a:t>C</a:t>
            </a:r>
            <a:r>
              <a:rPr lang="en-US" sz="2000">
                <a:ea typeface="Calibri"/>
                <a:cs typeface="Calibri"/>
              </a:rPr>
              <a:t>.</a:t>
            </a:r>
          </a:p>
          <a:p>
            <a:endParaRPr lang="en-US" sz="2000">
              <a:ea typeface="Calibri"/>
              <a:cs typeface="Calibri"/>
            </a:endParaRPr>
          </a:p>
          <a:p>
            <a:pPr>
              <a:spcAft>
                <a:spcPts val="1200"/>
              </a:spcAft>
            </a:pPr>
            <a:r>
              <a:rPr lang="en-US" sz="2000" b="1">
                <a:solidFill>
                  <a:srgbClr val="1CA64A"/>
                </a:solidFill>
                <a:ea typeface="Calibri"/>
                <a:cs typeface="Calibri"/>
              </a:rPr>
              <a:t>How are they similar? </a:t>
            </a:r>
          </a:p>
          <a:p>
            <a:pPr>
              <a:spcAft>
                <a:spcPts val="1200"/>
              </a:spcAft>
            </a:pPr>
            <a:r>
              <a:rPr lang="en-US" sz="2000" b="1">
                <a:solidFill>
                  <a:srgbClr val="1CA64A"/>
                </a:solidFill>
                <a:ea typeface="Calibri"/>
                <a:cs typeface="Calibri"/>
              </a:rPr>
              <a:t>How are they different? </a:t>
            </a:r>
            <a:endParaRPr lang="en-US" sz="2000" b="1">
              <a:ea typeface="Calibri"/>
              <a:cs typeface="Calibri"/>
            </a:endParaRPr>
          </a:p>
          <a:p>
            <a:pPr>
              <a:spcAft>
                <a:spcPts val="1200"/>
              </a:spcAft>
            </a:pPr>
            <a:r>
              <a:rPr lang="en-US" sz="2000" b="1">
                <a:ea typeface="Calibri"/>
                <a:cs typeface="Calibri"/>
              </a:rPr>
              <a:t>Record your observations in your notebook. </a:t>
            </a:r>
          </a:p>
          <a:p>
            <a:pPr>
              <a:spcAft>
                <a:spcPts val="600"/>
              </a:spcAft>
            </a:pPr>
            <a:endParaRPr lang="en-US" sz="2000">
              <a:cs typeface="Calibri"/>
            </a:endParaRPr>
          </a:p>
          <a:p>
            <a:endParaRPr lang="en-US" sz="2000">
              <a:cs typeface="Calibri"/>
            </a:endParaRPr>
          </a:p>
        </p:txBody>
      </p:sp>
      <p:pic>
        <p:nvPicPr>
          <p:cNvPr id="13" name="Picture 12">
            <a:extLst>
              <a:ext uri="{FF2B5EF4-FFF2-40B4-BE49-F238E27FC236}">
                <a16:creationId xmlns:a16="http://schemas.microsoft.com/office/drawing/2014/main" id="{BE4F736F-9428-B95F-C51C-FDBAF5EFB2F3}"/>
              </a:ext>
            </a:extLst>
          </p:cNvPr>
          <p:cNvPicPr>
            <a:picLocks noChangeAspect="1"/>
          </p:cNvPicPr>
          <p:nvPr/>
        </p:nvPicPr>
        <p:blipFill>
          <a:blip r:embed="rId6"/>
          <a:stretch>
            <a:fillRect/>
          </a:stretch>
        </p:blipFill>
        <p:spPr>
          <a:xfrm>
            <a:off x="5124449" y="1905992"/>
            <a:ext cx="6432317" cy="4267555"/>
          </a:xfrm>
          <a:prstGeom prst="rect">
            <a:avLst/>
          </a:prstGeom>
        </p:spPr>
      </p:pic>
    </p:spTree>
    <p:extLst>
      <p:ext uri="{BB962C8B-B14F-4D97-AF65-F5344CB8AC3E}">
        <p14:creationId xmlns:p14="http://schemas.microsoft.com/office/powerpoint/2010/main" val="3717594070"/>
      </p:ext>
    </p:extLst>
  </p:cSld>
  <p:clrMapOvr>
    <a:overrideClrMapping bg1="lt1" tx1="dk1" bg2="lt2" tx2="dk2" accent1="accent1" accent2="accent2" accent3="accent3" accent4="accent4" accent5="accent5" accent6="accent6" hlink="hlink" folHlink="folHlink"/>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gzbbjs5x"/>
  <p:tag name="ARTICULATE_DESIGN_ID_1_OFFICE THEME" val="7VXFSlAN"/>
  <p:tag name="ARTICULATE_DESIGN_ID_1_NO_NUMB" val="svFKetjs"/>
  <p:tag name="ARTICULATE_DESIGN_ID_TEACHER_NO_NUMB" val="BZ7mW2XK"/>
  <p:tag name="ARTICULATE_DESIGN_ID_NO_NUMB" val="TPwoSc1c"/>
  <p:tag name="ARTICULATE_DESIGN_ID_MAIN_THEME" val="KBAyya7v"/>
  <p:tag name="TAG_BACKING_FORM_KEY" val="790602-c:\krisf_workfolder\graphic design\powerpoint_template\education_slidedeck_template_v1.0.pptx"/>
  <p:tag name="ARTICULATE_PRESENTER_VERSION" val="8"/>
  <p:tag name="ARTICULATE_SLIDE_THUMBNAIL_REFRESH" val="1"/>
  <p:tag name="ARTICULATE_SLIDE_COUNT" val="12"/>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Main_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o_Numb">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acher_No_Numb">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7F30016848ECA4D8C32F5EEF57AB254" ma:contentTypeVersion="15" ma:contentTypeDescription="Create a new document." ma:contentTypeScope="" ma:versionID="004e478d639af556ec3271c95f5e4f68">
  <xsd:schema xmlns:xsd="http://www.w3.org/2001/XMLSchema" xmlns:xs="http://www.w3.org/2001/XMLSchema" xmlns:p="http://schemas.microsoft.com/office/2006/metadata/properties" xmlns:ns2="68b5b436-c221-4126-930b-0387bddd4008" xmlns:ns3="256d1f37-a5bf-40ea-9e3b-df9e783b5a8c" targetNamespace="http://schemas.microsoft.com/office/2006/metadata/properties" ma:root="true" ma:fieldsID="f9f920bcf6090a72af3d43c0f601a80b" ns2:_="" ns3:_="">
    <xsd:import namespace="68b5b436-c221-4126-930b-0387bddd4008"/>
    <xsd:import namespace="256d1f37-a5bf-40ea-9e3b-df9e783b5a8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ServiceObjectDetectorVersion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b5b436-c221-4126-930b-0387bddd400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ef552e05-c177-46a8-98f1-f1cdb6faf096}"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56d1f37-a5bf-40ea-9e3b-df9e783b5a8c" xsi:nil="true"/>
    <SharedWithUsers xmlns="256d1f37-a5bf-40ea-9e3b-df9e783b5a8c">
      <UserInfo>
        <DisplayName>Hannah Smith</DisplayName>
        <AccountId>34</AccountId>
        <AccountType/>
      </UserInfo>
      <UserInfo>
        <DisplayName>probinson</DisplayName>
        <AccountId>91</AccountId>
        <AccountType/>
      </UserInfo>
      <UserInfo>
        <DisplayName>Diane Sigalas</DisplayName>
        <AccountId>95</AccountId>
        <AccountType/>
      </UserInfo>
      <UserInfo>
        <DisplayName>Mark Hoelzer</DisplayName>
        <AccountId>132</AccountId>
        <AccountType/>
      </UserInfo>
      <UserInfo>
        <DisplayName>Nick Salvaggio</DisplayName>
        <AccountId>124</AccountId>
        <AccountType/>
      </UserInfo>
    </SharedWithUsers>
    <lcf76f155ced4ddcb4097134ff3c332f xmlns="68b5b436-c221-4126-930b-0387bddd400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A79374B-CEFB-4729-BBA5-2883287225F4}">
  <ds:schemaRefs>
    <ds:schemaRef ds:uri="256d1f37-a5bf-40ea-9e3b-df9e783b5a8c"/>
    <ds:schemaRef ds:uri="68b5b436-c221-4126-930b-0387bddd400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92FCC4D-41CD-402B-AE5C-900FD772F1F5}">
  <ds:schemaRefs>
    <ds:schemaRef ds:uri="http://schemas.microsoft.com/sharepoint/v3/contenttype/forms"/>
  </ds:schemaRefs>
</ds:datastoreItem>
</file>

<file path=customXml/itemProps3.xml><?xml version="1.0" encoding="utf-8"?>
<ds:datastoreItem xmlns:ds="http://schemas.openxmlformats.org/officeDocument/2006/customXml" ds:itemID="{EC156103-A01A-4A2D-B7C0-DD22F955C052}">
  <ds:schemaRefs>
    <ds:schemaRef ds:uri="http://purl.org/dc/dcmitype/"/>
    <ds:schemaRef ds:uri="http://www.w3.org/XML/1998/namespace"/>
    <ds:schemaRef ds:uri="http://schemas.microsoft.com/office/infopath/2007/PartnerControls"/>
    <ds:schemaRef ds:uri="http://schemas.microsoft.com/office/2006/documentManagement/types"/>
    <ds:schemaRef ds:uri="http://purl.org/dc/elements/1.1/"/>
    <ds:schemaRef ds:uri="http://purl.org/dc/terms/"/>
    <ds:schemaRef ds:uri="http://schemas.microsoft.com/office/2006/metadata/properties"/>
    <ds:schemaRef ds:uri="68b5b436-c221-4126-930b-0387bddd4008"/>
    <ds:schemaRef ds:uri="http://schemas.openxmlformats.org/package/2006/metadata/core-properties"/>
    <ds:schemaRef ds:uri="256d1f37-a5bf-40ea-9e3b-df9e783b5a8c"/>
  </ds:schemaRefs>
</ds:datastoreItem>
</file>

<file path=docProps/app.xml><?xml version="1.0" encoding="utf-8"?>
<Properties xmlns="http://schemas.openxmlformats.org/officeDocument/2006/extended-properties" xmlns:vt="http://schemas.openxmlformats.org/officeDocument/2006/docPropsVTypes">
  <TotalTime>1</TotalTime>
  <Words>3620</Words>
  <Application>Microsoft Office PowerPoint</Application>
  <PresentationFormat>Widescreen</PresentationFormat>
  <Paragraphs>423</Paragraphs>
  <Slides>38</Slides>
  <Notes>36</Notes>
  <HiddenSlides>7</HiddenSlides>
  <MMClips>0</MMClips>
  <ScaleCrop>false</ScaleCrop>
  <HeadingPairs>
    <vt:vector size="8" baseType="variant">
      <vt:variant>
        <vt:lpstr>Fonts Used</vt:lpstr>
      </vt:variant>
      <vt:variant>
        <vt:i4>9</vt:i4>
      </vt:variant>
      <vt:variant>
        <vt:lpstr>Theme</vt:lpstr>
      </vt:variant>
      <vt:variant>
        <vt:i4>4</vt:i4>
      </vt:variant>
      <vt:variant>
        <vt:lpstr>Embedded OLE Servers</vt:lpstr>
      </vt:variant>
      <vt:variant>
        <vt:i4>0</vt:i4>
      </vt:variant>
      <vt:variant>
        <vt:lpstr>Slide Titles</vt:lpstr>
      </vt:variant>
      <vt:variant>
        <vt:i4>38</vt:i4>
      </vt:variant>
    </vt:vector>
  </HeadingPairs>
  <TitlesOfParts>
    <vt:vector size="51" baseType="lpstr">
      <vt:lpstr>HGSoeiKakugothicUB</vt:lpstr>
      <vt:lpstr>Arial</vt:lpstr>
      <vt:lpstr>Calibri</vt:lpstr>
      <vt:lpstr>Calibri Light</vt:lpstr>
      <vt:lpstr>Courier New,monospace</vt:lpstr>
      <vt:lpstr>Myanmar Text</vt:lpstr>
      <vt:lpstr>Myriad Pro</vt:lpstr>
      <vt:lpstr>Verdana Pro</vt:lpstr>
      <vt:lpstr>Verdana Pro SemiBold</vt:lpstr>
      <vt:lpstr>Main_Theme</vt:lpstr>
      <vt:lpstr>No_Numb</vt:lpstr>
      <vt:lpstr>Teacher_No_Numb</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Hoelzer</dc:creator>
  <cp:lastModifiedBy>Ruth Hutson</cp:lastModifiedBy>
  <cp:revision>9</cp:revision>
  <dcterms:created xsi:type="dcterms:W3CDTF">2023-03-12T04:10:58Z</dcterms:created>
  <dcterms:modified xsi:type="dcterms:W3CDTF">2024-05-23T17:40:35Z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0x01010007F30016848ECA4D8C32F5EEF57AB254</vt:lpwstr>
  </property>
  <property fmtid="{D5CDD505-2E9C-101B-9397-08002B2CF9AE}" pid="3" name="MediaServiceImageTags">
    <vt:lpwstr/>
  </property>
  <property fmtid="{D5CDD505-2E9C-101B-9397-08002B2CF9AE}" pid="4" name="ArticulateGUID">
    <vt:lpwstr>5072417B-48E2-46BA-8EFD-6E3B28D2A771</vt:lpwstr>
  </property>
  <property fmtid="{D5CDD505-2E9C-101B-9397-08002B2CF9AE}" pid="5" name="ArticulatePath">
    <vt:lpwstr>https://3dmd.sharepoint.com/sites/MaterialDevelopmentTeam/Shared Documents/Templates/studentSlideDeck/documentStyles3</vt:lpwstr>
  </property>
  <property fmtid="{D5CDD505-2E9C-101B-9397-08002B2CF9AE}" pid="6" name="ArticulateUseProject">
    <vt:lpwstr>1</vt:lpwstr>
  </property>
  <property fmtid="{D5CDD505-2E9C-101B-9397-08002B2CF9AE}" pid="7" name="ArticulateProjectFull">
    <vt:lpwstr>C:\KrisF_Workfolder\Graphic Design\Powerpoint_Template\Education_Slidedeck_Template_V1.0.ppta</vt:lpwstr>
  </property>
  <property fmtid="{D5CDD505-2E9C-101B-9397-08002B2CF9AE}" pid="8" name="ArticulateProjectVersion">
    <vt:lpwstr>8</vt:lpwstr>
  </property>
</Properties>
</file>