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7"/>
  </p:notesMasterIdLst>
  <p:sldIdLst>
    <p:sldId id="256" r:id="rId6"/>
    <p:sldId id="266" r:id="rId7"/>
    <p:sldId id="267" r:id="rId8"/>
    <p:sldId id="261" r:id="rId9"/>
    <p:sldId id="284" r:id="rId10"/>
    <p:sldId id="285" r:id="rId11"/>
    <p:sldId id="286" r:id="rId12"/>
    <p:sldId id="287" r:id="rId13"/>
    <p:sldId id="262" r:id="rId14"/>
    <p:sldId id="335" r:id="rId15"/>
    <p:sldId id="336" r:id="rId16"/>
    <p:sldId id="337" r:id="rId17"/>
    <p:sldId id="338" r:id="rId18"/>
    <p:sldId id="292" r:id="rId19"/>
    <p:sldId id="339" r:id="rId20"/>
    <p:sldId id="326" r:id="rId21"/>
    <p:sldId id="331" r:id="rId22"/>
    <p:sldId id="317" r:id="rId23"/>
    <p:sldId id="328" r:id="rId24"/>
    <p:sldId id="325" r:id="rId25"/>
    <p:sldId id="329" r:id="rId26"/>
    <p:sldId id="327" r:id="rId27"/>
    <p:sldId id="318" r:id="rId28"/>
    <p:sldId id="330" r:id="rId29"/>
    <p:sldId id="332" r:id="rId30"/>
    <p:sldId id="333" r:id="rId31"/>
    <p:sldId id="334" r:id="rId32"/>
    <p:sldId id="265" r:id="rId33"/>
    <p:sldId id="340" r:id="rId34"/>
    <p:sldId id="341" r:id="rId35"/>
    <p:sldId id="264" r:id="rId36"/>
    <p:sldId id="297" r:id="rId37"/>
    <p:sldId id="272" r:id="rId38"/>
    <p:sldId id="273" r:id="rId39"/>
    <p:sldId id="296" r:id="rId40"/>
    <p:sldId id="259" r:id="rId41"/>
    <p:sldId id="454" r:id="rId42"/>
    <p:sldId id="455" r:id="rId43"/>
    <p:sldId id="452" r:id="rId44"/>
    <p:sldId id="316" r:id="rId45"/>
    <p:sldId id="268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0D773A-F421-49A1-82E7-8CA178F4BAEA}" v="8" dt="2024-11-08T15:33:42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68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Arnholt" userId="b7de0cc5-3486-4cd8-905c-b5e2c5e5ddca" providerId="ADAL" clId="{730D773A-F421-49A1-82E7-8CA178F4BAEA}"/>
    <pc:docChg chg="addSld delSld modSld sldOrd">
      <pc:chgData name="Mark Arnholt" userId="b7de0cc5-3486-4cd8-905c-b5e2c5e5ddca" providerId="ADAL" clId="{730D773A-F421-49A1-82E7-8CA178F4BAEA}" dt="2024-11-08T15:33:46.909" v="36"/>
      <pc:docMkLst>
        <pc:docMk/>
      </pc:docMkLst>
      <pc:sldChg chg="addSp modSp mod">
        <pc:chgData name="Mark Arnholt" userId="b7de0cc5-3486-4cd8-905c-b5e2c5e5ddca" providerId="ADAL" clId="{730D773A-F421-49A1-82E7-8CA178F4BAEA}" dt="2024-10-29T17:37:36.174" v="12" actId="1076"/>
        <pc:sldMkLst>
          <pc:docMk/>
          <pc:sldMk cId="185995351" sldId="256"/>
        </pc:sldMkLst>
        <pc:picChg chg="add mod">
          <ac:chgData name="Mark Arnholt" userId="b7de0cc5-3486-4cd8-905c-b5e2c5e5ddca" providerId="ADAL" clId="{730D773A-F421-49A1-82E7-8CA178F4BAEA}" dt="2024-10-29T17:37:36.174" v="12" actId="1076"/>
          <ac:picMkLst>
            <pc:docMk/>
            <pc:sldMk cId="185995351" sldId="256"/>
            <ac:picMk id="4" creationId="{C4E6FC3C-7BFC-BD1B-F438-AD1D13F57E2E}"/>
          </ac:picMkLst>
        </pc:picChg>
        <pc:picChg chg="mod">
          <ac:chgData name="Mark Arnholt" userId="b7de0cc5-3486-4cd8-905c-b5e2c5e5ddca" providerId="ADAL" clId="{730D773A-F421-49A1-82E7-8CA178F4BAEA}" dt="2024-10-29T17:37:22.413" v="7" actId="1076"/>
          <ac:picMkLst>
            <pc:docMk/>
            <pc:sldMk cId="185995351" sldId="256"/>
            <ac:picMk id="1026" creationId="{07D12C4F-85B2-8614-A30A-815DC9365C99}"/>
          </ac:picMkLst>
        </pc:picChg>
        <pc:picChg chg="mod">
          <ac:chgData name="Mark Arnholt" userId="b7de0cc5-3486-4cd8-905c-b5e2c5e5ddca" providerId="ADAL" clId="{730D773A-F421-49A1-82E7-8CA178F4BAEA}" dt="2024-10-29T17:37:19.877" v="6" actId="1076"/>
          <ac:picMkLst>
            <pc:docMk/>
            <pc:sldMk cId="185995351" sldId="256"/>
            <ac:picMk id="1028" creationId="{A38EA817-F74E-D7A3-13AF-E84947EA79DC}"/>
          </ac:picMkLst>
        </pc:picChg>
        <pc:picChg chg="mod">
          <ac:chgData name="Mark Arnholt" userId="b7de0cc5-3486-4cd8-905c-b5e2c5e5ddca" providerId="ADAL" clId="{730D773A-F421-49A1-82E7-8CA178F4BAEA}" dt="2024-10-29T17:37:25.919" v="8" actId="1076"/>
          <ac:picMkLst>
            <pc:docMk/>
            <pc:sldMk cId="185995351" sldId="256"/>
            <ac:picMk id="1030" creationId="{611E0A11-8BB6-A95E-5FA2-186D6D62A4B9}"/>
          </ac:picMkLst>
        </pc:picChg>
      </pc:sldChg>
      <pc:sldChg chg="modSp mod">
        <pc:chgData name="Mark Arnholt" userId="b7de0cc5-3486-4cd8-905c-b5e2c5e5ddca" providerId="ADAL" clId="{730D773A-F421-49A1-82E7-8CA178F4BAEA}" dt="2024-11-08T15:24:02.185" v="29" actId="20577"/>
        <pc:sldMkLst>
          <pc:docMk/>
          <pc:sldMk cId="2440233010" sldId="264"/>
        </pc:sldMkLst>
        <pc:spChg chg="mod">
          <ac:chgData name="Mark Arnholt" userId="b7de0cc5-3486-4cd8-905c-b5e2c5e5ddca" providerId="ADAL" clId="{730D773A-F421-49A1-82E7-8CA178F4BAEA}" dt="2024-11-08T15:24:02.185" v="29" actId="20577"/>
          <ac:spMkLst>
            <pc:docMk/>
            <pc:sldMk cId="2440233010" sldId="264"/>
            <ac:spMk id="4" creationId="{F67B406A-0B82-20D7-083A-E0FD96F5E918}"/>
          </ac:spMkLst>
        </pc:spChg>
      </pc:sldChg>
      <pc:sldChg chg="ord">
        <pc:chgData name="Mark Arnholt" userId="b7de0cc5-3486-4cd8-905c-b5e2c5e5ddca" providerId="ADAL" clId="{730D773A-F421-49A1-82E7-8CA178F4BAEA}" dt="2024-11-08T15:33:33.860" v="31"/>
        <pc:sldMkLst>
          <pc:docMk/>
          <pc:sldMk cId="1819018171" sldId="272"/>
        </pc:sldMkLst>
      </pc:sldChg>
      <pc:sldChg chg="add ord">
        <pc:chgData name="Mark Arnholt" userId="b7de0cc5-3486-4cd8-905c-b5e2c5e5ddca" providerId="ADAL" clId="{730D773A-F421-49A1-82E7-8CA178F4BAEA}" dt="2024-11-08T15:33:46.909" v="36"/>
        <pc:sldMkLst>
          <pc:docMk/>
          <pc:sldMk cId="993141997" sldId="273"/>
        </pc:sldMkLst>
      </pc:sldChg>
      <pc:sldChg chg="add ord">
        <pc:chgData name="Mark Arnholt" userId="b7de0cc5-3486-4cd8-905c-b5e2c5e5ddca" providerId="ADAL" clId="{730D773A-F421-49A1-82E7-8CA178F4BAEA}" dt="2024-11-08T15:33:46.909" v="36"/>
        <pc:sldMkLst>
          <pc:docMk/>
          <pc:sldMk cId="2756279972" sldId="296"/>
        </pc:sldMkLst>
      </pc:sldChg>
      <pc:sldChg chg="ord">
        <pc:chgData name="Mark Arnholt" userId="b7de0cc5-3486-4cd8-905c-b5e2c5e5ddca" providerId="ADAL" clId="{730D773A-F421-49A1-82E7-8CA178F4BAEA}" dt="2024-11-08T15:33:37.812" v="33"/>
        <pc:sldMkLst>
          <pc:docMk/>
          <pc:sldMk cId="3525667880" sldId="297"/>
        </pc:sldMkLst>
      </pc:sldChg>
      <pc:sldChg chg="add del">
        <pc:chgData name="Mark Arnholt" userId="b7de0cc5-3486-4cd8-905c-b5e2c5e5ddca" providerId="ADAL" clId="{730D773A-F421-49A1-82E7-8CA178F4BAEA}" dt="2024-10-29T17:35:03.217" v="3"/>
        <pc:sldMkLst>
          <pc:docMk/>
          <pc:sldMk cId="1863815274" sldId="452"/>
        </pc:sldMkLst>
      </pc:sldChg>
      <pc:sldChg chg="add del">
        <pc:chgData name="Mark Arnholt" userId="b7de0cc5-3486-4cd8-905c-b5e2c5e5ddca" providerId="ADAL" clId="{730D773A-F421-49A1-82E7-8CA178F4BAEA}" dt="2024-10-29T17:35:00.264" v="2" actId="47"/>
        <pc:sldMkLst>
          <pc:docMk/>
          <pc:sldMk cId="4092776067" sldId="4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the image target for your web-based AR.  Notice the dimerization of the enzymes.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32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3’ – CTTAAG-5’</a:t>
            </a:r>
          </a:p>
          <a:p>
            <a:r>
              <a:rPr lang="en-US" dirty="0"/>
              <a:t>5’-GAATTC-3’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69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‘3 – CTTAAGG-5’</a:t>
            </a:r>
          </a:p>
          <a:p>
            <a:r>
              <a:rPr lang="en-US" dirty="0"/>
              <a:t>5’ – GGATTC-3’</a:t>
            </a:r>
            <a:endParaRPr lang="en-US">
              <a:cs typeface="Calibri"/>
            </a:endParaRPr>
          </a:p>
          <a:p>
            <a:endParaRPr lang="en-US" dirty="0">
              <a:cs typeface="Calibri"/>
            </a:endParaRPr>
          </a:p>
          <a:p>
            <a:r>
              <a:rPr lang="en-US">
                <a:cs typeface="Calibri"/>
              </a:rPr>
              <a:t>Directionality is important because all of these sequences need to be read in the 5' to 3' direction. 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75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image target for your web-based AR.  Notice the dimerization of the enzymes.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61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78DE7-2E0C-44D1-9F04-0702CA568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93686-46C0-4F44-A0F0-E645DEB53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6278C-0F1F-427C-B6A6-B7274004D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19D12-C1FC-43EC-AC84-C3054B7DB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BDDDC-DDCA-4880-A801-370CA9499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203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0E3ED-698E-4AB6-B9B5-F5AB2101D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39821-4911-4D40-9213-304F3C704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54E26-AD83-4013-A765-D525F27EC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29AAB-6A40-46C3-8DA4-F3827B8A3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B7673-E186-430F-9A21-6B8C09A1C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623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36E7E1-1780-4A79-8EED-42998F474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EEEC3A-5779-4CDE-9D62-D6E777D5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5D082-3902-4670-B68E-B1D30A1A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3089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F779E-C4CF-4C44-BF82-34297CACC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10FB8-889E-4D6D-910B-04F2D1A88B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4AFAB7-4BD8-4F49-AF8A-8A27E7810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7B2356-0902-420F-BF19-A4FF62F7E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36C01-8AE4-4352-B679-FD1353145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7B77F-78E9-45DD-9BB1-2033CC55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433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2152C-9BE1-7D1A-C7D6-6C8CFB826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E45EDA-FC83-B634-4195-F8BCA4399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254976-B4C5-CB3D-51B1-F04A30CD43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1" r:id="rId18"/>
    <p:sldLayoutId id="2147483692" r:id="rId19"/>
    <p:sldLayoutId id="2147483693" r:id="rId20"/>
    <p:sldLayoutId id="2147483694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m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tmp"/><Relationship Id="rId2" Type="http://schemas.openxmlformats.org/officeDocument/2006/relationships/image" Target="../media/image75.tmp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tmp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ineartamerica.com/featured/1-onion-root-tip-joseph-f-gennaro-jr.html" TargetMode="External"/><Relationship Id="rId7" Type="http://schemas.openxmlformats.org/officeDocument/2006/relationships/hyperlink" Target="https://www.researchgate.net/figure/Gel-electrophoresis-of-16S-gene-amplified-in-four-genomic-DNA-samples-extracted-by_fig1_319524239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hyperlink" Target="https://chapinsbioblog.blogspot.com/2011/03/dna-extraction-from-wheat-germ.html" TargetMode="External"/><Relationship Id="rId4" Type="http://schemas.openxmlformats.org/officeDocument/2006/relationships/image" Target="../media/image2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tmp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hyperlink" Target="https://serendipstudio.org/exchange/waldron/dna" TargetMode="External"/><Relationship Id="rId3" Type="http://schemas.openxmlformats.org/officeDocument/2006/relationships/hyperlink" Target="https://sketchfab.com/3d-models/dna-60e95170b37549e3b45ee490b74bb112" TargetMode="External"/><Relationship Id="rId7" Type="http://schemas.openxmlformats.org/officeDocument/2006/relationships/hyperlink" Target="https://mixedgenes.eu/atdna/" TargetMode="External"/><Relationship Id="rId12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11" Type="http://schemas.openxmlformats.org/officeDocument/2006/relationships/hyperlink" Target="https://www.maxpixel.net/Genetics-Molecule-Gene-Science-Dna-Biology-5695421" TargetMode="External"/><Relationship Id="rId5" Type="http://schemas.openxmlformats.org/officeDocument/2006/relationships/hyperlink" Target="http://biology.stackexchange.com/questions/19115/what-makes-dna-helical/19119" TargetMode="External"/><Relationship Id="rId15" Type="http://schemas.openxmlformats.org/officeDocument/2006/relationships/image" Target="../media/image32.png"/><Relationship Id="rId10" Type="http://schemas.openxmlformats.org/officeDocument/2006/relationships/image" Target="../media/image29.jpg"/><Relationship Id="rId4" Type="http://schemas.openxmlformats.org/officeDocument/2006/relationships/image" Target="../media/image26.jpg"/><Relationship Id="rId9" Type="http://schemas.openxmlformats.org/officeDocument/2006/relationships/hyperlink" Target="https://sketchfab.com/3d-models/dna-rna-animated-visualization-f0ef115f9e9646a28642a2d509b8d727" TargetMode="External"/><Relationship Id="rId14" Type="http://schemas.openxmlformats.org/officeDocument/2006/relationships/image" Target="../media/image31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mp"/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science.org/doi/10.1126/sciadv.150073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hyperlink" Target="https://www.bing.com/images/search?q=DNA%20Arts%20N%20crafts&amp;FORM=IQFRBA&amp;id=4E62A54B7BF644DD944394972FD0F7D0B2033174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hyperlink" Target="https://www.bing.com/images/search?q=DNA%20Arts%20N%20crafts&amp;FORM=IQFRBA&amp;id=19CD4C5C70CF56B9CEA8E5711177B739F2E30B14" TargetMode="External"/><Relationship Id="rId9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7D12C4F-85B2-8614-A30A-815DC9365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50884" y="3864666"/>
            <a:ext cx="2942556" cy="156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C82826-8BB4-4AE2-930B-48436AA5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028" y="1009203"/>
            <a:ext cx="6585327" cy="236247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 Unplugged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Multiple Physical Models of DNA to Teach Structure and Function</a:t>
            </a:r>
          </a:p>
        </p:txBody>
      </p:sp>
      <p:pic>
        <p:nvPicPr>
          <p:cNvPr id="1028" name="Picture 4" descr="DNA Starter Kit&lt;span class='copyText'&gt;©&lt;/span&gt;">
            <a:extLst>
              <a:ext uri="{FF2B5EF4-FFF2-40B4-BE49-F238E27FC236}">
                <a16:creationId xmlns:a16="http://schemas.microsoft.com/office/drawing/2014/main" id="{A38EA817-F74E-D7A3-13AF-E84947EA7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7" y="2699648"/>
            <a:ext cx="4010701" cy="266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mo DNA Nucleotides&lt;span class='copyText'&gt;©&lt;/span&gt;">
            <a:extLst>
              <a:ext uri="{FF2B5EF4-FFF2-40B4-BE49-F238E27FC236}">
                <a16:creationId xmlns:a16="http://schemas.microsoft.com/office/drawing/2014/main" id="{611E0A11-8BB6-A95E-5FA2-186D6D62A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932" y="2676913"/>
            <a:ext cx="3100012" cy="206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E6FC3C-7BFC-BD1B-F438-AD1D13F57E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039391"/>
            <a:ext cx="5853068" cy="116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5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0B21199-E6D2-29DE-B102-AB2A7F66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231303"/>
            <a:ext cx="3734014" cy="23439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6232CD-979C-99D6-CA34-FF7D78844C16}"/>
              </a:ext>
            </a:extLst>
          </p:cNvPr>
          <p:cNvSpPr txBox="1"/>
          <p:nvPr/>
        </p:nvSpPr>
        <p:spPr>
          <a:xfrm>
            <a:off x="241540" y="2924355"/>
            <a:ext cx="35828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do you notice about these 2 pieces? </a:t>
            </a:r>
          </a:p>
          <a:p>
            <a:endParaRPr lang="en-US" dirty="0"/>
          </a:p>
          <a:p>
            <a:r>
              <a:rPr lang="en-US" dirty="0"/>
              <a:t>What questions do you think your students may have?</a:t>
            </a:r>
          </a:p>
          <a:p>
            <a:endParaRPr lang="en-US" dirty="0"/>
          </a:p>
          <a:p>
            <a:r>
              <a:rPr lang="en-US" dirty="0"/>
              <a:t>Purines – Pure As Gold</a:t>
            </a:r>
          </a:p>
          <a:p>
            <a:r>
              <a:rPr lang="en-US" dirty="0"/>
              <a:t>Pyrimidines – Pyramids CUT</a:t>
            </a:r>
          </a:p>
          <a:p>
            <a:endParaRPr lang="en-US" dirty="0"/>
          </a:p>
          <a:p>
            <a:r>
              <a:rPr lang="en-US" dirty="0"/>
              <a:t>Purine + Pyrimidine = 3 rings</a:t>
            </a:r>
          </a:p>
          <a:p>
            <a:endParaRPr lang="en-US" dirty="0"/>
          </a:p>
          <a:p>
            <a:r>
              <a:rPr lang="en-US" dirty="0"/>
              <a:t>Why is that important?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1CBCFC-6CDD-59D8-BFCA-D47C73F0C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485" y="920743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31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0B21199-E6D2-29DE-B102-AB2A7F66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231303"/>
            <a:ext cx="3734014" cy="23439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6232CD-979C-99D6-CA34-FF7D78844C16}"/>
              </a:ext>
            </a:extLst>
          </p:cNvPr>
          <p:cNvSpPr txBox="1"/>
          <p:nvPr/>
        </p:nvSpPr>
        <p:spPr>
          <a:xfrm>
            <a:off x="241540" y="2924355"/>
            <a:ext cx="35828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 at the Backbone</a:t>
            </a:r>
          </a:p>
          <a:p>
            <a:endParaRPr lang="en-US" dirty="0"/>
          </a:p>
          <a:p>
            <a:r>
              <a:rPr lang="en-US" dirty="0"/>
              <a:t>What do the arrows represent?</a:t>
            </a:r>
          </a:p>
          <a:p>
            <a:endParaRPr lang="en-US" dirty="0"/>
          </a:p>
          <a:p>
            <a:r>
              <a:rPr lang="en-US" dirty="0"/>
              <a:t>5’ to 3’ -&gt; Directionality</a:t>
            </a:r>
          </a:p>
          <a:p>
            <a:r>
              <a:rPr lang="en-US" dirty="0"/>
              <a:t>Antiparallel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873FA8-BAE0-F10E-4BCA-74FA0FDB3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03" y="1255222"/>
            <a:ext cx="7101915" cy="532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71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0B21199-E6D2-29DE-B102-AB2A7F66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231303"/>
            <a:ext cx="3734014" cy="23439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6232CD-979C-99D6-CA34-FF7D78844C16}"/>
              </a:ext>
            </a:extLst>
          </p:cNvPr>
          <p:cNvSpPr txBox="1"/>
          <p:nvPr/>
        </p:nvSpPr>
        <p:spPr>
          <a:xfrm>
            <a:off x="241540" y="2924355"/>
            <a:ext cx="35828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 at the Backbone</a:t>
            </a:r>
          </a:p>
          <a:p>
            <a:endParaRPr lang="en-US" dirty="0"/>
          </a:p>
          <a:p>
            <a:r>
              <a:rPr lang="en-US" dirty="0"/>
              <a:t>What do the arrows represent?</a:t>
            </a:r>
          </a:p>
          <a:p>
            <a:endParaRPr lang="en-US" dirty="0"/>
          </a:p>
          <a:p>
            <a:r>
              <a:rPr lang="en-US" dirty="0"/>
              <a:t>5’ to 3’ -&gt; Directionality</a:t>
            </a:r>
          </a:p>
          <a:p>
            <a:r>
              <a:rPr lang="en-US" dirty="0"/>
              <a:t>Antiparallel</a:t>
            </a:r>
          </a:p>
        </p:txBody>
      </p:sp>
      <p:pic>
        <p:nvPicPr>
          <p:cNvPr id="2" name="Picture 1" descr="A picture containing indoor, wall, plastic, colorful&#10;&#10;Description automatically generated">
            <a:extLst>
              <a:ext uri="{FF2B5EF4-FFF2-40B4-BE49-F238E27FC236}">
                <a16:creationId xmlns:a16="http://schemas.microsoft.com/office/drawing/2014/main" id="{E6E5B5B1-7B81-2751-2F78-528BC3DFC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118" y="1457311"/>
            <a:ext cx="6092670" cy="456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6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0B21199-E6D2-29DE-B102-AB2A7F66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231303"/>
            <a:ext cx="3734014" cy="23439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6232CD-979C-99D6-CA34-FF7D78844C16}"/>
              </a:ext>
            </a:extLst>
          </p:cNvPr>
          <p:cNvSpPr txBox="1"/>
          <p:nvPr/>
        </p:nvSpPr>
        <p:spPr>
          <a:xfrm>
            <a:off x="241540" y="2924355"/>
            <a:ext cx="35828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 at the Backbone</a:t>
            </a:r>
          </a:p>
          <a:p>
            <a:endParaRPr lang="en-US" dirty="0"/>
          </a:p>
          <a:p>
            <a:r>
              <a:rPr lang="en-US" dirty="0"/>
              <a:t>What do the arrows represent?</a:t>
            </a:r>
          </a:p>
          <a:p>
            <a:endParaRPr lang="en-US" dirty="0"/>
          </a:p>
          <a:p>
            <a:r>
              <a:rPr lang="en-US" dirty="0"/>
              <a:t>5’ to 3’ -&gt; Directionality</a:t>
            </a:r>
          </a:p>
          <a:p>
            <a:r>
              <a:rPr lang="en-US" dirty="0"/>
              <a:t>Antiparallel</a:t>
            </a:r>
          </a:p>
        </p:txBody>
      </p:sp>
      <p:pic>
        <p:nvPicPr>
          <p:cNvPr id="4" name="Picture 3" descr="A picture containing toy, colorful&#10;&#10;Description automatically generated">
            <a:extLst>
              <a:ext uri="{FF2B5EF4-FFF2-40B4-BE49-F238E27FC236}">
                <a16:creationId xmlns:a16="http://schemas.microsoft.com/office/drawing/2014/main" id="{8DAFAB11-246D-2419-AD37-0918720E7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98414" y="1554495"/>
            <a:ext cx="5785756" cy="433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08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olorful, toy, decorated&#10;&#10;Description automatically generated">
            <a:extLst>
              <a:ext uri="{FF2B5EF4-FFF2-40B4-BE49-F238E27FC236}">
                <a16:creationId xmlns:a16="http://schemas.microsoft.com/office/drawing/2014/main" id="{EE2096D4-7109-95AD-2135-24E934426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07" y="775319"/>
            <a:ext cx="7714864" cy="578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69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8070AC-EA25-D415-C46D-3D56E4BD4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8A14FE79-90FB-1552-97ED-77DE281EB0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729" y="1239711"/>
            <a:ext cx="3544541" cy="4726055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917E1C-E5A2-6EE0-529C-AD009D436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83" y="1239711"/>
            <a:ext cx="3544540" cy="4726054"/>
          </a:xfrm>
          <a:prstGeom prst="rect">
            <a:avLst/>
          </a:prstGeom>
        </p:spPr>
      </p:pic>
      <p:pic>
        <p:nvPicPr>
          <p:cNvPr id="10" name="Picture 9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6151FEFA-C1C9-D7BF-BE2C-E5449571C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921" y="1239711"/>
            <a:ext cx="3544542" cy="472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60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EBB8ACA-832E-5F21-7310-DB4F64404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78" y="1768474"/>
            <a:ext cx="4020037" cy="4651375"/>
          </a:xfrm>
        </p:spPr>
        <p:txBody>
          <a:bodyPr>
            <a:normAutofit/>
          </a:bodyPr>
          <a:lstStyle/>
          <a:p>
            <a:r>
              <a:rPr lang="en-US" sz="2400" dirty="0"/>
              <a:t>Let’s look at a single nucleotide.</a:t>
            </a:r>
          </a:p>
          <a:p>
            <a:endParaRPr lang="en-US" sz="2400" dirty="0"/>
          </a:p>
          <a:p>
            <a:r>
              <a:rPr lang="en-US" sz="2400" dirty="0"/>
              <a:t>What are some observations you can make?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59E5BBA-A05B-2A0D-BACD-E4E681432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843" y="1459522"/>
            <a:ext cx="5361610" cy="441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529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D9C0-EC5A-FDC6-E9C1-36AFE053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need another model!</a:t>
            </a:r>
          </a:p>
        </p:txBody>
      </p:sp>
      <p:pic>
        <p:nvPicPr>
          <p:cNvPr id="5" name="Picture 3" descr="Chart&#10;&#10;Description automatically generated">
            <a:extLst>
              <a:ext uri="{FF2B5EF4-FFF2-40B4-BE49-F238E27FC236}">
                <a16:creationId xmlns:a16="http://schemas.microsoft.com/office/drawing/2014/main" id="{BE0AE4DF-28F2-F099-1ED5-4EAD3800A8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928" y="1502876"/>
            <a:ext cx="6096000" cy="3238500"/>
          </a:xfrm>
          <a:prstGeom prst="rect">
            <a:avLst/>
          </a:prstGeom>
        </p:spPr>
      </p:pic>
      <p:pic>
        <p:nvPicPr>
          <p:cNvPr id="7" name="Content Placeholder 6" descr="A picture containing person, indoor, hand&#10;&#10;Description automatically generated">
            <a:extLst>
              <a:ext uri="{FF2B5EF4-FFF2-40B4-BE49-F238E27FC236}">
                <a16:creationId xmlns:a16="http://schemas.microsoft.com/office/drawing/2014/main" id="{252BFEA0-203B-197B-4162-587AAEC7A6B3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920" y="2081090"/>
            <a:ext cx="3725862" cy="1620838"/>
          </a:xfrm>
        </p:spPr>
      </p:pic>
      <p:pic>
        <p:nvPicPr>
          <p:cNvPr id="9" name="Picture 8" descr="A picture containing person, holding, indoor, hand&#10;&#10;Description automatically generated">
            <a:extLst>
              <a:ext uri="{FF2B5EF4-FFF2-40B4-BE49-F238E27FC236}">
                <a16:creationId xmlns:a16="http://schemas.microsoft.com/office/drawing/2014/main" id="{8C1E8A81-48FA-52C6-8A91-E7D3E8452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920" y="4058993"/>
            <a:ext cx="3711218" cy="162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66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8F8891-E919-DA2A-A252-C85C295355D5}"/>
              </a:ext>
            </a:extLst>
          </p:cNvPr>
          <p:cNvSpPr txBox="1"/>
          <p:nvPr/>
        </p:nvSpPr>
        <p:spPr>
          <a:xfrm>
            <a:off x="426766" y="1294213"/>
            <a:ext cx="109312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Let’s deconstruct a single</a:t>
            </a:r>
          </a:p>
          <a:p>
            <a:r>
              <a:rPr lang="en-US" sz="3200"/>
              <a:t>nucleotide</a:t>
            </a:r>
          </a:p>
        </p:txBody>
      </p:sp>
      <p:pic>
        <p:nvPicPr>
          <p:cNvPr id="4" name="Picture 3" descr="A group of colorful balloons&#10;&#10;Description automatically generated with low confidence">
            <a:extLst>
              <a:ext uri="{FF2B5EF4-FFF2-40B4-BE49-F238E27FC236}">
                <a16:creationId xmlns:a16="http://schemas.microsoft.com/office/drawing/2014/main" id="{3C61AB1C-754C-5D90-74FF-E8B0A8A33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2404947"/>
            <a:ext cx="4031881" cy="3937235"/>
          </a:xfrm>
          <a:prstGeom prst="rect">
            <a:avLst/>
          </a:prstGeom>
        </p:spPr>
      </p:pic>
      <p:pic>
        <p:nvPicPr>
          <p:cNvPr id="6" name="Picture 5" descr="A close-up of some gummy bears&#10;&#10;Description automatically generated with medium confidence">
            <a:extLst>
              <a:ext uri="{FF2B5EF4-FFF2-40B4-BE49-F238E27FC236}">
                <a16:creationId xmlns:a16="http://schemas.microsoft.com/office/drawing/2014/main" id="{0E167B05-D854-9809-53CB-E9C3760E4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85" y="1863775"/>
            <a:ext cx="692186" cy="7175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FBEC0F-8899-8A77-052D-9DAF8C832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85" y="5133109"/>
            <a:ext cx="971600" cy="990651"/>
          </a:xfrm>
          <a:prstGeom prst="rect">
            <a:avLst/>
          </a:prstGeom>
        </p:spPr>
      </p:pic>
      <p:pic>
        <p:nvPicPr>
          <p:cNvPr id="10" name="Picture 9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9E274D59-A7DB-2E8B-B9E1-E702D1D20A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85" y="3269830"/>
            <a:ext cx="1174810" cy="11748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D2BB512-C34E-6320-3965-58973117E33C}"/>
              </a:ext>
            </a:extLst>
          </p:cNvPr>
          <p:cNvSpPr txBox="1"/>
          <p:nvPr/>
        </p:nvSpPr>
        <p:spPr>
          <a:xfrm>
            <a:off x="6838605" y="1863775"/>
            <a:ext cx="50042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Phosphate group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Nitrogenous Base (Thymine)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Sugar - Deoxyribose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A9964F9-2EC4-CFC4-49D7-E3A5A866EEB7}"/>
              </a:ext>
            </a:extLst>
          </p:cNvPr>
          <p:cNvCxnSpPr>
            <a:endCxn id="6" idx="1"/>
          </p:cNvCxnSpPr>
          <p:nvPr/>
        </p:nvCxnSpPr>
        <p:spPr>
          <a:xfrm flipV="1">
            <a:off x="1537855" y="2222569"/>
            <a:ext cx="3868730" cy="1293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983755-6F80-88DA-DD1E-F70A80D0471B}"/>
              </a:ext>
            </a:extLst>
          </p:cNvPr>
          <p:cNvCxnSpPr/>
          <p:nvPr/>
        </p:nvCxnSpPr>
        <p:spPr>
          <a:xfrm>
            <a:off x="3852582" y="3684494"/>
            <a:ext cx="15008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7A648F1-C512-9DB0-219D-4D1A6B60CE18}"/>
              </a:ext>
            </a:extLst>
          </p:cNvPr>
          <p:cNvCxnSpPr/>
          <p:nvPr/>
        </p:nvCxnSpPr>
        <p:spPr>
          <a:xfrm>
            <a:off x="3065929" y="5291418"/>
            <a:ext cx="23406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418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ubble chart&#10;&#10;Description automatically generated">
            <a:extLst>
              <a:ext uri="{FF2B5EF4-FFF2-40B4-BE49-F238E27FC236}">
                <a16:creationId xmlns:a16="http://schemas.microsoft.com/office/drawing/2014/main" id="{CAC7C5C2-842C-D5F9-B679-AA4060D2F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46" y="1548764"/>
            <a:ext cx="11928707" cy="388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29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6A12D-88A8-40C8-9CCB-D99758D91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007" y="1769158"/>
            <a:ext cx="9144000" cy="544574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b="1" u="sng" dirty="0">
                <a:latin typeface="+mn-lt"/>
                <a:cs typeface="Arial" panose="020B0604020202020204" pitchFamily="34" charset="0"/>
              </a:rPr>
              <a:t>Workshop Learning Goals</a:t>
            </a:r>
            <a:br>
              <a:rPr lang="en-US" sz="3600" dirty="0">
                <a:latin typeface="+mn-lt"/>
                <a:cs typeface="Arial" panose="020B0604020202020204" pitchFamily="34" charset="0"/>
              </a:rPr>
            </a:br>
            <a:r>
              <a:rPr lang="en-US" sz="3100" dirty="0">
                <a:latin typeface="+mn-lt"/>
                <a:cs typeface="Arial" panose="020B0604020202020204" pitchFamily="34" charset="0"/>
              </a:rPr>
              <a:t>1) Facilitate DNA exploration and question generation</a:t>
            </a:r>
            <a:br>
              <a:rPr lang="en-US" sz="3100" dirty="0">
                <a:latin typeface="+mn-lt"/>
                <a:cs typeface="Arial" panose="020B0604020202020204" pitchFamily="34" charset="0"/>
              </a:rPr>
            </a:br>
            <a:r>
              <a:rPr lang="en-US" sz="3100" dirty="0">
                <a:latin typeface="+mn-lt"/>
                <a:cs typeface="Arial" panose="020B0604020202020204" pitchFamily="34" charset="0"/>
              </a:rPr>
              <a:t>2) Use multiple models to develop a deeper understanding of DNA structure</a:t>
            </a:r>
            <a:br>
              <a:rPr lang="en-US" sz="3100" dirty="0">
                <a:latin typeface="+mn-lt"/>
                <a:cs typeface="Arial" panose="020B0604020202020204" pitchFamily="34" charset="0"/>
              </a:rPr>
            </a:br>
            <a:r>
              <a:rPr lang="en-US" sz="3100" dirty="0">
                <a:latin typeface="+mn-lt"/>
                <a:cs typeface="Arial" panose="020B0604020202020204" pitchFamily="34" charset="0"/>
              </a:rPr>
              <a:t>3) Discover other uses of the DNA Starter Kit, Dynamic DNA, and DNA Nucleotides</a:t>
            </a:r>
            <a:br>
              <a:rPr lang="en-US" sz="3100" dirty="0">
                <a:latin typeface="+mn-lt"/>
                <a:cs typeface="Arial" panose="020B0604020202020204" pitchFamily="34" charset="0"/>
              </a:rPr>
            </a:br>
            <a:r>
              <a:rPr lang="en-US" sz="3100" dirty="0">
                <a:latin typeface="+mn-lt"/>
                <a:cs typeface="Arial" panose="020B0604020202020204" pitchFamily="34" charset="0"/>
              </a:rPr>
              <a:t>4) Have fun!</a:t>
            </a:r>
          </a:p>
        </p:txBody>
      </p:sp>
    </p:spTree>
    <p:extLst>
      <p:ext uri="{BB962C8B-B14F-4D97-AF65-F5344CB8AC3E}">
        <p14:creationId xmlns:p14="http://schemas.microsoft.com/office/powerpoint/2010/main" val="817340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C9D2DC-DD49-E2A6-0F66-671B3EEFAC13}"/>
              </a:ext>
            </a:extLst>
          </p:cNvPr>
          <p:cNvSpPr txBox="1"/>
          <p:nvPr/>
        </p:nvSpPr>
        <p:spPr>
          <a:xfrm>
            <a:off x="542020" y="1761565"/>
            <a:ext cx="9435725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This model uses the CPK color scheme.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This was determined by Corey, Pauling, and </a:t>
            </a:r>
            <a:r>
              <a:rPr lang="en-US" sz="2400" dirty="0" err="1"/>
              <a:t>Koltun</a:t>
            </a:r>
            <a:r>
              <a:rPr lang="en-US" sz="2400" dirty="0"/>
              <a:t> </a:t>
            </a:r>
          </a:p>
          <a:p>
            <a:r>
              <a:rPr lang="en-US" sz="2400" dirty="0"/>
              <a:t>and can be used to determine if you are talking to a chemist or biochemist</a:t>
            </a:r>
          </a:p>
          <a:p>
            <a:endParaRPr lang="en-US" sz="2400" dirty="0"/>
          </a:p>
          <a:p>
            <a:r>
              <a:rPr lang="en-US" sz="2400" dirty="0"/>
              <a:t>“What color is a Carbon atom?”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8C3459-1C8F-B1BD-5981-B2A3169E2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92" y="2690446"/>
            <a:ext cx="8944628" cy="98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98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41CA15-1B08-2DD2-3862-2CF9DD6F46E9}"/>
              </a:ext>
            </a:extLst>
          </p:cNvPr>
          <p:cNvSpPr txBox="1"/>
          <p:nvPr/>
        </p:nvSpPr>
        <p:spPr>
          <a:xfrm>
            <a:off x="611101" y="1135354"/>
            <a:ext cx="7302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Base pair with a complimentary nucleotide. A-T and C-G. </a:t>
            </a:r>
          </a:p>
        </p:txBody>
      </p:sp>
      <p:pic>
        <p:nvPicPr>
          <p:cNvPr id="4" name="Picture 3" descr="A picture containing indoor, several&#10;&#10;Description automatically generated">
            <a:extLst>
              <a:ext uri="{FF2B5EF4-FFF2-40B4-BE49-F238E27FC236}">
                <a16:creationId xmlns:a16="http://schemas.microsoft.com/office/drawing/2014/main" id="{A9E6C106-D58B-DAF9-A791-74BD43C47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0" y="1951028"/>
            <a:ext cx="11831960" cy="29559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D728F3-21ED-794A-40E3-0BB904BBB6BF}"/>
              </a:ext>
            </a:extLst>
          </p:cNvPr>
          <p:cNvSpPr txBox="1"/>
          <p:nvPr/>
        </p:nvSpPr>
        <p:spPr>
          <a:xfrm>
            <a:off x="838899" y="5553512"/>
            <a:ext cx="9756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Notice the difference in the number of hydrogen bonds created.</a:t>
            </a:r>
          </a:p>
        </p:txBody>
      </p:sp>
    </p:spTree>
    <p:extLst>
      <p:ext uri="{BB962C8B-B14F-4D97-AF65-F5344CB8AC3E}">
        <p14:creationId xmlns:p14="http://schemas.microsoft.com/office/powerpoint/2010/main" val="663005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BAFB1B-4981-DF94-F8C9-F67B7F3D2E9B}"/>
              </a:ext>
            </a:extLst>
          </p:cNvPr>
          <p:cNvSpPr/>
          <p:nvPr/>
        </p:nvSpPr>
        <p:spPr>
          <a:xfrm>
            <a:off x="7514705" y="1475678"/>
            <a:ext cx="922713" cy="49175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See the source image">
            <a:extLst>
              <a:ext uri="{FF2B5EF4-FFF2-40B4-BE49-F238E27FC236}">
                <a16:creationId xmlns:a16="http://schemas.microsoft.com/office/drawing/2014/main" id="{08D6A9C9-344C-DF45-9C62-1BD42764D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141" y="748519"/>
            <a:ext cx="4432343" cy="574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815514-D80B-3411-0C0B-60A95CCEFB58}"/>
              </a:ext>
            </a:extLst>
          </p:cNvPr>
          <p:cNvSpPr txBox="1"/>
          <p:nvPr/>
        </p:nvSpPr>
        <p:spPr>
          <a:xfrm>
            <a:off x="894516" y="3167718"/>
            <a:ext cx="56612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How is Deoxyribose like a house?</a:t>
            </a:r>
          </a:p>
        </p:txBody>
      </p:sp>
    </p:spTree>
    <p:extLst>
      <p:ext uri="{BB962C8B-B14F-4D97-AF65-F5344CB8AC3E}">
        <p14:creationId xmlns:p14="http://schemas.microsoft.com/office/powerpoint/2010/main" val="2761636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A63D78E8-74B0-BC93-7133-20D203847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93" y="1139035"/>
            <a:ext cx="3137485" cy="3158265"/>
          </a:xfrm>
          <a:prstGeom prst="rect">
            <a:avLst/>
          </a:prstGeom>
        </p:spPr>
      </p:pic>
      <p:pic>
        <p:nvPicPr>
          <p:cNvPr id="5" name="Picture 4" descr="Schematic&#10;&#10;Description automatically generated">
            <a:extLst>
              <a:ext uri="{FF2B5EF4-FFF2-40B4-BE49-F238E27FC236}">
                <a16:creationId xmlns:a16="http://schemas.microsoft.com/office/drawing/2014/main" id="{A726CCFC-92FE-D408-64CA-66F87AE45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529" y="904669"/>
            <a:ext cx="2972946" cy="36269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AB4D35-8CFB-97A0-596A-7105683F807B}"/>
              </a:ext>
            </a:extLst>
          </p:cNvPr>
          <p:cNvSpPr txBox="1"/>
          <p:nvPr/>
        </p:nvSpPr>
        <p:spPr>
          <a:xfrm>
            <a:off x="3798794" y="2413747"/>
            <a:ext cx="42425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These are 2 different models of deoxyribose.</a:t>
            </a:r>
          </a:p>
          <a:p>
            <a:endParaRPr lang="en-US"/>
          </a:p>
          <a:p>
            <a:r>
              <a:rPr lang="en-US"/>
              <a:t>How are they similar? </a:t>
            </a:r>
          </a:p>
          <a:p>
            <a:endParaRPr lang="en-US"/>
          </a:p>
          <a:p>
            <a:r>
              <a:rPr lang="en-US"/>
              <a:t>What makes them different? </a:t>
            </a:r>
          </a:p>
          <a:p>
            <a:endParaRPr lang="en-US"/>
          </a:p>
          <a:p>
            <a:r>
              <a:rPr lang="en-US"/>
              <a:t>Which one is “better”?</a:t>
            </a:r>
          </a:p>
        </p:txBody>
      </p:sp>
    </p:spTree>
    <p:extLst>
      <p:ext uri="{BB962C8B-B14F-4D97-AF65-F5344CB8AC3E}">
        <p14:creationId xmlns:p14="http://schemas.microsoft.com/office/powerpoint/2010/main" val="1464948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EB77D5F2-E25A-D776-9D12-65FDFDC20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38" y="1718458"/>
            <a:ext cx="9387116" cy="48204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5D67D5-D01B-3D3A-0BC7-1D7A630255FE}"/>
              </a:ext>
            </a:extLst>
          </p:cNvPr>
          <p:cNvSpPr txBox="1"/>
          <p:nvPr/>
        </p:nvSpPr>
        <p:spPr>
          <a:xfrm>
            <a:off x="555413" y="1246293"/>
            <a:ext cx="6671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DNA is anti-parallel</a:t>
            </a:r>
          </a:p>
        </p:txBody>
      </p:sp>
    </p:spTree>
    <p:extLst>
      <p:ext uri="{BB962C8B-B14F-4D97-AF65-F5344CB8AC3E}">
        <p14:creationId xmlns:p14="http://schemas.microsoft.com/office/powerpoint/2010/main" val="2384326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accessory, different&#10;&#10;Description automatically generated">
            <a:extLst>
              <a:ext uri="{FF2B5EF4-FFF2-40B4-BE49-F238E27FC236}">
                <a16:creationId xmlns:a16="http://schemas.microsoft.com/office/drawing/2014/main" id="{4A36BF9D-3766-CC0C-0B3A-45E0B6150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09" y="958362"/>
            <a:ext cx="9461004" cy="536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89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FA5AEFA9-3591-24A5-52D7-552E596EF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9017"/>
            <a:ext cx="6167412" cy="24915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DBD4EC-1392-78C8-B26D-464A2B6B489D}"/>
              </a:ext>
            </a:extLst>
          </p:cNvPr>
          <p:cNvSpPr txBox="1"/>
          <p:nvPr/>
        </p:nvSpPr>
        <p:spPr>
          <a:xfrm>
            <a:off x="302004" y="4337108"/>
            <a:ext cx="57939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Linear format- Replication / Transcription</a:t>
            </a:r>
          </a:p>
          <a:p>
            <a:r>
              <a:rPr lang="en-US"/>
              <a:t>Directionality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What else could you teach with this model?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0C2146-F471-4782-D67A-CEC1E15D8FE8}"/>
              </a:ext>
            </a:extLst>
          </p:cNvPr>
          <p:cNvSpPr txBox="1"/>
          <p:nvPr/>
        </p:nvSpPr>
        <p:spPr>
          <a:xfrm>
            <a:off x="6644081" y="1963024"/>
            <a:ext cx="5226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Double helix-</a:t>
            </a:r>
          </a:p>
          <a:p>
            <a:r>
              <a:rPr lang="en-US" dirty="0"/>
              <a:t>Right-handed</a:t>
            </a:r>
          </a:p>
          <a:p>
            <a:r>
              <a:rPr lang="en-US" dirty="0"/>
              <a:t>Major / minor groove</a:t>
            </a:r>
          </a:p>
        </p:txBody>
      </p:sp>
      <p:pic>
        <p:nvPicPr>
          <p:cNvPr id="5" name="Picture 4" descr="A group of colorful candies&#10;&#10;Description automatically generated with low confidence">
            <a:extLst>
              <a:ext uri="{FF2B5EF4-FFF2-40B4-BE49-F238E27FC236}">
                <a16:creationId xmlns:a16="http://schemas.microsoft.com/office/drawing/2014/main" id="{8260C1E0-4C29-4D12-31F6-2919B7CC3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79047"/>
            <a:ext cx="5608061" cy="300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82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">
            <a:extLst>
              <a:ext uri="{FF2B5EF4-FFF2-40B4-BE49-F238E27FC236}">
                <a16:creationId xmlns:a16="http://schemas.microsoft.com/office/drawing/2014/main" id="{CF729E79-CE23-E38B-55C6-7D7179F0D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364" y="1452023"/>
            <a:ext cx="5258534" cy="1933845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FCADDF5-D8B3-6127-F0F9-303F80454B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782" y="3385805"/>
            <a:ext cx="6397163" cy="25588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17CC34-A198-8B93-7279-CCD1E35C0950}"/>
              </a:ext>
            </a:extLst>
          </p:cNvPr>
          <p:cNvSpPr txBox="1"/>
          <p:nvPr/>
        </p:nvSpPr>
        <p:spPr>
          <a:xfrm>
            <a:off x="489549" y="1059120"/>
            <a:ext cx="451161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nucleotide model</a:t>
            </a:r>
          </a:p>
          <a:p>
            <a:endParaRPr lang="en-US" sz="2800" dirty="0"/>
          </a:p>
          <a:p>
            <a:r>
              <a:rPr lang="en-US" sz="2800" dirty="0"/>
              <a:t>What does this model help your students focus on?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567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1B47FF12-ED8E-B902-CF72-8D85F31C8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630" y="1225610"/>
            <a:ext cx="4262783" cy="48790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B2F199-612D-5F42-C04C-164779DD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 with Direction!</a:t>
            </a:r>
          </a:p>
        </p:txBody>
      </p:sp>
    </p:spTree>
    <p:extLst>
      <p:ext uri="{BB962C8B-B14F-4D97-AF65-F5344CB8AC3E}">
        <p14:creationId xmlns:p14="http://schemas.microsoft.com/office/powerpoint/2010/main" val="1808127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6A776-17F6-9267-563D-7041794FB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Build a Sequence!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6199E1-0823-EABE-BBE3-5D519B2B0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E99FD12-7A51-32EB-033E-766CA7EC6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11438" y="-9367838"/>
            <a:ext cx="7315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A1ADEC73-1C3D-E41B-5FC8-5EAC3229B4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8" t="38217" r="-266" b="31931"/>
          <a:stretch/>
        </p:blipFill>
        <p:spPr bwMode="auto">
          <a:xfrm>
            <a:off x="236821" y="2482932"/>
            <a:ext cx="11222781" cy="250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574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59AF4-C539-906E-64C3-CA7ABE577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DNA look like?</a:t>
            </a:r>
          </a:p>
        </p:txBody>
      </p:sp>
      <p:pic>
        <p:nvPicPr>
          <p:cNvPr id="3074" name="Picture 2" descr="Image result for onion root tip">
            <a:extLst>
              <a:ext uri="{FF2B5EF4-FFF2-40B4-BE49-F238E27FC236}">
                <a16:creationId xmlns:a16="http://schemas.microsoft.com/office/drawing/2014/main" id="{615B2F4A-448F-66FD-1C8B-D8992C3C84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556" y="2351498"/>
            <a:ext cx="3183173" cy="237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C20DB2-32D1-583B-3192-AD0EEF8D647A}"/>
              </a:ext>
            </a:extLst>
          </p:cNvPr>
          <p:cNvSpPr txBox="1"/>
          <p:nvPr/>
        </p:nvSpPr>
        <p:spPr>
          <a:xfrm>
            <a:off x="402578" y="5678155"/>
            <a:ext cx="37162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Onion Root Tip Photograph by Joseph F. Gennaro Jr. | Fine Art America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2C20CB-BBF8-F69E-E909-554C2B04F468}"/>
              </a:ext>
            </a:extLst>
          </p:cNvPr>
          <p:cNvSpPr txBox="1"/>
          <p:nvPr/>
        </p:nvSpPr>
        <p:spPr>
          <a:xfrm>
            <a:off x="765372" y="5214172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Under a microscope</a:t>
            </a:r>
          </a:p>
        </p:txBody>
      </p:sp>
      <p:pic>
        <p:nvPicPr>
          <p:cNvPr id="3076" name="Picture 4" descr="See the source image">
            <a:extLst>
              <a:ext uri="{FF2B5EF4-FFF2-40B4-BE49-F238E27FC236}">
                <a16:creationId xmlns:a16="http://schemas.microsoft.com/office/drawing/2014/main" id="{34887720-2A70-CB51-8EF9-998DD0CA4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206" y="1885444"/>
            <a:ext cx="1852556" cy="329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7D783-DD69-210E-F0C4-EAFE8403AA83}"/>
              </a:ext>
            </a:extLst>
          </p:cNvPr>
          <p:cNvSpPr txBox="1"/>
          <p:nvPr/>
        </p:nvSpPr>
        <p:spPr>
          <a:xfrm>
            <a:off x="4450621" y="5214172"/>
            <a:ext cx="2048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the lab</a:t>
            </a:r>
          </a:p>
          <a:p>
            <a:r>
              <a:rPr lang="en-US" dirty="0">
                <a:hlinkClick r:id="rId5"/>
              </a:rPr>
              <a:t>Chapin's Bio Blog: DNA Extraction from Wheat Germ </a:t>
            </a:r>
            <a:endParaRPr lang="en-US" dirty="0"/>
          </a:p>
        </p:txBody>
      </p:sp>
      <p:pic>
        <p:nvPicPr>
          <p:cNvPr id="3078" name="Picture 6" descr="Gel electrophoresis of 16S gene amplified in four genomic DNA samples extracted by PowerSoil DNA Isolation Kit and&#10;one positive control of genomic DNA extracted from tissue of the same species. Three microliters of each PCR product were loaded on&#10;1.5% agarose gel. Successful PCR amplification should exhibit bands of a target size similar to the positive control">
            <a:extLst>
              <a:ext uri="{FF2B5EF4-FFF2-40B4-BE49-F238E27FC236}">
                <a16:creationId xmlns:a16="http://schemas.microsoft.com/office/drawing/2014/main" id="{419F99DC-25F4-174A-32B9-C0E3702A5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923" y="2282369"/>
            <a:ext cx="5171743" cy="261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8C0935-C9A8-FE46-E07A-95FD2D91ADD0}"/>
              </a:ext>
            </a:extLst>
          </p:cNvPr>
          <p:cNvSpPr txBox="1"/>
          <p:nvPr/>
        </p:nvSpPr>
        <p:spPr>
          <a:xfrm>
            <a:off x="7679341" y="5214172"/>
            <a:ext cx="32449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a gel</a:t>
            </a:r>
          </a:p>
          <a:p>
            <a:r>
              <a:rPr lang="en-US" dirty="0">
                <a:hlinkClick r:id="rId7"/>
              </a:rPr>
              <a:t>Gel electrophoresis of 16S gene amplified in four genomic DNA samples... | Download Scientific Diagram (researchgate.net)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059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A987D-491A-9A91-E1E9-755EA7FA9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Restriction Enzymes!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13070E-44F3-534E-05EF-53CC91BBB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2050" name="Picture 2" descr="Image result for haeiii restriction enzyme">
            <a:extLst>
              <a:ext uri="{FF2B5EF4-FFF2-40B4-BE49-F238E27FC236}">
                <a16:creationId xmlns:a16="http://schemas.microsoft.com/office/drawing/2014/main" id="{B383B210-2825-29F1-CCEA-F1C530BB5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41" y="1558534"/>
            <a:ext cx="5770043" cy="171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EcoRI restriction enzyme">
            <a:extLst>
              <a:ext uri="{FF2B5EF4-FFF2-40B4-BE49-F238E27FC236}">
                <a16:creationId xmlns:a16="http://schemas.microsoft.com/office/drawing/2014/main" id="{B5489491-355B-AD22-B9E8-BACFBA7F5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04" y="3920873"/>
            <a:ext cx="3602734" cy="190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F26413-E02D-3411-0287-7A0C81AA4FB5}"/>
              </a:ext>
            </a:extLst>
          </p:cNvPr>
          <p:cNvSpPr txBox="1"/>
          <p:nvPr/>
        </p:nvSpPr>
        <p:spPr>
          <a:xfrm>
            <a:off x="5762694" y="3136043"/>
            <a:ext cx="5617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 Restriction sites are in your sequence. Use this to show Blunt vs Sticky ends. Ligations are also easily accomplished, along with the consequences!</a:t>
            </a:r>
          </a:p>
        </p:txBody>
      </p:sp>
    </p:spTree>
    <p:extLst>
      <p:ext uri="{BB962C8B-B14F-4D97-AF65-F5344CB8AC3E}">
        <p14:creationId xmlns:p14="http://schemas.microsoft.com/office/powerpoint/2010/main" val="38308427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ADFD-1617-C3AA-5825-F8E827CD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 will need to digest our target DNA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7B406A-0B82-20D7-083A-E0FD96F5E918}"/>
              </a:ext>
            </a:extLst>
          </p:cNvPr>
          <p:cNvSpPr txBox="1"/>
          <p:nvPr/>
        </p:nvSpPr>
        <p:spPr>
          <a:xfrm>
            <a:off x="633046" y="1283677"/>
            <a:ext cx="877472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Restriction enzymes </a:t>
            </a:r>
          </a:p>
          <a:p>
            <a:endParaRPr lang="en-US" sz="4000" dirty="0"/>
          </a:p>
          <a:p>
            <a:r>
              <a:rPr lang="en-US" sz="4000" i="1" dirty="0"/>
              <a:t>Eco RI</a:t>
            </a:r>
          </a:p>
          <a:p>
            <a:endParaRPr lang="en-US" sz="4000" i="1" dirty="0"/>
          </a:p>
          <a:p>
            <a:r>
              <a:rPr lang="en-US" sz="4000" i="1" dirty="0"/>
              <a:t>Why </a:t>
            </a:r>
            <a:r>
              <a:rPr lang="en-US" sz="4000" i="1" dirty="0" err="1"/>
              <a:t>Palidromes</a:t>
            </a:r>
            <a:r>
              <a:rPr lang="en-US" sz="4000" i="1" dirty="0"/>
              <a:t>?</a:t>
            </a:r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872C3162-EBEE-5ECC-4DD9-58926BF57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41294"/>
            <a:ext cx="3774407" cy="35433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A7D52A-3DCC-0DA6-46BD-EE7506B9AF7D}"/>
              </a:ext>
            </a:extLst>
          </p:cNvPr>
          <p:cNvSpPr txBox="1"/>
          <p:nvPr/>
        </p:nvSpPr>
        <p:spPr>
          <a:xfrm>
            <a:off x="6945090" y="5353575"/>
            <a:ext cx="3214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accent6"/>
                </a:solidFill>
              </a:rPr>
              <a:t>Scan me!</a:t>
            </a:r>
          </a:p>
        </p:txBody>
      </p:sp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EcoRI</a:t>
            </a:r>
            <a:endParaRPr lang="en-US" i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EF188-4D99-D4BD-64A7-918B0D314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73" y="913101"/>
            <a:ext cx="9230502" cy="585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67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EcoRI</a:t>
            </a:r>
            <a:endParaRPr lang="en-US" i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5" name="Picture 4" descr="A group of colorful plastic objects with letters on them&#10;&#10;Description automatically generated">
            <a:extLst>
              <a:ext uri="{FF2B5EF4-FFF2-40B4-BE49-F238E27FC236}">
                <a16:creationId xmlns:a16="http://schemas.microsoft.com/office/drawing/2014/main" id="{C1BB4C95-16C1-E205-1906-0A507CCC0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969433"/>
            <a:ext cx="74676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BamHI</a:t>
            </a:r>
            <a:endParaRPr lang="en-US" i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5" name="Picture 4" descr="A group of puzzle pieces with letters&#10;&#10;Description automatically generated">
            <a:extLst>
              <a:ext uri="{FF2B5EF4-FFF2-40B4-BE49-F238E27FC236}">
                <a16:creationId xmlns:a16="http://schemas.microsoft.com/office/drawing/2014/main" id="{C07F3982-1E1E-1C04-8049-8B35752C8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908050"/>
            <a:ext cx="7662333" cy="574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BamHI</a:t>
            </a:r>
            <a:endParaRPr lang="en-US" i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FB2420-9BD0-18FE-E32B-900D54DC8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753" y="985643"/>
            <a:ext cx="8918405" cy="575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79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29A5C-024B-498F-B5BC-A10A39A26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>
                <a:solidFill>
                  <a:schemeClr val="accent1"/>
                </a:solidFill>
                <a:latin typeface="+mn-lt"/>
              </a:rPr>
              <a:t>THANK YOU FOR ATTENDING!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FD4E50-0D4C-4D51-96AE-E4D4B3841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Purchase kits at </a:t>
            </a:r>
            <a:r>
              <a:rPr lang="en-US" sz="3000" b="1" dirty="0">
                <a:solidFill>
                  <a:srgbClr val="008000"/>
                </a:solidFill>
              </a:rPr>
              <a:t>3dmoleculardesigns.com</a:t>
            </a:r>
          </a:p>
          <a:p>
            <a:endParaRPr lang="en-US" sz="3000" b="1" dirty="0">
              <a:solidFill>
                <a:srgbClr val="008000"/>
              </a:solidFill>
            </a:endParaRPr>
          </a:p>
          <a:p>
            <a:endParaRPr lang="en-US" sz="3000" b="1" dirty="0">
              <a:solidFill>
                <a:srgbClr val="008000"/>
              </a:solidFill>
            </a:endParaRPr>
          </a:p>
          <a:p>
            <a:endParaRPr lang="en-US" sz="3000" b="1" dirty="0">
              <a:solidFill>
                <a:srgbClr val="008000"/>
              </a:solidFill>
            </a:endParaRPr>
          </a:p>
          <a:p>
            <a:endParaRPr lang="en-US" sz="30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sz="30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sz="3000" dirty="0"/>
              <a:t> 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Demo DNA Nucleotides ©	         Dynamic DNA©		            DNA Starter Kit 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90379A-FFFE-4213-8E31-C3B4E7AFD053}"/>
              </a:ext>
            </a:extLst>
          </p:cNvPr>
          <p:cNvSpPr/>
          <p:nvPr/>
        </p:nvSpPr>
        <p:spPr>
          <a:xfrm>
            <a:off x="746620" y="2555255"/>
            <a:ext cx="1069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Kits and models used in this session: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6267AA3-C016-CF64-18DE-BC71287C7C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9" t="-892" r="15376" b="-1616"/>
          <a:stretch/>
        </p:blipFill>
        <p:spPr bwMode="auto">
          <a:xfrm>
            <a:off x="746620" y="3000787"/>
            <a:ext cx="2274607" cy="226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695A65F-BA26-C236-00C1-EFFC49C92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557" y="3140030"/>
            <a:ext cx="3195467" cy="213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E740D41E-441D-24EC-F868-0F036A913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688" y="3134704"/>
            <a:ext cx="32004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1638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9CF867-2E1F-B331-E87A-3BC6EAEA2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401B28F-665F-FF89-7816-5E6748B48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Lending Library!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C5E7D82-2929-285C-D2CB-F5FE4F1571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379" y="1564960"/>
            <a:ext cx="9473488" cy="5099537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F8C5C78-7003-CF1D-420C-444276A2205A}"/>
              </a:ext>
            </a:extLst>
          </p:cNvPr>
          <p:cNvSpPr/>
          <p:nvPr/>
        </p:nvSpPr>
        <p:spPr>
          <a:xfrm>
            <a:off x="4793381" y="4225491"/>
            <a:ext cx="1655545" cy="37538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9689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E9230-38DE-C192-B4EE-3DA25BF3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before you buy!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309C0-1590-218B-028A-379F8CFE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A31C65AD-D4BC-523B-12EB-80C60363C4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t="4748" r="3931" b="2821"/>
          <a:stretch/>
        </p:blipFill>
        <p:spPr>
          <a:xfrm>
            <a:off x="216131" y="775877"/>
            <a:ext cx="9822700" cy="618611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606C0FA-21AF-A0D2-412D-040205460C60}"/>
              </a:ext>
            </a:extLst>
          </p:cNvPr>
          <p:cNvSpPr/>
          <p:nvPr/>
        </p:nvSpPr>
        <p:spPr>
          <a:xfrm>
            <a:off x="1234440" y="4305762"/>
            <a:ext cx="1052946" cy="51954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804D3B3-6378-8F40-7A15-C5B7FF6416B2}"/>
              </a:ext>
            </a:extLst>
          </p:cNvPr>
          <p:cNvSpPr/>
          <p:nvPr/>
        </p:nvSpPr>
        <p:spPr>
          <a:xfrm rot="5400000">
            <a:off x="2520834" y="4354252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295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 this QR code and fill out our survey!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9A3E37D-B780-0AD5-8099-B4E56EAF6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171275"/>
            <a:ext cx="5128098" cy="51280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8CF7DA-A000-B9A5-C053-F8B83EA05B9F}"/>
              </a:ext>
            </a:extLst>
          </p:cNvPr>
          <p:cNvSpPr txBox="1"/>
          <p:nvPr/>
        </p:nvSpPr>
        <p:spPr>
          <a:xfrm>
            <a:off x="6416634" y="1010945"/>
            <a:ext cx="3775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 me your Ribosome image and I’ll give you a model with AR enhancement as a thank-you gift!</a:t>
            </a:r>
            <a:endParaRPr lang="en-US" sz="2800" dirty="0"/>
          </a:p>
        </p:txBody>
      </p:sp>
      <p:pic>
        <p:nvPicPr>
          <p:cNvPr id="7" name="Picture 6" descr="A small plastic flower with a qr code&#10;&#10;Description automatically generated">
            <a:extLst>
              <a:ext uri="{FF2B5EF4-FFF2-40B4-BE49-F238E27FC236}">
                <a16:creationId xmlns:a16="http://schemas.microsoft.com/office/drawing/2014/main" id="{958384FA-28EF-ED8D-4C3F-B35FA6A4D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645" y="2097628"/>
            <a:ext cx="4384307" cy="438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15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4A0C23-24AE-845A-0C52-14598F9EDDD7}"/>
              </a:ext>
            </a:extLst>
          </p:cNvPr>
          <p:cNvSpPr txBox="1"/>
          <p:nvPr/>
        </p:nvSpPr>
        <p:spPr>
          <a:xfrm>
            <a:off x="420771" y="1125928"/>
            <a:ext cx="11134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model(s) of DNA do you use with your students?</a:t>
            </a:r>
          </a:p>
        </p:txBody>
      </p:sp>
      <p:pic>
        <p:nvPicPr>
          <p:cNvPr id="4" name="Picture 3" descr="A picture containing plant&#10;&#10;Description automatically generated">
            <a:extLst>
              <a:ext uri="{FF2B5EF4-FFF2-40B4-BE49-F238E27FC236}">
                <a16:creationId xmlns:a16="http://schemas.microsoft.com/office/drawing/2014/main" id="{69EE2588-957F-3F14-E8EE-78D42D17E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044842" y="3579108"/>
            <a:ext cx="2969691" cy="1670451"/>
          </a:xfrm>
          <a:prstGeom prst="rect">
            <a:avLst/>
          </a:prstGeom>
        </p:spPr>
      </p:pic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DE8DCED6-14B7-82E2-46D7-C662650EB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044842" y="1908657"/>
            <a:ext cx="2563421" cy="1670451"/>
          </a:xfrm>
          <a:prstGeom prst="rect">
            <a:avLst/>
          </a:prstGeom>
        </p:spPr>
      </p:pic>
      <p:pic>
        <p:nvPicPr>
          <p:cNvPr id="13" name="Picture 12" descr="Diagram">
            <a:extLst>
              <a:ext uri="{FF2B5EF4-FFF2-40B4-BE49-F238E27FC236}">
                <a16:creationId xmlns:a16="http://schemas.microsoft.com/office/drawing/2014/main" id="{AE8A34F5-529A-B7A5-BA7D-D985353BD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014533" y="2161932"/>
            <a:ext cx="3989271" cy="1330422"/>
          </a:xfrm>
          <a:prstGeom prst="rect">
            <a:avLst/>
          </a:prstGeom>
        </p:spPr>
      </p:pic>
      <p:pic>
        <p:nvPicPr>
          <p:cNvPr id="16" name="Picture 15" descr="A picture containing chain&#10;&#10;Description automatically generated">
            <a:extLst>
              <a:ext uri="{FF2B5EF4-FFF2-40B4-BE49-F238E27FC236}">
                <a16:creationId xmlns:a16="http://schemas.microsoft.com/office/drawing/2014/main" id="{96EAA788-1ACB-D29D-837B-6A48EBB63C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20771" y="2213937"/>
            <a:ext cx="2969692" cy="1670452"/>
          </a:xfrm>
          <a:prstGeom prst="rect">
            <a:avLst/>
          </a:prstGeom>
        </p:spPr>
      </p:pic>
      <p:pic>
        <p:nvPicPr>
          <p:cNvPr id="19" name="Picture 18" descr="A close-up of a fish&#10;&#10;Description automatically generated with low confidence">
            <a:extLst>
              <a:ext uri="{FF2B5EF4-FFF2-40B4-BE49-F238E27FC236}">
                <a16:creationId xmlns:a16="http://schemas.microsoft.com/office/drawing/2014/main" id="{A4419C6E-404D-EBEC-A979-7948A961F7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163328" y="4005139"/>
            <a:ext cx="2227135" cy="1433719"/>
          </a:xfrm>
          <a:prstGeom prst="rect">
            <a:avLst/>
          </a:prstGeom>
        </p:spPr>
      </p:pic>
      <p:pic>
        <p:nvPicPr>
          <p:cNvPr id="21" name="Picture 2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435608E-7526-463A-9A57-C81CF097D2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3531073" y="3313554"/>
            <a:ext cx="1117824" cy="2125304"/>
          </a:xfrm>
          <a:prstGeom prst="rect">
            <a:avLst/>
          </a:prstGeom>
        </p:spPr>
      </p:pic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A312E4D2-1A12-A09D-AF2D-86D1C3D92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478" y="3579108"/>
            <a:ext cx="2362993" cy="167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ee the source image">
            <a:extLst>
              <a:ext uri="{FF2B5EF4-FFF2-40B4-BE49-F238E27FC236}">
                <a16:creationId xmlns:a16="http://schemas.microsoft.com/office/drawing/2014/main" id="{6EB04F02-BA19-D6F9-CE59-D4E86A02D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019" y="2027173"/>
            <a:ext cx="1197266" cy="119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2506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06CDB-3D6F-41B1-A284-BE9DE96C9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>
                <a:latin typeface="+mn-lt"/>
              </a:rPr>
              <a:t>Workshop NGSS Connections</a:t>
            </a:r>
            <a:r>
              <a:rPr lang="en-US" sz="3600">
                <a:latin typeface="+mn-lt"/>
              </a:rPr>
              <a:t> </a:t>
            </a:r>
            <a:br>
              <a:rPr lang="en-US" sz="3600"/>
            </a:br>
            <a:endParaRPr lang="en-US" sz="2000">
              <a:solidFill>
                <a:schemeClr val="accent1"/>
              </a:solidFill>
              <a:latin typeface="+mn-lt"/>
              <a:cs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A7E2AEF-CE4B-4814-9EB8-FFB6BFA6087A}"/>
              </a:ext>
            </a:extLst>
          </p:cNvPr>
          <p:cNvGraphicFramePr>
            <a:graphicFrameLocks noGrp="1"/>
          </p:cNvGraphicFramePr>
          <p:nvPr/>
        </p:nvGraphicFramePr>
        <p:xfrm>
          <a:off x="500334" y="1270634"/>
          <a:ext cx="10511936" cy="5368907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384212">
                  <a:extLst>
                    <a:ext uri="{9D8B030D-6E8A-4147-A177-3AD203B41FA5}">
                      <a16:colId xmlns:a16="http://schemas.microsoft.com/office/drawing/2014/main" val="598079876"/>
                    </a:ext>
                  </a:extLst>
                </a:gridCol>
                <a:gridCol w="3694420">
                  <a:extLst>
                    <a:ext uri="{9D8B030D-6E8A-4147-A177-3AD203B41FA5}">
                      <a16:colId xmlns:a16="http://schemas.microsoft.com/office/drawing/2014/main" val="3881289360"/>
                    </a:ext>
                  </a:extLst>
                </a:gridCol>
                <a:gridCol w="3433304">
                  <a:extLst>
                    <a:ext uri="{9D8B030D-6E8A-4147-A177-3AD203B41FA5}">
                      <a16:colId xmlns:a16="http://schemas.microsoft.com/office/drawing/2014/main" val="2035052738"/>
                    </a:ext>
                  </a:extLst>
                </a:gridCol>
              </a:tblGrid>
              <a:tr h="4918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SEPs</a:t>
                      </a:r>
                      <a:endParaRPr lang="en-US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</a:rPr>
                        <a:t>CCCs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DCIs</a:t>
                      </a:r>
                      <a:endParaRPr lang="en-US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367682"/>
                  </a:ext>
                </a:extLst>
              </a:tr>
              <a:tr h="11407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Asking Questions and Defining Problems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(HS-LS3-1)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Cause and Effect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(HS-LS3-2)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Structure and Function (HS-LS1-1)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55307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Developing and Using Models (HS-LS1-4)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Scale Proportion, and Quantity 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246224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Analyzing and Interpreting Data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Systems and System Models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1642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Science is a Human Endeavor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437319"/>
                  </a:ext>
                </a:extLst>
              </a:tr>
              <a:tr h="6346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 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56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9331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01FDB-ABB3-0B94-64D5-44FD3A5B4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“Photo” of DNA?</a:t>
            </a:r>
          </a:p>
        </p:txBody>
      </p:sp>
      <p:pic>
        <p:nvPicPr>
          <p:cNvPr id="5" name="Content Placeholder 4" descr="Diagram">
            <a:extLst>
              <a:ext uri="{FF2B5EF4-FFF2-40B4-BE49-F238E27FC236}">
                <a16:creationId xmlns:a16="http://schemas.microsoft.com/office/drawing/2014/main" id="{77F094CA-2833-1E2E-4903-CEC9D92C37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106" y="1771986"/>
            <a:ext cx="3892750" cy="4127712"/>
          </a:xfrm>
        </p:spPr>
      </p:pic>
      <p:pic>
        <p:nvPicPr>
          <p:cNvPr id="7" name="Picture 6" descr="A black and white photo of a body of water&#10;&#10;Description automatically generated with low confidence">
            <a:extLst>
              <a:ext uri="{FF2B5EF4-FFF2-40B4-BE49-F238E27FC236}">
                <a16:creationId xmlns:a16="http://schemas.microsoft.com/office/drawing/2014/main" id="{196C1F3E-C332-9B17-02E4-E92705026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37" y="1771986"/>
            <a:ext cx="3759393" cy="41277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34BF47-3D9F-209B-0E1A-49A93A7F7EA1}"/>
              </a:ext>
            </a:extLst>
          </p:cNvPr>
          <p:cNvSpPr txBox="1"/>
          <p:nvPr/>
        </p:nvSpPr>
        <p:spPr>
          <a:xfrm>
            <a:off x="3884330" y="6078817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The structure of DNA by direct imaging | Science Advances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73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123F85C1-45E7-E94E-74E9-3484A28D88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089" y="1005840"/>
            <a:ext cx="10934353" cy="51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95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C2410-447B-A051-2274-9F2783027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So… we have students build models…</a:t>
            </a:r>
          </a:p>
        </p:txBody>
      </p:sp>
      <p:pic>
        <p:nvPicPr>
          <p:cNvPr id="6146" name="Picture 2">
            <a:hlinkClick r:id="rId2"/>
            <a:extLst>
              <a:ext uri="{FF2B5EF4-FFF2-40B4-BE49-F238E27FC236}">
                <a16:creationId xmlns:a16="http://schemas.microsoft.com/office/drawing/2014/main" id="{987BA09A-0B14-681A-DA0A-A15B95E22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68564" y="4070118"/>
            <a:ext cx="2068069" cy="155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hlinkClick r:id="rId4"/>
            <a:extLst>
              <a:ext uri="{FF2B5EF4-FFF2-40B4-BE49-F238E27FC236}">
                <a16:creationId xmlns:a16="http://schemas.microsoft.com/office/drawing/2014/main" id="{2140A4AF-C6CF-54AE-DC6E-BD571490C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267" y="1615463"/>
            <a:ext cx="1750473" cy="234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age result for DNA arts n crafts">
            <a:extLst>
              <a:ext uri="{FF2B5EF4-FFF2-40B4-BE49-F238E27FC236}">
                <a16:creationId xmlns:a16="http://schemas.microsoft.com/office/drawing/2014/main" id="{F6F4FE62-751D-B681-9848-216338037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399" y="1615463"/>
            <a:ext cx="1758696" cy="234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See the source image">
            <a:extLst>
              <a:ext uri="{FF2B5EF4-FFF2-40B4-BE49-F238E27FC236}">
                <a16:creationId xmlns:a16="http://schemas.microsoft.com/office/drawing/2014/main" id="{AFF34C75-6490-4A71-0DD2-8E2B1E995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0452" y="1615463"/>
            <a:ext cx="1867323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See the source image">
            <a:extLst>
              <a:ext uri="{FF2B5EF4-FFF2-40B4-BE49-F238E27FC236}">
                <a16:creationId xmlns:a16="http://schemas.microsoft.com/office/drawing/2014/main" id="{D9D8C69D-F0F9-4409-220A-208CA3E67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04886" y="3130130"/>
            <a:ext cx="1900246" cy="253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See the source image">
            <a:extLst>
              <a:ext uri="{FF2B5EF4-FFF2-40B4-BE49-F238E27FC236}">
                <a16:creationId xmlns:a16="http://schemas.microsoft.com/office/drawing/2014/main" id="{AA30BE29-D866-0172-1F86-55FF5E7CA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225" y="1615463"/>
            <a:ext cx="2103120" cy="140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See the source image">
            <a:extLst>
              <a:ext uri="{FF2B5EF4-FFF2-40B4-BE49-F238E27FC236}">
                <a16:creationId xmlns:a16="http://schemas.microsoft.com/office/drawing/2014/main" id="{60C74831-5DC3-F81A-652B-4F3011A24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64" y="4070117"/>
            <a:ext cx="1564308" cy="155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See the source image">
            <a:extLst>
              <a:ext uri="{FF2B5EF4-FFF2-40B4-BE49-F238E27FC236}">
                <a16:creationId xmlns:a16="http://schemas.microsoft.com/office/drawing/2014/main" id="{79239059-48AF-804D-F7F2-9BC41D1FB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794" y="1615463"/>
            <a:ext cx="3037769" cy="404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53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AAD11-59B6-A3FF-349B-B8912658A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225AC-0671-C015-811F-52A9DA7BCB3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20496" y="1660974"/>
            <a:ext cx="10515600" cy="4351338"/>
          </a:xfrm>
        </p:spPr>
        <p:txBody>
          <a:bodyPr/>
          <a:lstStyle/>
          <a:p>
            <a:r>
              <a:rPr lang="en-US" dirty="0"/>
              <a:t>What do you want them to know? </a:t>
            </a:r>
          </a:p>
          <a:p>
            <a:r>
              <a:rPr lang="en-US" dirty="0"/>
              <a:t>Different models show different things</a:t>
            </a:r>
          </a:p>
        </p:txBody>
      </p:sp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AE38E53A-208C-B621-C89E-95CAFCB66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301" y="1660974"/>
            <a:ext cx="3553587" cy="4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See the source image">
            <a:extLst>
              <a:ext uri="{FF2B5EF4-FFF2-40B4-BE49-F238E27FC236}">
                <a16:creationId xmlns:a16="http://schemas.microsoft.com/office/drawing/2014/main" id="{3F81101E-8192-5DA8-9234-63A6A9BB2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04" y="2627567"/>
            <a:ext cx="276225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DNA GIF">
            <a:extLst>
              <a:ext uri="{FF2B5EF4-FFF2-40B4-BE49-F238E27FC236}">
                <a16:creationId xmlns:a16="http://schemas.microsoft.com/office/drawing/2014/main" id="{F8C25C08-E9DA-D381-EA50-508931FCE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976" y="3694175"/>
            <a:ext cx="3084240" cy="173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202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0B21199-E6D2-29DE-B102-AB2A7F66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231303"/>
            <a:ext cx="3734014" cy="23439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F4EA34-589C-5FAF-B929-33322C0F0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420" y="920743"/>
            <a:ext cx="6858000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6232CD-979C-99D6-CA34-FF7D78844C16}"/>
              </a:ext>
            </a:extLst>
          </p:cNvPr>
          <p:cNvSpPr txBox="1"/>
          <p:nvPr/>
        </p:nvSpPr>
        <p:spPr>
          <a:xfrm>
            <a:off x="241540" y="2924355"/>
            <a:ext cx="35828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do you notice about these 2 pieces? </a:t>
            </a:r>
          </a:p>
          <a:p>
            <a:endParaRPr lang="en-US" dirty="0"/>
          </a:p>
          <a:p>
            <a:r>
              <a:rPr lang="en-US" dirty="0"/>
              <a:t>What questions do you think your students may have?</a:t>
            </a:r>
          </a:p>
          <a:p>
            <a:endParaRPr lang="en-US" dirty="0"/>
          </a:p>
          <a:p>
            <a:r>
              <a:rPr lang="en-US" dirty="0"/>
              <a:t>Purines – Pure As Gold</a:t>
            </a:r>
          </a:p>
          <a:p>
            <a:r>
              <a:rPr lang="en-US" dirty="0"/>
              <a:t>Pyrimidines – Pyramids CUT</a:t>
            </a:r>
          </a:p>
          <a:p>
            <a:endParaRPr lang="en-US" dirty="0"/>
          </a:p>
          <a:p>
            <a:r>
              <a:rPr lang="en-US" dirty="0"/>
              <a:t>Purine + Pyrimidine = 3 rings</a:t>
            </a:r>
          </a:p>
          <a:p>
            <a:endParaRPr lang="en-US" dirty="0"/>
          </a:p>
          <a:p>
            <a:r>
              <a:rPr lang="en-US" dirty="0"/>
              <a:t>Why is that important?</a:t>
            </a:r>
          </a:p>
        </p:txBody>
      </p:sp>
    </p:spTree>
    <p:extLst>
      <p:ext uri="{BB962C8B-B14F-4D97-AF65-F5344CB8AC3E}">
        <p14:creationId xmlns:p14="http://schemas.microsoft.com/office/powerpoint/2010/main" val="1173460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5E80E0DD-D864-4982-B4BD-DD655C27828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E8471C4C-3E8C-46B6-8453-1BB87D69F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20BC7E-6DB6-459E-8A83-B368584BC096}"/>
</file>

<file path=customXml/itemProps3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68b5b436-c221-4126-930b-0387bddd400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 Presentation template 2022</Template>
  <TotalTime>3068</TotalTime>
  <Words>766</Words>
  <Application>Microsoft Office PowerPoint</Application>
  <PresentationFormat>Widescreen</PresentationFormat>
  <Paragraphs>173</Paragraphs>
  <Slides>41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Calibri</vt:lpstr>
      <vt:lpstr>Calibri Light</vt:lpstr>
      <vt:lpstr>Times New Roman</vt:lpstr>
      <vt:lpstr>Verdana Pro</vt:lpstr>
      <vt:lpstr>Verdana Pro SemiBold</vt:lpstr>
      <vt:lpstr>Office Theme</vt:lpstr>
      <vt:lpstr>Custom Design</vt:lpstr>
      <vt:lpstr>DNA Unplugged Using Multiple Physical Models of DNA to Teach Structure and Function</vt:lpstr>
      <vt:lpstr>Workshop Learning Goals 1) Facilitate DNA exploration and question generation 2) Use multiple models to develop a deeper understanding of DNA structure 3) Discover other uses of the DNA Starter Kit, Dynamic DNA, and DNA Nucleotides 4) Have fun!</vt:lpstr>
      <vt:lpstr>What does DNA look like?</vt:lpstr>
      <vt:lpstr>PowerPoint Presentation</vt:lpstr>
      <vt:lpstr>A “Photo” of DNA?</vt:lpstr>
      <vt:lpstr>PowerPoint Presentation</vt:lpstr>
      <vt:lpstr>So… we have students build models…</vt:lpstr>
      <vt:lpstr>Caution!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need another model!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Replication with Direction!</vt:lpstr>
      <vt:lpstr>Let’s Build a Sequence!</vt:lpstr>
      <vt:lpstr>Restriction Enzymes!</vt:lpstr>
      <vt:lpstr>We will need to digest our target DNA</vt:lpstr>
      <vt:lpstr>EcoRI</vt:lpstr>
      <vt:lpstr>EcoRI</vt:lpstr>
      <vt:lpstr>BamHI</vt:lpstr>
      <vt:lpstr>BamHI</vt:lpstr>
      <vt:lpstr>THANK YOU FOR ATTENDING!</vt:lpstr>
      <vt:lpstr>Lending Library! </vt:lpstr>
      <vt:lpstr>Try before you buy!</vt:lpstr>
      <vt:lpstr>Scan this QR code and fill out our survey!</vt:lpstr>
      <vt:lpstr>Workshop NGSS Connections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With a Twist! Use of Multiple Models in the Classroom</dc:title>
  <dc:creator>Mark Arnholt</dc:creator>
  <cp:lastModifiedBy>Mark Arnholt</cp:lastModifiedBy>
  <cp:revision>4</cp:revision>
  <dcterms:created xsi:type="dcterms:W3CDTF">2022-10-17T14:53:23Z</dcterms:created>
  <dcterms:modified xsi:type="dcterms:W3CDTF">2024-11-08T15:33:54Z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