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Lst>
  <p:notesMasterIdLst>
    <p:notesMasterId r:id="rId23"/>
  </p:notesMasterIdLst>
  <p:sldIdLst>
    <p:sldId id="308" r:id="rId7"/>
    <p:sldId id="309" r:id="rId8"/>
    <p:sldId id="320" r:id="rId9"/>
    <p:sldId id="310" r:id="rId10"/>
    <p:sldId id="319" r:id="rId11"/>
    <p:sldId id="312" r:id="rId12"/>
    <p:sldId id="315" r:id="rId13"/>
    <p:sldId id="323" r:id="rId14"/>
    <p:sldId id="316" r:id="rId15"/>
    <p:sldId id="311" r:id="rId16"/>
    <p:sldId id="317" r:id="rId17"/>
    <p:sldId id="322" r:id="rId18"/>
    <p:sldId id="280" r:id="rId19"/>
    <p:sldId id="318" r:id="rId20"/>
    <p:sldId id="321" r:id="rId21"/>
    <p:sldId id="31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9D9"/>
    <a:srgbClr val="83C5E0"/>
    <a:srgbClr val="9CD1E4"/>
    <a:srgbClr val="6EBCD8"/>
    <a:srgbClr val="349DC2"/>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1ADAEA-95EC-0332-AD10-42ED5CEF70AA}" v="2" dt="2022-11-08T18:14:02.8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4" autoAdjust="0"/>
    <p:restoredTop sz="47451" autoAdjust="0"/>
  </p:normalViewPr>
  <p:slideViewPr>
    <p:cSldViewPr snapToGrid="0">
      <p:cViewPr varScale="1">
        <p:scale>
          <a:sx n="48" d="100"/>
          <a:sy n="48" d="100"/>
        </p:scale>
        <p:origin x="1196"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csb.or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asbmb.org/asbmb-today/people/080111/david-goodsell-the-master-of-mol-ar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For this presentation, we will use the Enzymes in Action Kit.</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287622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0" dirty="0"/>
              <a:t>:  To model this process, use the purple, blue, and red foam pieces as well as the grey enzyme with stickers.</a:t>
            </a:r>
          </a:p>
          <a:p>
            <a:endParaRPr lang="en-US" b="0" i="0" dirty="0"/>
          </a:p>
          <a:p>
            <a:r>
              <a:rPr lang="en-US" b="0" i="1" dirty="0"/>
              <a:t>Examples of competitive inhibitors</a:t>
            </a:r>
            <a:r>
              <a:rPr lang="en-US" b="1" i="1" dirty="0"/>
              <a:t>:  </a:t>
            </a:r>
          </a:p>
          <a:p>
            <a:r>
              <a:rPr lang="en-US" b="1" i="1" dirty="0"/>
              <a:t>Relenza </a:t>
            </a:r>
            <a:r>
              <a:rPr lang="en-US" b="0" i="1" dirty="0"/>
              <a:t>(influenza medication) which inhibits the enzyme neuraminidase from cleaving hemagglutinin</a:t>
            </a:r>
          </a:p>
          <a:p>
            <a:r>
              <a:rPr lang="en-US" b="1" i="1" dirty="0"/>
              <a:t>Malonic acid </a:t>
            </a:r>
            <a:r>
              <a:rPr lang="en-US" b="0" i="1" dirty="0"/>
              <a:t>binds to the active site of succinate dehydrogenase and inhibits its ability to oxidize succinate to fumaric acid (Krebs cycle)</a:t>
            </a:r>
          </a:p>
          <a:p>
            <a:r>
              <a:rPr lang="en-US" b="1" i="1" dirty="0"/>
              <a:t>Alpha-glucosidase inhibitors </a:t>
            </a:r>
            <a:r>
              <a:rPr lang="en-US" b="0" i="1" dirty="0"/>
              <a:t>(anti-diabetic medicine like  Acarbose-</a:t>
            </a:r>
            <a:r>
              <a:rPr lang="en-US" b="0" i="1" dirty="0" err="1"/>
              <a:t>Precose</a:t>
            </a:r>
            <a:r>
              <a:rPr lang="en-US" b="0" i="1" dirty="0"/>
              <a:t>-</a:t>
            </a:r>
            <a:r>
              <a:rPr lang="en-US" b="0" i="1" dirty="0" err="1"/>
              <a:t>Glucobay</a:t>
            </a:r>
            <a:r>
              <a:rPr lang="en-US" b="0" i="1" dirty="0"/>
              <a:t> and Miglitol-</a:t>
            </a:r>
            <a:r>
              <a:rPr lang="en-US" b="0" i="1" dirty="0" err="1"/>
              <a:t>Glyset</a:t>
            </a:r>
            <a:r>
              <a:rPr lang="en-US" b="0" i="1" dirty="0"/>
              <a:t> ) inhibits alpha-glucosidase which is found in the villi of the small intestine and prevents the absorption and digestion of glucose. </a:t>
            </a:r>
          </a:p>
          <a:p>
            <a:endParaRPr lang="en-US" b="0" i="1" dirty="0"/>
          </a:p>
          <a:p>
            <a:r>
              <a:rPr lang="en-US" b="0" i="1" dirty="0"/>
              <a:t>Example of non-competitive inhibitors: </a:t>
            </a:r>
          </a:p>
          <a:p>
            <a:r>
              <a:rPr lang="en-US" b="1" i="1" dirty="0"/>
              <a:t>Cyanide</a:t>
            </a:r>
            <a:r>
              <a:rPr lang="en-US" b="0" i="1" dirty="0"/>
              <a:t> which inhibits ATP production by changing the active site of cytochrome oxidase. </a:t>
            </a:r>
          </a:p>
          <a:p>
            <a:endParaRPr lang="en-US" b="0" i="1" dirty="0"/>
          </a:p>
          <a:p>
            <a:r>
              <a:rPr lang="en-US" b="1" i="1" dirty="0"/>
              <a:t>Helpful hints</a:t>
            </a:r>
            <a:r>
              <a:rPr lang="en-US" dirty="0"/>
              <a:t>:  Help student identify the active site and the allosteric site.  Students should notice what happens to the active site when something binds with the allosteric site.  Ask students to predict what might happen in a cell if the concentration of the competitive inhibitor is greater than the concentration of the substrate.  Encourage student to notice how the shape of the active site changes when something is bound to the allosteric site. </a:t>
            </a:r>
          </a:p>
          <a:p>
            <a:endParaRPr lang="en-US" dirty="0"/>
          </a:p>
          <a:p>
            <a:r>
              <a:rPr lang="en-US" b="1" i="1" dirty="0"/>
              <a:t>What the model shows:  </a:t>
            </a:r>
            <a:r>
              <a:rPr lang="en-US" b="0" i="0" dirty="0"/>
              <a:t>A stylized form of the reaction.  The competitive inhibitor blocks the active site making it inaccessible to the substrate.  The noncompetitive inhibitor binds at the allosteric site making the active site conformationally change. </a:t>
            </a:r>
          </a:p>
          <a:p>
            <a:endParaRPr lang="en-US" b="1" i="0" dirty="0"/>
          </a:p>
          <a:p>
            <a:r>
              <a:rPr lang="en-US" b="1" i="1" dirty="0"/>
              <a:t>What the model doesn’t show</a:t>
            </a:r>
            <a:r>
              <a:rPr lang="en-US" dirty="0"/>
              <a:t>: The specific atoms involved in the reaction or the 3D nature of this interaction</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322908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 </a:t>
            </a:r>
            <a:r>
              <a:rPr lang="en-US" dirty="0"/>
              <a:t>Present the graph to students, then ask them to retrieve the gray foam piece and the two green substrate pieces.  </a:t>
            </a:r>
            <a:endParaRPr lang="en-US" b="1" i="1" dirty="0"/>
          </a:p>
          <a:p>
            <a:endParaRPr lang="en-US" b="1" i="1" dirty="0"/>
          </a:p>
          <a:p>
            <a:r>
              <a:rPr lang="en-US" b="1" i="1" dirty="0"/>
              <a:t>Helpful hints: </a:t>
            </a:r>
            <a:r>
              <a:rPr lang="en-US" dirty="0"/>
              <a:t>Begin by connecting the green foam pieces. To illustrate the activation energy without the enzyme interaction, pull the apart the two green pieces with your hands. Reconnect the green pieces. This time lock them into the active site on the gray A enzyme (without stickers) foam piece. With the help of the enzyme, it takes less energy to pull the pieces apart. The activation energy has been lowered.</a:t>
            </a:r>
            <a:endParaRPr lang="en-US" b="1" i="1" dirty="0"/>
          </a:p>
          <a:p>
            <a:endParaRPr lang="en-US" b="1" i="1" dirty="0">
              <a:cs typeface="Calibri"/>
            </a:endParaRPr>
          </a:p>
          <a:p>
            <a:endParaRPr lang="en-US" b="1" i="1" dirty="0"/>
          </a:p>
          <a:p>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878539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Deep drive into drug design.  Encourage students to research how drugs or poisons can act as inhibitors to enzymes’ active sites or allosteric sites.  </a:t>
            </a:r>
          </a:p>
          <a:p>
            <a:endParaRPr lang="en-US" b="1" i="0" dirty="0"/>
          </a:p>
          <a:p>
            <a:r>
              <a:rPr lang="en-US" b="1" i="1" dirty="0"/>
              <a:t>Helpful hints</a:t>
            </a:r>
            <a:r>
              <a:rPr lang="en-US" dirty="0"/>
              <a:t>:  Have students share what they have learned for a real-world connection.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1696633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Ruth says: Here are the NGSS and TEKS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1721146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above image is a detailed of a cross section of a cell by Dr. David Goodsell.  David Goodsell uses watercolor to aid in our understanding of the molecular world through cellular landscapes.  This view of the cell is in cross section and is magnified 1,000,000X.  Many compare Goodsell’s artistic expression with the post-impressionist style of Henri Rousseau.  Goodsell draws molecules with flat colors and emphasizes their relative size with outlines.  Similar colors are used to identify cellular structures.  DNA and nuclear proteins are drawn in yellow and orange.  Ribosomes are shown in magenta, while cytoplasmic proteins are shown in blue.  Membranes are colored in green.  Overall size and shape of macromolecules are based on atomic coordinates.  The relative amounts of molecules is determined using biochemical data, while the locations of the molecules is determined using electron micrographs. You can find more information about Goodsell’s cellular landscapes by visiting the Protein Data Bank website at </a:t>
            </a:r>
            <a:r>
              <a:rPr lang="en-US" dirty="0">
                <a:hlinkClick r:id="rId3"/>
              </a:rPr>
              <a:t>RCSB PDB: Homepage</a:t>
            </a:r>
            <a:r>
              <a:rPr lang="en-US" dirty="0"/>
              <a:t>.</a:t>
            </a:r>
          </a:p>
          <a:p>
            <a:endParaRPr lang="en-US"/>
          </a:p>
          <a:p>
            <a:r>
              <a:rPr lang="en-US"/>
              <a:t>Additional Resource:  </a:t>
            </a:r>
            <a:r>
              <a:rPr lang="en-US" dirty="0">
                <a:hlinkClick r:id="rId4"/>
              </a:rPr>
              <a:t>David Goodsell: The master of mol art (asbmb.org)</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845883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I’m Ruth Hutson, a 3D Molecular Designs Science Educator. I’ve been teaching for 25 years . Before coming to 3DMD, I was the science department at a small rural high school in Northeast Kansas and taught Concurrent College Biology, biology, chemistry, physics, and Earth Science.  In addition to being the HS Science Department, I was also play director, Scholars Bowl coach, and junior class sponsor.  I discovered the 3DMD products in 2015 and loved using them with all my classes.  Today I'd like to share with you how I use these kits with my high school biology class and Concurrent College Biology course.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51342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are going to be modeling with the Enzymes in Action Kit.  We use this kits throughout the year. At the end of this session, you should be able to… read goals from slide). </a:t>
            </a:r>
          </a:p>
          <a:p>
            <a:r>
              <a:rPr lang="en-US" dirty="0"/>
              <a:t>Let’s get started with some modeling </a:t>
            </a:r>
            <a:r>
              <a:rPr lang="en-US" b="1" dirty="0"/>
              <a:t>[Advance slide]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247651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anabolic enzymes:  </a:t>
            </a:r>
          </a:p>
          <a:p>
            <a:endParaRPr lang="en-US" dirty="0"/>
          </a:p>
          <a:p>
            <a:r>
              <a:rPr lang="en-US" dirty="0"/>
              <a:t>Aminoacyl-tRNA-synthetase, DNA ligase, DNA polymerase, ATP synthase, Rubisco, Glycogen synthase, Glucokinase, Hexokinases, RNA polymerase, Asparagine synthetase, Glutamine synthetase, Methionine synthase, Citrate synthase, </a:t>
            </a:r>
            <a:r>
              <a:rPr lang="en-US" dirty="0" err="1"/>
              <a:t>Pseudouridine</a:t>
            </a:r>
            <a:r>
              <a:rPr lang="en-US" dirty="0"/>
              <a:t> synthase, Cellulose synthase, Succinyl CoA synthetase, </a:t>
            </a:r>
          </a:p>
          <a:p>
            <a:endParaRPr lang="en-US" dirty="0"/>
          </a:p>
          <a:p>
            <a:endParaRPr lang="en-US" dirty="0"/>
          </a:p>
          <a:p>
            <a:r>
              <a:rPr lang="en-US" dirty="0"/>
              <a:t>Examples of catabolic enzymes: </a:t>
            </a:r>
          </a:p>
          <a:p>
            <a:endParaRPr lang="en-US" dirty="0"/>
          </a:p>
          <a:p>
            <a:r>
              <a:rPr lang="en-US" dirty="0"/>
              <a:t>Amylase (Diastase),  ATPase, Catalase,  Cellulase, DNA helicase, Lactase, Lipase, Maltase, Pepsin, Protease (Bromelain, Chymotrypsin, Pepsin, and Trypsin), Sucrase</a:t>
            </a:r>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3574703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The gray foam piece is a model of the enzyme.  The green foam pieces (B1 and B2) are used to model catabolism, while the orange foam pieces (C1 and C2) are used to model anabolism.  </a:t>
            </a:r>
          </a:p>
          <a:p>
            <a:endParaRPr lang="en-US" b="1" i="1" dirty="0"/>
          </a:p>
          <a:p>
            <a:r>
              <a:rPr lang="en-US" b="1" i="1" dirty="0"/>
              <a:t>Helpful hints</a:t>
            </a:r>
            <a:r>
              <a:rPr lang="en-US" dirty="0"/>
              <a:t>:  Have student draw the modeling process in their lab notebook to refer to later.  Encourage them to label the changes in the model as when they add the substrates.  Be sure to help students understand that there are many kinds of enzymes, and each performs a specific reaction. Review with students the two major classes of enzymes: catabolic and anabolic.  In catabolic reactions, the enzymes act on a substrate to break chemical bonds.  In anabolic reactions, the enzymes act on a substrate to make chemical bonds.</a:t>
            </a:r>
          </a:p>
          <a:p>
            <a:endParaRPr lang="en-US" dirty="0"/>
          </a:p>
          <a:p>
            <a:r>
              <a:rPr lang="en-US" b="1" i="1" dirty="0"/>
              <a:t>What the model shows:  </a:t>
            </a:r>
            <a:r>
              <a:rPr lang="en-US" b="0" i="0" dirty="0"/>
              <a:t>Conformational change of the </a:t>
            </a:r>
            <a:r>
              <a:rPr lang="en-US" dirty="0"/>
              <a:t>enzyme's</a:t>
            </a:r>
            <a:r>
              <a:rPr lang="en-US" b="0" i="0" dirty="0"/>
              <a:t> active site</a:t>
            </a:r>
            <a:endParaRPr lang="en-US" b="0" i="0" dirty="0">
              <a:cs typeface="Calibri"/>
            </a:endParaRPr>
          </a:p>
          <a:p>
            <a:endParaRPr lang="en-US" b="0" i="1" dirty="0"/>
          </a:p>
          <a:p>
            <a:r>
              <a:rPr lang="en-US" b="1" i="1" dirty="0"/>
              <a:t>What the model doesn’t show</a:t>
            </a:r>
            <a:r>
              <a:rPr lang="en-US" dirty="0"/>
              <a:t>: The three-dimensional complexity of the reaction</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2548151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0" dirty="0"/>
              <a:t>:  Using sucrase as the example, sucrose binds to the active site. A bond is broken leaving glucose and fructose as products.     </a:t>
            </a:r>
          </a:p>
          <a:p>
            <a:endParaRPr lang="en-US" b="1" i="0" dirty="0"/>
          </a:p>
          <a:p>
            <a:r>
              <a:rPr lang="en-US" b="1" i="1" dirty="0"/>
              <a:t>Helpful hints</a:t>
            </a:r>
            <a:r>
              <a:rPr lang="en-US" dirty="0"/>
              <a:t>:  Help student identify the active site and the two reactants needed for the reaction as well as the final product. </a:t>
            </a:r>
          </a:p>
          <a:p>
            <a:pPr>
              <a:defRPr/>
            </a:pPr>
            <a:endParaRPr lang="en-US" dirty="0"/>
          </a:p>
          <a:p>
            <a:pPr>
              <a:defRPr/>
            </a:pPr>
            <a:r>
              <a:rPr lang="en-US" dirty="0"/>
              <a:t>Key question for students:  </a:t>
            </a:r>
            <a:r>
              <a:rPr lang="en-US" b="0" i="1" dirty="0"/>
              <a:t>Why do you think it is an advantage for the enzyme to remain unchanged while catalyzing a chemical reaction?</a:t>
            </a:r>
            <a:r>
              <a:rPr lang="en-US" i="1" dirty="0"/>
              <a:t>  </a:t>
            </a:r>
            <a:endParaRPr lang="en-US"/>
          </a:p>
          <a:p>
            <a:endParaRPr lang="en-US" i="1" dirty="0"/>
          </a:p>
          <a:p>
            <a:endParaRPr lang="en-US" dirty="0"/>
          </a:p>
          <a:p>
            <a:r>
              <a:rPr lang="en-US" b="1" i="1" dirty="0"/>
              <a:t>What the model shows:  </a:t>
            </a:r>
            <a:r>
              <a:rPr lang="en-US" b="0" i="0" dirty="0"/>
              <a:t>A stylized form of the reaction, changes in substrate, and a conformational change in the </a:t>
            </a:r>
            <a:r>
              <a:rPr lang="en-US" dirty="0"/>
              <a:t>active site of the enzyme</a:t>
            </a:r>
            <a:r>
              <a:rPr lang="en-US" b="0" i="0" dirty="0"/>
              <a:t>.</a:t>
            </a:r>
            <a:r>
              <a:rPr lang="en-US" dirty="0"/>
              <a:t> </a:t>
            </a:r>
            <a:endParaRPr lang="en-US" b="0" i="0">
              <a:cs typeface="Calibri"/>
            </a:endParaRPr>
          </a:p>
          <a:p>
            <a:endParaRPr lang="en-US" b="1" i="0" dirty="0"/>
          </a:p>
          <a:p>
            <a:r>
              <a:rPr lang="en-US" b="1" i="1" dirty="0"/>
              <a:t>What the model doesn’t show</a:t>
            </a:r>
            <a:r>
              <a:rPr lang="en-US" dirty="0"/>
              <a:t>: The specific atoms involved in the reaction.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1043661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0" dirty="0"/>
              <a:t>: Dr. Daniel </a:t>
            </a:r>
            <a:r>
              <a:rPr lang="en-US" b="0" i="0" dirty="0" err="1"/>
              <a:t>Koshland</a:t>
            </a:r>
            <a:r>
              <a:rPr lang="en-US" b="0" i="0" dirty="0"/>
              <a:t>, Jr. proposed the induced fit model to describe enzyme-substrate interaction (1958). Enzymes are flexible structures.  When binding with a substrate, there will be small changes in the shape of the enzymes active site so that there is maximum interaction between the enzyme and the substate. </a:t>
            </a:r>
          </a:p>
          <a:p>
            <a:endParaRPr lang="en-US" b="1" i="0" dirty="0"/>
          </a:p>
          <a:p>
            <a:r>
              <a:rPr lang="en-US" b="1" i="1" dirty="0"/>
              <a:t>Helpful hints</a:t>
            </a:r>
            <a:r>
              <a:rPr lang="en-US" dirty="0"/>
              <a:t>: Encourage students to describe how the foam catabolism model (green) demonstrates the induced fit model of enzyme-substrate interaction. </a:t>
            </a:r>
            <a:endParaRPr lang="en-US" i="1" dirty="0"/>
          </a:p>
          <a:p>
            <a:endParaRPr lang="en-US" dirty="0"/>
          </a:p>
          <a:p>
            <a:r>
              <a:rPr lang="en-US" b="1" i="1" dirty="0"/>
              <a:t>What the model shows:  </a:t>
            </a:r>
            <a:r>
              <a:rPr lang="en-US" b="0" i="0" dirty="0"/>
              <a:t>A stylized form of the reaction, changes in substrate, and a conformational change in the </a:t>
            </a:r>
            <a:r>
              <a:rPr lang="en-US" dirty="0"/>
              <a:t>active site of the enzyme</a:t>
            </a:r>
            <a:r>
              <a:rPr lang="en-US" b="0" i="0" dirty="0"/>
              <a:t>.</a:t>
            </a:r>
            <a:r>
              <a:rPr lang="en-US" dirty="0"/>
              <a:t> </a:t>
            </a:r>
            <a:endParaRPr lang="en-US" b="0" i="0" dirty="0">
              <a:cs typeface="Calibri"/>
            </a:endParaRPr>
          </a:p>
          <a:p>
            <a:endParaRPr lang="en-US" b="1" i="0" dirty="0"/>
          </a:p>
          <a:p>
            <a:r>
              <a:rPr lang="en-US" b="1" i="1" dirty="0"/>
              <a:t>What the model doesn’t show</a:t>
            </a:r>
            <a:r>
              <a:rPr lang="en-US" dirty="0"/>
              <a:t>: The specific atoms involved in the reaction.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2309634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0" dirty="0"/>
              <a:t>:  Using cellulose synthase as the example, a glucose is added to cellulose to create a longer chain of glucose molecules.  </a:t>
            </a:r>
          </a:p>
          <a:p>
            <a:endParaRPr lang="en-US" b="1" i="0" dirty="0"/>
          </a:p>
          <a:p>
            <a:r>
              <a:rPr lang="en-US" b="1" i="1" dirty="0"/>
              <a:t>Helpful hints</a:t>
            </a:r>
            <a:r>
              <a:rPr lang="en-US" dirty="0"/>
              <a:t>:  Help student identify the active site and the two reactants needed for the reaction as well as the final product.  Do not assemble the orange pieces prior to the anabolism action. </a:t>
            </a:r>
          </a:p>
          <a:p>
            <a:endParaRPr lang="en-US" dirty="0"/>
          </a:p>
          <a:p>
            <a:r>
              <a:rPr lang="en-US" b="1" i="1" dirty="0"/>
              <a:t>What the model shows:  </a:t>
            </a:r>
            <a:r>
              <a:rPr lang="en-US" b="0" i="0" dirty="0"/>
              <a:t>A stylized form of the reaction.</a:t>
            </a:r>
            <a:r>
              <a:rPr lang="en-US" dirty="0"/>
              <a:t> </a:t>
            </a:r>
            <a:r>
              <a:rPr lang="en-US" b="0" i="0" dirty="0"/>
              <a:t> The interlocking pieces stimulate a chemical bond being formed.</a:t>
            </a:r>
            <a:r>
              <a:rPr lang="en-US" dirty="0"/>
              <a:t> </a:t>
            </a:r>
            <a:r>
              <a:rPr lang="en-US" b="0" i="0" dirty="0"/>
              <a:t> Can be used to demonstrate the lock-and-key model of enzyme-substrate interaction</a:t>
            </a:r>
            <a:r>
              <a:rPr lang="en-US" dirty="0"/>
              <a:t> (Emil Fischer, 1894).</a:t>
            </a:r>
            <a:endParaRPr lang="en-US" b="0" i="0" dirty="0">
              <a:cs typeface="Calibri"/>
            </a:endParaRPr>
          </a:p>
          <a:p>
            <a:endParaRPr lang="en-US" b="1" i="0" dirty="0"/>
          </a:p>
          <a:p>
            <a:r>
              <a:rPr lang="en-US" b="1" i="1" dirty="0"/>
              <a:t>What the model doesn’t show</a:t>
            </a:r>
            <a:r>
              <a:rPr lang="en-US" dirty="0"/>
              <a:t>: The specific atoms involved in the reaction.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471091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To model this concept, use the grey enzyme that has the stickers on it as well as the red and tan substrate pieces. </a:t>
            </a:r>
            <a:endParaRPr lang="en-US" b="1" i="1" dirty="0"/>
          </a:p>
          <a:p>
            <a:endParaRPr lang="en-US" b="1" i="1" dirty="0"/>
          </a:p>
          <a:p>
            <a:r>
              <a:rPr lang="en-US" b="1" i="1" dirty="0"/>
              <a:t>Helpful hints</a:t>
            </a:r>
            <a:r>
              <a:rPr lang="en-US" dirty="0"/>
              <a:t>:  Explain to the students that the active site of the enzyme is made of specific amino acids that in this case as hydrophobic.  These amino acids interact with specific parts of the substrate (specific active site configurations.)  Other substances will not make the same interaction. Point out the charges as well to help students better understand the interaction between the enzyme and the substrate.  Can also discuss the Lock and Key Model of Enzyme Action (</a:t>
            </a:r>
            <a:r>
              <a:rPr lang="en-US"/>
              <a:t>Emil Fisher, 1894). </a:t>
            </a:r>
            <a:endParaRPr lang="en-US" dirty="0"/>
          </a:p>
          <a:p>
            <a:endParaRPr lang="en-US" dirty="0"/>
          </a:p>
          <a:p>
            <a:r>
              <a:rPr lang="en-US" b="1" i="1" dirty="0"/>
              <a:t>What the model shows:  </a:t>
            </a:r>
            <a:r>
              <a:rPr lang="en-US" b="0" i="0" dirty="0"/>
              <a:t>Conformation changes of the active site as well as regions of the active site that interact with the substate. </a:t>
            </a:r>
          </a:p>
          <a:p>
            <a:endParaRPr lang="en-US" b="1" i="1" dirty="0"/>
          </a:p>
          <a:p>
            <a:r>
              <a:rPr lang="en-US" b="1" i="1" dirty="0"/>
              <a:t>What the model doesn’t show</a:t>
            </a:r>
            <a:r>
              <a:rPr lang="en-US" dirty="0"/>
              <a:t>:  The 3D nature of this interaction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2453759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5" r:id="rId3"/>
    <p:sldLayoutId id="2147483694" r:id="rId4"/>
    <p:sldLayoutId id="2147483693"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jp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g"/></Relationships>
</file>

<file path=ppt/slides/_rels/slide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AA9CF28-317C-B9C0-19C6-B05F4DB2B7DC}"/>
              </a:ext>
            </a:extLst>
          </p:cNvPr>
          <p:cNvSpPr>
            <a:spLocks noGrp="1"/>
          </p:cNvSpPr>
          <p:nvPr>
            <p:ph type="title"/>
          </p:nvPr>
        </p:nvSpPr>
        <p:spPr>
          <a:xfrm>
            <a:off x="3632433" y="1115737"/>
            <a:ext cx="8559567" cy="1543573"/>
          </a:xfrm>
        </p:spPr>
        <p:txBody>
          <a:bodyPr>
            <a:normAutofit/>
          </a:bodyPr>
          <a:lstStyle/>
          <a:p>
            <a:pPr algn="ctr"/>
            <a:r>
              <a:rPr lang="en-US" sz="3600" dirty="0"/>
              <a:t>Playtime with Enzymes: Making Student Thinking Visible</a:t>
            </a:r>
          </a:p>
        </p:txBody>
      </p:sp>
      <p:pic>
        <p:nvPicPr>
          <p:cNvPr id="6" name="Picture 5">
            <a:extLst>
              <a:ext uri="{FF2B5EF4-FFF2-40B4-BE49-F238E27FC236}">
                <a16:creationId xmlns:a16="http://schemas.microsoft.com/office/drawing/2014/main" id="{672BBAED-56DD-5732-7003-C00CBD50AC86}"/>
              </a:ext>
            </a:extLst>
          </p:cNvPr>
          <p:cNvPicPr>
            <a:picLocks noChangeAspect="1"/>
          </p:cNvPicPr>
          <p:nvPr/>
        </p:nvPicPr>
        <p:blipFill>
          <a:blip r:embed="rId3">
            <a:extLst>
              <a:ext uri="{28A0092B-C50C-407E-A947-70E740481C1C}">
                <a14:useLocalDpi xmlns:a14="http://schemas.microsoft.com/office/drawing/2010/main" val="0"/>
              </a:ext>
            </a:extLst>
          </a:blip>
          <a:srcRect l="103" r="103"/>
          <a:stretch/>
        </p:blipFill>
        <p:spPr>
          <a:xfrm>
            <a:off x="4291946" y="1773452"/>
            <a:ext cx="6596543" cy="43998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55307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10</a:t>
            </a:fld>
            <a:endParaRPr lang="en-US" dirty="0"/>
          </a:p>
        </p:txBody>
      </p:sp>
      <p:pic>
        <p:nvPicPr>
          <p:cNvPr id="5" name="Picture 4">
            <a:extLst>
              <a:ext uri="{FF2B5EF4-FFF2-40B4-BE49-F238E27FC236}">
                <a16:creationId xmlns:a16="http://schemas.microsoft.com/office/drawing/2014/main" id="{968D43BE-68D3-AFF6-DBEB-6EF5CCA579B4}"/>
              </a:ext>
            </a:extLst>
          </p:cNvPr>
          <p:cNvPicPr>
            <a:picLocks noChangeAspect="1"/>
          </p:cNvPicPr>
          <p:nvPr/>
        </p:nvPicPr>
        <p:blipFill rotWithShape="1">
          <a:blip r:embed="rId3" cstate="print"/>
          <a:srcRect l="35642" r="36249"/>
          <a:stretch/>
        </p:blipFill>
        <p:spPr bwMode="auto">
          <a:xfrm>
            <a:off x="8696325" y="1981814"/>
            <a:ext cx="2638425" cy="3291840"/>
          </a:xfrm>
          <a:prstGeom prst="rect">
            <a:avLst/>
          </a:prstGeom>
          <a:noFill/>
          <a:ln w="9525">
            <a:noFill/>
            <a:miter lim="800000"/>
            <a:headEnd/>
            <a:tailEnd/>
          </a:ln>
        </p:spPr>
      </p:pic>
      <p:sp>
        <p:nvSpPr>
          <p:cNvPr id="6" name="Rectangle 3">
            <a:extLst>
              <a:ext uri="{FF2B5EF4-FFF2-40B4-BE49-F238E27FC236}">
                <a16:creationId xmlns:a16="http://schemas.microsoft.com/office/drawing/2014/main" id="{CB68803B-D77E-6D0F-A9E6-F9B46FC6EE81}"/>
              </a:ext>
            </a:extLst>
          </p:cNvPr>
          <p:cNvSpPr txBox="1">
            <a:spLocks noChangeArrowheads="1"/>
          </p:cNvSpPr>
          <p:nvPr/>
        </p:nvSpPr>
        <p:spPr>
          <a:xfrm>
            <a:off x="0" y="476350"/>
            <a:ext cx="12123464" cy="875798"/>
          </a:xfrm>
          <a:prstGeom prst="rect">
            <a:avLst/>
          </a:prstGeom>
        </p:spPr>
        <p:txBody>
          <a:bodyPr/>
          <a:lstStyle/>
          <a:p>
            <a:pPr algn="ctr">
              <a:defRPr/>
            </a:pPr>
            <a:r>
              <a:rPr lang="en-US" sz="4200" b="1" kern="0" dirty="0">
                <a:ea typeface="+mj-ea"/>
                <a:cs typeface="Tahoma" pitchFamily="34" charset="0"/>
              </a:rPr>
              <a:t>Modeling Enzyme Action:  Specificity</a:t>
            </a:r>
          </a:p>
        </p:txBody>
      </p:sp>
      <p:pic>
        <p:nvPicPr>
          <p:cNvPr id="8" name="Picture 7">
            <a:extLst>
              <a:ext uri="{FF2B5EF4-FFF2-40B4-BE49-F238E27FC236}">
                <a16:creationId xmlns:a16="http://schemas.microsoft.com/office/drawing/2014/main" id="{9F8F1E00-586B-A97A-99FD-539D4A29AF9E}"/>
              </a:ext>
            </a:extLst>
          </p:cNvPr>
          <p:cNvPicPr>
            <a:picLocks noChangeAspect="1"/>
          </p:cNvPicPr>
          <p:nvPr/>
        </p:nvPicPr>
        <p:blipFill rotWithShape="1">
          <a:blip r:embed="rId3" cstate="print"/>
          <a:srcRect l="72985"/>
          <a:stretch/>
        </p:blipFill>
        <p:spPr bwMode="auto">
          <a:xfrm>
            <a:off x="4694807" y="1981814"/>
            <a:ext cx="2535685" cy="3291840"/>
          </a:xfrm>
          <a:prstGeom prst="rect">
            <a:avLst/>
          </a:prstGeom>
          <a:noFill/>
          <a:ln w="9525">
            <a:noFill/>
            <a:miter lim="800000"/>
            <a:headEnd/>
            <a:tailEnd/>
          </a:ln>
        </p:spPr>
      </p:pic>
      <p:pic>
        <p:nvPicPr>
          <p:cNvPr id="9" name="Picture 8">
            <a:extLst>
              <a:ext uri="{FF2B5EF4-FFF2-40B4-BE49-F238E27FC236}">
                <a16:creationId xmlns:a16="http://schemas.microsoft.com/office/drawing/2014/main" id="{7E95041F-7394-84FD-D0DC-848363CAAA06}"/>
              </a:ext>
            </a:extLst>
          </p:cNvPr>
          <p:cNvPicPr>
            <a:picLocks noChangeAspect="1"/>
          </p:cNvPicPr>
          <p:nvPr/>
        </p:nvPicPr>
        <p:blipFill rotWithShape="1">
          <a:blip r:embed="rId3" cstate="print"/>
          <a:srcRect l="1950" r="72782"/>
          <a:stretch/>
        </p:blipFill>
        <p:spPr bwMode="auto">
          <a:xfrm>
            <a:off x="857250" y="1984708"/>
            <a:ext cx="2371725" cy="3291840"/>
          </a:xfrm>
          <a:prstGeom prst="rect">
            <a:avLst/>
          </a:prstGeom>
          <a:noFill/>
          <a:ln w="9525">
            <a:noFill/>
            <a:miter lim="800000"/>
            <a:headEnd/>
            <a:tailEnd/>
          </a:ln>
        </p:spPr>
      </p:pic>
    </p:spTree>
    <p:extLst>
      <p:ext uri="{BB962C8B-B14F-4D97-AF65-F5344CB8AC3E}">
        <p14:creationId xmlns:p14="http://schemas.microsoft.com/office/powerpoint/2010/main" val="112127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3" name="Picture 2">
            <a:extLst>
              <a:ext uri="{FF2B5EF4-FFF2-40B4-BE49-F238E27FC236}">
                <a16:creationId xmlns:a16="http://schemas.microsoft.com/office/drawing/2014/main" id="{AE09C70B-1EA3-7F65-2BC5-F69EEB759D6D}"/>
              </a:ext>
            </a:extLst>
          </p:cNvPr>
          <p:cNvPicPr>
            <a:picLocks noChangeAspect="1"/>
          </p:cNvPicPr>
          <p:nvPr/>
        </p:nvPicPr>
        <p:blipFill>
          <a:blip r:embed="rId3" cstate="print"/>
          <a:srcRect/>
          <a:stretch>
            <a:fillRect/>
          </a:stretch>
        </p:blipFill>
        <p:spPr bwMode="auto">
          <a:xfrm>
            <a:off x="814218" y="2269084"/>
            <a:ext cx="4730165" cy="2651760"/>
          </a:xfrm>
          <a:prstGeom prst="rect">
            <a:avLst/>
          </a:prstGeom>
          <a:noFill/>
          <a:ln w="9525">
            <a:noFill/>
            <a:miter lim="800000"/>
            <a:headEnd/>
            <a:tailEnd/>
          </a:ln>
        </p:spPr>
      </p:pic>
      <p:pic>
        <p:nvPicPr>
          <p:cNvPr id="4" name="Picture 3">
            <a:extLst>
              <a:ext uri="{FF2B5EF4-FFF2-40B4-BE49-F238E27FC236}">
                <a16:creationId xmlns:a16="http://schemas.microsoft.com/office/drawing/2014/main" id="{F61EA167-23FE-365A-C67E-C054AFAD4CAC}"/>
              </a:ext>
            </a:extLst>
          </p:cNvPr>
          <p:cNvPicPr>
            <a:picLocks noChangeAspect="1"/>
          </p:cNvPicPr>
          <p:nvPr/>
        </p:nvPicPr>
        <p:blipFill>
          <a:blip r:embed="rId4" cstate="print"/>
          <a:srcRect/>
          <a:stretch>
            <a:fillRect/>
          </a:stretch>
        </p:blipFill>
        <p:spPr bwMode="auto">
          <a:xfrm>
            <a:off x="6853640" y="2186999"/>
            <a:ext cx="4359686" cy="2651760"/>
          </a:xfrm>
          <a:prstGeom prst="rect">
            <a:avLst/>
          </a:prstGeom>
          <a:noFill/>
          <a:ln w="9525">
            <a:noFill/>
            <a:miter lim="800000"/>
            <a:headEnd/>
            <a:tailEnd/>
          </a:ln>
        </p:spPr>
      </p:pic>
      <p:sp>
        <p:nvSpPr>
          <p:cNvPr id="5" name="TextBox 4">
            <a:extLst>
              <a:ext uri="{FF2B5EF4-FFF2-40B4-BE49-F238E27FC236}">
                <a16:creationId xmlns:a16="http://schemas.microsoft.com/office/drawing/2014/main" id="{86C8D778-5B62-78ED-D6A3-14710EB3BAB0}"/>
              </a:ext>
            </a:extLst>
          </p:cNvPr>
          <p:cNvSpPr txBox="1"/>
          <p:nvPr/>
        </p:nvSpPr>
        <p:spPr>
          <a:xfrm>
            <a:off x="1561239" y="4920844"/>
            <a:ext cx="3236122" cy="461665"/>
          </a:xfrm>
          <a:prstGeom prst="rect">
            <a:avLst/>
          </a:prstGeom>
          <a:noFill/>
        </p:spPr>
        <p:txBody>
          <a:bodyPr wrap="square" rtlCol="0">
            <a:spAutoFit/>
          </a:bodyPr>
          <a:lstStyle/>
          <a:p>
            <a:pPr algn="ctr"/>
            <a:r>
              <a:rPr lang="en-US" sz="2400" b="1" dirty="0"/>
              <a:t>Competitive Inhibition</a:t>
            </a:r>
          </a:p>
        </p:txBody>
      </p:sp>
      <p:sp>
        <p:nvSpPr>
          <p:cNvPr id="6" name="TextBox 5">
            <a:extLst>
              <a:ext uri="{FF2B5EF4-FFF2-40B4-BE49-F238E27FC236}">
                <a16:creationId xmlns:a16="http://schemas.microsoft.com/office/drawing/2014/main" id="{4509513D-F97B-4449-27B1-5BE865B5FD5E}"/>
              </a:ext>
            </a:extLst>
          </p:cNvPr>
          <p:cNvSpPr txBox="1"/>
          <p:nvPr/>
        </p:nvSpPr>
        <p:spPr>
          <a:xfrm>
            <a:off x="7233258" y="4838759"/>
            <a:ext cx="3600450" cy="461665"/>
          </a:xfrm>
          <a:prstGeom prst="rect">
            <a:avLst/>
          </a:prstGeom>
          <a:noFill/>
        </p:spPr>
        <p:txBody>
          <a:bodyPr wrap="square" rtlCol="0">
            <a:spAutoFit/>
          </a:bodyPr>
          <a:lstStyle/>
          <a:p>
            <a:pPr algn="ctr"/>
            <a:r>
              <a:rPr lang="en-US" sz="2400" b="1" dirty="0"/>
              <a:t>Noncompetitive Inhibition</a:t>
            </a:r>
          </a:p>
        </p:txBody>
      </p:sp>
      <p:sp>
        <p:nvSpPr>
          <p:cNvPr id="7" name="Rectangle 3">
            <a:extLst>
              <a:ext uri="{FF2B5EF4-FFF2-40B4-BE49-F238E27FC236}">
                <a16:creationId xmlns:a16="http://schemas.microsoft.com/office/drawing/2014/main" id="{6EE8615B-2355-1768-1D21-8C06160EE851}"/>
              </a:ext>
            </a:extLst>
          </p:cNvPr>
          <p:cNvSpPr txBox="1">
            <a:spLocks noChangeArrowheads="1"/>
          </p:cNvSpPr>
          <p:nvPr/>
        </p:nvSpPr>
        <p:spPr>
          <a:xfrm>
            <a:off x="132522" y="914400"/>
            <a:ext cx="11907795" cy="1166190"/>
          </a:xfrm>
          <a:prstGeom prst="rect">
            <a:avLst/>
          </a:prstGeom>
        </p:spPr>
        <p:txBody>
          <a:bodyPr/>
          <a:lstStyle/>
          <a:p>
            <a:pPr algn="ctr">
              <a:defRPr/>
            </a:pPr>
            <a:r>
              <a:rPr lang="en-US" sz="4200" b="1" kern="0" dirty="0">
                <a:ea typeface="+mj-ea"/>
                <a:cs typeface="Tahoma" pitchFamily="34" charset="0"/>
              </a:rPr>
              <a:t>Modeling Inhibition</a:t>
            </a:r>
          </a:p>
        </p:txBody>
      </p:sp>
    </p:spTree>
    <p:extLst>
      <p:ext uri="{BB962C8B-B14F-4D97-AF65-F5344CB8AC3E}">
        <p14:creationId xmlns:p14="http://schemas.microsoft.com/office/powerpoint/2010/main" val="358946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5" name="Rectangle 3">
            <a:extLst>
              <a:ext uri="{FF2B5EF4-FFF2-40B4-BE49-F238E27FC236}">
                <a16:creationId xmlns:a16="http://schemas.microsoft.com/office/drawing/2014/main" id="{91F924A5-BECF-CE81-0CA6-DAB7D94CFBBC}"/>
              </a:ext>
            </a:extLst>
          </p:cNvPr>
          <p:cNvSpPr txBox="1">
            <a:spLocks noChangeArrowheads="1"/>
          </p:cNvSpPr>
          <p:nvPr/>
        </p:nvSpPr>
        <p:spPr>
          <a:xfrm>
            <a:off x="795131" y="360213"/>
            <a:ext cx="11208054" cy="943943"/>
          </a:xfrm>
          <a:prstGeom prst="rect">
            <a:avLst/>
          </a:prstGeom>
        </p:spPr>
        <p:txBody>
          <a:bodyPr/>
          <a:lstStyle/>
          <a:p>
            <a:pPr algn="ctr">
              <a:defRPr/>
            </a:pPr>
            <a:r>
              <a:rPr lang="en-US" sz="4200" b="1" kern="0" dirty="0">
                <a:ea typeface="+mj-ea"/>
                <a:cs typeface="Tahoma" pitchFamily="34" charset="0"/>
              </a:rPr>
              <a:t>Modeling Enzyme Action: Activation Energy</a:t>
            </a:r>
          </a:p>
        </p:txBody>
      </p:sp>
      <p:grpSp>
        <p:nvGrpSpPr>
          <p:cNvPr id="7" name="Group 6">
            <a:extLst>
              <a:ext uri="{FF2B5EF4-FFF2-40B4-BE49-F238E27FC236}">
                <a16:creationId xmlns:a16="http://schemas.microsoft.com/office/drawing/2014/main" id="{6FAA64BF-1985-E69B-A8E9-9DEDF95A8AFA}"/>
              </a:ext>
            </a:extLst>
          </p:cNvPr>
          <p:cNvGrpSpPr/>
          <p:nvPr/>
        </p:nvGrpSpPr>
        <p:grpSpPr>
          <a:xfrm>
            <a:off x="3222096" y="1347617"/>
            <a:ext cx="6019800" cy="4494658"/>
            <a:chOff x="3209990" y="1318782"/>
            <a:chExt cx="6019800" cy="4494658"/>
          </a:xfrm>
        </p:grpSpPr>
        <p:pic>
          <p:nvPicPr>
            <p:cNvPr id="8" name="Picture 7" descr="Image result for enzyme activation energy graph">
              <a:extLst>
                <a:ext uri="{FF2B5EF4-FFF2-40B4-BE49-F238E27FC236}">
                  <a16:creationId xmlns:a16="http://schemas.microsoft.com/office/drawing/2014/main" id="{9003E8E2-007E-A242-086B-97C3CA15C4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9990" y="1318782"/>
              <a:ext cx="6019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83EA8327-40EA-1DEF-5038-131D1EBADD31}"/>
                </a:ext>
              </a:extLst>
            </p:cNvPr>
            <p:cNvSpPr/>
            <p:nvPr/>
          </p:nvSpPr>
          <p:spPr>
            <a:xfrm>
              <a:off x="3214287" y="5413330"/>
              <a:ext cx="5776291" cy="400110"/>
            </a:xfrm>
            <a:prstGeom prst="rect">
              <a:avLst/>
            </a:prstGeom>
          </p:spPr>
          <p:txBody>
            <a:bodyPr wrap="square">
              <a:spAutoFit/>
            </a:bodyPr>
            <a:lstStyle/>
            <a:p>
              <a:r>
                <a:rPr lang="en-US" sz="1000" dirty="0"/>
                <a:t>https://www.khanacademy.org/science/biology/energy-and-enzymes/introduction-to-enzymes/a/activation-energy</a:t>
              </a:r>
            </a:p>
          </p:txBody>
        </p:sp>
      </p:grpSp>
      <p:pic>
        <p:nvPicPr>
          <p:cNvPr id="10" name="Picture 9">
            <a:extLst>
              <a:ext uri="{FF2B5EF4-FFF2-40B4-BE49-F238E27FC236}">
                <a16:creationId xmlns:a16="http://schemas.microsoft.com/office/drawing/2014/main" id="{489DD760-0F21-0C96-DB57-A713D96727BA}"/>
              </a:ext>
            </a:extLst>
          </p:cNvPr>
          <p:cNvPicPr>
            <a:picLocks noChangeAspect="1"/>
          </p:cNvPicPr>
          <p:nvPr/>
        </p:nvPicPr>
        <p:blipFill rotWithShape="1">
          <a:blip r:embed="rId4" cstate="print"/>
          <a:srcRect r="71991"/>
          <a:stretch/>
        </p:blipFill>
        <p:spPr bwMode="auto">
          <a:xfrm>
            <a:off x="2614278" y="2986353"/>
            <a:ext cx="1191423" cy="1733907"/>
          </a:xfrm>
          <a:prstGeom prst="rect">
            <a:avLst/>
          </a:prstGeom>
          <a:noFill/>
          <a:ln w="9525">
            <a:noFill/>
            <a:miter lim="800000"/>
            <a:headEnd/>
            <a:tailEnd/>
          </a:ln>
        </p:spPr>
      </p:pic>
      <p:pic>
        <p:nvPicPr>
          <p:cNvPr id="11" name="Picture 10">
            <a:extLst>
              <a:ext uri="{FF2B5EF4-FFF2-40B4-BE49-F238E27FC236}">
                <a16:creationId xmlns:a16="http://schemas.microsoft.com/office/drawing/2014/main" id="{B5254B3C-31B9-F100-6C7D-EEA6BECC6E0E}"/>
              </a:ext>
            </a:extLst>
          </p:cNvPr>
          <p:cNvPicPr>
            <a:picLocks noChangeAspect="1"/>
          </p:cNvPicPr>
          <p:nvPr/>
        </p:nvPicPr>
        <p:blipFill rotWithShape="1">
          <a:blip r:embed="rId4" cstate="print"/>
          <a:srcRect l="71619" r="371"/>
          <a:stretch/>
        </p:blipFill>
        <p:spPr bwMode="auto">
          <a:xfrm>
            <a:off x="8706714" y="4285722"/>
            <a:ext cx="1143000" cy="1663437"/>
          </a:xfrm>
          <a:prstGeom prst="rect">
            <a:avLst/>
          </a:prstGeom>
          <a:noFill/>
          <a:ln w="9525">
            <a:noFill/>
            <a:miter lim="800000"/>
            <a:headEnd/>
            <a:tailEnd/>
          </a:ln>
        </p:spPr>
      </p:pic>
      <p:pic>
        <p:nvPicPr>
          <p:cNvPr id="12" name="Picture 11">
            <a:extLst>
              <a:ext uri="{FF2B5EF4-FFF2-40B4-BE49-F238E27FC236}">
                <a16:creationId xmlns:a16="http://schemas.microsoft.com/office/drawing/2014/main" id="{5A2120BF-CE9B-101A-7047-211F7C04DB55}"/>
              </a:ext>
            </a:extLst>
          </p:cNvPr>
          <p:cNvPicPr>
            <a:picLocks noChangeAspect="1"/>
          </p:cNvPicPr>
          <p:nvPr/>
        </p:nvPicPr>
        <p:blipFill rotWithShape="1">
          <a:blip r:embed="rId4" cstate="print"/>
          <a:srcRect l="31337" t="24778" r="35841"/>
          <a:stretch/>
        </p:blipFill>
        <p:spPr bwMode="auto">
          <a:xfrm>
            <a:off x="5218632" y="2378482"/>
            <a:ext cx="1370302" cy="1280160"/>
          </a:xfrm>
          <a:prstGeom prst="rect">
            <a:avLst/>
          </a:prstGeom>
          <a:noFill/>
          <a:ln w="9525">
            <a:noFill/>
            <a:miter lim="800000"/>
            <a:headEnd/>
            <a:tailEnd/>
          </a:ln>
        </p:spPr>
      </p:pic>
    </p:spTree>
    <p:extLst>
      <p:ext uri="{BB962C8B-B14F-4D97-AF65-F5344CB8AC3E}">
        <p14:creationId xmlns:p14="http://schemas.microsoft.com/office/powerpoint/2010/main" val="374763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13</a:t>
            </a:fld>
            <a:endParaRPr lang="en-US" dirty="0"/>
          </a:p>
        </p:txBody>
      </p:sp>
      <p:pic>
        <p:nvPicPr>
          <p:cNvPr id="5" name="Content Placeholder 4" descr="A picture containing chat or text message&#10;&#10;Description automatically generated">
            <a:extLst>
              <a:ext uri="{FF2B5EF4-FFF2-40B4-BE49-F238E27FC236}">
                <a16:creationId xmlns:a16="http://schemas.microsoft.com/office/drawing/2014/main" id="{E5A90D63-3BEE-9400-D989-58C1105105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0" y="-238539"/>
            <a:ext cx="5968458" cy="6440555"/>
          </a:xfrm>
        </p:spPr>
      </p:pic>
      <p:sp>
        <p:nvSpPr>
          <p:cNvPr id="6" name="TextBox 5">
            <a:extLst>
              <a:ext uri="{FF2B5EF4-FFF2-40B4-BE49-F238E27FC236}">
                <a16:creationId xmlns:a16="http://schemas.microsoft.com/office/drawing/2014/main" id="{C634D6C8-4436-67BC-19BA-4D2D18F791C6}"/>
              </a:ext>
            </a:extLst>
          </p:cNvPr>
          <p:cNvSpPr txBox="1"/>
          <p:nvPr/>
        </p:nvSpPr>
        <p:spPr>
          <a:xfrm>
            <a:off x="914400" y="238539"/>
            <a:ext cx="5777948" cy="5632311"/>
          </a:xfrm>
          <a:prstGeom prst="rect">
            <a:avLst/>
          </a:prstGeom>
          <a:noFill/>
        </p:spPr>
        <p:txBody>
          <a:bodyPr wrap="square" rtlCol="0">
            <a:spAutoFit/>
          </a:bodyPr>
          <a:lstStyle/>
          <a:p>
            <a:r>
              <a:rPr lang="en-US" sz="4000" b="1" dirty="0"/>
              <a:t>Assessment</a:t>
            </a:r>
            <a:r>
              <a:rPr lang="en-US" sz="4000" dirty="0"/>
              <a:t>:  After examining the model of the enzyme, design a competitive or non-competitive inhibitor for the enzyme.  Explain how its action would inhibit the substrate binding to the enzyme. </a:t>
            </a:r>
          </a:p>
        </p:txBody>
      </p:sp>
    </p:spTree>
    <p:extLst>
      <p:ext uri="{BB962C8B-B14F-4D97-AF65-F5344CB8AC3E}">
        <p14:creationId xmlns:p14="http://schemas.microsoft.com/office/powerpoint/2010/main" val="1340601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3" name="Title 1">
            <a:extLst>
              <a:ext uri="{FF2B5EF4-FFF2-40B4-BE49-F238E27FC236}">
                <a16:creationId xmlns:a16="http://schemas.microsoft.com/office/drawing/2014/main" id="{EA2C2BCA-C94D-9226-C4F3-5F52A0D43BDE}"/>
              </a:ext>
            </a:extLst>
          </p:cNvPr>
          <p:cNvSpPr>
            <a:spLocks noGrp="1"/>
          </p:cNvSpPr>
          <p:nvPr>
            <p:ph type="title"/>
          </p:nvPr>
        </p:nvSpPr>
        <p:spPr>
          <a:xfrm>
            <a:off x="494377" y="1011310"/>
            <a:ext cx="11203246" cy="544574"/>
          </a:xfrm>
        </p:spPr>
        <p:txBody>
          <a:bodyPr>
            <a:noAutofit/>
          </a:bodyPr>
          <a:lstStyle/>
          <a:p>
            <a:pPr algn="ctr"/>
            <a:r>
              <a:rPr lang="en-US" sz="3600" dirty="0">
                <a:latin typeface="+mn-lt"/>
              </a:rPr>
              <a:t>Workshop NGSS Connections </a:t>
            </a:r>
            <a:br>
              <a:rPr lang="en-US" sz="3600" dirty="0">
                <a:solidFill>
                  <a:srgbClr val="0070C0"/>
                </a:solidFill>
              </a:rPr>
            </a:br>
            <a:r>
              <a:rPr lang="en-US" sz="2000" dirty="0">
                <a:solidFill>
                  <a:schemeClr val="accent1"/>
                </a:solidFill>
                <a:latin typeface="+mn-lt"/>
              </a:rPr>
              <a:t>(and/or other applicable standards)</a:t>
            </a:r>
          </a:p>
        </p:txBody>
      </p:sp>
      <p:graphicFrame>
        <p:nvGraphicFramePr>
          <p:cNvPr id="4" name="Table 3">
            <a:extLst>
              <a:ext uri="{FF2B5EF4-FFF2-40B4-BE49-F238E27FC236}">
                <a16:creationId xmlns:a16="http://schemas.microsoft.com/office/drawing/2014/main" id="{65E88BDD-9AFE-8A06-A719-08B447965C19}"/>
              </a:ext>
            </a:extLst>
          </p:cNvPr>
          <p:cNvGraphicFramePr>
            <a:graphicFrameLocks noGrp="1"/>
          </p:cNvGraphicFramePr>
          <p:nvPr>
            <p:extLst>
              <p:ext uri="{D42A27DB-BD31-4B8C-83A1-F6EECF244321}">
                <p14:modId xmlns:p14="http://schemas.microsoft.com/office/powerpoint/2010/main" val="10834062"/>
              </p:ext>
            </p:extLst>
          </p:nvPr>
        </p:nvGraphicFramePr>
        <p:xfrm>
          <a:off x="618434" y="1908313"/>
          <a:ext cx="10956172" cy="4635824"/>
        </p:xfrm>
        <a:graphic>
          <a:graphicData uri="http://schemas.openxmlformats.org/drawingml/2006/table">
            <a:tbl>
              <a:tblPr firstRow="1" firstCol="1" bandRow="1">
                <a:tableStyleId>{C4B1156A-380E-4F78-BDF5-A606A8083BF9}</a:tableStyleId>
              </a:tblPr>
              <a:tblGrid>
                <a:gridCol w="2658830">
                  <a:extLst>
                    <a:ext uri="{9D8B030D-6E8A-4147-A177-3AD203B41FA5}">
                      <a16:colId xmlns:a16="http://schemas.microsoft.com/office/drawing/2014/main" val="598079876"/>
                    </a:ext>
                  </a:extLst>
                </a:gridCol>
                <a:gridCol w="2902546">
                  <a:extLst>
                    <a:ext uri="{9D8B030D-6E8A-4147-A177-3AD203B41FA5}">
                      <a16:colId xmlns:a16="http://schemas.microsoft.com/office/drawing/2014/main" val="3881289360"/>
                    </a:ext>
                  </a:extLst>
                </a:gridCol>
                <a:gridCol w="2697398">
                  <a:extLst>
                    <a:ext uri="{9D8B030D-6E8A-4147-A177-3AD203B41FA5}">
                      <a16:colId xmlns:a16="http://schemas.microsoft.com/office/drawing/2014/main" val="2035052738"/>
                    </a:ext>
                  </a:extLst>
                </a:gridCol>
                <a:gridCol w="2697398">
                  <a:extLst>
                    <a:ext uri="{9D8B030D-6E8A-4147-A177-3AD203B41FA5}">
                      <a16:colId xmlns:a16="http://schemas.microsoft.com/office/drawing/2014/main" val="4210109165"/>
                    </a:ext>
                  </a:extLst>
                </a:gridCol>
              </a:tblGrid>
              <a:tr h="605984">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7000"/>
                        </a:lnSpc>
                        <a:spcBef>
                          <a:spcPts val="0"/>
                        </a:spcBef>
                        <a:spcAft>
                          <a:spcPts val="0"/>
                        </a:spcAft>
                      </a:pP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TEKS</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Planning and Carrying Out Investigations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Systems and System Models</a:t>
                      </a:r>
                      <a:endParaRPr lang="en-US" dirty="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HS-LS1-2</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Expectation-B2.E</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084955307"/>
                  </a:ext>
                </a:extLst>
              </a:tr>
              <a:tr h="1076298">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Stability and Change</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 B.9C</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r>
                        <a:rPr lang="en-US" sz="2400" dirty="0"/>
                        <a:t>Asking Questions (for science) and Defining Problems (for engineering)</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Cause and Effect: Mechanism and Explanation</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a:lnSpc>
                          <a:spcPct val="107000"/>
                        </a:lnSpc>
                        <a:spcBef>
                          <a:spcPts val="0"/>
                        </a:spcBef>
                        <a:spcAft>
                          <a:spcPts val="0"/>
                        </a:spcAft>
                        <a:buNone/>
                      </a:pPr>
                      <a:endParaRPr lang="en-US" sz="2400" b="1" dirty="0">
                        <a:latin typeface="+mn-lt"/>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751218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pic>
        <p:nvPicPr>
          <p:cNvPr id="5" name="Picture 5" descr="Qr code&#10;&#10;Description automatically generated">
            <a:extLst>
              <a:ext uri="{FF2B5EF4-FFF2-40B4-BE49-F238E27FC236}">
                <a16:creationId xmlns:a16="http://schemas.microsoft.com/office/drawing/2014/main" id="{04AE955A-7DEF-9015-8373-32903BEFF1B7}"/>
              </a:ext>
            </a:extLst>
          </p:cNvPr>
          <p:cNvPicPr>
            <a:picLocks noChangeAspect="1"/>
          </p:cNvPicPr>
          <p:nvPr/>
        </p:nvPicPr>
        <p:blipFill>
          <a:blip r:embed="rId2"/>
          <a:stretch>
            <a:fillRect/>
          </a:stretch>
        </p:blipFill>
        <p:spPr>
          <a:xfrm>
            <a:off x="5698982" y="952500"/>
            <a:ext cx="4829963" cy="4829963"/>
          </a:xfrm>
          <a:prstGeom prst="rect">
            <a:avLst/>
          </a:prstGeom>
        </p:spPr>
      </p:pic>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15</a:t>
            </a:fld>
            <a:endParaRPr lang="en-US">
              <a:solidFill>
                <a:prstClr val="black">
                  <a:tint val="75000"/>
                </a:prstClr>
              </a:solidFill>
            </a:endParaRPr>
          </a:p>
        </p:txBody>
      </p:sp>
    </p:spTree>
    <p:extLst>
      <p:ext uri="{BB962C8B-B14F-4D97-AF65-F5344CB8AC3E}">
        <p14:creationId xmlns:p14="http://schemas.microsoft.com/office/powerpoint/2010/main" val="3942971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131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descr="A picture containing person, wall&#10;&#10;Description automatically generated">
            <a:extLst>
              <a:ext uri="{FF2B5EF4-FFF2-40B4-BE49-F238E27FC236}">
                <a16:creationId xmlns:a16="http://schemas.microsoft.com/office/drawing/2014/main" id="{EFB53266-8688-7C9A-0B2A-8441AB7B740D}"/>
              </a:ext>
            </a:extLst>
          </p:cNvPr>
          <p:cNvPicPr>
            <a:picLocks noChangeAspect="1"/>
          </p:cNvPicPr>
          <p:nvPr/>
        </p:nvPicPr>
        <p:blipFill>
          <a:blip r:embed="rId3">
            <a:extLst>
              <a:ext uri="{28A0092B-C50C-407E-A947-70E740481C1C}">
                <a14:useLocalDpi xmlns:a14="http://schemas.microsoft.com/office/drawing/2010/main" val="0"/>
              </a:ext>
            </a:extLst>
          </a:blip>
          <a:srcRect t="10014" b="10014"/>
          <a:stretch>
            <a:fillRect/>
          </a:stretch>
        </p:blipFill>
        <p:spPr>
          <a:xfrm>
            <a:off x="7075239" y="1473388"/>
            <a:ext cx="4671589" cy="4671589"/>
          </a:xfrm>
          <a:prstGeom prst="ellipse">
            <a:avLst/>
          </a:prstGeom>
          <a:ln>
            <a:noFill/>
          </a:ln>
          <a:effectLst>
            <a:softEdge rad="112500"/>
          </a:effectLst>
        </p:spPr>
      </p:pic>
      <p:sp>
        <p:nvSpPr>
          <p:cNvPr id="5" name="Subtitle 3">
            <a:extLst>
              <a:ext uri="{FF2B5EF4-FFF2-40B4-BE49-F238E27FC236}">
                <a16:creationId xmlns:a16="http://schemas.microsoft.com/office/drawing/2014/main" id="{F9D4D2BB-DA5E-EF10-BD61-A03B914E9D06}"/>
              </a:ext>
            </a:extLst>
          </p:cNvPr>
          <p:cNvSpPr>
            <a:spLocks noGrp="1"/>
          </p:cNvSpPr>
          <p:nvPr>
            <p:ph type="subTitle" idx="1"/>
          </p:nvPr>
        </p:nvSpPr>
        <p:spPr>
          <a:xfrm>
            <a:off x="2122415" y="4311941"/>
            <a:ext cx="5928592" cy="1506231"/>
          </a:xfrm>
        </p:spPr>
        <p:txBody>
          <a:bodyPr>
            <a:normAutofit/>
          </a:bodyPr>
          <a:lstStyle/>
          <a:p>
            <a:r>
              <a:rPr lang="en-US" sz="4000" dirty="0"/>
              <a:t>Ruth Hutson, MSSE</a:t>
            </a:r>
          </a:p>
        </p:txBody>
      </p:sp>
    </p:spTree>
    <p:extLst>
      <p:ext uri="{BB962C8B-B14F-4D97-AF65-F5344CB8AC3E}">
        <p14:creationId xmlns:p14="http://schemas.microsoft.com/office/powerpoint/2010/main" val="4202619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Who’s Here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r>
              <a:rPr lang="en-US" dirty="0"/>
              <a:t>Middle School, High School, Post-secondary</a:t>
            </a:r>
          </a:p>
          <a:p>
            <a:endParaRPr lang="en-US" dirty="0"/>
          </a:p>
          <a:p>
            <a:r>
              <a:rPr lang="en-US" dirty="0"/>
              <a:t>Rural, Suburban, Urban</a:t>
            </a:r>
          </a:p>
          <a:p>
            <a:pPr marL="0" indent="0">
              <a:buNone/>
            </a:pPr>
            <a:endParaRPr lang="en-US" dirty="0"/>
          </a:p>
          <a:p>
            <a:r>
              <a:rPr lang="en-US" dirty="0"/>
              <a:t>Biology, AP Biology, Anatomy and Physiology, Other</a:t>
            </a:r>
          </a:p>
          <a:p>
            <a:endParaRPr lang="en-US" dirty="0"/>
          </a:p>
          <a:p>
            <a:r>
              <a:rPr lang="en-US" dirty="0"/>
              <a:t>Where are you in your course?</a:t>
            </a:r>
          </a:p>
        </p:txBody>
      </p:sp>
    </p:spTree>
    <p:extLst>
      <p:ext uri="{BB962C8B-B14F-4D97-AF65-F5344CB8AC3E}">
        <p14:creationId xmlns:p14="http://schemas.microsoft.com/office/powerpoint/2010/main" val="199745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Workshop Learning Goals</a:t>
            </a:r>
          </a:p>
        </p:txBody>
      </p:sp>
      <p:sp>
        <p:nvSpPr>
          <p:cNvPr id="6" name="TextBox 5">
            <a:extLst>
              <a:ext uri="{FF2B5EF4-FFF2-40B4-BE49-F238E27FC236}">
                <a16:creationId xmlns:a16="http://schemas.microsoft.com/office/drawing/2014/main" id="{2A5692DE-5F0E-25EF-F371-8339867269C2}"/>
              </a:ext>
            </a:extLst>
          </p:cNvPr>
          <p:cNvSpPr txBox="1"/>
          <p:nvPr/>
        </p:nvSpPr>
        <p:spPr>
          <a:xfrm>
            <a:off x="534379" y="1502876"/>
            <a:ext cx="10807797" cy="2838021"/>
          </a:xfrm>
          <a:prstGeom prst="rect">
            <a:avLst/>
          </a:prstGeom>
          <a:noFill/>
        </p:spPr>
        <p:txBody>
          <a:bodyPr wrap="square" lIns="91440" tIns="45720" rIns="91440" bIns="45720" rtlCol="0" anchor="t">
            <a:spAutoFit/>
          </a:bodyPr>
          <a:lstStyle/>
          <a:p>
            <a:pPr marR="0" lvl="0">
              <a:lnSpc>
                <a:spcPct val="107000"/>
              </a:lnSpc>
              <a:spcBef>
                <a:spcPts val="0"/>
              </a:spcBef>
              <a:spcAft>
                <a:spcPts val="0"/>
              </a:spcAft>
            </a:pPr>
            <a:endParaRPr lang="en-US" sz="2800" b="1" dirty="0">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800" dirty="0">
                <a:ea typeface="Arial Unicode MS"/>
              </a:rPr>
              <a:t>Identify and investigate the role of enzymes. </a:t>
            </a:r>
            <a:endParaRPr lang="en-US" sz="2800" dirty="0">
              <a:effectLst/>
              <a:ea typeface="Arial Unicode MS"/>
            </a:endParaRPr>
          </a:p>
          <a:p>
            <a:pPr marL="342900" indent="-342900">
              <a:lnSpc>
                <a:spcPct val="107000"/>
              </a:lnSpc>
              <a:buFont typeface="Symbol" panose="05050102010706020507" pitchFamily="18" charset="2"/>
              <a:buChar char=""/>
            </a:pPr>
            <a:r>
              <a:rPr lang="en-US" sz="2800" dirty="0">
                <a:uFill>
                  <a:solidFill>
                    <a:srgbClr val="000000"/>
                  </a:solidFill>
                </a:uFill>
                <a:ea typeface="Arial Unicode MS"/>
                <a:cs typeface="Arial Unicode MS"/>
              </a:rPr>
              <a:t>C</a:t>
            </a:r>
            <a:r>
              <a:rPr lang="en-US" sz="2800" dirty="0">
                <a:ln>
                  <a:noFill/>
                </a:ln>
                <a:effectLst/>
                <a:uFill>
                  <a:solidFill>
                    <a:srgbClr val="000000"/>
                  </a:solidFill>
                </a:uFill>
                <a:ea typeface="Arial Unicode MS"/>
                <a:cs typeface="Arial Unicode MS"/>
              </a:rPr>
              <a:t>ompare and contrast catabolism with anabolism. </a:t>
            </a:r>
          </a:p>
          <a:p>
            <a:pPr marL="342900" indent="-342900">
              <a:lnSpc>
                <a:spcPct val="107000"/>
              </a:lnSpc>
              <a:buFont typeface="Symbol" panose="05050102010706020507" pitchFamily="18" charset="2"/>
              <a:buChar char=""/>
            </a:pPr>
            <a:r>
              <a:rPr lang="en-US" sz="2800" dirty="0">
                <a:uFill>
                  <a:solidFill>
                    <a:srgbClr val="000000"/>
                  </a:solidFill>
                </a:uFill>
                <a:ea typeface="Arial Unicode MS"/>
                <a:cs typeface="Arial Unicode MS"/>
              </a:rPr>
              <a:t>Explore several case studies and use physical models to explain what is happening at the molecular level. </a:t>
            </a:r>
            <a:endParaRPr lang="en-US" sz="2800" dirty="0">
              <a:effectLst/>
              <a:ea typeface="Arial Unicode MS"/>
            </a:endParaRPr>
          </a:p>
          <a:p>
            <a:pPr marL="342900" marR="0" lvl="0" indent="-342900">
              <a:lnSpc>
                <a:spcPct val="107000"/>
              </a:lnSpc>
              <a:spcBef>
                <a:spcPts val="0"/>
              </a:spcBef>
              <a:spcAft>
                <a:spcPts val="0"/>
              </a:spcAft>
              <a:buFont typeface="Symbol" panose="05050102010706020507" pitchFamily="18" charset="2"/>
              <a:buChar char=""/>
            </a:pPr>
            <a:r>
              <a:rPr lang="en-US" sz="2800" dirty="0">
                <a:ea typeface="Calibri" panose="020F0502020204030204" pitchFamily="34" charset="0"/>
                <a:cs typeface="Arial"/>
              </a:rPr>
              <a:t>Have fun!</a:t>
            </a:r>
            <a:endParaRPr lang="en-US" sz="2800" dirty="0">
              <a:effectLst/>
              <a:ea typeface="Calibri" panose="020F0502020204030204" pitchFamily="34" charset="0"/>
              <a:cs typeface="Arial"/>
            </a:endParaRPr>
          </a:p>
        </p:txBody>
      </p:sp>
    </p:spTree>
    <p:extLst>
      <p:ext uri="{BB962C8B-B14F-4D97-AF65-F5344CB8AC3E}">
        <p14:creationId xmlns:p14="http://schemas.microsoft.com/office/powerpoint/2010/main" val="425916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dirty="0"/>
              <a:t>What Enzymes do You Use as Examples?</a:t>
            </a:r>
          </a:p>
        </p:txBody>
      </p:sp>
      <p:pic>
        <p:nvPicPr>
          <p:cNvPr id="6" name="Content Placeholder 5" descr="A picture containing vegetable&#10;&#10;Description automatically generated">
            <a:extLst>
              <a:ext uri="{FF2B5EF4-FFF2-40B4-BE49-F238E27FC236}">
                <a16:creationId xmlns:a16="http://schemas.microsoft.com/office/drawing/2014/main" id="{99DAE896-7FE4-7CFD-F7F5-E13461E51F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4379" y="1429635"/>
            <a:ext cx="2720601" cy="2720601"/>
          </a:xfrm>
        </p:spPr>
      </p:pic>
      <p:pic>
        <p:nvPicPr>
          <p:cNvPr id="8" name="Picture 7" descr="A map of the world&#10;&#10;Description automatically generated with low confidence">
            <a:extLst>
              <a:ext uri="{FF2B5EF4-FFF2-40B4-BE49-F238E27FC236}">
                <a16:creationId xmlns:a16="http://schemas.microsoft.com/office/drawing/2014/main" id="{9265C121-384B-E5D2-C41F-BFE2C6FF5A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3429" y="4150236"/>
            <a:ext cx="2019181" cy="2042457"/>
          </a:xfrm>
          <a:prstGeom prst="rect">
            <a:avLst/>
          </a:prstGeom>
        </p:spPr>
      </p:pic>
      <p:pic>
        <p:nvPicPr>
          <p:cNvPr id="10" name="Picture 9" descr="A picture containing background pattern">
            <a:extLst>
              <a:ext uri="{FF2B5EF4-FFF2-40B4-BE49-F238E27FC236}">
                <a16:creationId xmlns:a16="http://schemas.microsoft.com/office/drawing/2014/main" id="{E8472676-6808-6C12-EA4D-FFA957D61F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6799" y="1705998"/>
            <a:ext cx="2720601" cy="2167873"/>
          </a:xfrm>
          <a:prstGeom prst="rect">
            <a:avLst/>
          </a:prstGeom>
        </p:spPr>
      </p:pic>
      <p:pic>
        <p:nvPicPr>
          <p:cNvPr id="12" name="Picture 11" descr="A picture containing accessory&#10;&#10;Description automatically generated">
            <a:extLst>
              <a:ext uri="{FF2B5EF4-FFF2-40B4-BE49-F238E27FC236}">
                <a16:creationId xmlns:a16="http://schemas.microsoft.com/office/drawing/2014/main" id="{2DF2260D-F547-4162-460B-E5C35E6937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7402" y="1460149"/>
            <a:ext cx="2153415" cy="2261655"/>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E39FE5B6-49DD-82D4-B75E-16F6AE5AE4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2383" y="4308005"/>
            <a:ext cx="2001633" cy="1991368"/>
          </a:xfrm>
          <a:prstGeom prst="rect">
            <a:avLst/>
          </a:prstGeom>
        </p:spPr>
      </p:pic>
      <p:pic>
        <p:nvPicPr>
          <p:cNvPr id="16" name="Picture 15" descr="Map&#10;&#10;Description automatically generated">
            <a:extLst>
              <a:ext uri="{FF2B5EF4-FFF2-40B4-BE49-F238E27FC236}">
                <a16:creationId xmlns:a16="http://schemas.microsoft.com/office/drawing/2014/main" id="{347B1785-22B3-EADA-48CB-1B2641E70E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13466" y="4150236"/>
            <a:ext cx="3011477" cy="2401746"/>
          </a:xfrm>
          <a:prstGeom prst="rect">
            <a:avLst/>
          </a:prstGeom>
        </p:spPr>
      </p:pic>
    </p:spTree>
    <p:extLst>
      <p:ext uri="{BB962C8B-B14F-4D97-AF65-F5344CB8AC3E}">
        <p14:creationId xmlns:p14="http://schemas.microsoft.com/office/powerpoint/2010/main" val="3566257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4" name="Picture 3" descr="Icon&#10;&#10;Description automatically generated with medium confidence">
            <a:extLst>
              <a:ext uri="{FF2B5EF4-FFF2-40B4-BE49-F238E27FC236}">
                <a16:creationId xmlns:a16="http://schemas.microsoft.com/office/drawing/2014/main" id="{D4814866-753C-5677-3F61-8F67015747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4017" y="2241723"/>
            <a:ext cx="6096000" cy="4057650"/>
          </a:xfrm>
          <a:prstGeom prst="rect">
            <a:avLst/>
          </a:prstGeom>
        </p:spPr>
      </p:pic>
      <p:sp>
        <p:nvSpPr>
          <p:cNvPr id="5" name="TextBox 4">
            <a:extLst>
              <a:ext uri="{FF2B5EF4-FFF2-40B4-BE49-F238E27FC236}">
                <a16:creationId xmlns:a16="http://schemas.microsoft.com/office/drawing/2014/main" id="{BE527AB2-F006-007E-0855-AACFDC97A62A}"/>
              </a:ext>
            </a:extLst>
          </p:cNvPr>
          <p:cNvSpPr txBox="1"/>
          <p:nvPr/>
        </p:nvSpPr>
        <p:spPr>
          <a:xfrm>
            <a:off x="685634" y="1196902"/>
            <a:ext cx="10820732" cy="738664"/>
          </a:xfrm>
          <a:prstGeom prst="rect">
            <a:avLst/>
          </a:prstGeom>
          <a:noFill/>
        </p:spPr>
        <p:txBody>
          <a:bodyPr wrap="square" rtlCol="0">
            <a:spAutoFit/>
          </a:bodyPr>
          <a:lstStyle/>
          <a:p>
            <a:pPr algn="ctr"/>
            <a:r>
              <a:rPr lang="en-US" sz="4200" b="1" dirty="0"/>
              <a:t>Identify the enzyme, active site, and substrate. </a:t>
            </a:r>
          </a:p>
        </p:txBody>
      </p:sp>
    </p:spTree>
    <p:extLst>
      <p:ext uri="{BB962C8B-B14F-4D97-AF65-F5344CB8AC3E}">
        <p14:creationId xmlns:p14="http://schemas.microsoft.com/office/powerpoint/2010/main" val="1330381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5" name="Rectangle 3">
            <a:extLst>
              <a:ext uri="{FF2B5EF4-FFF2-40B4-BE49-F238E27FC236}">
                <a16:creationId xmlns:a16="http://schemas.microsoft.com/office/drawing/2014/main" id="{91F924A5-BECF-CE81-0CA6-DAB7D94CFBBC}"/>
              </a:ext>
            </a:extLst>
          </p:cNvPr>
          <p:cNvSpPr txBox="1">
            <a:spLocks noChangeArrowheads="1"/>
          </p:cNvSpPr>
          <p:nvPr/>
        </p:nvSpPr>
        <p:spPr>
          <a:xfrm>
            <a:off x="795131" y="360213"/>
            <a:ext cx="11208054" cy="943943"/>
          </a:xfrm>
          <a:prstGeom prst="rect">
            <a:avLst/>
          </a:prstGeom>
        </p:spPr>
        <p:txBody>
          <a:bodyPr/>
          <a:lstStyle/>
          <a:p>
            <a:pPr algn="ctr">
              <a:defRPr/>
            </a:pPr>
            <a:r>
              <a:rPr lang="en-US" sz="4200" b="1" kern="0" dirty="0">
                <a:ea typeface="+mj-ea"/>
                <a:cs typeface="Tahoma" pitchFamily="34" charset="0"/>
              </a:rPr>
              <a:t>Modeling Enzyme Action:  Catabolism</a:t>
            </a:r>
          </a:p>
        </p:txBody>
      </p:sp>
      <p:pic>
        <p:nvPicPr>
          <p:cNvPr id="10" name="Picture 9">
            <a:extLst>
              <a:ext uri="{FF2B5EF4-FFF2-40B4-BE49-F238E27FC236}">
                <a16:creationId xmlns:a16="http://schemas.microsoft.com/office/drawing/2014/main" id="{489DD760-0F21-0C96-DB57-A713D96727BA}"/>
              </a:ext>
            </a:extLst>
          </p:cNvPr>
          <p:cNvPicPr>
            <a:picLocks noChangeAspect="1"/>
          </p:cNvPicPr>
          <p:nvPr/>
        </p:nvPicPr>
        <p:blipFill rotWithShape="1">
          <a:blip r:embed="rId3" cstate="print"/>
          <a:srcRect r="71991"/>
          <a:stretch/>
        </p:blipFill>
        <p:spPr bwMode="auto">
          <a:xfrm>
            <a:off x="1527600" y="1862686"/>
            <a:ext cx="2468118" cy="35919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B5254B3C-31B9-F100-6C7D-EEA6BECC6E0E}"/>
              </a:ext>
            </a:extLst>
          </p:cNvPr>
          <p:cNvPicPr>
            <a:picLocks noChangeAspect="1"/>
          </p:cNvPicPr>
          <p:nvPr/>
        </p:nvPicPr>
        <p:blipFill rotWithShape="1">
          <a:blip r:embed="rId3" cstate="print"/>
          <a:srcRect l="71619" r="371"/>
          <a:stretch/>
        </p:blipFill>
        <p:spPr bwMode="auto">
          <a:xfrm>
            <a:off x="7852458" y="1626360"/>
            <a:ext cx="2630897" cy="3828811"/>
          </a:xfrm>
          <a:prstGeom prst="rect">
            <a:avLst/>
          </a:prstGeom>
          <a:noFill/>
          <a:ln w="9525">
            <a:noFill/>
            <a:miter lim="800000"/>
            <a:headEnd/>
            <a:tailEnd/>
          </a:ln>
        </p:spPr>
      </p:pic>
      <p:pic>
        <p:nvPicPr>
          <p:cNvPr id="12" name="Picture 11">
            <a:extLst>
              <a:ext uri="{FF2B5EF4-FFF2-40B4-BE49-F238E27FC236}">
                <a16:creationId xmlns:a16="http://schemas.microsoft.com/office/drawing/2014/main" id="{5A2120BF-CE9B-101A-7047-211F7C04DB55}"/>
              </a:ext>
            </a:extLst>
          </p:cNvPr>
          <p:cNvPicPr>
            <a:picLocks noChangeAspect="1"/>
          </p:cNvPicPr>
          <p:nvPr/>
        </p:nvPicPr>
        <p:blipFill rotWithShape="1">
          <a:blip r:embed="rId3" cstate="print"/>
          <a:srcRect l="31337" t="24778" r="35841"/>
          <a:stretch/>
        </p:blipFill>
        <p:spPr bwMode="auto">
          <a:xfrm>
            <a:off x="4277728" y="2378482"/>
            <a:ext cx="3292720" cy="3076116"/>
          </a:xfrm>
          <a:prstGeom prst="rect">
            <a:avLst/>
          </a:prstGeom>
          <a:noFill/>
          <a:ln w="9525">
            <a:noFill/>
            <a:miter lim="800000"/>
            <a:headEnd/>
            <a:tailEnd/>
          </a:ln>
        </p:spPr>
      </p:pic>
    </p:spTree>
    <p:extLst>
      <p:ext uri="{BB962C8B-B14F-4D97-AF65-F5344CB8AC3E}">
        <p14:creationId xmlns:p14="http://schemas.microsoft.com/office/powerpoint/2010/main" val="247477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BC7B3B-650A-5EFD-4FEE-AFE1FE8948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3152" y="496657"/>
            <a:ext cx="8717694" cy="5802716"/>
          </a:xfrm>
          <a:prstGeom prst="rect">
            <a:avLst/>
          </a:prstGeom>
        </p:spPr>
      </p:pic>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5" name="Rectangle 3">
            <a:extLst>
              <a:ext uri="{FF2B5EF4-FFF2-40B4-BE49-F238E27FC236}">
                <a16:creationId xmlns:a16="http://schemas.microsoft.com/office/drawing/2014/main" id="{91F924A5-BECF-CE81-0CA6-DAB7D94CFBBC}"/>
              </a:ext>
            </a:extLst>
          </p:cNvPr>
          <p:cNvSpPr txBox="1">
            <a:spLocks noChangeArrowheads="1"/>
          </p:cNvSpPr>
          <p:nvPr/>
        </p:nvSpPr>
        <p:spPr>
          <a:xfrm>
            <a:off x="795131" y="360213"/>
            <a:ext cx="11208054" cy="943943"/>
          </a:xfrm>
          <a:prstGeom prst="rect">
            <a:avLst/>
          </a:prstGeom>
        </p:spPr>
        <p:txBody>
          <a:bodyPr/>
          <a:lstStyle/>
          <a:p>
            <a:pPr algn="ctr">
              <a:defRPr/>
            </a:pPr>
            <a:r>
              <a:rPr lang="en-US" sz="4200" b="1" kern="0" dirty="0">
                <a:ea typeface="+mj-ea"/>
                <a:cs typeface="Tahoma" pitchFamily="34" charset="0"/>
              </a:rPr>
              <a:t>Induced Fit Model of Enzyme Action</a:t>
            </a:r>
          </a:p>
        </p:txBody>
      </p:sp>
    </p:spTree>
    <p:extLst>
      <p:ext uri="{BB962C8B-B14F-4D97-AF65-F5344CB8AC3E}">
        <p14:creationId xmlns:p14="http://schemas.microsoft.com/office/powerpoint/2010/main" val="3095359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9</a:t>
            </a:fld>
            <a:endParaRPr lang="en-US" dirty="0"/>
          </a:p>
        </p:txBody>
      </p:sp>
      <p:pic>
        <p:nvPicPr>
          <p:cNvPr id="5" name="Picture 4">
            <a:extLst>
              <a:ext uri="{FF2B5EF4-FFF2-40B4-BE49-F238E27FC236}">
                <a16:creationId xmlns:a16="http://schemas.microsoft.com/office/drawing/2014/main" id="{6CC63625-4932-DBE0-A55C-B8AD75010F48}"/>
              </a:ext>
            </a:extLst>
          </p:cNvPr>
          <p:cNvPicPr>
            <a:picLocks noChangeAspect="1"/>
          </p:cNvPicPr>
          <p:nvPr/>
        </p:nvPicPr>
        <p:blipFill>
          <a:blip r:embed="rId3" cstate="print"/>
          <a:srcRect/>
          <a:stretch>
            <a:fillRect/>
          </a:stretch>
        </p:blipFill>
        <p:spPr bwMode="auto">
          <a:xfrm>
            <a:off x="1277980" y="1977390"/>
            <a:ext cx="10188396" cy="3108960"/>
          </a:xfrm>
          <a:prstGeom prst="rect">
            <a:avLst/>
          </a:prstGeom>
          <a:noFill/>
          <a:ln w="9525">
            <a:noFill/>
            <a:miter lim="800000"/>
            <a:headEnd/>
            <a:tailEnd/>
          </a:ln>
        </p:spPr>
      </p:pic>
      <p:sp>
        <p:nvSpPr>
          <p:cNvPr id="6" name="Rectangle 3">
            <a:extLst>
              <a:ext uri="{FF2B5EF4-FFF2-40B4-BE49-F238E27FC236}">
                <a16:creationId xmlns:a16="http://schemas.microsoft.com/office/drawing/2014/main" id="{88E13906-1399-0AA1-34F7-3A2AC65AD2A6}"/>
              </a:ext>
            </a:extLst>
          </p:cNvPr>
          <p:cNvSpPr txBox="1">
            <a:spLocks noChangeArrowheads="1"/>
          </p:cNvSpPr>
          <p:nvPr/>
        </p:nvSpPr>
        <p:spPr>
          <a:xfrm>
            <a:off x="795130" y="424070"/>
            <a:ext cx="11022260" cy="1078975"/>
          </a:xfrm>
          <a:prstGeom prst="rect">
            <a:avLst/>
          </a:prstGeom>
        </p:spPr>
        <p:txBody>
          <a:bodyPr/>
          <a:lstStyle/>
          <a:p>
            <a:pPr algn="ctr">
              <a:defRPr/>
            </a:pPr>
            <a:r>
              <a:rPr lang="en-US" sz="4200" b="1" kern="0" dirty="0">
                <a:ea typeface="+mj-ea"/>
                <a:cs typeface="Tahoma" pitchFamily="34" charset="0"/>
              </a:rPr>
              <a:t>Modeling Enzyme Action:  Anabolism</a:t>
            </a:r>
          </a:p>
        </p:txBody>
      </p:sp>
    </p:spTree>
    <p:extLst>
      <p:ext uri="{BB962C8B-B14F-4D97-AF65-F5344CB8AC3E}">
        <p14:creationId xmlns:p14="http://schemas.microsoft.com/office/powerpoint/2010/main" val="21247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FF2785-6E8B-4895-96CB-DEAC99743C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3.xml><?xml version="1.0" encoding="utf-8"?>
<ds:datastoreItem xmlns:ds="http://schemas.openxmlformats.org/officeDocument/2006/customXml" ds:itemID="{91E16ABB-C338-49FE-BEFB-AD5EFBB9D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3746</TotalTime>
  <Words>1575</Words>
  <Application>Microsoft Office PowerPoint</Application>
  <PresentationFormat>Widescreen</PresentationFormat>
  <Paragraphs>146</Paragraphs>
  <Slides>16</Slides>
  <Notes>14</Notes>
  <HiddenSlides>0</HiddenSlides>
  <MMClips>0</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Office Theme</vt:lpstr>
      <vt:lpstr>Custom Design</vt:lpstr>
      <vt:lpstr>Office Theme</vt:lpstr>
      <vt:lpstr>Playtime with Enzymes: Making Student Thinking Visible</vt:lpstr>
      <vt:lpstr>PowerPoint Presentation</vt:lpstr>
      <vt:lpstr>Who’s Here</vt:lpstr>
      <vt:lpstr>Workshop Learning Goals</vt:lpstr>
      <vt:lpstr>What Enzymes do You Use as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(and/or other applicable standards)</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Hutson</dc:creator>
  <cp:lastModifiedBy>Ruth Hutson</cp:lastModifiedBy>
  <cp:revision>74</cp:revision>
  <dcterms:created xsi:type="dcterms:W3CDTF">2022-10-25T18:57:30Z</dcterms:created>
  <dcterms:modified xsi:type="dcterms:W3CDTF">2022-11-10T17:29:33Z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