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Lst>
  <p:notesMasterIdLst>
    <p:notesMasterId r:id="rId34"/>
  </p:notesMasterIdLst>
  <p:sldIdLst>
    <p:sldId id="317" r:id="rId7"/>
    <p:sldId id="313" r:id="rId8"/>
    <p:sldId id="314" r:id="rId9"/>
    <p:sldId id="315" r:id="rId10"/>
    <p:sldId id="318" r:id="rId11"/>
    <p:sldId id="323" r:id="rId12"/>
    <p:sldId id="319" r:id="rId13"/>
    <p:sldId id="320" r:id="rId14"/>
    <p:sldId id="321" r:id="rId15"/>
    <p:sldId id="322" r:id="rId16"/>
    <p:sldId id="316" r:id="rId17"/>
    <p:sldId id="288" r:id="rId18"/>
    <p:sldId id="278" r:id="rId19"/>
    <p:sldId id="286" r:id="rId20"/>
    <p:sldId id="325" r:id="rId21"/>
    <p:sldId id="301" r:id="rId22"/>
    <p:sldId id="285" r:id="rId23"/>
    <p:sldId id="291" r:id="rId24"/>
    <p:sldId id="294" r:id="rId25"/>
    <p:sldId id="324" r:id="rId26"/>
    <p:sldId id="326" r:id="rId27"/>
    <p:sldId id="327" r:id="rId28"/>
    <p:sldId id="280" r:id="rId29"/>
    <p:sldId id="328" r:id="rId30"/>
    <p:sldId id="329" r:id="rId31"/>
    <p:sldId id="331" r:id="rId32"/>
    <p:sldId id="33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B9D9"/>
    <a:srgbClr val="83C5E0"/>
    <a:srgbClr val="9CD1E4"/>
    <a:srgbClr val="6EBCD8"/>
    <a:srgbClr val="349DC2"/>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AA2ECC-FDDF-9F86-1BF6-BAD6510A3C1C}" v="57" dt="2022-11-07T18:16:53.4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4" autoAdjust="0"/>
    <p:restoredTop sz="47451" autoAdjust="0"/>
  </p:normalViewPr>
  <p:slideViewPr>
    <p:cSldViewPr snapToGrid="0">
      <p:cViewPr varScale="1">
        <p:scale>
          <a:sx n="47" d="100"/>
          <a:sy n="47" d="100"/>
        </p:scale>
        <p:origin x="2322"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db101.rcsb.org/sci-art/goodsell-galler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msoe.libcal.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pdb101.rcsb.org/motm/121"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3dmoleculardesigns.com/wp-content/uploads/2022/09/FGIKReplicationStudentHandout6-19-15.compressed.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3dmoleculardesigns.com/wp-content/uploads/2022/09/FGIKTranscriptionStudentHandout6-19-15.compressed.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a:cs typeface="Calibri"/>
              </a:rPr>
              <a:t>For this presentation, we will use the Flow of Genetic Information kits and several 3D printed models (</a:t>
            </a:r>
            <a:r>
              <a:rPr lang="en-US" dirty="0">
                <a:solidFill>
                  <a:srgbClr val="000000"/>
                </a:solidFill>
                <a:latin typeface="Calibri"/>
                <a:cs typeface="Calibri"/>
              </a:rPr>
              <a:t>large</a:t>
            </a:r>
            <a:r>
              <a:rPr lang="en-US" b="0" i="0" dirty="0">
                <a:solidFill>
                  <a:srgbClr val="000000"/>
                </a:solidFill>
                <a:effectLst/>
                <a:latin typeface="Calibri"/>
                <a:cs typeface="Calibri"/>
              </a:rPr>
              <a:t> Ribosomal subunit, </a:t>
            </a:r>
            <a:r>
              <a:rPr lang="en-US" dirty="0">
                <a:solidFill>
                  <a:srgbClr val="000000"/>
                </a:solidFill>
                <a:latin typeface="Calibri"/>
                <a:cs typeface="Calibri"/>
              </a:rPr>
              <a:t>small</a:t>
            </a:r>
            <a:r>
              <a:rPr lang="en-US" b="0" i="0" dirty="0">
                <a:solidFill>
                  <a:srgbClr val="000000"/>
                </a:solidFill>
                <a:effectLst/>
                <a:latin typeface="Calibri"/>
                <a:cs typeface="Calibri"/>
              </a:rPr>
              <a:t> Ribosomal subunit, and a tRNA model.)</a:t>
            </a:r>
            <a:endParaRPr lang="en-US" dirty="0">
              <a:latin typeface="Calibri"/>
              <a:cs typeface="Calibri"/>
            </a:endParaRP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858250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many molecular landscapes by Dr. David </a:t>
            </a:r>
            <a:r>
              <a:rPr lang="en-US" dirty="0" err="1"/>
              <a:t>Goodsell</a:t>
            </a:r>
            <a:r>
              <a:rPr lang="en-US" dirty="0"/>
              <a:t> who is affiliated with the Protein Data Bank.  You can more of these at </a:t>
            </a:r>
            <a:r>
              <a:rPr lang="en-US" dirty="0">
                <a:hlinkClick r:id="rId3"/>
              </a:rPr>
              <a:t>PDB-101: </a:t>
            </a:r>
            <a:r>
              <a:rPr lang="en-US" dirty="0" err="1">
                <a:hlinkClick r:id="rId3"/>
              </a:rPr>
              <a:t>Goodsell</a:t>
            </a:r>
            <a:r>
              <a:rPr lang="en-US" dirty="0">
                <a:hlinkClick r:id="rId3"/>
              </a:rPr>
              <a:t> Gallery (rcsb.org)</a:t>
            </a:r>
            <a:r>
              <a:rPr lang="en-US" dirty="0"/>
              <a:t>.  I love using them in conjunction with the kit because they demonstrate to students that we are only touching on a fraction of the cell’s complexity.  </a:t>
            </a:r>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4153578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note where we been and where we are going.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3637162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also identify some structures.  You can print these landscapes as a pdf in black and white or greyscale and have them color them in.  I would have my students insert them in their lab notebooks so they could reference them later. </a:t>
            </a:r>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1969557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In the cytoplasm of the cell, in the ribosome.  </a:t>
            </a:r>
            <a:endParaRPr lang="en-US" b="0" i="1" dirty="0"/>
          </a:p>
          <a:p>
            <a:endParaRPr lang="en-US" b="0" i="1" dirty="0"/>
          </a:p>
          <a:p>
            <a:r>
              <a:rPr lang="en-US" b="0" i="1" dirty="0"/>
              <a:t>Helpful hints:  </a:t>
            </a:r>
            <a:r>
              <a:rPr lang="en-US" b="0" i="0" dirty="0"/>
              <a:t>Start by explaining the role of each of the tools needed for translation:  tRNA, ribosome, and mRNA.  I first start with the structure of transfer RNA.  Students in my class would have learned about the structure of proteins earlier in the year so now we are just adding complexity to the process.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1252471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first show students how to read the genetic codon chart and add amino acids to the tRNAs provided in the kit. </a:t>
            </a:r>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1312357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Helpful hints</a:t>
            </a:r>
            <a:r>
              <a:rPr lang="en-US" dirty="0"/>
              <a:t>: Walk students through reading the charts and them time to pair the amino acids with their tRNA.  Then revisit the chart and talk about all the possibilities for anticodons.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37274257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LibCal - Walter Schroeder Library  </a:t>
            </a:r>
            <a:endParaRPr lang="en-US"/>
          </a:p>
          <a:p>
            <a:r>
              <a:rPr lang="en-US" dirty="0">
                <a:cs typeface="Calibri"/>
              </a:rPr>
              <a:t>You visit the link above to check out collections of the 3D models that we have used during this session. </a:t>
            </a:r>
          </a:p>
          <a:p>
            <a:endParaRPr lang="en-US" dirty="0"/>
          </a:p>
          <a:p>
            <a:r>
              <a:rPr lang="en-US" dirty="0"/>
              <a:t>The anticodon forms complementary base pairs with the codon of the mRNA.  This will vary between amino acid.  The other functional part of the tRNA (the CCA sequence) where the amino acid binds is the same for every amino acid.  It is located at the 3’ prime end of the structure. </a:t>
            </a:r>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265535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PDB-101: Molecule of the Month: Ribosome (rcsb.org)</a:t>
            </a:r>
            <a:endParaRPr lang="en-US" dirty="0"/>
          </a:p>
          <a:p>
            <a:r>
              <a:rPr lang="en-US" dirty="0">
                <a:cs typeface="Calibri"/>
              </a:rPr>
              <a:t>The link above will give you some detailed information about the structure of the ribosome. </a:t>
            </a:r>
          </a:p>
          <a:p>
            <a:endParaRPr lang="en-US" dirty="0">
              <a:cs typeface="Calibri"/>
            </a:endParaRPr>
          </a:p>
          <a:p>
            <a:r>
              <a:rPr lang="en-US" dirty="0"/>
              <a:t>The ribosome is made of two subunits.  These must join for protein translation to occur.  Once the small and large subunits fully attach, the growing polypeptide chain passes through a channel in the large subunit  The mRNA passes out through a channel in the small subunit.  </a:t>
            </a:r>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4251974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scene:  The first phase is initiation.</a:t>
            </a:r>
          </a:p>
          <a:p>
            <a:endParaRPr lang="en-US" dirty="0"/>
          </a:p>
          <a:p>
            <a:r>
              <a:rPr lang="en-US" i="1" dirty="0"/>
              <a:t>Helpful hints</a:t>
            </a:r>
            <a:r>
              <a:rPr lang="en-US" dirty="0"/>
              <a:t>: Starting from the 5”end of the mRNA at the start codon (AUG), every three bases determines a particular amino. </a:t>
            </a:r>
          </a:p>
          <a:p>
            <a:endParaRPr lang="en-US" dirty="0"/>
          </a:p>
          <a:p>
            <a:r>
              <a:rPr lang="en-US" dirty="0"/>
              <a:t>What is in the model:</a:t>
            </a:r>
          </a:p>
          <a:p>
            <a:r>
              <a:rPr lang="en-US" dirty="0"/>
              <a:t>mRNA enters the ribosome (shown in purple).  The top is the large subunit, while the small unit is shown under the EPA sites.  </a:t>
            </a:r>
          </a:p>
          <a:p>
            <a:r>
              <a:rPr lang="en-US" dirty="0"/>
              <a:t>tRNA bring the amino acid to the ribosome</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22728021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dirty="0"/>
          </a:p>
          <a:p>
            <a:r>
              <a:rPr lang="en-US" i="1" dirty="0"/>
              <a:t>Helpful hints</a:t>
            </a:r>
            <a:r>
              <a:rPr lang="en-US" dirty="0"/>
              <a:t>: Have multiple students work together for smooth transition of the process.  There are a lot of parts to move so groups of 3 to 4 are best. </a:t>
            </a:r>
          </a:p>
          <a:p>
            <a:endParaRPr lang="en-US" dirty="0"/>
          </a:p>
          <a:p>
            <a:r>
              <a:rPr lang="en-US" i="1" dirty="0"/>
              <a:t>What is in the model</a:t>
            </a:r>
          </a:p>
          <a:p>
            <a:r>
              <a:rPr lang="en-US" dirty="0"/>
              <a:t>The important parts of the small and large ribosomal subunits are labeled. </a:t>
            </a:r>
          </a:p>
          <a:p>
            <a:r>
              <a:rPr lang="en-US" dirty="0"/>
              <a:t>The E (Exit), P (peptidyl), and A (aminoacyl) sites are shown. </a:t>
            </a:r>
          </a:p>
          <a:p>
            <a:endParaRPr lang="en-US" dirty="0"/>
          </a:p>
          <a:p>
            <a:endParaRPr lang="en-US" i="1" dirty="0"/>
          </a:p>
          <a:p>
            <a:r>
              <a:rPr lang="en-US" i="1" dirty="0"/>
              <a:t>What is not in the model</a:t>
            </a:r>
          </a:p>
          <a:p>
            <a:r>
              <a:rPr lang="en-US" dirty="0"/>
              <a:t>This is a two dimensional model.</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128108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panose="020F0502020204030204" pitchFamily="34" charset="0"/>
              </a:rPr>
              <a:t>I’m Ruth Hutson, a 3D Molecular Designs Science Educator. I’ve been teaching for 25 years . Before coming to 3DMD, I was the science department at a small rural high school in Northeast Kansas and taught Concurrent College Biology, biology, chemistry, physics, and Earth Science.  In addition to being the HS Science Department, I was also play director, Scholars Bowl coach, and junior class sponsor.  I discovered the 3DMD products in 2015 and loved using them with all my classes.  Today I'd like to share with you how I use these kits with my high school biology class and Concurrent College Biology course. </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3966021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phase is termination. The developing polypeptide will exit the ribosome through the opening in the large ribosomal subunit.  </a:t>
            </a:r>
          </a:p>
          <a:p>
            <a:endParaRPr lang="en-US" dirty="0"/>
          </a:p>
          <a:p>
            <a:r>
              <a:rPr lang="en-US" i="1" dirty="0"/>
              <a:t>What is in the model</a:t>
            </a:r>
          </a:p>
          <a:p>
            <a:r>
              <a:rPr lang="en-US" dirty="0"/>
              <a:t>The ribosome reaches a stop codon on the mRNA.  The A site of the ribosomes accepts a release factor.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2998484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happens next? The polypeptide will fold into a protein following specific rules. </a:t>
            </a:r>
          </a:p>
          <a:p>
            <a:endParaRPr lang="en-US" dirty="0"/>
          </a:p>
          <a:p>
            <a:r>
              <a:rPr lang="en-US" dirty="0"/>
              <a:t>Assess your student understanding by having them look at the mRNA that transcribe in the transcription.  What amino acids are shown there.  </a:t>
            </a:r>
          </a:p>
          <a:p>
            <a:endParaRPr lang="en-US" dirty="0"/>
          </a:p>
          <a:p>
            <a:r>
              <a:rPr lang="en-US" dirty="0"/>
              <a:t>Have a look at the classification of amino acids and see what they are.  This will help them understand how that protein is going to “fold.”  If you have the amino acid starter kit, you can look at the side chains of those amino acids.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16966332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Helpful Hints</a:t>
            </a:r>
            <a:r>
              <a:rPr lang="en-US" dirty="0"/>
              <a:t>:  This is a big kit.  I have students put a couple of reminders in their lab notebooks</a:t>
            </a:r>
          </a:p>
          <a:p>
            <a:endParaRPr lang="en-US" dirty="0"/>
          </a:p>
          <a:p>
            <a:pPr marL="228600" indent="-228600">
              <a:buAutoNum type="arabicParenR"/>
            </a:pPr>
            <a:r>
              <a:rPr lang="en-US" dirty="0"/>
              <a:t>DNA-RNA Base pair rules</a:t>
            </a:r>
          </a:p>
          <a:p>
            <a:pPr marL="228600" indent="-228600">
              <a:buAutoNum type="arabicParenR"/>
            </a:pPr>
            <a:r>
              <a:rPr lang="en-US" dirty="0"/>
              <a:t>The goal of each step in the central dogma</a:t>
            </a:r>
          </a:p>
          <a:p>
            <a:pPr marL="228600" indent="-228600">
              <a:buAutoNum type="arabicParenR"/>
            </a:pPr>
            <a:r>
              <a:rPr lang="en-US" dirty="0"/>
              <a:t>The differences between DNA and RNA</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16813595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Ruth says: Here are the NGSS Connections for this workshop.</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1026884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We are going to be modeling with the Flow of Genetic Information Kit.  We use this kits throughout the year. At the end of this session, you should be able to… read goals from slide). </a:t>
            </a:r>
          </a:p>
          <a:p>
            <a:r>
              <a:rPr lang="en-US" dirty="0"/>
              <a:t>Let’s get started with some modeling </a:t>
            </a:r>
            <a:r>
              <a:rPr lang="en-US" b="1" dirty="0"/>
              <a:t>[Advance slide]</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a:t>
            </a:fld>
            <a:endParaRPr lang="en-US"/>
          </a:p>
        </p:txBody>
      </p:sp>
    </p:spTree>
    <p:extLst>
      <p:ext uri="{BB962C8B-B14F-4D97-AF65-F5344CB8AC3E}">
        <p14:creationId xmlns:p14="http://schemas.microsoft.com/office/powerpoint/2010/main" val="1186602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The nucleus of the eukaryotic cell at an origin of replication on the double-stranded DNA. Enter DNA helicase.  In the wings: DNA polymerase.</a:t>
            </a:r>
            <a:endParaRPr lang="en-US" b="1" i="0" dirty="0"/>
          </a:p>
          <a:p>
            <a:endParaRPr lang="en-US" b="1" i="1" dirty="0"/>
          </a:p>
          <a:p>
            <a:r>
              <a:rPr lang="en-US" b="1" i="1" dirty="0"/>
              <a:t>Helpful hints</a:t>
            </a:r>
            <a:r>
              <a:rPr lang="en-US" dirty="0"/>
              <a:t>:  For large classes, pre-make the DNA sequence.  The kit has some labeled Sequence I and Sequence II.  We are going to be working with Sequence I.  </a:t>
            </a:r>
          </a:p>
          <a:p>
            <a:r>
              <a:rPr lang="en-US" dirty="0"/>
              <a:t>You can also use double-stick tape to hold those sequences together so that students don’t take them apart.  Arrows on the models guide students in showing the direction of replication. </a:t>
            </a:r>
          </a:p>
          <a:p>
            <a:endParaRPr lang="en-US" dirty="0"/>
          </a:p>
          <a:p>
            <a:r>
              <a:rPr lang="en-US" b="1" i="1" dirty="0"/>
              <a:t>What the model shows</a:t>
            </a:r>
            <a:r>
              <a:rPr lang="en-US" dirty="0"/>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dirty="0"/>
          </a:p>
          <a:p>
            <a:r>
              <a:rPr lang="en-US" b="1" i="1" dirty="0"/>
              <a:t>What the model doesn’t show</a:t>
            </a:r>
            <a:r>
              <a:rPr lang="en-US" dirty="0"/>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175011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there are multiple enzymes involved in DNA replication, the kit only focuses on DNA Polymerase and DNA helicase.  You can look at the student handout for this activity at </a:t>
            </a:r>
            <a:r>
              <a:rPr lang="en-US" dirty="0">
                <a:hlinkClick r:id="rId3"/>
              </a:rPr>
              <a:t>FGIKReplicationStudentHandout6-19-15.compressed.pdf (3dmoleculardesigns.com)</a:t>
            </a:r>
            <a:r>
              <a:rPr lang="en-US" dirty="0"/>
              <a:t>. </a:t>
            </a:r>
          </a:p>
          <a:p>
            <a:endParaRPr lang="en-US" dirty="0"/>
          </a:p>
          <a:p>
            <a:r>
              <a:rPr lang="en-US" dirty="0"/>
              <a:t>If you want to explore DNA’s structure, then consider attending Mark </a:t>
            </a:r>
            <a:r>
              <a:rPr lang="en-US" dirty="0" err="1"/>
              <a:t>Arnholt’s</a:t>
            </a:r>
            <a:r>
              <a:rPr lang="en-US" dirty="0"/>
              <a:t> presentation DNA With a Twist: Use of Multiple Models in the Classroom.  It is today at 11:00 am in this room.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50203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This slide is not shown in the main presentation.  It is a reference for teachers for later use.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2034372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primary focus today is transcription and translation because at least in my case, these are two of the cell processes with which my students struggled.  [Poll the room to see if other educators also saw this trend.] Why was that?</a:t>
            </a:r>
          </a:p>
          <a:p>
            <a:endParaRPr lang="en-US" dirty="0"/>
          </a:p>
          <a:p>
            <a:r>
              <a:rPr lang="en-US" dirty="0"/>
              <a:t>For our first activity, you need the transcription mat, the pre-made DNA sequence, and the RNA nucleotides.  </a:t>
            </a:r>
          </a:p>
          <a:p>
            <a:endParaRPr lang="en-US" dirty="0"/>
          </a:p>
          <a:p>
            <a:r>
              <a:rPr lang="en-US" b="1" i="1" dirty="0"/>
              <a:t>Set the scene</a:t>
            </a:r>
            <a:r>
              <a:rPr lang="en-US" dirty="0"/>
              <a:t>:  </a:t>
            </a:r>
            <a:r>
              <a:rPr lang="en-US" b="0" i="0" dirty="0"/>
              <a:t>The nucleus of the eukaryotic cell.  There are two major stages in making a protein:  transcription in which DNA is used as a template to make a single-stranded mRNA and translation where RNA is used to create a sequence of linked amino acids that make a polypeptide which is later folded into a 3-D protein.  At rise, we see RNA polymerase ready to start gene expression through transcription.  </a:t>
            </a:r>
            <a:r>
              <a:rPr lang="en-US" dirty="0"/>
              <a:t>The first phase of transcription is initiation.  </a:t>
            </a:r>
          </a:p>
          <a:p>
            <a:endParaRPr lang="en-US" dirty="0"/>
          </a:p>
          <a:p>
            <a:r>
              <a:rPr lang="en-US" b="1" i="1" dirty="0"/>
              <a:t>Helpful hints</a:t>
            </a:r>
            <a:r>
              <a:rPr lang="en-US" b="1" dirty="0"/>
              <a:t>: </a:t>
            </a:r>
            <a:r>
              <a:rPr lang="en-US" dirty="0"/>
              <a:t>Point out to student the differences between RNA structure and DNA structure.  Use Dynamic DNA to show differences between deoxyribose and ribose and the thymine and uracil.  How are those differences denoted on the foam nucleotides?  Notice the pointed edges on the foam enzymes </a:t>
            </a:r>
          </a:p>
          <a:p>
            <a:endParaRPr lang="en-US" dirty="0"/>
          </a:p>
          <a:p>
            <a:r>
              <a:rPr lang="en-US" b="1" i="1" dirty="0"/>
              <a:t>What is not shown in the model </a:t>
            </a:r>
          </a:p>
          <a:p>
            <a:r>
              <a:rPr lang="en-US" dirty="0"/>
              <a:t>A collection of proteins known as transcription factors facilitate the binding of the RNA polymerase to the DNA </a:t>
            </a:r>
          </a:p>
          <a:p>
            <a:endParaRPr lang="en-US" dirty="0"/>
          </a:p>
          <a:p>
            <a:r>
              <a:rPr lang="en-US" b="1" i="1" dirty="0"/>
              <a:t>What is shown in the model</a:t>
            </a:r>
            <a:br>
              <a:rPr lang="en-US" dirty="0"/>
            </a:br>
            <a:r>
              <a:rPr lang="en-US" dirty="0"/>
              <a:t>The DNA strands are separated.  RNA polymerase joins the RNA nucleotides as they pair along one of the strands of the DNA template.  In this model, the template strand is the top strand, and the non-template strand is the bottom strand.  Notice the directionality of the template and non-template strands. RNA polymerases can only assemble mRNA in the 5’to3’direction.   On the model the template strand of DNA should be oriented in the top slot with the 3’ end (arrow end) entering first.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4132352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phase is elongation. </a:t>
            </a:r>
          </a:p>
          <a:p>
            <a:endParaRPr lang="en-US" dirty="0"/>
          </a:p>
          <a:p>
            <a:r>
              <a:rPr lang="en-US" b="1" i="1" dirty="0"/>
              <a:t>Helpful hints</a:t>
            </a:r>
            <a:r>
              <a:rPr lang="en-US" dirty="0"/>
              <a:t>:  Put students into groups of three of four to complete this process because you need many hands to complete this in a timely fashion.  After sprinkling the area with RNA nucleotides, feed the double stranded DNA into the RNA polymerase.  Notice the pointed edges that help split apart the hydrogen bonds between both DNA and RNA nucleotides.  Also, notice the RNA of the exit ramp in the RNA polymerase.  </a:t>
            </a:r>
          </a:p>
          <a:p>
            <a:endParaRPr lang="en-US" dirty="0"/>
          </a:p>
          <a:p>
            <a:r>
              <a:rPr lang="en-US" b="1" i="1" dirty="0"/>
              <a:t>What is in the model</a:t>
            </a:r>
            <a:r>
              <a:rPr lang="en-US" b="0" i="0" dirty="0"/>
              <a:t>:  The model shows the base pairing between nucleotides using hydrogen bonds.  The model shows directionality.  There are keys on the mat that guide students in reinforcing the base pairing rules.  </a:t>
            </a:r>
            <a:endParaRPr lang="en-US" b="1" i="1" dirty="0"/>
          </a:p>
          <a:p>
            <a:endParaRPr lang="en-US" dirty="0"/>
          </a:p>
          <a:p>
            <a:r>
              <a:rPr lang="en-US" b="1" i="1" dirty="0"/>
              <a:t>What is not in the model:  </a:t>
            </a:r>
            <a:r>
              <a:rPr lang="en-US" b="0" i="0" dirty="0"/>
              <a:t>We don’t make a mRNA of 900 nucleotides that would represent the smallest mRNA.  It is important to point out that complexity to the students without having them modeling it for time's sake. </a:t>
            </a:r>
            <a:endParaRPr lang="en-US" b="1" i="1"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3335865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phase is termination.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Helpful hints</a:t>
            </a:r>
            <a:r>
              <a:rPr lang="en-US" dirty="0"/>
              <a:t>:  At the end of this activity, save the RNA sequence you made for later and use it as a tool to assess your students’ understanding. </a:t>
            </a:r>
          </a:p>
          <a:p>
            <a:endParaRPr lang="en-US" dirty="0"/>
          </a:p>
          <a:p>
            <a:r>
              <a:rPr lang="en-US" dirty="0"/>
              <a:t>A student handout detailing this activity can be found at the link below:  </a:t>
            </a:r>
          </a:p>
          <a:p>
            <a:endParaRPr lang="en-US" dirty="0"/>
          </a:p>
          <a:p>
            <a:r>
              <a:rPr lang="en-US" dirty="0">
                <a:hlinkClick r:id="rId3"/>
              </a:rPr>
              <a:t>FGIKTranscriptionStudentHandout6-19-15.compressed.pdf (3dmoleculardesigns.com)</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23477373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1" r:id="rId1"/>
    <p:sldLayoutId id="2147483700" r:id="rId2"/>
    <p:sldLayoutId id="2147483699" r:id="rId3"/>
    <p:sldLayoutId id="2147483698" r:id="rId4"/>
    <p:sldLayoutId id="2147483697"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6.emf"/><Relationship Id="rId7" Type="http://schemas.openxmlformats.org/officeDocument/2006/relationships/image" Target="../media/image27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260.png"/><Relationship Id="rId4" Type="http://schemas.openxmlformats.org/officeDocument/2006/relationships/customXml" Target="../ink/ink1.xml"/></Relationships>
</file>

<file path=ppt/slides/_rels/slide1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1.xml"/><Relationship Id="rId4" Type="http://schemas.openxmlformats.org/officeDocument/2006/relationships/image" Target="../media/image47.tm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1.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endParaRPr lang="en-US"/>
          </a:p>
        </p:txBody>
      </p:sp>
      <p:sp>
        <p:nvSpPr>
          <p:cNvPr id="5" name="Title 1">
            <a:extLst>
              <a:ext uri="{FF2B5EF4-FFF2-40B4-BE49-F238E27FC236}">
                <a16:creationId xmlns:a16="http://schemas.microsoft.com/office/drawing/2014/main" id="{417AC577-6833-CE40-8214-1062F330EB95}"/>
              </a:ext>
            </a:extLst>
          </p:cNvPr>
          <p:cNvSpPr txBox="1">
            <a:spLocks/>
          </p:cNvSpPr>
          <p:nvPr/>
        </p:nvSpPr>
        <p:spPr>
          <a:xfrm>
            <a:off x="3632433" y="1115737"/>
            <a:ext cx="8559567" cy="154357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tx1"/>
                </a:solidFill>
                <a:latin typeface="Verdana Pro SemiBold" panose="020B0604020202020204" pitchFamily="34" charset="0"/>
                <a:ea typeface="+mj-ea"/>
                <a:cs typeface="+mj-cs"/>
              </a:defRPr>
            </a:lvl1pPr>
          </a:lstStyle>
          <a:p>
            <a:pPr algn="ctr"/>
            <a:r>
              <a:rPr lang="en-US" sz="3600" dirty="0"/>
              <a:t>Unwinding the Complexities of the Central Dogma</a:t>
            </a:r>
          </a:p>
        </p:txBody>
      </p:sp>
      <p:pic>
        <p:nvPicPr>
          <p:cNvPr id="6" name="Picture 5" descr="Diagram, calendar&#10;&#10;Description automatically generated">
            <a:extLst>
              <a:ext uri="{FF2B5EF4-FFF2-40B4-BE49-F238E27FC236}">
                <a16:creationId xmlns:a16="http://schemas.microsoft.com/office/drawing/2014/main" id="{AC23B5E7-916B-80AA-E1D3-96DBA5F402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1946" y="1773452"/>
            <a:ext cx="6596543" cy="43998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637036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pic>
        <p:nvPicPr>
          <p:cNvPr id="3" name="Content Placeholder 11">
            <a:extLst>
              <a:ext uri="{FF2B5EF4-FFF2-40B4-BE49-F238E27FC236}">
                <a16:creationId xmlns:a16="http://schemas.microsoft.com/office/drawing/2014/main" id="{B9CCB034-F04D-1561-FB5F-98AC3C1E59A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774650" y="685800"/>
            <a:ext cx="8982081" cy="5978698"/>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3798C7E5-CEC7-0ED8-83BA-43E8ABDF28DA}"/>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10</a:t>
            </a:fld>
            <a:endParaRPr lang="en-US" dirty="0"/>
          </a:p>
        </p:txBody>
      </p:sp>
      <p:sp>
        <p:nvSpPr>
          <p:cNvPr id="5" name="Title 2">
            <a:extLst>
              <a:ext uri="{FF2B5EF4-FFF2-40B4-BE49-F238E27FC236}">
                <a16:creationId xmlns:a16="http://schemas.microsoft.com/office/drawing/2014/main" id="{4EBD776E-1BD0-41F1-A822-29967FDF2B7C}"/>
              </a:ext>
            </a:extLst>
          </p:cNvPr>
          <p:cNvSpPr>
            <a:spLocks noGrp="1"/>
          </p:cNvSpPr>
          <p:nvPr>
            <p:ph type="title"/>
          </p:nvPr>
        </p:nvSpPr>
        <p:spPr>
          <a:xfrm>
            <a:off x="534379" y="958302"/>
            <a:ext cx="11203246" cy="544574"/>
          </a:xfrm>
        </p:spPr>
        <p:txBody>
          <a:bodyPr/>
          <a:lstStyle/>
          <a:p>
            <a:pPr algn="ctr"/>
            <a:r>
              <a:rPr lang="en-US" dirty="0"/>
              <a:t>Transcription: Elongation</a:t>
            </a:r>
          </a:p>
        </p:txBody>
      </p:sp>
    </p:spTree>
    <p:extLst>
      <p:ext uri="{BB962C8B-B14F-4D97-AF65-F5344CB8AC3E}">
        <p14:creationId xmlns:p14="http://schemas.microsoft.com/office/powerpoint/2010/main" val="713162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pic>
        <p:nvPicPr>
          <p:cNvPr id="5" name="Picture 4">
            <a:extLst>
              <a:ext uri="{FF2B5EF4-FFF2-40B4-BE49-F238E27FC236}">
                <a16:creationId xmlns:a16="http://schemas.microsoft.com/office/drawing/2014/main" id="{02675834-F031-D4A3-699C-AB09C6F1E6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2861" y="852590"/>
            <a:ext cx="8731504" cy="5811908"/>
          </a:xfrm>
          <a:prstGeom prst="rect">
            <a:avLst/>
          </a:prstGeom>
          <a:ln>
            <a:noFill/>
          </a:ln>
          <a:effectLst>
            <a:softEdge rad="112500"/>
          </a:effectLst>
        </p:spPr>
      </p:pic>
      <p:sp>
        <p:nvSpPr>
          <p:cNvPr id="6" name="Slide Number Placeholder 1">
            <a:extLst>
              <a:ext uri="{FF2B5EF4-FFF2-40B4-BE49-F238E27FC236}">
                <a16:creationId xmlns:a16="http://schemas.microsoft.com/office/drawing/2014/main" id="{DC868FAF-B79C-D94F-85F0-336525F7C2F5}"/>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11</a:t>
            </a:fld>
            <a:endParaRPr lang="en-US" dirty="0"/>
          </a:p>
        </p:txBody>
      </p:sp>
      <p:sp>
        <p:nvSpPr>
          <p:cNvPr id="7" name="Title 2">
            <a:extLst>
              <a:ext uri="{FF2B5EF4-FFF2-40B4-BE49-F238E27FC236}">
                <a16:creationId xmlns:a16="http://schemas.microsoft.com/office/drawing/2014/main" id="{61FE9893-BCD2-48D5-4720-C080299E8D3B}"/>
              </a:ext>
            </a:extLst>
          </p:cNvPr>
          <p:cNvSpPr>
            <a:spLocks noGrp="1"/>
          </p:cNvSpPr>
          <p:nvPr>
            <p:ph type="title"/>
          </p:nvPr>
        </p:nvSpPr>
        <p:spPr>
          <a:xfrm>
            <a:off x="534379" y="958302"/>
            <a:ext cx="11203246" cy="544574"/>
          </a:xfrm>
        </p:spPr>
        <p:txBody>
          <a:bodyPr/>
          <a:lstStyle/>
          <a:p>
            <a:pPr algn="ctr"/>
            <a:r>
              <a:rPr lang="en-US" dirty="0"/>
              <a:t>Transcription: Termination</a:t>
            </a:r>
          </a:p>
        </p:txBody>
      </p:sp>
    </p:spTree>
    <p:extLst>
      <p:ext uri="{BB962C8B-B14F-4D97-AF65-F5344CB8AC3E}">
        <p14:creationId xmlns:p14="http://schemas.microsoft.com/office/powerpoint/2010/main" val="3210165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12</a:t>
            </a:fld>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dirty="0"/>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spTree>
    <p:extLst>
      <p:ext uri="{BB962C8B-B14F-4D97-AF65-F5344CB8AC3E}">
        <p14:creationId xmlns:p14="http://schemas.microsoft.com/office/powerpoint/2010/main" val="78822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13</a:t>
            </a:fld>
            <a:endParaRPr lang="en-US" dirty="0"/>
          </a:p>
        </p:txBody>
      </p:sp>
      <p:sp>
        <p:nvSpPr>
          <p:cNvPr id="18" name="Left Bracket 17">
            <a:extLst>
              <a:ext uri="{FF2B5EF4-FFF2-40B4-BE49-F238E27FC236}">
                <a16:creationId xmlns:a16="http://schemas.microsoft.com/office/drawing/2014/main" id="{908247E7-BB7D-FD08-22BE-F50C4AD4F3AA}"/>
              </a:ext>
            </a:extLst>
          </p:cNvPr>
          <p:cNvSpPr/>
          <p:nvPr/>
        </p:nvSpPr>
        <p:spPr>
          <a:xfrm rot="16200000" flipH="1">
            <a:off x="3376141" y="-1394299"/>
            <a:ext cx="1334712" cy="4932731"/>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6231A862-2F07-FEC3-AFC0-D98062284266}"/>
              </a:ext>
            </a:extLst>
          </p:cNvPr>
          <p:cNvSpPr/>
          <p:nvPr/>
        </p:nvSpPr>
        <p:spPr>
          <a:xfrm rot="16200000" flipH="1">
            <a:off x="9435536" y="-85187"/>
            <a:ext cx="392175" cy="3257048"/>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id="{C048EA97-9B2D-C39A-6762-CDF85E00CE80}"/>
              </a:ext>
            </a:extLst>
          </p:cNvPr>
          <p:cNvSpPr/>
          <p:nvPr/>
        </p:nvSpPr>
        <p:spPr>
          <a:xfrm rot="16200000" flipH="1">
            <a:off x="5662237" y="1064408"/>
            <a:ext cx="392175" cy="1031849"/>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B666D513-CB07-E91E-20DD-1D34B42FDF65}"/>
              </a:ext>
            </a:extLst>
          </p:cNvPr>
          <p:cNvSpPr txBox="1"/>
          <p:nvPr/>
        </p:nvSpPr>
        <p:spPr>
          <a:xfrm>
            <a:off x="3506598" y="0"/>
            <a:ext cx="1023457" cy="369332"/>
          </a:xfrm>
          <a:prstGeom prst="rect">
            <a:avLst/>
          </a:prstGeom>
          <a:noFill/>
        </p:spPr>
        <p:txBody>
          <a:bodyPr wrap="square" rtlCol="0">
            <a:spAutoFit/>
          </a:bodyPr>
          <a:lstStyle/>
          <a:p>
            <a:r>
              <a:rPr lang="en-US" b="1" dirty="0"/>
              <a:t>Nucleus</a:t>
            </a:r>
          </a:p>
        </p:txBody>
      </p:sp>
      <p:sp>
        <p:nvSpPr>
          <p:cNvPr id="22" name="TextBox 21">
            <a:extLst>
              <a:ext uri="{FF2B5EF4-FFF2-40B4-BE49-F238E27FC236}">
                <a16:creationId xmlns:a16="http://schemas.microsoft.com/office/drawing/2014/main" id="{D75F129A-5C5F-49AC-26D7-F08601C7E871}"/>
              </a:ext>
            </a:extLst>
          </p:cNvPr>
          <p:cNvSpPr txBox="1"/>
          <p:nvPr/>
        </p:nvSpPr>
        <p:spPr>
          <a:xfrm>
            <a:off x="5199784" y="648473"/>
            <a:ext cx="1392579" cy="646331"/>
          </a:xfrm>
          <a:prstGeom prst="rect">
            <a:avLst/>
          </a:prstGeom>
          <a:noFill/>
        </p:spPr>
        <p:txBody>
          <a:bodyPr wrap="square" rtlCol="0">
            <a:spAutoFit/>
          </a:bodyPr>
          <a:lstStyle/>
          <a:p>
            <a:pPr algn="ctr"/>
            <a:r>
              <a:rPr lang="en-US" b="1" dirty="0"/>
              <a:t>Nuclear Membrane</a:t>
            </a:r>
          </a:p>
        </p:txBody>
      </p:sp>
      <p:sp>
        <p:nvSpPr>
          <p:cNvPr id="23" name="TextBox 22">
            <a:extLst>
              <a:ext uri="{FF2B5EF4-FFF2-40B4-BE49-F238E27FC236}">
                <a16:creationId xmlns:a16="http://schemas.microsoft.com/office/drawing/2014/main" id="{76FB153E-094C-DA88-4AF0-E1860E161797}"/>
              </a:ext>
            </a:extLst>
          </p:cNvPr>
          <p:cNvSpPr txBox="1"/>
          <p:nvPr/>
        </p:nvSpPr>
        <p:spPr>
          <a:xfrm>
            <a:off x="8925886" y="795067"/>
            <a:ext cx="1302412" cy="369332"/>
          </a:xfrm>
          <a:prstGeom prst="rect">
            <a:avLst/>
          </a:prstGeom>
          <a:noFill/>
        </p:spPr>
        <p:txBody>
          <a:bodyPr wrap="square" rtlCol="0">
            <a:spAutoFit/>
          </a:bodyPr>
          <a:lstStyle/>
          <a:p>
            <a:r>
              <a:rPr lang="en-US" b="1" dirty="0"/>
              <a:t>Cytoplasm</a:t>
            </a:r>
          </a:p>
        </p:txBody>
      </p:sp>
      <p:sp>
        <p:nvSpPr>
          <p:cNvPr id="25" name="TextBox 24">
            <a:extLst>
              <a:ext uri="{FF2B5EF4-FFF2-40B4-BE49-F238E27FC236}">
                <a16:creationId xmlns:a16="http://schemas.microsoft.com/office/drawing/2014/main" id="{E6EFBA30-2031-6544-17F3-7E9957BE0290}"/>
              </a:ext>
            </a:extLst>
          </p:cNvPr>
          <p:cNvSpPr txBox="1"/>
          <p:nvPr/>
        </p:nvSpPr>
        <p:spPr>
          <a:xfrm>
            <a:off x="3037233" y="6114707"/>
            <a:ext cx="6117534"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Tree>
    <p:extLst>
      <p:ext uri="{BB962C8B-B14F-4D97-AF65-F5344CB8AC3E}">
        <p14:creationId xmlns:p14="http://schemas.microsoft.com/office/powerpoint/2010/main" val="112127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14</a:t>
            </a:fld>
            <a:endParaRPr lang="en-US" dirty="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57"/>
                <a:ext cx="1253880" cy="1464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9256" y="303697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dirty="0"/>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dirty="0"/>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dirty="0"/>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dirty="0"/>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dirty="0"/>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spTree>
    <p:extLst>
      <p:ext uri="{BB962C8B-B14F-4D97-AF65-F5344CB8AC3E}">
        <p14:creationId xmlns:p14="http://schemas.microsoft.com/office/powerpoint/2010/main" val="750954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3" name="Slide Number Placeholder 1">
            <a:extLst>
              <a:ext uri="{FF2B5EF4-FFF2-40B4-BE49-F238E27FC236}">
                <a16:creationId xmlns:a16="http://schemas.microsoft.com/office/drawing/2014/main" id="{BC8D23DD-D22C-6714-1B63-5B33F69B0338}"/>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15</a:t>
            </a:fld>
            <a:endParaRPr lang="en-US" dirty="0"/>
          </a:p>
        </p:txBody>
      </p:sp>
      <p:sp>
        <p:nvSpPr>
          <p:cNvPr id="4" name="Title 2">
            <a:extLst>
              <a:ext uri="{FF2B5EF4-FFF2-40B4-BE49-F238E27FC236}">
                <a16:creationId xmlns:a16="http://schemas.microsoft.com/office/drawing/2014/main" id="{9309E9BC-A599-5D75-BBDE-4E29961DCF26}"/>
              </a:ext>
            </a:extLst>
          </p:cNvPr>
          <p:cNvSpPr>
            <a:spLocks noGrp="1"/>
          </p:cNvSpPr>
          <p:nvPr>
            <p:ph type="title"/>
          </p:nvPr>
        </p:nvSpPr>
        <p:spPr>
          <a:xfrm>
            <a:off x="534379" y="958302"/>
            <a:ext cx="11203246" cy="544574"/>
          </a:xfrm>
        </p:spPr>
        <p:txBody>
          <a:bodyPr/>
          <a:lstStyle/>
          <a:p>
            <a:pPr algn="ctr"/>
            <a:r>
              <a:rPr lang="en-US" dirty="0"/>
              <a:t>Translation</a:t>
            </a:r>
          </a:p>
        </p:txBody>
      </p:sp>
      <p:pic>
        <p:nvPicPr>
          <p:cNvPr id="5" name="Picture 4">
            <a:extLst>
              <a:ext uri="{FF2B5EF4-FFF2-40B4-BE49-F238E27FC236}">
                <a16:creationId xmlns:a16="http://schemas.microsoft.com/office/drawing/2014/main" id="{FD261D9D-C2C7-B562-76DE-FBBCABC7D12F}"/>
              </a:ext>
            </a:extLst>
          </p:cNvPr>
          <p:cNvPicPr>
            <a:picLocks noChangeAspect="1"/>
          </p:cNvPicPr>
          <p:nvPr/>
        </p:nvPicPr>
        <p:blipFill>
          <a:blip r:embed="rId3"/>
          <a:stretch>
            <a:fillRect/>
          </a:stretch>
        </p:blipFill>
        <p:spPr>
          <a:xfrm>
            <a:off x="1031335" y="1329173"/>
            <a:ext cx="3933173" cy="5152762"/>
          </a:xfrm>
          <a:prstGeom prst="rect">
            <a:avLst/>
          </a:prstGeom>
          <a:ln>
            <a:noFill/>
          </a:ln>
          <a:effectLst>
            <a:softEdge rad="112500"/>
          </a:effectLst>
        </p:spPr>
      </p:pic>
      <p:sp>
        <p:nvSpPr>
          <p:cNvPr id="6" name="TextBox 5">
            <a:extLst>
              <a:ext uri="{FF2B5EF4-FFF2-40B4-BE49-F238E27FC236}">
                <a16:creationId xmlns:a16="http://schemas.microsoft.com/office/drawing/2014/main" id="{0FF558FC-3CFB-E39A-373D-87B7899A3FB0}"/>
              </a:ext>
            </a:extLst>
          </p:cNvPr>
          <p:cNvSpPr txBox="1"/>
          <p:nvPr/>
        </p:nvSpPr>
        <p:spPr>
          <a:xfrm rot="10800000" flipV="1">
            <a:off x="6096000" y="6099125"/>
            <a:ext cx="5641626" cy="230832"/>
          </a:xfrm>
          <a:prstGeom prst="rect">
            <a:avLst/>
          </a:prstGeom>
          <a:noFill/>
        </p:spPr>
        <p:txBody>
          <a:bodyPr wrap="square" rtlCol="0">
            <a:spAutoFit/>
          </a:bodyPr>
          <a:lstStyle/>
          <a:p>
            <a:pPr algn="ctr"/>
            <a:r>
              <a:rPr lang="en-US" sz="900" b="0" i="0" dirty="0">
                <a:solidFill>
                  <a:srgbClr val="5A5A5A"/>
                </a:solidFill>
                <a:effectLst/>
                <a:latin typeface="Helvetica Neue"/>
              </a:rPr>
              <a:t>Acknowledgement: Illustration by David S. </a:t>
            </a:r>
            <a:r>
              <a:rPr lang="en-US" sz="900" b="0" i="0" dirty="0" err="1">
                <a:solidFill>
                  <a:srgbClr val="5A5A5A"/>
                </a:solidFill>
                <a:effectLst/>
                <a:latin typeface="Helvetica Neue"/>
              </a:rPr>
              <a:t>Goodsell</a:t>
            </a:r>
            <a:r>
              <a:rPr lang="en-US" sz="900" b="0" i="0" dirty="0">
                <a:solidFill>
                  <a:srgbClr val="5A5A5A"/>
                </a:solidFill>
                <a:effectLst/>
                <a:latin typeface="Helvetica Neue"/>
              </a:rPr>
              <a:t>. </a:t>
            </a:r>
            <a:r>
              <a:rPr lang="en-US" sz="900" b="0" i="0" dirty="0" err="1">
                <a:solidFill>
                  <a:srgbClr val="5A5A5A"/>
                </a:solidFill>
                <a:effectLst/>
                <a:latin typeface="Helvetica Neue"/>
              </a:rPr>
              <a:t>doi</a:t>
            </a:r>
            <a:r>
              <a:rPr lang="en-US" sz="900" b="0" i="0" dirty="0">
                <a:solidFill>
                  <a:srgbClr val="5A5A5A"/>
                </a:solidFill>
                <a:effectLst/>
                <a:latin typeface="Helvetica Neue"/>
              </a:rPr>
              <a:t>: 10.2210/</a:t>
            </a:r>
            <a:r>
              <a:rPr lang="en-US" sz="900" b="0" i="0" dirty="0" err="1">
                <a:solidFill>
                  <a:srgbClr val="5A5A5A"/>
                </a:solidFill>
                <a:effectLst/>
                <a:latin typeface="Helvetica Neue"/>
              </a:rPr>
              <a:t>rcsb_pdb</a:t>
            </a:r>
            <a:r>
              <a:rPr lang="en-US" sz="900" b="0" i="0" dirty="0">
                <a:solidFill>
                  <a:srgbClr val="5A5A5A"/>
                </a:solidFill>
                <a:effectLst/>
                <a:latin typeface="Helvetica Neue"/>
              </a:rPr>
              <a:t>/goodsell-gallery-006</a:t>
            </a:r>
            <a:endParaRPr lang="en-US" sz="900" dirty="0"/>
          </a:p>
        </p:txBody>
      </p:sp>
      <p:pic>
        <p:nvPicPr>
          <p:cNvPr id="7" name="Picture 6" descr="A picture containing purple, garden, plant&#10;&#10;Description automatically generated">
            <a:extLst>
              <a:ext uri="{FF2B5EF4-FFF2-40B4-BE49-F238E27FC236}">
                <a16:creationId xmlns:a16="http://schemas.microsoft.com/office/drawing/2014/main" id="{156F1856-0E6F-26E0-E548-832E71A9F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023" y="1789172"/>
            <a:ext cx="4074329" cy="4079121"/>
          </a:xfrm>
          <a:prstGeom prst="rect">
            <a:avLst/>
          </a:prstGeom>
        </p:spPr>
      </p:pic>
    </p:spTree>
    <p:extLst>
      <p:ext uri="{BB962C8B-B14F-4D97-AF65-F5344CB8AC3E}">
        <p14:creationId xmlns:p14="http://schemas.microsoft.com/office/powerpoint/2010/main" val="1284058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16</a:t>
            </a:fld>
            <a:endParaRPr lang="en-US" dirty="0"/>
          </a:p>
        </p:txBody>
      </p:sp>
      <p:pic>
        <p:nvPicPr>
          <p:cNvPr id="6" name="Content Placeholder 5" descr="Table&#10;&#10;Description automatically generated">
            <a:extLst>
              <a:ext uri="{FF2B5EF4-FFF2-40B4-BE49-F238E27FC236}">
                <a16:creationId xmlns:a16="http://schemas.microsoft.com/office/drawing/2014/main" id="{7FF5B512-91F7-B06C-C904-DE2ACA4109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27551" y="0"/>
            <a:ext cx="8793271" cy="6811504"/>
          </a:xfrm>
        </p:spPr>
      </p:pic>
    </p:spTree>
    <p:extLst>
      <p:ext uri="{BB962C8B-B14F-4D97-AF65-F5344CB8AC3E}">
        <p14:creationId xmlns:p14="http://schemas.microsoft.com/office/powerpoint/2010/main" val="514779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17</a:t>
            </a:fld>
            <a:endParaRPr lang="en-US" dirty="0"/>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dirty="0"/>
              <a:t>Pair the tRNA with the amino acids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3002321" y="1305462"/>
            <a:ext cx="6187357" cy="4647157"/>
          </a:xfrm>
          <a:prstGeom prst="rect">
            <a:avLst/>
          </a:prstGeom>
          <a:ln>
            <a:noFill/>
          </a:ln>
          <a:effectLst>
            <a:softEdge rad="112500"/>
          </a:effectLst>
        </p:spPr>
      </p:pic>
    </p:spTree>
    <p:extLst>
      <p:ext uri="{BB962C8B-B14F-4D97-AF65-F5344CB8AC3E}">
        <p14:creationId xmlns:p14="http://schemas.microsoft.com/office/powerpoint/2010/main" val="3582607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18</a:t>
            </a:fld>
            <a:endParaRPr lang="en-US" dirty="0"/>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dirty="0"/>
              <a:t>A closer look at tRNAs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919113" y="1440492"/>
            <a:ext cx="6187357" cy="4647157"/>
          </a:xfrm>
          <a:prstGeom prst="rect">
            <a:avLst/>
          </a:prstGeom>
          <a:ln>
            <a:noFill/>
          </a:ln>
          <a:effectLst>
            <a:softEdge rad="112500"/>
          </a:effectLst>
        </p:spPr>
      </p:pic>
      <p:pic>
        <p:nvPicPr>
          <p:cNvPr id="11" name="Picture 10" descr="A picture containing person, hand&#10;&#10;Description automatically generated">
            <a:extLst>
              <a:ext uri="{FF2B5EF4-FFF2-40B4-BE49-F238E27FC236}">
                <a16:creationId xmlns:a16="http://schemas.microsoft.com/office/drawing/2014/main" id="{364731F0-CAE5-9D8C-7CDB-4AAF1044E3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8103" y="1594001"/>
            <a:ext cx="4633698" cy="4343336"/>
          </a:xfrm>
          <a:prstGeom prst="rect">
            <a:avLst/>
          </a:prstGeom>
        </p:spPr>
      </p:pic>
      <p:sp>
        <p:nvSpPr>
          <p:cNvPr id="13" name="Rectangle 12">
            <a:extLst>
              <a:ext uri="{FF2B5EF4-FFF2-40B4-BE49-F238E27FC236}">
                <a16:creationId xmlns:a16="http://schemas.microsoft.com/office/drawing/2014/main" id="{07EC1877-CB18-73C5-3E8A-B4A80694FFA2}"/>
              </a:ext>
            </a:extLst>
          </p:cNvPr>
          <p:cNvSpPr/>
          <p:nvPr/>
        </p:nvSpPr>
        <p:spPr>
          <a:xfrm>
            <a:off x="7228103" y="2971800"/>
            <a:ext cx="45719" cy="610644"/>
          </a:xfrm>
          <a:prstGeom prst="rect">
            <a:avLst/>
          </a:prstGeom>
          <a:solidFill>
            <a:srgbClr val="65B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332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dirty="0"/>
              <a:t>A closer look at ribosomes</a:t>
            </a:r>
          </a:p>
        </p:txBody>
      </p:sp>
      <p:pic>
        <p:nvPicPr>
          <p:cNvPr id="10" name="Content Placeholder 9" descr="A picture containing text, person, hand, several&#10;&#10;Description automatically generated">
            <a:extLst>
              <a:ext uri="{FF2B5EF4-FFF2-40B4-BE49-F238E27FC236}">
                <a16:creationId xmlns:a16="http://schemas.microsoft.com/office/drawing/2014/main" id="{0B54CDBC-E7E9-DDFE-1FDF-0AA69AA9FA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40260" y="1554776"/>
            <a:ext cx="6933158" cy="4148529"/>
          </a:xfrm>
        </p:spPr>
      </p:pic>
    </p:spTree>
    <p:extLst>
      <p:ext uri="{BB962C8B-B14F-4D97-AF65-F5344CB8AC3E}">
        <p14:creationId xmlns:p14="http://schemas.microsoft.com/office/powerpoint/2010/main" val="3275979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descr="A picture containing person, wall&#10;&#10;Description automatically generated">
            <a:extLst>
              <a:ext uri="{FF2B5EF4-FFF2-40B4-BE49-F238E27FC236}">
                <a16:creationId xmlns:a16="http://schemas.microsoft.com/office/drawing/2014/main" id="{4031E836-7E01-3AD8-47F0-844AE4999788}"/>
              </a:ext>
            </a:extLst>
          </p:cNvPr>
          <p:cNvPicPr>
            <a:picLocks noChangeAspect="1"/>
          </p:cNvPicPr>
          <p:nvPr/>
        </p:nvPicPr>
        <p:blipFill>
          <a:blip r:embed="rId3">
            <a:extLst>
              <a:ext uri="{28A0092B-C50C-407E-A947-70E740481C1C}">
                <a14:useLocalDpi xmlns:a14="http://schemas.microsoft.com/office/drawing/2010/main" val="0"/>
              </a:ext>
            </a:extLst>
          </a:blip>
          <a:srcRect t="10014" b="10014"/>
          <a:stretch>
            <a:fillRect/>
          </a:stretch>
        </p:blipFill>
        <p:spPr>
          <a:xfrm>
            <a:off x="7075239" y="1473388"/>
            <a:ext cx="4671589" cy="4671589"/>
          </a:xfrm>
          <a:prstGeom prst="ellipse">
            <a:avLst/>
          </a:prstGeom>
          <a:ln>
            <a:noFill/>
          </a:ln>
          <a:effectLst>
            <a:softEdge rad="112500"/>
          </a:effectLst>
        </p:spPr>
      </p:pic>
      <p:sp>
        <p:nvSpPr>
          <p:cNvPr id="5" name="Subtitle 3">
            <a:extLst>
              <a:ext uri="{FF2B5EF4-FFF2-40B4-BE49-F238E27FC236}">
                <a16:creationId xmlns:a16="http://schemas.microsoft.com/office/drawing/2014/main" id="{29847CAC-2C7A-BB60-BEEC-656B71D979FD}"/>
              </a:ext>
            </a:extLst>
          </p:cNvPr>
          <p:cNvSpPr txBox="1">
            <a:spLocks/>
          </p:cNvSpPr>
          <p:nvPr/>
        </p:nvSpPr>
        <p:spPr>
          <a:xfrm>
            <a:off x="2122415" y="4311941"/>
            <a:ext cx="5928592" cy="15062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0"/>
              </a:spcBef>
              <a:buFont typeface="Arial" panose="020B0604020202020204" pitchFamily="34" charset="0"/>
              <a:buNone/>
              <a:defRPr sz="2400" kern="1200">
                <a:solidFill>
                  <a:schemeClr val="bg1">
                    <a:lumMod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a:t>Ruth Hutson, MSSE</a:t>
            </a:r>
            <a:endParaRPr lang="en-US" sz="4000" dirty="0"/>
          </a:p>
        </p:txBody>
      </p:sp>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20</a:t>
            </a:fld>
            <a:endParaRPr lang="en-US" dirty="0"/>
          </a:p>
        </p:txBody>
      </p:sp>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5057" y="649207"/>
            <a:ext cx="9037056" cy="601529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20</a:t>
            </a:fld>
            <a:endParaRPr lang="en-US" dirty="0"/>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dirty="0"/>
              <a:t>Translation: Initiation</a:t>
            </a:r>
          </a:p>
        </p:txBody>
      </p:sp>
    </p:spTree>
    <p:extLst>
      <p:ext uri="{BB962C8B-B14F-4D97-AF65-F5344CB8AC3E}">
        <p14:creationId xmlns:p14="http://schemas.microsoft.com/office/powerpoint/2010/main" val="1271539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21</a:t>
            </a:fld>
            <a:endParaRPr lang="en-US" dirty="0"/>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1186" y="958302"/>
            <a:ext cx="8449628"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21</a:t>
            </a:fld>
            <a:endParaRPr lang="en-US" dirty="0"/>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dirty="0"/>
              <a:t>Translation: Elongation</a:t>
            </a:r>
          </a:p>
        </p:txBody>
      </p:sp>
    </p:spTree>
    <p:extLst>
      <p:ext uri="{BB962C8B-B14F-4D97-AF65-F5344CB8AC3E}">
        <p14:creationId xmlns:p14="http://schemas.microsoft.com/office/powerpoint/2010/main" val="779786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22</a:t>
            </a:fld>
            <a:endParaRPr lang="en-US" dirty="0"/>
          </a:p>
        </p:txBody>
      </p:sp>
      <p:pic>
        <p:nvPicPr>
          <p:cNvPr id="3" name="Picture 2">
            <a:extLst>
              <a:ext uri="{FF2B5EF4-FFF2-40B4-BE49-F238E27FC236}">
                <a16:creationId xmlns:a16="http://schemas.microsoft.com/office/drawing/2014/main" id="{9BCC7602-9871-45FF-13DF-5C682FE6DD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9775" y="849313"/>
            <a:ext cx="8679188" cy="5777085"/>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2BC0044F-01F5-A9A9-DA93-67B870078F9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22</a:t>
            </a:fld>
            <a:endParaRPr lang="en-US" dirty="0"/>
          </a:p>
        </p:txBody>
      </p:sp>
      <p:sp>
        <p:nvSpPr>
          <p:cNvPr id="5" name="Title 2">
            <a:extLst>
              <a:ext uri="{FF2B5EF4-FFF2-40B4-BE49-F238E27FC236}">
                <a16:creationId xmlns:a16="http://schemas.microsoft.com/office/drawing/2014/main" id="{C175D59B-CE61-C932-0BAC-E0872BC85D2B}"/>
              </a:ext>
            </a:extLst>
          </p:cNvPr>
          <p:cNvSpPr>
            <a:spLocks noGrp="1"/>
          </p:cNvSpPr>
          <p:nvPr>
            <p:ph type="title"/>
          </p:nvPr>
        </p:nvSpPr>
        <p:spPr>
          <a:xfrm>
            <a:off x="534379" y="958302"/>
            <a:ext cx="11203246" cy="544574"/>
          </a:xfrm>
        </p:spPr>
        <p:txBody>
          <a:bodyPr/>
          <a:lstStyle/>
          <a:p>
            <a:pPr algn="ctr"/>
            <a:r>
              <a:rPr lang="en-US" dirty="0"/>
              <a:t>Translation: Termination</a:t>
            </a:r>
          </a:p>
        </p:txBody>
      </p:sp>
    </p:spTree>
    <p:extLst>
      <p:ext uri="{BB962C8B-B14F-4D97-AF65-F5344CB8AC3E}">
        <p14:creationId xmlns:p14="http://schemas.microsoft.com/office/powerpoint/2010/main" val="2143337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23</a:t>
            </a:fld>
            <a:endParaRPr lang="en-US" dirty="0"/>
          </a:p>
        </p:txBody>
      </p:sp>
      <p:pic>
        <p:nvPicPr>
          <p:cNvPr id="6" name="Content Placeholder 5" descr="Table&#10;&#10;Description automatically generated">
            <a:extLst>
              <a:ext uri="{FF2B5EF4-FFF2-40B4-BE49-F238E27FC236}">
                <a16:creationId xmlns:a16="http://schemas.microsoft.com/office/drawing/2014/main" id="{7FF5B512-91F7-B06C-C904-DE2ACA4109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27551" y="0"/>
            <a:ext cx="8793271" cy="6811504"/>
          </a:xfrm>
        </p:spPr>
      </p:pic>
    </p:spTree>
    <p:extLst>
      <p:ext uri="{BB962C8B-B14F-4D97-AF65-F5344CB8AC3E}">
        <p14:creationId xmlns:p14="http://schemas.microsoft.com/office/powerpoint/2010/main" val="1340601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24</a:t>
            </a:fld>
            <a:endParaRPr lang="en-US" dirty="0"/>
          </a:p>
        </p:txBody>
      </p:sp>
      <p:sp>
        <p:nvSpPr>
          <p:cNvPr id="3" name="Title 1">
            <a:extLst>
              <a:ext uri="{FF2B5EF4-FFF2-40B4-BE49-F238E27FC236}">
                <a16:creationId xmlns:a16="http://schemas.microsoft.com/office/drawing/2014/main" id="{530782AE-D82C-84EF-DF11-1042828E7542}"/>
              </a:ext>
            </a:extLst>
          </p:cNvPr>
          <p:cNvSpPr txBox="1">
            <a:spLocks/>
          </p:cNvSpPr>
          <p:nvPr/>
        </p:nvSpPr>
        <p:spPr>
          <a:xfrm>
            <a:off x="517358" y="1808439"/>
            <a:ext cx="10131425" cy="1989838"/>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dirty="0">
              <a:solidFill>
                <a:prstClr val="white"/>
              </a:solidFill>
              <a:latin typeface="Calibri" panose="020F0502020204030204"/>
            </a:endParaRPr>
          </a:p>
        </p:txBody>
      </p:sp>
      <p:sp>
        <p:nvSpPr>
          <p:cNvPr id="4" name="Title 1">
            <a:extLst>
              <a:ext uri="{FF2B5EF4-FFF2-40B4-BE49-F238E27FC236}">
                <a16:creationId xmlns:a16="http://schemas.microsoft.com/office/drawing/2014/main" id="{C134E43E-960C-80EA-0574-B7B56EEE56F1}"/>
              </a:ext>
            </a:extLst>
          </p:cNvPr>
          <p:cNvSpPr>
            <a:spLocks noGrp="1"/>
          </p:cNvSpPr>
          <p:nvPr>
            <p:ph type="title"/>
          </p:nvPr>
        </p:nvSpPr>
        <p:spPr>
          <a:xfrm>
            <a:off x="534379" y="958302"/>
            <a:ext cx="11203246" cy="544574"/>
          </a:xfrm>
        </p:spPr>
        <p:txBody>
          <a:bodyPr>
            <a:normAutofit fontScale="90000"/>
          </a:bodyPr>
          <a:lstStyle/>
          <a:p>
            <a:pPr algn="ctr"/>
            <a:r>
              <a:rPr lang="en-US" sz="5600" b="1" dirty="0">
                <a:latin typeface="+mn-lt"/>
              </a:rPr>
              <a:t>Let’s review</a:t>
            </a:r>
            <a:br>
              <a:rPr lang="en-US" sz="4000" b="1" dirty="0">
                <a:effectLst/>
                <a:latin typeface="+mn-lt"/>
              </a:rPr>
            </a:br>
            <a:endParaRPr lang="en-US" sz="4000" b="1" dirty="0">
              <a:effectLst/>
              <a:latin typeface="+mn-lt"/>
            </a:endParaRPr>
          </a:p>
        </p:txBody>
      </p:sp>
      <p:pic>
        <p:nvPicPr>
          <p:cNvPr id="5" name="Picture 4">
            <a:extLst>
              <a:ext uri="{FF2B5EF4-FFF2-40B4-BE49-F238E27FC236}">
                <a16:creationId xmlns:a16="http://schemas.microsoft.com/office/drawing/2014/main" id="{16286955-2116-F980-0A3C-307D2F952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187" y="1680213"/>
            <a:ext cx="4878651" cy="2338334"/>
          </a:xfrm>
          <a:prstGeom prst="rect">
            <a:avLst/>
          </a:prstGeom>
        </p:spPr>
      </p:pic>
      <p:pic>
        <p:nvPicPr>
          <p:cNvPr id="6" name="Picture 5" descr="FGIKTranscriptionTeacherKey6-18-15.compressed.pdf - Adobe Acrobat Reader DC">
            <a:extLst>
              <a:ext uri="{FF2B5EF4-FFF2-40B4-BE49-F238E27FC236}">
                <a16:creationId xmlns:a16="http://schemas.microsoft.com/office/drawing/2014/main" id="{70B31F71-EB38-F654-28EE-17CEE942BB5A}"/>
              </a:ext>
            </a:extLst>
          </p:cNvPr>
          <p:cNvPicPr>
            <a:picLocks noChangeAspect="1"/>
          </p:cNvPicPr>
          <p:nvPr/>
        </p:nvPicPr>
        <p:blipFill rotWithShape="1">
          <a:blip r:embed="rId4">
            <a:extLst>
              <a:ext uri="{28A0092B-C50C-407E-A947-70E740481C1C}">
                <a14:useLocalDpi xmlns:a14="http://schemas.microsoft.com/office/drawing/2010/main" val="0"/>
              </a:ext>
            </a:extLst>
          </a:blip>
          <a:srcRect l="12884" t="31336" r="23942" b="41826"/>
          <a:stretch/>
        </p:blipFill>
        <p:spPr>
          <a:xfrm>
            <a:off x="398585" y="4009292"/>
            <a:ext cx="11418277" cy="2590799"/>
          </a:xfrm>
          <a:prstGeom prst="rect">
            <a:avLst/>
          </a:prstGeom>
        </p:spPr>
      </p:pic>
      <p:pic>
        <p:nvPicPr>
          <p:cNvPr id="7" name="Picture 6" descr="FGIKTranscriptionTeacherKey6-18-15.compressed.pdf - Adobe Acrobat Reader DC">
            <a:extLst>
              <a:ext uri="{FF2B5EF4-FFF2-40B4-BE49-F238E27FC236}">
                <a16:creationId xmlns:a16="http://schemas.microsoft.com/office/drawing/2014/main" id="{1E2A7347-9CAC-8115-7EE1-1507050F59C0}"/>
              </a:ext>
            </a:extLst>
          </p:cNvPr>
          <p:cNvPicPr>
            <a:picLocks noChangeAspect="1"/>
          </p:cNvPicPr>
          <p:nvPr/>
        </p:nvPicPr>
        <p:blipFill rotWithShape="1">
          <a:blip r:embed="rId4">
            <a:extLst>
              <a:ext uri="{28A0092B-C50C-407E-A947-70E740481C1C}">
                <a14:useLocalDpi xmlns:a14="http://schemas.microsoft.com/office/drawing/2010/main" val="0"/>
              </a:ext>
            </a:extLst>
          </a:blip>
          <a:srcRect l="35096" t="64556" r="25577" b="6866"/>
          <a:stretch/>
        </p:blipFill>
        <p:spPr>
          <a:xfrm>
            <a:off x="605281" y="1808439"/>
            <a:ext cx="4794740" cy="1875692"/>
          </a:xfrm>
          <a:prstGeom prst="rect">
            <a:avLst/>
          </a:prstGeom>
        </p:spPr>
      </p:pic>
    </p:spTree>
    <p:extLst>
      <p:ext uri="{BB962C8B-B14F-4D97-AF65-F5344CB8AC3E}">
        <p14:creationId xmlns:p14="http://schemas.microsoft.com/office/powerpoint/2010/main" val="217928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dirty="0"/>
          </a:p>
        </p:txBody>
      </p:sp>
      <p:sp>
        <p:nvSpPr>
          <p:cNvPr id="3" name="Title 1">
            <a:extLst>
              <a:ext uri="{FF2B5EF4-FFF2-40B4-BE49-F238E27FC236}">
                <a16:creationId xmlns:a16="http://schemas.microsoft.com/office/drawing/2014/main" id="{3277E02F-FDA7-AE8D-009C-4D4D72A2602A}"/>
              </a:ext>
            </a:extLst>
          </p:cNvPr>
          <p:cNvSpPr>
            <a:spLocks noGrp="1"/>
          </p:cNvSpPr>
          <p:nvPr>
            <p:ph type="title"/>
          </p:nvPr>
        </p:nvSpPr>
        <p:spPr>
          <a:xfrm>
            <a:off x="534379" y="958302"/>
            <a:ext cx="11203246" cy="544574"/>
          </a:xfrm>
        </p:spPr>
        <p:txBody>
          <a:bodyPr>
            <a:noAutofit/>
          </a:bodyPr>
          <a:lstStyle/>
          <a:p>
            <a:pPr algn="ctr"/>
            <a:r>
              <a:rPr lang="en-US" sz="3600" dirty="0">
                <a:latin typeface="+mn-lt"/>
              </a:rPr>
              <a:t>Workshop NGSS Connections </a:t>
            </a:r>
            <a:br>
              <a:rPr lang="en-US" sz="3600" dirty="0">
                <a:solidFill>
                  <a:srgbClr val="0070C0"/>
                </a:solidFill>
              </a:rPr>
            </a:br>
            <a:r>
              <a:rPr lang="en-US" sz="2000" dirty="0">
                <a:solidFill>
                  <a:schemeClr val="accent1"/>
                </a:solidFill>
                <a:latin typeface="+mn-lt"/>
              </a:rPr>
              <a:t>(and/or other applicable standards)</a:t>
            </a:r>
          </a:p>
        </p:txBody>
      </p:sp>
      <p:graphicFrame>
        <p:nvGraphicFramePr>
          <p:cNvPr id="4" name="Table 3">
            <a:extLst>
              <a:ext uri="{FF2B5EF4-FFF2-40B4-BE49-F238E27FC236}">
                <a16:creationId xmlns:a16="http://schemas.microsoft.com/office/drawing/2014/main" id="{7982826A-E118-4B01-D1FE-C050A6530BDE}"/>
              </a:ext>
            </a:extLst>
          </p:cNvPr>
          <p:cNvGraphicFramePr>
            <a:graphicFrameLocks noGrp="1"/>
          </p:cNvGraphicFramePr>
          <p:nvPr>
            <p:extLst>
              <p:ext uri="{D42A27DB-BD31-4B8C-83A1-F6EECF244321}">
                <p14:modId xmlns:p14="http://schemas.microsoft.com/office/powerpoint/2010/main" val="1062031632"/>
              </p:ext>
            </p:extLst>
          </p:nvPr>
        </p:nvGraphicFramePr>
        <p:xfrm>
          <a:off x="618434" y="1908313"/>
          <a:ext cx="10956172" cy="4346897"/>
        </p:xfrm>
        <a:graphic>
          <a:graphicData uri="http://schemas.openxmlformats.org/drawingml/2006/table">
            <a:tbl>
              <a:tblPr firstRow="1" firstCol="1" bandRow="1">
                <a:tableStyleId>{C4B1156A-380E-4F78-BDF5-A606A8083BF9}</a:tableStyleId>
              </a:tblPr>
              <a:tblGrid>
                <a:gridCol w="2658830">
                  <a:extLst>
                    <a:ext uri="{9D8B030D-6E8A-4147-A177-3AD203B41FA5}">
                      <a16:colId xmlns:a16="http://schemas.microsoft.com/office/drawing/2014/main" val="598079876"/>
                    </a:ext>
                  </a:extLst>
                </a:gridCol>
                <a:gridCol w="2902546">
                  <a:extLst>
                    <a:ext uri="{9D8B030D-6E8A-4147-A177-3AD203B41FA5}">
                      <a16:colId xmlns:a16="http://schemas.microsoft.com/office/drawing/2014/main" val="3881289360"/>
                    </a:ext>
                  </a:extLst>
                </a:gridCol>
                <a:gridCol w="2697398">
                  <a:extLst>
                    <a:ext uri="{9D8B030D-6E8A-4147-A177-3AD203B41FA5}">
                      <a16:colId xmlns:a16="http://schemas.microsoft.com/office/drawing/2014/main" val="2035052738"/>
                    </a:ext>
                  </a:extLst>
                </a:gridCol>
                <a:gridCol w="2697398">
                  <a:extLst>
                    <a:ext uri="{9D8B030D-6E8A-4147-A177-3AD203B41FA5}">
                      <a16:colId xmlns:a16="http://schemas.microsoft.com/office/drawing/2014/main" val="4210109165"/>
                    </a:ext>
                  </a:extLst>
                </a:gridCol>
              </a:tblGrid>
              <a:tr h="605984">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tc>
                  <a:txBody>
                    <a:bodyPr/>
                    <a:lstStyle/>
                    <a:p>
                      <a:pPr marL="0" marR="0" algn="ctr">
                        <a:lnSpc>
                          <a:spcPct val="107000"/>
                        </a:lnSpc>
                        <a:spcBef>
                          <a:spcPts val="0"/>
                        </a:spcBef>
                        <a:spcAft>
                          <a:spcPts val="0"/>
                        </a:spcAft>
                      </a:pP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TEKS</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dirty="0">
                          <a:effectLst/>
                          <a:latin typeface="Calibri"/>
                          <a:cs typeface="Times New Roman"/>
                        </a:rPr>
                        <a:t>Using Mathematics and Computational Thinking</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5-PS1-2</a:t>
                      </a:r>
                      <a:endParaRPr lang="en-US" dirty="0"/>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Student Expectation- B.6C</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084955307"/>
                  </a:ext>
                </a:extLst>
              </a:tr>
              <a:tr h="929963">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MS-PS1-1</a:t>
                      </a:r>
                      <a:endParaRPr lang="en-US" dirty="0"/>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a:lnSpc>
                          <a:spcPct val="107000"/>
                        </a:lnSpc>
                        <a:spcBef>
                          <a:spcPts val="0"/>
                        </a:spcBef>
                        <a:spcAft>
                          <a:spcPts val="0"/>
                        </a:spcAft>
                        <a:buNone/>
                      </a:pPr>
                      <a:r>
                        <a:rPr lang="en-US" sz="2400" b="1" dirty="0">
                          <a:effectLst/>
                          <a:latin typeface="Calibri"/>
                          <a:cs typeface="Times New Roman"/>
                        </a:rPr>
                        <a:t>Planning and Carrying Out Investigations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HS-PS1-3</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147762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pic>
        <p:nvPicPr>
          <p:cNvPr id="5" name="Picture 5" descr="Qr code&#10;&#10;Description automatically generated">
            <a:extLst>
              <a:ext uri="{FF2B5EF4-FFF2-40B4-BE49-F238E27FC236}">
                <a16:creationId xmlns:a16="http://schemas.microsoft.com/office/drawing/2014/main" id="{04AE955A-7DEF-9015-8373-32903BEFF1B7}"/>
              </a:ext>
            </a:extLst>
          </p:cNvPr>
          <p:cNvPicPr>
            <a:picLocks noChangeAspect="1"/>
          </p:cNvPicPr>
          <p:nvPr/>
        </p:nvPicPr>
        <p:blipFill>
          <a:blip r:embed="rId2"/>
          <a:stretch>
            <a:fillRect/>
          </a:stretch>
        </p:blipFill>
        <p:spPr>
          <a:xfrm>
            <a:off x="5698982" y="952500"/>
            <a:ext cx="4829963" cy="4829963"/>
          </a:xfrm>
          <a:prstGeom prst="rect">
            <a:avLst/>
          </a:prstGeom>
        </p:spPr>
      </p:pic>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26</a:t>
            </a:fld>
            <a:endParaRPr lang="en-US">
              <a:solidFill>
                <a:prstClr val="black">
                  <a:tint val="75000"/>
                </a:prstClr>
              </a:solidFill>
            </a:endParaRPr>
          </a:p>
        </p:txBody>
      </p:sp>
    </p:spTree>
    <p:extLst>
      <p:ext uri="{BB962C8B-B14F-4D97-AF65-F5344CB8AC3E}">
        <p14:creationId xmlns:p14="http://schemas.microsoft.com/office/powerpoint/2010/main" val="3242506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103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
        <p:nvSpPr>
          <p:cNvPr id="5" name="Title 1">
            <a:extLst>
              <a:ext uri="{FF2B5EF4-FFF2-40B4-BE49-F238E27FC236}">
                <a16:creationId xmlns:a16="http://schemas.microsoft.com/office/drawing/2014/main" id="{FD6A3624-E93D-DAEA-6535-6F2C6DC88221}"/>
              </a:ext>
            </a:extLst>
          </p:cNvPr>
          <p:cNvSpPr txBox="1">
            <a:spLocks/>
          </p:cNvSpPr>
          <p:nvPr/>
        </p:nvSpPr>
        <p:spPr>
          <a:xfrm>
            <a:off x="534379" y="958302"/>
            <a:ext cx="11203246" cy="544574"/>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lgn="ctr"/>
            <a:r>
              <a:rPr lang="en-US" sz="3600">
                <a:latin typeface="+mn-lt"/>
                <a:cs typeface="Arial" panose="020B0604020202020204" pitchFamily="34" charset="0"/>
              </a:rPr>
              <a:t>Workshop Learning Goals</a:t>
            </a:r>
            <a:endParaRPr lang="en-US" sz="3600" dirty="0">
              <a:latin typeface="+mn-lt"/>
              <a:cs typeface="Arial" panose="020B0604020202020204" pitchFamily="34" charset="0"/>
            </a:endParaRPr>
          </a:p>
        </p:txBody>
      </p:sp>
      <p:sp>
        <p:nvSpPr>
          <p:cNvPr id="6" name="TextBox 5">
            <a:extLst>
              <a:ext uri="{FF2B5EF4-FFF2-40B4-BE49-F238E27FC236}">
                <a16:creationId xmlns:a16="http://schemas.microsoft.com/office/drawing/2014/main" id="{E3F982DD-5174-20A4-10C8-4B359F0E9C6A}"/>
              </a:ext>
            </a:extLst>
          </p:cNvPr>
          <p:cNvSpPr txBox="1"/>
          <p:nvPr/>
        </p:nvSpPr>
        <p:spPr>
          <a:xfrm>
            <a:off x="691487" y="2071255"/>
            <a:ext cx="10650689" cy="3233193"/>
          </a:xfrm>
          <a:prstGeom prst="rect">
            <a:avLst/>
          </a:prstGeom>
          <a:noFill/>
        </p:spPr>
        <p:txBody>
          <a:bodyPr wrap="square" lIns="91440" tIns="45720" rIns="91440" bIns="45720" rtlCol="0" anchor="t">
            <a:spAutoFit/>
          </a:bodyPr>
          <a:lstStyle/>
          <a:p>
            <a:pPr marL="342900" marR="0" lvl="0" indent="-342900">
              <a:lnSpc>
                <a:spcPct val="107000"/>
              </a:lnSpc>
              <a:spcBef>
                <a:spcPts val="0"/>
              </a:spcBef>
              <a:spcAft>
                <a:spcPts val="0"/>
              </a:spcAft>
              <a:buFont typeface="Symbol" panose="05050102010706020507" pitchFamily="18" charset="2"/>
              <a:buChar char=""/>
            </a:pPr>
            <a:endParaRPr lang="en-US" sz="2400" b="1" dirty="0">
              <a:latin typeface="Calibri Light"/>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800" b="1" i="0" dirty="0">
                <a:solidFill>
                  <a:srgbClr val="000000"/>
                </a:solidFill>
                <a:effectLst/>
                <a:latin typeface="+mj-lt"/>
              </a:rPr>
              <a:t>Explain the purpose and process of transcription and translation using models of DNA and RNA.</a:t>
            </a:r>
            <a:r>
              <a:rPr lang="en-US" sz="2800" b="0" i="0" dirty="0">
                <a:solidFill>
                  <a:srgbClr val="000000"/>
                </a:solidFill>
                <a:effectLst/>
                <a:latin typeface="+mj-lt"/>
              </a:rPr>
              <a:t> </a:t>
            </a:r>
          </a:p>
          <a:p>
            <a:pPr marL="342900" marR="0" lvl="0" indent="-342900">
              <a:lnSpc>
                <a:spcPct val="107000"/>
              </a:lnSpc>
              <a:spcBef>
                <a:spcPts val="0"/>
              </a:spcBef>
              <a:spcAft>
                <a:spcPts val="0"/>
              </a:spcAft>
              <a:buFont typeface="Symbol" panose="05050102010706020507" pitchFamily="18" charset="2"/>
              <a:buChar char=""/>
            </a:pPr>
            <a:r>
              <a:rPr lang="en-US" sz="2800" b="1" i="0" dirty="0">
                <a:solidFill>
                  <a:srgbClr val="000000"/>
                </a:solidFill>
                <a:effectLst/>
                <a:latin typeface="+mj-lt"/>
              </a:rPr>
              <a:t>Explore how physical models foster an understanding of how the structure of DNA and RNA determine the structure of proteins, which carry out the essential functions of life.</a:t>
            </a:r>
            <a:r>
              <a:rPr lang="en-US" sz="2800" b="0" i="0" dirty="0">
                <a:solidFill>
                  <a:srgbClr val="000000"/>
                </a:solidFill>
                <a:effectLst/>
                <a:latin typeface="+mj-lt"/>
              </a:rPr>
              <a:t> </a:t>
            </a:r>
            <a:endParaRPr lang="en-US" sz="2800" b="1" dirty="0">
              <a:latin typeface="+mj-lt"/>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800" b="1" dirty="0">
                <a:latin typeface="+mj-lt"/>
                <a:ea typeface="Calibri" panose="020F0502020204030204" pitchFamily="34" charset="0"/>
                <a:cs typeface="Arial"/>
              </a:rPr>
              <a:t>Have fun!</a:t>
            </a:r>
            <a:endParaRPr lang="en-US" sz="2800" dirty="0">
              <a:effectLst/>
              <a:latin typeface="+mj-lt"/>
              <a:ea typeface="Calibri" panose="020F0502020204030204" pitchFamily="34" charset="0"/>
              <a:cs typeface="Arial"/>
            </a:endParaRPr>
          </a:p>
        </p:txBody>
      </p:sp>
    </p:spTree>
    <p:extLst>
      <p:ext uri="{BB962C8B-B14F-4D97-AF65-F5344CB8AC3E}">
        <p14:creationId xmlns:p14="http://schemas.microsoft.com/office/powerpoint/2010/main" val="904160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dirty="0"/>
          </a:p>
        </p:txBody>
      </p:sp>
      <p:pic>
        <p:nvPicPr>
          <p:cNvPr id="7" name="Content Placeholder 5" descr="Diagram&#10;&#10;Description automatically generated">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68286"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4</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dirty="0"/>
              <a:t>Replication</a:t>
            </a:r>
          </a:p>
        </p:txBody>
      </p:sp>
    </p:spTree>
    <p:extLst>
      <p:ext uri="{BB962C8B-B14F-4D97-AF65-F5344CB8AC3E}">
        <p14:creationId xmlns:p14="http://schemas.microsoft.com/office/powerpoint/2010/main" val="3482942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pic>
        <p:nvPicPr>
          <p:cNvPr id="3" name="Picture 2" descr="A close-up of some candy&#10;&#10;Description automatically generated with medium confidence">
            <a:extLst>
              <a:ext uri="{FF2B5EF4-FFF2-40B4-BE49-F238E27FC236}">
                <a16:creationId xmlns:a16="http://schemas.microsoft.com/office/drawing/2014/main" id="{91FC8DE0-5CFE-FD7A-C5A2-6EAD7E9650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15" y="884897"/>
            <a:ext cx="8682969" cy="577960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8DE41108-FFB3-6E68-5AF0-E77B1E72C8D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5</a:t>
            </a:fld>
            <a:endParaRPr lang="en-US" dirty="0"/>
          </a:p>
        </p:txBody>
      </p:sp>
      <p:sp>
        <p:nvSpPr>
          <p:cNvPr id="5" name="Title 2">
            <a:extLst>
              <a:ext uri="{FF2B5EF4-FFF2-40B4-BE49-F238E27FC236}">
                <a16:creationId xmlns:a16="http://schemas.microsoft.com/office/drawing/2014/main" id="{F2ABA796-C15F-EF53-8EB0-32E3AD4BFB19}"/>
              </a:ext>
            </a:extLst>
          </p:cNvPr>
          <p:cNvSpPr>
            <a:spLocks noGrp="1"/>
          </p:cNvSpPr>
          <p:nvPr>
            <p:ph type="title"/>
          </p:nvPr>
        </p:nvSpPr>
        <p:spPr>
          <a:xfrm>
            <a:off x="171450" y="958302"/>
            <a:ext cx="11868867" cy="544574"/>
          </a:xfrm>
        </p:spPr>
        <p:txBody>
          <a:bodyPr/>
          <a:lstStyle/>
          <a:p>
            <a:pPr algn="ctr"/>
            <a:r>
              <a:rPr lang="en-US" dirty="0"/>
              <a:t>Replication</a:t>
            </a:r>
          </a:p>
        </p:txBody>
      </p:sp>
    </p:spTree>
    <p:extLst>
      <p:ext uri="{BB962C8B-B14F-4D97-AF65-F5344CB8AC3E}">
        <p14:creationId xmlns:p14="http://schemas.microsoft.com/office/powerpoint/2010/main" val="2857626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0EC328-3208-032A-CA3E-C9FF79B4DCA5}"/>
              </a:ext>
            </a:extLst>
          </p:cNvPr>
          <p:cNvSpPr>
            <a:spLocks noGrp="1"/>
          </p:cNvSpPr>
          <p:nvPr>
            <p:ph type="sldNum" sz="quarter" idx="12"/>
          </p:nvPr>
        </p:nvSpPr>
        <p:spPr/>
        <p:txBody>
          <a:bodyPr/>
          <a:lstStyle/>
          <a:p>
            <a:fld id="{195F50F5-0325-4E13-93B8-A048A96B03AB}" type="slidenum">
              <a:rPr lang="en-US" smtClean="0"/>
              <a:pPr/>
              <a:t>6</a:t>
            </a:fld>
            <a:endParaRPr lang="en-US" dirty="0"/>
          </a:p>
        </p:txBody>
      </p:sp>
      <p:pic>
        <p:nvPicPr>
          <p:cNvPr id="4" name="Picture 3">
            <a:extLst>
              <a:ext uri="{FF2B5EF4-FFF2-40B4-BE49-F238E27FC236}">
                <a16:creationId xmlns:a16="http://schemas.microsoft.com/office/drawing/2014/main" id="{5828BD5D-D83A-35DD-A977-569703A19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8198" y="531337"/>
            <a:ext cx="6015603" cy="5864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3141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3" name="Rectangle 2">
            <a:extLst>
              <a:ext uri="{FF2B5EF4-FFF2-40B4-BE49-F238E27FC236}">
                <a16:creationId xmlns:a16="http://schemas.microsoft.com/office/drawing/2014/main" id="{79ABD96C-818A-76C5-17DC-F123C535CF2A}"/>
              </a:ext>
            </a:extLst>
          </p:cNvPr>
          <p:cNvSpPr/>
          <p:nvPr/>
        </p:nvSpPr>
        <p:spPr>
          <a:xfrm>
            <a:off x="7429629" y="1788194"/>
            <a:ext cx="4601950" cy="3231654"/>
          </a:xfrm>
          <a:prstGeom prst="rect">
            <a:avLst/>
          </a:prstGeom>
        </p:spPr>
        <p:txBody>
          <a:bodyPr wrap="square">
            <a:spAutoFit/>
          </a:bodyPr>
          <a:lstStyle/>
          <a:p>
            <a:r>
              <a:rPr lang="en-US" sz="2800" b="1" dirty="0">
                <a:solidFill>
                  <a:schemeClr val="accent2">
                    <a:lumMod val="60000"/>
                    <a:lumOff val="40000"/>
                  </a:schemeClr>
                </a:solidFill>
              </a:rPr>
              <a:t>Helpful Hints:</a:t>
            </a:r>
          </a:p>
          <a:p>
            <a:endParaRPr lang="en-US" b="1" dirty="0"/>
          </a:p>
          <a:p>
            <a:r>
              <a:rPr lang="en-US" sz="2800" b="1" dirty="0"/>
              <a:t>Take care in loading the DNA in the RNA polymerase.</a:t>
            </a:r>
          </a:p>
          <a:p>
            <a:endParaRPr lang="en-US" b="1" dirty="0"/>
          </a:p>
          <a:p>
            <a:r>
              <a:rPr lang="en-US" sz="2800" b="1" dirty="0"/>
              <a:t>Remember RNA is synthesized from the 5’ to the 3’ end.</a:t>
            </a:r>
          </a:p>
        </p:txBody>
      </p:sp>
      <p:pic>
        <p:nvPicPr>
          <p:cNvPr id="4" name="Picture 3">
            <a:extLst>
              <a:ext uri="{FF2B5EF4-FFF2-40B4-BE49-F238E27FC236}">
                <a16:creationId xmlns:a16="http://schemas.microsoft.com/office/drawing/2014/main" id="{34F36054-E7BA-B321-1A7F-4446481370CA}"/>
              </a:ext>
            </a:extLst>
          </p:cNvPr>
          <p:cNvPicPr>
            <a:picLocks noChangeAspect="1"/>
          </p:cNvPicPr>
          <p:nvPr/>
        </p:nvPicPr>
        <p:blipFill>
          <a:blip r:embed="rId2" cstate="print"/>
          <a:srcRect/>
          <a:stretch>
            <a:fillRect/>
          </a:stretch>
        </p:blipFill>
        <p:spPr bwMode="auto">
          <a:xfrm>
            <a:off x="4675094" y="4726622"/>
            <a:ext cx="2247086" cy="1645920"/>
          </a:xfrm>
          <a:prstGeom prst="rect">
            <a:avLst/>
          </a:prstGeom>
          <a:noFill/>
          <a:ln w="9525">
            <a:noFill/>
            <a:miter lim="800000"/>
            <a:headEnd/>
            <a:tailEnd/>
          </a:ln>
        </p:spPr>
      </p:pic>
      <p:pic>
        <p:nvPicPr>
          <p:cNvPr id="5" name="Picture 4">
            <a:extLst>
              <a:ext uri="{FF2B5EF4-FFF2-40B4-BE49-F238E27FC236}">
                <a16:creationId xmlns:a16="http://schemas.microsoft.com/office/drawing/2014/main" id="{4A7D2F8C-479F-7E3E-AD95-768B5CBE5F39}"/>
              </a:ext>
            </a:extLst>
          </p:cNvPr>
          <p:cNvPicPr>
            <a:picLocks noChangeAspect="1"/>
          </p:cNvPicPr>
          <p:nvPr/>
        </p:nvPicPr>
        <p:blipFill>
          <a:blip r:embed="rId3" cstate="print"/>
          <a:srcRect/>
          <a:stretch>
            <a:fillRect/>
          </a:stretch>
        </p:blipFill>
        <p:spPr bwMode="auto">
          <a:xfrm>
            <a:off x="692623" y="4726622"/>
            <a:ext cx="3254147" cy="1645920"/>
          </a:xfrm>
          <a:prstGeom prst="rect">
            <a:avLst/>
          </a:prstGeom>
          <a:noFill/>
          <a:ln w="9525">
            <a:noFill/>
            <a:miter lim="800000"/>
            <a:headEnd/>
            <a:tailEnd/>
          </a:ln>
        </p:spPr>
      </p:pic>
      <p:pic>
        <p:nvPicPr>
          <p:cNvPr id="6" name="Picture 5">
            <a:extLst>
              <a:ext uri="{FF2B5EF4-FFF2-40B4-BE49-F238E27FC236}">
                <a16:creationId xmlns:a16="http://schemas.microsoft.com/office/drawing/2014/main" id="{69FB59D8-9F36-49ED-D4EF-559E070DD1E4}"/>
              </a:ext>
            </a:extLst>
          </p:cNvPr>
          <p:cNvPicPr>
            <a:picLocks noChangeAspect="1"/>
          </p:cNvPicPr>
          <p:nvPr/>
        </p:nvPicPr>
        <p:blipFill>
          <a:blip r:embed="rId4" cstate="print"/>
          <a:srcRect/>
          <a:stretch>
            <a:fillRect/>
          </a:stretch>
        </p:blipFill>
        <p:spPr bwMode="auto">
          <a:xfrm>
            <a:off x="161383" y="1728983"/>
            <a:ext cx="7065591" cy="2743200"/>
          </a:xfrm>
          <a:prstGeom prst="rect">
            <a:avLst/>
          </a:prstGeom>
          <a:noFill/>
          <a:ln w="9525">
            <a:noFill/>
            <a:miter lim="800000"/>
            <a:headEnd/>
            <a:tailEnd/>
          </a:ln>
        </p:spPr>
      </p:pic>
      <p:sp>
        <p:nvSpPr>
          <p:cNvPr id="7" name="TextBox 6">
            <a:extLst>
              <a:ext uri="{FF2B5EF4-FFF2-40B4-BE49-F238E27FC236}">
                <a16:creationId xmlns:a16="http://schemas.microsoft.com/office/drawing/2014/main" id="{ACBD9883-0DC6-29AD-123E-60842693271A}"/>
              </a:ext>
            </a:extLst>
          </p:cNvPr>
          <p:cNvSpPr txBox="1"/>
          <p:nvPr/>
        </p:nvSpPr>
        <p:spPr>
          <a:xfrm>
            <a:off x="4614522" y="5549582"/>
            <a:ext cx="384422" cy="369332"/>
          </a:xfrm>
          <a:prstGeom prst="rect">
            <a:avLst/>
          </a:prstGeom>
          <a:noFill/>
        </p:spPr>
        <p:txBody>
          <a:bodyPr wrap="square" rtlCol="0">
            <a:spAutoFit/>
          </a:bodyPr>
          <a:lstStyle/>
          <a:p>
            <a:r>
              <a:rPr lang="en-US" b="1" dirty="0">
                <a:solidFill>
                  <a:srgbClr val="FF0000"/>
                </a:solidFill>
              </a:rPr>
              <a:t>5’</a:t>
            </a:r>
          </a:p>
        </p:txBody>
      </p:sp>
      <p:sp>
        <p:nvSpPr>
          <p:cNvPr id="8" name="TextBox 7">
            <a:extLst>
              <a:ext uri="{FF2B5EF4-FFF2-40B4-BE49-F238E27FC236}">
                <a16:creationId xmlns:a16="http://schemas.microsoft.com/office/drawing/2014/main" id="{6A53C3E4-0169-D317-79C4-4F331AABFBE8}"/>
              </a:ext>
            </a:extLst>
          </p:cNvPr>
          <p:cNvSpPr txBox="1"/>
          <p:nvPr/>
        </p:nvSpPr>
        <p:spPr>
          <a:xfrm>
            <a:off x="6414747" y="5549582"/>
            <a:ext cx="384422" cy="369332"/>
          </a:xfrm>
          <a:prstGeom prst="rect">
            <a:avLst/>
          </a:prstGeom>
          <a:noFill/>
        </p:spPr>
        <p:txBody>
          <a:bodyPr wrap="square" rtlCol="0">
            <a:spAutoFit/>
          </a:bodyPr>
          <a:lstStyle/>
          <a:p>
            <a:r>
              <a:rPr lang="en-US" b="1" dirty="0">
                <a:solidFill>
                  <a:srgbClr val="FF0000"/>
                </a:solidFill>
              </a:rPr>
              <a:t>3’</a:t>
            </a:r>
          </a:p>
        </p:txBody>
      </p:sp>
      <p:sp>
        <p:nvSpPr>
          <p:cNvPr id="9" name="TextBox 8">
            <a:extLst>
              <a:ext uri="{FF2B5EF4-FFF2-40B4-BE49-F238E27FC236}">
                <a16:creationId xmlns:a16="http://schemas.microsoft.com/office/drawing/2014/main" id="{30A1DD51-4BCC-3394-5E2F-C053D0A966A8}"/>
              </a:ext>
            </a:extLst>
          </p:cNvPr>
          <p:cNvSpPr txBox="1"/>
          <p:nvPr/>
        </p:nvSpPr>
        <p:spPr>
          <a:xfrm>
            <a:off x="1356972" y="4713089"/>
            <a:ext cx="384422" cy="369332"/>
          </a:xfrm>
          <a:prstGeom prst="rect">
            <a:avLst/>
          </a:prstGeom>
          <a:noFill/>
        </p:spPr>
        <p:txBody>
          <a:bodyPr wrap="square" rtlCol="0">
            <a:spAutoFit/>
          </a:bodyPr>
          <a:lstStyle/>
          <a:p>
            <a:r>
              <a:rPr lang="en-US" b="1" dirty="0">
                <a:solidFill>
                  <a:srgbClr val="FF0000"/>
                </a:solidFill>
              </a:rPr>
              <a:t>5’</a:t>
            </a:r>
          </a:p>
        </p:txBody>
      </p:sp>
      <p:sp>
        <p:nvSpPr>
          <p:cNvPr id="10" name="TextBox 9">
            <a:extLst>
              <a:ext uri="{FF2B5EF4-FFF2-40B4-BE49-F238E27FC236}">
                <a16:creationId xmlns:a16="http://schemas.microsoft.com/office/drawing/2014/main" id="{FD424256-66D3-0B63-DD16-690AF0FB5779}"/>
              </a:ext>
            </a:extLst>
          </p:cNvPr>
          <p:cNvSpPr txBox="1"/>
          <p:nvPr/>
        </p:nvSpPr>
        <p:spPr>
          <a:xfrm>
            <a:off x="2127485" y="5559118"/>
            <a:ext cx="384422" cy="369332"/>
          </a:xfrm>
          <a:prstGeom prst="rect">
            <a:avLst/>
          </a:prstGeom>
          <a:noFill/>
        </p:spPr>
        <p:txBody>
          <a:bodyPr wrap="square" rtlCol="0">
            <a:spAutoFit/>
          </a:bodyPr>
          <a:lstStyle/>
          <a:p>
            <a:r>
              <a:rPr lang="en-US" b="1" dirty="0">
                <a:solidFill>
                  <a:srgbClr val="FF0000"/>
                </a:solidFill>
              </a:rPr>
              <a:t>3’</a:t>
            </a:r>
          </a:p>
        </p:txBody>
      </p:sp>
      <p:sp>
        <p:nvSpPr>
          <p:cNvPr id="11" name="Title 1">
            <a:extLst>
              <a:ext uri="{FF2B5EF4-FFF2-40B4-BE49-F238E27FC236}">
                <a16:creationId xmlns:a16="http://schemas.microsoft.com/office/drawing/2014/main" id="{BA721C48-00DD-B884-07F0-7BBAF81287B8}"/>
              </a:ext>
            </a:extLst>
          </p:cNvPr>
          <p:cNvSpPr>
            <a:spLocks noGrp="1"/>
          </p:cNvSpPr>
          <p:nvPr>
            <p:ph type="title"/>
          </p:nvPr>
        </p:nvSpPr>
        <p:spPr>
          <a:xfrm>
            <a:off x="534379" y="958302"/>
            <a:ext cx="11203246" cy="544574"/>
          </a:xfrm>
        </p:spPr>
        <p:txBody>
          <a:bodyPr>
            <a:normAutofit fontScale="90000"/>
          </a:bodyPr>
          <a:lstStyle/>
          <a:p>
            <a:pPr algn="ctr"/>
            <a:r>
              <a:rPr lang="en-US" sz="5600" b="1" dirty="0">
                <a:latin typeface="+mn-lt"/>
              </a:rPr>
              <a:t>Transcription</a:t>
            </a:r>
            <a:br>
              <a:rPr lang="en-US" sz="4000" b="1" dirty="0">
                <a:effectLst/>
                <a:latin typeface="+mn-lt"/>
              </a:rPr>
            </a:br>
            <a:endParaRPr lang="en-US" sz="4000" b="1" dirty="0">
              <a:effectLst/>
              <a:latin typeface="+mn-lt"/>
            </a:endParaRPr>
          </a:p>
        </p:txBody>
      </p:sp>
    </p:spTree>
    <p:extLst>
      <p:ext uri="{BB962C8B-B14F-4D97-AF65-F5344CB8AC3E}">
        <p14:creationId xmlns:p14="http://schemas.microsoft.com/office/powerpoint/2010/main" val="384697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dirty="0"/>
          </a:p>
        </p:txBody>
      </p:sp>
      <p:sp>
        <p:nvSpPr>
          <p:cNvPr id="3" name="Rectangle 2">
            <a:extLst>
              <a:ext uri="{FF2B5EF4-FFF2-40B4-BE49-F238E27FC236}">
                <a16:creationId xmlns:a16="http://schemas.microsoft.com/office/drawing/2014/main" id="{364EB7A9-3AD3-95A1-D4AD-F21EEC9D9493}"/>
              </a:ext>
            </a:extLst>
          </p:cNvPr>
          <p:cNvSpPr/>
          <p:nvPr/>
        </p:nvSpPr>
        <p:spPr>
          <a:xfrm>
            <a:off x="7003469" y="3987701"/>
            <a:ext cx="4048038" cy="2092881"/>
          </a:xfrm>
          <a:prstGeom prst="rect">
            <a:avLst/>
          </a:prstGeom>
        </p:spPr>
        <p:txBody>
          <a:bodyPr wrap="square">
            <a:spAutoFit/>
          </a:bodyPr>
          <a:lstStyle/>
          <a:p>
            <a:r>
              <a:rPr lang="en-US" sz="2800" b="1" dirty="0">
                <a:solidFill>
                  <a:schemeClr val="accent2">
                    <a:lumMod val="60000"/>
                    <a:lumOff val="40000"/>
                  </a:schemeClr>
                </a:solidFill>
              </a:rPr>
              <a:t>Helpful Hint:  </a:t>
            </a:r>
          </a:p>
          <a:p>
            <a:endParaRPr lang="en-US" b="1" dirty="0"/>
          </a:p>
          <a:p>
            <a:r>
              <a:rPr lang="en-US" sz="2800" b="1" dirty="0"/>
              <a:t>The DNA pieces are different than the RNA pieces!</a:t>
            </a:r>
          </a:p>
        </p:txBody>
      </p:sp>
      <p:pic>
        <p:nvPicPr>
          <p:cNvPr id="4" name="Picture 3">
            <a:extLst>
              <a:ext uri="{FF2B5EF4-FFF2-40B4-BE49-F238E27FC236}">
                <a16:creationId xmlns:a16="http://schemas.microsoft.com/office/drawing/2014/main" id="{AFA11916-E789-8D67-AD81-F208B60D2EEB}"/>
              </a:ext>
            </a:extLst>
          </p:cNvPr>
          <p:cNvPicPr>
            <a:picLocks noChangeAspect="1"/>
          </p:cNvPicPr>
          <p:nvPr/>
        </p:nvPicPr>
        <p:blipFill>
          <a:blip r:embed="rId2" cstate="print"/>
          <a:srcRect/>
          <a:stretch>
            <a:fillRect/>
          </a:stretch>
        </p:blipFill>
        <p:spPr bwMode="auto">
          <a:xfrm>
            <a:off x="928824" y="1981100"/>
            <a:ext cx="8993171" cy="1554480"/>
          </a:xfrm>
          <a:prstGeom prst="rect">
            <a:avLst/>
          </a:prstGeom>
          <a:noFill/>
          <a:ln w="9525">
            <a:noFill/>
            <a:miter lim="800000"/>
            <a:headEnd/>
            <a:tailEnd/>
          </a:ln>
        </p:spPr>
      </p:pic>
      <p:pic>
        <p:nvPicPr>
          <p:cNvPr id="5" name="Picture 4">
            <a:extLst>
              <a:ext uri="{FF2B5EF4-FFF2-40B4-BE49-F238E27FC236}">
                <a16:creationId xmlns:a16="http://schemas.microsoft.com/office/drawing/2014/main" id="{813A485C-FA1B-2BC6-024B-33EED7E4DDD1}"/>
              </a:ext>
            </a:extLst>
          </p:cNvPr>
          <p:cNvPicPr>
            <a:picLocks noChangeAspect="1"/>
          </p:cNvPicPr>
          <p:nvPr/>
        </p:nvPicPr>
        <p:blipFill>
          <a:blip r:embed="rId3" cstate="print"/>
          <a:srcRect/>
          <a:stretch>
            <a:fillRect/>
          </a:stretch>
        </p:blipFill>
        <p:spPr bwMode="auto">
          <a:xfrm>
            <a:off x="1954290" y="4013805"/>
            <a:ext cx="4547941" cy="2286000"/>
          </a:xfrm>
          <a:prstGeom prst="rect">
            <a:avLst/>
          </a:prstGeom>
          <a:noFill/>
          <a:ln w="9525">
            <a:noFill/>
            <a:miter lim="800000"/>
            <a:headEnd/>
            <a:tailEnd/>
          </a:ln>
        </p:spPr>
      </p:pic>
      <p:sp>
        <p:nvSpPr>
          <p:cNvPr id="6" name="Title 1">
            <a:extLst>
              <a:ext uri="{FF2B5EF4-FFF2-40B4-BE49-F238E27FC236}">
                <a16:creationId xmlns:a16="http://schemas.microsoft.com/office/drawing/2014/main" id="{E4827CF0-F06C-2DB5-1AC5-A82DCE08269B}"/>
              </a:ext>
            </a:extLst>
          </p:cNvPr>
          <p:cNvSpPr>
            <a:spLocks noGrp="1"/>
          </p:cNvSpPr>
          <p:nvPr>
            <p:ph type="title"/>
          </p:nvPr>
        </p:nvSpPr>
        <p:spPr>
          <a:xfrm>
            <a:off x="534379" y="958302"/>
            <a:ext cx="11203246" cy="544574"/>
          </a:xfrm>
        </p:spPr>
        <p:txBody>
          <a:bodyPr>
            <a:normAutofit fontScale="90000"/>
          </a:bodyPr>
          <a:lstStyle/>
          <a:p>
            <a:pPr algn="ctr"/>
            <a:r>
              <a:rPr lang="en-US" sz="5600" b="1" dirty="0">
                <a:latin typeface="+mn-lt"/>
              </a:rPr>
              <a:t>Transcription</a:t>
            </a:r>
            <a:br>
              <a:rPr lang="en-US" sz="4000" b="1" dirty="0">
                <a:effectLst/>
                <a:latin typeface="+mn-lt"/>
              </a:rPr>
            </a:br>
            <a:endParaRPr lang="en-US" sz="4000" b="1" dirty="0">
              <a:effectLst/>
              <a:latin typeface="+mn-lt"/>
            </a:endParaRPr>
          </a:p>
        </p:txBody>
      </p:sp>
    </p:spTree>
    <p:extLst>
      <p:ext uri="{BB962C8B-B14F-4D97-AF65-F5344CB8AC3E}">
        <p14:creationId xmlns:p14="http://schemas.microsoft.com/office/powerpoint/2010/main" val="3213395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dirty="0"/>
          </a:p>
        </p:txBody>
      </p:sp>
      <p:pic>
        <p:nvPicPr>
          <p:cNvPr id="3" name="Picture 2">
            <a:extLst>
              <a:ext uri="{FF2B5EF4-FFF2-40B4-BE49-F238E27FC236}">
                <a16:creationId xmlns:a16="http://schemas.microsoft.com/office/drawing/2014/main" id="{8D29BBB3-6F93-7522-1EE8-F26137DA24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7854" y="723900"/>
            <a:ext cx="8376296" cy="5575473"/>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CFD42372-E386-4861-BB5B-CE040C3D933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9</a:t>
            </a:fld>
            <a:endParaRPr lang="en-US" dirty="0"/>
          </a:p>
        </p:txBody>
      </p:sp>
      <p:sp>
        <p:nvSpPr>
          <p:cNvPr id="5" name="Title 2">
            <a:extLst>
              <a:ext uri="{FF2B5EF4-FFF2-40B4-BE49-F238E27FC236}">
                <a16:creationId xmlns:a16="http://schemas.microsoft.com/office/drawing/2014/main" id="{4190B099-CFD2-674B-04CB-74FB4C8E719C}"/>
              </a:ext>
            </a:extLst>
          </p:cNvPr>
          <p:cNvSpPr>
            <a:spLocks noGrp="1"/>
          </p:cNvSpPr>
          <p:nvPr>
            <p:ph type="title"/>
          </p:nvPr>
        </p:nvSpPr>
        <p:spPr>
          <a:xfrm>
            <a:off x="534379" y="958302"/>
            <a:ext cx="11203246" cy="544574"/>
          </a:xfrm>
        </p:spPr>
        <p:txBody>
          <a:bodyPr/>
          <a:lstStyle/>
          <a:p>
            <a:pPr algn="ctr"/>
            <a:r>
              <a:rPr lang="en-US" dirty="0"/>
              <a:t>Transcription: Initiation</a:t>
            </a:r>
          </a:p>
        </p:txBody>
      </p:sp>
    </p:spTree>
    <p:extLst>
      <p:ext uri="{BB962C8B-B14F-4D97-AF65-F5344CB8AC3E}">
        <p14:creationId xmlns:p14="http://schemas.microsoft.com/office/powerpoint/2010/main" val="46394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SharedWithUsers xmlns="256d1f37-a5bf-40ea-9e3b-df9e783b5a8c">
      <UserInfo>
        <DisplayName>Kim Parfitt</DisplayName>
        <AccountId>311</AccountId>
        <AccountType/>
      </UserInfo>
      <UserInfo>
        <DisplayName>Mark Arnholt</DisplayName>
        <AccountId>477</AccountId>
        <AccountType/>
      </UserInfo>
    </SharedWithUsers>
  </documentManagement>
</p:properties>
</file>

<file path=customXml/itemProps1.xml><?xml version="1.0" encoding="utf-8"?>
<ds:datastoreItem xmlns:ds="http://schemas.openxmlformats.org/officeDocument/2006/customXml" ds:itemID="{A45B9EB0-62FA-4FFF-B0C0-0DA6DB565F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3.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emplate>3DMD_NEW_PPT_Template_r3</Template>
  <TotalTime>3141</TotalTime>
  <Words>2329</Words>
  <Application>Microsoft Office PowerPoint</Application>
  <PresentationFormat>Widescreen</PresentationFormat>
  <Paragraphs>210</Paragraphs>
  <Slides>27</Slides>
  <Notes>23</Notes>
  <HiddenSlides>1</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Office Theme</vt:lpstr>
      <vt:lpstr>Custom Design</vt:lpstr>
      <vt:lpstr>Office Theme</vt:lpstr>
      <vt:lpstr>PowerPoint Presentation</vt:lpstr>
      <vt:lpstr>PowerPoint Presentation</vt:lpstr>
      <vt:lpstr>PowerPoint Presentation</vt:lpstr>
      <vt:lpstr>Replication</vt:lpstr>
      <vt:lpstr>Replication</vt:lpstr>
      <vt:lpstr>PowerPoint Presentation</vt:lpstr>
      <vt:lpstr>Transcription </vt:lpstr>
      <vt:lpstr>Transcription </vt:lpstr>
      <vt:lpstr>Transcription: Initiation</vt:lpstr>
      <vt:lpstr>Transcription: Elongation</vt:lpstr>
      <vt:lpstr>Transcription: Termination</vt:lpstr>
      <vt:lpstr>A brief tour through the cell</vt:lpstr>
      <vt:lpstr>PowerPoint Presentation</vt:lpstr>
      <vt:lpstr>PowerPoint Presentation</vt:lpstr>
      <vt:lpstr>Translation</vt:lpstr>
      <vt:lpstr>PowerPoint Presentation</vt:lpstr>
      <vt:lpstr>Pair the tRNA with the amino acids</vt:lpstr>
      <vt:lpstr>A closer look at tRNAs</vt:lpstr>
      <vt:lpstr>A closer look at ribosomes</vt:lpstr>
      <vt:lpstr>Translation: Initiation</vt:lpstr>
      <vt:lpstr>Translation: Elongation</vt:lpstr>
      <vt:lpstr>Translation: Termination</vt:lpstr>
      <vt:lpstr>PowerPoint Presentation</vt:lpstr>
      <vt:lpstr>Let’s review </vt:lpstr>
      <vt:lpstr>Workshop NGSS Connections  (and/or other applicable standards)</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 Hutson</dc:creator>
  <cp:lastModifiedBy>Ruth Hutson</cp:lastModifiedBy>
  <cp:revision>76</cp:revision>
  <dcterms:created xsi:type="dcterms:W3CDTF">2022-10-25T18:57:30Z</dcterms:created>
  <dcterms:modified xsi:type="dcterms:W3CDTF">2022-11-10T21:39:47Z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