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29.xml" ContentType="application/vnd.openxmlformats-officedocument.presentationml.tags+xml"/>
  <Override PartName="/ppt/notesSlides/notesSlide1.xml" ContentType="application/vnd.openxmlformats-officedocument.presentationml.notesSlide+xml"/>
  <Override PartName="/ppt/tags/tag30.xml" ContentType="application/vnd.openxmlformats-officedocument.presentationml.tags+xml"/>
  <Override PartName="/ppt/notesSlides/notesSlide2.xml" ContentType="application/vnd.openxmlformats-officedocument.presentationml.notesSlide+xml"/>
  <Override PartName="/ppt/tags/tag31.xml" ContentType="application/vnd.openxmlformats-officedocument.presentationml.tags+xml"/>
  <Override PartName="/ppt/notesSlides/notesSlide3.xml" ContentType="application/vnd.openxmlformats-officedocument.presentationml.notesSlide+xml"/>
  <Override PartName="/ppt/tags/tag32.xml" ContentType="application/vnd.openxmlformats-officedocument.presentationml.tags+xml"/>
  <Override PartName="/ppt/notesSlides/notesSlide4.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5.xml" ContentType="application/vnd.openxmlformats-officedocument.presentationml.notesSlide+xml"/>
  <Override PartName="/ppt/theme/themeOverride1.xml" ContentType="application/vnd.openxmlformats-officedocument.themeOverride+xml"/>
  <Override PartName="/ppt/notesSlides/notesSlide6.xml" ContentType="application/vnd.openxmlformats-officedocument.presentationml.notesSlide+xml"/>
  <Override PartName="/ppt/theme/themeOverride2.xml" ContentType="application/vnd.openxmlformats-officedocument.themeOverride+xml"/>
  <Override PartName="/ppt/notesSlides/notesSlide7.xml" ContentType="application/vnd.openxmlformats-officedocument.presentationml.notesSlide+xml"/>
  <Override PartName="/ppt/theme/themeOverride3.xml" ContentType="application/vnd.openxmlformats-officedocument.themeOverride+xml"/>
  <Override PartName="/ppt/notesSlides/notesSlide8.xml" ContentType="application/vnd.openxmlformats-officedocument.presentationml.notesSlide+xml"/>
  <Override PartName="/ppt/theme/themeOverride4.xml" ContentType="application/vnd.openxmlformats-officedocument.themeOverride+xml"/>
  <Override PartName="/ppt/notesSlides/notesSlide9.xml" ContentType="application/vnd.openxmlformats-officedocument.presentationml.notesSlide+xml"/>
  <Override PartName="/ppt/theme/themeOverride5.xml" ContentType="application/vnd.openxmlformats-officedocument.themeOverride+xml"/>
  <Override PartName="/ppt/notesSlides/notesSlide10.xml" ContentType="application/vnd.openxmlformats-officedocument.presentationml.notesSlide+xml"/>
  <Override PartName="/ppt/theme/themeOverride6.xml" ContentType="application/vnd.openxmlformats-officedocument.themeOverride+xml"/>
  <Override PartName="/ppt/notesSlides/notesSlide11.xml" ContentType="application/vnd.openxmlformats-officedocument.presentationml.notesSlide+xml"/>
  <Override PartName="/ppt/theme/themeOverride7.xml" ContentType="application/vnd.openxmlformats-officedocument.themeOverride+xml"/>
  <Override PartName="/ppt/notesSlides/notesSlide12.xml" ContentType="application/vnd.openxmlformats-officedocument.presentationml.notesSlide+xml"/>
  <Override PartName="/ppt/tags/tag35.xml" ContentType="application/vnd.openxmlformats-officedocument.presentationml.tags+xml"/>
  <Override PartName="/ppt/notesSlides/notesSlide13.xml" ContentType="application/vnd.openxmlformats-officedocument.presentationml.notesSlide+xml"/>
  <Override PartName="/ppt/theme/themeOverride8.xml" ContentType="application/vnd.openxmlformats-officedocument.themeOverride+xml"/>
  <Override PartName="/ppt/notesSlides/notesSlide14.xml" ContentType="application/vnd.openxmlformats-officedocument.presentationml.notesSlide+xml"/>
  <Override PartName="/ppt/theme/themeOverride9.xml" ContentType="application/vnd.openxmlformats-officedocument.themeOverride+xml"/>
  <Override PartName="/ppt/notesSlides/notesSlide15.xml" ContentType="application/vnd.openxmlformats-officedocument.presentationml.notesSlide+xml"/>
  <Override PartName="/ppt/theme/themeOverride10.xml" ContentType="application/vnd.openxmlformats-officedocument.themeOverride+xml"/>
  <Override PartName="/ppt/notesSlides/notesSlide16.xml" ContentType="application/vnd.openxmlformats-officedocument.presentationml.notesSlide+xml"/>
  <Override PartName="/ppt/theme/themeOverride11.xml" ContentType="application/vnd.openxmlformats-officedocument.themeOverride+xml"/>
  <Override PartName="/ppt/notesSlides/notesSlide17.xml" ContentType="application/vnd.openxmlformats-officedocument.presentationml.notesSlide+xml"/>
  <Override PartName="/ppt/theme/themeOverride12.xml" ContentType="application/vnd.openxmlformats-officedocument.themeOverride+xml"/>
  <Override PartName="/ppt/notesSlides/notesSlide18.xml" ContentType="application/vnd.openxmlformats-officedocument.presentationml.notesSlide+xml"/>
  <Override PartName="/ppt/theme/themeOverride13.xml" ContentType="application/vnd.openxmlformats-officedocument.themeOverride+xml"/>
  <Override PartName="/ppt/notesSlides/notesSlide19.xml" ContentType="application/vnd.openxmlformats-officedocument.presentationml.notesSlide+xml"/>
  <Override PartName="/ppt/theme/themeOverride14.xml" ContentType="application/vnd.openxmlformats-officedocument.themeOverride+xml"/>
  <Override PartName="/ppt/notesSlides/notesSlide20.xml" ContentType="application/vnd.openxmlformats-officedocument.presentationml.notesSlide+xml"/>
  <Override PartName="/ppt/theme/themeOverride15.xml" ContentType="application/vnd.openxmlformats-officedocument.themeOverride+xml"/>
  <Override PartName="/ppt/notesSlides/notesSlide21.xml" ContentType="application/vnd.openxmlformats-officedocument.presentationml.notesSlide+xml"/>
  <Override PartName="/ppt/theme/themeOverride16.xml" ContentType="application/vnd.openxmlformats-officedocument.themeOverride+xml"/>
  <Override PartName="/ppt/notesSlides/notesSlide22.xml" ContentType="application/vnd.openxmlformats-officedocument.presentationml.notesSlide+xml"/>
  <Override PartName="/ppt/theme/themeOverride17.xml" ContentType="application/vnd.openxmlformats-officedocument.themeOverride+xml"/>
  <Override PartName="/ppt/notesSlides/notesSlide23.xml" ContentType="application/vnd.openxmlformats-officedocument.presentationml.notesSlide+xml"/>
  <Override PartName="/ppt/theme/themeOverride18.xml" ContentType="application/vnd.openxmlformats-officedocument.themeOverride+xml"/>
  <Override PartName="/ppt/notesSlides/notesSlide24.xml" ContentType="application/vnd.openxmlformats-officedocument.presentationml.notesSlide+xml"/>
  <Override PartName="/ppt/theme/themeOverride19.xml" ContentType="application/vnd.openxmlformats-officedocument.themeOverride+xml"/>
  <Override PartName="/ppt/notesSlides/notesSlide25.xml" ContentType="application/vnd.openxmlformats-officedocument.presentationml.notesSlide+xml"/>
  <Override PartName="/ppt/theme/themeOverride20.xml" ContentType="application/vnd.openxmlformats-officedocument.themeOverride+xml"/>
  <Override PartName="/ppt/notesSlides/notesSlide26.xml" ContentType="application/vnd.openxmlformats-officedocument.presentationml.notesSlide+xml"/>
  <Override PartName="/ppt/theme/themeOverride21.xml" ContentType="application/vnd.openxmlformats-officedocument.themeOverride+xml"/>
  <Override PartName="/ppt/notesSlides/notesSlide27.xml" ContentType="application/vnd.openxmlformats-officedocument.presentationml.notesSlide+xml"/>
  <Override PartName="/ppt/tags/tag36.xml" ContentType="application/vnd.openxmlformats-officedocument.presentationml.tags+xml"/>
  <Override PartName="/ppt/notesSlides/notesSlide2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1" r:id="rId4"/>
    <p:sldMasterId id="2147483660" r:id="rId5"/>
    <p:sldMasterId id="2147483672" r:id="rId6"/>
    <p:sldMasterId id="2147483648" r:id="rId7"/>
  </p:sldMasterIdLst>
  <p:notesMasterIdLst>
    <p:notesMasterId r:id="rId38"/>
  </p:notesMasterIdLst>
  <p:sldIdLst>
    <p:sldId id="274" r:id="rId8"/>
    <p:sldId id="305" r:id="rId9"/>
    <p:sldId id="289" r:id="rId10"/>
    <p:sldId id="361" r:id="rId11"/>
    <p:sldId id="260" r:id="rId12"/>
    <p:sldId id="288" r:id="rId13"/>
    <p:sldId id="405" r:id="rId14"/>
    <p:sldId id="440" r:id="rId15"/>
    <p:sldId id="441" r:id="rId16"/>
    <p:sldId id="473" r:id="rId17"/>
    <p:sldId id="474" r:id="rId18"/>
    <p:sldId id="475" r:id="rId19"/>
    <p:sldId id="446" r:id="rId20"/>
    <p:sldId id="469" r:id="rId21"/>
    <p:sldId id="444" r:id="rId22"/>
    <p:sldId id="482" r:id="rId23"/>
    <p:sldId id="445" r:id="rId24"/>
    <p:sldId id="443" r:id="rId25"/>
    <p:sldId id="483" r:id="rId26"/>
    <p:sldId id="476" r:id="rId27"/>
    <p:sldId id="477" r:id="rId28"/>
    <p:sldId id="485" r:id="rId29"/>
    <p:sldId id="478" r:id="rId30"/>
    <p:sldId id="479" r:id="rId31"/>
    <p:sldId id="484" r:id="rId32"/>
    <p:sldId id="480" r:id="rId33"/>
    <p:sldId id="481" r:id="rId34"/>
    <p:sldId id="442" r:id="rId35"/>
    <p:sldId id="264" r:id="rId36"/>
    <p:sldId id="387" r:id="rId37"/>
  </p:sldIdLst>
  <p:sldSz cx="12192000" cy="6858000"/>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0EDFC38-6880-4735-4258-1E57024FD2C6}" name="Mark Arnholt" initials="MA" userId="S::mark.arnholt@3dmoleculardesigns.com::b7de0cc5-3486-4cd8-905c-b5e2c5e5ddca" providerId="AD"/>
  <p188:author id="{F6CE7366-A3CC-03E8-3F6E-FDED2B899CAC}" name="Heather Ryan" initials="" userId="S::Heather.Ryan@3dmoleculardesigns.com::89838025-48a8-4a20-8c26-74ae61e96ceb" providerId="AD"/>
  <p188:author id="{5DF8136E-96EE-49B3-05B1-CA45B916F0FC}" name="Mark Arnholt" initials="" userId="S::Mark.Arnholt@3dmoleculardesigns.com::b7de0cc5-3486-4cd8-905c-b5e2c5e5ddca" providerId="AD"/>
  <p188:author id="{DD0067E8-1D06-F072-A39A-41C102FBB7E9}" name="Ruth Hutson" initials="RH" userId="S::ruth.hutson@3dmoleculardesigns.com::b7a315b0-fa21-44f2-a340-f03b809ae5a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A64A"/>
    <a:srgbClr val="912DFF"/>
    <a:srgbClr val="F27300"/>
    <a:srgbClr val="D200B9"/>
    <a:srgbClr val="FF0DE2"/>
    <a:srgbClr val="037600"/>
    <a:srgbClr val="D3A3DD"/>
    <a:srgbClr val="FF7C80"/>
    <a:srgbClr val="0070C0"/>
    <a:srgbClr val="FEFEF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9D69C5-5C47-0101-B16F-FE1F9F811573}" v="126" dt="2024-02-12T22:59:01.171"/>
    <p1510:client id="{65EBE9FE-8D66-BD5E-0DBC-631BD9366550}" v="1" dt="2024-02-12T22:28:55.236"/>
    <p1510:client id="{87E7357A-1B16-4C14-91DD-21BC146164DD}" v="128" dt="2024-02-11T23:44:31.6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ags" Target="tags/tag1.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presProps" Target="presProps.xml"/><Relationship Id="rId45"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tableStyles" Target="tableStyles.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notesMaster" Target="notesMasters/notesMaster1.xml"/><Relationship Id="rId20" Type="http://schemas.openxmlformats.org/officeDocument/2006/relationships/slide" Target="slides/slide13.xml"/><Relationship Id="rId4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FE9EC4-0951-4AF0-8B1F-BBA1D95E5052}" type="datetimeFigureOut">
              <a:rPr lang="en-US" smtClean="0"/>
              <a:t>2/12/2024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969A0E-3899-435C-BEDD-AB395C5FA4DA}" type="slidenum">
              <a:rPr lang="en-US" smtClean="0"/>
              <a:t>‹#›</a:t>
            </a:fld>
            <a:endParaRPr lang="en-US"/>
          </a:p>
        </p:txBody>
      </p:sp>
    </p:spTree>
    <p:extLst>
      <p:ext uri="{BB962C8B-B14F-4D97-AF65-F5344CB8AC3E}">
        <p14:creationId xmlns:p14="http://schemas.microsoft.com/office/powerpoint/2010/main" val="2070405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a:t>
            </a:fld>
            <a:endParaRPr lang="en-US"/>
          </a:p>
        </p:txBody>
      </p:sp>
    </p:spTree>
    <p:extLst>
      <p:ext uri="{BB962C8B-B14F-4D97-AF65-F5344CB8AC3E}">
        <p14:creationId xmlns:p14="http://schemas.microsoft.com/office/powerpoint/2010/main" val="8021804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a:effectLst/>
              </a:rPr>
              <a:t>Teacher: Allow students to make observations </a:t>
            </a:r>
            <a:r>
              <a:rPr lang="en-US"/>
              <a:t>using the </a:t>
            </a:r>
            <a:r>
              <a:rPr lang="en-US">
                <a:effectLst/>
              </a:rPr>
              <a:t>button </a:t>
            </a:r>
            <a:r>
              <a:rPr lang="en-US"/>
              <a:t>3 animation</a:t>
            </a:r>
            <a:r>
              <a:rPr lang="en">
                <a:effectLst/>
              </a:rPr>
              <a:t>.</a:t>
            </a:r>
            <a:r>
              <a:rPr lang="en"/>
              <a:t> </a:t>
            </a:r>
            <a:endParaRPr lang="en-US">
              <a:effectLst/>
              <a:latin typeface="Calibri" panose="020F0502020204030204"/>
              <a:ea typeface="Calibri" panose="020F0502020204030204"/>
              <a:cs typeface="Calibri" panose="020F0502020204030204"/>
            </a:endParaRPr>
          </a:p>
          <a:p>
            <a:endParaRPr lang="en"/>
          </a:p>
          <a:p>
            <a:r>
              <a:rPr lang="en"/>
              <a:t>Student:  Follow the prompts on the slide. Talk with their group about what is happening.</a:t>
            </a:r>
            <a:endParaRPr lang="en">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11</a:t>
            </a:fld>
            <a:endParaRPr lang="en-US"/>
          </a:p>
        </p:txBody>
      </p:sp>
    </p:spTree>
    <p:extLst>
      <p:ext uri="{BB962C8B-B14F-4D97-AF65-F5344CB8AC3E}">
        <p14:creationId xmlns:p14="http://schemas.microsoft.com/office/powerpoint/2010/main" val="26179548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cs typeface="Calibri"/>
              </a:rPr>
              <a:t>Teacher: Allow</a:t>
            </a:r>
            <a:r>
              <a:rPr lang="en-US">
                <a:effectLst/>
              </a:rPr>
              <a:t> students to make observations </a:t>
            </a:r>
            <a:r>
              <a:rPr lang="en-US"/>
              <a:t>using the </a:t>
            </a:r>
            <a:r>
              <a:rPr lang="en-US">
                <a:effectLst/>
              </a:rPr>
              <a:t>button </a:t>
            </a:r>
            <a:r>
              <a:rPr lang="en-US"/>
              <a:t>4 animation. </a:t>
            </a:r>
          </a:p>
          <a:p>
            <a:endParaRPr lang="en-US"/>
          </a:p>
          <a:p>
            <a:r>
              <a:rPr lang="en"/>
              <a:t>Student: Follow the prompts on the slide. Talk with their group about what is happening.</a:t>
            </a:r>
            <a:endParaRPr lang="en">
              <a:ea typeface="Calibri"/>
              <a:cs typeface="Calibri"/>
            </a:endParaRPr>
          </a:p>
          <a:p>
            <a:endParaRPr lang="en">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12</a:t>
            </a:fld>
            <a:endParaRPr lang="en-US"/>
          </a:p>
        </p:txBody>
      </p:sp>
    </p:spTree>
    <p:extLst>
      <p:ext uri="{BB962C8B-B14F-4D97-AF65-F5344CB8AC3E}">
        <p14:creationId xmlns:p14="http://schemas.microsoft.com/office/powerpoint/2010/main" val="32199900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a:t>
            </a:r>
            <a:r>
              <a:rPr lang="en-US">
                <a:solidFill>
                  <a:srgbClr val="000000"/>
                </a:solidFill>
                <a:effectLst/>
              </a:rPr>
              <a:t>Facilitate a discussion with all students to come to a consensus model.</a:t>
            </a:r>
            <a:endParaRPr lang="en-US">
              <a:solidFill>
                <a:srgbClr val="000000"/>
              </a:solidFill>
            </a:endParaRPr>
          </a:p>
          <a:p>
            <a:r>
              <a:rPr lang="en-US">
                <a:solidFill>
                  <a:srgbClr val="000000"/>
                </a:solidFill>
              </a:rPr>
              <a:t> </a:t>
            </a:r>
            <a:endParaRPr lang="en-US">
              <a:cs typeface="Calibri"/>
            </a:endParaRPr>
          </a:p>
          <a:p>
            <a:r>
              <a:rPr lang="en-US"/>
              <a:t>Student: </a:t>
            </a:r>
            <a:r>
              <a:rPr lang="en-US">
                <a:effectLst/>
              </a:rPr>
              <a:t>Be prepared to share your thoughts and ideas with the whole class to contribute to the consensus model.</a:t>
            </a:r>
            <a:endParaRPr lang="en-US">
              <a:cs typeface="Calibri" panose="020F0502020204030204"/>
            </a:endParaRPr>
          </a:p>
          <a:p>
            <a:endParaRPr lang="en-US" sz="1800">
              <a:latin typeface="Arial"/>
              <a:cs typeface="Arial"/>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13</a:t>
            </a:fld>
            <a:endParaRPr lang="en-US"/>
          </a:p>
        </p:txBody>
      </p:sp>
    </p:spTree>
    <p:extLst>
      <p:ext uri="{BB962C8B-B14F-4D97-AF65-F5344CB8AC3E}">
        <p14:creationId xmlns:p14="http://schemas.microsoft.com/office/powerpoint/2010/main" val="37713923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14</a:t>
            </a:fld>
            <a:endParaRPr lang="en-US"/>
          </a:p>
        </p:txBody>
      </p:sp>
    </p:spTree>
    <p:extLst>
      <p:ext uri="{BB962C8B-B14F-4D97-AF65-F5344CB8AC3E}">
        <p14:creationId xmlns:p14="http://schemas.microsoft.com/office/powerpoint/2010/main" val="42156240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Facilitate a class discussion. </a:t>
            </a:r>
            <a:endParaRPr lang="en-US">
              <a:cs typeface="Calibri"/>
            </a:endParaRPr>
          </a:p>
          <a:p>
            <a:endParaRPr lang="en-US"/>
          </a:p>
          <a:p>
            <a:r>
              <a:rPr lang="en"/>
              <a:t>Student: Discuss with their partner and write a prediction in their notebook. </a:t>
            </a:r>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15</a:t>
            </a:fld>
            <a:endParaRPr lang="en-US"/>
          </a:p>
        </p:txBody>
      </p:sp>
    </p:spTree>
    <p:extLst>
      <p:ext uri="{BB962C8B-B14F-4D97-AF65-F5344CB8AC3E}">
        <p14:creationId xmlns:p14="http://schemas.microsoft.com/office/powerpoint/2010/main" val="11844475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73A4C-C447-A43E-1A0A-1F3D0C563C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5E649A-8ED7-ACC4-4A86-D271D60F60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C80A0A-B8BD-5386-7B71-C2826B5AFEB8}"/>
              </a:ext>
            </a:extLst>
          </p:cNvPr>
          <p:cNvSpPr>
            <a:spLocks noGrp="1"/>
          </p:cNvSpPr>
          <p:nvPr>
            <p:ph type="body" idx="1"/>
          </p:nvPr>
        </p:nvSpPr>
        <p:spPr/>
        <p:txBody>
          <a:bodyPr/>
          <a:lstStyle/>
          <a:p>
            <a:pPr>
              <a:defRPr/>
            </a:pPr>
            <a:r>
              <a:rPr lang="en"/>
              <a:t>Teacher:  Have students open the app and select the appropriate activity and scene.  Move around the room and assist students with their technology. Students should point their cameras toward the A site of the ribosome.</a:t>
            </a:r>
            <a:endParaRPr lang="en-US"/>
          </a:p>
          <a:p>
            <a:endParaRPr lang="en-US" b="1"/>
          </a:p>
          <a:p>
            <a:r>
              <a:rPr lang="en"/>
              <a:t>Student: Open the app and select the appropriate activity and scene. </a:t>
            </a:r>
            <a:endParaRPr lang="en-US"/>
          </a:p>
        </p:txBody>
      </p:sp>
      <p:sp>
        <p:nvSpPr>
          <p:cNvPr id="4" name="Slide Number Placeholder 3">
            <a:extLst>
              <a:ext uri="{FF2B5EF4-FFF2-40B4-BE49-F238E27FC236}">
                <a16:creationId xmlns:a16="http://schemas.microsoft.com/office/drawing/2014/main" id="{16C90BDE-B69D-7319-240F-DD65C18CD8CE}"/>
              </a:ext>
            </a:extLst>
          </p:cNvPr>
          <p:cNvSpPr>
            <a:spLocks noGrp="1"/>
          </p:cNvSpPr>
          <p:nvPr>
            <p:ph type="sldNum" sz="quarter" idx="5"/>
          </p:nvPr>
        </p:nvSpPr>
        <p:spPr/>
        <p:txBody>
          <a:bodyPr/>
          <a:lstStyle/>
          <a:p>
            <a:fld id="{1D969A0E-3899-435C-BEDD-AB395C5FA4DA}" type="slidenum">
              <a:rPr lang="en-US" smtClean="0"/>
              <a:t>16</a:t>
            </a:fld>
            <a:endParaRPr lang="en-US"/>
          </a:p>
        </p:txBody>
      </p:sp>
    </p:spTree>
    <p:extLst>
      <p:ext uri="{BB962C8B-B14F-4D97-AF65-F5344CB8AC3E}">
        <p14:creationId xmlns:p14="http://schemas.microsoft.com/office/powerpoint/2010/main" val="7133223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a:t>
            </a:r>
            <a:r>
              <a:rPr lang="en"/>
              <a:t>Explain that Chloramphenicol is an antibiotic.  Ask students to make a prediction about what will happen during protein translation.</a:t>
            </a:r>
            <a:endParaRPr lang="en-US"/>
          </a:p>
          <a:p>
            <a:endParaRPr lang="en-US">
              <a:cs typeface="Calibri"/>
            </a:endParaRPr>
          </a:p>
          <a:p>
            <a:r>
              <a:rPr lang="en"/>
              <a:t>Student: Discuss with their group where the drug is binding in the bacterial ribosome. Write a prediction in their notebook. </a:t>
            </a:r>
            <a:endParaRPr lang="en">
              <a:cs typeface="Calibri"/>
            </a:endParaRPr>
          </a:p>
          <a:p>
            <a:endParaRPr lang="en">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17</a:t>
            </a:fld>
            <a:endParaRPr lang="en-US"/>
          </a:p>
        </p:txBody>
      </p:sp>
    </p:spTree>
    <p:extLst>
      <p:ext uri="{BB962C8B-B14F-4D97-AF65-F5344CB8AC3E}">
        <p14:creationId xmlns:p14="http://schemas.microsoft.com/office/powerpoint/2010/main" val="31320097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Ask students to discuss the prompt with their partner.  </a:t>
            </a:r>
            <a:endParaRPr lang="en-US">
              <a:cs typeface="Calibri"/>
            </a:endParaRPr>
          </a:p>
          <a:p>
            <a:endParaRPr lang="en-US"/>
          </a:p>
          <a:p>
            <a:r>
              <a:rPr lang="en"/>
              <a:t>Student: Once groups have come to a consensus, have them record their ideas in their notebook.  Explore the model using the play icon on the app. Verify their findings or revise them, as necessary. </a:t>
            </a:r>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18</a:t>
            </a:fld>
            <a:endParaRPr lang="en-US"/>
          </a:p>
        </p:txBody>
      </p:sp>
    </p:spTree>
    <p:extLst>
      <p:ext uri="{BB962C8B-B14F-4D97-AF65-F5344CB8AC3E}">
        <p14:creationId xmlns:p14="http://schemas.microsoft.com/office/powerpoint/2010/main" val="13060072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96493-7504-03F7-A038-BAA7844A1D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636CD2-098A-CE66-B6C9-4DF4F0A07D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B4C904-2F8E-9B99-6A67-2614210C3886}"/>
              </a:ext>
            </a:extLst>
          </p:cNvPr>
          <p:cNvSpPr>
            <a:spLocks noGrp="1"/>
          </p:cNvSpPr>
          <p:nvPr>
            <p:ph type="body" idx="1"/>
          </p:nvPr>
        </p:nvSpPr>
        <p:spPr/>
        <p:txBody>
          <a:bodyPr/>
          <a:lstStyle/>
          <a:p>
            <a:pPr>
              <a:defRPr/>
            </a:pPr>
            <a:r>
              <a:rPr lang="en"/>
              <a:t>Teacher:  Have students open the app and select the appropriate activity and scene.  Move around the room and assist students with their technology. Students should point their cameras towards the A site of the ribosome.</a:t>
            </a:r>
            <a:endParaRPr lang="en-US"/>
          </a:p>
          <a:p>
            <a:endParaRPr lang="en-US" b="1"/>
          </a:p>
          <a:p>
            <a:r>
              <a:rPr lang="en"/>
              <a:t>Student: Open the app and select the appropriate activity and scene. </a:t>
            </a:r>
            <a:endParaRPr lang="en-US"/>
          </a:p>
        </p:txBody>
      </p:sp>
      <p:sp>
        <p:nvSpPr>
          <p:cNvPr id="4" name="Slide Number Placeholder 3">
            <a:extLst>
              <a:ext uri="{FF2B5EF4-FFF2-40B4-BE49-F238E27FC236}">
                <a16:creationId xmlns:a16="http://schemas.microsoft.com/office/drawing/2014/main" id="{75725486-43AD-5FA7-7A72-D7264BA03520}"/>
              </a:ext>
            </a:extLst>
          </p:cNvPr>
          <p:cNvSpPr>
            <a:spLocks noGrp="1"/>
          </p:cNvSpPr>
          <p:nvPr>
            <p:ph type="sldNum" sz="quarter" idx="5"/>
          </p:nvPr>
        </p:nvSpPr>
        <p:spPr/>
        <p:txBody>
          <a:bodyPr/>
          <a:lstStyle/>
          <a:p>
            <a:fld id="{1D969A0E-3899-435C-BEDD-AB395C5FA4DA}" type="slidenum">
              <a:rPr lang="en-US" smtClean="0"/>
              <a:t>19</a:t>
            </a:fld>
            <a:endParaRPr lang="en-US"/>
          </a:p>
        </p:txBody>
      </p:sp>
    </p:spTree>
    <p:extLst>
      <p:ext uri="{BB962C8B-B14F-4D97-AF65-F5344CB8AC3E}">
        <p14:creationId xmlns:p14="http://schemas.microsoft.com/office/powerpoint/2010/main" val="17005884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A3656A-32D4-30F2-EE1C-7275592B27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E90339-D289-EC01-5CEC-D80E306316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1311DD-38EA-9BBB-DC4F-4C369F710414}"/>
              </a:ext>
            </a:extLst>
          </p:cNvPr>
          <p:cNvSpPr>
            <a:spLocks noGrp="1"/>
          </p:cNvSpPr>
          <p:nvPr>
            <p:ph type="body" idx="1"/>
          </p:nvPr>
        </p:nvSpPr>
        <p:spPr/>
        <p:txBody>
          <a:bodyPr/>
          <a:lstStyle/>
          <a:p>
            <a:r>
              <a:rPr lang="en-US"/>
              <a:t>Teacher:  </a:t>
            </a:r>
            <a:r>
              <a:rPr lang="en"/>
              <a:t>Explain that Erythromycin is an antibiotic.  Ask students to make a prediction about what will happen during protein translation.</a:t>
            </a:r>
            <a:endParaRPr lang="en-US"/>
          </a:p>
          <a:p>
            <a:endParaRPr lang="en-US"/>
          </a:p>
          <a:p>
            <a:r>
              <a:rPr lang="en"/>
              <a:t>Student: Discuss with their group where the drug is binding in the bacterial ribosome. Write a prediction in their notebook. </a:t>
            </a:r>
            <a:endParaRPr lang="en">
              <a:ea typeface="Calibri"/>
              <a:cs typeface="Calibri"/>
            </a:endParaRPr>
          </a:p>
          <a:p>
            <a:endParaRPr lang="en">
              <a:ea typeface="Calibri"/>
              <a:cs typeface="Calibri"/>
            </a:endParaRPr>
          </a:p>
          <a:p>
            <a:endParaRPr lang="en-US">
              <a:cs typeface="Calibri"/>
            </a:endParaRPr>
          </a:p>
        </p:txBody>
      </p:sp>
      <p:sp>
        <p:nvSpPr>
          <p:cNvPr id="4" name="Slide Number Placeholder 3">
            <a:extLst>
              <a:ext uri="{FF2B5EF4-FFF2-40B4-BE49-F238E27FC236}">
                <a16:creationId xmlns:a16="http://schemas.microsoft.com/office/drawing/2014/main" id="{72F2702A-74DA-6887-0338-3C1DD7E6A2A7}"/>
              </a:ext>
            </a:extLst>
          </p:cNvPr>
          <p:cNvSpPr>
            <a:spLocks noGrp="1"/>
          </p:cNvSpPr>
          <p:nvPr>
            <p:ph type="sldNum" sz="quarter" idx="5"/>
          </p:nvPr>
        </p:nvSpPr>
        <p:spPr/>
        <p:txBody>
          <a:bodyPr/>
          <a:lstStyle/>
          <a:p>
            <a:fld id="{1D969A0E-3899-435C-BEDD-AB395C5FA4DA}" type="slidenum">
              <a:rPr lang="en-US" smtClean="0"/>
              <a:t>20</a:t>
            </a:fld>
            <a:endParaRPr lang="en-US"/>
          </a:p>
        </p:txBody>
      </p:sp>
    </p:spTree>
    <p:extLst>
      <p:ext uri="{BB962C8B-B14F-4D97-AF65-F5344CB8AC3E}">
        <p14:creationId xmlns:p14="http://schemas.microsoft.com/office/powerpoint/2010/main" val="25879325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a:t>
            </a:fld>
            <a:endParaRPr lang="en-US"/>
          </a:p>
        </p:txBody>
      </p:sp>
    </p:spTree>
    <p:extLst>
      <p:ext uri="{BB962C8B-B14F-4D97-AF65-F5344CB8AC3E}">
        <p14:creationId xmlns:p14="http://schemas.microsoft.com/office/powerpoint/2010/main" val="38915247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E7E7B1-12B0-1BBE-B951-62B0F97D25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9E9ADB-A8B6-990D-CD46-7235B3CFCD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DC8A6A-341E-0216-599C-ECFF7A508C9D}"/>
              </a:ext>
            </a:extLst>
          </p:cNvPr>
          <p:cNvSpPr>
            <a:spLocks noGrp="1"/>
          </p:cNvSpPr>
          <p:nvPr>
            <p:ph type="body" idx="1"/>
          </p:nvPr>
        </p:nvSpPr>
        <p:spPr/>
        <p:txBody>
          <a:bodyPr/>
          <a:lstStyle/>
          <a:p>
            <a:r>
              <a:rPr lang="en-US"/>
              <a:t>Teacher: Ask students to discuss the prompt with their partner.  </a:t>
            </a:r>
          </a:p>
          <a:p>
            <a:endParaRPr lang="en-US"/>
          </a:p>
          <a:p>
            <a:r>
              <a:rPr lang="en"/>
              <a:t>Student: Once groups have come to a consensus, have them record their ideas in their notebook.  Explore the model using the play icon on the app. Verify their findings or revise them, as necessary. </a:t>
            </a:r>
          </a:p>
        </p:txBody>
      </p:sp>
      <p:sp>
        <p:nvSpPr>
          <p:cNvPr id="4" name="Slide Number Placeholder 3">
            <a:extLst>
              <a:ext uri="{FF2B5EF4-FFF2-40B4-BE49-F238E27FC236}">
                <a16:creationId xmlns:a16="http://schemas.microsoft.com/office/drawing/2014/main" id="{1803671F-7FBC-507B-5D62-C5DC44F27D39}"/>
              </a:ext>
            </a:extLst>
          </p:cNvPr>
          <p:cNvSpPr>
            <a:spLocks noGrp="1"/>
          </p:cNvSpPr>
          <p:nvPr>
            <p:ph type="sldNum" sz="quarter" idx="5"/>
          </p:nvPr>
        </p:nvSpPr>
        <p:spPr/>
        <p:txBody>
          <a:bodyPr/>
          <a:lstStyle/>
          <a:p>
            <a:fld id="{1D969A0E-3899-435C-BEDD-AB395C5FA4DA}" type="slidenum">
              <a:rPr lang="en-US" smtClean="0"/>
              <a:t>21</a:t>
            </a:fld>
            <a:endParaRPr lang="en-US"/>
          </a:p>
        </p:txBody>
      </p:sp>
    </p:spTree>
    <p:extLst>
      <p:ext uri="{BB962C8B-B14F-4D97-AF65-F5344CB8AC3E}">
        <p14:creationId xmlns:p14="http://schemas.microsoft.com/office/powerpoint/2010/main" val="25522635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4CDCA-5071-35E1-4496-BCC3ADCF3A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0B8C12-6D69-17A1-83F5-133402C5C9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25DCDC-2CFC-6A7B-87D5-1E9D594A98EB}"/>
              </a:ext>
            </a:extLst>
          </p:cNvPr>
          <p:cNvSpPr>
            <a:spLocks noGrp="1"/>
          </p:cNvSpPr>
          <p:nvPr>
            <p:ph type="body" idx="1"/>
          </p:nvPr>
        </p:nvSpPr>
        <p:spPr/>
        <p:txBody>
          <a:bodyPr/>
          <a:lstStyle/>
          <a:p>
            <a:pPr>
              <a:defRPr/>
            </a:pPr>
            <a:r>
              <a:rPr lang="en"/>
              <a:t>Teacher:  Have students open the app and select the appropriate activity and scene.  Move around the room and assist students with their technology. Students should point their cameras toward the A site of the ribosome.</a:t>
            </a:r>
            <a:endParaRPr lang="en-US"/>
          </a:p>
          <a:p>
            <a:endParaRPr lang="en-US" b="1"/>
          </a:p>
          <a:p>
            <a:r>
              <a:rPr lang="en"/>
              <a:t>Student: Open the app and select the appropriate activity and scene. </a:t>
            </a:r>
            <a:endParaRPr lang="en-US"/>
          </a:p>
        </p:txBody>
      </p:sp>
      <p:sp>
        <p:nvSpPr>
          <p:cNvPr id="4" name="Slide Number Placeholder 3">
            <a:extLst>
              <a:ext uri="{FF2B5EF4-FFF2-40B4-BE49-F238E27FC236}">
                <a16:creationId xmlns:a16="http://schemas.microsoft.com/office/drawing/2014/main" id="{87B46D57-DCD7-E26B-A6AE-B283818A75CD}"/>
              </a:ext>
            </a:extLst>
          </p:cNvPr>
          <p:cNvSpPr>
            <a:spLocks noGrp="1"/>
          </p:cNvSpPr>
          <p:nvPr>
            <p:ph type="sldNum" sz="quarter" idx="5"/>
          </p:nvPr>
        </p:nvSpPr>
        <p:spPr/>
        <p:txBody>
          <a:bodyPr/>
          <a:lstStyle/>
          <a:p>
            <a:fld id="{1D969A0E-3899-435C-BEDD-AB395C5FA4DA}" type="slidenum">
              <a:rPr lang="en-US" smtClean="0"/>
              <a:t>22</a:t>
            </a:fld>
            <a:endParaRPr lang="en-US"/>
          </a:p>
        </p:txBody>
      </p:sp>
    </p:spTree>
    <p:extLst>
      <p:ext uri="{BB962C8B-B14F-4D97-AF65-F5344CB8AC3E}">
        <p14:creationId xmlns:p14="http://schemas.microsoft.com/office/powerpoint/2010/main" val="42090609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87CCB-A991-B986-9A4D-178EE1F83D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223FE6-B2F9-CC48-1447-4FCB924DD5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98D017-2573-BCF8-C011-EDCE460BC4D7}"/>
              </a:ext>
            </a:extLst>
          </p:cNvPr>
          <p:cNvSpPr>
            <a:spLocks noGrp="1"/>
          </p:cNvSpPr>
          <p:nvPr>
            <p:ph type="body" idx="1"/>
          </p:nvPr>
        </p:nvSpPr>
        <p:spPr/>
        <p:txBody>
          <a:bodyPr/>
          <a:lstStyle/>
          <a:p>
            <a:r>
              <a:rPr lang="en-US"/>
              <a:t>Teacher:  </a:t>
            </a:r>
            <a:r>
              <a:rPr lang="en"/>
              <a:t>Explain that Tetracycline is an antibiotic.  Ask students to make a prediction about what will happen during protein translation.</a:t>
            </a:r>
            <a:endParaRPr lang="en-US"/>
          </a:p>
          <a:p>
            <a:endParaRPr lang="en-US"/>
          </a:p>
          <a:p>
            <a:r>
              <a:rPr lang="en"/>
              <a:t>Student: Discuss with their group where the drug is binding in the bacterial ribosome. Write a prediction in their notebook. </a:t>
            </a:r>
          </a:p>
          <a:p>
            <a:endParaRPr lang="en">
              <a:ea typeface="Calibri"/>
              <a:cs typeface="Calibri"/>
            </a:endParaRPr>
          </a:p>
          <a:p>
            <a:endParaRPr lang="en">
              <a:cs typeface="Calibri"/>
            </a:endParaRPr>
          </a:p>
          <a:p>
            <a:endParaRPr lang="en-US">
              <a:cs typeface="Calibri"/>
            </a:endParaRPr>
          </a:p>
        </p:txBody>
      </p:sp>
      <p:sp>
        <p:nvSpPr>
          <p:cNvPr id="4" name="Slide Number Placeholder 3">
            <a:extLst>
              <a:ext uri="{FF2B5EF4-FFF2-40B4-BE49-F238E27FC236}">
                <a16:creationId xmlns:a16="http://schemas.microsoft.com/office/drawing/2014/main" id="{C0C84524-1E69-3F5C-BD4E-E6C0F26D4F7D}"/>
              </a:ext>
            </a:extLst>
          </p:cNvPr>
          <p:cNvSpPr>
            <a:spLocks noGrp="1"/>
          </p:cNvSpPr>
          <p:nvPr>
            <p:ph type="sldNum" sz="quarter" idx="5"/>
          </p:nvPr>
        </p:nvSpPr>
        <p:spPr/>
        <p:txBody>
          <a:bodyPr/>
          <a:lstStyle/>
          <a:p>
            <a:fld id="{1D969A0E-3899-435C-BEDD-AB395C5FA4DA}" type="slidenum">
              <a:rPr lang="en-US" smtClean="0"/>
              <a:t>23</a:t>
            </a:fld>
            <a:endParaRPr lang="en-US"/>
          </a:p>
        </p:txBody>
      </p:sp>
    </p:spTree>
    <p:extLst>
      <p:ext uri="{BB962C8B-B14F-4D97-AF65-F5344CB8AC3E}">
        <p14:creationId xmlns:p14="http://schemas.microsoft.com/office/powerpoint/2010/main" val="7644334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2803C-22D0-2DA3-76F3-095CF0F094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0CEF6F-4A34-3FC5-A8F4-D7B39767B7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9E9DEC-92DD-C70F-E4E1-24254739164E}"/>
              </a:ext>
            </a:extLst>
          </p:cNvPr>
          <p:cNvSpPr>
            <a:spLocks noGrp="1"/>
          </p:cNvSpPr>
          <p:nvPr>
            <p:ph type="body" idx="1"/>
          </p:nvPr>
        </p:nvSpPr>
        <p:spPr/>
        <p:txBody>
          <a:bodyPr/>
          <a:lstStyle/>
          <a:p>
            <a:r>
              <a:rPr lang="en-US"/>
              <a:t>Teacher: Ask students to discuss the prompt with their partner.  </a:t>
            </a:r>
          </a:p>
          <a:p>
            <a:endParaRPr lang="en-US"/>
          </a:p>
          <a:p>
            <a:r>
              <a:rPr lang="en"/>
              <a:t>Student: Once groups have come to a consensus, have them record their ideas in their notebook.  Explore the model using the play icon on the app. Verify their findings or revise them, as necessary. </a:t>
            </a:r>
          </a:p>
        </p:txBody>
      </p:sp>
      <p:sp>
        <p:nvSpPr>
          <p:cNvPr id="4" name="Slide Number Placeholder 3">
            <a:extLst>
              <a:ext uri="{FF2B5EF4-FFF2-40B4-BE49-F238E27FC236}">
                <a16:creationId xmlns:a16="http://schemas.microsoft.com/office/drawing/2014/main" id="{D435FED1-4971-6EC6-D068-153DD9D91EEF}"/>
              </a:ext>
            </a:extLst>
          </p:cNvPr>
          <p:cNvSpPr>
            <a:spLocks noGrp="1"/>
          </p:cNvSpPr>
          <p:nvPr>
            <p:ph type="sldNum" sz="quarter" idx="5"/>
          </p:nvPr>
        </p:nvSpPr>
        <p:spPr/>
        <p:txBody>
          <a:bodyPr/>
          <a:lstStyle/>
          <a:p>
            <a:fld id="{1D969A0E-3899-435C-BEDD-AB395C5FA4DA}" type="slidenum">
              <a:rPr lang="en-US" smtClean="0"/>
              <a:t>24</a:t>
            </a:fld>
            <a:endParaRPr lang="en-US"/>
          </a:p>
        </p:txBody>
      </p:sp>
    </p:spTree>
    <p:extLst>
      <p:ext uri="{BB962C8B-B14F-4D97-AF65-F5344CB8AC3E}">
        <p14:creationId xmlns:p14="http://schemas.microsoft.com/office/powerpoint/2010/main" val="36475977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F3C3D2-6817-3301-9B9D-434BC702A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044BBB-AE96-7A25-5C96-3F7F460B8B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887F10-9A50-E3BB-FE5A-D9543BC580E3}"/>
              </a:ext>
            </a:extLst>
          </p:cNvPr>
          <p:cNvSpPr>
            <a:spLocks noGrp="1"/>
          </p:cNvSpPr>
          <p:nvPr>
            <p:ph type="body" idx="1"/>
          </p:nvPr>
        </p:nvSpPr>
        <p:spPr/>
        <p:txBody>
          <a:bodyPr/>
          <a:lstStyle/>
          <a:p>
            <a:pPr>
              <a:defRPr/>
            </a:pPr>
            <a:r>
              <a:rPr lang="en"/>
              <a:t>Teacher:  Have students open the app and select the appropriate activity and scene.  Move around the room and assist students with their technology. Students should point their cameras toward the A site of the ribosome.</a:t>
            </a:r>
            <a:endParaRPr lang="en-US"/>
          </a:p>
          <a:p>
            <a:endParaRPr lang="en-US" b="1"/>
          </a:p>
          <a:p>
            <a:r>
              <a:rPr lang="en"/>
              <a:t>Student: Open the app and select the appropriate activity and scene. </a:t>
            </a:r>
            <a:endParaRPr lang="en-US"/>
          </a:p>
        </p:txBody>
      </p:sp>
      <p:sp>
        <p:nvSpPr>
          <p:cNvPr id="4" name="Slide Number Placeholder 3">
            <a:extLst>
              <a:ext uri="{FF2B5EF4-FFF2-40B4-BE49-F238E27FC236}">
                <a16:creationId xmlns:a16="http://schemas.microsoft.com/office/drawing/2014/main" id="{33AADF88-3EDB-AA4C-EDFB-045303B42508}"/>
              </a:ext>
            </a:extLst>
          </p:cNvPr>
          <p:cNvSpPr>
            <a:spLocks noGrp="1"/>
          </p:cNvSpPr>
          <p:nvPr>
            <p:ph type="sldNum" sz="quarter" idx="5"/>
          </p:nvPr>
        </p:nvSpPr>
        <p:spPr/>
        <p:txBody>
          <a:bodyPr/>
          <a:lstStyle/>
          <a:p>
            <a:fld id="{1D969A0E-3899-435C-BEDD-AB395C5FA4DA}" type="slidenum">
              <a:rPr lang="en-US" smtClean="0"/>
              <a:t>25</a:t>
            </a:fld>
            <a:endParaRPr lang="en-US"/>
          </a:p>
        </p:txBody>
      </p:sp>
    </p:spTree>
    <p:extLst>
      <p:ext uri="{BB962C8B-B14F-4D97-AF65-F5344CB8AC3E}">
        <p14:creationId xmlns:p14="http://schemas.microsoft.com/office/powerpoint/2010/main" val="17448630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05B3BC-54B4-F68D-5E23-B7CB2B1F9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6E270B-2634-4CB7-74E8-564B22C023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53EF26-4A8A-BA52-7D54-3330EB7AC147}"/>
              </a:ext>
            </a:extLst>
          </p:cNvPr>
          <p:cNvSpPr>
            <a:spLocks noGrp="1"/>
          </p:cNvSpPr>
          <p:nvPr>
            <p:ph type="body" idx="1"/>
          </p:nvPr>
        </p:nvSpPr>
        <p:spPr/>
        <p:txBody>
          <a:bodyPr/>
          <a:lstStyle/>
          <a:p>
            <a:r>
              <a:rPr lang="en-US"/>
              <a:t>Teacher:  </a:t>
            </a:r>
            <a:r>
              <a:rPr lang="en"/>
              <a:t>Explain that Linezolid is an antibiotic.  Ask students to make a prediction about what will happen during protein translation.</a:t>
            </a:r>
            <a:endParaRPr lang="en-US"/>
          </a:p>
          <a:p>
            <a:endParaRPr lang="en-US"/>
          </a:p>
          <a:p>
            <a:r>
              <a:rPr lang="en"/>
              <a:t>Student: Discuss with their group where the drug is binding in the bacterial ribosome. Write a prediction in their notebook. </a:t>
            </a:r>
          </a:p>
          <a:p>
            <a:endParaRPr lang="en">
              <a:ea typeface="Calibri"/>
              <a:cs typeface="Calibri"/>
            </a:endParaRPr>
          </a:p>
          <a:p>
            <a:endParaRPr lang="en">
              <a:cs typeface="Calibri"/>
            </a:endParaRPr>
          </a:p>
          <a:p>
            <a:endParaRPr lang="en-US">
              <a:cs typeface="Calibri"/>
            </a:endParaRPr>
          </a:p>
        </p:txBody>
      </p:sp>
      <p:sp>
        <p:nvSpPr>
          <p:cNvPr id="4" name="Slide Number Placeholder 3">
            <a:extLst>
              <a:ext uri="{FF2B5EF4-FFF2-40B4-BE49-F238E27FC236}">
                <a16:creationId xmlns:a16="http://schemas.microsoft.com/office/drawing/2014/main" id="{0CD0A4CF-E823-564F-04D2-C76302D83A1D}"/>
              </a:ext>
            </a:extLst>
          </p:cNvPr>
          <p:cNvSpPr>
            <a:spLocks noGrp="1"/>
          </p:cNvSpPr>
          <p:nvPr>
            <p:ph type="sldNum" sz="quarter" idx="5"/>
          </p:nvPr>
        </p:nvSpPr>
        <p:spPr/>
        <p:txBody>
          <a:bodyPr/>
          <a:lstStyle/>
          <a:p>
            <a:fld id="{1D969A0E-3899-435C-BEDD-AB395C5FA4DA}" type="slidenum">
              <a:rPr lang="en-US" smtClean="0"/>
              <a:t>26</a:t>
            </a:fld>
            <a:endParaRPr lang="en-US"/>
          </a:p>
        </p:txBody>
      </p:sp>
    </p:spTree>
    <p:extLst>
      <p:ext uri="{BB962C8B-B14F-4D97-AF65-F5344CB8AC3E}">
        <p14:creationId xmlns:p14="http://schemas.microsoft.com/office/powerpoint/2010/main" val="32520957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DAC39-7612-FAF9-F1CE-ABCC356F60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148E6C-5263-8A4F-FEA5-4FA485EFFE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386FE4-265E-CCD3-DD5D-BE10CF6A1BC8}"/>
              </a:ext>
            </a:extLst>
          </p:cNvPr>
          <p:cNvSpPr>
            <a:spLocks noGrp="1"/>
          </p:cNvSpPr>
          <p:nvPr>
            <p:ph type="body" idx="1"/>
          </p:nvPr>
        </p:nvSpPr>
        <p:spPr/>
        <p:txBody>
          <a:bodyPr/>
          <a:lstStyle/>
          <a:p>
            <a:r>
              <a:rPr lang="en-US"/>
              <a:t>Teacher: Ask students to discuss the prompt with their partner.  </a:t>
            </a:r>
          </a:p>
          <a:p>
            <a:endParaRPr lang="en-US"/>
          </a:p>
          <a:p>
            <a:r>
              <a:rPr lang="en"/>
              <a:t>Student: Once groups have come to a consensus, have them record their ideas in their notebook.  Explore the model using the play icon on the app. Verify their findings or revise them, as necessary. </a:t>
            </a:r>
          </a:p>
        </p:txBody>
      </p:sp>
      <p:sp>
        <p:nvSpPr>
          <p:cNvPr id="4" name="Slide Number Placeholder 3">
            <a:extLst>
              <a:ext uri="{FF2B5EF4-FFF2-40B4-BE49-F238E27FC236}">
                <a16:creationId xmlns:a16="http://schemas.microsoft.com/office/drawing/2014/main" id="{61F52A5F-D45C-A8C1-5A69-59B9921C6862}"/>
              </a:ext>
            </a:extLst>
          </p:cNvPr>
          <p:cNvSpPr>
            <a:spLocks noGrp="1"/>
          </p:cNvSpPr>
          <p:nvPr>
            <p:ph type="sldNum" sz="quarter" idx="5"/>
          </p:nvPr>
        </p:nvSpPr>
        <p:spPr/>
        <p:txBody>
          <a:bodyPr/>
          <a:lstStyle/>
          <a:p>
            <a:fld id="{1D969A0E-3899-435C-BEDD-AB395C5FA4DA}" type="slidenum">
              <a:rPr lang="en-US" smtClean="0"/>
              <a:t>27</a:t>
            </a:fld>
            <a:endParaRPr lang="en-US"/>
          </a:p>
        </p:txBody>
      </p:sp>
    </p:spTree>
    <p:extLst>
      <p:ext uri="{BB962C8B-B14F-4D97-AF65-F5344CB8AC3E}">
        <p14:creationId xmlns:p14="http://schemas.microsoft.com/office/powerpoint/2010/main" val="21525550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Have student group choice one of the prompts to research. Facilitate a discussion after students have researched.</a:t>
            </a:r>
            <a:endParaRPr lang="en-US">
              <a:cs typeface="Calibri"/>
            </a:endParaRPr>
          </a:p>
          <a:p>
            <a:endParaRPr lang="en-US"/>
          </a:p>
          <a:p>
            <a:r>
              <a:rPr lang="en"/>
              <a:t>Student: Research the differences between prokaryotic and eukaryotic ribosome. Share what they found with the class.</a:t>
            </a:r>
            <a:endParaRPr lang="en">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28</a:t>
            </a:fld>
            <a:endParaRPr lang="en-US"/>
          </a:p>
        </p:txBody>
      </p:sp>
    </p:spTree>
    <p:extLst>
      <p:ext uri="{BB962C8B-B14F-4D97-AF65-F5344CB8AC3E}">
        <p14:creationId xmlns:p14="http://schemas.microsoft.com/office/powerpoint/2010/main" val="12600971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Summary slide with learning objectives of this lesson.</a:t>
            </a:r>
          </a:p>
          <a:p>
            <a:endParaRPr lang="en-US">
              <a:cs typeface="Calibri"/>
            </a:endParaRPr>
          </a:p>
          <a:p>
            <a:r>
              <a:rPr lang="en-US">
                <a:cs typeface="Calibri"/>
              </a:rPr>
              <a:t>Student: Jot their thoughts and ideas in their notebook.</a:t>
            </a:r>
          </a:p>
        </p:txBody>
      </p:sp>
      <p:sp>
        <p:nvSpPr>
          <p:cNvPr id="4" name="Slide Number Placeholder 3"/>
          <p:cNvSpPr>
            <a:spLocks noGrp="1"/>
          </p:cNvSpPr>
          <p:nvPr>
            <p:ph type="sldNum" sz="quarter" idx="5"/>
          </p:nvPr>
        </p:nvSpPr>
        <p:spPr/>
        <p:txBody>
          <a:bodyPr/>
          <a:lstStyle/>
          <a:p>
            <a:fld id="{1D969A0E-3899-435C-BEDD-AB395C5FA4DA}" type="slidenum">
              <a:rPr lang="en-US" smtClean="0"/>
              <a:t>29</a:t>
            </a:fld>
            <a:endParaRPr lang="en-US"/>
          </a:p>
        </p:txBody>
      </p:sp>
    </p:spTree>
    <p:extLst>
      <p:ext uri="{BB962C8B-B14F-4D97-AF65-F5344CB8AC3E}">
        <p14:creationId xmlns:p14="http://schemas.microsoft.com/office/powerpoint/2010/main" val="3288526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3</a:t>
            </a:fld>
            <a:endParaRPr lang="en-US"/>
          </a:p>
        </p:txBody>
      </p:sp>
    </p:spTree>
    <p:extLst>
      <p:ext uri="{BB962C8B-B14F-4D97-AF65-F5344CB8AC3E}">
        <p14:creationId xmlns:p14="http://schemas.microsoft.com/office/powerpoint/2010/main" val="3952005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6998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6</a:t>
            </a:fld>
            <a:endParaRPr lang="en-US"/>
          </a:p>
        </p:txBody>
      </p:sp>
    </p:spTree>
    <p:extLst>
      <p:ext uri="{BB962C8B-B14F-4D97-AF65-F5344CB8AC3E}">
        <p14:creationId xmlns:p14="http://schemas.microsoft.com/office/powerpoint/2010/main" val="40802894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Ask students to discuss the prompts with their partner(s) and share their ideas with the class. </a:t>
            </a:r>
            <a:endParaRPr lang="en-US">
              <a:cs typeface="Calibri"/>
            </a:endParaRPr>
          </a:p>
          <a:p>
            <a:endParaRPr lang="en-US"/>
          </a:p>
          <a:p>
            <a:r>
              <a:rPr lang="en"/>
              <a:t>Student: After discussion, students should write their responses in their notebooks. </a:t>
            </a:r>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7</a:t>
            </a:fld>
            <a:endParaRPr lang="en-US"/>
          </a:p>
        </p:txBody>
      </p:sp>
    </p:spTree>
    <p:extLst>
      <p:ext uri="{BB962C8B-B14F-4D97-AF65-F5344CB8AC3E}">
        <p14:creationId xmlns:p14="http://schemas.microsoft.com/office/powerpoint/2010/main" val="20221531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
              <a:t>Teacher: Have students open the app and select the appropriate activity and scene.  Move around the room and assist students with their technology. Students should point their cameras toward the A site of the ribosome.</a:t>
            </a:r>
            <a:endParaRPr lang="en-US"/>
          </a:p>
          <a:p>
            <a:endParaRPr lang="en-US" b="1"/>
          </a:p>
          <a:p>
            <a:r>
              <a:rPr lang="en"/>
              <a:t>Student: Open the app and select the appropriate activity and scene. </a:t>
            </a:r>
            <a:endParaRPr lang="en-US"/>
          </a:p>
        </p:txBody>
      </p:sp>
      <p:sp>
        <p:nvSpPr>
          <p:cNvPr id="4" name="Slide Number Placeholder 3"/>
          <p:cNvSpPr>
            <a:spLocks noGrp="1"/>
          </p:cNvSpPr>
          <p:nvPr>
            <p:ph type="sldNum" sz="quarter" idx="5"/>
          </p:nvPr>
        </p:nvSpPr>
        <p:spPr/>
        <p:txBody>
          <a:bodyPr/>
          <a:lstStyle/>
          <a:p>
            <a:fld id="{1D969A0E-3899-435C-BEDD-AB395C5FA4DA}" type="slidenum">
              <a:rPr lang="en-US" smtClean="0"/>
              <a:t>8</a:t>
            </a:fld>
            <a:endParaRPr lang="en-US"/>
          </a:p>
        </p:txBody>
      </p:sp>
    </p:spTree>
    <p:extLst>
      <p:ext uri="{BB962C8B-B14F-4D97-AF65-F5344CB8AC3E}">
        <p14:creationId xmlns:p14="http://schemas.microsoft.com/office/powerpoint/2010/main" val="3236017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ffectLst/>
              </a:rPr>
              <a:t>Teacher: Allow students to make observations </a:t>
            </a:r>
            <a:r>
              <a:rPr lang="en-US"/>
              <a:t>using the </a:t>
            </a:r>
            <a:r>
              <a:rPr lang="en-US">
                <a:effectLst/>
              </a:rPr>
              <a:t>button 1</a:t>
            </a:r>
            <a:r>
              <a:rPr lang="en-US"/>
              <a:t> animation</a:t>
            </a:r>
            <a:r>
              <a:rPr lang="en-US">
                <a:effectLst/>
              </a:rPr>
              <a:t>.</a:t>
            </a:r>
            <a:r>
              <a:rPr lang="en-US"/>
              <a:t> </a:t>
            </a:r>
          </a:p>
          <a:p>
            <a:endParaRPr lang="en-US"/>
          </a:p>
          <a:p>
            <a:r>
              <a:rPr lang="en-US"/>
              <a:t>Student: </a:t>
            </a:r>
            <a:r>
              <a:rPr lang="en"/>
              <a:t>Follow the prompts on the slide. Talk</a:t>
            </a:r>
            <a:r>
              <a:rPr lang="en">
                <a:effectLst/>
              </a:rPr>
              <a:t> with </a:t>
            </a:r>
            <a:r>
              <a:rPr lang="en"/>
              <a:t>their</a:t>
            </a:r>
            <a:r>
              <a:rPr lang="en">
                <a:effectLst/>
              </a:rPr>
              <a:t> group about what is happening</a:t>
            </a:r>
            <a:r>
              <a:rPr lang="en"/>
              <a:t>.</a:t>
            </a:r>
            <a:endParaRPr lang="en">
              <a:ea typeface="Calibri"/>
              <a:cs typeface="Calibri"/>
            </a:endParaRPr>
          </a:p>
          <a:p>
            <a:endParaRPr lang="en-US">
              <a:ea typeface="Calibri"/>
              <a:cs typeface="Calibri" panose="020F0502020204030204"/>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9</a:t>
            </a:fld>
            <a:endParaRPr lang="en-US"/>
          </a:p>
        </p:txBody>
      </p:sp>
    </p:spTree>
    <p:extLst>
      <p:ext uri="{BB962C8B-B14F-4D97-AF65-F5344CB8AC3E}">
        <p14:creationId xmlns:p14="http://schemas.microsoft.com/office/powerpoint/2010/main" val="24194968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ffectLst/>
              </a:rPr>
              <a:t>Teacher:</a:t>
            </a:r>
            <a:r>
              <a:rPr lang="en-US"/>
              <a:t> Allow students to make observations using the button 2 animation. </a:t>
            </a:r>
          </a:p>
          <a:p>
            <a:endParaRPr lang="en-US"/>
          </a:p>
          <a:p>
            <a:r>
              <a:rPr lang="en-US"/>
              <a:t>Student: </a:t>
            </a:r>
            <a:r>
              <a:rPr lang="en"/>
              <a:t>Follow the prompts on the slide. Talk with their group about what is happening.</a:t>
            </a:r>
            <a:endParaRPr lang="en">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10</a:t>
            </a:fld>
            <a:endParaRPr lang="en-US"/>
          </a:p>
        </p:txBody>
      </p:sp>
    </p:spTree>
    <p:extLst>
      <p:ext uri="{BB962C8B-B14F-4D97-AF65-F5344CB8AC3E}">
        <p14:creationId xmlns:p14="http://schemas.microsoft.com/office/powerpoint/2010/main" val="36869703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5.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6.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7.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3.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4.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5.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6.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8.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6">
            <a:extLst>
              <a:ext uri="{FF2B5EF4-FFF2-40B4-BE49-F238E27FC236}">
                <a16:creationId xmlns:a16="http://schemas.microsoft.com/office/drawing/2014/main" id="{F118BCFA-0149-F94F-9FD9-B8B64BF01C99}"/>
              </a:ext>
            </a:extLst>
          </p:cNvPr>
          <p:cNvSpPr>
            <a:spLocks noGrp="1"/>
          </p:cNvSpPr>
          <p:nvPr>
            <p:ph type="dt" sz="half" idx="10"/>
          </p:nvPr>
        </p:nvSpPr>
        <p:spPr/>
        <p:txBody>
          <a:bodyPr/>
          <a:lstStyle/>
          <a:p>
            <a:fld id="{E0ECE73E-F797-419D-BB5C-D81F5D8922E4}" type="datetime1">
              <a:rPr lang="en-US" smtClean="0"/>
              <a:t>2/12/2024</a:t>
            </a:fld>
            <a:endParaRPr lang="en-US"/>
          </a:p>
        </p:txBody>
      </p:sp>
      <p:sp>
        <p:nvSpPr>
          <p:cNvPr id="8" name="Footer Placeholder 7">
            <a:extLst>
              <a:ext uri="{FF2B5EF4-FFF2-40B4-BE49-F238E27FC236}">
                <a16:creationId xmlns:a16="http://schemas.microsoft.com/office/drawing/2014/main" id="{7DD6E96D-9918-592A-C967-DC9DCDB5D511}"/>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949DD4DD-A43E-E1C0-A591-DE178AB62069}"/>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974094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EC0215DB-BB4B-4E85-8E7E-7208DC8DCF54}" type="datetime1">
              <a:rPr lang="en-US" smtClean="0"/>
              <a:t>2/12/2024</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8431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14B7788D-13A4-4239-BB90-0683A5F3DBCD}" type="datetime1">
              <a:rPr lang="en-US" smtClean="0"/>
              <a:t>2/12/2024</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2850498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atin typeface="+mn-lt"/>
              </a:defRPr>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25DCB9-1870-B8A9-1E33-8C9EC80485E0}"/>
              </a:ext>
            </a:extLst>
          </p:cNvPr>
          <p:cNvSpPr>
            <a:spLocks noGrp="1"/>
          </p:cNvSpPr>
          <p:nvPr>
            <p:ph type="dt" sz="half" idx="10"/>
          </p:nvPr>
        </p:nvSpPr>
        <p:spPr/>
        <p:txBody>
          <a:bodyPr/>
          <a:lstStyle>
            <a:lvl1pPr>
              <a:defRPr>
                <a:latin typeface="+mn-lt"/>
              </a:defRPr>
            </a:lvl1pPr>
          </a:lstStyle>
          <a:p>
            <a:fld id="{C588DB2D-0779-4518-BE2E-5CBC1ED86FD8}" type="datetime1">
              <a:rPr lang="en-US" smtClean="0"/>
              <a:pPr/>
              <a:t>2/12/2024</a:t>
            </a:fld>
            <a:endParaRPr lang="en-US"/>
          </a:p>
        </p:txBody>
      </p:sp>
      <p:sp>
        <p:nvSpPr>
          <p:cNvPr id="5" name="Footer Placeholder 4">
            <a:extLst>
              <a:ext uri="{FF2B5EF4-FFF2-40B4-BE49-F238E27FC236}">
                <a16:creationId xmlns:a16="http://schemas.microsoft.com/office/drawing/2014/main" id="{EC1700F0-D4C0-650B-B091-8E487478856F}"/>
              </a:ext>
            </a:extLst>
          </p:cNvPr>
          <p:cNvSpPr>
            <a:spLocks noGrp="1"/>
          </p:cNvSpPr>
          <p:nvPr>
            <p:ph type="ftr" sz="quarter" idx="11"/>
          </p:nvPr>
        </p:nvSpPr>
        <p:spPr/>
        <p:txBody>
          <a:bodyPr/>
          <a:lstStyle>
            <a:lvl1pPr>
              <a:defRPr>
                <a:solidFill>
                  <a:srgbClr val="CBCBCB"/>
                </a:solidFill>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EE51F4E7-9857-B59E-46B4-E4C021A7922E}"/>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20621978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lvl1pPr>
              <a:defRPr>
                <a:latin typeface="+mn-lt"/>
              </a:defRPr>
            </a:lvl1p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FC0B59-D31C-14EA-7CFA-4342F378FE8E}"/>
              </a:ext>
            </a:extLst>
          </p:cNvPr>
          <p:cNvSpPr>
            <a:spLocks noGrp="1"/>
          </p:cNvSpPr>
          <p:nvPr>
            <p:ph type="dt" sz="half" idx="10"/>
          </p:nvPr>
        </p:nvSpPr>
        <p:spPr/>
        <p:txBody>
          <a:bodyPr/>
          <a:lstStyle>
            <a:lvl1pPr>
              <a:defRPr>
                <a:latin typeface="+mn-lt"/>
              </a:defRPr>
            </a:lvl1pPr>
          </a:lstStyle>
          <a:p>
            <a:fld id="{F5DC348B-6889-4394-BB6C-8315A640885C}" type="datetime1">
              <a:rPr lang="en-US" smtClean="0"/>
              <a:pPr/>
              <a:t>2/12/2024</a:t>
            </a:fld>
            <a:endParaRPr lang="en-US"/>
          </a:p>
        </p:txBody>
      </p:sp>
      <p:sp>
        <p:nvSpPr>
          <p:cNvPr id="5" name="Footer Placeholder 4">
            <a:extLst>
              <a:ext uri="{FF2B5EF4-FFF2-40B4-BE49-F238E27FC236}">
                <a16:creationId xmlns:a16="http://schemas.microsoft.com/office/drawing/2014/main" id="{448D3D15-21B8-2EA3-1461-4B683FBC4647}"/>
              </a:ext>
            </a:extLst>
          </p:cNvPr>
          <p:cNvSpPr>
            <a:spLocks noGrp="1"/>
          </p:cNvSpPr>
          <p:nvPr>
            <p:ph type="ftr" sz="quarter" idx="11"/>
          </p:nvPr>
        </p:nvSpPr>
        <p:spPr/>
        <p:txBody>
          <a:bodyPr/>
          <a:lstStyle>
            <a:lvl1pPr>
              <a:defRPr>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C997A726-70A3-EE4E-FB38-497B11624049}"/>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14245059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atin typeface="+mn-lt"/>
              </a:defRPr>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lvl1pPr>
              <a:defRPr>
                <a:latin typeface="+mn-lt"/>
              </a:defRPr>
            </a:lvl1pPr>
          </a:lstStyle>
          <a:p>
            <a:fld id="{38AD357F-3E85-4D54-801A-5C387C87C963}" type="datetime1">
              <a:rPr lang="en-US" smtClean="0"/>
              <a:pPr/>
              <a:t>2/12/2024</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lvl1pPr>
              <a:defRPr>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29183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531D66F5-C607-41DB-A513-95F7A27925BA}" type="datetime1">
              <a:rPr lang="en-US" smtClean="0"/>
              <a:t>2/12/2024</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5700258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AEF5F9-AED4-1A31-405D-028EB6D1A67D}"/>
              </a:ext>
            </a:extLst>
          </p:cNvPr>
          <p:cNvSpPr>
            <a:spLocks noGrp="1"/>
          </p:cNvSpPr>
          <p:nvPr>
            <p:ph type="dt" sz="half" idx="10"/>
          </p:nvPr>
        </p:nvSpPr>
        <p:spPr/>
        <p:txBody>
          <a:bodyPr/>
          <a:lstStyle/>
          <a:p>
            <a:fld id="{EA83661C-AA3A-4C2C-B108-64DE24A8A81C}" type="datetime1">
              <a:rPr lang="en-US" smtClean="0"/>
              <a:t>2/12/2024</a:t>
            </a:fld>
            <a:endParaRPr lang="en-US"/>
          </a:p>
        </p:txBody>
      </p:sp>
      <p:sp>
        <p:nvSpPr>
          <p:cNvPr id="8" name="Footer Placeholder 7">
            <a:extLst>
              <a:ext uri="{FF2B5EF4-FFF2-40B4-BE49-F238E27FC236}">
                <a16:creationId xmlns:a16="http://schemas.microsoft.com/office/drawing/2014/main" id="{FC718CEE-D0E5-16B2-D732-6A3E6999F416}"/>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BB4AE3AF-CC90-779B-10A0-C48D47DED28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468061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A31D7862-0EA1-422C-81BE-DA0B3A1172DA}" type="datetime1">
              <a:rPr lang="en-US" smtClean="0"/>
              <a:t>2/12/2024</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126448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A6E1ADF4-DB42-4551-8E91-6BF84BF062A6}" type="datetime1">
              <a:rPr lang="en-US" smtClean="0"/>
              <a:t>2/12/2024</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7373914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15D28C84-0ECA-46A6-90A0-64AF9984C630}" type="datetime1">
              <a:rPr lang="en-US" smtClean="0"/>
              <a:t>2/12/2024</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188309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CE08541-8298-8A0B-4D4C-231100DAA4FA}"/>
              </a:ext>
            </a:extLst>
          </p:cNvPr>
          <p:cNvSpPr>
            <a:spLocks noGrp="1"/>
          </p:cNvSpPr>
          <p:nvPr>
            <p:ph type="dt" sz="half" idx="10"/>
          </p:nvPr>
        </p:nvSpPr>
        <p:spPr/>
        <p:txBody>
          <a:bodyPr/>
          <a:lstStyle/>
          <a:p>
            <a:fld id="{C5406591-0E2D-4B41-9E15-57F1BE56029F}" type="datetime1">
              <a:rPr lang="en-US" smtClean="0"/>
              <a:t>2/12/2024</a:t>
            </a:fld>
            <a:endParaRPr lang="en-US"/>
          </a:p>
        </p:txBody>
      </p:sp>
      <p:sp>
        <p:nvSpPr>
          <p:cNvPr id="8" name="Footer Placeholder 7">
            <a:extLst>
              <a:ext uri="{FF2B5EF4-FFF2-40B4-BE49-F238E27FC236}">
                <a16:creationId xmlns:a16="http://schemas.microsoft.com/office/drawing/2014/main" id="{1AC9A937-D50A-38E3-F929-BB1EF08139E4}"/>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015287DB-89B6-EFC3-88B6-2302AA9D1079}"/>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0437072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EE8DA816-151A-41E8-BAEE-3302C9D49097}" type="datetime1">
              <a:rPr lang="en-US" smtClean="0"/>
              <a:t>2/12/2024</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4713094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0F2AD5B5-A6B7-4409-AAED-1A183BD1D099}" type="datetime1">
              <a:rPr lang="en-US" smtClean="0"/>
              <a:t>2/12/2024</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0034396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63F77F85-C20D-49A1-9800-EE8BA84A20E6}" type="datetime1">
              <a:rPr lang="en-US" smtClean="0"/>
              <a:t>2/12/2024</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105667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25DCB9-1870-B8A9-1E33-8C9EC80485E0}"/>
              </a:ext>
            </a:extLst>
          </p:cNvPr>
          <p:cNvSpPr>
            <a:spLocks noGrp="1"/>
          </p:cNvSpPr>
          <p:nvPr>
            <p:ph type="dt" sz="half" idx="10"/>
          </p:nvPr>
        </p:nvSpPr>
        <p:spPr/>
        <p:txBody>
          <a:bodyPr/>
          <a:lstStyle/>
          <a:p>
            <a:fld id="{C588DB2D-0779-4518-BE2E-5CBC1ED86FD8}" type="datetime1">
              <a:rPr lang="en-US" smtClean="0"/>
              <a:t>2/12/2024</a:t>
            </a:fld>
            <a:endParaRPr lang="en-US"/>
          </a:p>
        </p:txBody>
      </p:sp>
      <p:sp>
        <p:nvSpPr>
          <p:cNvPr id="5" name="Footer Placeholder 4">
            <a:extLst>
              <a:ext uri="{FF2B5EF4-FFF2-40B4-BE49-F238E27FC236}">
                <a16:creationId xmlns:a16="http://schemas.microsoft.com/office/drawing/2014/main" id="{EC1700F0-D4C0-650B-B091-8E487478856F}"/>
              </a:ext>
            </a:extLst>
          </p:cNvPr>
          <p:cNvSpPr>
            <a:spLocks noGrp="1"/>
          </p:cNvSpPr>
          <p:nvPr>
            <p:ph type="ftr" sz="quarter" idx="11"/>
          </p:nvPr>
        </p:nvSpPr>
        <p:spPr/>
        <p:txBody>
          <a:bodyPr/>
          <a:lstStyle>
            <a:lvl1pPr>
              <a:defRPr>
                <a:solidFill>
                  <a:srgbClr val="CBCBCB"/>
                </a:solidFill>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EE51F4E7-9857-B59E-46B4-E4C021A7922E}"/>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7094849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FC0B59-D31C-14EA-7CFA-4342F378FE8E}"/>
              </a:ext>
            </a:extLst>
          </p:cNvPr>
          <p:cNvSpPr>
            <a:spLocks noGrp="1"/>
          </p:cNvSpPr>
          <p:nvPr>
            <p:ph type="dt" sz="half" idx="10"/>
          </p:nvPr>
        </p:nvSpPr>
        <p:spPr/>
        <p:txBody>
          <a:bodyPr/>
          <a:lstStyle/>
          <a:p>
            <a:fld id="{F5DC348B-6889-4394-BB6C-8315A640885C}" type="datetime1">
              <a:rPr lang="en-US" smtClean="0"/>
              <a:t>2/12/2024</a:t>
            </a:fld>
            <a:endParaRPr lang="en-US"/>
          </a:p>
        </p:txBody>
      </p:sp>
      <p:sp>
        <p:nvSpPr>
          <p:cNvPr id="5" name="Footer Placeholder 4">
            <a:extLst>
              <a:ext uri="{FF2B5EF4-FFF2-40B4-BE49-F238E27FC236}">
                <a16:creationId xmlns:a16="http://schemas.microsoft.com/office/drawing/2014/main" id="{448D3D15-21B8-2EA3-1461-4B683FBC464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C997A726-70A3-EE4E-FB38-497B11624049}"/>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6340328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p>
            <a:fld id="{38AD357F-3E85-4D54-801A-5C387C87C963}" type="datetime1">
              <a:rPr lang="en-US" smtClean="0"/>
              <a:t>2/12/2024</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0947416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531D66F5-C607-41DB-A513-95F7A27925BA}" type="datetime1">
              <a:rPr lang="en-US" smtClean="0"/>
              <a:t>2/12/2024</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460368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AEF5F9-AED4-1A31-405D-028EB6D1A67D}"/>
              </a:ext>
            </a:extLst>
          </p:cNvPr>
          <p:cNvSpPr>
            <a:spLocks noGrp="1"/>
          </p:cNvSpPr>
          <p:nvPr>
            <p:ph type="dt" sz="half" idx="10"/>
          </p:nvPr>
        </p:nvSpPr>
        <p:spPr/>
        <p:txBody>
          <a:bodyPr/>
          <a:lstStyle/>
          <a:p>
            <a:fld id="{EA83661C-AA3A-4C2C-B108-64DE24A8A81C}" type="datetime1">
              <a:rPr lang="en-US" smtClean="0"/>
              <a:t>2/12/2024</a:t>
            </a:fld>
            <a:endParaRPr lang="en-US"/>
          </a:p>
        </p:txBody>
      </p:sp>
      <p:sp>
        <p:nvSpPr>
          <p:cNvPr id="8" name="Footer Placeholder 7">
            <a:extLst>
              <a:ext uri="{FF2B5EF4-FFF2-40B4-BE49-F238E27FC236}">
                <a16:creationId xmlns:a16="http://schemas.microsoft.com/office/drawing/2014/main" id="{FC718CEE-D0E5-16B2-D732-6A3E6999F416}"/>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BB4AE3AF-CC90-779B-10A0-C48D47DED28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0846246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A31D7862-0EA1-422C-81BE-DA0B3A1172DA}" type="datetime1">
              <a:rPr lang="en-US" smtClean="0"/>
              <a:t>2/12/2024</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1100998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A6E1ADF4-DB42-4551-8E91-6BF84BF062A6}" type="datetime1">
              <a:rPr lang="en-US" smtClean="0"/>
              <a:t>2/12/2024</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106635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p>
            <a:fld id="{D1729871-9451-46F9-8772-E94F048400FF}" type="datetime1">
              <a:rPr lang="en-US" smtClean="0"/>
              <a:t>2/12/2024</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8661927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15D28C84-0ECA-46A6-90A0-64AF9984C630}" type="datetime1">
              <a:rPr lang="en-US" smtClean="0"/>
              <a:t>2/12/2024</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7760103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EE8DA816-151A-41E8-BAEE-3302C9D49097}" type="datetime1">
              <a:rPr lang="en-US" smtClean="0"/>
              <a:t>2/12/2024</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6197745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0F2AD5B5-A6B7-4409-AAED-1A183BD1D099}" type="datetime1">
              <a:rPr lang="en-US" smtClean="0"/>
              <a:t>2/12/2024</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3531746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63F77F85-C20D-49A1-9800-EE8BA84A20E6}" type="datetime1">
              <a:rPr lang="en-US" smtClean="0"/>
              <a:t>2/12/2024</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4309558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endParaRPr lang="en-US"/>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35803717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20682882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07B0F73B-7284-4766-9064-D3F607C21FB3}" type="datetime1">
              <a:rPr lang="en-US" smtClean="0"/>
              <a:t>2/12/2024</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42718868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9934969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1209633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3529234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19629935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8035545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a:extLst>
              <a:ext uri="{FF2B5EF4-FFF2-40B4-BE49-F238E27FC236}">
                <a16:creationId xmlns:a16="http://schemas.microsoft.com/office/drawing/2014/main" id="{290FD970-ACEE-F453-C2DC-443D1845FC23}"/>
              </a:ext>
            </a:extLst>
          </p:cNvPr>
          <p:cNvSpPr>
            <a:spLocks noGrp="1"/>
          </p:cNvSpPr>
          <p:nvPr>
            <p:ph type="dt" sz="half" idx="10"/>
          </p:nvPr>
        </p:nvSpPr>
        <p:spPr/>
        <p:txBody>
          <a:bodyPr/>
          <a:lstStyle/>
          <a:p>
            <a:fld id="{68A779A7-DAEB-4159-9505-A8B268D2CFCC}" type="datetime1">
              <a:rPr lang="en-US" smtClean="0"/>
              <a:t>2/12/2024</a:t>
            </a:fld>
            <a:endParaRPr lang="en-US"/>
          </a:p>
        </p:txBody>
      </p:sp>
      <p:sp>
        <p:nvSpPr>
          <p:cNvPr id="11" name="Footer Placeholder 10">
            <a:extLst>
              <a:ext uri="{FF2B5EF4-FFF2-40B4-BE49-F238E27FC236}">
                <a16:creationId xmlns:a16="http://schemas.microsoft.com/office/drawing/2014/main" id="{734F644D-C0C2-283F-574C-B21CF33CB0AB}"/>
              </a:ext>
            </a:extLst>
          </p:cNvPr>
          <p:cNvSpPr>
            <a:spLocks noGrp="1"/>
          </p:cNvSpPr>
          <p:nvPr>
            <p:ph type="ftr" sz="quarter" idx="11"/>
          </p:nvPr>
        </p:nvSpPr>
        <p:spPr/>
        <p:txBody>
          <a:bodyPr/>
          <a:lstStyle/>
          <a:p>
            <a:r>
              <a:rPr lang="en-US"/>
              <a:t>© 2023 3D Molecular Designs. All Rights Reserved. </a:t>
            </a:r>
          </a:p>
        </p:txBody>
      </p:sp>
      <p:sp>
        <p:nvSpPr>
          <p:cNvPr id="12" name="Slide Number Placeholder 11">
            <a:extLst>
              <a:ext uri="{FF2B5EF4-FFF2-40B4-BE49-F238E27FC236}">
                <a16:creationId xmlns:a16="http://schemas.microsoft.com/office/drawing/2014/main" id="{329763EF-41DB-9430-45F3-167914914D5A}"/>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96276645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625A9389-6BF4-4D2B-8F0F-E0BB56033291}" type="datetime1">
              <a:rPr lang="en-US" smtClean="0"/>
              <a:t>2/12/2024</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555889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CCF01673-AC63-4351-AF3F-4BEABFCAAA01}" type="datetime1">
              <a:rPr lang="en-US" smtClean="0"/>
              <a:t>2/12/2024</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398026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37A83379-6F30-4571-BA11-EB4CC370160E}" type="datetime1">
              <a:rPr lang="en-US" smtClean="0"/>
              <a:t>2/12/2024</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995554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4681FF08-2C2A-41B5-A547-94FE3EF12528}" type="datetime1">
              <a:rPr lang="en-US" smtClean="0"/>
              <a:t>2/12/2024</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05051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1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ags" Target="../tags/tag22.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22838F-48A9-4AFD-B789-B4BFF2251DD1}" type="datetime1">
              <a:rPr lang="en-US" smtClean="0"/>
              <a:t>2/12/2024</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chemeClr val="bg1">
                    <a:lumMod val="85000"/>
                  </a:schemeClr>
                </a:solidFill>
                <a:latin typeface="Myriad Pro"/>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1DCFF1B7-8306-6D44-C2FE-A30E82BBAA03}"/>
              </a:ext>
            </a:extLst>
          </p:cNvPr>
          <p:cNvSpPr>
            <a:spLocks noGrp="1"/>
          </p:cNvSpPr>
          <p:nvPr>
            <p:ph type="sldNum" sz="quarter" idx="4"/>
          </p:nvPr>
        </p:nvSpPr>
        <p:spPr>
          <a:xfrm>
            <a:off x="9157878" y="6363658"/>
            <a:ext cx="271206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2391E0-A521-46DB-9F80-8F59B96C1CAA}" type="slidenum">
              <a:rPr lang="en-US" smtClean="0"/>
              <a:t>‹#›</a:t>
            </a:fld>
            <a:endParaRPr lang="en-US"/>
          </a:p>
        </p:txBody>
      </p:sp>
      <p:sp>
        <p:nvSpPr>
          <p:cNvPr id="14" name="Rectangle 13">
            <a:extLst>
              <a:ext uri="{FF2B5EF4-FFF2-40B4-BE49-F238E27FC236}">
                <a16:creationId xmlns:a16="http://schemas.microsoft.com/office/drawing/2014/main" id="{0A6FB93A-3595-8E16-ADEC-2F566355F1DC}"/>
              </a:ext>
            </a:extLst>
          </p:cNvPr>
          <p:cNvSpPr/>
          <p:nvPr userDrawn="1"/>
        </p:nvSpPr>
        <p:spPr>
          <a:xfrm>
            <a:off x="11377409" y="6363658"/>
            <a:ext cx="201634" cy="365125"/>
          </a:xfrm>
          <a:prstGeom prst="rect">
            <a:avLst/>
          </a:prstGeom>
          <a:blipFill>
            <a:blip r:embed="rId14"/>
            <a:stretch>
              <a:fillRect/>
            </a:stretch>
          </a:blip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a:t> </a:t>
            </a:r>
          </a:p>
        </p:txBody>
      </p:sp>
    </p:spTree>
    <p:custDataLst>
      <p:tags r:id="rId13"/>
    </p:custDataLst>
    <p:extLst>
      <p:ext uri="{BB962C8B-B14F-4D97-AF65-F5344CB8AC3E}">
        <p14:creationId xmlns:p14="http://schemas.microsoft.com/office/powerpoint/2010/main" val="2827968997"/>
      </p:ext>
    </p:extLst>
  </p:cSld>
  <p:clrMap bg1="lt1" tx1="dk1" bg2="lt2" tx2="dk2" accent1="accent1" accent2="accent2" accent3="accent3" accent4="accent4" accent5="accent5" accent6="accent6" hlink="hlink" folHlink="folHlink"/>
  <p:sldLayoutIdLst>
    <p:sldLayoutId id="2147483692"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b="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8E98E8-CD24-45ED-91B2-CB3F0AE4FE31}" type="datetime1">
              <a:rPr lang="en-US" smtClean="0"/>
              <a:t>2/12/2024</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rgbClr val="DBDBDB"/>
                </a:solidFill>
                <a:latin typeface="Myriad Pro"/>
              </a:defRPr>
            </a:lvl1pPr>
          </a:lstStyle>
          <a:p>
            <a:r>
              <a:rPr lang="en-US"/>
              <a:t>© 2023 3D Molecular Designs. All Rights Reserved. </a:t>
            </a:r>
          </a:p>
        </p:txBody>
      </p:sp>
    </p:spTree>
    <p:custDataLst>
      <p:tags r:id="rId13"/>
    </p:custDataLst>
    <p:extLst>
      <p:ext uri="{BB962C8B-B14F-4D97-AF65-F5344CB8AC3E}">
        <p14:creationId xmlns:p14="http://schemas.microsoft.com/office/powerpoint/2010/main" val="39988971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8E98E8-CD24-45ED-91B2-CB3F0AE4FE31}" type="datetime1">
              <a:rPr lang="en-US" smtClean="0"/>
              <a:t>2/12/2024</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rgbClr val="DBDBDB"/>
                </a:solidFill>
                <a:latin typeface="Myriad Pro"/>
              </a:defRPr>
            </a:lvl1pPr>
          </a:lstStyle>
          <a:p>
            <a:r>
              <a:rPr lang="en-US">
                <a:solidFill>
                  <a:srgbClr val="E0BBE7"/>
                </a:solidFill>
              </a:rPr>
              <a:t>© 2023 3D Molecular Designs. All Rights Reserved. </a:t>
            </a:r>
          </a:p>
        </p:txBody>
      </p:sp>
    </p:spTree>
    <p:custDataLst>
      <p:tags r:id="rId13"/>
    </p:custDataLst>
    <p:extLst>
      <p:ext uri="{BB962C8B-B14F-4D97-AF65-F5344CB8AC3E}">
        <p14:creationId xmlns:p14="http://schemas.microsoft.com/office/powerpoint/2010/main" val="2063116229"/>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6" r:id="rId3"/>
    <p:sldLayoutId id="2147483697" r:id="rId4"/>
    <p:sldLayoutId id="2147483699" r:id="rId5"/>
    <p:sldLayoutId id="2147483701" r:id="rId6"/>
    <p:sldLayoutId id="2147483700" r:id="rId7"/>
    <p:sldLayoutId id="2147483702" r:id="rId8"/>
    <p:sldLayoutId id="2147483703" r:id="rId9"/>
    <p:sldLayoutId id="2147483695" r:id="rId10"/>
    <p:sldLayoutId id="2147483698"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78" r:id="rId12"/>
    <p:sldLayoutId id="2147483680" r:id="rId13"/>
    <p:sldLayoutId id="2147483681"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2.png"/><Relationship Id="rId2" Type="http://schemas.openxmlformats.org/officeDocument/2006/relationships/slideLayout" Target="../slideLayouts/slideLayout12.xml"/><Relationship Id="rId1" Type="http://schemas.openxmlformats.org/officeDocument/2006/relationships/tags" Target="../tags/tag29.xml"/><Relationship Id="rId6" Type="http://schemas.openxmlformats.org/officeDocument/2006/relationships/image" Target="../media/image21.jpeg"/><Relationship Id="rId5" Type="http://schemas.openxmlformats.org/officeDocument/2006/relationships/image" Target="../media/image20.png"/><Relationship Id="rId4" Type="http://schemas.openxmlformats.org/officeDocument/2006/relationships/image" Target="../media/image19.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hemeOverride" Target="../theme/themeOverride4.xml"/><Relationship Id="rId6" Type="http://schemas.openxmlformats.org/officeDocument/2006/relationships/image" Target="../media/image47.png"/><Relationship Id="rId5" Type="http://schemas.openxmlformats.org/officeDocument/2006/relationships/image" Target="../media/image40.png"/><Relationship Id="rId4" Type="http://schemas.openxmlformats.org/officeDocument/2006/relationships/image" Target="../media/image39.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hemeOverride" Target="../theme/themeOverride5.xml"/><Relationship Id="rId6" Type="http://schemas.openxmlformats.org/officeDocument/2006/relationships/image" Target="../media/image48.png"/><Relationship Id="rId5" Type="http://schemas.openxmlformats.org/officeDocument/2006/relationships/image" Target="../media/image40.png"/><Relationship Id="rId4" Type="http://schemas.openxmlformats.org/officeDocument/2006/relationships/image" Target="../media/image39.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hemeOverride" Target="../theme/themeOverride6.xml"/><Relationship Id="rId6" Type="http://schemas.openxmlformats.org/officeDocument/2006/relationships/image" Target="../media/image49.png"/><Relationship Id="rId5" Type="http://schemas.openxmlformats.org/officeDocument/2006/relationships/image" Target="../media/image4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notesSlide" Target="../notesSlides/notesSlide12.xml"/><Relationship Id="rId7" Type="http://schemas.openxmlformats.org/officeDocument/2006/relationships/image" Target="../media/image48.png"/><Relationship Id="rId2" Type="http://schemas.openxmlformats.org/officeDocument/2006/relationships/slideLayout" Target="../slideLayouts/slideLayout7.xml"/><Relationship Id="rId1" Type="http://schemas.openxmlformats.org/officeDocument/2006/relationships/themeOverride" Target="../theme/themeOverride7.xml"/><Relationship Id="rId6" Type="http://schemas.openxmlformats.org/officeDocument/2006/relationships/image" Target="../media/image49.png"/><Relationship Id="rId5" Type="http://schemas.openxmlformats.org/officeDocument/2006/relationships/image" Target="../media/image41.png"/><Relationship Id="rId4" Type="http://schemas.openxmlformats.org/officeDocument/2006/relationships/image" Target="../media/image39.png"/><Relationship Id="rId9" Type="http://schemas.openxmlformats.org/officeDocument/2006/relationships/image" Target="../media/image46.png"/></Relationships>
</file>

<file path=ppt/slides/_rels/slide14.xml.rels><?xml version="1.0" encoding="UTF-8" standalone="yes"?>
<Relationships xmlns="http://schemas.openxmlformats.org/package/2006/relationships"><Relationship Id="rId8" Type="http://schemas.openxmlformats.org/officeDocument/2006/relationships/image" Target="../media/image26.wmf"/><Relationship Id="rId3" Type="http://schemas.openxmlformats.org/officeDocument/2006/relationships/notesSlide" Target="../notesSlides/notesSlide13.xml"/><Relationship Id="rId7" Type="http://schemas.openxmlformats.org/officeDocument/2006/relationships/oleObject" Target="../embeddings/oleObject12.bin"/><Relationship Id="rId12" Type="http://schemas.openxmlformats.org/officeDocument/2006/relationships/image" Target="../media/image28.wmf"/><Relationship Id="rId2" Type="http://schemas.openxmlformats.org/officeDocument/2006/relationships/slideLayout" Target="../slideLayouts/slideLayout18.xml"/><Relationship Id="rId1" Type="http://schemas.openxmlformats.org/officeDocument/2006/relationships/tags" Target="../tags/tag35.xml"/><Relationship Id="rId6" Type="http://schemas.openxmlformats.org/officeDocument/2006/relationships/image" Target="../media/image25.wmf"/><Relationship Id="rId11" Type="http://schemas.openxmlformats.org/officeDocument/2006/relationships/oleObject" Target="../embeddings/oleObject14.bin"/><Relationship Id="rId5" Type="http://schemas.openxmlformats.org/officeDocument/2006/relationships/oleObject" Target="../embeddings/oleObject11.bin"/><Relationship Id="rId10" Type="http://schemas.openxmlformats.org/officeDocument/2006/relationships/image" Target="../media/image27.wmf"/><Relationship Id="rId4" Type="http://schemas.openxmlformats.org/officeDocument/2006/relationships/image" Target="../media/image23.png"/><Relationship Id="rId9" Type="http://schemas.openxmlformats.org/officeDocument/2006/relationships/oleObject" Target="../embeddings/oleObject13.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51.png"/><Relationship Id="rId2" Type="http://schemas.openxmlformats.org/officeDocument/2006/relationships/slideLayout" Target="../slideLayouts/slideLayout7.xml"/><Relationship Id="rId1" Type="http://schemas.openxmlformats.org/officeDocument/2006/relationships/themeOverride" Target="../theme/themeOverride8.xml"/><Relationship Id="rId6" Type="http://schemas.openxmlformats.org/officeDocument/2006/relationships/image" Target="../media/image50.jpeg"/><Relationship Id="rId5" Type="http://schemas.openxmlformats.org/officeDocument/2006/relationships/image" Target="../media/image40.png"/><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notesSlide" Target="../notesSlides/notesSlide15.xml"/><Relationship Id="rId7" Type="http://schemas.openxmlformats.org/officeDocument/2006/relationships/image" Target="../media/image44.png"/><Relationship Id="rId2" Type="http://schemas.openxmlformats.org/officeDocument/2006/relationships/slideLayout" Target="../slideLayouts/slideLayout7.xml"/><Relationship Id="rId1" Type="http://schemas.openxmlformats.org/officeDocument/2006/relationships/themeOverride" Target="../theme/themeOverride9.xml"/><Relationship Id="rId6" Type="http://schemas.openxmlformats.org/officeDocument/2006/relationships/image" Target="../media/image43.png"/><Relationship Id="rId5" Type="http://schemas.openxmlformats.org/officeDocument/2006/relationships/image" Target="../media/image52.png"/><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hemeOverride" Target="../theme/themeOverride10.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56.png"/><Relationship Id="rId2" Type="http://schemas.openxmlformats.org/officeDocument/2006/relationships/slideLayout" Target="../slideLayouts/slideLayout7.xml"/><Relationship Id="rId1" Type="http://schemas.openxmlformats.org/officeDocument/2006/relationships/themeOverride" Target="../theme/themeOverride11.xml"/><Relationship Id="rId6" Type="http://schemas.openxmlformats.org/officeDocument/2006/relationships/image" Target="../media/image55.png"/><Relationship Id="rId5" Type="http://schemas.openxmlformats.org/officeDocument/2006/relationships/image" Target="../media/image40.png"/><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notesSlide" Target="../notesSlides/notesSlide18.xml"/><Relationship Id="rId7" Type="http://schemas.openxmlformats.org/officeDocument/2006/relationships/image" Target="../media/image44.png"/><Relationship Id="rId2" Type="http://schemas.openxmlformats.org/officeDocument/2006/relationships/slideLayout" Target="../slideLayouts/slideLayout7.xml"/><Relationship Id="rId1" Type="http://schemas.openxmlformats.org/officeDocument/2006/relationships/themeOverride" Target="../theme/themeOverride12.xml"/><Relationship Id="rId6" Type="http://schemas.openxmlformats.org/officeDocument/2006/relationships/image" Target="../media/image43.png"/><Relationship Id="rId5" Type="http://schemas.openxmlformats.org/officeDocument/2006/relationships/image" Target="../media/image52.png"/><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8" Type="http://schemas.openxmlformats.org/officeDocument/2006/relationships/image" Target="../media/image25.wmf"/><Relationship Id="rId13" Type="http://schemas.openxmlformats.org/officeDocument/2006/relationships/oleObject" Target="../embeddings/oleObject5.bin"/><Relationship Id="rId3" Type="http://schemas.openxmlformats.org/officeDocument/2006/relationships/notesSlide" Target="../notesSlides/notesSlide2.xml"/><Relationship Id="rId7" Type="http://schemas.openxmlformats.org/officeDocument/2006/relationships/oleObject" Target="../embeddings/oleObject2.bin"/><Relationship Id="rId12" Type="http://schemas.openxmlformats.org/officeDocument/2006/relationships/image" Target="../media/image27.wmf"/><Relationship Id="rId2" Type="http://schemas.openxmlformats.org/officeDocument/2006/relationships/slideLayout" Target="../slideLayouts/slideLayout18.xml"/><Relationship Id="rId1" Type="http://schemas.openxmlformats.org/officeDocument/2006/relationships/tags" Target="../tags/tag30.xml"/><Relationship Id="rId6" Type="http://schemas.openxmlformats.org/officeDocument/2006/relationships/image" Target="../media/image24.wmf"/><Relationship Id="rId11" Type="http://schemas.openxmlformats.org/officeDocument/2006/relationships/oleObject" Target="../embeddings/oleObject4.bin"/><Relationship Id="rId5" Type="http://schemas.openxmlformats.org/officeDocument/2006/relationships/oleObject" Target="../embeddings/oleObject1.bin"/><Relationship Id="rId10" Type="http://schemas.openxmlformats.org/officeDocument/2006/relationships/image" Target="../media/image26.wmf"/><Relationship Id="rId4" Type="http://schemas.openxmlformats.org/officeDocument/2006/relationships/image" Target="../media/image23.png"/><Relationship Id="rId9" Type="http://schemas.openxmlformats.org/officeDocument/2006/relationships/oleObject" Target="../embeddings/oleObject3.bin"/><Relationship Id="rId14" Type="http://schemas.openxmlformats.org/officeDocument/2006/relationships/image" Target="../media/image28.wmf"/></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hemeOverride" Target="../theme/themeOverride13.xml"/><Relationship Id="rId6" Type="http://schemas.openxmlformats.org/officeDocument/2006/relationships/image" Target="../media/image57.png"/><Relationship Id="rId5" Type="http://schemas.openxmlformats.org/officeDocument/2006/relationships/image" Target="../media/image53.png"/><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58.png"/><Relationship Id="rId2" Type="http://schemas.openxmlformats.org/officeDocument/2006/relationships/slideLayout" Target="../slideLayouts/slideLayout7.xml"/><Relationship Id="rId1" Type="http://schemas.openxmlformats.org/officeDocument/2006/relationships/themeOverride" Target="../theme/themeOverride14.xml"/><Relationship Id="rId6" Type="http://schemas.openxmlformats.org/officeDocument/2006/relationships/image" Target="../media/image55.png"/><Relationship Id="rId5" Type="http://schemas.openxmlformats.org/officeDocument/2006/relationships/image" Target="../media/image40.png"/><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notesSlide" Target="../notesSlides/notesSlide21.xml"/><Relationship Id="rId7" Type="http://schemas.openxmlformats.org/officeDocument/2006/relationships/image" Target="../media/image44.png"/><Relationship Id="rId2" Type="http://schemas.openxmlformats.org/officeDocument/2006/relationships/slideLayout" Target="../slideLayouts/slideLayout7.xml"/><Relationship Id="rId1" Type="http://schemas.openxmlformats.org/officeDocument/2006/relationships/themeOverride" Target="../theme/themeOverride15.xml"/><Relationship Id="rId6" Type="http://schemas.openxmlformats.org/officeDocument/2006/relationships/image" Target="../media/image43.png"/><Relationship Id="rId5" Type="http://schemas.openxmlformats.org/officeDocument/2006/relationships/image" Target="../media/image52.png"/><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themeOverride" Target="../theme/themeOverride16.xml"/><Relationship Id="rId6" Type="http://schemas.openxmlformats.org/officeDocument/2006/relationships/image" Target="../media/image59.png"/><Relationship Id="rId5" Type="http://schemas.openxmlformats.org/officeDocument/2006/relationships/image" Target="../media/image53.png"/><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60.png"/><Relationship Id="rId2" Type="http://schemas.openxmlformats.org/officeDocument/2006/relationships/slideLayout" Target="../slideLayouts/slideLayout7.xml"/><Relationship Id="rId1" Type="http://schemas.openxmlformats.org/officeDocument/2006/relationships/themeOverride" Target="../theme/themeOverride17.xml"/><Relationship Id="rId6" Type="http://schemas.openxmlformats.org/officeDocument/2006/relationships/image" Target="../media/image55.png"/><Relationship Id="rId5" Type="http://schemas.openxmlformats.org/officeDocument/2006/relationships/image" Target="../media/image40.png"/><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notesSlide" Target="../notesSlides/notesSlide24.xml"/><Relationship Id="rId7" Type="http://schemas.openxmlformats.org/officeDocument/2006/relationships/image" Target="../media/image44.png"/><Relationship Id="rId2" Type="http://schemas.openxmlformats.org/officeDocument/2006/relationships/slideLayout" Target="../slideLayouts/slideLayout7.xml"/><Relationship Id="rId1" Type="http://schemas.openxmlformats.org/officeDocument/2006/relationships/themeOverride" Target="../theme/themeOverride18.xml"/><Relationship Id="rId6" Type="http://schemas.openxmlformats.org/officeDocument/2006/relationships/image" Target="../media/image43.png"/><Relationship Id="rId5" Type="http://schemas.openxmlformats.org/officeDocument/2006/relationships/image" Target="../media/image52.png"/><Relationship Id="rId4" Type="http://schemas.openxmlformats.org/officeDocument/2006/relationships/image" Target="../media/image39.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themeOverride" Target="../theme/themeOverride19.xml"/><Relationship Id="rId6" Type="http://schemas.openxmlformats.org/officeDocument/2006/relationships/image" Target="../media/image61.png"/><Relationship Id="rId5" Type="http://schemas.openxmlformats.org/officeDocument/2006/relationships/image" Target="../media/image53.png"/><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7" Type="http://schemas.openxmlformats.org/officeDocument/2006/relationships/image" Target="../media/image62.png"/><Relationship Id="rId2" Type="http://schemas.openxmlformats.org/officeDocument/2006/relationships/slideLayout" Target="../slideLayouts/slideLayout7.xml"/><Relationship Id="rId1" Type="http://schemas.openxmlformats.org/officeDocument/2006/relationships/themeOverride" Target="../theme/themeOverride20.xml"/><Relationship Id="rId6" Type="http://schemas.openxmlformats.org/officeDocument/2006/relationships/image" Target="../media/image55.png"/><Relationship Id="rId5" Type="http://schemas.openxmlformats.org/officeDocument/2006/relationships/image" Target="../media/image40.png"/><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themeOverride" Target="../theme/themeOverride21.xml"/><Relationship Id="rId6" Type="http://schemas.openxmlformats.org/officeDocument/2006/relationships/image" Target="../media/image63.png"/><Relationship Id="rId5" Type="http://schemas.openxmlformats.org/officeDocument/2006/relationships/image" Target="../media/image40.png"/><Relationship Id="rId4" Type="http://schemas.openxmlformats.org/officeDocument/2006/relationships/image" Target="../media/image39.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7" Type="http://schemas.openxmlformats.org/officeDocument/2006/relationships/image" Target="../media/image67.png"/><Relationship Id="rId2" Type="http://schemas.openxmlformats.org/officeDocument/2006/relationships/slideLayout" Target="../slideLayouts/slideLayout2.xml"/><Relationship Id="rId1" Type="http://schemas.openxmlformats.org/officeDocument/2006/relationships/tags" Target="../tags/tag36.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8.xml"/><Relationship Id="rId1" Type="http://schemas.openxmlformats.org/officeDocument/2006/relationships/tags" Target="../tags/tag31.xml"/><Relationship Id="rId4" Type="http://schemas.openxmlformats.org/officeDocument/2006/relationships/image" Target="../media/image2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4.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notesSlide" Target="../notesSlides/notesSlide4.xml"/><Relationship Id="rId7" Type="http://schemas.openxmlformats.org/officeDocument/2006/relationships/image" Target="../media/image31.png"/><Relationship Id="rId2" Type="http://schemas.openxmlformats.org/officeDocument/2006/relationships/slideLayout" Target="../slideLayouts/slideLayout18.xml"/><Relationship Id="rId1" Type="http://schemas.openxmlformats.org/officeDocument/2006/relationships/tags" Target="../tags/tag32.xml"/><Relationship Id="rId6" Type="http://schemas.openxmlformats.org/officeDocument/2006/relationships/image" Target="../media/image30.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23.png"/><Relationship Id="rId9" Type="http://schemas.openxmlformats.org/officeDocument/2006/relationships/image" Target="../media/image33.png"/></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18.xml"/><Relationship Id="rId1" Type="http://schemas.openxmlformats.org/officeDocument/2006/relationships/tags" Target="../tags/tag33.xml"/></Relationships>
</file>

<file path=ppt/slides/_rels/slide6.xml.rels><?xml version="1.0" encoding="UTF-8" standalone="yes"?>
<Relationships xmlns="http://schemas.openxmlformats.org/package/2006/relationships"><Relationship Id="rId8" Type="http://schemas.openxmlformats.org/officeDocument/2006/relationships/image" Target="../media/image35.wmf"/><Relationship Id="rId13" Type="http://schemas.openxmlformats.org/officeDocument/2006/relationships/oleObject" Target="../embeddings/oleObject10.bin"/><Relationship Id="rId3" Type="http://schemas.openxmlformats.org/officeDocument/2006/relationships/notesSlide" Target="../notesSlides/notesSlide5.xml"/><Relationship Id="rId7" Type="http://schemas.openxmlformats.org/officeDocument/2006/relationships/oleObject" Target="../embeddings/oleObject7.bin"/><Relationship Id="rId12" Type="http://schemas.openxmlformats.org/officeDocument/2006/relationships/image" Target="../media/image37.wmf"/><Relationship Id="rId2" Type="http://schemas.openxmlformats.org/officeDocument/2006/relationships/slideLayout" Target="../slideLayouts/slideLayout18.xml"/><Relationship Id="rId1" Type="http://schemas.openxmlformats.org/officeDocument/2006/relationships/tags" Target="../tags/tag34.xml"/><Relationship Id="rId6" Type="http://schemas.openxmlformats.org/officeDocument/2006/relationships/image" Target="../media/image24.wmf"/><Relationship Id="rId11" Type="http://schemas.openxmlformats.org/officeDocument/2006/relationships/oleObject" Target="../embeddings/oleObject9.bin"/><Relationship Id="rId5" Type="http://schemas.openxmlformats.org/officeDocument/2006/relationships/oleObject" Target="../embeddings/oleObject6.bin"/><Relationship Id="rId10" Type="http://schemas.openxmlformats.org/officeDocument/2006/relationships/image" Target="../media/image36.wmf"/><Relationship Id="rId4" Type="http://schemas.openxmlformats.org/officeDocument/2006/relationships/image" Target="../media/image23.png"/><Relationship Id="rId9" Type="http://schemas.openxmlformats.org/officeDocument/2006/relationships/oleObject" Target="../embeddings/oleObject8.bin"/><Relationship Id="rId14" Type="http://schemas.openxmlformats.org/officeDocument/2006/relationships/image" Target="../media/image38.wmf"/></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21.jpeg"/><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8.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notesSlide" Target="../notesSlides/notesSlide7.xml"/><Relationship Id="rId7" Type="http://schemas.openxmlformats.org/officeDocument/2006/relationships/image" Target="../media/image44.png"/><Relationship Id="rId2" Type="http://schemas.openxmlformats.org/officeDocument/2006/relationships/slideLayout" Target="../slideLayouts/slideLayout7.xml"/><Relationship Id="rId1" Type="http://schemas.openxmlformats.org/officeDocument/2006/relationships/themeOverride" Target="../theme/themeOverride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39.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hemeOverride" Target="../theme/themeOverride3.xml"/><Relationship Id="rId6" Type="http://schemas.openxmlformats.org/officeDocument/2006/relationships/image" Target="../media/image46.png"/><Relationship Id="rId5" Type="http://schemas.openxmlformats.org/officeDocument/2006/relationships/image" Target="../media/image40.png"/><Relationship Id="rId4"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4" descr="Logo&#10;&#10;Description automatically generated">
            <a:extLst>
              <a:ext uri="{FF2B5EF4-FFF2-40B4-BE49-F238E27FC236}">
                <a16:creationId xmlns:a16="http://schemas.microsoft.com/office/drawing/2014/main" id="{B9A5543A-AC98-3E56-E869-258F72132D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54187" y="5284967"/>
            <a:ext cx="3508951" cy="1260754"/>
          </a:xfrm>
          <a:prstGeom prst="rect">
            <a:avLst/>
          </a:prstGeom>
        </p:spPr>
      </p:pic>
      <p:sp>
        <p:nvSpPr>
          <p:cNvPr id="7" name="TextBox 6">
            <a:extLst>
              <a:ext uri="{FF2B5EF4-FFF2-40B4-BE49-F238E27FC236}">
                <a16:creationId xmlns:a16="http://schemas.microsoft.com/office/drawing/2014/main" id="{1C39A71D-4EF9-6CEC-5AD4-3367B9FBA4D8}"/>
              </a:ext>
            </a:extLst>
          </p:cNvPr>
          <p:cNvSpPr txBox="1"/>
          <p:nvPr/>
        </p:nvSpPr>
        <p:spPr>
          <a:xfrm>
            <a:off x="6419968" y="5453679"/>
            <a:ext cx="5448064" cy="923330"/>
          </a:xfrm>
          <a:prstGeom prst="rect">
            <a:avLst/>
          </a:prstGeom>
          <a:noFill/>
        </p:spPr>
        <p:txBody>
          <a:bodyPr wrap="square" lIns="91440" tIns="45720" rIns="91440" bIns="45720" rtlCol="0" anchor="t">
            <a:spAutoFit/>
          </a:bodyPr>
          <a:lstStyle/>
          <a:p>
            <a:r>
              <a:rPr lang="en-US" b="1"/>
              <a:t>Activity ID: </a:t>
            </a:r>
            <a:r>
              <a:rPr lang="en-US">
                <a:solidFill>
                  <a:srgbClr val="0070C0"/>
                </a:solidFill>
              </a:rPr>
              <a:t>FGIK-AR1</a:t>
            </a:r>
          </a:p>
          <a:p>
            <a:r>
              <a:rPr lang="en-US" b="1"/>
              <a:t>Required Models: </a:t>
            </a:r>
            <a:r>
              <a:rPr lang="en-US">
                <a:solidFill>
                  <a:srgbClr val="0070C0"/>
                </a:solidFill>
              </a:rPr>
              <a:t>1 FGIK</a:t>
            </a:r>
            <a:r>
              <a:rPr lang="en-US" baseline="30000">
                <a:solidFill>
                  <a:srgbClr val="0070C0"/>
                </a:solidFill>
              </a:rPr>
              <a:t>©</a:t>
            </a:r>
            <a:r>
              <a:rPr lang="en-US">
                <a:solidFill>
                  <a:srgbClr val="0070C0"/>
                </a:solidFill>
              </a:rPr>
              <a:t>/ Group</a:t>
            </a:r>
            <a:endParaRPr lang="en-US">
              <a:solidFill>
                <a:srgbClr val="0070C0"/>
              </a:solidFill>
              <a:ea typeface="Calibri"/>
              <a:cs typeface="Calibri"/>
            </a:endParaRPr>
          </a:p>
          <a:p>
            <a:r>
              <a:rPr lang="en-US" b="1"/>
              <a:t>Required Media: </a:t>
            </a:r>
            <a:r>
              <a:rPr lang="en-US">
                <a:solidFill>
                  <a:srgbClr val="0070C0"/>
                </a:solidFill>
              </a:rPr>
              <a:t>3DMD AR EDU App</a:t>
            </a:r>
            <a:endParaRPr lang="en-US">
              <a:solidFill>
                <a:srgbClr val="0070C0"/>
              </a:solidFill>
              <a:cs typeface="Calibri"/>
            </a:endParaRPr>
          </a:p>
        </p:txBody>
      </p:sp>
      <p:sp>
        <p:nvSpPr>
          <p:cNvPr id="2" name="TextBox 1">
            <a:extLst>
              <a:ext uri="{FF2B5EF4-FFF2-40B4-BE49-F238E27FC236}">
                <a16:creationId xmlns:a16="http://schemas.microsoft.com/office/drawing/2014/main" id="{5868CC7D-B61E-4C5F-B486-8BBD336AE105}"/>
              </a:ext>
            </a:extLst>
          </p:cNvPr>
          <p:cNvSpPr txBox="1"/>
          <p:nvPr/>
        </p:nvSpPr>
        <p:spPr>
          <a:xfrm>
            <a:off x="201101" y="1929072"/>
            <a:ext cx="5942876" cy="1264705"/>
          </a:xfrm>
          <a:prstGeom prst="rect">
            <a:avLst/>
          </a:prstGeom>
          <a:noFill/>
        </p:spPr>
        <p:txBody>
          <a:bodyPr wrap="square" lIns="91440" tIns="45720" rIns="91440" bIns="45720" rtlCol="0" anchor="t">
            <a:spAutoFit/>
          </a:bodyPr>
          <a:lstStyle/>
          <a:p>
            <a:pPr algn="ctr">
              <a:lnSpc>
                <a:spcPts val="4500"/>
              </a:lnSpc>
            </a:pPr>
            <a:r>
              <a:rPr lang="en-US" sz="4800" b="1">
                <a:solidFill>
                  <a:srgbClr val="006838"/>
                </a:solidFill>
                <a:cs typeface="Myanmar Text"/>
              </a:rPr>
              <a:t>Protein</a:t>
            </a:r>
          </a:p>
          <a:p>
            <a:pPr algn="ctr">
              <a:lnSpc>
                <a:spcPts val="4500"/>
              </a:lnSpc>
            </a:pPr>
            <a:r>
              <a:rPr lang="en-US" sz="4800" b="1">
                <a:solidFill>
                  <a:srgbClr val="006838"/>
                </a:solidFill>
                <a:cs typeface="Myanmar Text"/>
              </a:rPr>
              <a:t>Translation</a:t>
            </a:r>
          </a:p>
        </p:txBody>
      </p:sp>
      <p:sp>
        <p:nvSpPr>
          <p:cNvPr id="8" name="TextBox 7">
            <a:extLst>
              <a:ext uri="{FF2B5EF4-FFF2-40B4-BE49-F238E27FC236}">
                <a16:creationId xmlns:a16="http://schemas.microsoft.com/office/drawing/2014/main" id="{B3A3B76A-984E-6E2C-929A-6E7BA14B39F9}"/>
              </a:ext>
            </a:extLst>
          </p:cNvPr>
          <p:cNvSpPr txBox="1"/>
          <p:nvPr/>
        </p:nvSpPr>
        <p:spPr>
          <a:xfrm>
            <a:off x="1469460" y="3527349"/>
            <a:ext cx="3358181" cy="1107996"/>
          </a:xfrm>
          <a:prstGeom prst="rect">
            <a:avLst/>
          </a:prstGeom>
          <a:noFill/>
        </p:spPr>
        <p:txBody>
          <a:bodyPr wrap="square" lIns="91440" tIns="45720" rIns="91440" bIns="45720" rtlCol="0" anchor="t">
            <a:spAutoFit/>
          </a:bodyPr>
          <a:lstStyle/>
          <a:p>
            <a:pPr algn="ctr">
              <a:spcAft>
                <a:spcPts val="1200"/>
              </a:spcAft>
            </a:pPr>
            <a:r>
              <a:rPr lang="en-US" sz="2000" i="1">
                <a:solidFill>
                  <a:srgbClr val="7030A0"/>
                </a:solidFill>
                <a:effectLst/>
                <a:ea typeface="Arial" panose="020B0604020202020204" pitchFamily="34" charset="0"/>
              </a:rPr>
              <a:t>"Life is a protein's way of making more protein." </a:t>
            </a:r>
          </a:p>
          <a:p>
            <a:pPr algn="ctr">
              <a:spcAft>
                <a:spcPts val="1200"/>
              </a:spcAft>
            </a:pPr>
            <a:r>
              <a:rPr lang="en-US" sz="1600" i="1">
                <a:solidFill>
                  <a:srgbClr val="7030A0"/>
                </a:solidFill>
                <a:effectLst/>
                <a:ea typeface="Arial" panose="020B0604020202020204" pitchFamily="34" charset="0"/>
              </a:rPr>
              <a:t>- Albert </a:t>
            </a:r>
            <a:r>
              <a:rPr lang="en-US" sz="1600" i="1" err="1">
                <a:solidFill>
                  <a:srgbClr val="7030A0"/>
                </a:solidFill>
                <a:effectLst/>
                <a:ea typeface="Arial" panose="020B0604020202020204" pitchFamily="34" charset="0"/>
              </a:rPr>
              <a:t>Szent-Györgyi</a:t>
            </a:r>
            <a:endParaRPr lang="en-US" i="1">
              <a:solidFill>
                <a:srgbClr val="7030A0"/>
              </a:solidFill>
              <a:ea typeface="Calibri" panose="020F0502020204030204"/>
              <a:cs typeface="Calibri"/>
            </a:endParaRPr>
          </a:p>
        </p:txBody>
      </p:sp>
      <p:pic>
        <p:nvPicPr>
          <p:cNvPr id="1026" name="Picture 2" descr="Flow of Genetic Information Kit©">
            <a:extLst>
              <a:ext uri="{FF2B5EF4-FFF2-40B4-BE49-F238E27FC236}">
                <a16:creationId xmlns:a16="http://schemas.microsoft.com/office/drawing/2014/main" id="{540A040F-AB05-94D9-638C-9C608B6B0C5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0" y="1227317"/>
            <a:ext cx="6096000" cy="40576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circular image of a diagram of different molecules&#10;&#10;Description automatically generated with medium confidence">
            <a:extLst>
              <a:ext uri="{FF2B5EF4-FFF2-40B4-BE49-F238E27FC236}">
                <a16:creationId xmlns:a16="http://schemas.microsoft.com/office/drawing/2014/main" id="{037B72CE-6A4C-09FE-DACB-7C1AD62A391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55234" y="1276725"/>
            <a:ext cx="2152275" cy="2152275"/>
          </a:xfrm>
          <a:prstGeom prst="rect">
            <a:avLst/>
          </a:prstGeom>
        </p:spPr>
      </p:pic>
      <p:sp>
        <p:nvSpPr>
          <p:cNvPr id="3" name="Oval 2">
            <a:extLst>
              <a:ext uri="{FF2B5EF4-FFF2-40B4-BE49-F238E27FC236}">
                <a16:creationId xmlns:a16="http://schemas.microsoft.com/office/drawing/2014/main" id="{CE0C0C11-8AF7-A08F-5708-0676D1D2B1D5}"/>
              </a:ext>
            </a:extLst>
          </p:cNvPr>
          <p:cNvSpPr/>
          <p:nvPr/>
        </p:nvSpPr>
        <p:spPr>
          <a:xfrm>
            <a:off x="5455234" y="1276725"/>
            <a:ext cx="2088963" cy="2152275"/>
          </a:xfrm>
          <a:prstGeom prst="ellipse">
            <a:avLst/>
          </a:prstGeom>
          <a:noFill/>
          <a:ln w="101600">
            <a:solidFill>
              <a:srgbClr val="FF00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custDataLst>
      <p:tags r:id="rId1"/>
    </p:custDataLst>
    <p:extLst>
      <p:ext uri="{BB962C8B-B14F-4D97-AF65-F5344CB8AC3E}">
        <p14:creationId xmlns:p14="http://schemas.microsoft.com/office/powerpoint/2010/main" val="4254708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8785DC70-F586-D846-5D3C-7D06A9ED8F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30869"/>
            <a:ext cx="1207035" cy="1207035"/>
          </a:xfrm>
          <a:prstGeom prst="rect">
            <a:avLst/>
          </a:prstGeom>
        </p:spPr>
      </p:pic>
      <p:pic>
        <p:nvPicPr>
          <p:cNvPr id="5" name="Picture 4" descr="Icon&#10;&#10;Description automatically generated">
            <a:extLst>
              <a:ext uri="{FF2B5EF4-FFF2-40B4-BE49-F238E27FC236}">
                <a16:creationId xmlns:a16="http://schemas.microsoft.com/office/drawing/2014/main" id="{87E0E9AE-EBCD-99BD-3D89-E5E67C680D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Review of Protein Translation - Part 2</a:t>
            </a:r>
            <a:endParaRPr lang="en-US" sz="4000" b="1">
              <a:solidFill>
                <a:schemeClr val="bg1"/>
              </a:solidFill>
              <a:latin typeface="+mn-lt"/>
              <a:ea typeface="HGSoeiKakugothicUB"/>
              <a:cs typeface="Myanmar Text"/>
            </a:endParaRPr>
          </a:p>
        </p:txBody>
      </p:sp>
      <p:pic>
        <p:nvPicPr>
          <p:cNvPr id="8" name="Picture 7">
            <a:extLst>
              <a:ext uri="{FF2B5EF4-FFF2-40B4-BE49-F238E27FC236}">
                <a16:creationId xmlns:a16="http://schemas.microsoft.com/office/drawing/2014/main" id="{CED7191A-7519-3DBA-1FCC-6AFE11A5EEAF}"/>
              </a:ext>
            </a:extLst>
          </p:cNvPr>
          <p:cNvPicPr>
            <a:picLocks noChangeAspect="1"/>
          </p:cNvPicPr>
          <p:nvPr/>
        </p:nvPicPr>
        <p:blipFill>
          <a:blip r:embed="rId6">
            <a:alphaModFix/>
          </a:blip>
          <a:stretch>
            <a:fillRect/>
          </a:stretch>
        </p:blipFill>
        <p:spPr>
          <a:xfrm>
            <a:off x="4401876" y="2116562"/>
            <a:ext cx="6527143" cy="3642517"/>
          </a:xfrm>
          <a:prstGeom prst="rect">
            <a:avLst/>
          </a:prstGeom>
        </p:spPr>
      </p:pic>
      <p:sp>
        <p:nvSpPr>
          <p:cNvPr id="11" name="TextBox 10">
            <a:extLst>
              <a:ext uri="{FF2B5EF4-FFF2-40B4-BE49-F238E27FC236}">
                <a16:creationId xmlns:a16="http://schemas.microsoft.com/office/drawing/2014/main" id="{057130E6-4D84-55E3-4BBA-1E9FC9D472BD}"/>
              </a:ext>
            </a:extLst>
          </p:cNvPr>
          <p:cNvSpPr txBox="1"/>
          <p:nvPr/>
        </p:nvSpPr>
        <p:spPr>
          <a:xfrm>
            <a:off x="932339" y="2340889"/>
            <a:ext cx="3579490" cy="21236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5000"/>
              </a:lnSpc>
            </a:pPr>
            <a:r>
              <a:rPr lang="en-US" sz="2000">
                <a:effectLst/>
                <a:ea typeface="Arial" panose="020B0604020202020204" pitchFamily="34" charset="0"/>
                <a:cs typeface="Arial"/>
              </a:rPr>
              <a:t>Select button </a:t>
            </a:r>
            <a:r>
              <a:rPr lang="en-US" sz="2000">
                <a:ea typeface="Arial" panose="020B0604020202020204" pitchFamily="34" charset="0"/>
                <a:cs typeface="Arial"/>
              </a:rPr>
              <a:t>two </a:t>
            </a:r>
            <a:r>
              <a:rPr lang="en-US" sz="2000">
                <a:effectLst/>
                <a:ea typeface="Arial" panose="020B0604020202020204" pitchFamily="34" charset="0"/>
                <a:cs typeface="Arial"/>
              </a:rPr>
              <a:t>and play the animation as many times as necessary.</a:t>
            </a:r>
            <a:r>
              <a:rPr lang="en-US" sz="2000">
                <a:ea typeface="Arial" panose="020B0604020202020204" pitchFamily="34" charset="0"/>
                <a:cs typeface="Arial"/>
              </a:rPr>
              <a:t>  </a:t>
            </a:r>
            <a:endParaRPr lang="en-US" sz="2000">
              <a:effectLst/>
              <a:ea typeface="Arial" panose="020B0604020202020204" pitchFamily="34" charset="0"/>
              <a:cs typeface="Arial" panose="020B0604020202020204" pitchFamily="34" charset="0"/>
            </a:endParaRPr>
          </a:p>
          <a:p>
            <a:pPr marL="0" marR="0">
              <a:lnSpc>
                <a:spcPct val="115000"/>
              </a:lnSpc>
              <a:spcBef>
                <a:spcPts val="0"/>
              </a:spcBef>
              <a:spcAft>
                <a:spcPts val="0"/>
              </a:spcAft>
            </a:pPr>
            <a:endParaRPr lang="en-US" sz="2000">
              <a:effectLst/>
              <a:ea typeface="Arial" panose="020B0604020202020204" pitchFamily="34" charset="0"/>
            </a:endParaRPr>
          </a:p>
          <a:p>
            <a:r>
              <a:rPr lang="en-US" sz="2000" b="1">
                <a:effectLst/>
                <a:ea typeface="Arial" panose="020B0604020202020204" pitchFamily="34" charset="0"/>
                <a:cs typeface="Arial"/>
              </a:rPr>
              <a:t>Write your group’s observations in your notebook.</a:t>
            </a:r>
            <a:r>
              <a:rPr lang="en-US" sz="2000" b="1">
                <a:ea typeface="Arial" panose="020B0604020202020204" pitchFamily="34" charset="0"/>
                <a:cs typeface="Arial"/>
              </a:rPr>
              <a:t> </a:t>
            </a:r>
            <a:endParaRPr lang="en-US" sz="2400" b="1">
              <a:ea typeface="Calibri"/>
              <a:cs typeface="Calibri"/>
            </a:endParaRPr>
          </a:p>
        </p:txBody>
      </p:sp>
    </p:spTree>
    <p:extLst>
      <p:ext uri="{BB962C8B-B14F-4D97-AF65-F5344CB8AC3E}">
        <p14:creationId xmlns:p14="http://schemas.microsoft.com/office/powerpoint/2010/main" val="3089020270"/>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8785DC70-F586-D846-5D3C-7D06A9ED8F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30869"/>
            <a:ext cx="1207035" cy="1207035"/>
          </a:xfrm>
          <a:prstGeom prst="rect">
            <a:avLst/>
          </a:prstGeom>
        </p:spPr>
      </p:pic>
      <p:pic>
        <p:nvPicPr>
          <p:cNvPr id="5" name="Picture 4" descr="Icon&#10;&#10;Description automatically generated">
            <a:extLst>
              <a:ext uri="{FF2B5EF4-FFF2-40B4-BE49-F238E27FC236}">
                <a16:creationId xmlns:a16="http://schemas.microsoft.com/office/drawing/2014/main" id="{87E0E9AE-EBCD-99BD-3D89-E5E67C680D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Review of Protein Translation - Part 3</a:t>
            </a:r>
            <a:endParaRPr lang="en-US" sz="4000" b="1">
              <a:solidFill>
                <a:schemeClr val="bg1"/>
              </a:solidFill>
              <a:latin typeface="+mn-lt"/>
              <a:ea typeface="HGSoeiKakugothicUB"/>
              <a:cs typeface="Myanmar Text"/>
            </a:endParaRPr>
          </a:p>
        </p:txBody>
      </p:sp>
      <p:pic>
        <p:nvPicPr>
          <p:cNvPr id="9" name="Picture 8">
            <a:extLst>
              <a:ext uri="{FF2B5EF4-FFF2-40B4-BE49-F238E27FC236}">
                <a16:creationId xmlns:a16="http://schemas.microsoft.com/office/drawing/2014/main" id="{5310095E-8675-5C90-2B4A-5EBAC580E265}"/>
              </a:ext>
            </a:extLst>
          </p:cNvPr>
          <p:cNvPicPr>
            <a:picLocks noChangeAspect="1"/>
          </p:cNvPicPr>
          <p:nvPr/>
        </p:nvPicPr>
        <p:blipFill>
          <a:blip r:embed="rId6"/>
          <a:stretch>
            <a:fillRect/>
          </a:stretch>
        </p:blipFill>
        <p:spPr>
          <a:xfrm>
            <a:off x="3987387" y="1638463"/>
            <a:ext cx="7385571" cy="4152933"/>
          </a:xfrm>
          <a:prstGeom prst="rect">
            <a:avLst/>
          </a:prstGeom>
        </p:spPr>
      </p:pic>
      <p:sp>
        <p:nvSpPr>
          <p:cNvPr id="8" name="TextBox 7">
            <a:extLst>
              <a:ext uri="{FF2B5EF4-FFF2-40B4-BE49-F238E27FC236}">
                <a16:creationId xmlns:a16="http://schemas.microsoft.com/office/drawing/2014/main" id="{23042E6B-E55E-3442-CF1C-D70BF04A95C0}"/>
              </a:ext>
            </a:extLst>
          </p:cNvPr>
          <p:cNvSpPr txBox="1"/>
          <p:nvPr/>
        </p:nvSpPr>
        <p:spPr>
          <a:xfrm>
            <a:off x="932339" y="2340889"/>
            <a:ext cx="2946642" cy="24314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5000"/>
              </a:lnSpc>
            </a:pPr>
            <a:r>
              <a:rPr lang="en-US" sz="2000">
                <a:effectLst/>
                <a:ea typeface="Arial" panose="020B0604020202020204" pitchFamily="34" charset="0"/>
                <a:cs typeface="Arial"/>
              </a:rPr>
              <a:t>Select button </a:t>
            </a:r>
            <a:r>
              <a:rPr lang="en-US" sz="2000">
                <a:ea typeface="Arial" panose="020B0604020202020204" pitchFamily="34" charset="0"/>
                <a:cs typeface="Arial"/>
              </a:rPr>
              <a:t>three </a:t>
            </a:r>
            <a:r>
              <a:rPr lang="en-US" sz="2000">
                <a:effectLst/>
                <a:ea typeface="Arial" panose="020B0604020202020204" pitchFamily="34" charset="0"/>
                <a:cs typeface="Arial"/>
              </a:rPr>
              <a:t>and play the animation as many times as necessary.</a:t>
            </a:r>
            <a:r>
              <a:rPr lang="en-US" sz="2000">
                <a:ea typeface="Arial" panose="020B0604020202020204" pitchFamily="34" charset="0"/>
                <a:cs typeface="Arial"/>
              </a:rPr>
              <a:t>  </a:t>
            </a:r>
            <a:endParaRPr lang="en-US" sz="2000">
              <a:effectLst/>
              <a:ea typeface="Arial" panose="020B0604020202020204" pitchFamily="34" charset="0"/>
            </a:endParaRPr>
          </a:p>
          <a:p>
            <a:pPr marL="0" marR="0">
              <a:lnSpc>
                <a:spcPct val="115000"/>
              </a:lnSpc>
              <a:spcBef>
                <a:spcPts val="0"/>
              </a:spcBef>
              <a:spcAft>
                <a:spcPts val="0"/>
              </a:spcAft>
            </a:pPr>
            <a:endParaRPr lang="en-US" sz="2000">
              <a:effectLst/>
              <a:ea typeface="Arial" panose="020B0604020202020204" pitchFamily="34" charset="0"/>
            </a:endParaRPr>
          </a:p>
          <a:p>
            <a:r>
              <a:rPr lang="en-US" sz="2000" b="1">
                <a:effectLst/>
                <a:ea typeface="Arial" panose="020B0604020202020204" pitchFamily="34" charset="0"/>
                <a:cs typeface="Arial"/>
              </a:rPr>
              <a:t>Write your group’s observations in your notebook.</a:t>
            </a:r>
            <a:r>
              <a:rPr lang="en-US" sz="2000" b="1">
                <a:ea typeface="Arial" panose="020B0604020202020204" pitchFamily="34" charset="0"/>
                <a:cs typeface="Arial"/>
              </a:rPr>
              <a:t> </a:t>
            </a:r>
            <a:endParaRPr lang="en-US" sz="2400" b="1">
              <a:ea typeface="Calibri"/>
              <a:cs typeface="Calibri"/>
            </a:endParaRPr>
          </a:p>
        </p:txBody>
      </p:sp>
    </p:spTree>
    <p:extLst>
      <p:ext uri="{BB962C8B-B14F-4D97-AF65-F5344CB8AC3E}">
        <p14:creationId xmlns:p14="http://schemas.microsoft.com/office/powerpoint/2010/main" val="361763361"/>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8785DC70-F586-D846-5D3C-7D06A9ED8F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30869"/>
            <a:ext cx="1207035" cy="1207035"/>
          </a:xfrm>
          <a:prstGeom prst="rect">
            <a:avLst/>
          </a:prstGeom>
        </p:spPr>
      </p:pic>
      <p:pic>
        <p:nvPicPr>
          <p:cNvPr id="5" name="Picture 4" descr="Icon&#10;&#10;Description automatically generated">
            <a:extLst>
              <a:ext uri="{FF2B5EF4-FFF2-40B4-BE49-F238E27FC236}">
                <a16:creationId xmlns:a16="http://schemas.microsoft.com/office/drawing/2014/main" id="{87E0E9AE-EBCD-99BD-3D89-E5E67C680D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Review of Protein Translation - Part 4</a:t>
            </a:r>
            <a:endParaRPr lang="en-US" sz="4000" b="1">
              <a:solidFill>
                <a:schemeClr val="bg1"/>
              </a:solidFill>
              <a:latin typeface="+mn-lt"/>
              <a:ea typeface="HGSoeiKakugothicUB"/>
              <a:cs typeface="Myanmar Text"/>
            </a:endParaRPr>
          </a:p>
        </p:txBody>
      </p:sp>
      <p:pic>
        <p:nvPicPr>
          <p:cNvPr id="10" name="Picture 9">
            <a:extLst>
              <a:ext uri="{FF2B5EF4-FFF2-40B4-BE49-F238E27FC236}">
                <a16:creationId xmlns:a16="http://schemas.microsoft.com/office/drawing/2014/main" id="{D17AC902-EADA-4614-86D8-0C35D64871F3}"/>
              </a:ext>
            </a:extLst>
          </p:cNvPr>
          <p:cNvPicPr>
            <a:picLocks noChangeAspect="1"/>
          </p:cNvPicPr>
          <p:nvPr/>
        </p:nvPicPr>
        <p:blipFill>
          <a:blip r:embed="rId6"/>
          <a:stretch>
            <a:fillRect/>
          </a:stretch>
        </p:blipFill>
        <p:spPr>
          <a:xfrm>
            <a:off x="3849853" y="1807849"/>
            <a:ext cx="6357004" cy="4036929"/>
          </a:xfrm>
          <a:prstGeom prst="rect">
            <a:avLst/>
          </a:prstGeom>
        </p:spPr>
      </p:pic>
      <p:sp>
        <p:nvSpPr>
          <p:cNvPr id="11" name="TextBox 10">
            <a:extLst>
              <a:ext uri="{FF2B5EF4-FFF2-40B4-BE49-F238E27FC236}">
                <a16:creationId xmlns:a16="http://schemas.microsoft.com/office/drawing/2014/main" id="{225B2B22-1E9F-6092-0B40-9D9A9A650B85}"/>
              </a:ext>
            </a:extLst>
          </p:cNvPr>
          <p:cNvSpPr txBox="1"/>
          <p:nvPr/>
        </p:nvSpPr>
        <p:spPr>
          <a:xfrm>
            <a:off x="932339" y="2340889"/>
            <a:ext cx="2917514" cy="24314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5000"/>
              </a:lnSpc>
            </a:pPr>
            <a:r>
              <a:rPr lang="en-US" sz="2000">
                <a:effectLst/>
                <a:ea typeface="Arial" panose="020B0604020202020204" pitchFamily="34" charset="0"/>
                <a:cs typeface="Arial"/>
              </a:rPr>
              <a:t>Select button </a:t>
            </a:r>
            <a:r>
              <a:rPr lang="en-US" sz="2000">
                <a:ea typeface="Arial" panose="020B0604020202020204" pitchFamily="34" charset="0"/>
                <a:cs typeface="Arial"/>
              </a:rPr>
              <a:t>four </a:t>
            </a:r>
            <a:r>
              <a:rPr lang="en-US" sz="2000">
                <a:effectLst/>
                <a:ea typeface="Arial" panose="020B0604020202020204" pitchFamily="34" charset="0"/>
                <a:cs typeface="Arial"/>
              </a:rPr>
              <a:t>and play the animation as many times as necessary.</a:t>
            </a:r>
            <a:r>
              <a:rPr lang="en-US" sz="2000">
                <a:ea typeface="Arial" panose="020B0604020202020204" pitchFamily="34" charset="0"/>
                <a:cs typeface="Arial"/>
              </a:rPr>
              <a:t>  </a:t>
            </a:r>
            <a:endParaRPr lang="en-US" sz="2000">
              <a:effectLst/>
              <a:ea typeface="Arial" panose="020B0604020202020204" pitchFamily="34" charset="0"/>
            </a:endParaRPr>
          </a:p>
          <a:p>
            <a:pPr marL="0" marR="0">
              <a:lnSpc>
                <a:spcPct val="115000"/>
              </a:lnSpc>
              <a:spcBef>
                <a:spcPts val="0"/>
              </a:spcBef>
              <a:spcAft>
                <a:spcPts val="0"/>
              </a:spcAft>
            </a:pPr>
            <a:endParaRPr lang="en-US" sz="2000" b="1">
              <a:effectLst/>
              <a:ea typeface="Arial" panose="020B0604020202020204" pitchFamily="34" charset="0"/>
            </a:endParaRPr>
          </a:p>
          <a:p>
            <a:r>
              <a:rPr lang="en-US" sz="2000" b="1">
                <a:effectLst/>
                <a:ea typeface="Arial" panose="020B0604020202020204" pitchFamily="34" charset="0"/>
                <a:cs typeface="Arial"/>
              </a:rPr>
              <a:t>Write your group’s observations in your notebook.</a:t>
            </a:r>
            <a:r>
              <a:rPr lang="en-US" sz="2000" b="1">
                <a:ea typeface="Arial" panose="020B0604020202020204" pitchFamily="34" charset="0"/>
                <a:cs typeface="Arial"/>
              </a:rPr>
              <a:t> </a:t>
            </a:r>
            <a:endParaRPr lang="en-US" sz="2400" b="1">
              <a:ea typeface="Calibri"/>
              <a:cs typeface="Calibri"/>
            </a:endParaRPr>
          </a:p>
        </p:txBody>
      </p:sp>
    </p:spTree>
    <p:extLst>
      <p:ext uri="{BB962C8B-B14F-4D97-AF65-F5344CB8AC3E}">
        <p14:creationId xmlns:p14="http://schemas.microsoft.com/office/powerpoint/2010/main" val="3650713427"/>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2" name="Picture 2" descr="A purple and white head with a light bulb inside&#10;&#10;Description automatically generated">
            <a:extLst>
              <a:ext uri="{FF2B5EF4-FFF2-40B4-BE49-F238E27FC236}">
                <a16:creationId xmlns:a16="http://schemas.microsoft.com/office/drawing/2014/main" id="{05124F3A-FEB8-2A6D-F110-A105DC0406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09321" y="99675"/>
            <a:ext cx="1247775" cy="123825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22FCD45-8CFD-844F-A2C5-CF10527504F8}"/>
              </a:ext>
            </a:extLst>
          </p:cNvPr>
          <p:cNvSpPr txBox="1"/>
          <p:nvPr/>
        </p:nvSpPr>
        <p:spPr>
          <a:xfrm>
            <a:off x="932343" y="2118587"/>
            <a:ext cx="3774411" cy="39087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3600"/>
              </a:spcAft>
            </a:pPr>
            <a:r>
              <a:rPr lang="en-US" sz="2000">
                <a:effectLst/>
                <a:ea typeface="Arial" panose="020B0604020202020204" pitchFamily="34" charset="0"/>
              </a:rPr>
              <a:t>Share what your group noticed during each of the stages of protein translation with the class. </a:t>
            </a:r>
          </a:p>
          <a:p>
            <a:pPr>
              <a:spcAft>
                <a:spcPts val="3600"/>
              </a:spcAft>
            </a:pPr>
            <a:r>
              <a:rPr lang="en-US" sz="2000" b="1">
                <a:solidFill>
                  <a:srgbClr val="1CA64A"/>
                </a:solidFill>
                <a:ea typeface="Arial" panose="020B0604020202020204" pitchFamily="34" charset="0"/>
              </a:rPr>
              <a:t>Write a one-sentence description of what is happening in each scene in your notebook.</a:t>
            </a:r>
          </a:p>
          <a:p>
            <a:pPr>
              <a:spcAft>
                <a:spcPts val="3600"/>
              </a:spcAft>
            </a:pPr>
            <a:endParaRPr lang="en-US" sz="1800">
              <a:effectLst/>
              <a:latin typeface="Arial" panose="020B0604020202020204" pitchFamily="34" charset="0"/>
              <a:ea typeface="Arial" panose="020B0604020202020204" pitchFamily="34" charset="0"/>
            </a:endParaRPr>
          </a:p>
          <a:p>
            <a:pPr>
              <a:spcAft>
                <a:spcPts val="3600"/>
              </a:spcAft>
            </a:pPr>
            <a:endParaRPr lang="en-US" sz="2000" b="1">
              <a:solidFill>
                <a:srgbClr val="1CA64A"/>
              </a:solidFill>
              <a:ea typeface="Calibri"/>
              <a:cs typeface="Calibri"/>
            </a:endParaRP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Consensus Modeling</a:t>
            </a:r>
            <a:endParaRPr lang="en-US" sz="4000">
              <a:solidFill>
                <a:schemeClr val="bg1"/>
              </a:solidFill>
            </a:endParaRPr>
          </a:p>
        </p:txBody>
      </p:sp>
      <p:pic>
        <p:nvPicPr>
          <p:cNvPr id="3" name="Picture 2">
            <a:extLst>
              <a:ext uri="{FF2B5EF4-FFF2-40B4-BE49-F238E27FC236}">
                <a16:creationId xmlns:a16="http://schemas.microsoft.com/office/drawing/2014/main" id="{EA1298C3-71CA-CA5B-72BB-F17F93EA6346}"/>
              </a:ext>
            </a:extLst>
          </p:cNvPr>
          <p:cNvPicPr>
            <a:picLocks noChangeAspect="1"/>
          </p:cNvPicPr>
          <p:nvPr/>
        </p:nvPicPr>
        <p:blipFill>
          <a:blip r:embed="rId6"/>
          <a:stretch>
            <a:fillRect/>
          </a:stretch>
        </p:blipFill>
        <p:spPr>
          <a:xfrm>
            <a:off x="8440906" y="3960282"/>
            <a:ext cx="2823321" cy="1792912"/>
          </a:xfrm>
          <a:prstGeom prst="rect">
            <a:avLst/>
          </a:prstGeom>
        </p:spPr>
      </p:pic>
      <p:pic>
        <p:nvPicPr>
          <p:cNvPr id="4" name="Picture 3">
            <a:extLst>
              <a:ext uri="{FF2B5EF4-FFF2-40B4-BE49-F238E27FC236}">
                <a16:creationId xmlns:a16="http://schemas.microsoft.com/office/drawing/2014/main" id="{5A74078B-2201-E17D-52AD-7544C0B776B6}"/>
              </a:ext>
            </a:extLst>
          </p:cNvPr>
          <p:cNvPicPr>
            <a:picLocks noChangeAspect="1"/>
          </p:cNvPicPr>
          <p:nvPr/>
        </p:nvPicPr>
        <p:blipFill>
          <a:blip r:embed="rId7"/>
          <a:stretch>
            <a:fillRect/>
          </a:stretch>
        </p:blipFill>
        <p:spPr>
          <a:xfrm>
            <a:off x="5078321" y="3908762"/>
            <a:ext cx="3280136" cy="1844432"/>
          </a:xfrm>
          <a:prstGeom prst="rect">
            <a:avLst/>
          </a:prstGeom>
        </p:spPr>
      </p:pic>
      <p:pic>
        <p:nvPicPr>
          <p:cNvPr id="5" name="Picture 4">
            <a:extLst>
              <a:ext uri="{FF2B5EF4-FFF2-40B4-BE49-F238E27FC236}">
                <a16:creationId xmlns:a16="http://schemas.microsoft.com/office/drawing/2014/main" id="{9022B843-1E6C-1E5D-6D3D-25FAF042ED00}"/>
              </a:ext>
            </a:extLst>
          </p:cNvPr>
          <p:cNvPicPr>
            <a:picLocks noChangeAspect="1"/>
          </p:cNvPicPr>
          <p:nvPr/>
        </p:nvPicPr>
        <p:blipFill>
          <a:blip r:embed="rId8">
            <a:alphaModFix/>
          </a:blip>
          <a:stretch>
            <a:fillRect/>
          </a:stretch>
        </p:blipFill>
        <p:spPr>
          <a:xfrm>
            <a:off x="8681384" y="2008814"/>
            <a:ext cx="2898884" cy="1617742"/>
          </a:xfrm>
          <a:prstGeom prst="rect">
            <a:avLst/>
          </a:prstGeom>
        </p:spPr>
      </p:pic>
      <p:pic>
        <p:nvPicPr>
          <p:cNvPr id="7" name="Picture 6">
            <a:extLst>
              <a:ext uri="{FF2B5EF4-FFF2-40B4-BE49-F238E27FC236}">
                <a16:creationId xmlns:a16="http://schemas.microsoft.com/office/drawing/2014/main" id="{ACA7C15C-9F0C-316A-DC53-1F8DD9EDA0B4}"/>
              </a:ext>
            </a:extLst>
          </p:cNvPr>
          <p:cNvPicPr>
            <a:picLocks noChangeAspect="1"/>
          </p:cNvPicPr>
          <p:nvPr/>
        </p:nvPicPr>
        <p:blipFill>
          <a:blip r:embed="rId9"/>
          <a:stretch>
            <a:fillRect/>
          </a:stretch>
        </p:blipFill>
        <p:spPr>
          <a:xfrm>
            <a:off x="5376737" y="2047726"/>
            <a:ext cx="2898884" cy="1617742"/>
          </a:xfrm>
          <a:prstGeom prst="rect">
            <a:avLst/>
          </a:prstGeom>
        </p:spPr>
      </p:pic>
    </p:spTree>
    <p:extLst>
      <p:ext uri="{BB962C8B-B14F-4D97-AF65-F5344CB8AC3E}">
        <p14:creationId xmlns:p14="http://schemas.microsoft.com/office/powerpoint/2010/main" val="3808390836"/>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4321871-7CE8-C415-7A8A-18D1557E26B7}"/>
              </a:ext>
            </a:extLst>
          </p:cNvPr>
          <p:cNvSpPr txBox="1"/>
          <p:nvPr/>
        </p:nvSpPr>
        <p:spPr>
          <a:xfrm>
            <a:off x="953310" y="1062390"/>
            <a:ext cx="11136064" cy="2185214"/>
          </a:xfrm>
          <a:prstGeom prst="rect">
            <a:avLst/>
          </a:prstGeom>
          <a:noFill/>
        </p:spPr>
        <p:txBody>
          <a:bodyPr wrap="square" lIns="91440" tIns="45720" rIns="91440" bIns="45720" rtlCol="0" anchor="t">
            <a:spAutoFit/>
          </a:bodyPr>
          <a:lstStyle/>
          <a:p>
            <a:pPr>
              <a:lnSpc>
                <a:spcPct val="200000"/>
              </a:lnSpc>
              <a:spcAft>
                <a:spcPts val="600"/>
              </a:spcAft>
            </a:pPr>
            <a:r>
              <a:rPr lang="en-US" b="1">
                <a:solidFill>
                  <a:srgbClr val="000000"/>
                </a:solidFill>
                <a:cs typeface="Myanmar Text"/>
              </a:rPr>
              <a:t>Scene 2-5: Antibiotics Block Protein Translation</a:t>
            </a:r>
            <a:endParaRPr lang="en-US"/>
          </a:p>
          <a:p>
            <a:pPr>
              <a:spcAft>
                <a:spcPts val="1800"/>
              </a:spcAft>
            </a:pPr>
            <a:r>
              <a:rPr lang="en-US" sz="1600" b="0" i="0" u="none" strike="noStrike">
                <a:solidFill>
                  <a:srgbClr val="000000"/>
                </a:solidFill>
                <a:effectLst/>
                <a:latin typeface="Calibri"/>
                <a:cs typeface="Calibri"/>
              </a:rPr>
              <a:t>Scanning </a:t>
            </a:r>
            <a:r>
              <a:rPr lang="en-US" sz="1600">
                <a:solidFill>
                  <a:srgbClr val="000000"/>
                </a:solidFill>
                <a:latin typeface="Calibri"/>
                <a:cs typeface="Calibri"/>
              </a:rPr>
              <a:t>the protein synthesis placemat from the Flow of Genetic Information Kit</a:t>
            </a:r>
            <a:r>
              <a:rPr lang="en-US" sz="1600" b="0" i="0" u="none" strike="noStrike" baseline="30000">
                <a:solidFill>
                  <a:srgbClr val="000000"/>
                </a:solidFill>
                <a:effectLst/>
                <a:latin typeface="Calibri"/>
                <a:cs typeface="Calibri"/>
              </a:rPr>
              <a:t>©</a:t>
            </a:r>
            <a:r>
              <a:rPr lang="en-US" sz="1600" b="0" i="0" u="none" strike="noStrike">
                <a:solidFill>
                  <a:srgbClr val="000000"/>
                </a:solidFill>
                <a:effectLst/>
                <a:latin typeface="Calibri"/>
                <a:cs typeface="Calibri"/>
              </a:rPr>
              <a:t> will display </a:t>
            </a:r>
            <a:r>
              <a:rPr lang="en-US" sz="1600">
                <a:solidFill>
                  <a:srgbClr val="000000"/>
                </a:solidFill>
                <a:latin typeface="Calibri"/>
                <a:cs typeface="Calibri"/>
              </a:rPr>
              <a:t>four antibiotics that interact with different parts of the ribosome</a:t>
            </a:r>
            <a:r>
              <a:rPr lang="en-US" sz="1600" b="0" i="0" u="none" strike="noStrike">
                <a:solidFill>
                  <a:srgbClr val="000000"/>
                </a:solidFill>
                <a:effectLst/>
                <a:latin typeface="Calibri"/>
                <a:cs typeface="Calibri"/>
              </a:rPr>
              <a:t> before being shown what role each plays in the human genome.</a:t>
            </a:r>
          </a:p>
          <a:p>
            <a:pPr>
              <a:spcAft>
                <a:spcPts val="1800"/>
              </a:spcAft>
            </a:pPr>
            <a:r>
              <a:rPr lang="en-US" sz="1600">
                <a:solidFill>
                  <a:srgbClr val="000000"/>
                </a:solidFill>
                <a:latin typeface="Calibri"/>
                <a:cs typeface="Calibri"/>
              </a:rPr>
              <a:t>Scan the protein synthesis placemat from the Flow of Genetic Information Kit© to display four different digital overlays. The overlays will show students how antibiotics interfere with protein synthesis.  For easier scanning, scan the placemat in portrait mode and point your camera slightly to the right toward the A site until the app can lock onto the image target from the model.</a:t>
            </a:r>
            <a:endParaRPr lang="en-US"/>
          </a:p>
        </p:txBody>
      </p:sp>
      <p:sp>
        <p:nvSpPr>
          <p:cNvPr id="4" name="TextBox 3">
            <a:extLst>
              <a:ext uri="{FF2B5EF4-FFF2-40B4-BE49-F238E27FC236}">
                <a16:creationId xmlns:a16="http://schemas.microsoft.com/office/drawing/2014/main" id="{9ACB9763-4C85-3EC9-A3AC-34E6BC45F17E}"/>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Scenes 2-5</a:t>
            </a:r>
            <a:endParaRPr lang="en-US" sz="4000">
              <a:solidFill>
                <a:schemeClr val="bg1"/>
              </a:solidFill>
              <a:cs typeface="Myanmar Text"/>
            </a:endParaRPr>
          </a:p>
        </p:txBody>
      </p:sp>
      <p:sp>
        <p:nvSpPr>
          <p:cNvPr id="11" name="TextBox 10">
            <a:extLst>
              <a:ext uri="{FF2B5EF4-FFF2-40B4-BE49-F238E27FC236}">
                <a16:creationId xmlns:a16="http://schemas.microsoft.com/office/drawing/2014/main" id="{C3587BFA-9BD1-56ED-A2F1-DEB05EFD6A48}"/>
              </a:ext>
            </a:extLst>
          </p:cNvPr>
          <p:cNvSpPr txBox="1"/>
          <p:nvPr/>
        </p:nvSpPr>
        <p:spPr>
          <a:xfrm>
            <a:off x="953309" y="3802550"/>
            <a:ext cx="2472913" cy="1400383"/>
          </a:xfrm>
          <a:prstGeom prst="rect">
            <a:avLst/>
          </a:prstGeom>
          <a:noFill/>
        </p:spPr>
        <p:txBody>
          <a:bodyPr wrap="square" lIns="91440" tIns="45720" rIns="91440" bIns="45720" anchor="t">
            <a:spAutoFit/>
          </a:bodyPr>
          <a:lstStyle/>
          <a:p>
            <a:pPr>
              <a:spcAft>
                <a:spcPts val="600"/>
              </a:spcAft>
            </a:pPr>
            <a:r>
              <a:rPr lang="en-US" sz="1600" b="1">
                <a:solidFill>
                  <a:srgbClr val="000000"/>
                </a:solidFill>
                <a:ea typeface="Calibri"/>
                <a:cs typeface="Myanmar Text"/>
              </a:rPr>
              <a:t>Scene 2: Chloramphenicol</a:t>
            </a:r>
          </a:p>
          <a:p>
            <a:pPr marL="3175">
              <a:spcAft>
                <a:spcPts val="1200"/>
              </a:spcAft>
            </a:pPr>
            <a:r>
              <a:rPr lang="en-US" sz="1600">
                <a:solidFill>
                  <a:srgbClr val="000000"/>
                </a:solidFill>
                <a:ea typeface="Calibri"/>
                <a:cs typeface="Myanmar Text"/>
              </a:rPr>
              <a:t>This antibiotic blocks the area between the P site and A site preventing peptide bonds formation.</a:t>
            </a:r>
          </a:p>
        </p:txBody>
      </p:sp>
      <p:sp>
        <p:nvSpPr>
          <p:cNvPr id="13" name="TextBox 12">
            <a:extLst>
              <a:ext uri="{FF2B5EF4-FFF2-40B4-BE49-F238E27FC236}">
                <a16:creationId xmlns:a16="http://schemas.microsoft.com/office/drawing/2014/main" id="{2ADBFB6D-37B5-891B-80BB-788F93F8A4B3}"/>
              </a:ext>
            </a:extLst>
          </p:cNvPr>
          <p:cNvSpPr txBox="1"/>
          <p:nvPr/>
        </p:nvSpPr>
        <p:spPr>
          <a:xfrm>
            <a:off x="6914119" y="3788210"/>
            <a:ext cx="2151916" cy="1400383"/>
          </a:xfrm>
          <a:prstGeom prst="rect">
            <a:avLst/>
          </a:prstGeom>
          <a:noFill/>
        </p:spPr>
        <p:txBody>
          <a:bodyPr wrap="square" lIns="91440" tIns="45720" rIns="91440" bIns="45720" anchor="t">
            <a:spAutoFit/>
          </a:bodyPr>
          <a:lstStyle/>
          <a:p>
            <a:pPr>
              <a:spcAft>
                <a:spcPts val="600"/>
              </a:spcAft>
            </a:pPr>
            <a:r>
              <a:rPr lang="en-US" sz="1600" b="1">
                <a:solidFill>
                  <a:srgbClr val="000000"/>
                </a:solidFill>
                <a:ea typeface="Calibri"/>
                <a:cs typeface="Myanmar Text"/>
              </a:rPr>
              <a:t>Scene 4: Tetracycline </a:t>
            </a:r>
          </a:p>
          <a:p>
            <a:pPr marL="3175">
              <a:spcAft>
                <a:spcPts val="1200"/>
              </a:spcAft>
            </a:pPr>
            <a:r>
              <a:rPr lang="en-US" sz="1600">
                <a:solidFill>
                  <a:srgbClr val="000000"/>
                </a:solidFill>
                <a:ea typeface="Calibri"/>
                <a:cs typeface="Myanmar Text"/>
              </a:rPr>
              <a:t>This antibiotic blocks the P site preventing tRNA from entering the ribosome. </a:t>
            </a:r>
            <a:endParaRPr lang="en-US" sz="1600">
              <a:solidFill>
                <a:srgbClr val="000000"/>
              </a:solidFill>
              <a:ea typeface="Calibri"/>
              <a:cs typeface="Calibri" panose="020F0502020204030204"/>
            </a:endParaRPr>
          </a:p>
        </p:txBody>
      </p:sp>
      <p:sp>
        <p:nvSpPr>
          <p:cNvPr id="12" name="TextBox 11">
            <a:extLst>
              <a:ext uri="{FF2B5EF4-FFF2-40B4-BE49-F238E27FC236}">
                <a16:creationId xmlns:a16="http://schemas.microsoft.com/office/drawing/2014/main" id="{829C6CC1-6FD2-8B8B-13D1-94B32DCBC859}"/>
              </a:ext>
            </a:extLst>
          </p:cNvPr>
          <p:cNvSpPr txBox="1"/>
          <p:nvPr/>
        </p:nvSpPr>
        <p:spPr>
          <a:xfrm>
            <a:off x="3900711" y="3802551"/>
            <a:ext cx="2538919" cy="1400383"/>
          </a:xfrm>
          <a:prstGeom prst="rect">
            <a:avLst/>
          </a:prstGeom>
          <a:noFill/>
        </p:spPr>
        <p:txBody>
          <a:bodyPr wrap="square" lIns="91440" tIns="45720" rIns="91440" bIns="45720" anchor="t">
            <a:spAutoFit/>
          </a:bodyPr>
          <a:lstStyle/>
          <a:p>
            <a:pPr>
              <a:spcAft>
                <a:spcPts val="600"/>
              </a:spcAft>
            </a:pPr>
            <a:r>
              <a:rPr lang="en-US" sz="1600" b="1">
                <a:solidFill>
                  <a:srgbClr val="000000"/>
                </a:solidFill>
                <a:ea typeface="Calibri"/>
                <a:cs typeface="Myanmar Text"/>
              </a:rPr>
              <a:t>Scene 3: Erythromycin</a:t>
            </a:r>
          </a:p>
          <a:p>
            <a:pPr marL="3175">
              <a:spcAft>
                <a:spcPts val="1200"/>
              </a:spcAft>
            </a:pPr>
            <a:r>
              <a:rPr lang="en-US" sz="1600">
                <a:solidFill>
                  <a:srgbClr val="000000"/>
                </a:solidFill>
                <a:ea typeface="Calibri"/>
                <a:cs typeface="Myanmar Text"/>
              </a:rPr>
              <a:t>This antibiotic blocks the protein exit channel preventing the polypeptide from exiting the ribosome.  </a:t>
            </a:r>
          </a:p>
        </p:txBody>
      </p:sp>
      <p:sp>
        <p:nvSpPr>
          <p:cNvPr id="7" name="TextBox 6">
            <a:extLst>
              <a:ext uri="{FF2B5EF4-FFF2-40B4-BE49-F238E27FC236}">
                <a16:creationId xmlns:a16="http://schemas.microsoft.com/office/drawing/2014/main" id="{C1B20089-2E61-6509-D1D6-4106E85D16C9}"/>
              </a:ext>
            </a:extLst>
          </p:cNvPr>
          <p:cNvSpPr txBox="1"/>
          <p:nvPr/>
        </p:nvSpPr>
        <p:spPr>
          <a:xfrm>
            <a:off x="9674687" y="3788210"/>
            <a:ext cx="1778011" cy="1400383"/>
          </a:xfrm>
          <a:prstGeom prst="rect">
            <a:avLst/>
          </a:prstGeom>
          <a:noFill/>
        </p:spPr>
        <p:txBody>
          <a:bodyPr wrap="square">
            <a:spAutoFit/>
          </a:bodyPr>
          <a:lstStyle/>
          <a:p>
            <a:pPr>
              <a:spcAft>
                <a:spcPts val="600"/>
              </a:spcAft>
            </a:pPr>
            <a:r>
              <a:rPr lang="en-US" sz="1600" b="1">
                <a:solidFill>
                  <a:srgbClr val="000000"/>
                </a:solidFill>
                <a:ea typeface="Calibri"/>
                <a:cs typeface="Myanmar Text"/>
              </a:rPr>
              <a:t>Scene 5: Linezolid</a:t>
            </a:r>
          </a:p>
          <a:p>
            <a:pPr marL="3175">
              <a:spcAft>
                <a:spcPts val="1200"/>
              </a:spcAft>
            </a:pPr>
            <a:r>
              <a:rPr lang="en-US" sz="1600">
                <a:solidFill>
                  <a:srgbClr val="000000"/>
                </a:solidFill>
                <a:ea typeface="Calibri"/>
                <a:cs typeface="Myanmar Text"/>
              </a:rPr>
              <a:t>Blocks the A Site and prevents tRNA from entering the ribosome</a:t>
            </a:r>
            <a:endParaRPr lang="en-US" sz="1600">
              <a:solidFill>
                <a:srgbClr val="000000"/>
              </a:solidFill>
              <a:ea typeface="Calibri"/>
              <a:cs typeface="Calibri" panose="020F0502020204030204"/>
            </a:endParaRPr>
          </a:p>
        </p:txBody>
      </p:sp>
      <p:graphicFrame>
        <p:nvGraphicFramePr>
          <p:cNvPr id="5" name="Object 4">
            <a:extLst>
              <a:ext uri="{FF2B5EF4-FFF2-40B4-BE49-F238E27FC236}">
                <a16:creationId xmlns:a16="http://schemas.microsoft.com/office/drawing/2014/main" id="{92B144EE-78D5-26F3-AAB3-CC411DC8D6E9}"/>
              </a:ext>
            </a:extLst>
          </p:cNvPr>
          <p:cNvGraphicFramePr>
            <a:graphicFrameLocks noChangeAspect="1"/>
          </p:cNvGraphicFramePr>
          <p:nvPr>
            <p:extLst>
              <p:ext uri="{D42A27DB-BD31-4B8C-83A1-F6EECF244321}">
                <p14:modId xmlns:p14="http://schemas.microsoft.com/office/powerpoint/2010/main" val="1799162915"/>
              </p:ext>
            </p:extLst>
          </p:nvPr>
        </p:nvGraphicFramePr>
        <p:xfrm>
          <a:off x="953309" y="5396797"/>
          <a:ext cx="1403419" cy="1101609"/>
        </p:xfrm>
        <a:graphic>
          <a:graphicData uri="http://schemas.openxmlformats.org/presentationml/2006/ole">
            <mc:AlternateContent xmlns:mc="http://schemas.openxmlformats.org/markup-compatibility/2006">
              <mc:Choice xmlns:v="urn:schemas-microsoft-com:vml" Requires="v">
                <p:oleObj r:id="rId5" imgW="591120" imgH="462960" progId="">
                  <p:embed/>
                </p:oleObj>
              </mc:Choice>
              <mc:Fallback>
                <p:oleObj r:id="rId5" imgW="591120" imgH="462960" progId="">
                  <p:embed/>
                  <p:pic>
                    <p:nvPicPr>
                      <p:cNvPr id="5" name="Object 4">
                        <a:extLst>
                          <a:ext uri="{FF2B5EF4-FFF2-40B4-BE49-F238E27FC236}">
                            <a16:creationId xmlns:a16="http://schemas.microsoft.com/office/drawing/2014/main" id="{92B144EE-78D5-26F3-AAB3-CC411DC8D6E9}"/>
                          </a:ext>
                        </a:extLst>
                      </p:cNvPr>
                      <p:cNvPicPr/>
                      <p:nvPr/>
                    </p:nvPicPr>
                    <p:blipFill>
                      <a:blip r:embed="rId6"/>
                      <a:stretch>
                        <a:fillRect/>
                      </a:stretch>
                    </p:blipFill>
                    <p:spPr>
                      <a:xfrm>
                        <a:off x="953309" y="5396797"/>
                        <a:ext cx="1403419" cy="1101609"/>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6E2D5414-59DF-7BD3-FB78-880C485040C9}"/>
              </a:ext>
            </a:extLst>
          </p:cNvPr>
          <p:cNvGraphicFramePr>
            <a:graphicFrameLocks noChangeAspect="1"/>
          </p:cNvGraphicFramePr>
          <p:nvPr>
            <p:extLst>
              <p:ext uri="{D42A27DB-BD31-4B8C-83A1-F6EECF244321}">
                <p14:modId xmlns:p14="http://schemas.microsoft.com/office/powerpoint/2010/main" val="1893999842"/>
              </p:ext>
            </p:extLst>
          </p:nvPr>
        </p:nvGraphicFramePr>
        <p:xfrm>
          <a:off x="3864480" y="5327003"/>
          <a:ext cx="1384558" cy="1244969"/>
        </p:xfrm>
        <a:graphic>
          <a:graphicData uri="http://schemas.openxmlformats.org/presentationml/2006/ole">
            <mc:AlternateContent xmlns:mc="http://schemas.openxmlformats.org/markup-compatibility/2006">
              <mc:Choice xmlns:v="urn:schemas-microsoft-com:vml" Requires="v">
                <p:oleObj r:id="rId7" imgW="582120" imgH="524160" progId="">
                  <p:embed/>
                </p:oleObj>
              </mc:Choice>
              <mc:Fallback>
                <p:oleObj r:id="rId7" imgW="582120" imgH="524160" progId="">
                  <p:embed/>
                  <p:pic>
                    <p:nvPicPr>
                      <p:cNvPr id="6" name="Object 5">
                        <a:extLst>
                          <a:ext uri="{FF2B5EF4-FFF2-40B4-BE49-F238E27FC236}">
                            <a16:creationId xmlns:a16="http://schemas.microsoft.com/office/drawing/2014/main" id="{6E2D5414-59DF-7BD3-FB78-880C485040C9}"/>
                          </a:ext>
                        </a:extLst>
                      </p:cNvPr>
                      <p:cNvPicPr/>
                      <p:nvPr/>
                    </p:nvPicPr>
                    <p:blipFill>
                      <a:blip r:embed="rId8"/>
                      <a:stretch>
                        <a:fillRect/>
                      </a:stretch>
                    </p:blipFill>
                    <p:spPr>
                      <a:xfrm>
                        <a:off x="3864480" y="5327003"/>
                        <a:ext cx="1384558" cy="1244969"/>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515A90A9-68F0-B020-E71E-2D8970B4FB7A}"/>
              </a:ext>
            </a:extLst>
          </p:cNvPr>
          <p:cNvGraphicFramePr>
            <a:graphicFrameLocks noChangeAspect="1"/>
          </p:cNvGraphicFramePr>
          <p:nvPr>
            <p:extLst>
              <p:ext uri="{D42A27DB-BD31-4B8C-83A1-F6EECF244321}">
                <p14:modId xmlns:p14="http://schemas.microsoft.com/office/powerpoint/2010/main" val="64903695"/>
              </p:ext>
            </p:extLst>
          </p:nvPr>
        </p:nvGraphicFramePr>
        <p:xfrm>
          <a:off x="6900967" y="5391764"/>
          <a:ext cx="1275149" cy="1094063"/>
        </p:xfrm>
        <a:graphic>
          <a:graphicData uri="http://schemas.openxmlformats.org/presentationml/2006/ole">
            <mc:AlternateContent xmlns:mc="http://schemas.openxmlformats.org/markup-compatibility/2006">
              <mc:Choice xmlns:v="urn:schemas-microsoft-com:vml" Requires="v">
                <p:oleObj r:id="rId9" imgW="536400" imgH="460080" progId="">
                  <p:embed/>
                </p:oleObj>
              </mc:Choice>
              <mc:Fallback>
                <p:oleObj r:id="rId9" imgW="536400" imgH="460080" progId="">
                  <p:embed/>
                  <p:pic>
                    <p:nvPicPr>
                      <p:cNvPr id="8" name="Object 7">
                        <a:extLst>
                          <a:ext uri="{FF2B5EF4-FFF2-40B4-BE49-F238E27FC236}">
                            <a16:creationId xmlns:a16="http://schemas.microsoft.com/office/drawing/2014/main" id="{515A90A9-68F0-B020-E71E-2D8970B4FB7A}"/>
                          </a:ext>
                        </a:extLst>
                      </p:cNvPr>
                      <p:cNvPicPr/>
                      <p:nvPr/>
                    </p:nvPicPr>
                    <p:blipFill>
                      <a:blip r:embed="rId10"/>
                      <a:stretch>
                        <a:fillRect/>
                      </a:stretch>
                    </p:blipFill>
                    <p:spPr>
                      <a:xfrm>
                        <a:off x="6900967" y="5391764"/>
                        <a:ext cx="1275149" cy="1094063"/>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7EB1C35D-BFAD-71A7-08F0-D690E34E7529}"/>
              </a:ext>
            </a:extLst>
          </p:cNvPr>
          <p:cNvGraphicFramePr>
            <a:graphicFrameLocks noChangeAspect="1"/>
          </p:cNvGraphicFramePr>
          <p:nvPr>
            <p:extLst>
              <p:ext uri="{D42A27DB-BD31-4B8C-83A1-F6EECF244321}">
                <p14:modId xmlns:p14="http://schemas.microsoft.com/office/powerpoint/2010/main" val="2656301094"/>
              </p:ext>
            </p:extLst>
          </p:nvPr>
        </p:nvGraphicFramePr>
        <p:xfrm>
          <a:off x="9683868" y="5548987"/>
          <a:ext cx="1576960" cy="962022"/>
        </p:xfrm>
        <a:graphic>
          <a:graphicData uri="http://schemas.openxmlformats.org/presentationml/2006/ole">
            <mc:AlternateContent xmlns:mc="http://schemas.openxmlformats.org/markup-compatibility/2006">
              <mc:Choice xmlns:v="urn:schemas-microsoft-com:vml" Requires="v">
                <p:oleObj r:id="rId11" imgW="664200" imgH="405360" progId="">
                  <p:embed/>
                </p:oleObj>
              </mc:Choice>
              <mc:Fallback>
                <p:oleObj r:id="rId11" imgW="664200" imgH="405360" progId="">
                  <p:embed/>
                  <p:pic>
                    <p:nvPicPr>
                      <p:cNvPr id="9" name="Object 8">
                        <a:extLst>
                          <a:ext uri="{FF2B5EF4-FFF2-40B4-BE49-F238E27FC236}">
                            <a16:creationId xmlns:a16="http://schemas.microsoft.com/office/drawing/2014/main" id="{7EB1C35D-BFAD-71A7-08F0-D690E34E7529}"/>
                          </a:ext>
                        </a:extLst>
                      </p:cNvPr>
                      <p:cNvPicPr/>
                      <p:nvPr/>
                    </p:nvPicPr>
                    <p:blipFill>
                      <a:blip r:embed="rId12"/>
                      <a:stretch>
                        <a:fillRect/>
                      </a:stretch>
                    </p:blipFill>
                    <p:spPr>
                      <a:xfrm>
                        <a:off x="9683868" y="5548987"/>
                        <a:ext cx="1576960" cy="962022"/>
                      </a:xfrm>
                      <a:prstGeom prst="rect">
                        <a:avLst/>
                      </a:prstGeom>
                    </p:spPr>
                  </p:pic>
                </p:oleObj>
              </mc:Fallback>
            </mc:AlternateContent>
          </a:graphicData>
        </a:graphic>
      </p:graphicFrame>
    </p:spTree>
    <p:custDataLst>
      <p:tags r:id="rId1"/>
    </p:custDataLst>
    <p:extLst>
      <p:ext uri="{BB962C8B-B14F-4D97-AF65-F5344CB8AC3E}">
        <p14:creationId xmlns:p14="http://schemas.microsoft.com/office/powerpoint/2010/main" val="8579355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1" name="Picture 10" descr="Icon&#10;&#10;Description automatically generated">
            <a:extLst>
              <a:ext uri="{FF2B5EF4-FFF2-40B4-BE49-F238E27FC236}">
                <a16:creationId xmlns:a16="http://schemas.microsoft.com/office/drawing/2014/main" id="{B471FED5-0533-BBED-5167-3B2972D327E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a:solidFill>
                  <a:schemeClr val="bg1"/>
                </a:solidFill>
                <a:ea typeface="HGSoeiKakugothicUB"/>
                <a:cs typeface="Myanmar Text"/>
              </a:rPr>
              <a:t>What Happens if Protein Translation Stops?</a:t>
            </a:r>
          </a:p>
        </p:txBody>
      </p:sp>
      <p:sp>
        <p:nvSpPr>
          <p:cNvPr id="8" name="TextBox 7">
            <a:extLst>
              <a:ext uri="{FF2B5EF4-FFF2-40B4-BE49-F238E27FC236}">
                <a16:creationId xmlns:a16="http://schemas.microsoft.com/office/drawing/2014/main" id="{56C8C2F1-814C-3099-BFAE-9CE93E46E703}"/>
              </a:ext>
            </a:extLst>
          </p:cNvPr>
          <p:cNvSpPr txBox="1"/>
          <p:nvPr/>
        </p:nvSpPr>
        <p:spPr>
          <a:xfrm>
            <a:off x="805070" y="2192480"/>
            <a:ext cx="3017123" cy="3170099"/>
          </a:xfrm>
          <a:prstGeom prst="rect">
            <a:avLst/>
          </a:prstGeom>
          <a:noFill/>
        </p:spPr>
        <p:txBody>
          <a:bodyPr wrap="square" rtlCol="0">
            <a:spAutoFit/>
          </a:bodyPr>
          <a:lstStyle/>
          <a:p>
            <a:r>
              <a:rPr lang="en-US" sz="2000" b="1">
                <a:solidFill>
                  <a:srgbClr val="1CA64A"/>
                </a:solidFill>
              </a:rPr>
              <a:t>What happens if protein translation stops?</a:t>
            </a:r>
          </a:p>
          <a:p>
            <a:endParaRPr lang="en-US" sz="2000"/>
          </a:p>
          <a:p>
            <a:endParaRPr lang="en-US" sz="2000"/>
          </a:p>
          <a:p>
            <a:r>
              <a:rPr lang="en-US" sz="2000"/>
              <a:t>This is the goal of many different antibiotics.</a:t>
            </a:r>
          </a:p>
          <a:p>
            <a:endParaRPr lang="en-US" sz="2000"/>
          </a:p>
          <a:p>
            <a:r>
              <a:rPr lang="en-US" sz="2000" b="1"/>
              <a:t>Make a prediction with your partner about how antibiotics may cause this.</a:t>
            </a:r>
          </a:p>
        </p:txBody>
      </p:sp>
      <p:pic>
        <p:nvPicPr>
          <p:cNvPr id="2050" name="Picture 2" descr="undefined">
            <a:extLst>
              <a:ext uri="{FF2B5EF4-FFF2-40B4-BE49-F238E27FC236}">
                <a16:creationId xmlns:a16="http://schemas.microsoft.com/office/drawing/2014/main" id="{150E80C5-0A05-4585-EFCC-F0EF59D52DC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19490" y="2309361"/>
            <a:ext cx="3017123" cy="3017123"/>
          </a:xfrm>
          <a:prstGeom prst="rect">
            <a:avLst/>
          </a:prstGeom>
          <a:noFill/>
          <a:ln w="9525">
            <a:solidFill>
              <a:schemeClr val="bg1">
                <a:lumMod val="50000"/>
              </a:schemeClr>
            </a:solidFill>
          </a:ln>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BC5EB12B-AFC8-5E50-8976-753C6CEDBA03}"/>
              </a:ext>
            </a:extLst>
          </p:cNvPr>
          <p:cNvPicPr>
            <a:picLocks noChangeAspect="1"/>
          </p:cNvPicPr>
          <p:nvPr/>
        </p:nvPicPr>
        <p:blipFill>
          <a:blip r:embed="rId7"/>
          <a:stretch>
            <a:fillRect/>
          </a:stretch>
        </p:blipFill>
        <p:spPr>
          <a:xfrm>
            <a:off x="4408893" y="2340210"/>
            <a:ext cx="3629775" cy="2867472"/>
          </a:xfrm>
          <a:prstGeom prst="rect">
            <a:avLst/>
          </a:prstGeom>
        </p:spPr>
      </p:pic>
    </p:spTree>
    <p:extLst>
      <p:ext uri="{BB962C8B-B14F-4D97-AF65-F5344CB8AC3E}">
        <p14:creationId xmlns:p14="http://schemas.microsoft.com/office/powerpoint/2010/main" val="4132955536"/>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D9CBFE56-CE87-13BA-72A6-8B523CBD696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797BA32-AE01-476F-C97C-313141097D8E}"/>
              </a:ext>
            </a:extLst>
          </p:cNvPr>
          <p:cNvPicPr>
            <a:picLocks noChangeAspect="1"/>
          </p:cNvPicPr>
          <p:nvPr/>
        </p:nvPicPr>
        <p:blipFill>
          <a:blip r:embed="rId5"/>
          <a:stretch>
            <a:fillRect/>
          </a:stretch>
        </p:blipFill>
        <p:spPr>
          <a:xfrm>
            <a:off x="8390279" y="2837428"/>
            <a:ext cx="2066703" cy="3555674"/>
          </a:xfrm>
          <a:prstGeom prst="rect">
            <a:avLst/>
          </a:prstGeom>
        </p:spPr>
      </p:pic>
      <p:pic>
        <p:nvPicPr>
          <p:cNvPr id="17" name="Picture 16">
            <a:extLst>
              <a:ext uri="{FF2B5EF4-FFF2-40B4-BE49-F238E27FC236}">
                <a16:creationId xmlns:a16="http://schemas.microsoft.com/office/drawing/2014/main" id="{523DAE32-3C95-FA59-3BC6-91BCD589D421}"/>
              </a:ext>
            </a:extLst>
          </p:cNvPr>
          <p:cNvPicPr>
            <a:picLocks noChangeAspect="1"/>
          </p:cNvPicPr>
          <p:nvPr/>
        </p:nvPicPr>
        <p:blipFill>
          <a:blip r:embed="rId6"/>
          <a:stretch>
            <a:fillRect/>
          </a:stretch>
        </p:blipFill>
        <p:spPr>
          <a:xfrm>
            <a:off x="4654720" y="2849258"/>
            <a:ext cx="2066703" cy="3555674"/>
          </a:xfrm>
          <a:prstGeom prst="rect">
            <a:avLst/>
          </a:prstGeom>
        </p:spPr>
      </p:pic>
      <p:pic>
        <p:nvPicPr>
          <p:cNvPr id="16" name="Picture 15">
            <a:extLst>
              <a:ext uri="{FF2B5EF4-FFF2-40B4-BE49-F238E27FC236}">
                <a16:creationId xmlns:a16="http://schemas.microsoft.com/office/drawing/2014/main" id="{B1C42CF3-8554-5E5C-7F71-23CEC81F2C42}"/>
              </a:ext>
            </a:extLst>
          </p:cNvPr>
          <p:cNvPicPr>
            <a:picLocks noChangeAspect="1"/>
          </p:cNvPicPr>
          <p:nvPr/>
        </p:nvPicPr>
        <p:blipFill>
          <a:blip r:embed="rId7"/>
          <a:stretch>
            <a:fillRect/>
          </a:stretch>
        </p:blipFill>
        <p:spPr>
          <a:xfrm>
            <a:off x="934190" y="2852398"/>
            <a:ext cx="2066703" cy="3555674"/>
          </a:xfrm>
          <a:prstGeom prst="rect">
            <a:avLst/>
          </a:prstGeom>
        </p:spPr>
      </p:pic>
      <p:sp>
        <p:nvSpPr>
          <p:cNvPr id="4" name="TextBox 3">
            <a:extLst>
              <a:ext uri="{FF2B5EF4-FFF2-40B4-BE49-F238E27FC236}">
                <a16:creationId xmlns:a16="http://schemas.microsoft.com/office/drawing/2014/main" id="{9C979975-2149-8538-C1F9-906F7560BB9F}"/>
              </a:ext>
            </a:extLst>
          </p:cNvPr>
          <p:cNvSpPr txBox="1"/>
          <p:nvPr/>
        </p:nvSpPr>
        <p:spPr>
          <a:xfrm>
            <a:off x="3654865" y="1963486"/>
            <a:ext cx="4066414" cy="954105"/>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Scan a </a:t>
            </a:r>
            <a:r>
              <a:rPr lang="en-US" sz="2000" b="1">
                <a:cs typeface="Calibri"/>
              </a:rPr>
              <a:t>purple</a:t>
            </a:r>
          </a:p>
          <a:p>
            <a:pPr algn="ctr"/>
            <a:r>
              <a:rPr lang="en-US" sz="2000" b="1">
                <a:cs typeface="Calibri"/>
              </a:rPr>
              <a:t>translation mat</a:t>
            </a:r>
            <a:endParaRPr lang="en-US" sz="2000" b="1">
              <a:solidFill>
                <a:srgbClr val="FF0000"/>
              </a:solidFill>
              <a:cs typeface="Calibri"/>
            </a:endParaRPr>
          </a:p>
          <a:p>
            <a:pPr algn="ctr"/>
            <a:endParaRPr lang="en-US" sz="1600" b="1">
              <a:solidFill>
                <a:srgbClr val="FF0000"/>
              </a:solidFill>
              <a:cs typeface="Calibri"/>
            </a:endParaRPr>
          </a:p>
        </p:txBody>
      </p:sp>
      <p:sp>
        <p:nvSpPr>
          <p:cNvPr id="7" name="Title 1">
            <a:extLst>
              <a:ext uri="{FF2B5EF4-FFF2-40B4-BE49-F238E27FC236}">
                <a16:creationId xmlns:a16="http://schemas.microsoft.com/office/drawing/2014/main" id="{13B88A04-559F-5188-A447-DB9A9B0E3F78}"/>
              </a:ext>
            </a:extLst>
          </p:cNvPr>
          <p:cNvSpPr txBox="1">
            <a:spLocks/>
          </p:cNvSpPr>
          <p:nvPr/>
        </p:nvSpPr>
        <p:spPr>
          <a:xfrm>
            <a:off x="905055" y="9625"/>
            <a:ext cx="11126522"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Exploring Chloramphenicol</a:t>
            </a:r>
            <a:endParaRPr lang="en-US" sz="4000">
              <a:solidFill>
                <a:schemeClr val="bg1"/>
              </a:solidFill>
            </a:endParaRPr>
          </a:p>
        </p:txBody>
      </p:sp>
      <p:pic>
        <p:nvPicPr>
          <p:cNvPr id="9" name="Picture 8" descr="Icon&#10;&#10;Description automatically generated">
            <a:extLst>
              <a:ext uri="{FF2B5EF4-FFF2-40B4-BE49-F238E27FC236}">
                <a16:creationId xmlns:a16="http://schemas.microsoft.com/office/drawing/2014/main" id="{CFEE48F3-B896-171A-03E9-7B119E1EDB7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38091" y="127177"/>
            <a:ext cx="1200329" cy="1200329"/>
          </a:xfrm>
          <a:prstGeom prst="rect">
            <a:avLst/>
          </a:prstGeom>
        </p:spPr>
      </p:pic>
      <p:sp>
        <p:nvSpPr>
          <p:cNvPr id="11" name="TextBox 10">
            <a:extLst>
              <a:ext uri="{FF2B5EF4-FFF2-40B4-BE49-F238E27FC236}">
                <a16:creationId xmlns:a16="http://schemas.microsoft.com/office/drawing/2014/main" id="{73343F78-23A3-3C0B-D4F7-EEA84C68EE16}"/>
              </a:ext>
            </a:extLst>
          </p:cNvPr>
          <p:cNvSpPr txBox="1"/>
          <p:nvPr/>
        </p:nvSpPr>
        <p:spPr>
          <a:xfrm>
            <a:off x="520245" y="1963486"/>
            <a:ext cx="2913485"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Choose</a:t>
            </a:r>
          </a:p>
          <a:p>
            <a:pPr algn="ctr"/>
            <a:r>
              <a:rPr lang="en-US" sz="2000" b="1">
                <a:solidFill>
                  <a:srgbClr val="D200B9"/>
                </a:solidFill>
                <a:cs typeface="Calibri"/>
              </a:rPr>
              <a:t>Chloramphenicol</a:t>
            </a:r>
            <a:endParaRPr lang="en-US" sz="2000">
              <a:cs typeface="Calibri"/>
            </a:endParaRPr>
          </a:p>
        </p:txBody>
      </p:sp>
      <p:sp>
        <p:nvSpPr>
          <p:cNvPr id="13" name="TextBox 12">
            <a:extLst>
              <a:ext uri="{FF2B5EF4-FFF2-40B4-BE49-F238E27FC236}">
                <a16:creationId xmlns:a16="http://schemas.microsoft.com/office/drawing/2014/main" id="{0540850E-8C87-B6ED-7A9C-2057422EDAC8}"/>
              </a:ext>
            </a:extLst>
          </p:cNvPr>
          <p:cNvSpPr txBox="1"/>
          <p:nvPr/>
        </p:nvSpPr>
        <p:spPr>
          <a:xfrm>
            <a:off x="8537135" y="1983366"/>
            <a:ext cx="1900955"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Explore </a:t>
            </a:r>
            <a:r>
              <a:rPr lang="en-US" sz="2000" b="1" i="1">
                <a:solidFill>
                  <a:srgbClr val="D200B9"/>
                </a:solidFill>
                <a:cs typeface="Calibri"/>
              </a:rPr>
              <a:t>only</a:t>
            </a:r>
            <a:r>
              <a:rPr lang="en-US" sz="2000" b="1">
                <a:solidFill>
                  <a:srgbClr val="D200B9"/>
                </a:solidFill>
                <a:cs typeface="Calibri"/>
              </a:rPr>
              <a:t> the first button</a:t>
            </a:r>
            <a:endParaRPr lang="en-US" sz="2000">
              <a:cs typeface="Calibri"/>
            </a:endParaRPr>
          </a:p>
        </p:txBody>
      </p:sp>
      <p:sp>
        <p:nvSpPr>
          <p:cNvPr id="14" name="Oval 13">
            <a:extLst>
              <a:ext uri="{FF2B5EF4-FFF2-40B4-BE49-F238E27FC236}">
                <a16:creationId xmlns:a16="http://schemas.microsoft.com/office/drawing/2014/main" id="{73DA3970-2355-E2F8-913C-C56749A8E590}"/>
              </a:ext>
            </a:extLst>
          </p:cNvPr>
          <p:cNvSpPr/>
          <p:nvPr/>
        </p:nvSpPr>
        <p:spPr>
          <a:xfrm>
            <a:off x="1078800" y="4596260"/>
            <a:ext cx="1029132" cy="784264"/>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
        <p:nvSpPr>
          <p:cNvPr id="12" name="Oval 11">
            <a:extLst>
              <a:ext uri="{FF2B5EF4-FFF2-40B4-BE49-F238E27FC236}">
                <a16:creationId xmlns:a16="http://schemas.microsoft.com/office/drawing/2014/main" id="{AABF30BE-C9F3-CF3E-E2B7-AEC995FE51CE}"/>
              </a:ext>
            </a:extLst>
          </p:cNvPr>
          <p:cNvSpPr/>
          <p:nvPr/>
        </p:nvSpPr>
        <p:spPr>
          <a:xfrm>
            <a:off x="8913796" y="5274644"/>
            <a:ext cx="576713" cy="561823"/>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Tree>
    <p:extLst>
      <p:ext uri="{BB962C8B-B14F-4D97-AF65-F5344CB8AC3E}">
        <p14:creationId xmlns:p14="http://schemas.microsoft.com/office/powerpoint/2010/main" val="4183454100"/>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D2BDBD7E-46EF-5FBC-1933-B84B4E131FD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20471"/>
            <a:ext cx="1207035" cy="120703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22FCD45-8CFD-844F-A2C5-CF10527504F8}"/>
              </a:ext>
            </a:extLst>
          </p:cNvPr>
          <p:cNvSpPr txBox="1"/>
          <p:nvPr/>
        </p:nvSpPr>
        <p:spPr>
          <a:xfrm>
            <a:off x="932343" y="2162965"/>
            <a:ext cx="3543404" cy="293926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3600"/>
              </a:spcAft>
            </a:pPr>
            <a:r>
              <a:rPr lang="en-US" sz="2000">
                <a:solidFill>
                  <a:schemeClr val="tx1">
                    <a:lumMod val="95000"/>
                    <a:lumOff val="5000"/>
                  </a:schemeClr>
                </a:solidFill>
                <a:ea typeface="Calibri"/>
                <a:cs typeface="Calibri"/>
              </a:rPr>
              <a:t>Look at where Chloramphenicol bind</a:t>
            </a:r>
            <a:r>
              <a:rPr lang="en-US" sz="2000">
                <a:solidFill>
                  <a:srgbClr val="000000"/>
                </a:solidFill>
                <a:ea typeface="Calibri"/>
                <a:cs typeface="Calibri"/>
              </a:rPr>
              <a:t>s within the ribosome.</a:t>
            </a:r>
            <a:endParaRPr lang="en-US" sz="2000">
              <a:solidFill>
                <a:schemeClr val="tx1">
                  <a:lumMod val="95000"/>
                  <a:lumOff val="5000"/>
                </a:schemeClr>
              </a:solidFill>
              <a:ea typeface="Calibri"/>
              <a:cs typeface="Calibri"/>
            </a:endParaRPr>
          </a:p>
          <a:p>
            <a:pPr>
              <a:spcAft>
                <a:spcPts val="1800"/>
              </a:spcAft>
            </a:pPr>
            <a:r>
              <a:rPr lang="en-US" sz="2000" b="1">
                <a:solidFill>
                  <a:srgbClr val="1CA64A"/>
                </a:solidFill>
                <a:ea typeface="Calibri"/>
                <a:cs typeface="Calibri"/>
              </a:rPr>
              <a:t>What will be the consequences to the polypeptide during protein translation? </a:t>
            </a:r>
          </a:p>
          <a:p>
            <a:pPr>
              <a:spcAft>
                <a:spcPts val="1800"/>
              </a:spcAft>
            </a:pPr>
            <a:r>
              <a:rPr lang="en-US" sz="2000" b="1">
                <a:solidFill>
                  <a:srgbClr val="1CA64A"/>
                </a:solidFill>
                <a:ea typeface="Calibri"/>
                <a:cs typeface="Calibri"/>
              </a:rPr>
              <a:t>Model your prediction using the foam kit pieces.</a:t>
            </a: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Chloramphenicol Antibiotic</a:t>
            </a:r>
            <a:endParaRPr lang="en-US" sz="4000">
              <a:solidFill>
                <a:schemeClr val="bg1"/>
              </a:solidFill>
            </a:endParaRPr>
          </a:p>
        </p:txBody>
      </p:sp>
      <p:pic>
        <p:nvPicPr>
          <p:cNvPr id="4" name="Picture 3">
            <a:extLst>
              <a:ext uri="{FF2B5EF4-FFF2-40B4-BE49-F238E27FC236}">
                <a16:creationId xmlns:a16="http://schemas.microsoft.com/office/drawing/2014/main" id="{A94AD331-FFBE-EF85-74DA-295F2024122D}"/>
              </a:ext>
            </a:extLst>
          </p:cNvPr>
          <p:cNvPicPr>
            <a:picLocks noChangeAspect="1"/>
          </p:cNvPicPr>
          <p:nvPr/>
        </p:nvPicPr>
        <p:blipFill>
          <a:blip r:embed="rId6"/>
          <a:stretch>
            <a:fillRect/>
          </a:stretch>
        </p:blipFill>
        <p:spPr>
          <a:xfrm>
            <a:off x="4987434" y="2289007"/>
            <a:ext cx="5448022" cy="3454424"/>
          </a:xfrm>
          <a:prstGeom prst="rect">
            <a:avLst/>
          </a:prstGeom>
          <a:ln>
            <a:solidFill>
              <a:schemeClr val="bg1">
                <a:lumMod val="50000"/>
              </a:schemeClr>
            </a:solidFill>
          </a:ln>
        </p:spPr>
      </p:pic>
      <p:sp>
        <p:nvSpPr>
          <p:cNvPr id="9" name="Oval 8">
            <a:extLst>
              <a:ext uri="{FF2B5EF4-FFF2-40B4-BE49-F238E27FC236}">
                <a16:creationId xmlns:a16="http://schemas.microsoft.com/office/drawing/2014/main" id="{CD16DF9E-394B-DF83-D20E-BA210B0C33E6}"/>
              </a:ext>
            </a:extLst>
          </p:cNvPr>
          <p:cNvSpPr/>
          <p:nvPr/>
        </p:nvSpPr>
        <p:spPr>
          <a:xfrm>
            <a:off x="7334656" y="3035029"/>
            <a:ext cx="1108954" cy="952006"/>
          </a:xfrm>
          <a:prstGeom prst="ellipse">
            <a:avLst/>
          </a:prstGeom>
          <a:noFill/>
          <a:ln w="1270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Tree>
    <p:extLst>
      <p:ext uri="{BB962C8B-B14F-4D97-AF65-F5344CB8AC3E}">
        <p14:creationId xmlns:p14="http://schemas.microsoft.com/office/powerpoint/2010/main" val="1830423805"/>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F9FCB0FE-82D7-5C1D-7E6A-4214B47D679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extBox 1">
            <a:extLst>
              <a:ext uri="{FF2B5EF4-FFF2-40B4-BE49-F238E27FC236}">
                <a16:creationId xmlns:a16="http://schemas.microsoft.com/office/drawing/2014/main" id="{622FCD45-8CFD-844F-A2C5-CF10527504F8}"/>
              </a:ext>
            </a:extLst>
          </p:cNvPr>
          <p:cNvSpPr txBox="1"/>
          <p:nvPr/>
        </p:nvSpPr>
        <p:spPr>
          <a:xfrm>
            <a:off x="932343" y="2123360"/>
            <a:ext cx="2648255" cy="25491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5000"/>
              </a:lnSpc>
            </a:pPr>
            <a:r>
              <a:rPr lang="en-US" sz="2000">
                <a:cs typeface="Calibri"/>
              </a:rPr>
              <a:t>Now explore </a:t>
            </a:r>
            <a:r>
              <a:rPr lang="en-US" sz="2000" b="1">
                <a:solidFill>
                  <a:srgbClr val="D200B9"/>
                </a:solidFill>
                <a:cs typeface="Calibri"/>
              </a:rPr>
              <a:t>the second button.</a:t>
            </a:r>
            <a:endParaRPr lang="en-US" sz="2000">
              <a:cs typeface="Calibri"/>
            </a:endParaRPr>
          </a:p>
          <a:p>
            <a:pPr marL="0" marR="0">
              <a:lnSpc>
                <a:spcPct val="115000"/>
              </a:lnSpc>
              <a:spcBef>
                <a:spcPts val="0"/>
              </a:spcBef>
              <a:spcAft>
                <a:spcPts val="0"/>
              </a:spcAft>
            </a:pPr>
            <a:r>
              <a:rPr lang="en-US" sz="2000">
                <a:effectLst/>
                <a:ea typeface="Arial" panose="020B0604020202020204" pitchFamily="34" charset="0"/>
              </a:rPr>
              <a:t> </a:t>
            </a:r>
          </a:p>
          <a:p>
            <a:pPr marL="0" marR="0">
              <a:lnSpc>
                <a:spcPct val="115000"/>
              </a:lnSpc>
              <a:spcBef>
                <a:spcPts val="0"/>
              </a:spcBef>
              <a:spcAft>
                <a:spcPts val="0"/>
              </a:spcAft>
            </a:pPr>
            <a:r>
              <a:rPr lang="en-US" sz="2000" b="1">
                <a:solidFill>
                  <a:srgbClr val="1CA64A"/>
                </a:solidFill>
                <a:effectLst/>
                <a:ea typeface="Arial" panose="020B0604020202020204" pitchFamily="34" charset="0"/>
              </a:rPr>
              <a:t>Did the antibiotic change the translation of the protein the way you thought it would?</a:t>
            </a: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Chloramphenicol Interference</a:t>
            </a:r>
            <a:endParaRPr lang="en-US" sz="4000">
              <a:solidFill>
                <a:schemeClr val="bg1"/>
              </a:solidFill>
            </a:endParaRPr>
          </a:p>
        </p:txBody>
      </p:sp>
      <p:pic>
        <p:nvPicPr>
          <p:cNvPr id="10" name="Picture 9">
            <a:extLst>
              <a:ext uri="{FF2B5EF4-FFF2-40B4-BE49-F238E27FC236}">
                <a16:creationId xmlns:a16="http://schemas.microsoft.com/office/drawing/2014/main" id="{C4B144D1-CE35-A6E8-9393-ACBD39339938}"/>
              </a:ext>
            </a:extLst>
          </p:cNvPr>
          <p:cNvPicPr>
            <a:picLocks noChangeAspect="1"/>
          </p:cNvPicPr>
          <p:nvPr/>
        </p:nvPicPr>
        <p:blipFill>
          <a:blip r:embed="rId6"/>
          <a:stretch>
            <a:fillRect/>
          </a:stretch>
        </p:blipFill>
        <p:spPr>
          <a:xfrm>
            <a:off x="2912120" y="2240093"/>
            <a:ext cx="668478" cy="668478"/>
          </a:xfrm>
          <a:prstGeom prst="rect">
            <a:avLst/>
          </a:prstGeom>
        </p:spPr>
      </p:pic>
      <p:sp>
        <p:nvSpPr>
          <p:cNvPr id="11" name="Oval 10">
            <a:extLst>
              <a:ext uri="{FF2B5EF4-FFF2-40B4-BE49-F238E27FC236}">
                <a16:creationId xmlns:a16="http://schemas.microsoft.com/office/drawing/2014/main" id="{20ABC31D-97AC-0792-8A8C-F0BAB7720A23}"/>
              </a:ext>
            </a:extLst>
          </p:cNvPr>
          <p:cNvSpPr/>
          <p:nvPr/>
        </p:nvSpPr>
        <p:spPr>
          <a:xfrm>
            <a:off x="2892664" y="2230365"/>
            <a:ext cx="687934" cy="678206"/>
          </a:xfrm>
          <a:prstGeom prst="ellipse">
            <a:avLst/>
          </a:prstGeom>
          <a:noFill/>
          <a:ln w="4445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pic>
        <p:nvPicPr>
          <p:cNvPr id="14" name="Picture 13">
            <a:extLst>
              <a:ext uri="{FF2B5EF4-FFF2-40B4-BE49-F238E27FC236}">
                <a16:creationId xmlns:a16="http://schemas.microsoft.com/office/drawing/2014/main" id="{0CB7B2A9-DAA9-4B52-D7F7-086587E0653A}"/>
              </a:ext>
            </a:extLst>
          </p:cNvPr>
          <p:cNvPicPr>
            <a:picLocks noChangeAspect="1"/>
          </p:cNvPicPr>
          <p:nvPr/>
        </p:nvPicPr>
        <p:blipFill>
          <a:blip r:embed="rId7">
            <a:alphaModFix/>
          </a:blip>
          <a:stretch>
            <a:fillRect/>
          </a:stretch>
        </p:blipFill>
        <p:spPr>
          <a:xfrm>
            <a:off x="4069396" y="1628541"/>
            <a:ext cx="7249914" cy="4159927"/>
          </a:xfrm>
          <a:prstGeom prst="rect">
            <a:avLst/>
          </a:prstGeom>
        </p:spPr>
      </p:pic>
    </p:spTree>
    <p:extLst>
      <p:ext uri="{BB962C8B-B14F-4D97-AF65-F5344CB8AC3E}">
        <p14:creationId xmlns:p14="http://schemas.microsoft.com/office/powerpoint/2010/main" val="876298640"/>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CCA7F00D-4F12-8D62-34F3-E23312F8E5D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E15EF6E-D598-819E-6F4A-93E0C372364A}"/>
              </a:ext>
            </a:extLst>
          </p:cNvPr>
          <p:cNvPicPr>
            <a:picLocks noChangeAspect="1"/>
          </p:cNvPicPr>
          <p:nvPr/>
        </p:nvPicPr>
        <p:blipFill>
          <a:blip r:embed="rId5"/>
          <a:stretch>
            <a:fillRect/>
          </a:stretch>
        </p:blipFill>
        <p:spPr>
          <a:xfrm>
            <a:off x="8390279" y="2837428"/>
            <a:ext cx="2066703" cy="3555674"/>
          </a:xfrm>
          <a:prstGeom prst="rect">
            <a:avLst/>
          </a:prstGeom>
        </p:spPr>
      </p:pic>
      <p:pic>
        <p:nvPicPr>
          <p:cNvPr id="17" name="Picture 16">
            <a:extLst>
              <a:ext uri="{FF2B5EF4-FFF2-40B4-BE49-F238E27FC236}">
                <a16:creationId xmlns:a16="http://schemas.microsoft.com/office/drawing/2014/main" id="{77593C81-A25D-3C9F-4CC7-ABEB27554341}"/>
              </a:ext>
            </a:extLst>
          </p:cNvPr>
          <p:cNvPicPr>
            <a:picLocks noChangeAspect="1"/>
          </p:cNvPicPr>
          <p:nvPr/>
        </p:nvPicPr>
        <p:blipFill>
          <a:blip r:embed="rId6"/>
          <a:stretch>
            <a:fillRect/>
          </a:stretch>
        </p:blipFill>
        <p:spPr>
          <a:xfrm>
            <a:off x="4654720" y="2849258"/>
            <a:ext cx="2066703" cy="3555674"/>
          </a:xfrm>
          <a:prstGeom prst="rect">
            <a:avLst/>
          </a:prstGeom>
        </p:spPr>
      </p:pic>
      <p:pic>
        <p:nvPicPr>
          <p:cNvPr id="16" name="Picture 15">
            <a:extLst>
              <a:ext uri="{FF2B5EF4-FFF2-40B4-BE49-F238E27FC236}">
                <a16:creationId xmlns:a16="http://schemas.microsoft.com/office/drawing/2014/main" id="{AF1648E5-D4DC-F39E-965A-87808E3BB5A9}"/>
              </a:ext>
            </a:extLst>
          </p:cNvPr>
          <p:cNvPicPr>
            <a:picLocks noChangeAspect="1"/>
          </p:cNvPicPr>
          <p:nvPr/>
        </p:nvPicPr>
        <p:blipFill>
          <a:blip r:embed="rId7"/>
          <a:stretch>
            <a:fillRect/>
          </a:stretch>
        </p:blipFill>
        <p:spPr>
          <a:xfrm>
            <a:off x="934190" y="2852398"/>
            <a:ext cx="2066703" cy="3555674"/>
          </a:xfrm>
          <a:prstGeom prst="rect">
            <a:avLst/>
          </a:prstGeom>
        </p:spPr>
      </p:pic>
      <p:sp>
        <p:nvSpPr>
          <p:cNvPr id="4" name="TextBox 3">
            <a:extLst>
              <a:ext uri="{FF2B5EF4-FFF2-40B4-BE49-F238E27FC236}">
                <a16:creationId xmlns:a16="http://schemas.microsoft.com/office/drawing/2014/main" id="{1F9B9294-1D4A-C60E-8771-071411FB0F44}"/>
              </a:ext>
            </a:extLst>
          </p:cNvPr>
          <p:cNvSpPr txBox="1"/>
          <p:nvPr/>
        </p:nvSpPr>
        <p:spPr>
          <a:xfrm>
            <a:off x="3654865" y="1963486"/>
            <a:ext cx="4066414" cy="954105"/>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Scan a </a:t>
            </a:r>
            <a:r>
              <a:rPr lang="en-US" sz="2000" b="1">
                <a:cs typeface="Calibri"/>
              </a:rPr>
              <a:t>purple</a:t>
            </a:r>
          </a:p>
          <a:p>
            <a:pPr algn="ctr"/>
            <a:r>
              <a:rPr lang="en-US" sz="2000" b="1">
                <a:cs typeface="Calibri"/>
              </a:rPr>
              <a:t>translation mat</a:t>
            </a:r>
            <a:endParaRPr lang="en-US" sz="2000" b="1">
              <a:solidFill>
                <a:srgbClr val="FF0000"/>
              </a:solidFill>
              <a:cs typeface="Calibri"/>
            </a:endParaRPr>
          </a:p>
          <a:p>
            <a:pPr algn="ctr"/>
            <a:endParaRPr lang="en-US" sz="1600" b="1">
              <a:solidFill>
                <a:srgbClr val="FF0000"/>
              </a:solidFill>
              <a:cs typeface="Calibri"/>
            </a:endParaRPr>
          </a:p>
        </p:txBody>
      </p:sp>
      <p:sp>
        <p:nvSpPr>
          <p:cNvPr id="7" name="Title 1">
            <a:extLst>
              <a:ext uri="{FF2B5EF4-FFF2-40B4-BE49-F238E27FC236}">
                <a16:creationId xmlns:a16="http://schemas.microsoft.com/office/drawing/2014/main" id="{25A2135B-968E-84D9-3D69-0E2D04C4F9C0}"/>
              </a:ext>
            </a:extLst>
          </p:cNvPr>
          <p:cNvSpPr txBox="1">
            <a:spLocks/>
          </p:cNvSpPr>
          <p:nvPr/>
        </p:nvSpPr>
        <p:spPr>
          <a:xfrm>
            <a:off x="905055" y="9625"/>
            <a:ext cx="11126522"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Exploring Erythromycin</a:t>
            </a:r>
            <a:endParaRPr lang="en-US" sz="4000">
              <a:solidFill>
                <a:schemeClr val="bg1"/>
              </a:solidFill>
            </a:endParaRPr>
          </a:p>
        </p:txBody>
      </p:sp>
      <p:pic>
        <p:nvPicPr>
          <p:cNvPr id="9" name="Picture 8" descr="Icon&#10;&#10;Description automatically generated">
            <a:extLst>
              <a:ext uri="{FF2B5EF4-FFF2-40B4-BE49-F238E27FC236}">
                <a16:creationId xmlns:a16="http://schemas.microsoft.com/office/drawing/2014/main" id="{D0F91C8C-2A7F-28A1-3563-12A957723D8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38091" y="127177"/>
            <a:ext cx="1200329" cy="1200329"/>
          </a:xfrm>
          <a:prstGeom prst="rect">
            <a:avLst/>
          </a:prstGeom>
        </p:spPr>
      </p:pic>
      <p:sp>
        <p:nvSpPr>
          <p:cNvPr id="11" name="TextBox 10">
            <a:extLst>
              <a:ext uri="{FF2B5EF4-FFF2-40B4-BE49-F238E27FC236}">
                <a16:creationId xmlns:a16="http://schemas.microsoft.com/office/drawing/2014/main" id="{76252770-97E9-B06D-84FE-97E54E9713B7}"/>
              </a:ext>
            </a:extLst>
          </p:cNvPr>
          <p:cNvSpPr txBox="1"/>
          <p:nvPr/>
        </p:nvSpPr>
        <p:spPr>
          <a:xfrm>
            <a:off x="520245" y="1963486"/>
            <a:ext cx="2913485"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Choose</a:t>
            </a:r>
          </a:p>
          <a:p>
            <a:pPr algn="ctr"/>
            <a:r>
              <a:rPr lang="en-US" sz="2000" b="1" err="1">
                <a:solidFill>
                  <a:srgbClr val="D200B9"/>
                </a:solidFill>
                <a:cs typeface="Calibri"/>
              </a:rPr>
              <a:t>Erthyromycin</a:t>
            </a:r>
            <a:endParaRPr lang="en-US" sz="2000">
              <a:cs typeface="Calibri"/>
            </a:endParaRPr>
          </a:p>
        </p:txBody>
      </p:sp>
      <p:sp>
        <p:nvSpPr>
          <p:cNvPr id="13" name="TextBox 12">
            <a:extLst>
              <a:ext uri="{FF2B5EF4-FFF2-40B4-BE49-F238E27FC236}">
                <a16:creationId xmlns:a16="http://schemas.microsoft.com/office/drawing/2014/main" id="{ED481172-0C72-BA22-0D07-B7408143C668}"/>
              </a:ext>
            </a:extLst>
          </p:cNvPr>
          <p:cNvSpPr txBox="1"/>
          <p:nvPr/>
        </p:nvSpPr>
        <p:spPr>
          <a:xfrm>
            <a:off x="8537135" y="1983366"/>
            <a:ext cx="1900955"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Explore </a:t>
            </a:r>
            <a:r>
              <a:rPr lang="en-US" sz="2000" b="1" i="1">
                <a:solidFill>
                  <a:srgbClr val="D200B9"/>
                </a:solidFill>
                <a:cs typeface="Calibri"/>
              </a:rPr>
              <a:t>only</a:t>
            </a:r>
            <a:r>
              <a:rPr lang="en-US" sz="2000" b="1">
                <a:solidFill>
                  <a:srgbClr val="D200B9"/>
                </a:solidFill>
                <a:cs typeface="Calibri"/>
              </a:rPr>
              <a:t> the first button</a:t>
            </a:r>
            <a:endParaRPr lang="en-US" sz="2000">
              <a:cs typeface="Calibri"/>
            </a:endParaRPr>
          </a:p>
        </p:txBody>
      </p:sp>
      <p:sp>
        <p:nvSpPr>
          <p:cNvPr id="14" name="Oval 13">
            <a:extLst>
              <a:ext uri="{FF2B5EF4-FFF2-40B4-BE49-F238E27FC236}">
                <a16:creationId xmlns:a16="http://schemas.microsoft.com/office/drawing/2014/main" id="{04C0C585-C26B-BBFD-8220-9A2255F0BB7F}"/>
              </a:ext>
            </a:extLst>
          </p:cNvPr>
          <p:cNvSpPr/>
          <p:nvPr/>
        </p:nvSpPr>
        <p:spPr>
          <a:xfrm>
            <a:off x="1841931" y="4605640"/>
            <a:ext cx="1029132" cy="784264"/>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
        <p:nvSpPr>
          <p:cNvPr id="12" name="Oval 11">
            <a:extLst>
              <a:ext uri="{FF2B5EF4-FFF2-40B4-BE49-F238E27FC236}">
                <a16:creationId xmlns:a16="http://schemas.microsoft.com/office/drawing/2014/main" id="{5ADD7A36-AC60-7911-D8BF-4D9889388A69}"/>
              </a:ext>
            </a:extLst>
          </p:cNvPr>
          <p:cNvSpPr/>
          <p:nvPr/>
        </p:nvSpPr>
        <p:spPr>
          <a:xfrm>
            <a:off x="8913796" y="5274644"/>
            <a:ext cx="576713" cy="561823"/>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Tree>
    <p:extLst>
      <p:ext uri="{BB962C8B-B14F-4D97-AF65-F5344CB8AC3E}">
        <p14:creationId xmlns:p14="http://schemas.microsoft.com/office/powerpoint/2010/main" val="627049162"/>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4321871-7CE8-C415-7A8A-18D1557E26B7}"/>
              </a:ext>
            </a:extLst>
          </p:cNvPr>
          <p:cNvSpPr txBox="1"/>
          <p:nvPr/>
        </p:nvSpPr>
        <p:spPr>
          <a:xfrm>
            <a:off x="917757" y="1096611"/>
            <a:ext cx="10901349" cy="3733586"/>
          </a:xfrm>
          <a:prstGeom prst="rect">
            <a:avLst/>
          </a:prstGeom>
          <a:noFill/>
        </p:spPr>
        <p:txBody>
          <a:bodyPr wrap="square" lIns="91440" tIns="45720" rIns="91440" bIns="45720" rtlCol="0" anchor="t">
            <a:spAutoFit/>
          </a:bodyPr>
          <a:lstStyle/>
          <a:p>
            <a:pPr>
              <a:lnSpc>
                <a:spcPct val="150000"/>
              </a:lnSpc>
              <a:spcAft>
                <a:spcPts val="600"/>
              </a:spcAft>
            </a:pPr>
            <a:r>
              <a:rPr lang="en-US" b="1">
                <a:solidFill>
                  <a:srgbClr val="000000"/>
                </a:solidFill>
                <a:cs typeface="Myanmar Text"/>
              </a:rPr>
              <a:t>Activity Summary</a:t>
            </a:r>
            <a:endParaRPr lang="en-US"/>
          </a:p>
          <a:p>
            <a:pPr>
              <a:spcAft>
                <a:spcPts val="1200"/>
              </a:spcAft>
            </a:pPr>
            <a:r>
              <a:rPr lang="en-US" sz="1600">
                <a:solidFill>
                  <a:srgbClr val="000000"/>
                </a:solidFill>
                <a:latin typeface="Calibri"/>
                <a:cs typeface="Myanmar Text"/>
              </a:rPr>
              <a:t>This AR activity explores the process of protein synthesis and how certain antibiotics block that process. Protein synthesis consists of three phases: initiation, elongation, and termination. T</a:t>
            </a:r>
            <a:r>
              <a:rPr lang="en-US" sz="1600">
                <a:solidFill>
                  <a:srgbClr val="000000"/>
                </a:solidFill>
                <a:ea typeface="+mn-lt"/>
                <a:cs typeface="+mn-lt"/>
              </a:rPr>
              <a:t>o initiate protein synthesis, the AUG start codon of the mRNA is bound to the P site of the small ribosomal subunit</a:t>
            </a:r>
            <a:r>
              <a:rPr lang="en-US" sz="1600">
                <a:solidFill>
                  <a:srgbClr val="000000"/>
                </a:solidFill>
                <a:latin typeface="Calibri"/>
                <a:cs typeface="Calibri"/>
              </a:rPr>
              <a:t>. Another tRNA moves into the A site of the small ribosomal subunit. The mRNA advances, the amino acid from the P site detaches and forms a peptide bond with the adjoining amino acid from the A site. During e</a:t>
            </a:r>
            <a:r>
              <a:rPr lang="en-US" sz="1600">
                <a:solidFill>
                  <a:srgbClr val="000000"/>
                </a:solidFill>
                <a:latin typeface="Calibri"/>
                <a:cs typeface="Myanmar Text"/>
              </a:rPr>
              <a:t>longation, more amino acids are added to extend the polypeptide. Protein synthesis terminates when a stop codon is reached on the mRNA, and the polypeptide chain is released out of the protein exit channel.</a:t>
            </a:r>
          </a:p>
          <a:p>
            <a:pPr>
              <a:spcAft>
                <a:spcPts val="1200"/>
              </a:spcAft>
            </a:pPr>
            <a:r>
              <a:rPr lang="en-US" sz="1600">
                <a:solidFill>
                  <a:srgbClr val="000000"/>
                </a:solidFill>
                <a:cs typeface="Calibri"/>
              </a:rPr>
              <a:t>This activity requires the </a:t>
            </a:r>
            <a:r>
              <a:rPr lang="en-US" sz="1600" b="1">
                <a:solidFill>
                  <a:srgbClr val="000000"/>
                </a:solidFill>
                <a:cs typeface="Calibri"/>
              </a:rPr>
              <a:t>3DMD AR EDU application</a:t>
            </a:r>
            <a:r>
              <a:rPr lang="en-US" sz="1600">
                <a:solidFill>
                  <a:srgbClr val="000000"/>
                </a:solidFill>
                <a:cs typeface="Calibri"/>
              </a:rPr>
              <a:t>, available for download from the Google Play and Apple App stores. The activity is split into </a:t>
            </a:r>
            <a:r>
              <a:rPr lang="en-US" sz="1600" b="1">
                <a:solidFill>
                  <a:srgbClr val="000000"/>
                </a:solidFill>
                <a:cs typeface="Calibri"/>
              </a:rPr>
              <a:t>four AR scenes</a:t>
            </a:r>
            <a:r>
              <a:rPr lang="en-US" sz="1600">
                <a:solidFill>
                  <a:srgbClr val="000000"/>
                </a:solidFill>
                <a:cs typeface="Calibri"/>
              </a:rPr>
              <a:t> designed to be explored in order.  Each AR scene is represented by a </a:t>
            </a:r>
            <a:r>
              <a:rPr lang="en-US" sz="1600" b="1">
                <a:solidFill>
                  <a:srgbClr val="000000"/>
                </a:solidFill>
                <a:cs typeface="Calibri"/>
              </a:rPr>
              <a:t>consistent icon </a:t>
            </a:r>
            <a:r>
              <a:rPr lang="en-US" sz="1600">
                <a:solidFill>
                  <a:srgbClr val="000000"/>
                </a:solidFill>
                <a:cs typeface="Calibri"/>
              </a:rPr>
              <a:t>in this slide deck and the 3DMD AR EDU app (see icon images below.)</a:t>
            </a:r>
            <a:endParaRPr lang="en-US" sz="1600" b="1">
              <a:solidFill>
                <a:srgbClr val="000000"/>
              </a:solidFill>
              <a:cs typeface="Calibri"/>
            </a:endParaRPr>
          </a:p>
          <a:p>
            <a:pPr lvl="1">
              <a:lnSpc>
                <a:spcPct val="107000"/>
              </a:lnSpc>
              <a:spcAft>
                <a:spcPts val="600"/>
              </a:spcAft>
            </a:pPr>
            <a:endParaRPr lang="en-US">
              <a:solidFill>
                <a:srgbClr val="000000"/>
              </a:solidFill>
              <a:cs typeface="Calibri" panose="020F0502020204030204"/>
            </a:endParaRPr>
          </a:p>
          <a:p>
            <a:pPr>
              <a:lnSpc>
                <a:spcPct val="107000"/>
              </a:lnSpc>
              <a:spcAft>
                <a:spcPts val="600"/>
              </a:spcAft>
            </a:pPr>
            <a:endParaRPr lang="en-US" sz="1600" b="1">
              <a:solidFill>
                <a:srgbClr val="000000"/>
              </a:solidFill>
              <a:cs typeface="Myanmar Text" panose="020B0502040204020203" pitchFamily="34" charset="0"/>
            </a:endParaRPr>
          </a:p>
        </p:txBody>
      </p:sp>
      <p:sp>
        <p:nvSpPr>
          <p:cNvPr id="4" name="TextBox 3">
            <a:extLst>
              <a:ext uri="{FF2B5EF4-FFF2-40B4-BE49-F238E27FC236}">
                <a16:creationId xmlns:a16="http://schemas.microsoft.com/office/drawing/2014/main" id="{9ACB9763-4C85-3EC9-A3AC-34E6BC45F17E}"/>
              </a:ext>
            </a:extLst>
          </p:cNvPr>
          <p:cNvSpPr txBox="1"/>
          <p:nvPr/>
        </p:nvSpPr>
        <p:spPr>
          <a:xfrm>
            <a:off x="671332" y="96432"/>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Summary</a:t>
            </a:r>
            <a:endParaRPr lang="en-US" sz="4000">
              <a:solidFill>
                <a:schemeClr val="bg1"/>
              </a:solidFill>
              <a:cs typeface="Myanmar Text"/>
            </a:endParaRPr>
          </a:p>
        </p:txBody>
      </p:sp>
      <p:sp>
        <p:nvSpPr>
          <p:cNvPr id="6" name="TextBox 2">
            <a:extLst>
              <a:ext uri="{FF2B5EF4-FFF2-40B4-BE49-F238E27FC236}">
                <a16:creationId xmlns:a16="http://schemas.microsoft.com/office/drawing/2014/main" id="{33F54071-E39B-AD9C-71D1-824E1731688B}"/>
              </a:ext>
            </a:extLst>
          </p:cNvPr>
          <p:cNvSpPr txBox="1"/>
          <p:nvPr/>
        </p:nvSpPr>
        <p:spPr>
          <a:xfrm rot="10800000" flipV="1">
            <a:off x="914366" y="4296986"/>
            <a:ext cx="1854984" cy="830997"/>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a:t>Scene 1: </a:t>
            </a:r>
          </a:p>
          <a:p>
            <a:r>
              <a:rPr lang="en-US" sz="1600"/>
              <a:t>A review of translation.</a:t>
            </a:r>
          </a:p>
        </p:txBody>
      </p:sp>
      <p:sp>
        <p:nvSpPr>
          <p:cNvPr id="13" name="TextBox 2">
            <a:extLst>
              <a:ext uri="{FF2B5EF4-FFF2-40B4-BE49-F238E27FC236}">
                <a16:creationId xmlns:a16="http://schemas.microsoft.com/office/drawing/2014/main" id="{D15C010E-6405-46F6-28A5-F31F95532F6E}"/>
              </a:ext>
            </a:extLst>
          </p:cNvPr>
          <p:cNvSpPr txBox="1"/>
          <p:nvPr/>
        </p:nvSpPr>
        <p:spPr>
          <a:xfrm rot="10800000" flipV="1">
            <a:off x="3260106" y="4296986"/>
            <a:ext cx="2042853" cy="1077218"/>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a:t>Scene 2: </a:t>
            </a:r>
          </a:p>
          <a:p>
            <a:r>
              <a:rPr lang="en-US" sz="1600"/>
              <a:t>How does chloramphenicol prevent translation?</a:t>
            </a:r>
          </a:p>
        </p:txBody>
      </p:sp>
      <p:sp>
        <p:nvSpPr>
          <p:cNvPr id="14" name="TextBox 2">
            <a:extLst>
              <a:ext uri="{FF2B5EF4-FFF2-40B4-BE49-F238E27FC236}">
                <a16:creationId xmlns:a16="http://schemas.microsoft.com/office/drawing/2014/main" id="{78538F26-2B87-F5AD-CB97-29B2F912510F}"/>
              </a:ext>
            </a:extLst>
          </p:cNvPr>
          <p:cNvSpPr txBox="1"/>
          <p:nvPr/>
        </p:nvSpPr>
        <p:spPr>
          <a:xfrm rot="10800000" flipV="1">
            <a:off x="5451348" y="4305985"/>
            <a:ext cx="2191572" cy="830997"/>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a:t>Scene 3: </a:t>
            </a:r>
          </a:p>
          <a:p>
            <a:r>
              <a:rPr lang="en-US" sz="1600"/>
              <a:t>How does erythromycin prevent translation?</a:t>
            </a:r>
          </a:p>
        </p:txBody>
      </p:sp>
      <p:sp>
        <p:nvSpPr>
          <p:cNvPr id="15" name="TextBox 2">
            <a:extLst>
              <a:ext uri="{FF2B5EF4-FFF2-40B4-BE49-F238E27FC236}">
                <a16:creationId xmlns:a16="http://schemas.microsoft.com/office/drawing/2014/main" id="{38F21D48-49A3-3582-EA3A-ACF0D06C39C7}"/>
              </a:ext>
            </a:extLst>
          </p:cNvPr>
          <p:cNvSpPr txBox="1"/>
          <p:nvPr/>
        </p:nvSpPr>
        <p:spPr>
          <a:xfrm rot="10800000" flipV="1">
            <a:off x="7994246" y="4291588"/>
            <a:ext cx="1871999" cy="1077218"/>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a:t>Scene 4: </a:t>
            </a:r>
          </a:p>
          <a:p>
            <a:r>
              <a:rPr lang="en-US" sz="1600"/>
              <a:t>How does tetracycline prevent translation?</a:t>
            </a:r>
          </a:p>
        </p:txBody>
      </p:sp>
      <p:sp>
        <p:nvSpPr>
          <p:cNvPr id="18" name="TextBox 17">
            <a:extLst>
              <a:ext uri="{FF2B5EF4-FFF2-40B4-BE49-F238E27FC236}">
                <a16:creationId xmlns:a16="http://schemas.microsoft.com/office/drawing/2014/main" id="{89F536B6-096C-58A8-FB7E-C8101A6F2D8A}"/>
              </a:ext>
            </a:extLst>
          </p:cNvPr>
          <p:cNvSpPr txBox="1"/>
          <p:nvPr/>
        </p:nvSpPr>
        <p:spPr>
          <a:xfrm>
            <a:off x="10164325" y="4305985"/>
            <a:ext cx="1654781" cy="1077218"/>
          </a:xfrm>
          <a:prstGeom prst="rect">
            <a:avLst/>
          </a:prstGeom>
          <a:noFill/>
        </p:spPr>
        <p:txBody>
          <a:bodyPr wrap="square" lIns="91440" tIns="45720" rIns="91440" bIns="45720" anchor="t">
            <a:spAutoFit/>
          </a:bodyPr>
          <a:lstStyle/>
          <a:p>
            <a:r>
              <a:rPr lang="en-US" sz="1600" b="1"/>
              <a:t>Scene 5: </a:t>
            </a:r>
          </a:p>
          <a:p>
            <a:r>
              <a:rPr lang="en-US" sz="1600"/>
              <a:t>How does linezolid prevent translation?</a:t>
            </a:r>
            <a:endParaRPr lang="en-US" sz="1600">
              <a:cs typeface="Calibri"/>
            </a:endParaRPr>
          </a:p>
        </p:txBody>
      </p:sp>
      <p:graphicFrame>
        <p:nvGraphicFramePr>
          <p:cNvPr id="5" name="Object 4">
            <a:extLst>
              <a:ext uri="{FF2B5EF4-FFF2-40B4-BE49-F238E27FC236}">
                <a16:creationId xmlns:a16="http://schemas.microsoft.com/office/drawing/2014/main" id="{DE3A850D-033E-3412-9A6E-C91EC7FB9B85}"/>
              </a:ext>
            </a:extLst>
          </p:cNvPr>
          <p:cNvGraphicFramePr>
            <a:graphicFrameLocks noChangeAspect="1"/>
          </p:cNvGraphicFramePr>
          <p:nvPr>
            <p:extLst>
              <p:ext uri="{D42A27DB-BD31-4B8C-83A1-F6EECF244321}">
                <p14:modId xmlns:p14="http://schemas.microsoft.com/office/powerpoint/2010/main" val="2443325154"/>
              </p:ext>
            </p:extLst>
          </p:nvPr>
        </p:nvGraphicFramePr>
        <p:xfrm>
          <a:off x="817985" y="5171603"/>
          <a:ext cx="2074714" cy="1520400"/>
        </p:xfrm>
        <a:graphic>
          <a:graphicData uri="http://schemas.openxmlformats.org/presentationml/2006/ole">
            <mc:AlternateContent xmlns:mc="http://schemas.openxmlformats.org/markup-compatibility/2006">
              <mc:Choice xmlns:v="urn:schemas-microsoft-com:vml" Requires="v">
                <p:oleObj r:id="rId5" imgW="1039320" imgH="761760" progId="">
                  <p:embed/>
                </p:oleObj>
              </mc:Choice>
              <mc:Fallback>
                <p:oleObj r:id="rId5" imgW="1039320" imgH="761760" progId="">
                  <p:embed/>
                  <p:pic>
                    <p:nvPicPr>
                      <p:cNvPr id="5" name="Object 4">
                        <a:extLst>
                          <a:ext uri="{FF2B5EF4-FFF2-40B4-BE49-F238E27FC236}">
                            <a16:creationId xmlns:a16="http://schemas.microsoft.com/office/drawing/2014/main" id="{DE3A850D-033E-3412-9A6E-C91EC7FB9B85}"/>
                          </a:ext>
                        </a:extLst>
                      </p:cNvPr>
                      <p:cNvPicPr/>
                      <p:nvPr/>
                    </p:nvPicPr>
                    <p:blipFill>
                      <a:blip r:embed="rId6"/>
                      <a:stretch>
                        <a:fillRect/>
                      </a:stretch>
                    </p:blipFill>
                    <p:spPr>
                      <a:xfrm>
                        <a:off x="817985" y="5171603"/>
                        <a:ext cx="2074714" cy="1520400"/>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C3440AD6-376D-1979-DE88-36900B5D2C3E}"/>
              </a:ext>
            </a:extLst>
          </p:cNvPr>
          <p:cNvGraphicFramePr>
            <a:graphicFrameLocks noChangeAspect="1"/>
          </p:cNvGraphicFramePr>
          <p:nvPr>
            <p:extLst>
              <p:ext uri="{D42A27DB-BD31-4B8C-83A1-F6EECF244321}">
                <p14:modId xmlns:p14="http://schemas.microsoft.com/office/powerpoint/2010/main" val="3931055967"/>
              </p:ext>
            </p:extLst>
          </p:nvPr>
        </p:nvGraphicFramePr>
        <p:xfrm>
          <a:off x="3303907" y="5460297"/>
          <a:ext cx="1295920" cy="1017228"/>
        </p:xfrm>
        <a:graphic>
          <a:graphicData uri="http://schemas.openxmlformats.org/presentationml/2006/ole">
            <mc:AlternateContent xmlns:mc="http://schemas.openxmlformats.org/markup-compatibility/2006">
              <mc:Choice xmlns:v="urn:schemas-microsoft-com:vml" Requires="v">
                <p:oleObj r:id="rId7" imgW="591120" imgH="462960" progId="">
                  <p:embed/>
                </p:oleObj>
              </mc:Choice>
              <mc:Fallback>
                <p:oleObj r:id="rId7" imgW="591120" imgH="462960" progId="">
                  <p:embed/>
                  <p:pic>
                    <p:nvPicPr>
                      <p:cNvPr id="7" name="Object 6">
                        <a:extLst>
                          <a:ext uri="{FF2B5EF4-FFF2-40B4-BE49-F238E27FC236}">
                            <a16:creationId xmlns:a16="http://schemas.microsoft.com/office/drawing/2014/main" id="{C3440AD6-376D-1979-DE88-36900B5D2C3E}"/>
                          </a:ext>
                        </a:extLst>
                      </p:cNvPr>
                      <p:cNvPicPr/>
                      <p:nvPr/>
                    </p:nvPicPr>
                    <p:blipFill>
                      <a:blip r:embed="rId8"/>
                      <a:stretch>
                        <a:fillRect/>
                      </a:stretch>
                    </p:blipFill>
                    <p:spPr>
                      <a:xfrm>
                        <a:off x="3303907" y="5460297"/>
                        <a:ext cx="1295920" cy="1017228"/>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C7BBAC5B-D8CA-0741-00DE-FAF760832734}"/>
              </a:ext>
            </a:extLst>
          </p:cNvPr>
          <p:cNvGraphicFramePr>
            <a:graphicFrameLocks noChangeAspect="1"/>
          </p:cNvGraphicFramePr>
          <p:nvPr>
            <p:extLst>
              <p:ext uri="{D42A27DB-BD31-4B8C-83A1-F6EECF244321}">
                <p14:modId xmlns:p14="http://schemas.microsoft.com/office/powerpoint/2010/main" val="2334613436"/>
              </p:ext>
            </p:extLst>
          </p:nvPr>
        </p:nvGraphicFramePr>
        <p:xfrm>
          <a:off x="5436009" y="5383203"/>
          <a:ext cx="1278504" cy="1149607"/>
        </p:xfrm>
        <a:graphic>
          <a:graphicData uri="http://schemas.openxmlformats.org/presentationml/2006/ole">
            <mc:AlternateContent xmlns:mc="http://schemas.openxmlformats.org/markup-compatibility/2006">
              <mc:Choice xmlns:v="urn:schemas-microsoft-com:vml" Requires="v">
                <p:oleObj r:id="rId9" imgW="582120" imgH="524160" progId="">
                  <p:embed/>
                </p:oleObj>
              </mc:Choice>
              <mc:Fallback>
                <p:oleObj r:id="rId9" imgW="582120" imgH="524160" progId="">
                  <p:embed/>
                  <p:pic>
                    <p:nvPicPr>
                      <p:cNvPr id="9" name="Object 8">
                        <a:extLst>
                          <a:ext uri="{FF2B5EF4-FFF2-40B4-BE49-F238E27FC236}">
                            <a16:creationId xmlns:a16="http://schemas.microsoft.com/office/drawing/2014/main" id="{C7BBAC5B-D8CA-0741-00DE-FAF760832734}"/>
                          </a:ext>
                        </a:extLst>
                      </p:cNvPr>
                      <p:cNvPicPr/>
                      <p:nvPr/>
                    </p:nvPicPr>
                    <p:blipFill>
                      <a:blip r:embed="rId10"/>
                      <a:stretch>
                        <a:fillRect/>
                      </a:stretch>
                    </p:blipFill>
                    <p:spPr>
                      <a:xfrm>
                        <a:off x="5436009" y="5383203"/>
                        <a:ext cx="1278504" cy="1149607"/>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28843AA4-6D38-D8A3-362F-0AF313D7A0F0}"/>
              </a:ext>
            </a:extLst>
          </p:cNvPr>
          <p:cNvGraphicFramePr>
            <a:graphicFrameLocks noChangeAspect="1"/>
          </p:cNvGraphicFramePr>
          <p:nvPr>
            <p:extLst>
              <p:ext uri="{D42A27DB-BD31-4B8C-83A1-F6EECF244321}">
                <p14:modId xmlns:p14="http://schemas.microsoft.com/office/powerpoint/2010/main" val="2309940779"/>
              </p:ext>
            </p:extLst>
          </p:nvPr>
        </p:nvGraphicFramePr>
        <p:xfrm>
          <a:off x="7918832" y="5522550"/>
          <a:ext cx="1177475" cy="1010260"/>
        </p:xfrm>
        <a:graphic>
          <a:graphicData uri="http://schemas.openxmlformats.org/presentationml/2006/ole">
            <mc:AlternateContent xmlns:mc="http://schemas.openxmlformats.org/markup-compatibility/2006">
              <mc:Choice xmlns:v="urn:schemas-microsoft-com:vml" Requires="v">
                <p:oleObj r:id="rId11" imgW="536400" imgH="460080" progId="">
                  <p:embed/>
                </p:oleObj>
              </mc:Choice>
              <mc:Fallback>
                <p:oleObj r:id="rId11" imgW="536400" imgH="460080" progId="">
                  <p:embed/>
                  <p:pic>
                    <p:nvPicPr>
                      <p:cNvPr id="10" name="Object 9">
                        <a:extLst>
                          <a:ext uri="{FF2B5EF4-FFF2-40B4-BE49-F238E27FC236}">
                            <a16:creationId xmlns:a16="http://schemas.microsoft.com/office/drawing/2014/main" id="{28843AA4-6D38-D8A3-362F-0AF313D7A0F0}"/>
                          </a:ext>
                        </a:extLst>
                      </p:cNvPr>
                      <p:cNvPicPr/>
                      <p:nvPr/>
                    </p:nvPicPr>
                    <p:blipFill>
                      <a:blip r:embed="rId12"/>
                      <a:stretch>
                        <a:fillRect/>
                      </a:stretch>
                    </p:blipFill>
                    <p:spPr>
                      <a:xfrm>
                        <a:off x="7918832" y="5522550"/>
                        <a:ext cx="1177475" cy="1010260"/>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77DAF436-2F74-ACC2-14D4-1972695BEB62}"/>
              </a:ext>
            </a:extLst>
          </p:cNvPr>
          <p:cNvGraphicFramePr>
            <a:graphicFrameLocks noChangeAspect="1"/>
          </p:cNvGraphicFramePr>
          <p:nvPr>
            <p:extLst>
              <p:ext uri="{D42A27DB-BD31-4B8C-83A1-F6EECF244321}">
                <p14:modId xmlns:p14="http://schemas.microsoft.com/office/powerpoint/2010/main" val="170133296"/>
              </p:ext>
            </p:extLst>
          </p:nvPr>
        </p:nvGraphicFramePr>
        <p:xfrm>
          <a:off x="10164325" y="5583513"/>
          <a:ext cx="1456168" cy="888333"/>
        </p:xfrm>
        <a:graphic>
          <a:graphicData uri="http://schemas.openxmlformats.org/presentationml/2006/ole">
            <mc:AlternateContent xmlns:mc="http://schemas.openxmlformats.org/markup-compatibility/2006">
              <mc:Choice xmlns:v="urn:schemas-microsoft-com:vml" Requires="v">
                <p:oleObj r:id="rId13" imgW="664200" imgH="405360" progId="">
                  <p:embed/>
                </p:oleObj>
              </mc:Choice>
              <mc:Fallback>
                <p:oleObj r:id="rId13" imgW="664200" imgH="405360" progId="">
                  <p:embed/>
                  <p:pic>
                    <p:nvPicPr>
                      <p:cNvPr id="11" name="Object 10">
                        <a:extLst>
                          <a:ext uri="{FF2B5EF4-FFF2-40B4-BE49-F238E27FC236}">
                            <a16:creationId xmlns:a16="http://schemas.microsoft.com/office/drawing/2014/main" id="{77DAF436-2F74-ACC2-14D4-1972695BEB62}"/>
                          </a:ext>
                        </a:extLst>
                      </p:cNvPr>
                      <p:cNvPicPr/>
                      <p:nvPr/>
                    </p:nvPicPr>
                    <p:blipFill>
                      <a:blip r:embed="rId14"/>
                      <a:stretch>
                        <a:fillRect/>
                      </a:stretch>
                    </p:blipFill>
                    <p:spPr>
                      <a:xfrm>
                        <a:off x="10164325" y="5583513"/>
                        <a:ext cx="1456168" cy="888333"/>
                      </a:xfrm>
                      <a:prstGeom prst="rect">
                        <a:avLst/>
                      </a:prstGeom>
                    </p:spPr>
                  </p:pic>
                </p:oleObj>
              </mc:Fallback>
            </mc:AlternateContent>
          </a:graphicData>
        </a:graphic>
      </p:graphicFrame>
    </p:spTree>
    <p:custDataLst>
      <p:tags r:id="rId1"/>
    </p:custDataLst>
    <p:extLst>
      <p:ext uri="{BB962C8B-B14F-4D97-AF65-F5344CB8AC3E}">
        <p14:creationId xmlns:p14="http://schemas.microsoft.com/office/powerpoint/2010/main" val="9058677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61176EA6-7905-3049-B65F-35CF5793EF84}"/>
            </a:ext>
          </a:extLst>
        </p:cNvPr>
        <p:cNvGrpSpPr/>
        <p:nvPr/>
      </p:nvGrpSpPr>
      <p:grpSpPr>
        <a:xfrm>
          <a:off x="0" y="0"/>
          <a:ext cx="0" cy="0"/>
          <a:chOff x="0" y="0"/>
          <a:chExt cx="0" cy="0"/>
        </a:xfrm>
      </p:grpSpPr>
      <p:pic>
        <p:nvPicPr>
          <p:cNvPr id="7" name="Picture 2">
            <a:extLst>
              <a:ext uri="{FF2B5EF4-FFF2-40B4-BE49-F238E27FC236}">
                <a16:creationId xmlns:a16="http://schemas.microsoft.com/office/drawing/2014/main" id="{43783F41-41EE-8F39-D5D8-48F34F87E26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20471"/>
            <a:ext cx="1207035" cy="120703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E89CFCD-692E-DC16-61F7-4C0CC0AF197A}"/>
              </a:ext>
            </a:extLst>
          </p:cNvPr>
          <p:cNvSpPr txBox="1"/>
          <p:nvPr/>
        </p:nvSpPr>
        <p:spPr>
          <a:xfrm>
            <a:off x="932343" y="2162966"/>
            <a:ext cx="3187270" cy="32470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3600"/>
              </a:spcAft>
            </a:pPr>
            <a:r>
              <a:rPr lang="en-US" sz="2000">
                <a:solidFill>
                  <a:schemeClr val="tx1">
                    <a:lumMod val="95000"/>
                    <a:lumOff val="5000"/>
                  </a:schemeClr>
                </a:solidFill>
                <a:ea typeface="Calibri"/>
                <a:cs typeface="Calibri"/>
              </a:rPr>
              <a:t>Look at where Erythromycin bind</a:t>
            </a:r>
            <a:r>
              <a:rPr lang="en-US" sz="2000">
                <a:solidFill>
                  <a:srgbClr val="000000"/>
                </a:solidFill>
                <a:ea typeface="Calibri"/>
                <a:cs typeface="Calibri"/>
              </a:rPr>
              <a:t>s within the ribosome.</a:t>
            </a:r>
            <a:endParaRPr lang="en-US" sz="2000">
              <a:solidFill>
                <a:schemeClr val="tx1">
                  <a:lumMod val="95000"/>
                  <a:lumOff val="5000"/>
                </a:schemeClr>
              </a:solidFill>
              <a:ea typeface="Calibri"/>
              <a:cs typeface="Calibri"/>
            </a:endParaRPr>
          </a:p>
          <a:p>
            <a:pPr>
              <a:spcAft>
                <a:spcPts val="1800"/>
              </a:spcAft>
            </a:pPr>
            <a:r>
              <a:rPr lang="en-US" sz="2000" b="1">
                <a:solidFill>
                  <a:srgbClr val="1CA64A"/>
                </a:solidFill>
                <a:ea typeface="Calibri"/>
                <a:cs typeface="Calibri"/>
              </a:rPr>
              <a:t>What will be the consequences to the polypeptide during protein translation? </a:t>
            </a:r>
          </a:p>
          <a:p>
            <a:pPr>
              <a:spcAft>
                <a:spcPts val="1800"/>
              </a:spcAft>
            </a:pPr>
            <a:r>
              <a:rPr lang="en-US" sz="2000" b="1">
                <a:solidFill>
                  <a:srgbClr val="1CA64A"/>
                </a:solidFill>
                <a:ea typeface="Calibri"/>
                <a:cs typeface="Calibri"/>
              </a:rPr>
              <a:t>Model your prediction using the foam kit pieces.</a:t>
            </a:r>
            <a:endParaRPr lang="en-US" sz="2000" b="1">
              <a:ea typeface="Calibri"/>
              <a:cs typeface="Calibri"/>
            </a:endParaRPr>
          </a:p>
        </p:txBody>
      </p:sp>
      <p:sp>
        <p:nvSpPr>
          <p:cNvPr id="6" name="Title 1">
            <a:extLst>
              <a:ext uri="{FF2B5EF4-FFF2-40B4-BE49-F238E27FC236}">
                <a16:creationId xmlns:a16="http://schemas.microsoft.com/office/drawing/2014/main" id="{6B926ADC-3B3A-780D-6A8D-72A42BCD6F6E}"/>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Erythromycin Antibiotic</a:t>
            </a:r>
            <a:endParaRPr lang="en-US" sz="4000">
              <a:solidFill>
                <a:schemeClr val="bg1"/>
              </a:solidFill>
            </a:endParaRPr>
          </a:p>
        </p:txBody>
      </p:sp>
      <p:pic>
        <p:nvPicPr>
          <p:cNvPr id="5" name="Picture 4">
            <a:extLst>
              <a:ext uri="{FF2B5EF4-FFF2-40B4-BE49-F238E27FC236}">
                <a16:creationId xmlns:a16="http://schemas.microsoft.com/office/drawing/2014/main" id="{395E3950-5858-7370-8C4D-353A35CF82B5}"/>
              </a:ext>
            </a:extLst>
          </p:cNvPr>
          <p:cNvPicPr>
            <a:picLocks noChangeAspect="1"/>
          </p:cNvPicPr>
          <p:nvPr/>
        </p:nvPicPr>
        <p:blipFill>
          <a:blip r:embed="rId6"/>
          <a:stretch>
            <a:fillRect/>
          </a:stretch>
        </p:blipFill>
        <p:spPr>
          <a:xfrm>
            <a:off x="4987434" y="2289007"/>
            <a:ext cx="5448022" cy="3454424"/>
          </a:xfrm>
          <a:prstGeom prst="rect">
            <a:avLst/>
          </a:prstGeom>
          <a:ln>
            <a:solidFill>
              <a:schemeClr val="bg1">
                <a:lumMod val="50000"/>
              </a:schemeClr>
            </a:solidFill>
          </a:ln>
        </p:spPr>
      </p:pic>
      <p:sp>
        <p:nvSpPr>
          <p:cNvPr id="3" name="Oval 2">
            <a:extLst>
              <a:ext uri="{FF2B5EF4-FFF2-40B4-BE49-F238E27FC236}">
                <a16:creationId xmlns:a16="http://schemas.microsoft.com/office/drawing/2014/main" id="{6ACEEA99-2887-68B7-66D3-8601D2010FCC}"/>
              </a:ext>
            </a:extLst>
          </p:cNvPr>
          <p:cNvSpPr/>
          <p:nvPr/>
        </p:nvSpPr>
        <p:spPr>
          <a:xfrm>
            <a:off x="6285502" y="2809912"/>
            <a:ext cx="1108954" cy="952006"/>
          </a:xfrm>
          <a:prstGeom prst="ellipse">
            <a:avLst/>
          </a:prstGeom>
          <a:noFill/>
          <a:ln w="1270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Tree>
    <p:extLst>
      <p:ext uri="{BB962C8B-B14F-4D97-AF65-F5344CB8AC3E}">
        <p14:creationId xmlns:p14="http://schemas.microsoft.com/office/powerpoint/2010/main" val="1141356573"/>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A7973856-DB35-4C8A-DDE2-DD2D8C22E95F}"/>
            </a:ext>
          </a:extLst>
        </p:cNvPr>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019E681B-C98D-4395-607D-13018A41AB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6" name="Title 1">
            <a:extLst>
              <a:ext uri="{FF2B5EF4-FFF2-40B4-BE49-F238E27FC236}">
                <a16:creationId xmlns:a16="http://schemas.microsoft.com/office/drawing/2014/main" id="{B9C0CDB5-9FB9-109C-E52C-399160080A4D}"/>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Erythromycin Interference</a:t>
            </a:r>
            <a:endParaRPr lang="en-US" sz="4000">
              <a:solidFill>
                <a:schemeClr val="bg1"/>
              </a:solidFill>
            </a:endParaRPr>
          </a:p>
        </p:txBody>
      </p:sp>
      <p:sp>
        <p:nvSpPr>
          <p:cNvPr id="5" name="TextBox 4">
            <a:extLst>
              <a:ext uri="{FF2B5EF4-FFF2-40B4-BE49-F238E27FC236}">
                <a16:creationId xmlns:a16="http://schemas.microsoft.com/office/drawing/2014/main" id="{6F5E49BD-1234-4E8F-B346-76F74F4AE3B9}"/>
              </a:ext>
            </a:extLst>
          </p:cNvPr>
          <p:cNvSpPr txBox="1"/>
          <p:nvPr/>
        </p:nvSpPr>
        <p:spPr>
          <a:xfrm>
            <a:off x="932343" y="2123360"/>
            <a:ext cx="2648255" cy="25491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5000"/>
              </a:lnSpc>
            </a:pPr>
            <a:r>
              <a:rPr lang="en-US" sz="2000">
                <a:cs typeface="Calibri"/>
              </a:rPr>
              <a:t>Now explore </a:t>
            </a:r>
            <a:r>
              <a:rPr lang="en-US" sz="2000" b="1">
                <a:solidFill>
                  <a:srgbClr val="D200B9"/>
                </a:solidFill>
                <a:cs typeface="Calibri"/>
              </a:rPr>
              <a:t>the second button.</a:t>
            </a:r>
            <a:endParaRPr lang="en-US" sz="2000">
              <a:cs typeface="Calibri"/>
            </a:endParaRPr>
          </a:p>
          <a:p>
            <a:pPr marL="0" marR="0">
              <a:lnSpc>
                <a:spcPct val="115000"/>
              </a:lnSpc>
              <a:spcBef>
                <a:spcPts val="0"/>
              </a:spcBef>
              <a:spcAft>
                <a:spcPts val="0"/>
              </a:spcAft>
            </a:pPr>
            <a:r>
              <a:rPr lang="en-US" sz="2000">
                <a:effectLst/>
                <a:ea typeface="Arial" panose="020B0604020202020204" pitchFamily="34" charset="0"/>
              </a:rPr>
              <a:t> </a:t>
            </a:r>
          </a:p>
          <a:p>
            <a:pPr marL="0" marR="0">
              <a:lnSpc>
                <a:spcPct val="115000"/>
              </a:lnSpc>
              <a:spcBef>
                <a:spcPts val="0"/>
              </a:spcBef>
              <a:spcAft>
                <a:spcPts val="0"/>
              </a:spcAft>
            </a:pPr>
            <a:r>
              <a:rPr lang="en-US" sz="2000" b="1">
                <a:solidFill>
                  <a:srgbClr val="1CA64A"/>
                </a:solidFill>
                <a:effectLst/>
                <a:ea typeface="Arial" panose="020B0604020202020204" pitchFamily="34" charset="0"/>
              </a:rPr>
              <a:t>Did the antibiotic change the translation of the protein the way you thought it would?</a:t>
            </a:r>
          </a:p>
        </p:txBody>
      </p:sp>
      <p:pic>
        <p:nvPicPr>
          <p:cNvPr id="7" name="Picture 6">
            <a:extLst>
              <a:ext uri="{FF2B5EF4-FFF2-40B4-BE49-F238E27FC236}">
                <a16:creationId xmlns:a16="http://schemas.microsoft.com/office/drawing/2014/main" id="{1B7F5D48-75BE-D0AF-EB70-3B2641A6E01D}"/>
              </a:ext>
            </a:extLst>
          </p:cNvPr>
          <p:cNvPicPr>
            <a:picLocks noChangeAspect="1"/>
          </p:cNvPicPr>
          <p:nvPr/>
        </p:nvPicPr>
        <p:blipFill>
          <a:blip r:embed="rId6"/>
          <a:stretch>
            <a:fillRect/>
          </a:stretch>
        </p:blipFill>
        <p:spPr>
          <a:xfrm>
            <a:off x="2912120" y="2240093"/>
            <a:ext cx="668478" cy="668478"/>
          </a:xfrm>
          <a:prstGeom prst="rect">
            <a:avLst/>
          </a:prstGeom>
        </p:spPr>
      </p:pic>
      <p:sp>
        <p:nvSpPr>
          <p:cNvPr id="8" name="Oval 7">
            <a:extLst>
              <a:ext uri="{FF2B5EF4-FFF2-40B4-BE49-F238E27FC236}">
                <a16:creationId xmlns:a16="http://schemas.microsoft.com/office/drawing/2014/main" id="{74121B1F-D467-A8A6-551A-043208772CC1}"/>
              </a:ext>
            </a:extLst>
          </p:cNvPr>
          <p:cNvSpPr/>
          <p:nvPr/>
        </p:nvSpPr>
        <p:spPr>
          <a:xfrm>
            <a:off x="2892664" y="2230365"/>
            <a:ext cx="687934" cy="678206"/>
          </a:xfrm>
          <a:prstGeom prst="ellipse">
            <a:avLst/>
          </a:prstGeom>
          <a:noFill/>
          <a:ln w="4445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pic>
        <p:nvPicPr>
          <p:cNvPr id="11" name="Picture 10">
            <a:extLst>
              <a:ext uri="{FF2B5EF4-FFF2-40B4-BE49-F238E27FC236}">
                <a16:creationId xmlns:a16="http://schemas.microsoft.com/office/drawing/2014/main" id="{DD1068AE-C3A0-D696-7040-54F63B726011}"/>
              </a:ext>
            </a:extLst>
          </p:cNvPr>
          <p:cNvPicPr>
            <a:picLocks noChangeAspect="1"/>
          </p:cNvPicPr>
          <p:nvPr/>
        </p:nvPicPr>
        <p:blipFill>
          <a:blip r:embed="rId7">
            <a:alphaModFix/>
          </a:blip>
          <a:stretch>
            <a:fillRect/>
          </a:stretch>
        </p:blipFill>
        <p:spPr>
          <a:xfrm>
            <a:off x="4231123" y="2136806"/>
            <a:ext cx="6847555" cy="3779440"/>
          </a:xfrm>
          <a:prstGeom prst="rect">
            <a:avLst/>
          </a:prstGeom>
        </p:spPr>
      </p:pic>
    </p:spTree>
    <p:extLst>
      <p:ext uri="{BB962C8B-B14F-4D97-AF65-F5344CB8AC3E}">
        <p14:creationId xmlns:p14="http://schemas.microsoft.com/office/powerpoint/2010/main" val="2116342267"/>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712885E3-AE69-FDAE-7C2F-5823F01122F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74BA167-593E-22C0-20A3-579D442AF073}"/>
              </a:ext>
            </a:extLst>
          </p:cNvPr>
          <p:cNvPicPr>
            <a:picLocks noChangeAspect="1"/>
          </p:cNvPicPr>
          <p:nvPr/>
        </p:nvPicPr>
        <p:blipFill>
          <a:blip r:embed="rId5"/>
          <a:stretch>
            <a:fillRect/>
          </a:stretch>
        </p:blipFill>
        <p:spPr>
          <a:xfrm>
            <a:off x="8390279" y="2837428"/>
            <a:ext cx="2066703" cy="3555674"/>
          </a:xfrm>
          <a:prstGeom prst="rect">
            <a:avLst/>
          </a:prstGeom>
        </p:spPr>
      </p:pic>
      <p:pic>
        <p:nvPicPr>
          <p:cNvPr id="17" name="Picture 16">
            <a:extLst>
              <a:ext uri="{FF2B5EF4-FFF2-40B4-BE49-F238E27FC236}">
                <a16:creationId xmlns:a16="http://schemas.microsoft.com/office/drawing/2014/main" id="{852FFEF0-25DB-AFAB-EF78-98316C7127E4}"/>
              </a:ext>
            </a:extLst>
          </p:cNvPr>
          <p:cNvPicPr>
            <a:picLocks noChangeAspect="1"/>
          </p:cNvPicPr>
          <p:nvPr/>
        </p:nvPicPr>
        <p:blipFill>
          <a:blip r:embed="rId6"/>
          <a:stretch>
            <a:fillRect/>
          </a:stretch>
        </p:blipFill>
        <p:spPr>
          <a:xfrm>
            <a:off x="4654720" y="2849258"/>
            <a:ext cx="2066703" cy="3555674"/>
          </a:xfrm>
          <a:prstGeom prst="rect">
            <a:avLst/>
          </a:prstGeom>
        </p:spPr>
      </p:pic>
      <p:pic>
        <p:nvPicPr>
          <p:cNvPr id="16" name="Picture 15">
            <a:extLst>
              <a:ext uri="{FF2B5EF4-FFF2-40B4-BE49-F238E27FC236}">
                <a16:creationId xmlns:a16="http://schemas.microsoft.com/office/drawing/2014/main" id="{EA84B473-1269-5183-B438-2495158A6959}"/>
              </a:ext>
            </a:extLst>
          </p:cNvPr>
          <p:cNvPicPr>
            <a:picLocks noChangeAspect="1"/>
          </p:cNvPicPr>
          <p:nvPr/>
        </p:nvPicPr>
        <p:blipFill>
          <a:blip r:embed="rId7"/>
          <a:stretch>
            <a:fillRect/>
          </a:stretch>
        </p:blipFill>
        <p:spPr>
          <a:xfrm>
            <a:off x="934190" y="2852398"/>
            <a:ext cx="2066703" cy="3555674"/>
          </a:xfrm>
          <a:prstGeom prst="rect">
            <a:avLst/>
          </a:prstGeom>
        </p:spPr>
      </p:pic>
      <p:sp>
        <p:nvSpPr>
          <p:cNvPr id="4" name="TextBox 3">
            <a:extLst>
              <a:ext uri="{FF2B5EF4-FFF2-40B4-BE49-F238E27FC236}">
                <a16:creationId xmlns:a16="http://schemas.microsoft.com/office/drawing/2014/main" id="{85C1BB6F-A957-0D7D-7A6D-C72644A703D1}"/>
              </a:ext>
            </a:extLst>
          </p:cNvPr>
          <p:cNvSpPr txBox="1"/>
          <p:nvPr/>
        </p:nvSpPr>
        <p:spPr>
          <a:xfrm>
            <a:off x="3654865" y="1963486"/>
            <a:ext cx="4066414" cy="954105"/>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Scan a </a:t>
            </a:r>
            <a:r>
              <a:rPr lang="en-US" sz="2000" b="1">
                <a:cs typeface="Calibri"/>
              </a:rPr>
              <a:t>purple</a:t>
            </a:r>
          </a:p>
          <a:p>
            <a:pPr algn="ctr"/>
            <a:r>
              <a:rPr lang="en-US" sz="2000" b="1">
                <a:cs typeface="Calibri"/>
              </a:rPr>
              <a:t>translation mat</a:t>
            </a:r>
            <a:endParaRPr lang="en-US" sz="2000" b="1">
              <a:solidFill>
                <a:srgbClr val="FF0000"/>
              </a:solidFill>
              <a:cs typeface="Calibri"/>
            </a:endParaRPr>
          </a:p>
          <a:p>
            <a:pPr algn="ctr"/>
            <a:endParaRPr lang="en-US" sz="1600" b="1">
              <a:solidFill>
                <a:srgbClr val="FF0000"/>
              </a:solidFill>
              <a:cs typeface="Calibri"/>
            </a:endParaRPr>
          </a:p>
        </p:txBody>
      </p:sp>
      <p:sp>
        <p:nvSpPr>
          <p:cNvPr id="7" name="Title 1">
            <a:extLst>
              <a:ext uri="{FF2B5EF4-FFF2-40B4-BE49-F238E27FC236}">
                <a16:creationId xmlns:a16="http://schemas.microsoft.com/office/drawing/2014/main" id="{900B41C1-CAAE-45D0-B747-C0143246C41B}"/>
              </a:ext>
            </a:extLst>
          </p:cNvPr>
          <p:cNvSpPr txBox="1">
            <a:spLocks/>
          </p:cNvSpPr>
          <p:nvPr/>
        </p:nvSpPr>
        <p:spPr>
          <a:xfrm>
            <a:off x="905055" y="9625"/>
            <a:ext cx="11126522"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Exploring Tetracycline</a:t>
            </a:r>
            <a:endParaRPr lang="en-US" sz="4000">
              <a:solidFill>
                <a:schemeClr val="bg1"/>
              </a:solidFill>
            </a:endParaRPr>
          </a:p>
        </p:txBody>
      </p:sp>
      <p:pic>
        <p:nvPicPr>
          <p:cNvPr id="9" name="Picture 8" descr="Icon&#10;&#10;Description automatically generated">
            <a:extLst>
              <a:ext uri="{FF2B5EF4-FFF2-40B4-BE49-F238E27FC236}">
                <a16:creationId xmlns:a16="http://schemas.microsoft.com/office/drawing/2014/main" id="{73A15856-4716-E91B-8E92-3DFA4D575B8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38091" y="127177"/>
            <a:ext cx="1200329" cy="1200329"/>
          </a:xfrm>
          <a:prstGeom prst="rect">
            <a:avLst/>
          </a:prstGeom>
        </p:spPr>
      </p:pic>
      <p:sp>
        <p:nvSpPr>
          <p:cNvPr id="11" name="TextBox 10">
            <a:extLst>
              <a:ext uri="{FF2B5EF4-FFF2-40B4-BE49-F238E27FC236}">
                <a16:creationId xmlns:a16="http://schemas.microsoft.com/office/drawing/2014/main" id="{5A0CC3F5-BAFA-28FB-0646-1589722241B3}"/>
              </a:ext>
            </a:extLst>
          </p:cNvPr>
          <p:cNvSpPr txBox="1"/>
          <p:nvPr/>
        </p:nvSpPr>
        <p:spPr>
          <a:xfrm>
            <a:off x="520245" y="1963486"/>
            <a:ext cx="2913485"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Choose</a:t>
            </a:r>
          </a:p>
          <a:p>
            <a:pPr algn="ctr"/>
            <a:r>
              <a:rPr lang="en-US" sz="2000" b="1">
                <a:solidFill>
                  <a:srgbClr val="D200B9"/>
                </a:solidFill>
                <a:cs typeface="Calibri"/>
              </a:rPr>
              <a:t>Tetracycline</a:t>
            </a:r>
            <a:endParaRPr lang="en-US" sz="2000">
              <a:cs typeface="Calibri"/>
            </a:endParaRPr>
          </a:p>
        </p:txBody>
      </p:sp>
      <p:sp>
        <p:nvSpPr>
          <p:cNvPr id="13" name="TextBox 12">
            <a:extLst>
              <a:ext uri="{FF2B5EF4-FFF2-40B4-BE49-F238E27FC236}">
                <a16:creationId xmlns:a16="http://schemas.microsoft.com/office/drawing/2014/main" id="{139F1469-49B9-A43C-D093-BADF87FE1C0C}"/>
              </a:ext>
            </a:extLst>
          </p:cNvPr>
          <p:cNvSpPr txBox="1"/>
          <p:nvPr/>
        </p:nvSpPr>
        <p:spPr>
          <a:xfrm>
            <a:off x="8537135" y="1983366"/>
            <a:ext cx="1900955"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Explore </a:t>
            </a:r>
            <a:r>
              <a:rPr lang="en-US" sz="2000" b="1" i="1">
                <a:solidFill>
                  <a:srgbClr val="D200B9"/>
                </a:solidFill>
                <a:cs typeface="Calibri"/>
              </a:rPr>
              <a:t>only</a:t>
            </a:r>
            <a:r>
              <a:rPr lang="en-US" sz="2000" b="1">
                <a:solidFill>
                  <a:srgbClr val="D200B9"/>
                </a:solidFill>
                <a:cs typeface="Calibri"/>
              </a:rPr>
              <a:t> the first button</a:t>
            </a:r>
            <a:endParaRPr lang="en-US" sz="2000">
              <a:cs typeface="Calibri"/>
            </a:endParaRPr>
          </a:p>
        </p:txBody>
      </p:sp>
      <p:sp>
        <p:nvSpPr>
          <p:cNvPr id="14" name="Oval 13">
            <a:extLst>
              <a:ext uri="{FF2B5EF4-FFF2-40B4-BE49-F238E27FC236}">
                <a16:creationId xmlns:a16="http://schemas.microsoft.com/office/drawing/2014/main" id="{3F78EC03-480C-1F42-A48D-BE5B9F7DED55}"/>
              </a:ext>
            </a:extLst>
          </p:cNvPr>
          <p:cNvSpPr/>
          <p:nvPr/>
        </p:nvSpPr>
        <p:spPr>
          <a:xfrm>
            <a:off x="1091161" y="5274644"/>
            <a:ext cx="1029132" cy="784264"/>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
        <p:nvSpPr>
          <p:cNvPr id="12" name="Oval 11">
            <a:extLst>
              <a:ext uri="{FF2B5EF4-FFF2-40B4-BE49-F238E27FC236}">
                <a16:creationId xmlns:a16="http://schemas.microsoft.com/office/drawing/2014/main" id="{E70E6195-1A27-227A-B8AF-39DC4F22DA70}"/>
              </a:ext>
            </a:extLst>
          </p:cNvPr>
          <p:cNvSpPr/>
          <p:nvPr/>
        </p:nvSpPr>
        <p:spPr>
          <a:xfrm>
            <a:off x="8913796" y="5274644"/>
            <a:ext cx="576713" cy="561823"/>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Tree>
    <p:extLst>
      <p:ext uri="{BB962C8B-B14F-4D97-AF65-F5344CB8AC3E}">
        <p14:creationId xmlns:p14="http://schemas.microsoft.com/office/powerpoint/2010/main" val="1979589698"/>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8D859E9F-8503-33B0-FD03-EB0DE812A210}"/>
            </a:ext>
          </a:extLst>
        </p:cNvPr>
        <p:cNvGrpSpPr/>
        <p:nvPr/>
      </p:nvGrpSpPr>
      <p:grpSpPr>
        <a:xfrm>
          <a:off x="0" y="0"/>
          <a:ext cx="0" cy="0"/>
          <a:chOff x="0" y="0"/>
          <a:chExt cx="0" cy="0"/>
        </a:xfrm>
      </p:grpSpPr>
      <p:pic>
        <p:nvPicPr>
          <p:cNvPr id="7" name="Picture 2">
            <a:extLst>
              <a:ext uri="{FF2B5EF4-FFF2-40B4-BE49-F238E27FC236}">
                <a16:creationId xmlns:a16="http://schemas.microsoft.com/office/drawing/2014/main" id="{35EE9AAB-E8A8-0AC9-5382-C8F95ED6EFB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20471"/>
            <a:ext cx="1207035" cy="120703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0FAA52F-92F1-DCF9-3585-0F21F4B38990}"/>
              </a:ext>
            </a:extLst>
          </p:cNvPr>
          <p:cNvSpPr txBox="1"/>
          <p:nvPr/>
        </p:nvSpPr>
        <p:spPr>
          <a:xfrm>
            <a:off x="932343" y="2154253"/>
            <a:ext cx="3254646" cy="32470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3600"/>
              </a:spcAft>
            </a:pPr>
            <a:r>
              <a:rPr lang="en-US" sz="2000">
                <a:solidFill>
                  <a:schemeClr val="tx1">
                    <a:lumMod val="95000"/>
                    <a:lumOff val="5000"/>
                  </a:schemeClr>
                </a:solidFill>
                <a:ea typeface="Calibri"/>
                <a:cs typeface="Calibri"/>
              </a:rPr>
              <a:t>Look at where Tetracycline bind</a:t>
            </a:r>
            <a:r>
              <a:rPr lang="en-US" sz="2000">
                <a:solidFill>
                  <a:srgbClr val="000000"/>
                </a:solidFill>
                <a:ea typeface="Calibri"/>
                <a:cs typeface="Calibri"/>
              </a:rPr>
              <a:t>s within the ribosome.</a:t>
            </a:r>
            <a:endParaRPr lang="en-US" sz="2000">
              <a:solidFill>
                <a:schemeClr val="tx1">
                  <a:lumMod val="95000"/>
                  <a:lumOff val="5000"/>
                </a:schemeClr>
              </a:solidFill>
              <a:ea typeface="Calibri"/>
              <a:cs typeface="Calibri"/>
            </a:endParaRPr>
          </a:p>
          <a:p>
            <a:pPr>
              <a:spcAft>
                <a:spcPts val="1800"/>
              </a:spcAft>
            </a:pPr>
            <a:r>
              <a:rPr lang="en-US" sz="2000" b="1">
                <a:solidFill>
                  <a:srgbClr val="1CA64A"/>
                </a:solidFill>
                <a:ea typeface="Calibri"/>
                <a:cs typeface="Calibri"/>
              </a:rPr>
              <a:t>What will be the consequences to the polypeptide during protein translation? </a:t>
            </a:r>
          </a:p>
          <a:p>
            <a:pPr>
              <a:spcAft>
                <a:spcPts val="1800"/>
              </a:spcAft>
            </a:pPr>
            <a:r>
              <a:rPr lang="en-US" sz="2000" b="1">
                <a:solidFill>
                  <a:srgbClr val="1CA64A"/>
                </a:solidFill>
                <a:ea typeface="Calibri"/>
                <a:cs typeface="Calibri"/>
              </a:rPr>
              <a:t>Model your prediction using the foam kit pieces.</a:t>
            </a:r>
          </a:p>
        </p:txBody>
      </p:sp>
      <p:sp>
        <p:nvSpPr>
          <p:cNvPr id="6" name="Title 1">
            <a:extLst>
              <a:ext uri="{FF2B5EF4-FFF2-40B4-BE49-F238E27FC236}">
                <a16:creationId xmlns:a16="http://schemas.microsoft.com/office/drawing/2014/main" id="{7FA395E9-0292-4020-1227-10C7F706BDA0}"/>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Tetracycline Antibiotic</a:t>
            </a:r>
            <a:endParaRPr lang="en-US" sz="4000">
              <a:solidFill>
                <a:schemeClr val="bg1"/>
              </a:solidFill>
            </a:endParaRPr>
          </a:p>
        </p:txBody>
      </p:sp>
      <p:pic>
        <p:nvPicPr>
          <p:cNvPr id="3" name="Picture 2">
            <a:extLst>
              <a:ext uri="{FF2B5EF4-FFF2-40B4-BE49-F238E27FC236}">
                <a16:creationId xmlns:a16="http://schemas.microsoft.com/office/drawing/2014/main" id="{26FEE7D9-029D-3895-2DD8-0CF3CF84BE0C}"/>
              </a:ext>
            </a:extLst>
          </p:cNvPr>
          <p:cNvPicPr>
            <a:picLocks noChangeAspect="1"/>
          </p:cNvPicPr>
          <p:nvPr/>
        </p:nvPicPr>
        <p:blipFill>
          <a:blip r:embed="rId6"/>
          <a:stretch>
            <a:fillRect/>
          </a:stretch>
        </p:blipFill>
        <p:spPr>
          <a:xfrm>
            <a:off x="4987434" y="2289007"/>
            <a:ext cx="5448022" cy="3454424"/>
          </a:xfrm>
          <a:prstGeom prst="rect">
            <a:avLst/>
          </a:prstGeom>
          <a:ln>
            <a:solidFill>
              <a:schemeClr val="bg1">
                <a:lumMod val="50000"/>
              </a:schemeClr>
            </a:solidFill>
          </a:ln>
        </p:spPr>
      </p:pic>
      <p:sp>
        <p:nvSpPr>
          <p:cNvPr id="5" name="Oval 4">
            <a:extLst>
              <a:ext uri="{FF2B5EF4-FFF2-40B4-BE49-F238E27FC236}">
                <a16:creationId xmlns:a16="http://schemas.microsoft.com/office/drawing/2014/main" id="{1408F7AD-81B7-A14A-6FBC-5D1281A8C3FB}"/>
              </a:ext>
            </a:extLst>
          </p:cNvPr>
          <p:cNvSpPr/>
          <p:nvPr/>
        </p:nvSpPr>
        <p:spPr>
          <a:xfrm>
            <a:off x="7017022" y="4267063"/>
            <a:ext cx="1108954" cy="952006"/>
          </a:xfrm>
          <a:prstGeom prst="ellipse">
            <a:avLst/>
          </a:prstGeom>
          <a:noFill/>
          <a:ln w="1270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Tree>
    <p:extLst>
      <p:ext uri="{BB962C8B-B14F-4D97-AF65-F5344CB8AC3E}">
        <p14:creationId xmlns:p14="http://schemas.microsoft.com/office/powerpoint/2010/main" val="1740829643"/>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F806B94A-3E37-251E-F09E-D623D5058E62}"/>
            </a:ext>
          </a:extLst>
        </p:cNvPr>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86829CAD-8177-8F1E-9DAB-C25EB9EE72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6" name="Title 1">
            <a:extLst>
              <a:ext uri="{FF2B5EF4-FFF2-40B4-BE49-F238E27FC236}">
                <a16:creationId xmlns:a16="http://schemas.microsoft.com/office/drawing/2014/main" id="{5B8EF30C-22AD-C170-2137-DFBB092A663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Tetracycline Interference</a:t>
            </a:r>
            <a:endParaRPr lang="en-US" sz="4000">
              <a:solidFill>
                <a:schemeClr val="bg1"/>
              </a:solidFill>
            </a:endParaRPr>
          </a:p>
        </p:txBody>
      </p:sp>
      <p:sp>
        <p:nvSpPr>
          <p:cNvPr id="7" name="TextBox 6">
            <a:extLst>
              <a:ext uri="{FF2B5EF4-FFF2-40B4-BE49-F238E27FC236}">
                <a16:creationId xmlns:a16="http://schemas.microsoft.com/office/drawing/2014/main" id="{B06DD653-0B5D-B214-DF74-1349BE42DECD}"/>
              </a:ext>
            </a:extLst>
          </p:cNvPr>
          <p:cNvSpPr txBox="1"/>
          <p:nvPr/>
        </p:nvSpPr>
        <p:spPr>
          <a:xfrm>
            <a:off x="932343" y="2123360"/>
            <a:ext cx="2648255" cy="25491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5000"/>
              </a:lnSpc>
            </a:pPr>
            <a:r>
              <a:rPr lang="en-US" sz="2000">
                <a:cs typeface="Calibri"/>
              </a:rPr>
              <a:t>Now explore </a:t>
            </a:r>
            <a:r>
              <a:rPr lang="en-US" sz="2000" b="1">
                <a:solidFill>
                  <a:srgbClr val="D200B9"/>
                </a:solidFill>
                <a:cs typeface="Calibri"/>
              </a:rPr>
              <a:t>the second button.</a:t>
            </a:r>
            <a:endParaRPr lang="en-US" sz="2000">
              <a:cs typeface="Calibri"/>
            </a:endParaRPr>
          </a:p>
          <a:p>
            <a:pPr marL="0" marR="0">
              <a:lnSpc>
                <a:spcPct val="115000"/>
              </a:lnSpc>
              <a:spcBef>
                <a:spcPts val="0"/>
              </a:spcBef>
              <a:spcAft>
                <a:spcPts val="0"/>
              </a:spcAft>
            </a:pPr>
            <a:r>
              <a:rPr lang="en-US" sz="2000">
                <a:effectLst/>
                <a:ea typeface="Arial" panose="020B0604020202020204" pitchFamily="34" charset="0"/>
              </a:rPr>
              <a:t> </a:t>
            </a:r>
          </a:p>
          <a:p>
            <a:pPr marL="0" marR="0">
              <a:lnSpc>
                <a:spcPct val="115000"/>
              </a:lnSpc>
              <a:spcBef>
                <a:spcPts val="0"/>
              </a:spcBef>
              <a:spcAft>
                <a:spcPts val="0"/>
              </a:spcAft>
            </a:pPr>
            <a:r>
              <a:rPr lang="en-US" sz="2000" b="1">
                <a:solidFill>
                  <a:srgbClr val="1CA64A"/>
                </a:solidFill>
                <a:effectLst/>
                <a:ea typeface="Arial" panose="020B0604020202020204" pitchFamily="34" charset="0"/>
              </a:rPr>
              <a:t>Did the antibiotic change the translation of the protein the way you thought it would?</a:t>
            </a:r>
          </a:p>
        </p:txBody>
      </p:sp>
      <p:pic>
        <p:nvPicPr>
          <p:cNvPr id="8" name="Picture 7">
            <a:extLst>
              <a:ext uri="{FF2B5EF4-FFF2-40B4-BE49-F238E27FC236}">
                <a16:creationId xmlns:a16="http://schemas.microsoft.com/office/drawing/2014/main" id="{DFB1E65A-AD44-49A1-0C7F-D393D1EBAA6C}"/>
              </a:ext>
            </a:extLst>
          </p:cNvPr>
          <p:cNvPicPr>
            <a:picLocks noChangeAspect="1"/>
          </p:cNvPicPr>
          <p:nvPr/>
        </p:nvPicPr>
        <p:blipFill>
          <a:blip r:embed="rId6"/>
          <a:stretch>
            <a:fillRect/>
          </a:stretch>
        </p:blipFill>
        <p:spPr>
          <a:xfrm>
            <a:off x="2912120" y="2240093"/>
            <a:ext cx="668478" cy="668478"/>
          </a:xfrm>
          <a:prstGeom prst="rect">
            <a:avLst/>
          </a:prstGeom>
        </p:spPr>
      </p:pic>
      <p:sp>
        <p:nvSpPr>
          <p:cNvPr id="9" name="Oval 8">
            <a:extLst>
              <a:ext uri="{FF2B5EF4-FFF2-40B4-BE49-F238E27FC236}">
                <a16:creationId xmlns:a16="http://schemas.microsoft.com/office/drawing/2014/main" id="{FBA042B6-23AF-4051-6EC9-2A52303D5E3D}"/>
              </a:ext>
            </a:extLst>
          </p:cNvPr>
          <p:cNvSpPr/>
          <p:nvPr/>
        </p:nvSpPr>
        <p:spPr>
          <a:xfrm>
            <a:off x="2892664" y="2230365"/>
            <a:ext cx="687934" cy="678206"/>
          </a:xfrm>
          <a:prstGeom prst="ellipse">
            <a:avLst/>
          </a:prstGeom>
          <a:noFill/>
          <a:ln w="4445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pic>
        <p:nvPicPr>
          <p:cNvPr id="12" name="Picture 11">
            <a:extLst>
              <a:ext uri="{FF2B5EF4-FFF2-40B4-BE49-F238E27FC236}">
                <a16:creationId xmlns:a16="http://schemas.microsoft.com/office/drawing/2014/main" id="{299A9876-12D1-7B1B-7478-2C74691AE522}"/>
              </a:ext>
            </a:extLst>
          </p:cNvPr>
          <p:cNvPicPr>
            <a:picLocks noChangeAspect="1"/>
          </p:cNvPicPr>
          <p:nvPr/>
        </p:nvPicPr>
        <p:blipFill>
          <a:blip r:embed="rId7">
            <a:alphaModFix/>
          </a:blip>
          <a:stretch>
            <a:fillRect/>
          </a:stretch>
        </p:blipFill>
        <p:spPr>
          <a:xfrm>
            <a:off x="4282397" y="2104110"/>
            <a:ext cx="6863657" cy="3679399"/>
          </a:xfrm>
          <a:prstGeom prst="rect">
            <a:avLst/>
          </a:prstGeom>
        </p:spPr>
      </p:pic>
    </p:spTree>
    <p:extLst>
      <p:ext uri="{BB962C8B-B14F-4D97-AF65-F5344CB8AC3E}">
        <p14:creationId xmlns:p14="http://schemas.microsoft.com/office/powerpoint/2010/main" val="1423364527"/>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D87764FE-4F0F-CC1A-093A-D70813BA72E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5CBF3F0-90BA-CBC4-B4FB-8A98E3E4657E}"/>
              </a:ext>
            </a:extLst>
          </p:cNvPr>
          <p:cNvPicPr>
            <a:picLocks noChangeAspect="1"/>
          </p:cNvPicPr>
          <p:nvPr/>
        </p:nvPicPr>
        <p:blipFill>
          <a:blip r:embed="rId5"/>
          <a:stretch>
            <a:fillRect/>
          </a:stretch>
        </p:blipFill>
        <p:spPr>
          <a:xfrm>
            <a:off x="8390279" y="2837428"/>
            <a:ext cx="2066703" cy="3555674"/>
          </a:xfrm>
          <a:prstGeom prst="rect">
            <a:avLst/>
          </a:prstGeom>
        </p:spPr>
      </p:pic>
      <p:pic>
        <p:nvPicPr>
          <p:cNvPr id="17" name="Picture 16">
            <a:extLst>
              <a:ext uri="{FF2B5EF4-FFF2-40B4-BE49-F238E27FC236}">
                <a16:creationId xmlns:a16="http://schemas.microsoft.com/office/drawing/2014/main" id="{EDA4EFCA-DEE5-AB0B-3F1A-1AA35D8868FC}"/>
              </a:ext>
            </a:extLst>
          </p:cNvPr>
          <p:cNvPicPr>
            <a:picLocks noChangeAspect="1"/>
          </p:cNvPicPr>
          <p:nvPr/>
        </p:nvPicPr>
        <p:blipFill>
          <a:blip r:embed="rId6"/>
          <a:stretch>
            <a:fillRect/>
          </a:stretch>
        </p:blipFill>
        <p:spPr>
          <a:xfrm>
            <a:off x="4654720" y="2849258"/>
            <a:ext cx="2066703" cy="3555674"/>
          </a:xfrm>
          <a:prstGeom prst="rect">
            <a:avLst/>
          </a:prstGeom>
        </p:spPr>
      </p:pic>
      <p:pic>
        <p:nvPicPr>
          <p:cNvPr id="16" name="Picture 15">
            <a:extLst>
              <a:ext uri="{FF2B5EF4-FFF2-40B4-BE49-F238E27FC236}">
                <a16:creationId xmlns:a16="http://schemas.microsoft.com/office/drawing/2014/main" id="{CE26776B-8CC0-427C-955A-492388582190}"/>
              </a:ext>
            </a:extLst>
          </p:cNvPr>
          <p:cNvPicPr>
            <a:picLocks noChangeAspect="1"/>
          </p:cNvPicPr>
          <p:nvPr/>
        </p:nvPicPr>
        <p:blipFill>
          <a:blip r:embed="rId7"/>
          <a:stretch>
            <a:fillRect/>
          </a:stretch>
        </p:blipFill>
        <p:spPr>
          <a:xfrm>
            <a:off x="934190" y="2852398"/>
            <a:ext cx="2066703" cy="3555674"/>
          </a:xfrm>
          <a:prstGeom prst="rect">
            <a:avLst/>
          </a:prstGeom>
        </p:spPr>
      </p:pic>
      <p:sp>
        <p:nvSpPr>
          <p:cNvPr id="4" name="TextBox 3">
            <a:extLst>
              <a:ext uri="{FF2B5EF4-FFF2-40B4-BE49-F238E27FC236}">
                <a16:creationId xmlns:a16="http://schemas.microsoft.com/office/drawing/2014/main" id="{38ACA2C1-D1B0-AD85-560C-E8E2DE711239}"/>
              </a:ext>
            </a:extLst>
          </p:cNvPr>
          <p:cNvSpPr txBox="1"/>
          <p:nvPr/>
        </p:nvSpPr>
        <p:spPr>
          <a:xfrm>
            <a:off x="3654865" y="1963486"/>
            <a:ext cx="4066414" cy="954105"/>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Scan a </a:t>
            </a:r>
            <a:r>
              <a:rPr lang="en-US" sz="2000" b="1">
                <a:cs typeface="Calibri"/>
              </a:rPr>
              <a:t>purple</a:t>
            </a:r>
          </a:p>
          <a:p>
            <a:pPr algn="ctr"/>
            <a:r>
              <a:rPr lang="en-US" sz="2000" b="1">
                <a:cs typeface="Calibri"/>
              </a:rPr>
              <a:t>translation mat</a:t>
            </a:r>
            <a:endParaRPr lang="en-US" sz="2000" b="1">
              <a:solidFill>
                <a:srgbClr val="FF0000"/>
              </a:solidFill>
              <a:cs typeface="Calibri"/>
            </a:endParaRPr>
          </a:p>
          <a:p>
            <a:pPr algn="ctr"/>
            <a:endParaRPr lang="en-US" sz="1600" b="1">
              <a:solidFill>
                <a:srgbClr val="FF0000"/>
              </a:solidFill>
              <a:cs typeface="Calibri"/>
            </a:endParaRPr>
          </a:p>
        </p:txBody>
      </p:sp>
      <p:sp>
        <p:nvSpPr>
          <p:cNvPr id="7" name="Title 1">
            <a:extLst>
              <a:ext uri="{FF2B5EF4-FFF2-40B4-BE49-F238E27FC236}">
                <a16:creationId xmlns:a16="http://schemas.microsoft.com/office/drawing/2014/main" id="{CD2CD3EB-DB10-AA53-B66D-727BDB8621D9}"/>
              </a:ext>
            </a:extLst>
          </p:cNvPr>
          <p:cNvSpPr txBox="1">
            <a:spLocks/>
          </p:cNvSpPr>
          <p:nvPr/>
        </p:nvSpPr>
        <p:spPr>
          <a:xfrm>
            <a:off x="905055" y="9625"/>
            <a:ext cx="11126522"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Exploring Linezolid</a:t>
            </a:r>
            <a:endParaRPr lang="en-US" sz="4000">
              <a:solidFill>
                <a:schemeClr val="bg1"/>
              </a:solidFill>
            </a:endParaRPr>
          </a:p>
        </p:txBody>
      </p:sp>
      <p:pic>
        <p:nvPicPr>
          <p:cNvPr id="9" name="Picture 8" descr="Icon&#10;&#10;Description automatically generated">
            <a:extLst>
              <a:ext uri="{FF2B5EF4-FFF2-40B4-BE49-F238E27FC236}">
                <a16:creationId xmlns:a16="http://schemas.microsoft.com/office/drawing/2014/main" id="{5C6E3737-2DBA-078B-47C5-D5771C7B0B1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38091" y="127177"/>
            <a:ext cx="1200329" cy="1200329"/>
          </a:xfrm>
          <a:prstGeom prst="rect">
            <a:avLst/>
          </a:prstGeom>
        </p:spPr>
      </p:pic>
      <p:sp>
        <p:nvSpPr>
          <p:cNvPr id="11" name="TextBox 10">
            <a:extLst>
              <a:ext uri="{FF2B5EF4-FFF2-40B4-BE49-F238E27FC236}">
                <a16:creationId xmlns:a16="http://schemas.microsoft.com/office/drawing/2014/main" id="{96FA6EED-C61E-8159-7342-FEEF45F75F14}"/>
              </a:ext>
            </a:extLst>
          </p:cNvPr>
          <p:cNvSpPr txBox="1"/>
          <p:nvPr/>
        </p:nvSpPr>
        <p:spPr>
          <a:xfrm>
            <a:off x="520245" y="1963486"/>
            <a:ext cx="2913485"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Choose</a:t>
            </a:r>
          </a:p>
          <a:p>
            <a:pPr algn="ctr"/>
            <a:r>
              <a:rPr lang="en-US" sz="2000" b="1">
                <a:solidFill>
                  <a:srgbClr val="D200B9"/>
                </a:solidFill>
                <a:cs typeface="Calibri"/>
              </a:rPr>
              <a:t>Linezolid</a:t>
            </a:r>
            <a:endParaRPr lang="en-US" sz="2000">
              <a:cs typeface="Calibri"/>
            </a:endParaRPr>
          </a:p>
        </p:txBody>
      </p:sp>
      <p:sp>
        <p:nvSpPr>
          <p:cNvPr id="13" name="TextBox 12">
            <a:extLst>
              <a:ext uri="{FF2B5EF4-FFF2-40B4-BE49-F238E27FC236}">
                <a16:creationId xmlns:a16="http://schemas.microsoft.com/office/drawing/2014/main" id="{A5A17B59-3D3C-29FB-B468-9780742F8B7E}"/>
              </a:ext>
            </a:extLst>
          </p:cNvPr>
          <p:cNvSpPr txBox="1"/>
          <p:nvPr/>
        </p:nvSpPr>
        <p:spPr>
          <a:xfrm>
            <a:off x="8537135" y="1983366"/>
            <a:ext cx="1900955"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Explore </a:t>
            </a:r>
            <a:r>
              <a:rPr lang="en-US" sz="2000" b="1" i="1">
                <a:solidFill>
                  <a:srgbClr val="D200B9"/>
                </a:solidFill>
                <a:cs typeface="Calibri"/>
              </a:rPr>
              <a:t>only</a:t>
            </a:r>
            <a:r>
              <a:rPr lang="en-US" sz="2000" b="1">
                <a:solidFill>
                  <a:srgbClr val="D200B9"/>
                </a:solidFill>
                <a:cs typeface="Calibri"/>
              </a:rPr>
              <a:t> the first button</a:t>
            </a:r>
            <a:endParaRPr lang="en-US" sz="2000">
              <a:cs typeface="Calibri"/>
            </a:endParaRPr>
          </a:p>
        </p:txBody>
      </p:sp>
      <p:sp>
        <p:nvSpPr>
          <p:cNvPr id="14" name="Oval 13">
            <a:extLst>
              <a:ext uri="{FF2B5EF4-FFF2-40B4-BE49-F238E27FC236}">
                <a16:creationId xmlns:a16="http://schemas.microsoft.com/office/drawing/2014/main" id="{2E813D75-179C-F0FE-F3BB-AF371545A545}"/>
              </a:ext>
            </a:extLst>
          </p:cNvPr>
          <p:cNvSpPr/>
          <p:nvPr/>
        </p:nvSpPr>
        <p:spPr>
          <a:xfrm>
            <a:off x="1841931" y="5327535"/>
            <a:ext cx="1029132" cy="784264"/>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
        <p:nvSpPr>
          <p:cNvPr id="12" name="Oval 11">
            <a:extLst>
              <a:ext uri="{FF2B5EF4-FFF2-40B4-BE49-F238E27FC236}">
                <a16:creationId xmlns:a16="http://schemas.microsoft.com/office/drawing/2014/main" id="{35485923-4E9F-3F9B-3CCC-612642ACFE1C}"/>
              </a:ext>
            </a:extLst>
          </p:cNvPr>
          <p:cNvSpPr/>
          <p:nvPr/>
        </p:nvSpPr>
        <p:spPr>
          <a:xfrm>
            <a:off x="8913796" y="5274644"/>
            <a:ext cx="576713" cy="561823"/>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Tree>
    <p:extLst>
      <p:ext uri="{BB962C8B-B14F-4D97-AF65-F5344CB8AC3E}">
        <p14:creationId xmlns:p14="http://schemas.microsoft.com/office/powerpoint/2010/main" val="816448155"/>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F0D0C017-7FE3-7862-080B-F7399739BF3B}"/>
            </a:ext>
          </a:extLst>
        </p:cNvPr>
        <p:cNvGrpSpPr/>
        <p:nvPr/>
      </p:nvGrpSpPr>
      <p:grpSpPr>
        <a:xfrm>
          <a:off x="0" y="0"/>
          <a:ext cx="0" cy="0"/>
          <a:chOff x="0" y="0"/>
          <a:chExt cx="0" cy="0"/>
        </a:xfrm>
      </p:grpSpPr>
      <p:pic>
        <p:nvPicPr>
          <p:cNvPr id="5" name="Picture 2">
            <a:extLst>
              <a:ext uri="{FF2B5EF4-FFF2-40B4-BE49-F238E27FC236}">
                <a16:creationId xmlns:a16="http://schemas.microsoft.com/office/drawing/2014/main" id="{B4175005-2484-0D92-566D-631694FF3E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455" y="120471"/>
            <a:ext cx="1207035" cy="120703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2CA5409-CB5E-B2BF-CE85-96E70CC01F5E}"/>
              </a:ext>
            </a:extLst>
          </p:cNvPr>
          <p:cNvSpPr txBox="1"/>
          <p:nvPr/>
        </p:nvSpPr>
        <p:spPr>
          <a:xfrm>
            <a:off x="932343" y="2154257"/>
            <a:ext cx="3225771" cy="293926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3600"/>
              </a:spcAft>
            </a:pPr>
            <a:r>
              <a:rPr lang="en-US" sz="2000">
                <a:solidFill>
                  <a:schemeClr val="tx1">
                    <a:lumMod val="95000"/>
                    <a:lumOff val="5000"/>
                  </a:schemeClr>
                </a:solidFill>
                <a:ea typeface="Calibri"/>
                <a:cs typeface="Calibri"/>
              </a:rPr>
              <a:t>Look at where Linezolid bind</a:t>
            </a:r>
            <a:r>
              <a:rPr lang="en-US" sz="2000">
                <a:solidFill>
                  <a:srgbClr val="000000"/>
                </a:solidFill>
                <a:ea typeface="Calibri"/>
                <a:cs typeface="Calibri"/>
              </a:rPr>
              <a:t>s within the ribosome.</a:t>
            </a:r>
            <a:endParaRPr lang="en-US" sz="2000">
              <a:solidFill>
                <a:schemeClr val="tx1">
                  <a:lumMod val="95000"/>
                  <a:lumOff val="5000"/>
                </a:schemeClr>
              </a:solidFill>
              <a:ea typeface="Calibri"/>
              <a:cs typeface="Calibri"/>
            </a:endParaRPr>
          </a:p>
          <a:p>
            <a:pPr>
              <a:spcAft>
                <a:spcPts val="1800"/>
              </a:spcAft>
            </a:pPr>
            <a:r>
              <a:rPr lang="en-US" sz="2000" b="1">
                <a:solidFill>
                  <a:srgbClr val="1CA64A"/>
                </a:solidFill>
                <a:ea typeface="Calibri"/>
                <a:cs typeface="Calibri"/>
              </a:rPr>
              <a:t>What will the consequences to the polypeptide during protein translation? </a:t>
            </a:r>
          </a:p>
          <a:p>
            <a:pPr>
              <a:spcAft>
                <a:spcPts val="1800"/>
              </a:spcAft>
            </a:pPr>
            <a:r>
              <a:rPr lang="en-US" sz="2000" b="1">
                <a:solidFill>
                  <a:srgbClr val="1CA64A"/>
                </a:solidFill>
                <a:ea typeface="Calibri"/>
                <a:cs typeface="Calibri"/>
              </a:rPr>
              <a:t>Model your prediction using the foam kit pieces.</a:t>
            </a:r>
            <a:endParaRPr lang="en-US" sz="2000" b="1">
              <a:ea typeface="Calibri"/>
              <a:cs typeface="Calibri"/>
            </a:endParaRPr>
          </a:p>
        </p:txBody>
      </p:sp>
      <p:sp>
        <p:nvSpPr>
          <p:cNvPr id="6" name="Title 1">
            <a:extLst>
              <a:ext uri="{FF2B5EF4-FFF2-40B4-BE49-F238E27FC236}">
                <a16:creationId xmlns:a16="http://schemas.microsoft.com/office/drawing/2014/main" id="{9AACED62-56DE-8577-6CED-B06A4151E502}"/>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Linezolid</a:t>
            </a:r>
            <a:r>
              <a:rPr lang="en-US" sz="3600" b="1">
                <a:solidFill>
                  <a:schemeClr val="bg1"/>
                </a:solidFill>
                <a:ea typeface="HGSoeiKakugothicUB"/>
                <a:cs typeface="Myanmar Text"/>
              </a:rPr>
              <a:t> Antibiotic</a:t>
            </a:r>
            <a:endParaRPr lang="en-US" sz="3400">
              <a:solidFill>
                <a:schemeClr val="bg1"/>
              </a:solidFill>
            </a:endParaRPr>
          </a:p>
        </p:txBody>
      </p:sp>
      <p:pic>
        <p:nvPicPr>
          <p:cNvPr id="7" name="Picture 6">
            <a:extLst>
              <a:ext uri="{FF2B5EF4-FFF2-40B4-BE49-F238E27FC236}">
                <a16:creationId xmlns:a16="http://schemas.microsoft.com/office/drawing/2014/main" id="{8DAF8CCB-AC87-CCB8-0589-CF1A92786EFA}"/>
              </a:ext>
            </a:extLst>
          </p:cNvPr>
          <p:cNvPicPr>
            <a:picLocks noChangeAspect="1"/>
          </p:cNvPicPr>
          <p:nvPr/>
        </p:nvPicPr>
        <p:blipFill>
          <a:blip r:embed="rId6"/>
          <a:stretch>
            <a:fillRect/>
          </a:stretch>
        </p:blipFill>
        <p:spPr>
          <a:xfrm>
            <a:off x="4987434" y="2289007"/>
            <a:ext cx="5448022" cy="3454424"/>
          </a:xfrm>
          <a:prstGeom prst="rect">
            <a:avLst/>
          </a:prstGeom>
          <a:ln>
            <a:solidFill>
              <a:schemeClr val="bg1">
                <a:lumMod val="50000"/>
              </a:schemeClr>
            </a:solidFill>
          </a:ln>
        </p:spPr>
      </p:pic>
      <p:sp>
        <p:nvSpPr>
          <p:cNvPr id="3" name="Oval 2">
            <a:extLst>
              <a:ext uri="{FF2B5EF4-FFF2-40B4-BE49-F238E27FC236}">
                <a16:creationId xmlns:a16="http://schemas.microsoft.com/office/drawing/2014/main" id="{D03A7396-9B40-5493-E604-17600D264BA7}"/>
              </a:ext>
            </a:extLst>
          </p:cNvPr>
          <p:cNvSpPr/>
          <p:nvPr/>
        </p:nvSpPr>
        <p:spPr>
          <a:xfrm>
            <a:off x="7740320" y="3631796"/>
            <a:ext cx="1108954" cy="952006"/>
          </a:xfrm>
          <a:prstGeom prst="ellipse">
            <a:avLst/>
          </a:prstGeom>
          <a:noFill/>
          <a:ln w="1270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Tree>
    <p:extLst>
      <p:ext uri="{BB962C8B-B14F-4D97-AF65-F5344CB8AC3E}">
        <p14:creationId xmlns:p14="http://schemas.microsoft.com/office/powerpoint/2010/main" val="140011485"/>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187F4198-4815-CC7F-2336-31350595CC49}"/>
            </a:ext>
          </a:extLst>
        </p:cNvPr>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38C6BD45-33CD-207E-9B59-63187420FA3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6" name="Title 1">
            <a:extLst>
              <a:ext uri="{FF2B5EF4-FFF2-40B4-BE49-F238E27FC236}">
                <a16:creationId xmlns:a16="http://schemas.microsoft.com/office/drawing/2014/main" id="{C24FB400-BBCC-772E-72B7-51A765B615AC}"/>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Linezolid Interference</a:t>
            </a:r>
            <a:endParaRPr lang="en-US" sz="4000">
              <a:solidFill>
                <a:schemeClr val="bg1"/>
              </a:solidFill>
            </a:endParaRPr>
          </a:p>
        </p:txBody>
      </p:sp>
      <p:sp>
        <p:nvSpPr>
          <p:cNvPr id="5" name="TextBox 4">
            <a:extLst>
              <a:ext uri="{FF2B5EF4-FFF2-40B4-BE49-F238E27FC236}">
                <a16:creationId xmlns:a16="http://schemas.microsoft.com/office/drawing/2014/main" id="{767D3A29-BFB7-A382-5A0D-5146FF24242D}"/>
              </a:ext>
            </a:extLst>
          </p:cNvPr>
          <p:cNvSpPr txBox="1"/>
          <p:nvPr/>
        </p:nvSpPr>
        <p:spPr>
          <a:xfrm>
            <a:off x="932343" y="2123360"/>
            <a:ext cx="2648255" cy="25491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5000"/>
              </a:lnSpc>
            </a:pPr>
            <a:r>
              <a:rPr lang="en-US" sz="2000">
                <a:cs typeface="Calibri"/>
              </a:rPr>
              <a:t>Now explore </a:t>
            </a:r>
            <a:r>
              <a:rPr lang="en-US" sz="2000" b="1">
                <a:solidFill>
                  <a:srgbClr val="D200B9"/>
                </a:solidFill>
                <a:cs typeface="Calibri"/>
              </a:rPr>
              <a:t>the second button.</a:t>
            </a:r>
            <a:endParaRPr lang="en-US" sz="2000">
              <a:cs typeface="Calibri"/>
            </a:endParaRPr>
          </a:p>
          <a:p>
            <a:pPr marL="0" marR="0">
              <a:lnSpc>
                <a:spcPct val="115000"/>
              </a:lnSpc>
              <a:spcBef>
                <a:spcPts val="0"/>
              </a:spcBef>
              <a:spcAft>
                <a:spcPts val="0"/>
              </a:spcAft>
            </a:pPr>
            <a:r>
              <a:rPr lang="en-US" sz="2000">
                <a:effectLst/>
                <a:ea typeface="Arial" panose="020B0604020202020204" pitchFamily="34" charset="0"/>
              </a:rPr>
              <a:t> </a:t>
            </a:r>
          </a:p>
          <a:p>
            <a:pPr marL="0" marR="0">
              <a:lnSpc>
                <a:spcPct val="115000"/>
              </a:lnSpc>
              <a:spcBef>
                <a:spcPts val="0"/>
              </a:spcBef>
              <a:spcAft>
                <a:spcPts val="0"/>
              </a:spcAft>
            </a:pPr>
            <a:r>
              <a:rPr lang="en-US" sz="2000" b="1">
                <a:solidFill>
                  <a:srgbClr val="1CA64A"/>
                </a:solidFill>
                <a:effectLst/>
                <a:ea typeface="Arial" panose="020B0604020202020204" pitchFamily="34" charset="0"/>
              </a:rPr>
              <a:t>Did the antibiotic change the translation of the protein the way you thought it would?</a:t>
            </a:r>
          </a:p>
        </p:txBody>
      </p:sp>
      <p:pic>
        <p:nvPicPr>
          <p:cNvPr id="7" name="Picture 6">
            <a:extLst>
              <a:ext uri="{FF2B5EF4-FFF2-40B4-BE49-F238E27FC236}">
                <a16:creationId xmlns:a16="http://schemas.microsoft.com/office/drawing/2014/main" id="{B847B426-8059-5DFE-1B97-330AE6949783}"/>
              </a:ext>
            </a:extLst>
          </p:cNvPr>
          <p:cNvPicPr>
            <a:picLocks noChangeAspect="1"/>
          </p:cNvPicPr>
          <p:nvPr/>
        </p:nvPicPr>
        <p:blipFill>
          <a:blip r:embed="rId6"/>
          <a:stretch>
            <a:fillRect/>
          </a:stretch>
        </p:blipFill>
        <p:spPr>
          <a:xfrm>
            <a:off x="2912120" y="2240093"/>
            <a:ext cx="668478" cy="668478"/>
          </a:xfrm>
          <a:prstGeom prst="rect">
            <a:avLst/>
          </a:prstGeom>
        </p:spPr>
      </p:pic>
      <p:sp>
        <p:nvSpPr>
          <p:cNvPr id="8" name="Oval 7">
            <a:extLst>
              <a:ext uri="{FF2B5EF4-FFF2-40B4-BE49-F238E27FC236}">
                <a16:creationId xmlns:a16="http://schemas.microsoft.com/office/drawing/2014/main" id="{807BD3DF-EB24-5B51-0388-035FE0A4AE3D}"/>
              </a:ext>
            </a:extLst>
          </p:cNvPr>
          <p:cNvSpPr/>
          <p:nvPr/>
        </p:nvSpPr>
        <p:spPr>
          <a:xfrm>
            <a:off x="2892664" y="2230365"/>
            <a:ext cx="687934" cy="678206"/>
          </a:xfrm>
          <a:prstGeom prst="ellipse">
            <a:avLst/>
          </a:prstGeom>
          <a:noFill/>
          <a:ln w="4445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pic>
        <p:nvPicPr>
          <p:cNvPr id="10" name="Picture 9">
            <a:extLst>
              <a:ext uri="{FF2B5EF4-FFF2-40B4-BE49-F238E27FC236}">
                <a16:creationId xmlns:a16="http://schemas.microsoft.com/office/drawing/2014/main" id="{38269389-9604-03DC-D269-AED29E57EF82}"/>
              </a:ext>
            </a:extLst>
          </p:cNvPr>
          <p:cNvPicPr>
            <a:picLocks noChangeAspect="1"/>
          </p:cNvPicPr>
          <p:nvPr/>
        </p:nvPicPr>
        <p:blipFill>
          <a:blip r:embed="rId7">
            <a:alphaModFix/>
          </a:blip>
          <a:stretch>
            <a:fillRect/>
          </a:stretch>
        </p:blipFill>
        <p:spPr>
          <a:xfrm>
            <a:off x="4408371" y="2161860"/>
            <a:ext cx="6593305" cy="3729633"/>
          </a:xfrm>
          <a:prstGeom prst="rect">
            <a:avLst/>
          </a:prstGeom>
        </p:spPr>
      </p:pic>
    </p:spTree>
    <p:extLst>
      <p:ext uri="{BB962C8B-B14F-4D97-AF65-F5344CB8AC3E}">
        <p14:creationId xmlns:p14="http://schemas.microsoft.com/office/powerpoint/2010/main" val="501281016"/>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6" descr="Icon&#10;&#10;Description automatically generated">
            <a:extLst>
              <a:ext uri="{FF2B5EF4-FFF2-40B4-BE49-F238E27FC236}">
                <a16:creationId xmlns:a16="http://schemas.microsoft.com/office/drawing/2014/main" id="{1357E400-C824-7669-F505-D4F2F33C9B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extBox 1">
            <a:extLst>
              <a:ext uri="{FF2B5EF4-FFF2-40B4-BE49-F238E27FC236}">
                <a16:creationId xmlns:a16="http://schemas.microsoft.com/office/drawing/2014/main" id="{622FCD45-8CFD-844F-A2C5-CF10527504F8}"/>
              </a:ext>
            </a:extLst>
          </p:cNvPr>
          <p:cNvSpPr txBox="1"/>
          <p:nvPr/>
        </p:nvSpPr>
        <p:spPr>
          <a:xfrm>
            <a:off x="932343" y="2337381"/>
            <a:ext cx="4149796"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3000"/>
              </a:spcAft>
            </a:pPr>
            <a:r>
              <a:rPr lang="en-US" sz="2000" b="1">
                <a:solidFill>
                  <a:srgbClr val="00B050"/>
                </a:solidFill>
                <a:ea typeface="Calibri"/>
                <a:cs typeface="Calibri"/>
              </a:rPr>
              <a:t>Why do antibiotics stop translation in bacteria but not in humans?</a:t>
            </a:r>
          </a:p>
          <a:p>
            <a:pPr>
              <a:spcAft>
                <a:spcPts val="3000"/>
              </a:spcAft>
            </a:pPr>
            <a:r>
              <a:rPr lang="en-US" sz="2000" b="1">
                <a:solidFill>
                  <a:srgbClr val="00B050"/>
                </a:solidFill>
                <a:ea typeface="Calibri"/>
                <a:cs typeface="Calibri"/>
              </a:rPr>
              <a:t>What would you target in a prokaryotic ribosome to shut down protein synthesis?</a:t>
            </a:r>
          </a:p>
          <a:p>
            <a:pPr>
              <a:spcAft>
                <a:spcPts val="3000"/>
              </a:spcAft>
            </a:pPr>
            <a:r>
              <a:rPr lang="en-US" sz="2000" b="1">
                <a:solidFill>
                  <a:srgbClr val="00B050"/>
                </a:solidFill>
                <a:ea typeface="Calibri"/>
                <a:cs typeface="Calibri"/>
              </a:rPr>
              <a:t>Would antibiotics work on a virus? Why or why not?</a:t>
            </a:r>
          </a:p>
          <a:p>
            <a:pPr>
              <a:spcAft>
                <a:spcPts val="1800"/>
              </a:spcAft>
            </a:pPr>
            <a:endParaRPr lang="en-US" sz="2000" b="1">
              <a:solidFill>
                <a:srgbClr val="00B050"/>
              </a:solidFill>
              <a:ea typeface="Calibri"/>
              <a:cs typeface="Calibri"/>
            </a:endParaRPr>
          </a:p>
          <a:p>
            <a:pPr>
              <a:spcAft>
                <a:spcPts val="1800"/>
              </a:spcAft>
            </a:pPr>
            <a:r>
              <a:rPr lang="en-US" sz="2000" b="1">
                <a:solidFill>
                  <a:srgbClr val="D200B9"/>
                </a:solidFill>
                <a:ea typeface="Calibri"/>
                <a:cs typeface="Calibri"/>
              </a:rPr>
              <a:t> </a:t>
            </a: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Thinking Deeper About Antibiotics</a:t>
            </a:r>
            <a:endParaRPr lang="en-US" sz="4000">
              <a:solidFill>
                <a:schemeClr val="bg1"/>
              </a:solidFill>
            </a:endParaRPr>
          </a:p>
        </p:txBody>
      </p:sp>
      <p:pic>
        <p:nvPicPr>
          <p:cNvPr id="5" name="Picture 4">
            <a:extLst>
              <a:ext uri="{FF2B5EF4-FFF2-40B4-BE49-F238E27FC236}">
                <a16:creationId xmlns:a16="http://schemas.microsoft.com/office/drawing/2014/main" id="{E1E20F93-3DBC-F96B-6550-A7E61834A895}"/>
              </a:ext>
            </a:extLst>
          </p:cNvPr>
          <p:cNvPicPr>
            <a:picLocks noChangeAspect="1"/>
          </p:cNvPicPr>
          <p:nvPr/>
        </p:nvPicPr>
        <p:blipFill>
          <a:blip r:embed="rId6"/>
          <a:stretch>
            <a:fillRect/>
          </a:stretch>
        </p:blipFill>
        <p:spPr>
          <a:xfrm>
            <a:off x="5709274" y="1601602"/>
            <a:ext cx="4533952" cy="4840422"/>
          </a:xfrm>
          <a:prstGeom prst="rect">
            <a:avLst/>
          </a:prstGeom>
        </p:spPr>
      </p:pic>
    </p:spTree>
    <p:extLst>
      <p:ext uri="{BB962C8B-B14F-4D97-AF65-F5344CB8AC3E}">
        <p14:creationId xmlns:p14="http://schemas.microsoft.com/office/powerpoint/2010/main" val="2092406789"/>
      </p:ext>
    </p:extLst>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1D67EF8-7C9D-C74B-B47B-E18D7E960377}"/>
              </a:ext>
            </a:extLst>
          </p:cNvPr>
          <p:cNvSpPr txBox="1"/>
          <p:nvPr/>
        </p:nvSpPr>
        <p:spPr>
          <a:xfrm>
            <a:off x="488683" y="5178898"/>
            <a:ext cx="3428249"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Ribosomes have APE Sites that allows for the binding of tRNA.</a:t>
            </a:r>
          </a:p>
        </p:txBody>
      </p:sp>
      <p:sp>
        <p:nvSpPr>
          <p:cNvPr id="3" name="Footer Placeholder 2">
            <a:extLst>
              <a:ext uri="{FF2B5EF4-FFF2-40B4-BE49-F238E27FC236}">
                <a16:creationId xmlns:a16="http://schemas.microsoft.com/office/drawing/2014/main" id="{1681B8FC-E920-0AE5-0669-031C332FCE06}"/>
              </a:ext>
            </a:extLst>
          </p:cNvPr>
          <p:cNvSpPr>
            <a:spLocks noGrp="1"/>
          </p:cNvSpPr>
          <p:nvPr>
            <p:ph type="ftr" sz="quarter" idx="11"/>
          </p:nvPr>
        </p:nvSpPr>
        <p:spPr/>
        <p:txBody>
          <a:bodyPr/>
          <a:lstStyle/>
          <a:p>
            <a:r>
              <a:rPr lang="en-US">
                <a:latin typeface="+mn-lt"/>
              </a:rPr>
              <a:t>© 2023 3D Molecular Designs. All Rights Reserved. </a:t>
            </a:r>
          </a:p>
        </p:txBody>
      </p:sp>
      <p:sp>
        <p:nvSpPr>
          <p:cNvPr id="5" name="Slide Number Placeholder 4">
            <a:extLst>
              <a:ext uri="{FF2B5EF4-FFF2-40B4-BE49-F238E27FC236}">
                <a16:creationId xmlns:a16="http://schemas.microsoft.com/office/drawing/2014/main" id="{052525F5-CCEB-6774-9B2B-08840C296F25}"/>
              </a:ext>
            </a:extLst>
          </p:cNvPr>
          <p:cNvSpPr>
            <a:spLocks noGrp="1"/>
          </p:cNvSpPr>
          <p:nvPr>
            <p:ph type="sldNum" sz="quarter" idx="12"/>
          </p:nvPr>
        </p:nvSpPr>
        <p:spPr/>
        <p:txBody>
          <a:bodyPr/>
          <a:lstStyle/>
          <a:p>
            <a:fld id="{612391E0-A521-46DB-9F80-8F59B96C1CAA}" type="slidenum">
              <a:rPr lang="en-US" smtClean="0"/>
              <a:t>29</a:t>
            </a:fld>
            <a:endParaRPr lang="en-US"/>
          </a:p>
        </p:txBody>
      </p:sp>
      <p:sp>
        <p:nvSpPr>
          <p:cNvPr id="6" name="Title 1">
            <a:extLst>
              <a:ext uri="{FF2B5EF4-FFF2-40B4-BE49-F238E27FC236}">
                <a16:creationId xmlns:a16="http://schemas.microsoft.com/office/drawing/2014/main" id="{5AA13315-0607-7D59-9D45-8E253F481159}"/>
              </a:ext>
            </a:extLst>
          </p:cNvPr>
          <p:cNvSpPr txBox="1">
            <a:spLocks/>
          </p:cNvSpPr>
          <p:nvPr/>
        </p:nvSpPr>
        <p:spPr>
          <a:xfrm>
            <a:off x="507933" y="1807721"/>
            <a:ext cx="8491095" cy="997827"/>
          </a:xfrm>
          <a:prstGeom prst="rect">
            <a:avLst/>
          </a:prstGeom>
        </p:spPr>
        <p:txBody>
          <a:bodyPr vert="horz" lIns="91440" tIns="45719" rIns="91440" bIns="45719"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latin typeface="+mn-lt"/>
                <a:cs typeface="Myanmar Text" panose="020B0502040204020203" pitchFamily="34" charset="0"/>
              </a:rPr>
              <a:t>Conclusions</a:t>
            </a:r>
          </a:p>
        </p:txBody>
      </p:sp>
      <p:sp>
        <p:nvSpPr>
          <p:cNvPr id="10" name="TextBox 9">
            <a:extLst>
              <a:ext uri="{FF2B5EF4-FFF2-40B4-BE49-F238E27FC236}">
                <a16:creationId xmlns:a16="http://schemas.microsoft.com/office/drawing/2014/main" id="{C62E8F2C-8F4C-D711-A8CF-6FC4222A88EA}"/>
              </a:ext>
            </a:extLst>
          </p:cNvPr>
          <p:cNvSpPr txBox="1"/>
          <p:nvPr/>
        </p:nvSpPr>
        <p:spPr>
          <a:xfrm>
            <a:off x="4237190" y="5178897"/>
            <a:ext cx="2943255"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dirty="0">
                <a:cs typeface="Calibri"/>
              </a:rPr>
              <a:t>Some antibiotics target sites on the ribosome</a:t>
            </a:r>
            <a:endParaRPr lang="en-US" dirty="0"/>
          </a:p>
        </p:txBody>
      </p:sp>
      <p:sp>
        <p:nvSpPr>
          <p:cNvPr id="14" name="TextBox 13">
            <a:extLst>
              <a:ext uri="{FF2B5EF4-FFF2-40B4-BE49-F238E27FC236}">
                <a16:creationId xmlns:a16="http://schemas.microsoft.com/office/drawing/2014/main" id="{5E8B4869-35F3-4567-09B5-B46AE039CEA3}"/>
              </a:ext>
            </a:extLst>
          </p:cNvPr>
          <p:cNvSpPr txBox="1"/>
          <p:nvPr/>
        </p:nvSpPr>
        <p:spPr>
          <a:xfrm>
            <a:off x="7404453" y="5179402"/>
            <a:ext cx="4382423" cy="1015661"/>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There are distinct differences in prokaryotic and eukaryotic ribosomes. </a:t>
            </a:r>
          </a:p>
          <a:p>
            <a:pPr algn="ctr"/>
            <a:endParaRPr lang="en-US" sz="2000">
              <a:cs typeface="Calibri"/>
            </a:endParaRPr>
          </a:p>
        </p:txBody>
      </p:sp>
      <p:pic>
        <p:nvPicPr>
          <p:cNvPr id="4" name="Picture 3">
            <a:extLst>
              <a:ext uri="{FF2B5EF4-FFF2-40B4-BE49-F238E27FC236}">
                <a16:creationId xmlns:a16="http://schemas.microsoft.com/office/drawing/2014/main" id="{3F587E41-246C-0087-E3FA-D4138954F23D}"/>
              </a:ext>
            </a:extLst>
          </p:cNvPr>
          <p:cNvPicPr>
            <a:picLocks noChangeAspect="1"/>
          </p:cNvPicPr>
          <p:nvPr/>
        </p:nvPicPr>
        <p:blipFill>
          <a:blip r:embed="rId5"/>
          <a:stretch>
            <a:fillRect/>
          </a:stretch>
        </p:blipFill>
        <p:spPr>
          <a:xfrm>
            <a:off x="626057" y="3058338"/>
            <a:ext cx="2954541" cy="1887623"/>
          </a:xfrm>
          <a:prstGeom prst="rect">
            <a:avLst/>
          </a:prstGeom>
        </p:spPr>
      </p:pic>
      <p:pic>
        <p:nvPicPr>
          <p:cNvPr id="7" name="Picture 6">
            <a:extLst>
              <a:ext uri="{FF2B5EF4-FFF2-40B4-BE49-F238E27FC236}">
                <a16:creationId xmlns:a16="http://schemas.microsoft.com/office/drawing/2014/main" id="{31B03EB3-6966-88D2-96C0-D0A2FC49A12C}"/>
              </a:ext>
            </a:extLst>
          </p:cNvPr>
          <p:cNvPicPr>
            <a:picLocks noChangeAspect="1"/>
          </p:cNvPicPr>
          <p:nvPr/>
        </p:nvPicPr>
        <p:blipFill>
          <a:blip r:embed="rId6"/>
          <a:stretch>
            <a:fillRect/>
          </a:stretch>
        </p:blipFill>
        <p:spPr>
          <a:xfrm>
            <a:off x="4324739" y="3038484"/>
            <a:ext cx="2954541" cy="1907477"/>
          </a:xfrm>
          <a:prstGeom prst="rect">
            <a:avLst/>
          </a:prstGeom>
        </p:spPr>
      </p:pic>
      <p:pic>
        <p:nvPicPr>
          <p:cNvPr id="12" name="Picture 11">
            <a:extLst>
              <a:ext uri="{FF2B5EF4-FFF2-40B4-BE49-F238E27FC236}">
                <a16:creationId xmlns:a16="http://schemas.microsoft.com/office/drawing/2014/main" id="{42D184C9-31AB-1B7F-9976-A3382EA6AE10}"/>
              </a:ext>
            </a:extLst>
          </p:cNvPr>
          <p:cNvPicPr>
            <a:picLocks noChangeAspect="1"/>
          </p:cNvPicPr>
          <p:nvPr/>
        </p:nvPicPr>
        <p:blipFill>
          <a:blip r:embed="rId7"/>
          <a:stretch>
            <a:fillRect/>
          </a:stretch>
        </p:blipFill>
        <p:spPr>
          <a:xfrm>
            <a:off x="8258066" y="2353443"/>
            <a:ext cx="2675196" cy="2741661"/>
          </a:xfrm>
          <a:prstGeom prst="rect">
            <a:avLst/>
          </a:prstGeom>
        </p:spPr>
      </p:pic>
    </p:spTree>
    <p:custDataLst>
      <p:tags r:id="rId1"/>
    </p:custDataLst>
    <p:extLst>
      <p:ext uri="{BB962C8B-B14F-4D97-AF65-F5344CB8AC3E}">
        <p14:creationId xmlns:p14="http://schemas.microsoft.com/office/powerpoint/2010/main" val="1709039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 name="Footer Placeholder 1">
            <a:extLst>
              <a:ext uri="{FF2B5EF4-FFF2-40B4-BE49-F238E27FC236}">
                <a16:creationId xmlns:a16="http://schemas.microsoft.com/office/drawing/2014/main" id="{645127DE-E308-0C90-E4C4-BDF9781BFC32}"/>
              </a:ext>
            </a:extLst>
          </p:cNvPr>
          <p:cNvSpPr>
            <a:spLocks noGrp="1"/>
          </p:cNvSpPr>
          <p:nvPr>
            <p:ph type="ftr" sz="quarter" idx="11"/>
          </p:nvPr>
        </p:nvSpPr>
        <p:spPr>
          <a:xfrm>
            <a:off x="4038600" y="6356350"/>
            <a:ext cx="4114800" cy="365125"/>
          </a:xfrm>
        </p:spPr>
        <p:txBody>
          <a:bodyPr/>
          <a:lstStyle/>
          <a:p>
            <a:r>
              <a:rPr lang="en-US">
                <a:solidFill>
                  <a:srgbClr val="E0BBE7"/>
                </a:solidFill>
                <a:latin typeface="+mn-lt"/>
              </a:rPr>
              <a:t>© 2023 3D Molecular Designs. All Rights Reserved. </a:t>
            </a:r>
          </a:p>
        </p:txBody>
      </p:sp>
      <p:sp>
        <p:nvSpPr>
          <p:cNvPr id="3" name="TextBox 2">
            <a:extLst>
              <a:ext uri="{FF2B5EF4-FFF2-40B4-BE49-F238E27FC236}">
                <a16:creationId xmlns:a16="http://schemas.microsoft.com/office/drawing/2014/main" id="{E52A50D5-5887-A523-2601-19B4FD86CF1F}"/>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Overview</a:t>
            </a:r>
            <a:endParaRPr lang="en-US" sz="4000">
              <a:solidFill>
                <a:schemeClr val="bg1"/>
              </a:solidFill>
              <a:cs typeface="Myanmar Text"/>
            </a:endParaRPr>
          </a:p>
        </p:txBody>
      </p:sp>
      <p:sp>
        <p:nvSpPr>
          <p:cNvPr id="6" name="TextBox 1">
            <a:extLst>
              <a:ext uri="{FF2B5EF4-FFF2-40B4-BE49-F238E27FC236}">
                <a16:creationId xmlns:a16="http://schemas.microsoft.com/office/drawing/2014/main" id="{97769909-3E7C-0FCF-5875-43595F930516}"/>
              </a:ext>
            </a:extLst>
          </p:cNvPr>
          <p:cNvSpPr txBox="1"/>
          <p:nvPr/>
        </p:nvSpPr>
        <p:spPr>
          <a:xfrm>
            <a:off x="914427" y="1195193"/>
            <a:ext cx="5634183" cy="5047534"/>
          </a:xfrm>
          <a:prstGeom prst="rect">
            <a:avLst/>
          </a:prstGeom>
          <a:noFill/>
        </p:spPr>
        <p:txBody>
          <a:bodyPr wrap="square" lIns="91440" tIns="45719" rIns="91440" bIns="45719"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1"/>
              </a:spcAft>
            </a:pPr>
            <a:r>
              <a:rPr lang="en-US" b="1">
                <a:solidFill>
                  <a:srgbClr val="000000"/>
                </a:solidFill>
                <a:cs typeface="Calibri"/>
              </a:rPr>
              <a:t>Activity Objectives</a:t>
            </a:r>
            <a:endParaRPr lang="en-US">
              <a:solidFill>
                <a:srgbClr val="000000"/>
              </a:solidFill>
              <a:cs typeface="Calibri"/>
            </a:endParaRPr>
          </a:p>
          <a:p>
            <a:pPr marL="172720" lvl="1" indent="-172720">
              <a:buFont typeface="Courier New,monospace"/>
              <a:buChar char="o"/>
            </a:pPr>
            <a:r>
              <a:rPr lang="en-US" sz="1600">
                <a:solidFill>
                  <a:srgbClr val="000000"/>
                </a:solidFill>
                <a:cs typeface="Calibri"/>
              </a:rPr>
              <a:t>Students will review protein translation.</a:t>
            </a:r>
          </a:p>
          <a:p>
            <a:pPr marL="172720" lvl="1" indent="-172720">
              <a:buFont typeface="Courier New,monospace"/>
              <a:buChar char="o"/>
            </a:pPr>
            <a:r>
              <a:rPr lang="en-US" sz="1600">
                <a:solidFill>
                  <a:srgbClr val="000000"/>
                </a:solidFill>
                <a:ea typeface="Calibri"/>
                <a:cs typeface="Calibri"/>
              </a:rPr>
              <a:t>Students will explore how different antibiotics interfere with protein translation</a:t>
            </a:r>
          </a:p>
          <a:p>
            <a:pPr marL="0" lvl="1"/>
            <a:endParaRPr lang="en-US" sz="1600">
              <a:solidFill>
                <a:srgbClr val="000000"/>
              </a:solidFill>
              <a:ea typeface="Calibri"/>
              <a:cs typeface="Calibri"/>
            </a:endParaRPr>
          </a:p>
          <a:p>
            <a:pPr marL="0" lvl="1">
              <a:spcAft>
                <a:spcPts val="601"/>
              </a:spcAft>
            </a:pPr>
            <a:r>
              <a:rPr lang="en-US" b="1">
                <a:solidFill>
                  <a:srgbClr val="000000"/>
                </a:solidFill>
                <a:cs typeface="Calibri"/>
              </a:rPr>
              <a:t>Estimated Class Time:</a:t>
            </a:r>
            <a:endParaRPr lang="en-US">
              <a:solidFill>
                <a:srgbClr val="000000"/>
              </a:solidFill>
              <a:cs typeface="Calibri"/>
            </a:endParaRPr>
          </a:p>
          <a:p>
            <a:r>
              <a:rPr lang="en-US" sz="1600">
                <a:solidFill>
                  <a:srgbClr val="000000"/>
                </a:solidFill>
                <a:cs typeface="Calibri"/>
              </a:rPr>
              <a:t>45 minutes</a:t>
            </a:r>
            <a:endParaRPr lang="en-US" sz="1600">
              <a:solidFill>
                <a:srgbClr val="000000"/>
              </a:solidFill>
              <a:ea typeface="Calibri"/>
              <a:cs typeface="Calibri"/>
            </a:endParaRPr>
          </a:p>
          <a:p>
            <a:endParaRPr lang="en-US" sz="1600">
              <a:solidFill>
                <a:srgbClr val="000000"/>
              </a:solidFill>
              <a:cs typeface="Calibri"/>
            </a:endParaRPr>
          </a:p>
          <a:p>
            <a:pPr>
              <a:spcAft>
                <a:spcPts val="601"/>
              </a:spcAft>
            </a:pPr>
            <a:r>
              <a:rPr lang="en-US" b="1">
                <a:solidFill>
                  <a:srgbClr val="000000"/>
                </a:solidFill>
                <a:cs typeface="Calibri"/>
              </a:rPr>
              <a:t>Required Models:</a:t>
            </a:r>
            <a:endParaRPr lang="en-US">
              <a:solidFill>
                <a:srgbClr val="000000"/>
              </a:solidFill>
              <a:cs typeface="Calibri"/>
            </a:endParaRPr>
          </a:p>
          <a:p>
            <a:r>
              <a:rPr lang="en-US" sz="1600">
                <a:solidFill>
                  <a:srgbClr val="000000"/>
                </a:solidFill>
                <a:cs typeface="Calibri"/>
              </a:rPr>
              <a:t>Flow of Genetic Information Kit</a:t>
            </a:r>
            <a:r>
              <a:rPr lang="en-US" sz="1600" baseline="30000">
                <a:solidFill>
                  <a:srgbClr val="000000"/>
                </a:solidFill>
                <a:cs typeface="Calibri"/>
              </a:rPr>
              <a:t>©</a:t>
            </a:r>
            <a:endParaRPr lang="en-US" sz="2000" baseline="30000">
              <a:solidFill>
                <a:srgbClr val="000000"/>
              </a:solidFill>
              <a:cs typeface="Calibri" panose="020F0502020204030204"/>
            </a:endParaRPr>
          </a:p>
          <a:p>
            <a:pPr>
              <a:spcAft>
                <a:spcPts val="601"/>
              </a:spcAft>
            </a:pPr>
            <a:endParaRPr lang="en-US" b="1">
              <a:solidFill>
                <a:srgbClr val="000000"/>
              </a:solidFill>
              <a:cs typeface="Myanmar Text"/>
            </a:endParaRPr>
          </a:p>
          <a:p>
            <a:pPr>
              <a:spcAft>
                <a:spcPts val="601"/>
              </a:spcAft>
            </a:pPr>
            <a:r>
              <a:rPr lang="en-US" b="1">
                <a:solidFill>
                  <a:srgbClr val="000000"/>
                </a:solidFill>
                <a:cs typeface="Myanmar Text"/>
              </a:rPr>
              <a:t>Required Media:</a:t>
            </a:r>
            <a:endParaRPr lang="en-US" b="1">
              <a:solidFill>
                <a:srgbClr val="000000"/>
              </a:solidFill>
              <a:ea typeface="Calibri"/>
              <a:cs typeface="Myanmar Text"/>
            </a:endParaRPr>
          </a:p>
          <a:p>
            <a:pPr>
              <a:spcAft>
                <a:spcPts val="601"/>
              </a:spcAft>
            </a:pPr>
            <a:r>
              <a:rPr lang="en-US" sz="1600">
                <a:solidFill>
                  <a:srgbClr val="000000"/>
                </a:solidFill>
                <a:cs typeface="Myanmar Text"/>
              </a:rPr>
              <a:t>3DMD AR EDU App + subscription</a:t>
            </a:r>
            <a:endParaRPr lang="en-US" sz="1600">
              <a:solidFill>
                <a:srgbClr val="000000"/>
              </a:solidFill>
              <a:ea typeface="Calibri"/>
              <a:cs typeface="Myanmar Text"/>
            </a:endParaRPr>
          </a:p>
          <a:p>
            <a:pPr>
              <a:spcAft>
                <a:spcPts val="601"/>
              </a:spcAft>
            </a:pPr>
            <a:endParaRPr lang="en-US" sz="1600" b="1">
              <a:solidFill>
                <a:srgbClr val="000000"/>
              </a:solidFill>
              <a:cs typeface="Calibri"/>
            </a:endParaRPr>
          </a:p>
          <a:p>
            <a:pPr>
              <a:spcAft>
                <a:spcPts val="601"/>
              </a:spcAft>
            </a:pPr>
            <a:r>
              <a:rPr lang="en-US" sz="1600" b="1">
                <a:solidFill>
                  <a:srgbClr val="000000"/>
                </a:solidFill>
                <a:cs typeface="Calibri"/>
              </a:rPr>
              <a:t>Other Materials Needed:</a:t>
            </a:r>
            <a:endParaRPr lang="en-US" sz="1600">
              <a:solidFill>
                <a:srgbClr val="000000"/>
              </a:solidFill>
              <a:ea typeface="Calibri"/>
              <a:cs typeface="Calibri"/>
            </a:endParaRPr>
          </a:p>
          <a:p>
            <a:r>
              <a:rPr lang="en-US" sz="1600">
                <a:cs typeface="Calibri"/>
              </a:rPr>
              <a:t>Notebook and writing tools</a:t>
            </a:r>
          </a:p>
          <a:p>
            <a:endParaRPr lang="en-US" sz="1600">
              <a:cs typeface="Calibri"/>
            </a:endParaRPr>
          </a:p>
        </p:txBody>
      </p:sp>
      <p:sp>
        <p:nvSpPr>
          <p:cNvPr id="8" name="TextBox 1">
            <a:extLst>
              <a:ext uri="{FF2B5EF4-FFF2-40B4-BE49-F238E27FC236}">
                <a16:creationId xmlns:a16="http://schemas.microsoft.com/office/drawing/2014/main" id="{941A8659-48C6-DCB4-CF4A-88CD90BFEE08}"/>
              </a:ext>
            </a:extLst>
          </p:cNvPr>
          <p:cNvSpPr txBox="1"/>
          <p:nvPr/>
        </p:nvSpPr>
        <p:spPr>
          <a:xfrm>
            <a:off x="6993609" y="1204429"/>
            <a:ext cx="2942128" cy="4078166"/>
          </a:xfrm>
          <a:prstGeom prst="rect">
            <a:avLst/>
          </a:prstGeom>
          <a:noFill/>
        </p:spPr>
        <p:txBody>
          <a:bodyPr wrap="square" lIns="91440" tIns="45719" rIns="91440" bIns="45719"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1"/>
              </a:spcAft>
            </a:pPr>
            <a:r>
              <a:rPr lang="en-US" b="1">
                <a:solidFill>
                  <a:srgbClr val="000000"/>
                </a:solidFill>
                <a:cs typeface="Calibri"/>
              </a:rPr>
              <a:t>Grade, Class</a:t>
            </a:r>
            <a:endParaRPr lang="en-US">
              <a:solidFill>
                <a:srgbClr val="000000"/>
              </a:solidFill>
              <a:cs typeface="Calibri"/>
            </a:endParaRPr>
          </a:p>
          <a:p>
            <a:r>
              <a:rPr lang="en-US" sz="1600">
                <a:solidFill>
                  <a:srgbClr val="000000"/>
                </a:solidFill>
                <a:cs typeface="Calibri"/>
              </a:rPr>
              <a:t>9-12 Biology </a:t>
            </a:r>
          </a:p>
          <a:p>
            <a:endParaRPr lang="en-US" sz="1600">
              <a:solidFill>
                <a:srgbClr val="000000"/>
              </a:solidFill>
              <a:cs typeface="Calibri"/>
            </a:endParaRPr>
          </a:p>
          <a:p>
            <a:pPr>
              <a:spcAft>
                <a:spcPts val="601"/>
              </a:spcAft>
            </a:pPr>
            <a:r>
              <a:rPr lang="en-US" b="1">
                <a:solidFill>
                  <a:srgbClr val="000000"/>
                </a:solidFill>
                <a:cs typeface="Calibri"/>
              </a:rPr>
              <a:t>Topics</a:t>
            </a:r>
            <a:endParaRPr lang="en-US">
              <a:solidFill>
                <a:srgbClr val="000000"/>
              </a:solidFill>
              <a:cs typeface="Calibri"/>
            </a:endParaRPr>
          </a:p>
          <a:p>
            <a:pPr marL="172085" indent="-172085">
              <a:buFont typeface="Arial" panose="020B0604020202020204" pitchFamily="34" charset="0"/>
              <a:buChar char="•"/>
            </a:pPr>
            <a:r>
              <a:rPr lang="en-US" sz="1600">
                <a:solidFill>
                  <a:srgbClr val="000000"/>
                </a:solidFill>
                <a:cs typeface="Calibri"/>
              </a:rPr>
              <a:t>Translation</a:t>
            </a:r>
          </a:p>
          <a:p>
            <a:pPr marL="172085" indent="-172085">
              <a:buFont typeface="Arial" panose="020B0604020202020204" pitchFamily="34" charset="0"/>
              <a:buChar char="•"/>
            </a:pPr>
            <a:r>
              <a:rPr lang="en-US" sz="1600">
                <a:solidFill>
                  <a:srgbClr val="000000"/>
                </a:solidFill>
                <a:cs typeface="Calibri"/>
              </a:rPr>
              <a:t>Central Dogma</a:t>
            </a:r>
          </a:p>
          <a:p>
            <a:pPr marL="172085" indent="-172085">
              <a:buFont typeface="Arial" panose="020B0604020202020204" pitchFamily="34" charset="0"/>
              <a:buChar char="•"/>
            </a:pPr>
            <a:r>
              <a:rPr lang="en-US" sz="1600">
                <a:solidFill>
                  <a:srgbClr val="000000"/>
                </a:solidFill>
                <a:cs typeface="Calibri"/>
              </a:rPr>
              <a:t>Ribosome</a:t>
            </a:r>
          </a:p>
          <a:p>
            <a:pPr marL="172085" indent="-172085">
              <a:buFont typeface="Arial" panose="020B0604020202020204" pitchFamily="34" charset="0"/>
              <a:buChar char="•"/>
            </a:pPr>
            <a:r>
              <a:rPr lang="en-US" sz="1600">
                <a:solidFill>
                  <a:srgbClr val="000000"/>
                </a:solidFill>
                <a:cs typeface="Calibri"/>
              </a:rPr>
              <a:t>Proteins </a:t>
            </a:r>
          </a:p>
          <a:p>
            <a:endParaRPr lang="en-US" sz="1600">
              <a:solidFill>
                <a:srgbClr val="000000"/>
              </a:solidFill>
              <a:cs typeface="Calibri"/>
            </a:endParaRPr>
          </a:p>
          <a:p>
            <a:endParaRPr lang="en-US" sz="1401">
              <a:solidFill>
                <a:srgbClr val="000000"/>
              </a:solidFill>
              <a:cs typeface="Calibri"/>
            </a:endParaRPr>
          </a:p>
          <a:p>
            <a:pPr>
              <a:spcAft>
                <a:spcPts val="600"/>
              </a:spcAft>
            </a:pPr>
            <a:r>
              <a:rPr lang="en-US" b="1">
                <a:solidFill>
                  <a:srgbClr val="000000"/>
                </a:solidFill>
                <a:cs typeface="Calibri"/>
              </a:rPr>
              <a:t>Prerequisite Knowledge</a:t>
            </a:r>
          </a:p>
          <a:p>
            <a:pPr marL="174625" indent="-174625">
              <a:buFont typeface="Arial" panose="020B0604020202020204" pitchFamily="34" charset="0"/>
              <a:buChar char="•"/>
            </a:pPr>
            <a:r>
              <a:rPr lang="en-US" sz="1600">
                <a:solidFill>
                  <a:srgbClr val="000000"/>
                </a:solidFill>
                <a:cs typeface="Calibri"/>
              </a:rPr>
              <a:t>Transcription</a:t>
            </a:r>
          </a:p>
          <a:p>
            <a:pPr marL="174625" indent="-174625">
              <a:buFont typeface="Arial" panose="020B0604020202020204" pitchFamily="34" charset="0"/>
              <a:buChar char="•"/>
            </a:pPr>
            <a:endParaRPr lang="en-US" sz="1600">
              <a:solidFill>
                <a:srgbClr val="000000"/>
              </a:solidFill>
              <a:cs typeface="Calibri"/>
            </a:endParaRPr>
          </a:p>
          <a:p>
            <a:pPr marL="174625" indent="-174625">
              <a:buFont typeface="Arial" panose="020B0604020202020204" pitchFamily="34" charset="0"/>
              <a:buChar char="•"/>
            </a:pPr>
            <a:endParaRPr lang="en-US" sz="1600">
              <a:solidFill>
                <a:srgbClr val="000000"/>
              </a:solidFill>
              <a:cs typeface="Calibri"/>
            </a:endParaRPr>
          </a:p>
          <a:p>
            <a:pPr marL="174625" indent="-174625">
              <a:buFont typeface="Arial" panose="020B0604020202020204" pitchFamily="34" charset="0"/>
              <a:buChar char="•"/>
            </a:pPr>
            <a:endParaRPr lang="en-US" sz="1600">
              <a:solidFill>
                <a:srgbClr val="000000"/>
              </a:solidFill>
              <a:cs typeface="Calibri"/>
            </a:endParaRPr>
          </a:p>
        </p:txBody>
      </p:sp>
    </p:spTree>
    <p:custDataLst>
      <p:tags r:id="rId1"/>
    </p:custDataLst>
    <p:extLst>
      <p:ext uri="{BB962C8B-B14F-4D97-AF65-F5344CB8AC3E}">
        <p14:creationId xmlns:p14="http://schemas.microsoft.com/office/powerpoint/2010/main" val="4428960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0617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EA2F14E-B841-5521-E697-F68DC2DA4C71}"/>
              </a:ext>
            </a:extLst>
          </p:cNvPr>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E0BBE7"/>
                </a:solidFill>
                <a:effectLst/>
                <a:uLnTx/>
                <a:uFillTx/>
                <a:latin typeface="Calibri" panose="020F0502020204030204"/>
                <a:ea typeface="+mn-ea"/>
                <a:cs typeface="+mn-cs"/>
              </a:rPr>
              <a:t>© 2023 3D Molecular Designs. All Rights Reserved. </a:t>
            </a:r>
          </a:p>
        </p:txBody>
      </p:sp>
      <p:sp>
        <p:nvSpPr>
          <p:cNvPr id="3" name="TextBox 2">
            <a:extLst>
              <a:ext uri="{FF2B5EF4-FFF2-40B4-BE49-F238E27FC236}">
                <a16:creationId xmlns:a16="http://schemas.microsoft.com/office/drawing/2014/main" id="{C4072848-315E-E238-7B37-0FDBB2076388}"/>
              </a:ext>
            </a:extLst>
          </p:cNvPr>
          <p:cNvSpPr txBox="1"/>
          <p:nvPr/>
        </p:nvSpPr>
        <p:spPr>
          <a:xfrm>
            <a:off x="923525" y="1204430"/>
            <a:ext cx="10151449" cy="238526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rPr>
              <a:t>Student and Teacher Slide Deck Pages</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Calibri"/>
            </a:endParaRPr>
          </a:p>
          <a:p>
            <a:pPr marL="0" lvl="1">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Slides that are meant for student </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viewing will feature a </a:t>
            </a:r>
            <a:r>
              <a:rPr kumimoji="0" lang="en-US" sz="1600" b="1" u="none" strike="noStrike" kern="1200" cap="none" spc="0" normalizeH="0" baseline="0" noProof="0">
                <a:ln>
                  <a:noFill/>
                </a:ln>
                <a:solidFill>
                  <a:srgbClr val="1CA64A"/>
                </a:solidFill>
                <a:effectLst/>
                <a:uLnTx/>
                <a:uFillTx/>
                <a:latin typeface="Calibri" panose="020F0502020204030204"/>
                <a:ea typeface="+mn-ea"/>
                <a:cs typeface="Calibri"/>
              </a:rPr>
              <a:t>green top</a:t>
            </a:r>
            <a:r>
              <a:rPr lang="en-US" sz="1600" b="1">
                <a:solidFill>
                  <a:srgbClr val="1CA64A"/>
                </a:solidFill>
                <a:latin typeface="Calibri" panose="020F0502020204030204"/>
                <a:cs typeface="Calibri"/>
              </a:rPr>
              <a:t> </a:t>
            </a:r>
            <a:endParaRPr lang="en-US" sz="1600" b="1" u="none" strike="noStrike" kern="1200" cap="none" spc="0" normalizeH="0" baseline="0" noProof="0">
              <a:ln>
                <a:noFill/>
              </a:ln>
              <a:solidFill>
                <a:srgbClr val="1CA64A"/>
              </a:solidFill>
              <a:effectLst/>
              <a:uLnTx/>
              <a:uFillTx/>
              <a:latin typeface="Calibri" panose="020F0502020204030204"/>
              <a:ea typeface="Calibri"/>
              <a:cs typeface="Calibri"/>
            </a:endParaRPr>
          </a:p>
          <a:p>
            <a:pPr marL="0" lvl="1">
              <a:defRPr/>
            </a:pPr>
            <a:r>
              <a:rPr kumimoji="0" lang="en-US" sz="1600" b="1" u="none" strike="noStrike" kern="1200" cap="none" spc="0" normalizeH="0" baseline="0" noProof="0">
                <a:ln>
                  <a:noFill/>
                </a:ln>
                <a:solidFill>
                  <a:srgbClr val="1CA64A"/>
                </a:solidFill>
                <a:effectLst/>
                <a:uLnTx/>
                <a:uFillTx/>
                <a:latin typeface="Calibri" panose="020F0502020204030204"/>
                <a:ea typeface="+mn-ea"/>
                <a:cs typeface="Calibri"/>
              </a:rPr>
              <a:t>banner</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a:t>
            </a:r>
            <a:r>
              <a:rPr lang="en-US" sz="1600">
                <a:solidFill>
                  <a:srgbClr val="000000"/>
                </a:solidFill>
                <a:latin typeface="Calibri" panose="020F0502020204030204"/>
                <a:cs typeface="Calibri"/>
              </a:rPr>
              <a:t> </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Slides that are meant only for teacher viewing will feature a</a:t>
            </a:r>
            <a:r>
              <a:rPr lang="en-US" sz="1600">
                <a:solidFill>
                  <a:srgbClr val="000000"/>
                </a:solidFill>
                <a:latin typeface="Calibri" panose="020F0502020204030204"/>
                <a:cs typeface="Calibri"/>
              </a:rPr>
              <a:t> </a:t>
            </a:r>
            <a:endParaRPr lang="en-US" sz="1600" b="0" u="none" strike="noStrike" kern="1200" cap="none" spc="0" normalizeH="0" baseline="0" noProof="0">
              <a:ln>
                <a:noFill/>
              </a:ln>
              <a:solidFill>
                <a:srgbClr val="000000"/>
              </a:solidFill>
              <a:effectLst/>
              <a:uLnTx/>
              <a:uFillTx/>
              <a:latin typeface="Calibri" panose="020F0502020204030204"/>
              <a:ea typeface="Calibri"/>
              <a:cs typeface="Calibri"/>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600" b="1" u="none" strike="noStrike" kern="1200" cap="none" spc="0" normalizeH="0" baseline="0" noProof="0">
                <a:ln>
                  <a:noFill/>
                </a:ln>
                <a:solidFill>
                  <a:srgbClr val="6D2C79"/>
                </a:solidFill>
                <a:effectLst/>
                <a:uLnTx/>
                <a:uFillTx/>
                <a:latin typeface="Calibri" panose="020F0502020204030204"/>
                <a:ea typeface="+mn-ea"/>
                <a:cs typeface="Calibri"/>
              </a:rPr>
              <a:t>purple top banner </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and will appear hidden </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when in "slide show" mode.</a:t>
            </a:r>
            <a:endParaRPr lang="en-US" sz="1600" b="0" i="0" u="none" strike="noStrike" kern="1200" cap="none" spc="0" normalizeH="0" baseline="0" noProof="0">
              <a:ln>
                <a:noFill/>
              </a:ln>
              <a:solidFill>
                <a:srgbClr val="000000"/>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rPr>
              <a:t>Prompting Icons</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Calibri"/>
            </a:endParaRPr>
          </a:p>
          <a:p>
            <a:pPr marL="0" lvl="1">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Each student slide will include a prompting icon in the top right corner of the slide. These icons</a:t>
            </a:r>
            <a:r>
              <a:rPr lang="en-US" sz="1600">
                <a:solidFill>
                  <a:srgbClr val="000000"/>
                </a:solidFill>
                <a:latin typeface="Calibri" panose="020F0502020204030204"/>
                <a:cs typeface="Calibri"/>
              </a:rPr>
              <a:t> on each slide cue</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 </a:t>
            </a:r>
            <a:r>
              <a:rPr lang="en-US" sz="1600">
                <a:solidFill>
                  <a:srgbClr val="000000"/>
                </a:solidFill>
                <a:latin typeface="Calibri" panose="020F0502020204030204"/>
                <a:cs typeface="Calibri"/>
              </a:rPr>
              <a:t>your students</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 </a:t>
            </a:r>
            <a:r>
              <a:rPr lang="en-US" sz="1600">
                <a:solidFill>
                  <a:srgbClr val="000000"/>
                </a:solidFill>
                <a:latin typeface="Calibri" panose="020F0502020204030204"/>
                <a:cs typeface="Calibri"/>
              </a:rPr>
              <a:t>to the type of activity they will </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be doing.</a:t>
            </a:r>
            <a:endParaRPr lang="en-US" sz="1600" b="0" i="0" u="none" strike="noStrike" kern="1200" cap="none" spc="0" normalizeH="0" baseline="0" noProof="0">
              <a:ln>
                <a:noFill/>
              </a:ln>
              <a:solidFill>
                <a:srgbClr val="000000"/>
              </a:solidFill>
              <a:effectLst/>
              <a:uLnTx/>
              <a:uFillTx/>
              <a:latin typeface="Calibri" panose="020F0502020204030204"/>
              <a:ea typeface="Calibri"/>
              <a:cs typeface="Calibri"/>
            </a:endParaRPr>
          </a:p>
        </p:txBody>
      </p:sp>
      <p:sp>
        <p:nvSpPr>
          <p:cNvPr id="4" name="TextBox 3">
            <a:extLst>
              <a:ext uri="{FF2B5EF4-FFF2-40B4-BE49-F238E27FC236}">
                <a16:creationId xmlns:a16="http://schemas.microsoft.com/office/drawing/2014/main" id="{D625AF32-1C6A-DD0A-6813-BC1079D6CC19}"/>
              </a:ext>
            </a:extLst>
          </p:cNvPr>
          <p:cNvSpPr txBox="1"/>
          <p:nvPr/>
        </p:nvSpPr>
        <p:spPr>
          <a:xfrm>
            <a:off x="671332" y="100711"/>
            <a:ext cx="11308465" cy="707886"/>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a:ln>
                  <a:noFill/>
                </a:ln>
                <a:solidFill>
                  <a:prstClr val="white"/>
                </a:solidFill>
                <a:effectLst/>
                <a:uLnTx/>
                <a:uFillTx/>
                <a:latin typeface="Calibri" panose="020F0502020204030204"/>
                <a:ea typeface="+mn-ea"/>
                <a:cs typeface="Myanmar Text"/>
              </a:rPr>
              <a:t>Teacher Guide - Using This Slide Deck</a:t>
            </a:r>
            <a:endParaRPr kumimoji="0" lang="en-US" sz="4000" b="0" i="0" u="none" strike="noStrike" kern="1200" cap="none" spc="0" normalizeH="0" baseline="0" noProof="0">
              <a:ln>
                <a:noFill/>
              </a:ln>
              <a:solidFill>
                <a:prstClr val="white"/>
              </a:solidFill>
              <a:effectLst/>
              <a:uLnTx/>
              <a:uFillTx/>
              <a:latin typeface="Calibri" panose="020F0502020204030204"/>
              <a:ea typeface="+mn-ea"/>
              <a:cs typeface="Myanmar Text"/>
            </a:endParaRPr>
          </a:p>
        </p:txBody>
      </p:sp>
      <p:pic>
        <p:nvPicPr>
          <p:cNvPr id="5" name="Picture 4" descr="A close-up of a screen&#10;&#10;Description automatically generated">
            <a:extLst>
              <a:ext uri="{FF2B5EF4-FFF2-40B4-BE49-F238E27FC236}">
                <a16:creationId xmlns:a16="http://schemas.microsoft.com/office/drawing/2014/main" id="{8F00150D-F82A-0CD5-2228-F2487AA2C3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58107" y="1298214"/>
            <a:ext cx="4065273" cy="1086224"/>
          </a:xfrm>
          <a:prstGeom prst="rect">
            <a:avLst/>
          </a:prstGeom>
        </p:spPr>
      </p:pic>
      <p:pic>
        <p:nvPicPr>
          <p:cNvPr id="6" name="Picture 4" descr="Icon&#10;&#10;Description automatically generated">
            <a:extLst>
              <a:ext uri="{FF2B5EF4-FFF2-40B4-BE49-F238E27FC236}">
                <a16:creationId xmlns:a16="http://schemas.microsoft.com/office/drawing/2014/main" id="{75208178-7F76-6979-F571-9423ABA376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6021" y="3817736"/>
            <a:ext cx="100120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A purple pencil in a white circle&#10;&#10;Description automatically generated">
            <a:extLst>
              <a:ext uri="{FF2B5EF4-FFF2-40B4-BE49-F238E27FC236}">
                <a16:creationId xmlns:a16="http://schemas.microsoft.com/office/drawing/2014/main" id="{7862C378-8E31-84DF-9FCF-33F7376C15A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62559"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A purple and white head with a light bulb inside&#10;&#10;Description automatically generated">
            <a:extLst>
              <a:ext uri="{FF2B5EF4-FFF2-40B4-BE49-F238E27FC236}">
                <a16:creationId xmlns:a16="http://schemas.microsoft.com/office/drawing/2014/main" id="{284EE54F-3D9B-E542-CF5A-60F638E5242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90749" y="3817736"/>
            <a:ext cx="101748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Icon&#10;&#10;Description automatically generated">
            <a:extLst>
              <a:ext uri="{FF2B5EF4-FFF2-40B4-BE49-F238E27FC236}">
                <a16:creationId xmlns:a16="http://schemas.microsoft.com/office/drawing/2014/main" id="{1B21B4C9-A626-2516-B104-24710AEDA3E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61317"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a:extLst>
              <a:ext uri="{FF2B5EF4-FFF2-40B4-BE49-F238E27FC236}">
                <a16:creationId xmlns:a16="http://schemas.microsoft.com/office/drawing/2014/main" id="{EE512517-1CDF-6860-2C6E-BF7A37D0BEF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864327"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
            <a:extLst>
              <a:ext uri="{FF2B5EF4-FFF2-40B4-BE49-F238E27FC236}">
                <a16:creationId xmlns:a16="http://schemas.microsoft.com/office/drawing/2014/main" id="{4D7B9FDC-E68E-8BA1-473B-7F6BB8865C74}"/>
              </a:ext>
            </a:extLst>
          </p:cNvPr>
          <p:cNvSpPr txBox="1"/>
          <p:nvPr/>
        </p:nvSpPr>
        <p:spPr>
          <a:xfrm>
            <a:off x="2594352"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Write in your notebook</a:t>
            </a:r>
          </a:p>
        </p:txBody>
      </p:sp>
      <p:sp>
        <p:nvSpPr>
          <p:cNvPr id="12" name="TextBox 1">
            <a:extLst>
              <a:ext uri="{FF2B5EF4-FFF2-40B4-BE49-F238E27FC236}">
                <a16:creationId xmlns:a16="http://schemas.microsoft.com/office/drawing/2014/main" id="{EACE580B-3451-BF8B-7F22-324A847085FE}"/>
              </a:ext>
            </a:extLst>
          </p:cNvPr>
          <p:cNvSpPr txBox="1"/>
          <p:nvPr/>
        </p:nvSpPr>
        <p:spPr>
          <a:xfrm>
            <a:off x="4402209"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Quiet thinking time</a:t>
            </a:r>
          </a:p>
        </p:txBody>
      </p:sp>
      <p:sp>
        <p:nvSpPr>
          <p:cNvPr id="13" name="TextBox 1">
            <a:extLst>
              <a:ext uri="{FF2B5EF4-FFF2-40B4-BE49-F238E27FC236}">
                <a16:creationId xmlns:a16="http://schemas.microsoft.com/office/drawing/2014/main" id="{709772A2-BA2C-2473-BA35-65F567C1BC7D}"/>
              </a:ext>
            </a:extLst>
          </p:cNvPr>
          <p:cNvSpPr txBox="1"/>
          <p:nvPr/>
        </p:nvSpPr>
        <p:spPr>
          <a:xfrm>
            <a:off x="840401" y="4892805"/>
            <a:ext cx="1429692"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Turn and talk  discussion</a:t>
            </a:r>
          </a:p>
        </p:txBody>
      </p:sp>
      <p:sp>
        <p:nvSpPr>
          <p:cNvPr id="14" name="TextBox 1">
            <a:extLst>
              <a:ext uri="{FF2B5EF4-FFF2-40B4-BE49-F238E27FC236}">
                <a16:creationId xmlns:a16="http://schemas.microsoft.com/office/drawing/2014/main" id="{240E4726-2834-5029-0503-A8ED9C6ADED0}"/>
              </a:ext>
            </a:extLst>
          </p:cNvPr>
          <p:cNvSpPr txBox="1"/>
          <p:nvPr/>
        </p:nvSpPr>
        <p:spPr>
          <a:xfrm>
            <a:off x="7815559"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Physical modeling</a:t>
            </a:r>
          </a:p>
        </p:txBody>
      </p:sp>
      <p:sp>
        <p:nvSpPr>
          <p:cNvPr id="15" name="TextBox 1">
            <a:extLst>
              <a:ext uri="{FF2B5EF4-FFF2-40B4-BE49-F238E27FC236}">
                <a16:creationId xmlns:a16="http://schemas.microsoft.com/office/drawing/2014/main" id="{0147D30A-C5E4-B4CD-A84B-3DDAA34962D7}"/>
              </a:ext>
            </a:extLst>
          </p:cNvPr>
          <p:cNvSpPr txBox="1"/>
          <p:nvPr/>
        </p:nvSpPr>
        <p:spPr>
          <a:xfrm>
            <a:off x="6171322" y="4887589"/>
            <a:ext cx="1055076"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Digital modeling</a:t>
            </a:r>
          </a:p>
        </p:txBody>
      </p:sp>
      <p:sp>
        <p:nvSpPr>
          <p:cNvPr id="16" name="TextBox 15">
            <a:extLst>
              <a:ext uri="{FF2B5EF4-FFF2-40B4-BE49-F238E27FC236}">
                <a16:creationId xmlns:a16="http://schemas.microsoft.com/office/drawing/2014/main" id="{7A29AADB-E425-4770-8C51-2C39356942D3}"/>
              </a:ext>
            </a:extLst>
          </p:cNvPr>
          <p:cNvSpPr txBox="1"/>
          <p:nvPr/>
        </p:nvSpPr>
        <p:spPr>
          <a:xfrm>
            <a:off x="930104" y="5711063"/>
            <a:ext cx="10750187" cy="93871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Teacher Moves and Student Moves</a:t>
            </a:r>
          </a:p>
          <a:p>
            <a:pPr>
              <a:defRPr/>
            </a:pPr>
            <a:r>
              <a:rPr lang="en-US" sz="1600">
                <a:solidFill>
                  <a:prstClr val="black"/>
                </a:solidFill>
                <a:latin typeface="Calibri" panose="020F0502020204030204"/>
              </a:rPr>
              <a:t>Class</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slides </a:t>
            </a:r>
            <a:r>
              <a:rPr lang="en-US" sz="1600">
                <a:solidFill>
                  <a:prstClr val="black"/>
                </a:solidFill>
                <a:latin typeface="Calibri" panose="020F0502020204030204"/>
              </a:rPr>
              <a:t>provide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notes (</a:t>
            </a:r>
            <a:r>
              <a:rPr lang="en-US" sz="1600">
                <a:solidFill>
                  <a:prstClr val="black"/>
                </a:solidFill>
                <a:latin typeface="Calibri" panose="020F0502020204030204"/>
              </a:rPr>
              <a:t>teacher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notes </a:t>
            </a:r>
            <a:r>
              <a:rPr lang="en-US" sz="1600">
                <a:solidFill>
                  <a:prstClr val="black"/>
                </a:solidFill>
                <a:latin typeface="Calibri" panose="020F0502020204030204"/>
              </a:rPr>
              <a:t>below</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the </a:t>
            </a:r>
            <a:r>
              <a:rPr lang="en-US" sz="1600">
                <a:solidFill>
                  <a:prstClr val="black"/>
                </a:solidFill>
                <a:latin typeface="Calibri" panose="020F0502020204030204"/>
              </a:rPr>
              <a:t>slide</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a:t>
            </a:r>
            <a:r>
              <a:rPr lang="en-US" sz="1600">
                <a:solidFill>
                  <a:prstClr val="black"/>
                </a:solidFill>
                <a:latin typeface="Calibri" panose="020F0502020204030204"/>
              </a:rPr>
              <a:t>with specific information to assist you in facilitating the activity</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a:t>
            </a:r>
            <a:r>
              <a:rPr lang="en-US" sz="1600">
                <a:solidFill>
                  <a:prstClr val="black"/>
                </a:solidFill>
                <a:latin typeface="Calibri" panose="020F0502020204030204"/>
              </a:rPr>
              <a:t>using</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effective modeling and education practices.</a:t>
            </a:r>
            <a:r>
              <a:rPr lang="en-US" sz="1600">
                <a:solidFill>
                  <a:prstClr val="black"/>
                </a:solidFill>
                <a:latin typeface="Calibri" panose="020F0502020204030204"/>
              </a:rPr>
              <a:t> </a:t>
            </a:r>
            <a:endParaRPr lang="en-US" sz="1600" b="0" i="0" u="none" strike="noStrike" kern="1200" cap="none" spc="0" normalizeH="0" baseline="0" noProof="0">
              <a:ln>
                <a:noFill/>
              </a:ln>
              <a:solidFill>
                <a:prstClr val="black"/>
              </a:solidFill>
              <a:effectLst/>
              <a:uLnTx/>
              <a:uFillTx/>
              <a:latin typeface="Calibri" panose="020F0502020204030204"/>
              <a:cs typeface="Calibri"/>
            </a:endParaRPr>
          </a:p>
        </p:txBody>
      </p:sp>
    </p:spTree>
    <p:custDataLst>
      <p:tags r:id="rId1"/>
    </p:custDataLst>
    <p:extLst>
      <p:ext uri="{BB962C8B-B14F-4D97-AF65-F5344CB8AC3E}">
        <p14:creationId xmlns:p14="http://schemas.microsoft.com/office/powerpoint/2010/main" val="1970541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Footer Placeholder 1">
            <a:extLst>
              <a:ext uri="{FF2B5EF4-FFF2-40B4-BE49-F238E27FC236}">
                <a16:creationId xmlns:a16="http://schemas.microsoft.com/office/drawing/2014/main" id="{FAEAA82C-9530-6390-364C-2F18FB2A4824}"/>
              </a:ext>
            </a:extLst>
          </p:cNvPr>
          <p:cNvSpPr>
            <a:spLocks noGrp="1"/>
          </p:cNvSpPr>
          <p:nvPr>
            <p:ph type="ftr" sz="quarter" idx="11"/>
          </p:nvPr>
        </p:nvSpPr>
        <p:spPr>
          <a:xfrm>
            <a:off x="4038600" y="6356350"/>
            <a:ext cx="4114800" cy="365125"/>
          </a:xfrm>
        </p:spPr>
        <p:txBody>
          <a:bodyPr/>
          <a:lstStyle/>
          <a:p>
            <a:r>
              <a:rPr lang="en-US">
                <a:solidFill>
                  <a:srgbClr val="D3A3DD"/>
                </a:solidFill>
                <a:latin typeface="+mn-lt"/>
              </a:rPr>
              <a:t>© 2023 3D Molecular Designs. All Rights Reserved. </a:t>
            </a:r>
          </a:p>
        </p:txBody>
      </p:sp>
      <p:sp>
        <p:nvSpPr>
          <p:cNvPr id="6" name="TextBox 5">
            <a:extLst>
              <a:ext uri="{FF2B5EF4-FFF2-40B4-BE49-F238E27FC236}">
                <a16:creationId xmlns:a16="http://schemas.microsoft.com/office/drawing/2014/main" id="{3F1EB32B-9A87-2238-2899-E1FB65C206B5}"/>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Standards</a:t>
            </a:r>
            <a:endParaRPr lang="en-US" sz="4000">
              <a:solidFill>
                <a:schemeClr val="bg1"/>
              </a:solidFill>
              <a:cs typeface="Myanmar Text"/>
            </a:endParaRPr>
          </a:p>
        </p:txBody>
      </p:sp>
      <p:sp>
        <p:nvSpPr>
          <p:cNvPr id="5" name="TextBox 4">
            <a:extLst>
              <a:ext uri="{FF2B5EF4-FFF2-40B4-BE49-F238E27FC236}">
                <a16:creationId xmlns:a16="http://schemas.microsoft.com/office/drawing/2014/main" id="{2E5E1118-2214-5C72-5E2A-66B5EF3E76E2}"/>
              </a:ext>
            </a:extLst>
          </p:cNvPr>
          <p:cNvSpPr txBox="1"/>
          <p:nvPr/>
        </p:nvSpPr>
        <p:spPr>
          <a:xfrm>
            <a:off x="914291" y="1213667"/>
            <a:ext cx="10943104" cy="369458"/>
          </a:xfrm>
          <a:prstGeom prst="rect">
            <a:avLst/>
          </a:prstGeom>
          <a:noFill/>
        </p:spPr>
        <p:txBody>
          <a:bodyPr wrap="square" lIns="91440" tIns="45719" rIns="91440" bIns="45719" rtlCol="0" anchor="t">
            <a:spAutoFit/>
          </a:bodyPr>
          <a:lstStyle/>
          <a:p>
            <a:pPr>
              <a:spcAft>
                <a:spcPts val="601"/>
              </a:spcAft>
            </a:pPr>
            <a:r>
              <a:rPr lang="en-US" sz="1801" b="1">
                <a:solidFill>
                  <a:srgbClr val="000000"/>
                </a:solidFill>
                <a:cs typeface="Calibri"/>
              </a:rPr>
              <a:t>Next Generation Science Standards</a:t>
            </a:r>
            <a:endParaRPr lang="en-US" sz="1801">
              <a:solidFill>
                <a:srgbClr val="000000"/>
              </a:solidFill>
              <a:cs typeface="Calibri"/>
            </a:endParaRPr>
          </a:p>
        </p:txBody>
      </p:sp>
      <p:graphicFrame>
        <p:nvGraphicFramePr>
          <p:cNvPr id="7" name="Table 6">
            <a:extLst>
              <a:ext uri="{FF2B5EF4-FFF2-40B4-BE49-F238E27FC236}">
                <a16:creationId xmlns:a16="http://schemas.microsoft.com/office/drawing/2014/main" id="{E35354D7-C8DD-8318-F3E6-84C0118E22FD}"/>
              </a:ext>
            </a:extLst>
          </p:cNvPr>
          <p:cNvGraphicFramePr>
            <a:graphicFrameLocks noGrp="1"/>
          </p:cNvGraphicFramePr>
          <p:nvPr>
            <p:extLst>
              <p:ext uri="{D42A27DB-BD31-4B8C-83A1-F6EECF244321}">
                <p14:modId xmlns:p14="http://schemas.microsoft.com/office/powerpoint/2010/main" val="4199898666"/>
              </p:ext>
            </p:extLst>
          </p:nvPr>
        </p:nvGraphicFramePr>
        <p:xfrm>
          <a:off x="1034473" y="1795203"/>
          <a:ext cx="10588321" cy="2999537"/>
        </p:xfrm>
        <a:graphic>
          <a:graphicData uri="http://schemas.openxmlformats.org/drawingml/2006/table">
            <a:tbl>
              <a:tblPr firstRow="1" firstCol="1" bandRow="1">
                <a:tableStyleId>{C4B1156A-380E-4F78-BDF5-A606A8083BF9}</a:tableStyleId>
              </a:tblPr>
              <a:tblGrid>
                <a:gridCol w="3408804">
                  <a:extLst>
                    <a:ext uri="{9D8B030D-6E8A-4147-A177-3AD203B41FA5}">
                      <a16:colId xmlns:a16="http://schemas.microsoft.com/office/drawing/2014/main" val="598079876"/>
                    </a:ext>
                  </a:extLst>
                </a:gridCol>
                <a:gridCol w="3721266">
                  <a:extLst>
                    <a:ext uri="{9D8B030D-6E8A-4147-A177-3AD203B41FA5}">
                      <a16:colId xmlns:a16="http://schemas.microsoft.com/office/drawing/2014/main" val="3881289360"/>
                    </a:ext>
                  </a:extLst>
                </a:gridCol>
                <a:gridCol w="3458251">
                  <a:extLst>
                    <a:ext uri="{9D8B030D-6E8A-4147-A177-3AD203B41FA5}">
                      <a16:colId xmlns:a16="http://schemas.microsoft.com/office/drawing/2014/main" val="2035052738"/>
                    </a:ext>
                  </a:extLst>
                </a:gridCol>
              </a:tblGrid>
              <a:tr h="755636">
                <a:tc>
                  <a:txBody>
                    <a:bodyPr/>
                    <a:lstStyle/>
                    <a:p>
                      <a:pPr marL="0" marR="0" algn="ctr">
                        <a:lnSpc>
                          <a:spcPct val="100000"/>
                        </a:lnSpc>
                        <a:spcBef>
                          <a:spcPts val="0"/>
                        </a:spcBef>
                        <a:spcAft>
                          <a:spcPts val="0"/>
                        </a:spcAft>
                      </a:pPr>
                      <a:r>
                        <a:rPr lang="en-US" sz="1700" b="1">
                          <a:solidFill>
                            <a:schemeClr val="bg1"/>
                          </a:solidFill>
                          <a:effectLst/>
                          <a:latin typeface="+mn-lt"/>
                          <a:cs typeface="Myanmar Text"/>
                        </a:rPr>
                        <a:t>Science and</a:t>
                      </a:r>
                    </a:p>
                    <a:p>
                      <a:pPr marL="0" marR="0" algn="ctr">
                        <a:lnSpc>
                          <a:spcPct val="100000"/>
                        </a:lnSpc>
                        <a:spcBef>
                          <a:spcPts val="0"/>
                        </a:spcBef>
                        <a:spcAft>
                          <a:spcPts val="0"/>
                        </a:spcAft>
                      </a:pPr>
                      <a:r>
                        <a:rPr lang="en-US" sz="1700" b="1">
                          <a:solidFill>
                            <a:schemeClr val="bg1"/>
                          </a:solidFill>
                          <a:effectLst/>
                          <a:latin typeface="+mn-lt"/>
                          <a:cs typeface="Myanmar Text"/>
                        </a:rPr>
                        <a:t>Engineering Practices</a:t>
                      </a:r>
                      <a:endParaRPr lang="en-US" sz="1700" b="1">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38ACF"/>
                    </a:solidFill>
                  </a:tcPr>
                </a:tc>
                <a:tc>
                  <a:txBody>
                    <a:bodyPr/>
                    <a:lstStyle/>
                    <a:p>
                      <a:pPr marL="0" marR="0" algn="ctr">
                        <a:lnSpc>
                          <a:spcPct val="100000"/>
                        </a:lnSpc>
                        <a:spcBef>
                          <a:spcPts val="0"/>
                        </a:spcBef>
                        <a:spcAft>
                          <a:spcPts val="0"/>
                        </a:spcAft>
                      </a:pPr>
                      <a:r>
                        <a:rPr lang="en-US" sz="1700" b="1">
                          <a:solidFill>
                            <a:schemeClr val="bg1"/>
                          </a:solidFill>
                          <a:effectLst/>
                          <a:latin typeface="+mn-lt"/>
                          <a:cs typeface="Myanmar Text"/>
                        </a:rPr>
                        <a:t>Cross Cutting</a:t>
                      </a:r>
                    </a:p>
                    <a:p>
                      <a:pPr marL="0" marR="0" algn="ctr">
                        <a:lnSpc>
                          <a:spcPct val="100000"/>
                        </a:lnSpc>
                        <a:spcBef>
                          <a:spcPts val="0"/>
                        </a:spcBef>
                        <a:spcAft>
                          <a:spcPts val="0"/>
                        </a:spcAft>
                      </a:pPr>
                      <a:r>
                        <a:rPr lang="en-US" sz="1700" b="1">
                          <a:solidFill>
                            <a:schemeClr val="bg1"/>
                          </a:solidFill>
                          <a:effectLst/>
                          <a:latin typeface="+mn-lt"/>
                          <a:cs typeface="Myanmar Text"/>
                        </a:rPr>
                        <a:t>Concepts</a:t>
                      </a:r>
                      <a:endParaRPr lang="en-US" sz="1700" b="1">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marL="0" marR="0" algn="ctr">
                        <a:lnSpc>
                          <a:spcPct val="100000"/>
                        </a:lnSpc>
                        <a:spcBef>
                          <a:spcPts val="0"/>
                        </a:spcBef>
                        <a:spcAft>
                          <a:spcPts val="0"/>
                        </a:spcAft>
                      </a:pPr>
                      <a:r>
                        <a:rPr lang="en-US" sz="1700" b="1">
                          <a:solidFill>
                            <a:schemeClr val="bg1"/>
                          </a:solidFill>
                          <a:effectLst/>
                          <a:latin typeface="+mn-lt"/>
                          <a:cs typeface="Myanmar Text"/>
                        </a:rPr>
                        <a:t>Disciplinary</a:t>
                      </a:r>
                    </a:p>
                    <a:p>
                      <a:pPr marL="0" marR="0" algn="ctr">
                        <a:lnSpc>
                          <a:spcPct val="100000"/>
                        </a:lnSpc>
                        <a:spcBef>
                          <a:spcPts val="0"/>
                        </a:spcBef>
                        <a:spcAft>
                          <a:spcPts val="0"/>
                        </a:spcAft>
                      </a:pPr>
                      <a:r>
                        <a:rPr lang="en-US" sz="1700" b="1">
                          <a:solidFill>
                            <a:schemeClr val="bg1"/>
                          </a:solidFill>
                          <a:effectLst/>
                          <a:latin typeface="+mn-lt"/>
                          <a:cs typeface="Myanmar Text"/>
                        </a:rPr>
                        <a:t>Core Ideas</a:t>
                      </a:r>
                      <a:endParaRPr lang="en-US" sz="1700" b="1">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4031367682"/>
                  </a:ext>
                </a:extLst>
              </a:tr>
              <a:tr h="826797">
                <a:tc>
                  <a:txBody>
                    <a:bodyPr/>
                    <a:lstStyle/>
                    <a:p>
                      <a:pPr marL="0" marR="0" lvl="0" algn="ctr">
                        <a:lnSpc>
                          <a:spcPct val="100000"/>
                        </a:lnSpc>
                        <a:spcBef>
                          <a:spcPts val="0"/>
                        </a:spcBef>
                        <a:spcAft>
                          <a:spcPts val="0"/>
                        </a:spcAft>
                        <a:buNone/>
                      </a:pPr>
                      <a:r>
                        <a:rPr lang="en-US" sz="1600" b="0">
                          <a:latin typeface="+mn-lt"/>
                          <a:cs typeface="Myanmar Text"/>
                        </a:rPr>
                        <a:t>Asking Questions and Defining Problems</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algn="ctr">
                        <a:lnSpc>
                          <a:spcPct val="100000"/>
                        </a:lnSpc>
                        <a:spcBef>
                          <a:spcPts val="0"/>
                        </a:spcBef>
                        <a:spcAft>
                          <a:spcPts val="0"/>
                        </a:spcAft>
                        <a:buNone/>
                      </a:pPr>
                      <a:r>
                        <a:rPr lang="en-US" sz="1600" b="0">
                          <a:latin typeface="+mn-lt"/>
                          <a:cs typeface="Myanmar Text"/>
                        </a:rPr>
                        <a:t>Patterns</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algn="ctr">
                        <a:lnSpc>
                          <a:spcPct val="100000"/>
                        </a:lnSpc>
                        <a:spcBef>
                          <a:spcPts val="0"/>
                        </a:spcBef>
                        <a:spcAft>
                          <a:spcPts val="0"/>
                        </a:spcAft>
                        <a:buNone/>
                      </a:pPr>
                      <a:r>
                        <a:rPr lang="en-US" sz="1600" b="0">
                          <a:effectLst/>
                          <a:latin typeface="+mn-lt"/>
                          <a:ea typeface="Calibri"/>
                          <a:cs typeface="Myanmar Text"/>
                        </a:rPr>
                        <a:t>HS-LS1-1</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84955307"/>
                  </a:ext>
                </a:extLst>
              </a:tr>
              <a:tr h="653923">
                <a:tc>
                  <a:txBody>
                    <a:bodyPr/>
                    <a:lstStyle/>
                    <a:p>
                      <a:pPr marL="0" marR="0" lvl="0" algn="ctr">
                        <a:lnSpc>
                          <a:spcPct val="100000"/>
                        </a:lnSpc>
                        <a:spcBef>
                          <a:spcPts val="0"/>
                        </a:spcBef>
                        <a:spcAft>
                          <a:spcPts val="0"/>
                        </a:spcAft>
                        <a:buNone/>
                      </a:pPr>
                      <a:r>
                        <a:rPr lang="en-US" sz="1600" b="0">
                          <a:effectLst/>
                          <a:latin typeface="+mn-lt"/>
                          <a:cs typeface="Myanmar Text"/>
                        </a:rPr>
                        <a:t>Developing and Using Models</a:t>
                      </a:r>
                      <a:endParaRPr lang="en-US" sz="1600" b="0">
                        <a:latin typeface="+mn-lt"/>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algn="ctr">
                        <a:lnSpc>
                          <a:spcPct val="100000"/>
                        </a:lnSpc>
                        <a:spcBef>
                          <a:spcPts val="0"/>
                        </a:spcBef>
                        <a:spcAft>
                          <a:spcPts val="0"/>
                        </a:spcAft>
                        <a:buNone/>
                      </a:pPr>
                      <a:r>
                        <a:rPr lang="en-US" sz="1600" b="0">
                          <a:latin typeface="+mn-lt"/>
                          <a:cs typeface="Myanmar Text"/>
                        </a:rPr>
                        <a:t>Structure and Function</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algn="ctr">
                        <a:lnSpc>
                          <a:spcPct val="100000"/>
                        </a:lnSpc>
                        <a:spcBef>
                          <a:spcPts val="0"/>
                        </a:spcBef>
                        <a:spcAft>
                          <a:spcPts val="0"/>
                        </a:spcAft>
                        <a:buNone/>
                      </a:pPr>
                      <a:endParaRPr lang="en-US" sz="1600" b="0">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0861642"/>
                  </a:ext>
                </a:extLst>
              </a:tr>
              <a:tr h="763181">
                <a:tc>
                  <a:txBody>
                    <a:bodyPr/>
                    <a:lstStyle/>
                    <a:p>
                      <a:pPr marL="0" marR="0" lvl="0" algn="ctr">
                        <a:lnSpc>
                          <a:spcPct val="100000"/>
                        </a:lnSpc>
                        <a:spcBef>
                          <a:spcPts val="0"/>
                        </a:spcBef>
                        <a:spcAft>
                          <a:spcPts val="0"/>
                        </a:spcAft>
                        <a:buNone/>
                      </a:pPr>
                      <a:r>
                        <a:rPr lang="en-US" sz="1600" b="0">
                          <a:latin typeface="+mn-lt"/>
                          <a:cs typeface="Myanmar Text"/>
                        </a:rPr>
                        <a:t>Constructing Explanations and Designing</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algn="ctr">
                        <a:lnSpc>
                          <a:spcPct val="100000"/>
                        </a:lnSpc>
                        <a:spcBef>
                          <a:spcPts val="0"/>
                        </a:spcBef>
                        <a:spcAft>
                          <a:spcPts val="0"/>
                        </a:spcAft>
                        <a:buNone/>
                      </a:pPr>
                      <a:endParaRPr lang="en-US" sz="1600" b="0">
                        <a:effectLst/>
                        <a:latin typeface="+mn-lt"/>
                        <a:cs typeface="Myanmar Text" panose="020B0502040204020203" pitchFamily="34" charset="0"/>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algn="ctr">
                        <a:lnSpc>
                          <a:spcPct val="100000"/>
                        </a:lnSpc>
                        <a:spcBef>
                          <a:spcPts val="0"/>
                        </a:spcBef>
                        <a:spcAft>
                          <a:spcPts val="0"/>
                        </a:spcAft>
                        <a:buNone/>
                      </a:pPr>
                      <a:endParaRPr lang="en-US" sz="1600" b="0">
                        <a:latin typeface="+mn-lt"/>
                        <a:cs typeface="Myanmar Text" panose="020B0502040204020203" pitchFamily="34" charset="0"/>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438437319"/>
                  </a:ext>
                </a:extLst>
              </a:tr>
            </a:tbl>
          </a:graphicData>
        </a:graphic>
      </p:graphicFrame>
    </p:spTree>
    <p:custDataLst>
      <p:tags r:id="rId1"/>
    </p:custDataLst>
    <p:extLst>
      <p:ext uri="{BB962C8B-B14F-4D97-AF65-F5344CB8AC3E}">
        <p14:creationId xmlns:p14="http://schemas.microsoft.com/office/powerpoint/2010/main" val="4130503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4321871-7CE8-C415-7A8A-18D1557E26B7}"/>
              </a:ext>
            </a:extLst>
          </p:cNvPr>
          <p:cNvSpPr txBox="1"/>
          <p:nvPr/>
        </p:nvSpPr>
        <p:spPr>
          <a:xfrm>
            <a:off x="3394421" y="1176121"/>
            <a:ext cx="8261773" cy="1708160"/>
          </a:xfrm>
          <a:prstGeom prst="rect">
            <a:avLst/>
          </a:prstGeom>
          <a:noFill/>
        </p:spPr>
        <p:txBody>
          <a:bodyPr wrap="square" lIns="91440" tIns="45720" rIns="91440" bIns="45720" rtlCol="0" anchor="t">
            <a:spAutoFit/>
          </a:bodyPr>
          <a:lstStyle/>
          <a:p>
            <a:pPr>
              <a:lnSpc>
                <a:spcPct val="200000"/>
              </a:lnSpc>
              <a:spcAft>
                <a:spcPts val="600"/>
              </a:spcAft>
            </a:pPr>
            <a:r>
              <a:rPr lang="en-US" b="1">
                <a:solidFill>
                  <a:srgbClr val="000000"/>
                </a:solidFill>
                <a:cs typeface="Myanmar Text"/>
              </a:rPr>
              <a:t>Scene 1: A Review of Protein Translation</a:t>
            </a:r>
            <a:endParaRPr lang="en-US"/>
          </a:p>
          <a:p>
            <a:pPr>
              <a:spcAft>
                <a:spcPts val="1800"/>
              </a:spcAft>
            </a:pPr>
            <a:r>
              <a:rPr lang="en-US" sz="1600">
                <a:solidFill>
                  <a:srgbClr val="000000"/>
                </a:solidFill>
                <a:latin typeface="Calibri"/>
                <a:cs typeface="Calibri"/>
              </a:rPr>
              <a:t>Scan</a:t>
            </a:r>
            <a:r>
              <a:rPr lang="en-US" sz="1600" b="0" i="0" u="none" strike="noStrike">
                <a:solidFill>
                  <a:srgbClr val="000000"/>
                </a:solidFill>
                <a:effectLst/>
                <a:latin typeface="Calibri"/>
                <a:cs typeface="Calibri"/>
              </a:rPr>
              <a:t> the </a:t>
            </a:r>
            <a:r>
              <a:rPr lang="en-US" sz="1600">
                <a:solidFill>
                  <a:srgbClr val="000000"/>
                </a:solidFill>
                <a:latin typeface="Calibri"/>
                <a:cs typeface="Calibri"/>
              </a:rPr>
              <a:t>protein synthesis placemat from the Flow of Genetic Information Kit© to display four different </a:t>
            </a:r>
            <a:r>
              <a:rPr lang="en-US" sz="1600" b="0" i="0" u="none" strike="noStrike">
                <a:solidFill>
                  <a:srgbClr val="000000"/>
                </a:solidFill>
                <a:effectLst/>
                <a:latin typeface="Calibri"/>
                <a:cs typeface="Calibri"/>
              </a:rPr>
              <a:t>digital overlays. The overlays will </a:t>
            </a:r>
            <a:r>
              <a:rPr lang="en-US" sz="1600">
                <a:solidFill>
                  <a:srgbClr val="000000"/>
                </a:solidFill>
                <a:latin typeface="Calibri"/>
                <a:cs typeface="Calibri"/>
              </a:rPr>
              <a:t>walk students through initiation, elongation, and termination. </a:t>
            </a:r>
            <a:r>
              <a:rPr lang="en-US" sz="1600" b="0" i="0" u="none" strike="noStrike">
                <a:solidFill>
                  <a:srgbClr val="000000"/>
                </a:solidFill>
                <a:effectLst/>
                <a:latin typeface="Calibri"/>
                <a:cs typeface="Calibri"/>
              </a:rPr>
              <a:t>For easier scanning, </a:t>
            </a:r>
            <a:r>
              <a:rPr lang="en-US" sz="1600">
                <a:solidFill>
                  <a:srgbClr val="000000"/>
                </a:solidFill>
                <a:latin typeface="Calibri"/>
                <a:cs typeface="Calibri"/>
              </a:rPr>
              <a:t>scan the placemat in portrait mode </a:t>
            </a:r>
            <a:r>
              <a:rPr lang="en-US" sz="1600" b="0" i="0" u="none" strike="noStrike">
                <a:solidFill>
                  <a:srgbClr val="000000"/>
                </a:solidFill>
                <a:effectLst/>
                <a:latin typeface="Calibri"/>
                <a:cs typeface="Calibri"/>
              </a:rPr>
              <a:t>and </a:t>
            </a:r>
            <a:r>
              <a:rPr lang="en-US" sz="1600">
                <a:solidFill>
                  <a:srgbClr val="000000"/>
                </a:solidFill>
                <a:latin typeface="Calibri"/>
                <a:cs typeface="Calibri"/>
              </a:rPr>
              <a:t>point your camera</a:t>
            </a:r>
            <a:r>
              <a:rPr lang="en-US" sz="1600" b="0" i="0" u="none" strike="noStrike">
                <a:solidFill>
                  <a:srgbClr val="000000"/>
                </a:solidFill>
                <a:effectLst/>
                <a:latin typeface="Calibri"/>
                <a:cs typeface="Calibri"/>
              </a:rPr>
              <a:t> </a:t>
            </a:r>
            <a:r>
              <a:rPr lang="en-US" sz="1600">
                <a:solidFill>
                  <a:srgbClr val="000000"/>
                </a:solidFill>
                <a:latin typeface="Calibri"/>
                <a:cs typeface="Calibri"/>
              </a:rPr>
              <a:t>slightly to the right toward the A site </a:t>
            </a:r>
            <a:r>
              <a:rPr lang="en-US" sz="1600" b="0" i="0" u="none" strike="noStrike">
                <a:solidFill>
                  <a:srgbClr val="000000"/>
                </a:solidFill>
                <a:effectLst/>
                <a:latin typeface="Calibri"/>
                <a:cs typeface="Calibri"/>
              </a:rPr>
              <a:t>until the app can lock onto the image target from the model.</a:t>
            </a:r>
            <a:endParaRPr lang="en-US" sz="1200">
              <a:solidFill>
                <a:srgbClr val="000000"/>
              </a:solidFill>
              <a:latin typeface="Calibri"/>
              <a:cs typeface="Calibri"/>
            </a:endParaRPr>
          </a:p>
        </p:txBody>
      </p:sp>
      <p:sp>
        <p:nvSpPr>
          <p:cNvPr id="4" name="TextBox 3">
            <a:extLst>
              <a:ext uri="{FF2B5EF4-FFF2-40B4-BE49-F238E27FC236}">
                <a16:creationId xmlns:a16="http://schemas.microsoft.com/office/drawing/2014/main" id="{9ACB9763-4C85-3EC9-A3AC-34E6BC45F17E}"/>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Scene 1</a:t>
            </a:r>
            <a:endParaRPr lang="en-US" sz="4000">
              <a:solidFill>
                <a:schemeClr val="bg1"/>
              </a:solidFill>
              <a:cs typeface="Myanmar Text"/>
            </a:endParaRPr>
          </a:p>
        </p:txBody>
      </p:sp>
      <p:sp>
        <p:nvSpPr>
          <p:cNvPr id="11" name="TextBox 10">
            <a:extLst>
              <a:ext uri="{FF2B5EF4-FFF2-40B4-BE49-F238E27FC236}">
                <a16:creationId xmlns:a16="http://schemas.microsoft.com/office/drawing/2014/main" id="{C3587BFA-9BD1-56ED-A2F1-DEB05EFD6A48}"/>
              </a:ext>
            </a:extLst>
          </p:cNvPr>
          <p:cNvSpPr txBox="1"/>
          <p:nvPr/>
        </p:nvSpPr>
        <p:spPr>
          <a:xfrm>
            <a:off x="1001669" y="3797791"/>
            <a:ext cx="2279652" cy="1400383"/>
          </a:xfrm>
          <a:prstGeom prst="rect">
            <a:avLst/>
          </a:prstGeom>
          <a:noFill/>
        </p:spPr>
        <p:txBody>
          <a:bodyPr wrap="square" lIns="91440" tIns="45720" rIns="91440" bIns="45720" anchor="t">
            <a:spAutoFit/>
          </a:bodyPr>
          <a:lstStyle/>
          <a:p>
            <a:pPr marL="568325">
              <a:spcAft>
                <a:spcPts val="600"/>
              </a:spcAft>
            </a:pPr>
            <a:r>
              <a:rPr lang="en-US" sz="1600" b="1">
                <a:solidFill>
                  <a:srgbClr val="000000"/>
                </a:solidFill>
                <a:ea typeface="Calibri"/>
                <a:cs typeface="Myanmar Text"/>
              </a:rPr>
              <a:t>Overlay 1: AUG codon identified.</a:t>
            </a:r>
          </a:p>
          <a:p>
            <a:pPr>
              <a:spcAft>
                <a:spcPts val="600"/>
              </a:spcAft>
            </a:pPr>
            <a:r>
              <a:rPr lang="en-US" sz="1600">
                <a:solidFill>
                  <a:srgbClr val="000000"/>
                </a:solidFill>
                <a:ea typeface="Calibri"/>
                <a:cs typeface="Myanmar Text"/>
              </a:rPr>
              <a:t>mRNA promotes protein initiation based upon the sequence.</a:t>
            </a:r>
          </a:p>
        </p:txBody>
      </p:sp>
      <p:sp>
        <p:nvSpPr>
          <p:cNvPr id="12" name="TextBox 11">
            <a:extLst>
              <a:ext uri="{FF2B5EF4-FFF2-40B4-BE49-F238E27FC236}">
                <a16:creationId xmlns:a16="http://schemas.microsoft.com/office/drawing/2014/main" id="{829C6CC1-6FD2-8B8B-13D1-94B32DCBC859}"/>
              </a:ext>
            </a:extLst>
          </p:cNvPr>
          <p:cNvSpPr txBox="1"/>
          <p:nvPr/>
        </p:nvSpPr>
        <p:spPr>
          <a:xfrm>
            <a:off x="3669753" y="3777123"/>
            <a:ext cx="2876045" cy="1400383"/>
          </a:xfrm>
          <a:prstGeom prst="rect">
            <a:avLst/>
          </a:prstGeom>
          <a:noFill/>
        </p:spPr>
        <p:txBody>
          <a:bodyPr wrap="square" lIns="91440" tIns="45720" rIns="91440" bIns="45720" anchor="t">
            <a:spAutoFit/>
          </a:bodyPr>
          <a:lstStyle/>
          <a:p>
            <a:pPr marL="568325">
              <a:spcAft>
                <a:spcPts val="600"/>
              </a:spcAft>
            </a:pPr>
            <a:r>
              <a:rPr lang="en-US" sz="1600" b="1">
                <a:solidFill>
                  <a:srgbClr val="000000"/>
                </a:solidFill>
                <a:ea typeface="Calibri"/>
                <a:cs typeface="Myanmar Text"/>
              </a:rPr>
              <a:t>Overlay 2: First peptide bond formation. </a:t>
            </a:r>
            <a:endParaRPr lang="en-US"/>
          </a:p>
          <a:p>
            <a:pPr>
              <a:spcAft>
                <a:spcPts val="600"/>
              </a:spcAft>
            </a:pPr>
            <a:r>
              <a:rPr lang="en-US" sz="1600">
                <a:solidFill>
                  <a:srgbClr val="000000"/>
                </a:solidFill>
                <a:ea typeface="Calibri"/>
                <a:cs typeface="Myanmar Text"/>
              </a:rPr>
              <a:t>The second codon is read and a peptide bond is made between the two amino acids. </a:t>
            </a:r>
            <a:r>
              <a:rPr lang="en-US" sz="1600" b="1">
                <a:solidFill>
                  <a:srgbClr val="000000"/>
                </a:solidFill>
                <a:ea typeface="Calibri"/>
                <a:cs typeface="Myanmar Text"/>
              </a:rPr>
              <a:t> </a:t>
            </a:r>
            <a:endParaRPr lang="en-US"/>
          </a:p>
        </p:txBody>
      </p:sp>
      <p:sp>
        <p:nvSpPr>
          <p:cNvPr id="13" name="TextBox 12">
            <a:extLst>
              <a:ext uri="{FF2B5EF4-FFF2-40B4-BE49-F238E27FC236}">
                <a16:creationId xmlns:a16="http://schemas.microsoft.com/office/drawing/2014/main" id="{2ADBFB6D-37B5-891B-80BB-788F93F8A4B3}"/>
              </a:ext>
            </a:extLst>
          </p:cNvPr>
          <p:cNvSpPr txBox="1"/>
          <p:nvPr/>
        </p:nvSpPr>
        <p:spPr>
          <a:xfrm>
            <a:off x="6855988" y="3777123"/>
            <a:ext cx="3003397" cy="1154162"/>
          </a:xfrm>
          <a:prstGeom prst="rect">
            <a:avLst/>
          </a:prstGeom>
          <a:noFill/>
        </p:spPr>
        <p:txBody>
          <a:bodyPr wrap="square" lIns="91440" tIns="45720" rIns="91440" bIns="45720" anchor="t">
            <a:spAutoFit/>
          </a:bodyPr>
          <a:lstStyle/>
          <a:p>
            <a:pPr marL="568325">
              <a:spcAft>
                <a:spcPts val="600"/>
              </a:spcAft>
            </a:pPr>
            <a:r>
              <a:rPr lang="en-US" sz="1600" b="1">
                <a:solidFill>
                  <a:srgbClr val="000000"/>
                </a:solidFill>
                <a:ea typeface="Calibri"/>
                <a:cs typeface="Myanmar Text"/>
              </a:rPr>
              <a:t>Overlay 3: Protein  elongation. </a:t>
            </a:r>
          </a:p>
          <a:p>
            <a:pPr>
              <a:spcAft>
                <a:spcPts val="600"/>
              </a:spcAft>
            </a:pPr>
            <a:r>
              <a:rPr lang="en-US" sz="1600">
                <a:solidFill>
                  <a:srgbClr val="000000"/>
                </a:solidFill>
                <a:ea typeface="Calibri"/>
                <a:cs typeface="Myanmar Text"/>
              </a:rPr>
              <a:t>Peptide bonds are continuously formed.  </a:t>
            </a:r>
          </a:p>
        </p:txBody>
      </p:sp>
      <p:sp>
        <p:nvSpPr>
          <p:cNvPr id="17" name="TextBox 16">
            <a:extLst>
              <a:ext uri="{FF2B5EF4-FFF2-40B4-BE49-F238E27FC236}">
                <a16:creationId xmlns:a16="http://schemas.microsoft.com/office/drawing/2014/main" id="{66FF9CE5-C0D7-F4EC-FAF2-375E7BB78C40}"/>
              </a:ext>
            </a:extLst>
          </p:cNvPr>
          <p:cNvSpPr txBox="1"/>
          <p:nvPr/>
        </p:nvSpPr>
        <p:spPr>
          <a:xfrm>
            <a:off x="9621098" y="3783810"/>
            <a:ext cx="2124075" cy="1477328"/>
          </a:xfrm>
          <a:prstGeom prst="rect">
            <a:avLst/>
          </a:prstGeom>
          <a:noFill/>
        </p:spPr>
        <p:txBody>
          <a:bodyPr wrap="square" lIns="91440" tIns="45720" rIns="91440" bIns="45720" anchor="t">
            <a:spAutoFit/>
          </a:bodyPr>
          <a:lstStyle/>
          <a:p>
            <a:pPr marL="568325">
              <a:spcAft>
                <a:spcPts val="600"/>
              </a:spcAft>
            </a:pPr>
            <a:r>
              <a:rPr lang="en-US" sz="1600" b="1">
                <a:solidFill>
                  <a:srgbClr val="000000"/>
                </a:solidFill>
                <a:ea typeface="Calibri"/>
                <a:cs typeface="Myanmar Text"/>
              </a:rPr>
              <a:t>Overlay 4: Stop Codon</a:t>
            </a:r>
          </a:p>
          <a:p>
            <a:pPr>
              <a:spcAft>
                <a:spcPts val="600"/>
              </a:spcAft>
            </a:pPr>
            <a:r>
              <a:rPr lang="en-US" sz="1600">
                <a:solidFill>
                  <a:srgbClr val="000000"/>
                </a:solidFill>
                <a:ea typeface="Calibri"/>
                <a:cs typeface="Myanmar Text"/>
              </a:rPr>
              <a:t>Protein translation is terminated.</a:t>
            </a:r>
          </a:p>
          <a:p>
            <a:pPr>
              <a:spcAft>
                <a:spcPts val="600"/>
              </a:spcAft>
            </a:pPr>
            <a:endParaRPr lang="en-US" sz="1600" b="1">
              <a:solidFill>
                <a:srgbClr val="000000"/>
              </a:solidFill>
              <a:ea typeface="Calibri"/>
              <a:cs typeface="Myanmar Text"/>
            </a:endParaRPr>
          </a:p>
        </p:txBody>
      </p:sp>
      <p:graphicFrame>
        <p:nvGraphicFramePr>
          <p:cNvPr id="5" name="Object 4">
            <a:extLst>
              <a:ext uri="{FF2B5EF4-FFF2-40B4-BE49-F238E27FC236}">
                <a16:creationId xmlns:a16="http://schemas.microsoft.com/office/drawing/2014/main" id="{2CAC84D8-E46C-4482-32C9-6FB5395224AE}"/>
              </a:ext>
            </a:extLst>
          </p:cNvPr>
          <p:cNvGraphicFramePr>
            <a:graphicFrameLocks noChangeAspect="1"/>
          </p:cNvGraphicFramePr>
          <p:nvPr>
            <p:extLst>
              <p:ext uri="{D42A27DB-BD31-4B8C-83A1-F6EECF244321}">
                <p14:modId xmlns:p14="http://schemas.microsoft.com/office/powerpoint/2010/main" val="373401026"/>
              </p:ext>
            </p:extLst>
          </p:nvPr>
        </p:nvGraphicFramePr>
        <p:xfrm>
          <a:off x="843127" y="1393110"/>
          <a:ext cx="2370817" cy="1737391"/>
        </p:xfrm>
        <a:graphic>
          <a:graphicData uri="http://schemas.openxmlformats.org/presentationml/2006/ole">
            <mc:AlternateContent xmlns:mc="http://schemas.openxmlformats.org/markup-compatibility/2006">
              <mc:Choice xmlns:v="urn:schemas-microsoft-com:vml" Requires="v">
                <p:oleObj r:id="rId5" imgW="1039320" imgH="761760" progId="">
                  <p:embed/>
                </p:oleObj>
              </mc:Choice>
              <mc:Fallback>
                <p:oleObj r:id="rId5" imgW="1039320" imgH="761760" progId="">
                  <p:embed/>
                  <p:pic>
                    <p:nvPicPr>
                      <p:cNvPr id="5" name="Object 4">
                        <a:extLst>
                          <a:ext uri="{FF2B5EF4-FFF2-40B4-BE49-F238E27FC236}">
                            <a16:creationId xmlns:a16="http://schemas.microsoft.com/office/drawing/2014/main" id="{2CAC84D8-E46C-4482-32C9-6FB5395224AE}"/>
                          </a:ext>
                        </a:extLst>
                      </p:cNvPr>
                      <p:cNvPicPr/>
                      <p:nvPr/>
                    </p:nvPicPr>
                    <p:blipFill>
                      <a:blip r:embed="rId6"/>
                      <a:stretch>
                        <a:fillRect/>
                      </a:stretch>
                    </p:blipFill>
                    <p:spPr>
                      <a:xfrm>
                        <a:off x="843127" y="1393110"/>
                        <a:ext cx="2370817" cy="1737391"/>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5906112E-D7EC-2401-0D67-6313C85C50A3}"/>
              </a:ext>
            </a:extLst>
          </p:cNvPr>
          <p:cNvGraphicFramePr>
            <a:graphicFrameLocks noChangeAspect="1"/>
          </p:cNvGraphicFramePr>
          <p:nvPr>
            <p:extLst>
              <p:ext uri="{D42A27DB-BD31-4B8C-83A1-F6EECF244321}">
                <p14:modId xmlns:p14="http://schemas.microsoft.com/office/powerpoint/2010/main" val="4251557917"/>
              </p:ext>
            </p:extLst>
          </p:nvPr>
        </p:nvGraphicFramePr>
        <p:xfrm>
          <a:off x="1001669" y="3783810"/>
          <a:ext cx="545379" cy="560886"/>
        </p:xfrm>
        <a:graphic>
          <a:graphicData uri="http://schemas.openxmlformats.org/presentationml/2006/ole">
            <mc:AlternateContent xmlns:mc="http://schemas.openxmlformats.org/markup-compatibility/2006">
              <mc:Choice xmlns:v="urn:schemas-microsoft-com:vml" Requires="v">
                <p:oleObj r:id="rId7" imgW="335160" imgH="344160" progId="">
                  <p:embed/>
                </p:oleObj>
              </mc:Choice>
              <mc:Fallback>
                <p:oleObj r:id="rId7" imgW="335160" imgH="344160" progId="">
                  <p:embed/>
                  <p:pic>
                    <p:nvPicPr>
                      <p:cNvPr id="9" name="Object 8">
                        <a:extLst>
                          <a:ext uri="{FF2B5EF4-FFF2-40B4-BE49-F238E27FC236}">
                            <a16:creationId xmlns:a16="http://schemas.microsoft.com/office/drawing/2014/main" id="{5906112E-D7EC-2401-0D67-6313C85C50A3}"/>
                          </a:ext>
                        </a:extLst>
                      </p:cNvPr>
                      <p:cNvPicPr/>
                      <p:nvPr/>
                    </p:nvPicPr>
                    <p:blipFill>
                      <a:blip r:embed="rId8"/>
                      <a:stretch>
                        <a:fillRect/>
                      </a:stretch>
                    </p:blipFill>
                    <p:spPr>
                      <a:xfrm>
                        <a:off x="1001669" y="3783810"/>
                        <a:ext cx="545379" cy="560886"/>
                      </a:xfrm>
                      <a:prstGeom prst="rect">
                        <a:avLst/>
                      </a:prstGeom>
                    </p:spPr>
                  </p:pic>
                </p:oleObj>
              </mc:Fallback>
            </mc:AlternateContent>
          </a:graphicData>
        </a:graphic>
      </p:graphicFrame>
      <p:graphicFrame>
        <p:nvGraphicFramePr>
          <p:cNvPr id="14" name="Object 13">
            <a:extLst>
              <a:ext uri="{FF2B5EF4-FFF2-40B4-BE49-F238E27FC236}">
                <a16:creationId xmlns:a16="http://schemas.microsoft.com/office/drawing/2014/main" id="{B2111F7C-E20A-2E77-9B38-17F431DD0937}"/>
              </a:ext>
            </a:extLst>
          </p:cNvPr>
          <p:cNvGraphicFramePr>
            <a:graphicFrameLocks noChangeAspect="1"/>
          </p:cNvGraphicFramePr>
          <p:nvPr>
            <p:extLst>
              <p:ext uri="{D42A27DB-BD31-4B8C-83A1-F6EECF244321}">
                <p14:modId xmlns:p14="http://schemas.microsoft.com/office/powerpoint/2010/main" val="4043944440"/>
              </p:ext>
            </p:extLst>
          </p:nvPr>
        </p:nvGraphicFramePr>
        <p:xfrm>
          <a:off x="3676866" y="3783810"/>
          <a:ext cx="545379" cy="560886"/>
        </p:xfrm>
        <a:graphic>
          <a:graphicData uri="http://schemas.openxmlformats.org/presentationml/2006/ole">
            <mc:AlternateContent xmlns:mc="http://schemas.openxmlformats.org/markup-compatibility/2006">
              <mc:Choice xmlns:v="urn:schemas-microsoft-com:vml" Requires="v">
                <p:oleObj r:id="rId9" imgW="335160" imgH="344160" progId="">
                  <p:embed/>
                </p:oleObj>
              </mc:Choice>
              <mc:Fallback>
                <p:oleObj r:id="rId9" imgW="335160" imgH="344160" progId="">
                  <p:embed/>
                  <p:pic>
                    <p:nvPicPr>
                      <p:cNvPr id="14" name="Object 13">
                        <a:extLst>
                          <a:ext uri="{FF2B5EF4-FFF2-40B4-BE49-F238E27FC236}">
                            <a16:creationId xmlns:a16="http://schemas.microsoft.com/office/drawing/2014/main" id="{B2111F7C-E20A-2E77-9B38-17F431DD0937}"/>
                          </a:ext>
                        </a:extLst>
                      </p:cNvPr>
                      <p:cNvPicPr/>
                      <p:nvPr/>
                    </p:nvPicPr>
                    <p:blipFill>
                      <a:blip r:embed="rId10"/>
                      <a:stretch>
                        <a:fillRect/>
                      </a:stretch>
                    </p:blipFill>
                    <p:spPr>
                      <a:xfrm>
                        <a:off x="3676866" y="3783810"/>
                        <a:ext cx="545379" cy="560886"/>
                      </a:xfrm>
                      <a:prstGeom prst="rect">
                        <a:avLst/>
                      </a:prstGeom>
                    </p:spPr>
                  </p:pic>
                </p:oleObj>
              </mc:Fallback>
            </mc:AlternateContent>
          </a:graphicData>
        </a:graphic>
      </p:graphicFrame>
      <p:graphicFrame>
        <p:nvGraphicFramePr>
          <p:cNvPr id="15" name="Object 14">
            <a:extLst>
              <a:ext uri="{FF2B5EF4-FFF2-40B4-BE49-F238E27FC236}">
                <a16:creationId xmlns:a16="http://schemas.microsoft.com/office/drawing/2014/main" id="{5DCB4A7B-2A2E-ADB9-98FA-57D3B6817019}"/>
              </a:ext>
            </a:extLst>
          </p:cNvPr>
          <p:cNvGraphicFramePr>
            <a:graphicFrameLocks noChangeAspect="1"/>
          </p:cNvGraphicFramePr>
          <p:nvPr>
            <p:extLst>
              <p:ext uri="{D42A27DB-BD31-4B8C-83A1-F6EECF244321}">
                <p14:modId xmlns:p14="http://schemas.microsoft.com/office/powerpoint/2010/main" val="80557535"/>
              </p:ext>
            </p:extLst>
          </p:nvPr>
        </p:nvGraphicFramePr>
        <p:xfrm>
          <a:off x="6923376" y="3784603"/>
          <a:ext cx="545379" cy="560886"/>
        </p:xfrm>
        <a:graphic>
          <a:graphicData uri="http://schemas.openxmlformats.org/presentationml/2006/ole">
            <mc:AlternateContent xmlns:mc="http://schemas.openxmlformats.org/markup-compatibility/2006">
              <mc:Choice xmlns:v="urn:schemas-microsoft-com:vml" Requires="v">
                <p:oleObj r:id="rId11" imgW="335160" imgH="344160" progId="">
                  <p:embed/>
                </p:oleObj>
              </mc:Choice>
              <mc:Fallback>
                <p:oleObj r:id="rId11" imgW="335160" imgH="344160" progId="">
                  <p:embed/>
                  <p:pic>
                    <p:nvPicPr>
                      <p:cNvPr id="15" name="Object 14">
                        <a:extLst>
                          <a:ext uri="{FF2B5EF4-FFF2-40B4-BE49-F238E27FC236}">
                            <a16:creationId xmlns:a16="http://schemas.microsoft.com/office/drawing/2014/main" id="{5DCB4A7B-2A2E-ADB9-98FA-57D3B6817019}"/>
                          </a:ext>
                        </a:extLst>
                      </p:cNvPr>
                      <p:cNvPicPr/>
                      <p:nvPr/>
                    </p:nvPicPr>
                    <p:blipFill>
                      <a:blip r:embed="rId12"/>
                      <a:stretch>
                        <a:fillRect/>
                      </a:stretch>
                    </p:blipFill>
                    <p:spPr>
                      <a:xfrm>
                        <a:off x="6923376" y="3784603"/>
                        <a:ext cx="545379" cy="560886"/>
                      </a:xfrm>
                      <a:prstGeom prst="rect">
                        <a:avLst/>
                      </a:prstGeom>
                    </p:spPr>
                  </p:pic>
                </p:oleObj>
              </mc:Fallback>
            </mc:AlternateContent>
          </a:graphicData>
        </a:graphic>
      </p:graphicFrame>
      <p:graphicFrame>
        <p:nvGraphicFramePr>
          <p:cNvPr id="16" name="Object 15">
            <a:extLst>
              <a:ext uri="{FF2B5EF4-FFF2-40B4-BE49-F238E27FC236}">
                <a16:creationId xmlns:a16="http://schemas.microsoft.com/office/drawing/2014/main" id="{8C7D011D-8849-FF53-D515-B4692A1CAC1F}"/>
              </a:ext>
            </a:extLst>
          </p:cNvPr>
          <p:cNvGraphicFramePr>
            <a:graphicFrameLocks noChangeAspect="1"/>
          </p:cNvGraphicFramePr>
          <p:nvPr>
            <p:extLst>
              <p:ext uri="{D42A27DB-BD31-4B8C-83A1-F6EECF244321}">
                <p14:modId xmlns:p14="http://schemas.microsoft.com/office/powerpoint/2010/main" val="1342990223"/>
              </p:ext>
            </p:extLst>
          </p:nvPr>
        </p:nvGraphicFramePr>
        <p:xfrm>
          <a:off x="9621098" y="3777123"/>
          <a:ext cx="545379" cy="560886"/>
        </p:xfrm>
        <a:graphic>
          <a:graphicData uri="http://schemas.openxmlformats.org/presentationml/2006/ole">
            <mc:AlternateContent xmlns:mc="http://schemas.openxmlformats.org/markup-compatibility/2006">
              <mc:Choice xmlns:v="urn:schemas-microsoft-com:vml" Requires="v">
                <p:oleObj r:id="rId13" imgW="335160" imgH="344160" progId="">
                  <p:embed/>
                </p:oleObj>
              </mc:Choice>
              <mc:Fallback>
                <p:oleObj r:id="rId13" imgW="335160" imgH="344160" progId="">
                  <p:embed/>
                  <p:pic>
                    <p:nvPicPr>
                      <p:cNvPr id="16" name="Object 15">
                        <a:extLst>
                          <a:ext uri="{FF2B5EF4-FFF2-40B4-BE49-F238E27FC236}">
                            <a16:creationId xmlns:a16="http://schemas.microsoft.com/office/drawing/2014/main" id="{8C7D011D-8849-FF53-D515-B4692A1CAC1F}"/>
                          </a:ext>
                        </a:extLst>
                      </p:cNvPr>
                      <p:cNvPicPr/>
                      <p:nvPr/>
                    </p:nvPicPr>
                    <p:blipFill>
                      <a:blip r:embed="rId14"/>
                      <a:stretch>
                        <a:fillRect/>
                      </a:stretch>
                    </p:blipFill>
                    <p:spPr>
                      <a:xfrm>
                        <a:off x="9621098" y="3777123"/>
                        <a:ext cx="545379" cy="560886"/>
                      </a:xfrm>
                      <a:prstGeom prst="rect">
                        <a:avLst/>
                      </a:prstGeom>
                    </p:spPr>
                  </p:pic>
                </p:oleObj>
              </mc:Fallback>
            </mc:AlternateContent>
          </a:graphicData>
        </a:graphic>
      </p:graphicFrame>
    </p:spTree>
    <p:custDataLst>
      <p:tags r:id="rId1"/>
    </p:custDataLst>
    <p:extLst>
      <p:ext uri="{BB962C8B-B14F-4D97-AF65-F5344CB8AC3E}">
        <p14:creationId xmlns:p14="http://schemas.microsoft.com/office/powerpoint/2010/main" val="22533414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87E0E9AE-EBCD-99BD-3D89-E5E67C680D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extBox 1">
            <a:extLst>
              <a:ext uri="{FF2B5EF4-FFF2-40B4-BE49-F238E27FC236}">
                <a16:creationId xmlns:a16="http://schemas.microsoft.com/office/drawing/2014/main" id="{622FCD45-8CFD-844F-A2C5-CF10527504F8}"/>
              </a:ext>
            </a:extLst>
          </p:cNvPr>
          <p:cNvSpPr txBox="1"/>
          <p:nvPr/>
        </p:nvSpPr>
        <p:spPr>
          <a:xfrm>
            <a:off x="932340" y="2056976"/>
            <a:ext cx="5163660" cy="393954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3600"/>
              </a:spcAft>
            </a:pPr>
            <a:r>
              <a:rPr lang="en-US" sz="2000">
                <a:ea typeface="Calibri"/>
                <a:cs typeface="Calibri"/>
              </a:rPr>
              <a:t>The Translation mat of the Flow Of Genetic Information Kit</a:t>
            </a:r>
            <a:r>
              <a:rPr lang="en-US" sz="2000" baseline="30000">
                <a:ea typeface="Calibri"/>
                <a:cs typeface="Calibri"/>
              </a:rPr>
              <a:t>©</a:t>
            </a:r>
            <a:r>
              <a:rPr lang="en-US" sz="2000">
                <a:ea typeface="Calibri"/>
                <a:cs typeface="Calibri"/>
              </a:rPr>
              <a:t> is one way to represent the process of protein translation.</a:t>
            </a:r>
          </a:p>
          <a:p>
            <a:pPr>
              <a:spcAft>
                <a:spcPts val="1200"/>
              </a:spcAft>
            </a:pPr>
            <a:r>
              <a:rPr lang="en-US" sz="2000" b="1">
                <a:solidFill>
                  <a:srgbClr val="1CA64A"/>
                </a:solidFill>
                <a:ea typeface="Calibri"/>
                <a:cs typeface="Calibri"/>
              </a:rPr>
              <a:t>What parts of the process does this model represent well?</a:t>
            </a:r>
            <a:endParaRPr lang="en-US" sz="2000">
              <a:solidFill>
                <a:srgbClr val="1CA64A"/>
              </a:solidFill>
              <a:ea typeface="Calibri"/>
              <a:cs typeface="Calibri"/>
            </a:endParaRPr>
          </a:p>
          <a:p>
            <a:pPr>
              <a:spcAft>
                <a:spcPts val="3600"/>
              </a:spcAft>
            </a:pPr>
            <a:r>
              <a:rPr lang="en-US" sz="2000" b="1">
                <a:solidFill>
                  <a:srgbClr val="1CA64A"/>
                </a:solidFill>
                <a:ea typeface="Calibri"/>
                <a:cs typeface="Calibri"/>
              </a:rPr>
              <a:t>Are there any features of this model that it does not represent well?</a:t>
            </a:r>
          </a:p>
          <a:p>
            <a:r>
              <a:rPr lang="en-US" sz="2000" b="1">
                <a:ea typeface="Calibri"/>
                <a:cs typeface="Calibri"/>
              </a:rPr>
              <a:t>Discuss with your partner and record your answers in your notebook.</a:t>
            </a: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a:solidFill>
                  <a:schemeClr val="bg1"/>
                </a:solidFill>
                <a:ea typeface="HGSoeiKakugothicUB"/>
                <a:cs typeface="Myanmar Text"/>
              </a:rPr>
              <a:t>What Do You Remember About Translation?</a:t>
            </a:r>
            <a:endParaRPr lang="en-US" sz="3600" b="1">
              <a:solidFill>
                <a:schemeClr val="bg1"/>
              </a:solidFill>
              <a:latin typeface="+mn-lt"/>
              <a:ea typeface="HGSoeiKakugothicUB"/>
              <a:cs typeface="Myanmar Text"/>
            </a:endParaRPr>
          </a:p>
        </p:txBody>
      </p:sp>
      <p:pic>
        <p:nvPicPr>
          <p:cNvPr id="8" name="Picture 2" descr="A purple and white head with a light bulb inside&#10;&#10;Description automatically generated">
            <a:extLst>
              <a:ext uri="{FF2B5EF4-FFF2-40B4-BE49-F238E27FC236}">
                <a16:creationId xmlns:a16="http://schemas.microsoft.com/office/drawing/2014/main" id="{48BC0F1F-5B4F-D306-6309-5A7948C5F2B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09321" y="99675"/>
            <a:ext cx="1247775" cy="12382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Flow of Genetic Information Kit©">
            <a:extLst>
              <a:ext uri="{FF2B5EF4-FFF2-40B4-BE49-F238E27FC236}">
                <a16:creationId xmlns:a16="http://schemas.microsoft.com/office/drawing/2014/main" id="{6C9D7339-5A6E-6172-0695-CD9F1CC870E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6000" y="1630246"/>
            <a:ext cx="6096000" cy="4057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4217810"/>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1C64A9BC-F81C-D4E6-E19A-69EF82DA2C56}"/>
              </a:ext>
            </a:extLst>
          </p:cNvPr>
          <p:cNvPicPr>
            <a:picLocks noChangeAspect="1"/>
          </p:cNvPicPr>
          <p:nvPr/>
        </p:nvPicPr>
        <p:blipFill>
          <a:blip r:embed="rId5"/>
          <a:stretch>
            <a:fillRect/>
          </a:stretch>
        </p:blipFill>
        <p:spPr>
          <a:xfrm>
            <a:off x="8390279" y="2846393"/>
            <a:ext cx="2047813" cy="3523175"/>
          </a:xfrm>
          <a:prstGeom prst="rect">
            <a:avLst/>
          </a:prstGeom>
        </p:spPr>
      </p:pic>
      <p:pic>
        <p:nvPicPr>
          <p:cNvPr id="17" name="Picture 16">
            <a:extLst>
              <a:ext uri="{FF2B5EF4-FFF2-40B4-BE49-F238E27FC236}">
                <a16:creationId xmlns:a16="http://schemas.microsoft.com/office/drawing/2014/main" id="{90A55B94-9C7A-E27B-2EB8-48F49BF0EB21}"/>
              </a:ext>
            </a:extLst>
          </p:cNvPr>
          <p:cNvPicPr>
            <a:picLocks noChangeAspect="1"/>
          </p:cNvPicPr>
          <p:nvPr/>
        </p:nvPicPr>
        <p:blipFill>
          <a:blip r:embed="rId6"/>
          <a:stretch>
            <a:fillRect/>
          </a:stretch>
        </p:blipFill>
        <p:spPr>
          <a:xfrm>
            <a:off x="4654720" y="2849258"/>
            <a:ext cx="2066703" cy="3555674"/>
          </a:xfrm>
          <a:prstGeom prst="rect">
            <a:avLst/>
          </a:prstGeom>
        </p:spPr>
      </p:pic>
      <p:pic>
        <p:nvPicPr>
          <p:cNvPr id="16" name="Picture 15">
            <a:extLst>
              <a:ext uri="{FF2B5EF4-FFF2-40B4-BE49-F238E27FC236}">
                <a16:creationId xmlns:a16="http://schemas.microsoft.com/office/drawing/2014/main" id="{21A95C1E-5101-F7E5-69CA-EA7FA0BE403A}"/>
              </a:ext>
            </a:extLst>
          </p:cNvPr>
          <p:cNvPicPr>
            <a:picLocks noChangeAspect="1"/>
          </p:cNvPicPr>
          <p:nvPr/>
        </p:nvPicPr>
        <p:blipFill>
          <a:blip r:embed="rId7"/>
          <a:stretch>
            <a:fillRect/>
          </a:stretch>
        </p:blipFill>
        <p:spPr>
          <a:xfrm>
            <a:off x="934190" y="2852398"/>
            <a:ext cx="2066703" cy="3555674"/>
          </a:xfrm>
          <a:prstGeom prst="rect">
            <a:avLst/>
          </a:prstGeom>
        </p:spPr>
      </p:pic>
      <p:sp>
        <p:nvSpPr>
          <p:cNvPr id="4" name="TextBox 3">
            <a:extLst>
              <a:ext uri="{FF2B5EF4-FFF2-40B4-BE49-F238E27FC236}">
                <a16:creationId xmlns:a16="http://schemas.microsoft.com/office/drawing/2014/main" id="{DF6A039A-3C68-9746-6240-1CEE5C74A812}"/>
              </a:ext>
            </a:extLst>
          </p:cNvPr>
          <p:cNvSpPr txBox="1"/>
          <p:nvPr/>
        </p:nvSpPr>
        <p:spPr>
          <a:xfrm>
            <a:off x="3654865" y="1963486"/>
            <a:ext cx="4066414" cy="954105"/>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Scan a </a:t>
            </a:r>
            <a:r>
              <a:rPr lang="en-US" sz="2000" b="1">
                <a:cs typeface="Calibri"/>
              </a:rPr>
              <a:t>purple</a:t>
            </a:r>
          </a:p>
          <a:p>
            <a:pPr algn="ctr"/>
            <a:r>
              <a:rPr lang="en-US" sz="2000" b="1">
                <a:cs typeface="Calibri"/>
              </a:rPr>
              <a:t>translation mat</a:t>
            </a:r>
            <a:endParaRPr lang="en-US" sz="2000" b="1">
              <a:solidFill>
                <a:srgbClr val="FF0000"/>
              </a:solidFill>
              <a:cs typeface="Calibri"/>
            </a:endParaRPr>
          </a:p>
          <a:p>
            <a:pPr algn="ctr"/>
            <a:endParaRPr lang="en-US" sz="1600" b="1">
              <a:solidFill>
                <a:srgbClr val="FF0000"/>
              </a:solidFill>
              <a:cs typeface="Calibri"/>
            </a:endParaRPr>
          </a:p>
        </p:txBody>
      </p:sp>
      <p:sp>
        <p:nvSpPr>
          <p:cNvPr id="7" name="Title 1">
            <a:extLst>
              <a:ext uri="{FF2B5EF4-FFF2-40B4-BE49-F238E27FC236}">
                <a16:creationId xmlns:a16="http://schemas.microsoft.com/office/drawing/2014/main" id="{55F3034A-B640-CBCB-740D-B52BE594DA24}"/>
              </a:ext>
            </a:extLst>
          </p:cNvPr>
          <p:cNvSpPr txBox="1">
            <a:spLocks/>
          </p:cNvSpPr>
          <p:nvPr/>
        </p:nvSpPr>
        <p:spPr>
          <a:xfrm>
            <a:off x="905055" y="9625"/>
            <a:ext cx="11126522"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Exploring Protein Translation</a:t>
            </a:r>
            <a:endParaRPr lang="en-US" sz="4000">
              <a:solidFill>
                <a:schemeClr val="bg1"/>
              </a:solidFill>
            </a:endParaRPr>
          </a:p>
        </p:txBody>
      </p:sp>
      <p:pic>
        <p:nvPicPr>
          <p:cNvPr id="9" name="Picture 8" descr="Icon&#10;&#10;Description automatically generated">
            <a:extLst>
              <a:ext uri="{FF2B5EF4-FFF2-40B4-BE49-F238E27FC236}">
                <a16:creationId xmlns:a16="http://schemas.microsoft.com/office/drawing/2014/main" id="{84ADFDB6-2489-E672-A576-8A4D8376020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38091" y="127177"/>
            <a:ext cx="1200329" cy="1200329"/>
          </a:xfrm>
          <a:prstGeom prst="rect">
            <a:avLst/>
          </a:prstGeom>
        </p:spPr>
      </p:pic>
      <p:sp>
        <p:nvSpPr>
          <p:cNvPr id="11" name="TextBox 10">
            <a:extLst>
              <a:ext uri="{FF2B5EF4-FFF2-40B4-BE49-F238E27FC236}">
                <a16:creationId xmlns:a16="http://schemas.microsoft.com/office/drawing/2014/main" id="{4BDFE866-3354-B877-AF97-0D5B0462A33E}"/>
              </a:ext>
            </a:extLst>
          </p:cNvPr>
          <p:cNvSpPr txBox="1"/>
          <p:nvPr/>
        </p:nvSpPr>
        <p:spPr>
          <a:xfrm>
            <a:off x="520245" y="1963486"/>
            <a:ext cx="2913485"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Choose </a:t>
            </a:r>
            <a:r>
              <a:rPr lang="en-US" sz="2000" b="1">
                <a:solidFill>
                  <a:srgbClr val="D200B9"/>
                </a:solidFill>
                <a:cs typeface="Calibri"/>
              </a:rPr>
              <a:t>Protein translation</a:t>
            </a:r>
            <a:endParaRPr lang="en-US" sz="2000">
              <a:cs typeface="Calibri"/>
            </a:endParaRPr>
          </a:p>
        </p:txBody>
      </p:sp>
      <p:sp>
        <p:nvSpPr>
          <p:cNvPr id="13" name="TextBox 12">
            <a:extLst>
              <a:ext uri="{FF2B5EF4-FFF2-40B4-BE49-F238E27FC236}">
                <a16:creationId xmlns:a16="http://schemas.microsoft.com/office/drawing/2014/main" id="{1F21B1B9-FA85-4177-9C2E-6ADA118AE8B3}"/>
              </a:ext>
            </a:extLst>
          </p:cNvPr>
          <p:cNvSpPr txBox="1"/>
          <p:nvPr/>
        </p:nvSpPr>
        <p:spPr>
          <a:xfrm>
            <a:off x="8537136" y="1983366"/>
            <a:ext cx="1735580"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Explore </a:t>
            </a:r>
            <a:r>
              <a:rPr lang="en-US" sz="2000" b="1">
                <a:solidFill>
                  <a:srgbClr val="D200B9"/>
                </a:solidFill>
                <a:cs typeface="Calibri"/>
              </a:rPr>
              <a:t>all four buttons</a:t>
            </a:r>
            <a:endParaRPr lang="en-US" sz="2000">
              <a:cs typeface="Calibri"/>
            </a:endParaRPr>
          </a:p>
        </p:txBody>
      </p:sp>
      <p:sp>
        <p:nvSpPr>
          <p:cNvPr id="14" name="Oval 13">
            <a:extLst>
              <a:ext uri="{FF2B5EF4-FFF2-40B4-BE49-F238E27FC236}">
                <a16:creationId xmlns:a16="http://schemas.microsoft.com/office/drawing/2014/main" id="{06F88E31-B940-A9B0-D918-266A75F822CD}"/>
              </a:ext>
            </a:extLst>
          </p:cNvPr>
          <p:cNvSpPr/>
          <p:nvPr/>
        </p:nvSpPr>
        <p:spPr>
          <a:xfrm>
            <a:off x="1228329" y="3555464"/>
            <a:ext cx="1485690" cy="1065175"/>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
        <p:nvSpPr>
          <p:cNvPr id="12" name="Oval 11">
            <a:extLst>
              <a:ext uri="{FF2B5EF4-FFF2-40B4-BE49-F238E27FC236}">
                <a16:creationId xmlns:a16="http://schemas.microsoft.com/office/drawing/2014/main" id="{743B4DA3-B6CB-1AF8-02B5-7D98261CA1A4}"/>
              </a:ext>
            </a:extLst>
          </p:cNvPr>
          <p:cNvSpPr/>
          <p:nvPr/>
        </p:nvSpPr>
        <p:spPr>
          <a:xfrm>
            <a:off x="8576912" y="5236144"/>
            <a:ext cx="1686179" cy="581073"/>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Tree>
    <p:extLst>
      <p:ext uri="{BB962C8B-B14F-4D97-AF65-F5344CB8AC3E}">
        <p14:creationId xmlns:p14="http://schemas.microsoft.com/office/powerpoint/2010/main" val="4084821925"/>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8785DC70-F586-D846-5D3C-7D06A9ED8F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5" y="130869"/>
            <a:ext cx="1207035" cy="1207035"/>
          </a:xfrm>
          <a:prstGeom prst="rect">
            <a:avLst/>
          </a:prstGeom>
        </p:spPr>
      </p:pic>
      <p:pic>
        <p:nvPicPr>
          <p:cNvPr id="5" name="Picture 4" descr="Icon&#10;&#10;Description automatically generated">
            <a:extLst>
              <a:ext uri="{FF2B5EF4-FFF2-40B4-BE49-F238E27FC236}">
                <a16:creationId xmlns:a16="http://schemas.microsoft.com/office/drawing/2014/main" id="{87E0E9AE-EBCD-99BD-3D89-E5E67C680D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extBox 1">
            <a:extLst>
              <a:ext uri="{FF2B5EF4-FFF2-40B4-BE49-F238E27FC236}">
                <a16:creationId xmlns:a16="http://schemas.microsoft.com/office/drawing/2014/main" id="{622FCD45-8CFD-844F-A2C5-CF10527504F8}"/>
              </a:ext>
            </a:extLst>
          </p:cNvPr>
          <p:cNvSpPr txBox="1"/>
          <p:nvPr/>
        </p:nvSpPr>
        <p:spPr>
          <a:xfrm>
            <a:off x="932339" y="2340889"/>
            <a:ext cx="3579490" cy="21236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a:lnSpc>
                <a:spcPct val="115000"/>
              </a:lnSpc>
              <a:spcBef>
                <a:spcPts val="0"/>
              </a:spcBef>
              <a:spcAft>
                <a:spcPts val="0"/>
              </a:spcAft>
            </a:pPr>
            <a:r>
              <a:rPr lang="en-US" sz="2000">
                <a:effectLst/>
                <a:ea typeface="Arial" panose="020B0604020202020204" pitchFamily="34" charset="0"/>
              </a:rPr>
              <a:t>Select button one and play the animation as many times as necessary.  </a:t>
            </a:r>
          </a:p>
          <a:p>
            <a:pPr marL="0" marR="0">
              <a:lnSpc>
                <a:spcPct val="115000"/>
              </a:lnSpc>
              <a:spcBef>
                <a:spcPts val="0"/>
              </a:spcBef>
              <a:spcAft>
                <a:spcPts val="0"/>
              </a:spcAft>
            </a:pPr>
            <a:r>
              <a:rPr lang="en-US" sz="2000">
                <a:effectLst/>
                <a:ea typeface="Arial" panose="020B0604020202020204" pitchFamily="34" charset="0"/>
              </a:rPr>
              <a:t> </a:t>
            </a:r>
          </a:p>
          <a:p>
            <a:r>
              <a:rPr lang="en-US" sz="2000" b="1">
                <a:effectLst/>
                <a:ea typeface="Arial" panose="020B0604020202020204" pitchFamily="34" charset="0"/>
              </a:rPr>
              <a:t>Write your group’s observations in your notebook. </a:t>
            </a:r>
            <a:endParaRPr lang="en-US" sz="2400" b="1">
              <a:ea typeface="Calibri"/>
              <a:cs typeface="Calibri"/>
            </a:endParaRP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Review of Protein Translation - Part 1</a:t>
            </a:r>
            <a:endParaRPr lang="en-US" sz="4000" b="1">
              <a:solidFill>
                <a:schemeClr val="bg1"/>
              </a:solidFill>
              <a:latin typeface="+mn-lt"/>
              <a:ea typeface="HGSoeiKakugothicUB"/>
              <a:cs typeface="Myanmar Text"/>
            </a:endParaRPr>
          </a:p>
        </p:txBody>
      </p:sp>
      <p:pic>
        <p:nvPicPr>
          <p:cNvPr id="7" name="Picture 6">
            <a:extLst>
              <a:ext uri="{FF2B5EF4-FFF2-40B4-BE49-F238E27FC236}">
                <a16:creationId xmlns:a16="http://schemas.microsoft.com/office/drawing/2014/main" id="{3B143E34-345A-B577-D11E-E34901DF1CA0}"/>
              </a:ext>
            </a:extLst>
          </p:cNvPr>
          <p:cNvPicPr>
            <a:picLocks noChangeAspect="1"/>
          </p:cNvPicPr>
          <p:nvPr/>
        </p:nvPicPr>
        <p:blipFill>
          <a:blip r:embed="rId6"/>
          <a:stretch>
            <a:fillRect/>
          </a:stretch>
        </p:blipFill>
        <p:spPr>
          <a:xfrm>
            <a:off x="4628561" y="2175518"/>
            <a:ext cx="6527143" cy="3642517"/>
          </a:xfrm>
          <a:prstGeom prst="rect">
            <a:avLst/>
          </a:prstGeom>
        </p:spPr>
      </p:pic>
    </p:spTree>
    <p:extLst>
      <p:ext uri="{BB962C8B-B14F-4D97-AF65-F5344CB8AC3E}">
        <p14:creationId xmlns:p14="http://schemas.microsoft.com/office/powerpoint/2010/main" val="1232606673"/>
      </p:ext>
    </p:extLst>
  </p:cSld>
  <p:clrMapOvr>
    <a:overrideClrMapping bg1="lt1" tx1="dk1" bg2="lt2" tx2="dk2" accent1="accent1" accent2="accent2" accent3="accent3" accent4="accent4" accent5="accent5" accent6="accent6" hlink="hlink" folHlink="folHlink"/>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gzbbjs5x"/>
  <p:tag name="ARTICULATE_DESIGN_ID_1_OFFICE THEME" val="7VXFSlAN"/>
  <p:tag name="ARTICULATE_DESIGN_ID_1_NO_NUMB" val="svFKetjs"/>
  <p:tag name="ARTICULATE_DESIGN_ID_TEACHER_NO_NUMB" val="BZ7mW2XK"/>
  <p:tag name="ARTICULATE_DESIGN_ID_NO_NUMB" val="TPwoSc1c"/>
  <p:tag name="ARTICULATE_DESIGN_ID_MAIN_THEME" val="KBAyya7v"/>
  <p:tag name="TAG_BACKING_FORM_KEY" val="790602-c:\krisf_workfolder\graphic design\powerpoint_template\education_slidedeck_template_v1.0.pptx"/>
  <p:tag name="ARTICULATE_PRESENTER_VERSION" val="8"/>
  <p:tag name="ARTICULATE_SLIDE_THUMBNAIL_REFRESH" val="1"/>
  <p:tag name="ARTICULATE_SLIDE_COUNT" val="1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Main_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o_Numb">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acher_No_Numb">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256d1f37-a5bf-40ea-9e3b-df9e783b5a8c">
      <UserInfo>
        <DisplayName>Hannah Smith</DisplayName>
        <AccountId>34</AccountId>
        <AccountType/>
      </UserInfo>
      <UserInfo>
        <DisplayName>probinson</DisplayName>
        <AccountId>91</AccountId>
        <AccountType/>
      </UserInfo>
      <UserInfo>
        <DisplayName>Diane Sigalas</DisplayName>
        <AccountId>95</AccountId>
        <AccountType/>
      </UserInfo>
      <UserInfo>
        <DisplayName>Mark Hoelzer</DisplayName>
        <AccountId>132</AccountId>
        <AccountType/>
      </UserInfo>
      <UserInfo>
        <DisplayName>Mark Arnholt</DisplayName>
        <AccountId>127</AccountId>
        <AccountType/>
      </UserInfo>
      <UserInfo>
        <DisplayName>Ruth Hutson</DisplayName>
        <AccountId>37</AccountId>
        <AccountType/>
      </UserInfo>
    </SharedWithUsers>
    <TaxCatchAll xmlns="256d1f37-a5bf-40ea-9e3b-df9e783b5a8c" xsi:nil="true"/>
    <lcf76f155ced4ddcb4097134ff3c332f xmlns="68b5b436-c221-4126-930b-0387bddd4008">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7F30016848ECA4D8C32F5EEF57AB254" ma:contentTypeVersion="15" ma:contentTypeDescription="Create a new document." ma:contentTypeScope="" ma:versionID="004e478d639af556ec3271c95f5e4f68">
  <xsd:schema xmlns:xsd="http://www.w3.org/2001/XMLSchema" xmlns:xs="http://www.w3.org/2001/XMLSchema" xmlns:p="http://schemas.microsoft.com/office/2006/metadata/properties" xmlns:ns2="68b5b436-c221-4126-930b-0387bddd4008" xmlns:ns3="256d1f37-a5bf-40ea-9e3b-df9e783b5a8c" targetNamespace="http://schemas.microsoft.com/office/2006/metadata/properties" ma:root="true" ma:fieldsID="f9f920bcf6090a72af3d43c0f601a80b" ns2:_="" ns3:_="">
    <xsd:import namespace="68b5b436-c221-4126-930b-0387bddd4008"/>
    <xsd:import namespace="256d1f37-a5bf-40ea-9e3b-df9e783b5a8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b5b436-c221-4126-930b-0387bddd400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ef552e05-c177-46a8-98f1-f1cdb6faf096}"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92FCC4D-41CD-402B-AE5C-900FD772F1F5}">
  <ds:schemaRefs>
    <ds:schemaRef ds:uri="http://schemas.microsoft.com/sharepoint/v3/contenttype/forms"/>
  </ds:schemaRefs>
</ds:datastoreItem>
</file>

<file path=customXml/itemProps2.xml><?xml version="1.0" encoding="utf-8"?>
<ds:datastoreItem xmlns:ds="http://schemas.openxmlformats.org/officeDocument/2006/customXml" ds:itemID="{EC156103-A01A-4A2D-B7C0-DD22F955C052}">
  <ds:schemaRefs>
    <ds:schemaRef ds:uri="256d1f37-a5bf-40ea-9e3b-df9e783b5a8c"/>
    <ds:schemaRef ds:uri="68b5b436-c221-4126-930b-0387bddd400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337F0236-976F-45FF-AEB4-6A81CD0E0BC9}">
  <ds:schemaRefs>
    <ds:schemaRef ds:uri="256d1f37-a5bf-40ea-9e3b-df9e783b5a8c"/>
    <ds:schemaRef ds:uri="68b5b436-c221-4126-930b-0387bddd400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30</Slides>
  <Notes>28</Notes>
  <HiddenSlides>6</HiddenSlides>
  <ScaleCrop>false</ScaleCrop>
  <HeadingPairs>
    <vt:vector size="4" baseType="variant">
      <vt:variant>
        <vt:lpstr>Theme</vt:lpstr>
      </vt:variant>
      <vt:variant>
        <vt:i4>4</vt:i4>
      </vt:variant>
      <vt:variant>
        <vt:lpstr>Slide Titles</vt:lpstr>
      </vt:variant>
      <vt:variant>
        <vt:i4>30</vt:i4>
      </vt:variant>
    </vt:vector>
  </HeadingPairs>
  <TitlesOfParts>
    <vt:vector size="34" baseType="lpstr">
      <vt:lpstr>Main_Theme</vt:lpstr>
      <vt:lpstr>No_Numb</vt:lpstr>
      <vt:lpstr>Teacher_No_Numb</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Hoelzer</dc:creator>
  <cp:revision>4</cp:revision>
  <dcterms:created xsi:type="dcterms:W3CDTF">2023-03-12T04:10:58Z</dcterms:created>
  <dcterms:modified xsi:type="dcterms:W3CDTF">2024-02-12T22:59:19Z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0x01010007F30016848ECA4D8C32F5EEF57AB254</vt:lpwstr>
  </property>
  <property fmtid="{D5CDD505-2E9C-101B-9397-08002B2CF9AE}" pid="3" name="MediaServiceImageTags">
    <vt:lpwstr/>
  </property>
  <property fmtid="{D5CDD505-2E9C-101B-9397-08002B2CF9AE}" pid="4" name="ArticulateGUID">
    <vt:lpwstr>5072417B-48E2-46BA-8EFD-6E3B28D2A771</vt:lpwstr>
  </property>
  <property fmtid="{D5CDD505-2E9C-101B-9397-08002B2CF9AE}" pid="5" name="ArticulatePath">
    <vt:lpwstr>https://3dmd.sharepoint.com/sites/MaterialDevelopmentTeam/Shared Documents/Templates/studentSlideDeck/documentStyles3</vt:lpwstr>
  </property>
  <property fmtid="{D5CDD505-2E9C-101B-9397-08002B2CF9AE}" pid="6" name="ArticulateUseProject">
    <vt:lpwstr>1</vt:lpwstr>
  </property>
  <property fmtid="{D5CDD505-2E9C-101B-9397-08002B2CF9AE}" pid="7" name="ArticulateProjectFull">
    <vt:lpwstr>C:\KrisF_Workfolder\Graphic Design\Powerpoint_Template\Education_Slidedeck_Template_V1.0.ppta</vt:lpwstr>
  </property>
  <property fmtid="{D5CDD505-2E9C-101B-9397-08002B2CF9AE}" pid="8" name="ArticulateProjectVersion">
    <vt:lpwstr>8</vt:lpwstr>
  </property>
</Properties>
</file>