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3"/>
  </p:notesMasterIdLst>
  <p:sldIdLst>
    <p:sldId id="457" r:id="rId5"/>
    <p:sldId id="458" r:id="rId6"/>
    <p:sldId id="459" r:id="rId7"/>
    <p:sldId id="460" r:id="rId8"/>
    <p:sldId id="461" r:id="rId9"/>
    <p:sldId id="473" r:id="rId10"/>
    <p:sldId id="475" r:id="rId11"/>
    <p:sldId id="472" r:id="rId12"/>
    <p:sldId id="474" r:id="rId13"/>
    <p:sldId id="477" r:id="rId14"/>
    <p:sldId id="476" r:id="rId15"/>
    <p:sldId id="462" r:id="rId16"/>
    <p:sldId id="465" r:id="rId17"/>
    <p:sldId id="466" r:id="rId18"/>
    <p:sldId id="467" r:id="rId19"/>
    <p:sldId id="468" r:id="rId20"/>
    <p:sldId id="469" r:id="rId21"/>
    <p:sldId id="470" r:id="rId22"/>
    <p:sldId id="471" r:id="rId23"/>
    <p:sldId id="463" r:id="rId24"/>
    <p:sldId id="464" r:id="rId25"/>
    <p:sldId id="322" r:id="rId26"/>
    <p:sldId id="454" r:id="rId27"/>
    <p:sldId id="326" r:id="rId28"/>
    <p:sldId id="315" r:id="rId29"/>
    <p:sldId id="452" r:id="rId30"/>
    <p:sldId id="271" r:id="rId31"/>
    <p:sldId id="27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6A841C-6578-F7D1-3E6E-8E2D1D934E57}" name="Mark Arnholt" initials="MA" userId="S::mark.arnholt@3dmoleculardesigns.com::66aaf4a3-e4ed-459a-9e1f-3370b582ae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995A5B-8407-49E4-9EB1-F5686D2CA721}" v="1" dt="2024-11-01T18:00:19.3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1" autoAdjust="0"/>
    <p:restoredTop sz="77597" autoAdjust="0"/>
  </p:normalViewPr>
  <p:slideViewPr>
    <p:cSldViewPr snapToGrid="0">
      <p:cViewPr varScale="1">
        <p:scale>
          <a:sx n="113" d="100"/>
          <a:sy n="113" d="100"/>
        </p:scale>
        <p:origin x="28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273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Arnholt" userId="b7de0cc5-3486-4cd8-905c-b5e2c5e5ddca" providerId="ADAL" clId="{5F8079E5-BB6F-4F78-A4D3-8B996C5BCDCB}"/>
    <pc:docChg chg="custSel addSld delSld modSld">
      <pc:chgData name="Mark Arnholt" userId="b7de0cc5-3486-4cd8-905c-b5e2c5e5ddca" providerId="ADAL" clId="{5F8079E5-BB6F-4F78-A4D3-8B996C5BCDCB}" dt="2024-04-03T18:09:52.927" v="4"/>
      <pc:docMkLst>
        <pc:docMk/>
      </pc:docMkLst>
      <pc:sldChg chg="add del">
        <pc:chgData name="Mark Arnholt" userId="b7de0cc5-3486-4cd8-905c-b5e2c5e5ddca" providerId="ADAL" clId="{5F8079E5-BB6F-4F78-A4D3-8B996C5BCDCB}" dt="2024-04-03T18:09:52.927" v="4"/>
        <pc:sldMkLst>
          <pc:docMk/>
          <pc:sldMk cId="1863815274" sldId="452"/>
        </pc:sldMkLst>
      </pc:sldChg>
      <pc:sldChg chg="addSp delSp modSp mod">
        <pc:chgData name="Mark Arnholt" userId="b7de0cc5-3486-4cd8-905c-b5e2c5e5ddca" providerId="ADAL" clId="{5F8079E5-BB6F-4F78-A4D3-8B996C5BCDCB}" dt="2024-04-03T18:01:55.925" v="2"/>
        <pc:sldMkLst>
          <pc:docMk/>
          <pc:sldMk cId="1295467278" sldId="457"/>
        </pc:sldMkLst>
        <pc:picChg chg="add mod">
          <ac:chgData name="Mark Arnholt" userId="b7de0cc5-3486-4cd8-905c-b5e2c5e5ddca" providerId="ADAL" clId="{5F8079E5-BB6F-4F78-A4D3-8B996C5BCDCB}" dt="2024-04-03T18:01:55.925" v="2"/>
          <ac:picMkLst>
            <pc:docMk/>
            <pc:sldMk cId="1295467278" sldId="457"/>
            <ac:picMk id="3" creationId="{E986E868-00D5-4949-B087-77624877D12E}"/>
          </ac:picMkLst>
        </pc:picChg>
        <pc:picChg chg="del">
          <ac:chgData name="Mark Arnholt" userId="b7de0cc5-3486-4cd8-905c-b5e2c5e5ddca" providerId="ADAL" clId="{5F8079E5-BB6F-4F78-A4D3-8B996C5BCDCB}" dt="2024-04-03T18:01:53.097" v="0" actId="478"/>
          <ac:picMkLst>
            <pc:docMk/>
            <pc:sldMk cId="1295467278" sldId="457"/>
            <ac:picMk id="5" creationId="{868E81AF-9CAC-4121-5602-7058C520D291}"/>
          </ac:picMkLst>
        </pc:picChg>
        <pc:picChg chg="add mod">
          <ac:chgData name="Mark Arnholt" userId="b7de0cc5-3486-4cd8-905c-b5e2c5e5ddca" providerId="ADAL" clId="{5F8079E5-BB6F-4F78-A4D3-8B996C5BCDCB}" dt="2024-04-03T18:01:55.925" v="2"/>
          <ac:picMkLst>
            <pc:docMk/>
            <pc:sldMk cId="1295467278" sldId="457"/>
            <ac:picMk id="6" creationId="{EED98506-8D3A-A4D6-6227-0A940C72DCA1}"/>
          </ac:picMkLst>
        </pc:picChg>
        <pc:picChg chg="del">
          <ac:chgData name="Mark Arnholt" userId="b7de0cc5-3486-4cd8-905c-b5e2c5e5ddca" providerId="ADAL" clId="{5F8079E5-BB6F-4F78-A4D3-8B996C5BCDCB}" dt="2024-04-03T18:01:54.172" v="1" actId="478"/>
          <ac:picMkLst>
            <pc:docMk/>
            <pc:sldMk cId="1295467278" sldId="457"/>
            <ac:picMk id="8" creationId="{A7E76E90-FF00-A073-1EE8-E64891C4CFDD}"/>
          </ac:picMkLst>
        </pc:picChg>
      </pc:sldChg>
    </pc:docChg>
  </pc:docChgLst>
  <pc:docChgLst>
    <pc:chgData name="Mark Arnholt" userId="b7de0cc5-3486-4cd8-905c-b5e2c5e5ddca" providerId="ADAL" clId="{4E995A5B-8407-49E4-9EB1-F5686D2CA721}"/>
    <pc:docChg chg="custSel addSld delSld modSld">
      <pc:chgData name="Mark Arnholt" userId="b7de0cc5-3486-4cd8-905c-b5e2c5e5ddca" providerId="ADAL" clId="{4E995A5B-8407-49E4-9EB1-F5686D2CA721}" dt="2024-11-01T21:02:09.865" v="20" actId="47"/>
      <pc:docMkLst>
        <pc:docMk/>
      </pc:docMkLst>
      <pc:sldChg chg="del">
        <pc:chgData name="Mark Arnholt" userId="b7de0cc5-3486-4cd8-905c-b5e2c5e5ddca" providerId="ADAL" clId="{4E995A5B-8407-49E4-9EB1-F5686D2CA721}" dt="2024-11-01T21:01:35.602" v="14" actId="47"/>
        <pc:sldMkLst>
          <pc:docMk/>
          <pc:sldMk cId="644648190" sldId="293"/>
        </pc:sldMkLst>
      </pc:sldChg>
      <pc:sldChg chg="del">
        <pc:chgData name="Mark Arnholt" userId="b7de0cc5-3486-4cd8-905c-b5e2c5e5ddca" providerId="ADAL" clId="{4E995A5B-8407-49E4-9EB1-F5686D2CA721}" dt="2024-11-01T21:01:35.602" v="14" actId="47"/>
        <pc:sldMkLst>
          <pc:docMk/>
          <pc:sldMk cId="3793419450" sldId="294"/>
        </pc:sldMkLst>
      </pc:sldChg>
      <pc:sldChg chg="del">
        <pc:chgData name="Mark Arnholt" userId="b7de0cc5-3486-4cd8-905c-b5e2c5e5ddca" providerId="ADAL" clId="{4E995A5B-8407-49E4-9EB1-F5686D2CA721}" dt="2024-11-01T21:01:35.602" v="14" actId="47"/>
        <pc:sldMkLst>
          <pc:docMk/>
          <pc:sldMk cId="386679149" sldId="295"/>
        </pc:sldMkLst>
      </pc:sldChg>
      <pc:sldChg chg="del">
        <pc:chgData name="Mark Arnholt" userId="b7de0cc5-3486-4cd8-905c-b5e2c5e5ddca" providerId="ADAL" clId="{4E995A5B-8407-49E4-9EB1-F5686D2CA721}" dt="2024-11-01T21:01:48.632" v="15" actId="47"/>
        <pc:sldMkLst>
          <pc:docMk/>
          <pc:sldMk cId="2452467327" sldId="296"/>
        </pc:sldMkLst>
      </pc:sldChg>
      <pc:sldChg chg="del">
        <pc:chgData name="Mark Arnholt" userId="b7de0cc5-3486-4cd8-905c-b5e2c5e5ddca" providerId="ADAL" clId="{4E995A5B-8407-49E4-9EB1-F5686D2CA721}" dt="2024-11-01T21:01:51.208" v="16" actId="47"/>
        <pc:sldMkLst>
          <pc:docMk/>
          <pc:sldMk cId="3480485407" sldId="297"/>
        </pc:sldMkLst>
      </pc:sldChg>
      <pc:sldChg chg="del">
        <pc:chgData name="Mark Arnholt" userId="b7de0cc5-3486-4cd8-905c-b5e2c5e5ddca" providerId="ADAL" clId="{4E995A5B-8407-49E4-9EB1-F5686D2CA721}" dt="2024-11-01T21:01:54.811" v="17" actId="47"/>
        <pc:sldMkLst>
          <pc:docMk/>
          <pc:sldMk cId="2712540298" sldId="298"/>
        </pc:sldMkLst>
      </pc:sldChg>
      <pc:sldChg chg="del">
        <pc:chgData name="Mark Arnholt" userId="b7de0cc5-3486-4cd8-905c-b5e2c5e5ddca" providerId="ADAL" clId="{4E995A5B-8407-49E4-9EB1-F5686D2CA721}" dt="2024-11-01T21:01:57.646" v="18" actId="47"/>
        <pc:sldMkLst>
          <pc:docMk/>
          <pc:sldMk cId="3690656922" sldId="299"/>
        </pc:sldMkLst>
      </pc:sldChg>
      <pc:sldChg chg="del">
        <pc:chgData name="Mark Arnholt" userId="b7de0cc5-3486-4cd8-905c-b5e2c5e5ddca" providerId="ADAL" clId="{4E995A5B-8407-49E4-9EB1-F5686D2CA721}" dt="2024-11-01T21:02:09.865" v="20" actId="47"/>
        <pc:sldMkLst>
          <pc:docMk/>
          <pc:sldMk cId="754705075" sldId="348"/>
        </pc:sldMkLst>
      </pc:sldChg>
      <pc:sldChg chg="del">
        <pc:chgData name="Mark Arnholt" userId="b7de0cc5-3486-4cd8-905c-b5e2c5e5ddca" providerId="ADAL" clId="{4E995A5B-8407-49E4-9EB1-F5686D2CA721}" dt="2024-11-01T21:02:04.257" v="19" actId="47"/>
        <pc:sldMkLst>
          <pc:docMk/>
          <pc:sldMk cId="406316167" sldId="349"/>
        </pc:sldMkLst>
      </pc:sldChg>
      <pc:sldChg chg="del">
        <pc:chgData name="Mark Arnholt" userId="b7de0cc5-3486-4cd8-905c-b5e2c5e5ddca" providerId="ADAL" clId="{4E995A5B-8407-49E4-9EB1-F5686D2CA721}" dt="2024-11-01T21:01:35.602" v="14" actId="47"/>
        <pc:sldMkLst>
          <pc:docMk/>
          <pc:sldMk cId="2522442638" sldId="354"/>
        </pc:sldMkLst>
      </pc:sldChg>
      <pc:sldChg chg="del">
        <pc:chgData name="Mark Arnholt" userId="b7de0cc5-3486-4cd8-905c-b5e2c5e5ddca" providerId="ADAL" clId="{4E995A5B-8407-49E4-9EB1-F5686D2CA721}" dt="2024-11-01T21:01:35.602" v="14" actId="47"/>
        <pc:sldMkLst>
          <pc:docMk/>
          <pc:sldMk cId="3336196704" sldId="355"/>
        </pc:sldMkLst>
      </pc:sldChg>
      <pc:sldChg chg="delSp mod">
        <pc:chgData name="Mark Arnholt" userId="b7de0cc5-3486-4cd8-905c-b5e2c5e5ddca" providerId="ADAL" clId="{4E995A5B-8407-49E4-9EB1-F5686D2CA721}" dt="2024-10-29T15:03:20.373" v="0" actId="478"/>
        <pc:sldMkLst>
          <pc:docMk/>
          <pc:sldMk cId="1863815274" sldId="452"/>
        </pc:sldMkLst>
        <pc:picChg chg="del">
          <ac:chgData name="Mark Arnholt" userId="b7de0cc5-3486-4cd8-905c-b5e2c5e5ddca" providerId="ADAL" clId="{4E995A5B-8407-49E4-9EB1-F5686D2CA721}" dt="2024-10-29T15:03:20.373" v="0" actId="478"/>
          <ac:picMkLst>
            <pc:docMk/>
            <pc:sldMk cId="1863815274" sldId="452"/>
            <ac:picMk id="6" creationId="{90676A90-2160-507F-BD99-34FA7B0E44A4}"/>
          </ac:picMkLst>
        </pc:picChg>
      </pc:sldChg>
      <pc:sldChg chg="delSp mod">
        <pc:chgData name="Mark Arnholt" userId="b7de0cc5-3486-4cd8-905c-b5e2c5e5ddca" providerId="ADAL" clId="{4E995A5B-8407-49E4-9EB1-F5686D2CA721}" dt="2024-10-29T15:03:45.188" v="2" actId="478"/>
        <pc:sldMkLst>
          <pc:docMk/>
          <pc:sldMk cId="1295467278" sldId="457"/>
        </pc:sldMkLst>
        <pc:picChg chg="del">
          <ac:chgData name="Mark Arnholt" userId="b7de0cc5-3486-4cd8-905c-b5e2c5e5ddca" providerId="ADAL" clId="{4E995A5B-8407-49E4-9EB1-F5686D2CA721}" dt="2024-10-29T15:03:45.188" v="2" actId="478"/>
          <ac:picMkLst>
            <pc:docMk/>
            <pc:sldMk cId="1295467278" sldId="457"/>
            <ac:picMk id="3" creationId="{E986E868-00D5-4949-B087-77624877D12E}"/>
          </ac:picMkLst>
        </pc:picChg>
        <pc:picChg chg="del">
          <ac:chgData name="Mark Arnholt" userId="b7de0cc5-3486-4cd8-905c-b5e2c5e5ddca" providerId="ADAL" clId="{4E995A5B-8407-49E4-9EB1-F5686D2CA721}" dt="2024-10-29T15:03:44.501" v="1" actId="478"/>
          <ac:picMkLst>
            <pc:docMk/>
            <pc:sldMk cId="1295467278" sldId="457"/>
            <ac:picMk id="6" creationId="{EED98506-8D3A-A4D6-6227-0A940C72DCA1}"/>
          </ac:picMkLst>
        </pc:picChg>
      </pc:sldChg>
      <pc:sldChg chg="add">
        <pc:chgData name="Mark Arnholt" userId="b7de0cc5-3486-4cd8-905c-b5e2c5e5ddca" providerId="ADAL" clId="{4E995A5B-8407-49E4-9EB1-F5686D2CA721}" dt="2024-11-01T18:00:19.303" v="3"/>
        <pc:sldMkLst>
          <pc:docMk/>
          <pc:sldMk cId="3218795059" sldId="472"/>
        </pc:sldMkLst>
      </pc:sldChg>
      <pc:sldChg chg="modSp add mod">
        <pc:chgData name="Mark Arnholt" userId="b7de0cc5-3486-4cd8-905c-b5e2c5e5ddca" providerId="ADAL" clId="{4E995A5B-8407-49E4-9EB1-F5686D2CA721}" dt="2024-11-01T18:51:04.213" v="8" actId="115"/>
        <pc:sldMkLst>
          <pc:docMk/>
          <pc:sldMk cId="3962379269" sldId="473"/>
        </pc:sldMkLst>
        <pc:spChg chg="mod">
          <ac:chgData name="Mark Arnholt" userId="b7de0cc5-3486-4cd8-905c-b5e2c5e5ddca" providerId="ADAL" clId="{4E995A5B-8407-49E4-9EB1-F5686D2CA721}" dt="2024-11-01T18:51:04.213" v="8" actId="115"/>
          <ac:spMkLst>
            <pc:docMk/>
            <pc:sldMk cId="3962379269" sldId="473"/>
            <ac:spMk id="13" creationId="{8745D403-D3AA-10D9-521C-DF354164CAC5}"/>
          </ac:spMkLst>
        </pc:spChg>
      </pc:sldChg>
      <pc:sldChg chg="add">
        <pc:chgData name="Mark Arnholt" userId="b7de0cc5-3486-4cd8-905c-b5e2c5e5ddca" providerId="ADAL" clId="{4E995A5B-8407-49E4-9EB1-F5686D2CA721}" dt="2024-11-01T18:00:19.303" v="3"/>
        <pc:sldMkLst>
          <pc:docMk/>
          <pc:sldMk cId="3376326765" sldId="474"/>
        </pc:sldMkLst>
      </pc:sldChg>
      <pc:sldChg chg="modSp add mod">
        <pc:chgData name="Mark Arnholt" userId="b7de0cc5-3486-4cd8-905c-b5e2c5e5ddca" providerId="ADAL" clId="{4E995A5B-8407-49E4-9EB1-F5686D2CA721}" dt="2024-11-01T18:51:29.413" v="13" actId="1076"/>
        <pc:sldMkLst>
          <pc:docMk/>
          <pc:sldMk cId="2022997551" sldId="475"/>
        </pc:sldMkLst>
        <pc:spChg chg="mod">
          <ac:chgData name="Mark Arnholt" userId="b7de0cc5-3486-4cd8-905c-b5e2c5e5ddca" providerId="ADAL" clId="{4E995A5B-8407-49E4-9EB1-F5686D2CA721}" dt="2024-11-01T18:51:29.413" v="13" actId="1076"/>
          <ac:spMkLst>
            <pc:docMk/>
            <pc:sldMk cId="2022997551" sldId="475"/>
            <ac:spMk id="30" creationId="{48C5D647-DFD3-E94A-4EAD-50FACC34EBA6}"/>
          </ac:spMkLst>
        </pc:spChg>
      </pc:sldChg>
      <pc:sldChg chg="add">
        <pc:chgData name="Mark Arnholt" userId="b7de0cc5-3486-4cd8-905c-b5e2c5e5ddca" providerId="ADAL" clId="{4E995A5B-8407-49E4-9EB1-F5686D2CA721}" dt="2024-11-01T18:00:19.303" v="3"/>
        <pc:sldMkLst>
          <pc:docMk/>
          <pc:sldMk cId="404474691" sldId="476"/>
        </pc:sldMkLst>
      </pc:sldChg>
      <pc:sldChg chg="add">
        <pc:chgData name="Mark Arnholt" userId="b7de0cc5-3486-4cd8-905c-b5e2c5e5ddca" providerId="ADAL" clId="{4E995A5B-8407-49E4-9EB1-F5686D2CA721}" dt="2024-11-01T18:00:19.303" v="3"/>
        <pc:sldMkLst>
          <pc:docMk/>
          <pc:sldMk cId="4178356128" sldId="4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63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 panose="020F0502020204030204"/>
              </a:rPr>
              <a:t>This ends the first day of using this kit.  Use this graphic to summarize what students should know about the model.  </a:t>
            </a:r>
          </a:p>
          <a:p>
            <a:endParaRPr lang="en-US" dirty="0">
              <a:cs typeface="Calibri" panose="020F0502020204030204"/>
            </a:endParaRPr>
          </a:p>
          <a:p>
            <a:r>
              <a:rPr lang="en-US" dirty="0">
                <a:cs typeface="Calibri" panose="020F0502020204030204"/>
              </a:rPr>
              <a:t>Does anyone have a better way that they use when they summarize using this kit? </a:t>
            </a:r>
            <a:endParaRPr lang="en-US" b="1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D09FE-F307-4964-9705-B8CB856696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79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to students what a solvation shell is.  In the case of water, it is known as a hydration shell.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45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Assess students’ understanding by asking them to model another scenario. Make a saturated solution together.  After discussing the characteristics of an unsaturated solution and supersaturated solution, allow students create those models.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D09FE-F307-4964-9705-B8CB856696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42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8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Solubility in water is affected by: </a:t>
            </a:r>
          </a:p>
          <a:p>
            <a:pPr marL="228600" indent="-228600">
              <a:buAutoNum type="arabicParenR"/>
            </a:pPr>
            <a:r>
              <a:rPr lang="en-US" dirty="0"/>
              <a:t>Temperature  (Solubility increases with temperature for most solids dissolved in liquid water.  Higher temperatures increase the vibration or kinetic energy of the solute molecules.)</a:t>
            </a:r>
          </a:p>
          <a:p>
            <a:pPr marL="228600" indent="-228600">
              <a:buAutoNum type="arabicParenR"/>
            </a:pPr>
            <a:r>
              <a:rPr lang="en-US" dirty="0"/>
              <a:t>Pressure (gaseous substances are much more influenced by pressure than solids and liquids)</a:t>
            </a:r>
          </a:p>
          <a:p>
            <a:pPr marL="228600" indent="-228600">
              <a:buAutoNum type="arabicParenR"/>
            </a:pPr>
            <a:r>
              <a:rPr lang="en-US" dirty="0"/>
              <a:t>Polarity (like dissolves like)</a:t>
            </a:r>
          </a:p>
          <a:p>
            <a:pPr marL="228600" indent="-228600">
              <a:buAutoNum type="arabicParenR"/>
            </a:pPr>
            <a:r>
              <a:rPr lang="en-US" dirty="0"/>
              <a:t>Molecular size (Smaller molecules are generally more soluble in water than larger molecules.)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51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57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Summarize what was discovered in the lab.    As the carbon chain on the alcohol increases, the alcohol becomes less soluble in water.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D09FE-F307-4964-9705-B8CB856696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159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Here are the NGSS Connections for this workshop.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D09FE-F307-4964-9705-B8CB856696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94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93" r:id="rId3"/>
    <p:sldLayoutId id="2147483694" r:id="rId4"/>
    <p:sldLayoutId id="2147483701" r:id="rId5"/>
    <p:sldLayoutId id="2147483695" r:id="rId6"/>
    <p:sldLayoutId id="2147483702" r:id="rId7"/>
    <p:sldLayoutId id="2147483683" r:id="rId8"/>
    <p:sldLayoutId id="2147483684" r:id="rId9"/>
    <p:sldLayoutId id="2147483697" r:id="rId10"/>
    <p:sldLayoutId id="2147483698" r:id="rId11"/>
    <p:sldLayoutId id="2147483692" r:id="rId12"/>
    <p:sldLayoutId id="2147483703" r:id="rId13"/>
    <p:sldLayoutId id="2147483700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mp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01" y="1066521"/>
            <a:ext cx="7266862" cy="36373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From Atoms to Oceans: Modeling the Properties of Water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1448" y="5805613"/>
            <a:ext cx="3506168" cy="1410478"/>
          </a:xfrm>
        </p:spPr>
        <p:txBody>
          <a:bodyPr/>
          <a:lstStyle/>
          <a:p>
            <a:r>
              <a:rPr lang="en-US" dirty="0"/>
              <a:t>Mark “Arnie” Arnholt</a:t>
            </a:r>
          </a:p>
          <a:p>
            <a:r>
              <a:rPr lang="en-US" dirty="0"/>
              <a:t>3D Molecular Designs</a:t>
            </a:r>
          </a:p>
        </p:txBody>
      </p:sp>
      <p:pic>
        <p:nvPicPr>
          <p:cNvPr id="9" name="Picture 8" descr="A picture containing indoor&#10;&#10;Description automatically generated">
            <a:extLst>
              <a:ext uri="{FF2B5EF4-FFF2-40B4-BE49-F238E27FC236}">
                <a16:creationId xmlns:a16="http://schemas.microsoft.com/office/drawing/2014/main" id="{88856FC5-C4CC-0640-F83C-B77BC94F2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27" y="3034484"/>
            <a:ext cx="4181818" cy="27850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A02BAE-5D91-BD24-78BC-2391D0855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068" y="4427030"/>
            <a:ext cx="6389072" cy="12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67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00AC2-F630-0DD1-1B6F-CF7F8D8D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8191B5-53CF-C75E-26A6-A4AED1CAC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3" name="Google Shape;360;p50">
            <a:extLst>
              <a:ext uri="{FF2B5EF4-FFF2-40B4-BE49-F238E27FC236}">
                <a16:creationId xmlns:a16="http://schemas.microsoft.com/office/drawing/2014/main" id="{95A707C3-F019-B86E-EF2B-6F750A3CCA21}"/>
              </a:ext>
            </a:extLst>
          </p:cNvPr>
          <p:cNvGrpSpPr/>
          <p:nvPr/>
        </p:nvGrpSpPr>
        <p:grpSpPr>
          <a:xfrm>
            <a:off x="6562425" y="2237070"/>
            <a:ext cx="3335310" cy="3172500"/>
            <a:chOff x="7365600" y="1865160"/>
            <a:chExt cx="4447080" cy="4230000"/>
          </a:xfrm>
        </p:grpSpPr>
        <p:pic>
          <p:nvPicPr>
            <p:cNvPr id="4" name="Google Shape;361;p50">
              <a:extLst>
                <a:ext uri="{FF2B5EF4-FFF2-40B4-BE49-F238E27FC236}">
                  <a16:creationId xmlns:a16="http://schemas.microsoft.com/office/drawing/2014/main" id="{665817A7-AAB0-359E-183E-171B87554D9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365600" y="1865160"/>
              <a:ext cx="4447080" cy="423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362;p50">
              <a:extLst>
                <a:ext uri="{FF2B5EF4-FFF2-40B4-BE49-F238E27FC236}">
                  <a16:creationId xmlns:a16="http://schemas.microsoft.com/office/drawing/2014/main" id="{5BA5030F-59B1-206E-0BE5-0F66FE1819F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029440" y="3009960"/>
              <a:ext cx="610200" cy="214272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Google Shape;363;p50" descr="Icon&#10;&#10;Description automatically generated">
            <a:extLst>
              <a:ext uri="{FF2B5EF4-FFF2-40B4-BE49-F238E27FC236}">
                <a16:creationId xmlns:a16="http://schemas.microsoft.com/office/drawing/2014/main" id="{C436DA53-F752-42C2-0F12-8B03D32F461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44640" y="1208400"/>
            <a:ext cx="905310" cy="9053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64;p50">
            <a:extLst>
              <a:ext uri="{FF2B5EF4-FFF2-40B4-BE49-F238E27FC236}">
                <a16:creationId xmlns:a16="http://schemas.microsoft.com/office/drawing/2014/main" id="{BB1453C5-2D72-EFB2-B9FC-0D4911606F33}"/>
              </a:ext>
            </a:extLst>
          </p:cNvPr>
          <p:cNvSpPr txBox="1"/>
          <p:nvPr/>
        </p:nvSpPr>
        <p:spPr>
          <a:xfrm>
            <a:off x="1729585" y="2113705"/>
            <a:ext cx="45774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How does your Expected Electron Distribution compare to your average of Observed Electron Distributions?</a:t>
            </a:r>
            <a:endParaRPr sz="2000" b="1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Do electrons spend more time near the hydrogen atoms or the oxygen atom?</a:t>
            </a:r>
            <a:endParaRPr sz="2000" b="1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Why might that be?</a:t>
            </a:r>
            <a:endParaRPr sz="2000" b="1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What impact might this have on a water molecule?</a:t>
            </a:r>
            <a:endParaRPr sz="2000" b="1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65;p50">
            <a:extLst>
              <a:ext uri="{FF2B5EF4-FFF2-40B4-BE49-F238E27FC236}">
                <a16:creationId xmlns:a16="http://schemas.microsoft.com/office/drawing/2014/main" id="{6EA2E85B-4321-E142-AA70-08DA67EE28B7}"/>
              </a:ext>
            </a:extLst>
          </p:cNvPr>
          <p:cNvSpPr/>
          <p:nvPr/>
        </p:nvSpPr>
        <p:spPr>
          <a:xfrm>
            <a:off x="7569255" y="4825290"/>
            <a:ext cx="1905930" cy="2870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76300" cap="flat" cmpd="sng">
            <a:solidFill>
              <a:srgbClr val="FE00E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Google Shape;366;p50">
            <a:extLst>
              <a:ext uri="{FF2B5EF4-FFF2-40B4-BE49-F238E27FC236}">
                <a16:creationId xmlns:a16="http://schemas.microsoft.com/office/drawing/2014/main" id="{498077F0-A2AF-2EB1-A94B-232B4335950A}"/>
              </a:ext>
            </a:extLst>
          </p:cNvPr>
          <p:cNvSpPr/>
          <p:nvPr/>
        </p:nvSpPr>
        <p:spPr>
          <a:xfrm>
            <a:off x="7569255" y="2635050"/>
            <a:ext cx="1905930" cy="2870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76300" cap="flat" cmpd="sng">
            <a:solidFill>
              <a:srgbClr val="FE00E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Google Shape;367;p50">
            <a:extLst>
              <a:ext uri="{FF2B5EF4-FFF2-40B4-BE49-F238E27FC236}">
                <a16:creationId xmlns:a16="http://schemas.microsoft.com/office/drawing/2014/main" id="{C262F7A3-75E0-56C1-B3FA-3A4E82F371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54922" y="798555"/>
            <a:ext cx="7481700" cy="973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Does every group have the same data?</a:t>
            </a:r>
            <a:endParaRPr sz="3600" b="1" dirty="0"/>
          </a:p>
        </p:txBody>
      </p:sp>
    </p:spTree>
    <p:extLst>
      <p:ext uri="{BB962C8B-B14F-4D97-AF65-F5344CB8AC3E}">
        <p14:creationId xmlns:p14="http://schemas.microsoft.com/office/powerpoint/2010/main" val="4178356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89FD0-9651-ACB2-6C80-836E77A3F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69FF-A271-E75F-B729-DE09CAD83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Google Shape;381;p52" descr="Icon&#10;&#10;Description automatically generated">
            <a:extLst>
              <a:ext uri="{FF2B5EF4-FFF2-40B4-BE49-F238E27FC236}">
                <a16:creationId xmlns:a16="http://schemas.microsoft.com/office/drawing/2014/main" id="{11A3AEA1-B141-BB51-8E70-A86404E3B4C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11340" y="1074550"/>
            <a:ext cx="905310" cy="9053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82;p52">
            <a:extLst>
              <a:ext uri="{FF2B5EF4-FFF2-40B4-BE49-F238E27FC236}">
                <a16:creationId xmlns:a16="http://schemas.microsoft.com/office/drawing/2014/main" id="{7D403358-49AE-38D5-6028-7A96BEBC4BE9}"/>
              </a:ext>
            </a:extLst>
          </p:cNvPr>
          <p:cNvSpPr txBox="1"/>
          <p:nvPr/>
        </p:nvSpPr>
        <p:spPr>
          <a:xfrm>
            <a:off x="1514213" y="2132250"/>
            <a:ext cx="4711800" cy="3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electrons in a water molecule are not shared equally!</a:t>
            </a:r>
            <a:endParaRPr sz="2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average, electrons spend slightly more time near the oxygen atom than would be expected. </a:t>
            </a:r>
            <a:endParaRPr sz="2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We call this property of water </a:t>
            </a:r>
            <a:r>
              <a:rPr lang="en-US" sz="22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POLARITY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!</a:t>
            </a:r>
            <a:endParaRPr sz="2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383;p52">
            <a:extLst>
              <a:ext uri="{FF2B5EF4-FFF2-40B4-BE49-F238E27FC236}">
                <a16:creationId xmlns:a16="http://schemas.microsoft.com/office/drawing/2014/main" id="{94CAC4CE-4745-D995-2222-13A6D84724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9525" y="2292325"/>
            <a:ext cx="3503350" cy="356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84;p52">
            <a:extLst>
              <a:ext uri="{FF2B5EF4-FFF2-40B4-BE49-F238E27FC236}">
                <a16:creationId xmlns:a16="http://schemas.microsoft.com/office/drawing/2014/main" id="{D5493771-7F11-CD09-9D8A-7CBC34E6C7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4223" y="875500"/>
            <a:ext cx="7227000" cy="973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Electrons Are Not Shared Equally</a:t>
            </a:r>
            <a:endParaRPr sz="3600" b="1" dirty="0"/>
          </a:p>
        </p:txBody>
      </p:sp>
    </p:spTree>
    <p:extLst>
      <p:ext uri="{BB962C8B-B14F-4D97-AF65-F5344CB8AC3E}">
        <p14:creationId xmlns:p14="http://schemas.microsoft.com/office/powerpoint/2010/main" val="404474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0FF75-F862-6FC7-3980-E1614F70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40" y="928150"/>
            <a:ext cx="5514975" cy="5491699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Look at the other contents of the Water Kit.  </a:t>
            </a:r>
          </a:p>
          <a:p>
            <a:pPr marL="0" indent="0" algn="l" rtl="0" fontAlgn="base"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other substances contain posts that would represent covalent bonding? </a:t>
            </a: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many separate covalent bonds can you find?</a:t>
            </a:r>
            <a:endParaRPr lang="en-US" b="0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3074" name="Picture 2" descr="A picture containing indoor, arranged&#10;&#10;Description automatically generated">
            <a:extLst>
              <a:ext uri="{FF2B5EF4-FFF2-40B4-BE49-F238E27FC236}">
                <a16:creationId xmlns:a16="http://schemas.microsoft.com/office/drawing/2014/main" id="{E5AA50D8-CDB6-F5A0-7E34-15F3FB65D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635" y="1021613"/>
            <a:ext cx="5514975" cy="4133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860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0FF75-F862-6FC7-3980-E1614F70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135" y="976278"/>
            <a:ext cx="5179984" cy="5443572"/>
          </a:xfrm>
        </p:spPr>
        <p:txBody>
          <a:bodyPr>
            <a:normAutofit lnSpcReduction="10000"/>
          </a:bodyPr>
          <a:lstStyle/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How does sodium chloride interact with water?  </a:t>
            </a: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dirty="0">
              <a:solidFill>
                <a:srgbClr val="00B050"/>
              </a:solidFill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endParaRPr lang="en-US" dirty="0">
              <a:solidFill>
                <a:srgbClr val="00B050"/>
              </a:solidFill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How do the sodium ion and the chloride ion interact with each other?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Compare the three types of chemical bonds about which you have learned.  Rank them in order of strength of the bond.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BDF6163-3290-483B-16B8-B6C201C2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65" y="1047785"/>
            <a:ext cx="5583290" cy="4195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458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3A09B64-1118-A328-906C-E67890EBC98F}"/>
              </a:ext>
            </a:extLst>
          </p:cNvPr>
          <p:cNvGraphicFramePr>
            <a:graphicFrameLocks noGrp="1"/>
          </p:cNvGraphicFramePr>
          <p:nvPr/>
        </p:nvGraphicFramePr>
        <p:xfrm>
          <a:off x="220006" y="811272"/>
          <a:ext cx="11583111" cy="58556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83918">
                  <a:extLst>
                    <a:ext uri="{9D8B030D-6E8A-4147-A177-3AD203B41FA5}">
                      <a16:colId xmlns:a16="http://schemas.microsoft.com/office/drawing/2014/main" val="2120634277"/>
                    </a:ext>
                  </a:extLst>
                </a:gridCol>
                <a:gridCol w="2632410">
                  <a:extLst>
                    <a:ext uri="{9D8B030D-6E8A-4147-A177-3AD203B41FA5}">
                      <a16:colId xmlns:a16="http://schemas.microsoft.com/office/drawing/2014/main" val="1627919457"/>
                    </a:ext>
                  </a:extLst>
                </a:gridCol>
                <a:gridCol w="2504060">
                  <a:extLst>
                    <a:ext uri="{9D8B030D-6E8A-4147-A177-3AD203B41FA5}">
                      <a16:colId xmlns:a16="http://schemas.microsoft.com/office/drawing/2014/main" val="4050183566"/>
                    </a:ext>
                  </a:extLst>
                </a:gridCol>
                <a:gridCol w="2662723">
                  <a:extLst>
                    <a:ext uri="{9D8B030D-6E8A-4147-A177-3AD203B41FA5}">
                      <a16:colId xmlns:a16="http://schemas.microsoft.com/office/drawing/2014/main" val="691191768"/>
                    </a:ext>
                  </a:extLst>
                </a:gridCol>
              </a:tblGrid>
              <a:tr h="1176866">
                <a:tc>
                  <a:txBody>
                    <a:bodyPr/>
                    <a:lstStyle/>
                    <a:p>
                      <a:r>
                        <a:rPr lang="en-US" dirty="0"/>
                        <a:t>Comparing Types of 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COVALENT BONDING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IONIC BONDING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HYDROGEN BONDING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740028"/>
                  </a:ext>
                </a:extLst>
              </a:tr>
              <a:tr h="1911715">
                <a:tc>
                  <a:txBody>
                    <a:bodyPr/>
                    <a:lstStyle/>
                    <a:p>
                      <a:r>
                        <a:rPr lang="en-US" dirty="0"/>
                        <a:t>What is it?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Formed when two atoms share a bond within one molecule, can be partially charged or without charge.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Complete transfer of electrons between two atoms resulting in one that is positively charged, and one negatively charged.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weak attraction of a hydrogen atom that is covalently bound to a more electronegative “donor” atom or group.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487331"/>
                  </a:ext>
                </a:extLst>
              </a:tr>
              <a:tr h="1609865">
                <a:tc>
                  <a:txBody>
                    <a:bodyPr/>
                    <a:lstStyle/>
                    <a:p>
                      <a:r>
                        <a:rPr lang="en-US" dirty="0"/>
                        <a:t>How is it represented by the model?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plastic post connecting the oxygen and the hydrogen in 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magnet in the sodium atom connecting to the magnet of chlorine atom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hydrogen of one water molecule attracted to the oxygen of another water molecule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9086261"/>
                  </a:ext>
                </a:extLst>
              </a:tr>
              <a:tr h="1157170">
                <a:tc>
                  <a:txBody>
                    <a:bodyPr/>
                    <a:lstStyle/>
                    <a:p>
                      <a:r>
                        <a:rPr lang="en-US" dirty="0"/>
                        <a:t>Type of force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Intramolecular Force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Intramolecular Force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Intermolecular Force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776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7789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0FF75-F862-6FC7-3980-E1614F70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32" y="941902"/>
            <a:ext cx="5687686" cy="5477948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Let’s start by modeling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odium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hloride’s interaction with water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Describe what occurs when water interacts with sodium chloride. 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endParaRPr lang="en-US" u="none" strike="noStrik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Which ion interacts with oxygen? Why?</a:t>
            </a:r>
            <a:r>
              <a:rPr lang="en-US" b="0" i="0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B05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endParaRPr lang="en-US" u="none" strike="noStrike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Which ion interacts with hydrogen?  </a:t>
            </a: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Why?</a:t>
            </a:r>
            <a:endParaRPr lang="en-US" b="0" i="0" dirty="0">
              <a:solidFill>
                <a:srgbClr val="00B050"/>
              </a:solidFill>
              <a:effectLst/>
              <a:latin typeface="Segoe UI" panose="020B0502040204020203" pitchFamily="34" charset="0"/>
            </a:endParaRP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9BE682-A47C-EBC7-7142-EF09DAA83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5834" y="1228959"/>
            <a:ext cx="5866776" cy="440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31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F5BF59-6D49-39B6-B86A-DE3DF0208BFE}"/>
              </a:ext>
            </a:extLst>
          </p:cNvPr>
          <p:cNvSpPr txBox="1"/>
          <p:nvPr/>
        </p:nvSpPr>
        <p:spPr>
          <a:xfrm>
            <a:off x="-292092" y="936051"/>
            <a:ext cx="12484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Let’s model a sodium chloride lattice dissolving in water</a:t>
            </a:r>
          </a:p>
        </p:txBody>
      </p:sp>
      <p:pic>
        <p:nvPicPr>
          <p:cNvPr id="5" name="Picture 4" descr="A group of balloons&#10;&#10;Description automatically generated with medium confidence">
            <a:extLst>
              <a:ext uri="{FF2B5EF4-FFF2-40B4-BE49-F238E27FC236}">
                <a16:creationId xmlns:a16="http://schemas.microsoft.com/office/drawing/2014/main" id="{3E5A0B7E-D7E9-F0C8-2EA7-B54A2CD49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525" y="2023983"/>
            <a:ext cx="4626427" cy="4064426"/>
          </a:xfrm>
          <a:prstGeom prst="rect">
            <a:avLst/>
          </a:prstGeom>
        </p:spPr>
      </p:pic>
      <p:pic>
        <p:nvPicPr>
          <p:cNvPr id="4" name="Picture 2" descr="A picture containing cup, container, glass, drink&#10;&#10;Description automatically generated">
            <a:extLst>
              <a:ext uri="{FF2B5EF4-FFF2-40B4-BE49-F238E27FC236}">
                <a16:creationId xmlns:a16="http://schemas.microsoft.com/office/drawing/2014/main" id="{0E4DCBDF-6526-6C41-5E61-97454693A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349" y="1663835"/>
            <a:ext cx="3753533" cy="478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120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D0BDE-410E-57FF-491D-B04C76FD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958302"/>
            <a:ext cx="11935968" cy="544574"/>
          </a:xfrm>
        </p:spPr>
        <p:txBody>
          <a:bodyPr>
            <a:normAutofit fontScale="90000"/>
          </a:bodyPr>
          <a:lstStyle/>
          <a:p>
            <a:r>
              <a:rPr lang="en-US" dirty="0"/>
              <a:t>Modeling Solutions 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D8FE09C-E385-33AF-07F1-890C0BE252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6032" y="1502876"/>
          <a:ext cx="11481942" cy="49145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27314">
                  <a:extLst>
                    <a:ext uri="{9D8B030D-6E8A-4147-A177-3AD203B41FA5}">
                      <a16:colId xmlns:a16="http://schemas.microsoft.com/office/drawing/2014/main" val="2625157645"/>
                    </a:ext>
                  </a:extLst>
                </a:gridCol>
                <a:gridCol w="3827314">
                  <a:extLst>
                    <a:ext uri="{9D8B030D-6E8A-4147-A177-3AD203B41FA5}">
                      <a16:colId xmlns:a16="http://schemas.microsoft.com/office/drawing/2014/main" val="2062838798"/>
                    </a:ext>
                  </a:extLst>
                </a:gridCol>
                <a:gridCol w="3827314">
                  <a:extLst>
                    <a:ext uri="{9D8B030D-6E8A-4147-A177-3AD203B41FA5}">
                      <a16:colId xmlns:a16="http://schemas.microsoft.com/office/drawing/2014/main" val="945241412"/>
                    </a:ext>
                  </a:extLst>
                </a:gridCol>
              </a:tblGrid>
              <a:tr h="39038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Unsaturated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Saturated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Supersaturated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214020"/>
                  </a:ext>
                </a:extLst>
              </a:tr>
              <a:tr h="2695261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337179"/>
                  </a:ext>
                </a:extLst>
              </a:tr>
              <a:tr h="1828927">
                <a:tc>
                  <a:txBody>
                    <a:bodyPr/>
                    <a:lstStyle/>
                    <a:p>
                      <a:r>
                        <a:rPr lang="en-US" dirty="0"/>
                        <a:t>A solution that contains less than the maximum amount of solute that is capable of being dissolved. 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solution that contains the maximum amount of solute that is capable of dissolving.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solution that contains more than the maximum amount of solute that is capable of being dissolved at a given temperature.  By adding a seed crystal, the solution recrystallizes.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239069"/>
                  </a:ext>
                </a:extLst>
              </a:tr>
            </a:tbl>
          </a:graphicData>
        </a:graphic>
      </p:graphicFrame>
      <p:pic>
        <p:nvPicPr>
          <p:cNvPr id="7" name="Picture 6" descr="A pile of red white and green spheres&#10;&#10;Description automatically generated">
            <a:extLst>
              <a:ext uri="{FF2B5EF4-FFF2-40B4-BE49-F238E27FC236}">
                <a16:creationId xmlns:a16="http://schemas.microsoft.com/office/drawing/2014/main" id="{335836A2-8E21-BF55-2D0B-7173AA103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36" y="1981579"/>
            <a:ext cx="2518142" cy="2490272"/>
          </a:xfrm>
          <a:prstGeom prst="rect">
            <a:avLst/>
          </a:prstGeom>
        </p:spPr>
      </p:pic>
      <p:pic>
        <p:nvPicPr>
          <p:cNvPr id="9" name="Picture 8" descr="A pile of colorful balls&#10;&#10;Description automatically generated">
            <a:extLst>
              <a:ext uri="{FF2B5EF4-FFF2-40B4-BE49-F238E27FC236}">
                <a16:creationId xmlns:a16="http://schemas.microsoft.com/office/drawing/2014/main" id="{E49A1244-D173-E3BF-AB25-EB9C2F9424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382" y="1974958"/>
            <a:ext cx="2431037" cy="2490272"/>
          </a:xfrm>
          <a:prstGeom prst="rect">
            <a:avLst/>
          </a:prstGeom>
        </p:spPr>
      </p:pic>
      <p:pic>
        <p:nvPicPr>
          <p:cNvPr id="11" name="Picture 10" descr="A group of colorful balls&#10;&#10;Description automatically generated">
            <a:extLst>
              <a:ext uri="{FF2B5EF4-FFF2-40B4-BE49-F238E27FC236}">
                <a16:creationId xmlns:a16="http://schemas.microsoft.com/office/drawing/2014/main" id="{BAC76FA6-248E-ED4C-BB49-0BE8CE0341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623" y="1974958"/>
            <a:ext cx="2340064" cy="249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77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D0BDE-410E-57FF-491D-B04C76FDD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closer look by other factors affecting solubility</a:t>
            </a:r>
          </a:p>
        </p:txBody>
      </p:sp>
      <p:pic>
        <p:nvPicPr>
          <p:cNvPr id="6" name="Content Placeholder 5" descr="Wooden spoon with pink and white bath salt crystals overflowing onto wood surface">
            <a:extLst>
              <a:ext uri="{FF2B5EF4-FFF2-40B4-BE49-F238E27FC236}">
                <a16:creationId xmlns:a16="http://schemas.microsoft.com/office/drawing/2014/main" id="{A53E3F86-B9D2-CA19-72BA-81AFA590CD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116" y="1768475"/>
            <a:ext cx="7100730" cy="4651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017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Propose an explanation</a:t>
            </a:r>
          </a:p>
        </p:txBody>
      </p:sp>
      <p:pic>
        <p:nvPicPr>
          <p:cNvPr id="6" name="Content Placeholder 5" descr="A large body of water with waves&#10;&#10;Description automatically generated">
            <a:extLst>
              <a:ext uri="{FF2B5EF4-FFF2-40B4-BE49-F238E27FC236}">
                <a16:creationId xmlns:a16="http://schemas.microsoft.com/office/drawing/2014/main" id="{15DB5DC0-078C-07A3-1AA7-E50079DBB8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085" y="1502876"/>
            <a:ext cx="8271830" cy="516162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39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Meeting of the North Sea and Baltic Sea</a:t>
            </a:r>
          </a:p>
        </p:txBody>
      </p:sp>
      <p:pic>
        <p:nvPicPr>
          <p:cNvPr id="6" name="Content Placeholder 5" descr="A large body of water with waves&#10;&#10;Description automatically generated">
            <a:extLst>
              <a:ext uri="{FF2B5EF4-FFF2-40B4-BE49-F238E27FC236}">
                <a16:creationId xmlns:a16="http://schemas.microsoft.com/office/drawing/2014/main" id="{15DB5DC0-078C-07A3-1AA7-E50079DBB8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" y="1588807"/>
            <a:ext cx="7411274" cy="462463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5E2D48-55A4-E044-1320-2085BFF35969}"/>
              </a:ext>
            </a:extLst>
          </p:cNvPr>
          <p:cNvSpPr txBox="1"/>
          <p:nvPr/>
        </p:nvSpPr>
        <p:spPr>
          <a:xfrm>
            <a:off x="7737192" y="2521059"/>
            <a:ext cx="37545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is happening here?</a:t>
            </a:r>
          </a:p>
          <a:p>
            <a:endParaRPr lang="en-US" sz="2800" dirty="0"/>
          </a:p>
          <a:p>
            <a:r>
              <a:rPr lang="en-US" sz="2800" dirty="0"/>
              <a:t>How can we model this?</a:t>
            </a:r>
          </a:p>
        </p:txBody>
      </p:sp>
    </p:spTree>
    <p:extLst>
      <p:ext uri="{BB962C8B-B14F-4D97-AF65-F5344CB8AC3E}">
        <p14:creationId xmlns:p14="http://schemas.microsoft.com/office/powerpoint/2010/main" val="2493556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0FF75-F862-6FC7-3980-E1614F70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905" y="921276"/>
            <a:ext cx="5506610" cy="5498574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Modify the ethane molecule to make an ethanol molecule.  </a:t>
            </a:r>
          </a:p>
          <a:p>
            <a:pPr marL="0" indent="0" algn="l" rtl="0" fontAlgn="base"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is the chemical formula of ethanol?  </a:t>
            </a: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does ethanol interact with water?</a:t>
            </a: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endParaRPr lang="en-US" b="0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does that compare to how ethane interacts with water?</a:t>
            </a:r>
            <a:endParaRPr lang="en-US" b="0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098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3CB56122-AE97-2554-3967-E79190073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21276"/>
            <a:ext cx="5506610" cy="4139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871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0FF75-F862-6FC7-3980-E1614F70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635" y="907526"/>
            <a:ext cx="5540880" cy="5512324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Identify the location of the covalent bonds in the ethanol molecule.  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Where do you find hydrogen bonding?</a:t>
            </a:r>
            <a:endParaRPr lang="en-US" b="0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122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6082E8C4-CC9E-522B-53E4-08F59CCB1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159" y="907525"/>
            <a:ext cx="5540879" cy="4181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815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A7742F-E065-269C-F768-2B912854FA2D}"/>
              </a:ext>
            </a:extLst>
          </p:cNvPr>
          <p:cNvSpPr txBox="1"/>
          <p:nvPr/>
        </p:nvSpPr>
        <p:spPr>
          <a:xfrm>
            <a:off x="5911666" y="1061192"/>
            <a:ext cx="541020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Based on what you have learned about polarity use the Water Kit to help explain why alcohols become less soluble in water as their carbon chain increases in length.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9A15E5-E0BC-6E3D-253E-21E2B1239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69" y="1061192"/>
            <a:ext cx="3999512" cy="45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49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9CF867-2E1F-B331-E87A-3BC6EAEA2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401B28F-665F-FF89-7816-5E6748B48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Library!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5E7D82-2929-285C-D2CB-F5FE4F157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379" y="1564960"/>
            <a:ext cx="9473488" cy="5099537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F8C5C78-7003-CF1D-420C-444276A2205A}"/>
              </a:ext>
            </a:extLst>
          </p:cNvPr>
          <p:cNvSpPr/>
          <p:nvPr/>
        </p:nvSpPr>
        <p:spPr>
          <a:xfrm>
            <a:off x="4793381" y="4225491"/>
            <a:ext cx="1655545" cy="37538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689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E9230-38DE-C192-B4EE-3DA25BF3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before you buy!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309C0-1590-218B-028A-379F8CFE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A31C65AD-D4BC-523B-12EB-80C60363C4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4748" r="3931" b="2821"/>
          <a:stretch/>
        </p:blipFill>
        <p:spPr>
          <a:xfrm>
            <a:off x="216131" y="775877"/>
            <a:ext cx="9822700" cy="618611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606C0FA-21AF-A0D2-412D-040205460C60}"/>
              </a:ext>
            </a:extLst>
          </p:cNvPr>
          <p:cNvSpPr/>
          <p:nvPr/>
        </p:nvSpPr>
        <p:spPr>
          <a:xfrm>
            <a:off x="1234440" y="4305762"/>
            <a:ext cx="1052946" cy="5195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804D3B3-6378-8F40-7A15-C5B7FF6416B2}"/>
              </a:ext>
            </a:extLst>
          </p:cNvPr>
          <p:cNvSpPr/>
          <p:nvPr/>
        </p:nvSpPr>
        <p:spPr>
          <a:xfrm rot="5400000">
            <a:off x="2520834" y="4354252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29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06CDB-3D6F-41B1-A284-BE9DE96C9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Workshop NGSS Connections </a:t>
            </a:r>
            <a:endParaRPr lang="en-US" sz="2000" dirty="0">
              <a:solidFill>
                <a:schemeClr val="accent1"/>
              </a:solidFill>
              <a:latin typeface="+mn-lt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A7E2AEF-CE4B-4814-9EB8-FFB6BFA6087A}"/>
              </a:ext>
            </a:extLst>
          </p:cNvPr>
          <p:cNvGraphicFramePr>
            <a:graphicFrameLocks noGrp="1"/>
          </p:cNvGraphicFramePr>
          <p:nvPr/>
        </p:nvGraphicFramePr>
        <p:xfrm>
          <a:off x="534378" y="1502876"/>
          <a:ext cx="10830308" cy="4767294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486710">
                  <a:extLst>
                    <a:ext uri="{9D8B030D-6E8A-4147-A177-3AD203B41FA5}">
                      <a16:colId xmlns:a16="http://schemas.microsoft.com/office/drawing/2014/main" val="598079876"/>
                    </a:ext>
                  </a:extLst>
                </a:gridCol>
                <a:gridCol w="3806313">
                  <a:extLst>
                    <a:ext uri="{9D8B030D-6E8A-4147-A177-3AD203B41FA5}">
                      <a16:colId xmlns:a16="http://schemas.microsoft.com/office/drawing/2014/main" val="3881289360"/>
                    </a:ext>
                  </a:extLst>
                </a:gridCol>
                <a:gridCol w="3537285">
                  <a:extLst>
                    <a:ext uri="{9D8B030D-6E8A-4147-A177-3AD203B41FA5}">
                      <a16:colId xmlns:a16="http://schemas.microsoft.com/office/drawing/2014/main" val="2035052738"/>
                    </a:ext>
                  </a:extLst>
                </a:gridCol>
              </a:tblGrid>
              <a:tr h="8386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SEPs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CCCs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bg1"/>
                          </a:solidFill>
                          <a:effectLst/>
                        </a:rPr>
                        <a:t>DCIs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367682"/>
                  </a:ext>
                </a:extLst>
              </a:tr>
              <a:tr h="864581"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Asking Questions and Defining Problems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099">
                      <a:solidFill>
                        <a:schemeClr val="tx1"/>
                      </a:solidFill>
                    </a:lnL>
                    <a:lnR w="38099">
                      <a:solidFill>
                        <a:schemeClr val="tx1"/>
                      </a:solidFill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099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Scale, Proportion, and Quantity</a:t>
                      </a:r>
                      <a:endParaRPr 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099">
                      <a:solidFill>
                        <a:schemeClr val="tx1"/>
                      </a:solidFill>
                    </a:lnL>
                    <a:lnR w="38099">
                      <a:solidFill>
                        <a:schemeClr val="tx1"/>
                      </a:solidFill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099">
                      <a:solidFill>
                        <a:schemeClr val="tx1"/>
                      </a:solidFill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MS-PS1-1</a:t>
                      </a:r>
                      <a:endParaRPr 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099">
                      <a:solidFill>
                        <a:schemeClr val="tx1"/>
                      </a:solidFill>
                    </a:lnL>
                    <a:lnR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099">
                      <a:solidFill>
                        <a:schemeClr val="tx1"/>
                      </a:solidFill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55307"/>
                  </a:ext>
                </a:extLst>
              </a:tr>
              <a:tr h="824686"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Developing and Using Models</a:t>
                      </a:r>
                      <a:endParaRPr 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Patterns</a:t>
                      </a:r>
                      <a:endParaRPr 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MS-PS1-5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1642"/>
                  </a:ext>
                </a:extLst>
              </a:tr>
              <a:tr h="1084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Planning and Carrying Out Investigations</a:t>
                      </a:r>
                      <a:endParaRPr lang="en-US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dirty="0"/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Cause and Effect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HS-PS1-3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887843"/>
                  </a:ext>
                </a:extLst>
              </a:tr>
              <a:tr h="1155216"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Constructing Explanations and Designing Solutions</a:t>
                      </a:r>
                      <a:endParaRPr 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HS-PS1-7</a:t>
                      </a:r>
                      <a:endParaRPr 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437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336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our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9A3E37D-B780-0AD5-8099-B4E56EAF6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171275"/>
            <a:ext cx="5128098" cy="51280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8CF7DA-A000-B9A5-C053-F8B83EA05B9F}"/>
              </a:ext>
            </a:extLst>
          </p:cNvPr>
          <p:cNvSpPr txBox="1"/>
          <p:nvPr/>
        </p:nvSpPr>
        <p:spPr>
          <a:xfrm>
            <a:off x="6416634" y="1010945"/>
            <a:ext cx="3775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 me your Ribosome image and I’ll give you a model with AR enhancement as a thank-you gift!</a:t>
            </a:r>
            <a:endParaRPr lang="en-US" sz="2800" dirty="0"/>
          </a:p>
        </p:txBody>
      </p:sp>
      <p:pic>
        <p:nvPicPr>
          <p:cNvPr id="7" name="Picture 6" descr="A small plastic flower with a qr code&#10;&#10;Description automatically generated">
            <a:extLst>
              <a:ext uri="{FF2B5EF4-FFF2-40B4-BE49-F238E27FC236}">
                <a16:creationId xmlns:a16="http://schemas.microsoft.com/office/drawing/2014/main" id="{958384FA-28EF-ED8D-4C3F-B35FA6A4D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645" y="2097628"/>
            <a:ext cx="4384307" cy="438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15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960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Google Shape;142;p21">
            <a:extLst>
              <a:ext uri="{FF2B5EF4-FFF2-40B4-BE49-F238E27FC236}">
                <a16:creationId xmlns:a16="http://schemas.microsoft.com/office/drawing/2014/main" id="{B95B6158-FDB0-3607-9CB3-A4A9D968832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904851" y="2010702"/>
            <a:ext cx="6287149" cy="3752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picture containing white&#10;&#10;Description automatically generated">
            <a:extLst>
              <a:ext uri="{FF2B5EF4-FFF2-40B4-BE49-F238E27FC236}">
                <a16:creationId xmlns:a16="http://schemas.microsoft.com/office/drawing/2014/main" id="{516BBF18-C02E-C30C-BD67-5A579F087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43" y="2010702"/>
            <a:ext cx="5395258" cy="4046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613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 descr="A pair of red and white boxing gloves&#10;&#10;Description automatically generated with medium confidence">
            <a:extLst>
              <a:ext uri="{FF2B5EF4-FFF2-40B4-BE49-F238E27FC236}">
                <a16:creationId xmlns:a16="http://schemas.microsoft.com/office/drawing/2014/main" id="{B7A6C4D6-5A20-C7C1-88B4-F7693ED3C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34" y="950088"/>
            <a:ext cx="5332765" cy="3999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C2EF5D-FA56-79F9-38E6-F7F4208EAE94}"/>
              </a:ext>
            </a:extLst>
          </p:cNvPr>
          <p:cNvSpPr txBox="1"/>
          <p:nvPr/>
        </p:nvSpPr>
        <p:spPr>
          <a:xfrm>
            <a:off x="5958495" y="895087"/>
            <a:ext cx="601111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Remove four molecules of water from your Water Kit and observe how they interact with each other. 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Record your observations in your lab notebook. 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2800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What occurs as you add more molecules of water until you have added all twelve molecules? </a:t>
            </a:r>
            <a:endParaRPr lang="en-US" sz="2800" b="0" i="0" dirty="0">
              <a:solidFill>
                <a:srgbClr val="00B05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905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0FF75-F862-6FC7-3980-E1614F70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" y="955652"/>
            <a:ext cx="5554631" cy="5464198"/>
          </a:xfrm>
        </p:spPr>
        <p:txBody>
          <a:bodyPr>
            <a:normAutofit fontScale="92500" lnSpcReduction="10000"/>
          </a:bodyPr>
          <a:lstStyle/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Let's take a closer look at the water molecule. Very carefully separate a hydrogen from an oxygen. 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endParaRPr lang="en-US" b="0" i="0" u="none" strike="noStrike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do you see?  </a:t>
            </a: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both hydrogens connect to the oxygen in a similar fashion?</a:t>
            </a:r>
            <a:r>
              <a:rPr lang="en-US" b="0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indent="0" algn="l" rtl="0" fontAlgn="base">
              <a:buNone/>
            </a:pPr>
            <a:endParaRPr lang="en-US" b="0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Compare the difficulty in separating a hydrogen from an oxygen within a water molecule to separating two water molecules from each other. 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A picture containing indoor, white&#10;&#10;Description automatically generated">
            <a:extLst>
              <a:ext uri="{FF2B5EF4-FFF2-40B4-BE49-F238E27FC236}">
                <a16:creationId xmlns:a16="http://schemas.microsoft.com/office/drawing/2014/main" id="{7BB73C0C-916D-4E94-C229-3F8C3BC07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885" y="1052714"/>
            <a:ext cx="5419725" cy="4067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068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A84C9-14AB-3CA7-4613-CFA3E7E07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56790D-B8B8-00EB-5973-2F99467F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3" name="Google Shape;298;p46">
            <a:extLst>
              <a:ext uri="{FF2B5EF4-FFF2-40B4-BE49-F238E27FC236}">
                <a16:creationId xmlns:a16="http://schemas.microsoft.com/office/drawing/2014/main" id="{E1D1FFD4-8D98-3850-810D-5233815847E9}"/>
              </a:ext>
            </a:extLst>
          </p:cNvPr>
          <p:cNvGrpSpPr/>
          <p:nvPr/>
        </p:nvGrpSpPr>
        <p:grpSpPr>
          <a:xfrm>
            <a:off x="1882975" y="2067701"/>
            <a:ext cx="1986490" cy="3787798"/>
            <a:chOff x="3941641" y="1379877"/>
            <a:chExt cx="2648653" cy="5050397"/>
          </a:xfrm>
        </p:grpSpPr>
        <p:pic>
          <p:nvPicPr>
            <p:cNvPr id="4" name="Google Shape;299;p46">
              <a:extLst>
                <a:ext uri="{FF2B5EF4-FFF2-40B4-BE49-F238E27FC236}">
                  <a16:creationId xmlns:a16="http://schemas.microsoft.com/office/drawing/2014/main" id="{749003D6-78DC-7E33-999A-0920F54BF09F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941641" y="1379877"/>
              <a:ext cx="2648653" cy="5050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300;p46">
              <a:extLst>
                <a:ext uri="{FF2B5EF4-FFF2-40B4-BE49-F238E27FC236}">
                  <a16:creationId xmlns:a16="http://schemas.microsoft.com/office/drawing/2014/main" id="{810ADD9C-B140-87BB-4942-E020ADD9228C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59898" y="1818613"/>
              <a:ext cx="2000026" cy="43253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" name="Google Shape;301;p46">
            <a:extLst>
              <a:ext uri="{FF2B5EF4-FFF2-40B4-BE49-F238E27FC236}">
                <a16:creationId xmlns:a16="http://schemas.microsoft.com/office/drawing/2014/main" id="{7F45FF9B-8600-A39C-16DD-DD91128D6FE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556201">
            <a:off x="4650970" y="3055897"/>
            <a:ext cx="1423462" cy="14674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oogle Shape;302;p46">
            <a:extLst>
              <a:ext uri="{FF2B5EF4-FFF2-40B4-BE49-F238E27FC236}">
                <a16:creationId xmlns:a16="http://schemas.microsoft.com/office/drawing/2014/main" id="{5C959408-4185-F156-7D2F-8C126C41D6DA}"/>
              </a:ext>
            </a:extLst>
          </p:cNvPr>
          <p:cNvGrpSpPr/>
          <p:nvPr/>
        </p:nvGrpSpPr>
        <p:grpSpPr>
          <a:xfrm>
            <a:off x="7061456" y="2067701"/>
            <a:ext cx="1986490" cy="3787798"/>
            <a:chOff x="2167250" y="1502802"/>
            <a:chExt cx="2648653" cy="5050397"/>
          </a:xfrm>
        </p:grpSpPr>
        <p:pic>
          <p:nvPicPr>
            <p:cNvPr id="10" name="Google Shape;303;p46">
              <a:extLst>
                <a:ext uri="{FF2B5EF4-FFF2-40B4-BE49-F238E27FC236}">
                  <a16:creationId xmlns:a16="http://schemas.microsoft.com/office/drawing/2014/main" id="{586A6E4E-DAAC-D816-1D60-57C15CEAA2BF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167250" y="1502802"/>
              <a:ext cx="2648653" cy="5050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304;p46">
              <a:extLst>
                <a:ext uri="{FF2B5EF4-FFF2-40B4-BE49-F238E27FC236}">
                  <a16:creationId xmlns:a16="http://schemas.microsoft.com/office/drawing/2014/main" id="{79DA0F07-2F9D-50F7-0986-1BCEF4B919AF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99650" y="1932951"/>
              <a:ext cx="2018126" cy="4364401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2" name="Google Shape;305;p46">
            <a:extLst>
              <a:ext uri="{FF2B5EF4-FFF2-40B4-BE49-F238E27FC236}">
                <a16:creationId xmlns:a16="http://schemas.microsoft.com/office/drawing/2014/main" id="{08E14488-D918-E75A-E53D-C470EED38B9B}"/>
              </a:ext>
            </a:extLst>
          </p:cNvPr>
          <p:cNvCxnSpPr/>
          <p:nvPr/>
        </p:nvCxnSpPr>
        <p:spPr>
          <a:xfrm>
            <a:off x="6453938" y="2707038"/>
            <a:ext cx="1248300" cy="5256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" name="Google Shape;306;p46">
            <a:extLst>
              <a:ext uri="{FF2B5EF4-FFF2-40B4-BE49-F238E27FC236}">
                <a16:creationId xmlns:a16="http://schemas.microsoft.com/office/drawing/2014/main" id="{8745D403-D3AA-10D9-521C-DF354164CA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7934" y="1171812"/>
            <a:ext cx="11023600" cy="10037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500" dirty="0"/>
              <a:t>But </a:t>
            </a:r>
            <a:r>
              <a:rPr lang="en-US" sz="3500" u="sng" dirty="0"/>
              <a:t>why</a:t>
            </a:r>
            <a:r>
              <a:rPr lang="en-US" sz="3500" dirty="0"/>
              <a:t> do the molecules interact this way?</a:t>
            </a:r>
            <a:endParaRPr sz="3500" dirty="0"/>
          </a:p>
        </p:txBody>
      </p:sp>
    </p:spTree>
    <p:extLst>
      <p:ext uri="{BB962C8B-B14F-4D97-AF65-F5344CB8AC3E}">
        <p14:creationId xmlns:p14="http://schemas.microsoft.com/office/powerpoint/2010/main" val="3962379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F168-FAF9-77B3-5A7A-320D88B70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312;p47">
            <a:extLst>
              <a:ext uri="{FF2B5EF4-FFF2-40B4-BE49-F238E27FC236}">
                <a16:creationId xmlns:a16="http://schemas.microsoft.com/office/drawing/2014/main" id="{7BA73A2F-7E57-9A28-9FA1-71D39E40971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55362" y="2945206"/>
            <a:ext cx="1849841" cy="2954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313;p47">
            <a:extLst>
              <a:ext uri="{FF2B5EF4-FFF2-40B4-BE49-F238E27FC236}">
                <a16:creationId xmlns:a16="http://schemas.microsoft.com/office/drawing/2014/main" id="{4025B298-954E-98B4-7241-46881CB564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30589" y="2945206"/>
            <a:ext cx="1849841" cy="295449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314;p47">
            <a:extLst>
              <a:ext uri="{FF2B5EF4-FFF2-40B4-BE49-F238E27FC236}">
                <a16:creationId xmlns:a16="http://schemas.microsoft.com/office/drawing/2014/main" id="{FA7FF92E-DF4C-45F2-8057-4AFB2333FDA3}"/>
              </a:ext>
            </a:extLst>
          </p:cNvPr>
          <p:cNvSpPr/>
          <p:nvPr/>
        </p:nvSpPr>
        <p:spPr>
          <a:xfrm>
            <a:off x="2201796" y="3674894"/>
            <a:ext cx="814860" cy="835911"/>
          </a:xfrm>
          <a:custGeom>
            <a:avLst/>
            <a:gdLst/>
            <a:ahLst/>
            <a:cxnLst/>
            <a:rect l="l" t="t" r="r" b="b"/>
            <a:pathLst>
              <a:path w="21600" h="22158" extrusionOk="0">
                <a:moveTo>
                  <a:pt x="0" y="11079"/>
                </a:moveTo>
                <a:close/>
              </a:path>
            </a:pathLst>
          </a:custGeom>
          <a:noFill/>
          <a:ln w="88900" cap="flat" cmpd="sng">
            <a:solidFill>
              <a:srgbClr val="FE00E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315;p47">
            <a:extLst>
              <a:ext uri="{FF2B5EF4-FFF2-40B4-BE49-F238E27FC236}">
                <a16:creationId xmlns:a16="http://schemas.microsoft.com/office/drawing/2014/main" id="{A56E306B-4351-27B2-3A7F-201484A03DA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92760" y="2886774"/>
            <a:ext cx="1837974" cy="295449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316;p47">
            <a:extLst>
              <a:ext uri="{FF2B5EF4-FFF2-40B4-BE49-F238E27FC236}">
                <a16:creationId xmlns:a16="http://schemas.microsoft.com/office/drawing/2014/main" id="{92F03A3E-AE42-37CF-269B-D490B14C55E5}"/>
              </a:ext>
            </a:extLst>
          </p:cNvPr>
          <p:cNvSpPr/>
          <p:nvPr/>
        </p:nvSpPr>
        <p:spPr>
          <a:xfrm>
            <a:off x="7208676" y="4822124"/>
            <a:ext cx="978975" cy="507060"/>
          </a:xfrm>
          <a:custGeom>
            <a:avLst/>
            <a:gdLst/>
            <a:ahLst/>
            <a:cxnLst/>
            <a:rect l="l" t="t" r="r" b="b"/>
            <a:pathLst>
              <a:path w="41694" h="21600" extrusionOk="0">
                <a:moveTo>
                  <a:pt x="0" y="10800"/>
                </a:moveTo>
                <a:close/>
              </a:path>
            </a:pathLst>
          </a:custGeom>
          <a:noFill/>
          <a:ln w="88900" cap="flat" cmpd="sng">
            <a:solidFill>
              <a:srgbClr val="FE00E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317;p47" descr="Icon&#10;&#10;Description automatically generated">
            <a:extLst>
              <a:ext uri="{FF2B5EF4-FFF2-40B4-BE49-F238E27FC236}">
                <a16:creationId xmlns:a16="http://schemas.microsoft.com/office/drawing/2014/main" id="{16C674DC-423B-810B-A856-665D32464D8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83792" y="1472304"/>
            <a:ext cx="900180" cy="90018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318;p47">
            <a:extLst>
              <a:ext uri="{FF2B5EF4-FFF2-40B4-BE49-F238E27FC236}">
                <a16:creationId xmlns:a16="http://schemas.microsoft.com/office/drawing/2014/main" id="{D4D2B45F-CA5C-D8A1-8E51-6CC8BCEC71A5}"/>
              </a:ext>
            </a:extLst>
          </p:cNvPr>
          <p:cNvSpPr txBox="1"/>
          <p:nvPr/>
        </p:nvSpPr>
        <p:spPr>
          <a:xfrm>
            <a:off x="1824780" y="2241045"/>
            <a:ext cx="2665800" cy="599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Choose</a:t>
            </a:r>
            <a:endParaRPr sz="15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D200B9"/>
                </a:solidFill>
                <a:latin typeface="Calibri"/>
                <a:ea typeface="Calibri"/>
                <a:cs typeface="Calibri"/>
                <a:sym typeface="Calibri"/>
              </a:rPr>
              <a:t>Electrons</a:t>
            </a:r>
            <a:endParaRPr sz="15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319;p47">
            <a:extLst>
              <a:ext uri="{FF2B5EF4-FFF2-40B4-BE49-F238E27FC236}">
                <a16:creationId xmlns:a16="http://schemas.microsoft.com/office/drawing/2014/main" id="{F651A722-1E1B-0C77-525F-654F7369BA2C}"/>
              </a:ext>
            </a:extLst>
          </p:cNvPr>
          <p:cNvSpPr txBox="1"/>
          <p:nvPr/>
        </p:nvSpPr>
        <p:spPr>
          <a:xfrm>
            <a:off x="4627453" y="2241045"/>
            <a:ext cx="1675646" cy="599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Scan a </a:t>
            </a:r>
            <a:r>
              <a:rPr lang="en-US" sz="1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single water molecule</a:t>
            </a:r>
            <a:endParaRPr sz="15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320;p47">
            <a:extLst>
              <a:ext uri="{FF2B5EF4-FFF2-40B4-BE49-F238E27FC236}">
                <a16:creationId xmlns:a16="http://schemas.microsoft.com/office/drawing/2014/main" id="{200CB668-5815-0F4B-1B18-1E696CB8FA72}"/>
              </a:ext>
            </a:extLst>
          </p:cNvPr>
          <p:cNvSpPr txBox="1"/>
          <p:nvPr/>
        </p:nvSpPr>
        <p:spPr>
          <a:xfrm>
            <a:off x="6617459" y="2231483"/>
            <a:ext cx="2910775" cy="599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Explore the</a:t>
            </a:r>
            <a:endParaRPr sz="15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F00EA"/>
                </a:solidFill>
                <a:latin typeface="Calibri"/>
                <a:ea typeface="Calibri"/>
                <a:cs typeface="Calibri"/>
                <a:sym typeface="Calibri"/>
              </a:rPr>
              <a:t>Play and Sample buttons</a:t>
            </a:r>
            <a:endParaRPr sz="15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321;p47" descr="A green rectangle with white text&#10;&#10;Description automatically generated">
            <a:extLst>
              <a:ext uri="{FF2B5EF4-FFF2-40B4-BE49-F238E27FC236}">
                <a16:creationId xmlns:a16="http://schemas.microsoft.com/office/drawing/2014/main" id="{B139C3D6-3CBF-CB0B-3F4C-4AD3657B1EC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05130" y="4991872"/>
            <a:ext cx="659580" cy="26916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322;p47">
            <a:extLst>
              <a:ext uri="{FF2B5EF4-FFF2-40B4-BE49-F238E27FC236}">
                <a16:creationId xmlns:a16="http://schemas.microsoft.com/office/drawing/2014/main" id="{25B9CECD-AD99-B29C-8116-A1ACDAA51DD3}"/>
              </a:ext>
            </a:extLst>
          </p:cNvPr>
          <p:cNvSpPr/>
          <p:nvPr/>
        </p:nvSpPr>
        <p:spPr>
          <a:xfrm>
            <a:off x="3045449" y="3478029"/>
            <a:ext cx="994915" cy="944423"/>
          </a:xfrm>
          <a:prstGeom prst="ellipse">
            <a:avLst/>
          </a:prstGeom>
          <a:noFill/>
          <a:ln w="88900" cap="flat" cmpd="sng">
            <a:solidFill>
              <a:srgbClr val="FE00E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</p:txBody>
      </p:sp>
      <p:sp>
        <p:nvSpPr>
          <p:cNvPr id="29" name="Google Shape;323;p47">
            <a:extLst>
              <a:ext uri="{FF2B5EF4-FFF2-40B4-BE49-F238E27FC236}">
                <a16:creationId xmlns:a16="http://schemas.microsoft.com/office/drawing/2014/main" id="{FE7C7CC0-64B6-FA5B-C5A6-AE65EA57D253}"/>
              </a:ext>
            </a:extLst>
          </p:cNvPr>
          <p:cNvSpPr/>
          <p:nvPr/>
        </p:nvSpPr>
        <p:spPr>
          <a:xfrm>
            <a:off x="7445470" y="4872954"/>
            <a:ext cx="978900" cy="507000"/>
          </a:xfrm>
          <a:prstGeom prst="ellipse">
            <a:avLst/>
          </a:prstGeom>
          <a:noFill/>
          <a:ln w="88900" cap="flat" cmpd="sng">
            <a:solidFill>
              <a:srgbClr val="FE00E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 dirty="0"/>
          </a:p>
        </p:txBody>
      </p:sp>
      <p:sp>
        <p:nvSpPr>
          <p:cNvPr id="30" name="Google Shape;324;p47">
            <a:extLst>
              <a:ext uri="{FF2B5EF4-FFF2-40B4-BE49-F238E27FC236}">
                <a16:creationId xmlns:a16="http://schemas.microsoft.com/office/drawing/2014/main" id="{48C5D647-DFD3-E94A-4EAD-50FACC34EBA6}"/>
              </a:ext>
            </a:extLst>
          </p:cNvPr>
          <p:cNvSpPr txBox="1">
            <a:spLocks/>
          </p:cNvSpPr>
          <p:nvPr/>
        </p:nvSpPr>
        <p:spPr>
          <a:xfrm>
            <a:off x="3542906" y="954066"/>
            <a:ext cx="10197648" cy="90018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990"/>
              <a:buFont typeface="Arial"/>
              <a:buNone/>
            </a:pPr>
            <a:r>
              <a:rPr lang="en-US" sz="3100" b="1" dirty="0"/>
              <a:t>Explore Electrons with the 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990"/>
              <a:buFont typeface="Arial"/>
              <a:buNone/>
            </a:pPr>
            <a:r>
              <a:rPr lang="en-US" sz="3100" b="1" dirty="0"/>
              <a:t>3DMD AR EDU App</a:t>
            </a:r>
          </a:p>
        </p:txBody>
      </p:sp>
    </p:spTree>
    <p:extLst>
      <p:ext uri="{BB962C8B-B14F-4D97-AF65-F5344CB8AC3E}">
        <p14:creationId xmlns:p14="http://schemas.microsoft.com/office/powerpoint/2010/main" val="2022997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781B9-C4E1-3C60-8F19-D183576E5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D099C7-364D-4AC2-9AC8-C939A303D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3" name="Google Shape;330;p48">
            <a:extLst>
              <a:ext uri="{FF2B5EF4-FFF2-40B4-BE49-F238E27FC236}">
                <a16:creationId xmlns:a16="http://schemas.microsoft.com/office/drawing/2014/main" id="{A2724FB9-11FE-B4FB-FD16-9D4689971418}"/>
              </a:ext>
            </a:extLst>
          </p:cNvPr>
          <p:cNvGrpSpPr/>
          <p:nvPr/>
        </p:nvGrpSpPr>
        <p:grpSpPr>
          <a:xfrm>
            <a:off x="6399420" y="2331240"/>
            <a:ext cx="3279420" cy="3172500"/>
            <a:chOff x="7364160" y="1863720"/>
            <a:chExt cx="4372560" cy="4230000"/>
          </a:xfrm>
        </p:grpSpPr>
        <p:pic>
          <p:nvPicPr>
            <p:cNvPr id="4" name="Google Shape;331;p48">
              <a:extLst>
                <a:ext uri="{FF2B5EF4-FFF2-40B4-BE49-F238E27FC236}">
                  <a16:creationId xmlns:a16="http://schemas.microsoft.com/office/drawing/2014/main" id="{5B3B0F0F-B715-5923-5F64-BAE1A48AC82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364160" y="1863720"/>
              <a:ext cx="4372560" cy="423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332;p48">
              <a:extLst>
                <a:ext uri="{FF2B5EF4-FFF2-40B4-BE49-F238E27FC236}">
                  <a16:creationId xmlns:a16="http://schemas.microsoft.com/office/drawing/2014/main" id="{73262ED5-C570-C112-8145-2F653CFCF7B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020080" y="3030120"/>
              <a:ext cx="599760" cy="210564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" name="Google Shape;333;p48" descr="Icon&#10;&#10;Description automatically generated">
            <a:extLst>
              <a:ext uri="{FF2B5EF4-FFF2-40B4-BE49-F238E27FC236}">
                <a16:creationId xmlns:a16="http://schemas.microsoft.com/office/drawing/2014/main" id="{5C09A719-1519-5164-A1F3-2AA55C574C4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78675" y="1295185"/>
            <a:ext cx="900180" cy="9001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34;p48">
            <a:extLst>
              <a:ext uri="{FF2B5EF4-FFF2-40B4-BE49-F238E27FC236}">
                <a16:creationId xmlns:a16="http://schemas.microsoft.com/office/drawing/2014/main" id="{437FDADC-82D2-0F26-BCDA-F0150943EBF2}"/>
              </a:ext>
            </a:extLst>
          </p:cNvPr>
          <p:cNvSpPr txBox="1"/>
          <p:nvPr/>
        </p:nvSpPr>
        <p:spPr>
          <a:xfrm>
            <a:off x="-2163072" y="3653825"/>
            <a:ext cx="6415800" cy="7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35;p48">
            <a:extLst>
              <a:ext uri="{FF2B5EF4-FFF2-40B4-BE49-F238E27FC236}">
                <a16:creationId xmlns:a16="http://schemas.microsoft.com/office/drawing/2014/main" id="{BC06DECF-EBA1-9240-9C42-1F4ACE816D32}"/>
              </a:ext>
            </a:extLst>
          </p:cNvPr>
          <p:cNvSpPr txBox="1"/>
          <p:nvPr/>
        </p:nvSpPr>
        <p:spPr>
          <a:xfrm>
            <a:off x="1580935" y="2195365"/>
            <a:ext cx="2671800" cy="26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Electrons move very, very fast!!</a:t>
            </a:r>
            <a:endParaRPr sz="15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the </a:t>
            </a:r>
            <a:r>
              <a:rPr lang="en-US" sz="1500" b="1" i="0" u="none" strike="noStrike" cap="none" dirty="0">
                <a:solidFill>
                  <a:srgbClr val="D200B9"/>
                </a:solidFill>
                <a:latin typeface="Calibri"/>
                <a:ea typeface="Calibri"/>
                <a:cs typeface="Calibri"/>
                <a:sym typeface="Calibri"/>
              </a:rPr>
              <a:t>Sample</a:t>
            </a:r>
            <a:r>
              <a:rPr lang="en-US" sz="1500" b="0" i="0" u="none" strike="noStrike" cap="none" dirty="0">
                <a:solidFill>
                  <a:srgbClr val="FE00E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button to stop the movement of electrons.</a:t>
            </a:r>
            <a:endParaRPr sz="15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Count and record the number of electrons for each sample on your data table.</a:t>
            </a:r>
            <a:endParaRPr sz="15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D200B9"/>
                </a:solidFill>
                <a:latin typeface="Calibri"/>
                <a:ea typeface="Calibri"/>
                <a:cs typeface="Calibri"/>
                <a:sym typeface="Calibri"/>
              </a:rPr>
              <a:t>Start</a:t>
            </a:r>
            <a:r>
              <a:rPr lang="en-US" sz="1500" b="0" i="0" u="none" strike="noStrike" cap="none" dirty="0">
                <a:solidFill>
                  <a:srgbClr val="D200B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n-US" sz="1500" b="1" i="0" u="none" strike="noStrike" cap="none" dirty="0">
                <a:solidFill>
                  <a:srgbClr val="D200B9"/>
                </a:solidFill>
                <a:latin typeface="Calibri"/>
                <a:ea typeface="Calibri"/>
                <a:cs typeface="Calibri"/>
                <a:sym typeface="Calibri"/>
              </a:rPr>
              <a:t>Sample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electron locations</a:t>
            </a:r>
            <a:r>
              <a:rPr lang="en-US" sz="15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ten times</a:t>
            </a:r>
            <a:r>
              <a:rPr lang="en-US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complete your data table.</a:t>
            </a:r>
            <a:endParaRPr sz="15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336;p48">
            <a:extLst>
              <a:ext uri="{FF2B5EF4-FFF2-40B4-BE49-F238E27FC236}">
                <a16:creationId xmlns:a16="http://schemas.microsoft.com/office/drawing/2014/main" id="{6F44B29D-15F3-3FF0-10CA-5FAF952A941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51810" y="2416290"/>
            <a:ext cx="1715039" cy="297809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37;p48">
            <a:extLst>
              <a:ext uri="{FF2B5EF4-FFF2-40B4-BE49-F238E27FC236}">
                <a16:creationId xmlns:a16="http://schemas.microsoft.com/office/drawing/2014/main" id="{83FA0D55-3845-8C6E-D225-D20B2238956B}"/>
              </a:ext>
            </a:extLst>
          </p:cNvPr>
          <p:cNvSpPr/>
          <p:nvPr/>
        </p:nvSpPr>
        <p:spPr>
          <a:xfrm>
            <a:off x="4882830" y="4402410"/>
            <a:ext cx="1110840" cy="586980"/>
          </a:xfrm>
          <a:custGeom>
            <a:avLst/>
            <a:gdLst/>
            <a:ahLst/>
            <a:cxnLst/>
            <a:rect l="l" t="t" r="r" b="b"/>
            <a:pathLst>
              <a:path w="40866" h="21600" extrusionOk="0">
                <a:moveTo>
                  <a:pt x="0" y="10800"/>
                </a:moveTo>
                <a:close/>
              </a:path>
            </a:pathLst>
          </a:custGeom>
          <a:noFill/>
          <a:ln w="88900" cap="flat" cmpd="sng">
            <a:solidFill>
              <a:srgbClr val="FE00E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38;p48">
            <a:extLst>
              <a:ext uri="{FF2B5EF4-FFF2-40B4-BE49-F238E27FC236}">
                <a16:creationId xmlns:a16="http://schemas.microsoft.com/office/drawing/2014/main" id="{DE0055E4-FFFD-2129-EAA7-A0CF2A538721}"/>
              </a:ext>
            </a:extLst>
          </p:cNvPr>
          <p:cNvSpPr/>
          <p:nvPr/>
        </p:nvSpPr>
        <p:spPr>
          <a:xfrm>
            <a:off x="7407330" y="3206040"/>
            <a:ext cx="1905930" cy="15708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76300" cap="flat" cmpd="sng">
            <a:solidFill>
              <a:srgbClr val="FE00E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Google Shape;339;p48" descr="A green rectangle with white text&#10;&#10;Description automatically generated">
            <a:extLst>
              <a:ext uri="{FF2B5EF4-FFF2-40B4-BE49-F238E27FC236}">
                <a16:creationId xmlns:a16="http://schemas.microsoft.com/office/drawing/2014/main" id="{81E96784-A6C7-D87E-EC32-7195D682222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30150" y="4555500"/>
            <a:ext cx="578070" cy="22167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40;p48">
            <a:extLst>
              <a:ext uri="{FF2B5EF4-FFF2-40B4-BE49-F238E27FC236}">
                <a16:creationId xmlns:a16="http://schemas.microsoft.com/office/drawing/2014/main" id="{19B9FC5A-06D4-2ADE-379D-CB4DB575C306}"/>
              </a:ext>
            </a:extLst>
          </p:cNvPr>
          <p:cNvSpPr/>
          <p:nvPr/>
        </p:nvSpPr>
        <p:spPr>
          <a:xfrm>
            <a:off x="4882930" y="4402320"/>
            <a:ext cx="1110900" cy="586800"/>
          </a:xfrm>
          <a:prstGeom prst="ellipse">
            <a:avLst/>
          </a:prstGeom>
          <a:noFill/>
          <a:ln w="88900" cap="flat" cmpd="sng">
            <a:solidFill>
              <a:srgbClr val="FE00E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</p:txBody>
      </p:sp>
      <p:sp>
        <p:nvSpPr>
          <p:cNvPr id="16" name="Google Shape;341;p48">
            <a:extLst>
              <a:ext uri="{FF2B5EF4-FFF2-40B4-BE49-F238E27FC236}">
                <a16:creationId xmlns:a16="http://schemas.microsoft.com/office/drawing/2014/main" id="{FEA8659B-CDBC-590E-72BB-53CBE93C69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89425" y="951700"/>
            <a:ext cx="6827400" cy="973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b="1" dirty="0"/>
              <a:t>Explore Electron Distribution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18795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E0446-B56F-056E-9DFC-F694EBD1F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D286A5-CD4E-D0BC-18BC-14EDE8361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3" name="Google Shape;347;p49">
            <a:extLst>
              <a:ext uri="{FF2B5EF4-FFF2-40B4-BE49-F238E27FC236}">
                <a16:creationId xmlns:a16="http://schemas.microsoft.com/office/drawing/2014/main" id="{509F13F5-48FE-6FC6-BE96-CB40C4BDE4C5}"/>
              </a:ext>
            </a:extLst>
          </p:cNvPr>
          <p:cNvGrpSpPr/>
          <p:nvPr/>
        </p:nvGrpSpPr>
        <p:grpSpPr>
          <a:xfrm>
            <a:off x="7067250" y="2437095"/>
            <a:ext cx="3335310" cy="3172500"/>
            <a:chOff x="7365600" y="1865160"/>
            <a:chExt cx="4447080" cy="4230000"/>
          </a:xfrm>
        </p:grpSpPr>
        <p:pic>
          <p:nvPicPr>
            <p:cNvPr id="4" name="Google Shape;348;p49">
              <a:extLst>
                <a:ext uri="{FF2B5EF4-FFF2-40B4-BE49-F238E27FC236}">
                  <a16:creationId xmlns:a16="http://schemas.microsoft.com/office/drawing/2014/main" id="{4B2FA8D2-3494-221D-6080-EF7DD0A1C3A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365600" y="1865160"/>
              <a:ext cx="4447080" cy="423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349;p49">
              <a:extLst>
                <a:ext uri="{FF2B5EF4-FFF2-40B4-BE49-F238E27FC236}">
                  <a16:creationId xmlns:a16="http://schemas.microsoft.com/office/drawing/2014/main" id="{FF9DCFDF-05AD-7998-5C2F-0A4FD7AE421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029440" y="3009960"/>
              <a:ext cx="610200" cy="214272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Google Shape;350;p49" descr="A purple pencil in a white circle&#10;&#10;Description automatically generated">
            <a:extLst>
              <a:ext uri="{FF2B5EF4-FFF2-40B4-BE49-F238E27FC236}">
                <a16:creationId xmlns:a16="http://schemas.microsoft.com/office/drawing/2014/main" id="{77AA923A-D749-65AF-8524-364BEC49FB1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69415" y="1410135"/>
            <a:ext cx="905310" cy="9001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51;p49">
            <a:extLst>
              <a:ext uri="{FF2B5EF4-FFF2-40B4-BE49-F238E27FC236}">
                <a16:creationId xmlns:a16="http://schemas.microsoft.com/office/drawing/2014/main" id="{B0F93048-69CB-E943-068E-888302EA336D}"/>
              </a:ext>
            </a:extLst>
          </p:cNvPr>
          <p:cNvSpPr/>
          <p:nvPr/>
        </p:nvSpPr>
        <p:spPr>
          <a:xfrm>
            <a:off x="2226150" y="3216855"/>
            <a:ext cx="4308930" cy="4865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DAE3F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Google Shape;352;p49">
            <a:extLst>
              <a:ext uri="{FF2B5EF4-FFF2-40B4-BE49-F238E27FC236}">
                <a16:creationId xmlns:a16="http://schemas.microsoft.com/office/drawing/2014/main" id="{3CBE9A09-FC85-6847-D39E-71F6BEF69BB1}"/>
              </a:ext>
            </a:extLst>
          </p:cNvPr>
          <p:cNvSpPr txBox="1"/>
          <p:nvPr/>
        </p:nvSpPr>
        <p:spPr>
          <a:xfrm>
            <a:off x="2189160" y="2513235"/>
            <a:ext cx="4701900" cy="19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Once your data table is filled with at least ten samples, calculate the 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average electrons observed near each atom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      Average of x  =  (x</a:t>
            </a:r>
            <a:r>
              <a:rPr lang="en-US" sz="2000" b="1" i="0" u="none" strike="noStrike" cap="none" baseline="-25000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000" b="1" i="0" u="none" strike="noStrike" cap="none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 + x</a:t>
            </a:r>
            <a:r>
              <a:rPr lang="en-US" sz="2000" b="1" i="0" u="none" strike="noStrike" cap="none" baseline="-25000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000" b="1" i="0" u="none" strike="noStrike" cap="none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 + x</a:t>
            </a:r>
            <a:r>
              <a:rPr lang="en-US" sz="2000" b="1" i="0" u="none" strike="noStrike" cap="none" baseline="-25000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000" b="1" i="0" u="none" strike="noStrike" cap="none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 +. . . </a:t>
            </a:r>
            <a:r>
              <a:rPr lang="en-US" sz="2000" b="1" i="0" u="none" strike="noStrike" cap="none" dirty="0" err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2000" b="1" i="0" u="none" strike="noStrike" cap="none" baseline="-25000" dirty="0" err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2000" b="1" i="0" u="none" strike="noStrike" cap="none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) / n</a:t>
            </a:r>
            <a:endParaRPr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Record these averages in the bottom row of your table.</a:t>
            </a:r>
            <a:endParaRPr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353;p49">
            <a:extLst>
              <a:ext uri="{FF2B5EF4-FFF2-40B4-BE49-F238E27FC236}">
                <a16:creationId xmlns:a16="http://schemas.microsoft.com/office/drawing/2014/main" id="{6035D62E-3419-D3A8-CA67-9C64D53320AB}"/>
              </a:ext>
            </a:extLst>
          </p:cNvPr>
          <p:cNvSpPr/>
          <p:nvPr/>
        </p:nvSpPr>
        <p:spPr>
          <a:xfrm>
            <a:off x="8074080" y="5049345"/>
            <a:ext cx="1905930" cy="2870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76300" cap="flat" cmpd="sng">
            <a:solidFill>
              <a:srgbClr val="FE00E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Google Shape;354;p49">
            <a:extLst>
              <a:ext uri="{FF2B5EF4-FFF2-40B4-BE49-F238E27FC236}">
                <a16:creationId xmlns:a16="http://schemas.microsoft.com/office/drawing/2014/main" id="{10AC10D2-AD1B-E228-0E8E-1F32CD2E8E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44701" y="1015770"/>
            <a:ext cx="7568400" cy="973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Average Observed Electron Distribution</a:t>
            </a:r>
            <a:endParaRPr sz="3600" b="1" dirty="0"/>
          </a:p>
        </p:txBody>
      </p:sp>
    </p:spTree>
    <p:extLst>
      <p:ext uri="{BB962C8B-B14F-4D97-AF65-F5344CB8AC3E}">
        <p14:creationId xmlns:p14="http://schemas.microsoft.com/office/powerpoint/2010/main" val="3376326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r3" id="{628BF8CB-B466-42EC-8265-727E478847F2}" vid="{405CA998-1EDF-4A3A-ACF8-9C9715ACE5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256d1f37-a5bf-40ea-9e3b-df9e783b5a8c" xsi:nil="true"/>
    <_ip_UnifiedCompliancePolicyProperties xmlns="http://schemas.microsoft.com/sharepoint/v3" xsi:nil="true"/>
    <lcf76f155ced4ddcb4097134ff3c332f xmlns="fccfdd5f-3cf6-48f3-9c58-398738ebd059">
      <Terms xmlns="http://schemas.microsoft.com/office/infopath/2007/PartnerControls"/>
    </lcf76f155ced4ddcb4097134ff3c332f>
    <Comments xmlns="fccfdd5f-3cf6-48f3-9c58-398738ebd059" xsi:nil="true"/>
    <SubmittedtoNSTA xmlns="fccfdd5f-3cf6-48f3-9c58-398738ebd059">false</SubmittedtoNSTA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A49E11-EC60-4371-935B-45DD8A1740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fccfdd5f-3cf6-48f3-9c58-398738ebd059"/>
  </ds:schemaRefs>
</ds:datastoreItem>
</file>

<file path=customXml/itemProps3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5280</TotalTime>
  <Words>1115</Words>
  <Application>Microsoft Office PowerPoint</Application>
  <PresentationFormat>Widescreen</PresentationFormat>
  <Paragraphs>177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Segoe UI</vt:lpstr>
      <vt:lpstr>Verdana Pro</vt:lpstr>
      <vt:lpstr>Verdana Pro SemiBold</vt:lpstr>
      <vt:lpstr>Office Theme</vt:lpstr>
      <vt:lpstr>From Atoms to Oceans: Modeling the Properties of Water</vt:lpstr>
      <vt:lpstr>Meeting of the North Sea and Baltic Sea</vt:lpstr>
      <vt:lpstr>PowerPoint Presentation</vt:lpstr>
      <vt:lpstr>PowerPoint Presentation</vt:lpstr>
      <vt:lpstr>PowerPoint Presentation</vt:lpstr>
      <vt:lpstr>But why do the molecules interact this way?</vt:lpstr>
      <vt:lpstr>PowerPoint Presentation</vt:lpstr>
      <vt:lpstr>Explore Electron Distribution</vt:lpstr>
      <vt:lpstr>Average Observed Electron Distribution</vt:lpstr>
      <vt:lpstr>Does every group have the same data?</vt:lpstr>
      <vt:lpstr>Electrons Are Not Shared Equally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Modeling Solutions  </vt:lpstr>
      <vt:lpstr>A closer look by other factors affecting solubility</vt:lpstr>
      <vt:lpstr>Propose an explanation</vt:lpstr>
      <vt:lpstr>PowerPoint Presentation</vt:lpstr>
      <vt:lpstr>PowerPoint Presentation</vt:lpstr>
      <vt:lpstr>PowerPoint Presentation</vt:lpstr>
      <vt:lpstr>Lending Library! </vt:lpstr>
      <vt:lpstr>Try before you buy!</vt:lpstr>
      <vt:lpstr>Workshop NGSS Connections </vt:lpstr>
      <vt:lpstr>Scan this QR code and fill out our survey!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lastModifiedBy>Mark Arnholt</cp:lastModifiedBy>
  <cp:revision>117</cp:revision>
  <dcterms:created xsi:type="dcterms:W3CDTF">2022-09-15T14:16:27Z</dcterms:created>
  <dcterms:modified xsi:type="dcterms:W3CDTF">2024-11-01T21:02:13Z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