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3" r:id="rId4"/>
    <p:sldMasterId id="2147483660" r:id="rId5"/>
    <p:sldMasterId id="2147483659" r:id="rId6"/>
    <p:sldMasterId id="2147483648" r:id="rId7"/>
    <p:sldMasterId id="2147483696" r:id="rId8"/>
  </p:sldMasterIdLst>
  <p:notesMasterIdLst>
    <p:notesMasterId r:id="rId62"/>
  </p:notesMasterIdLst>
  <p:sldIdLst>
    <p:sldId id="282" r:id="rId9"/>
    <p:sldId id="281" r:id="rId10"/>
    <p:sldId id="276" r:id="rId11"/>
    <p:sldId id="321" r:id="rId12"/>
    <p:sldId id="283" r:id="rId13"/>
    <p:sldId id="284" r:id="rId14"/>
    <p:sldId id="285" r:id="rId15"/>
    <p:sldId id="286" r:id="rId16"/>
    <p:sldId id="287" r:id="rId17"/>
    <p:sldId id="288" r:id="rId18"/>
    <p:sldId id="291" r:id="rId19"/>
    <p:sldId id="296" r:id="rId20"/>
    <p:sldId id="290" r:id="rId21"/>
    <p:sldId id="289" r:id="rId22"/>
    <p:sldId id="303" r:id="rId23"/>
    <p:sldId id="305" r:id="rId24"/>
    <p:sldId id="306" r:id="rId25"/>
    <p:sldId id="307" r:id="rId26"/>
    <p:sldId id="308" r:id="rId27"/>
    <p:sldId id="309" r:id="rId28"/>
    <p:sldId id="310" r:id="rId29"/>
    <p:sldId id="311" r:id="rId30"/>
    <p:sldId id="312" r:id="rId31"/>
    <p:sldId id="313" r:id="rId32"/>
    <p:sldId id="314" r:id="rId33"/>
    <p:sldId id="315" r:id="rId34"/>
    <p:sldId id="316" r:id="rId35"/>
    <p:sldId id="317" r:id="rId36"/>
    <p:sldId id="318" r:id="rId37"/>
    <p:sldId id="319" r:id="rId38"/>
    <p:sldId id="320" r:id="rId39"/>
    <p:sldId id="292" r:id="rId40"/>
    <p:sldId id="293" r:id="rId41"/>
    <p:sldId id="294" r:id="rId42"/>
    <p:sldId id="295" r:id="rId43"/>
    <p:sldId id="297" r:id="rId44"/>
    <p:sldId id="322" r:id="rId45"/>
    <p:sldId id="323" r:id="rId46"/>
    <p:sldId id="324" r:id="rId47"/>
    <p:sldId id="325" r:id="rId48"/>
    <p:sldId id="326" r:id="rId49"/>
    <p:sldId id="327" r:id="rId50"/>
    <p:sldId id="328" r:id="rId51"/>
    <p:sldId id="329" r:id="rId52"/>
    <p:sldId id="300" r:id="rId53"/>
    <p:sldId id="301" r:id="rId54"/>
    <p:sldId id="302" r:id="rId55"/>
    <p:sldId id="330" r:id="rId56"/>
    <p:sldId id="331" r:id="rId57"/>
    <p:sldId id="332" r:id="rId58"/>
    <p:sldId id="333" r:id="rId59"/>
    <p:sldId id="268" r:id="rId60"/>
    <p:sldId id="271"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7" autoAdjust="0"/>
    <p:restoredTop sz="68384" autoAdjust="0"/>
  </p:normalViewPr>
  <p:slideViewPr>
    <p:cSldViewPr snapToGrid="0">
      <p:cViewPr varScale="1">
        <p:scale>
          <a:sx n="75" d="100"/>
          <a:sy n="75" d="100"/>
        </p:scale>
        <p:origin x="195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3:37.989"/>
    </inkml:context>
    <inkml:brush xml:id="br0">
      <inkml:brushProperty name="width" value="0.35" units="cm"/>
      <inkml:brushProperty name="height" value="0.35" units="cm"/>
      <inkml:brushProperty name="color" value="#FFFFFF"/>
    </inkml:brush>
  </inkml:definitions>
  <inkml:trace contextRef="#ctx0" brushRef="#br0">1 0 24575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4:49.163"/>
    </inkml:context>
    <inkml:brush xml:id="br0">
      <inkml:brushProperty name="width" value="0.025" units="cm"/>
      <inkml:brushProperty name="height" value="0.025" units="cm"/>
      <inkml:brushProperty name="color" value="#FFFFFF"/>
    </inkml:brush>
  </inkml:definitions>
  <inkml:trace contextRef="#ctx0" brushRef="#br0">1 1 24575,'0'0'-8191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4:49.735"/>
    </inkml:context>
    <inkml:brush xml:id="br0">
      <inkml:brushProperty name="width" value="0.025" units="cm"/>
      <inkml:brushProperty name="height" value="0.025" units="cm"/>
      <inkml:brushProperty name="color" value="#FFFFFF"/>
    </inkml:brush>
  </inkml:definitions>
  <inkml:trace contextRef="#ctx0" brushRef="#br0">1 1 24575,'0'0'-8191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4:50.182"/>
    </inkml:context>
    <inkml:brush xml:id="br0">
      <inkml:brushProperty name="width" value="0.025" units="cm"/>
      <inkml:brushProperty name="height" value="0.025" units="cm"/>
      <inkml:brushProperty name="color" value="#FFFFFF"/>
    </inkml:brush>
  </inkml:definitions>
  <inkml:trace contextRef="#ctx0" brushRef="#br0">1 1 24575,'0'0'-8191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4:51.857"/>
    </inkml:context>
    <inkml:brush xml:id="br0">
      <inkml:brushProperty name="width" value="0.025" units="cm"/>
      <inkml:brushProperty name="height" value="0.025" units="cm"/>
      <inkml:brushProperty name="color" value="#FFFFFF"/>
    </inkml:brush>
  </inkml:definitions>
  <inkml:trace contextRef="#ctx0" brushRef="#br0">1 1 24575,'0'0'-8191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5:19.122"/>
    </inkml:context>
    <inkml:brush xml:id="br0">
      <inkml:brushProperty name="width" value="0.2" units="cm"/>
      <inkml:brushProperty name="height" value="0.2" units="cm"/>
      <inkml:brushProperty name="color" value="#FFFFFF"/>
    </inkml:brush>
  </inkml:definitions>
  <inkml:trace contextRef="#ctx0" brushRef="#br0">0 1 24575,'0'0'-8191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5:20.191"/>
    </inkml:context>
    <inkml:brush xml:id="br0">
      <inkml:brushProperty name="width" value="0.2" units="cm"/>
      <inkml:brushProperty name="height" value="0.2" units="cm"/>
      <inkml:brushProperty name="color" value="#FFFFFF"/>
    </inkml:brush>
  </inkml:definitions>
  <inkml:trace contextRef="#ctx0" brushRef="#br0">0 1 24575,'0'0'-8191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5:23.081"/>
    </inkml:context>
    <inkml:brush xml:id="br0">
      <inkml:brushProperty name="width" value="0.2" units="cm"/>
      <inkml:brushProperty name="height" value="0.2" units="cm"/>
      <inkml:brushProperty name="color" value="#FFFFFF"/>
    </inkml:brush>
  </inkml:definitions>
  <inkml:trace contextRef="#ctx0" brushRef="#br0">1 0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6:27.010"/>
    </inkml:context>
    <inkml:brush xml:id="br0">
      <inkml:brushProperty name="width" value="0.05" units="cm"/>
      <inkml:brushProperty name="height" value="0.05" units="cm"/>
      <inkml:brushProperty name="color" value="#FFFFFF"/>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5:08.171"/>
    </inkml:context>
    <inkml:brush xml:id="br0">
      <inkml:brushProperty name="width" value="0.025" units="cm"/>
      <inkml:brushProperty name="height" value="0.025" units="cm"/>
      <inkml:brushProperty name="color" value="#FFFFFF"/>
    </inkml:brush>
  </inkml:definitions>
  <inkml:trace contextRef="#ctx0" brushRef="#br0">1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5:16.120"/>
    </inkml:context>
    <inkml:brush xml:id="br0">
      <inkml:brushProperty name="width" value="0.2" units="cm"/>
      <inkml:brushProperty name="height" value="0.2" units="cm"/>
      <inkml:brushProperty name="color" value="#FFFFFF"/>
    </inkml:brush>
  </inkml:definitions>
  <inkml:trace contextRef="#ctx0" brushRef="#br0">0 1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4:43.316"/>
    </inkml:context>
    <inkml:brush xml:id="br0">
      <inkml:brushProperty name="width" value="0.025" units="cm"/>
      <inkml:brushProperty name="height" value="0.025" units="cm"/>
      <inkml:brushProperty name="color" value="#FFFFFF"/>
    </inkml:brush>
  </inkml:definitions>
  <inkml:trace contextRef="#ctx0" brushRef="#br0">1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4:44.626"/>
    </inkml:context>
    <inkml:brush xml:id="br0">
      <inkml:brushProperty name="width" value="0.025" units="cm"/>
      <inkml:brushProperty name="height" value="0.025" units="cm"/>
      <inkml:brushProperty name="color" value="#FFFFFF"/>
    </inkml:brush>
  </inkml:definitions>
  <inkml:trace contextRef="#ctx0" brushRef="#br0">1 1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4:27.417"/>
    </inkml:context>
    <inkml:brush xml:id="br0">
      <inkml:brushProperty name="width" value="0.35" units="cm"/>
      <inkml:brushProperty name="height" value="0.35" units="cm"/>
      <inkml:brushProperty name="color" value="#FFFFFF"/>
    </inkml:brush>
  </inkml:definitions>
  <inkml:trace contextRef="#ctx0" brushRef="#br0">1 0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4:28.125"/>
    </inkml:context>
    <inkml:brush xml:id="br0">
      <inkml:brushProperty name="width" value="0.35" units="cm"/>
      <inkml:brushProperty name="height" value="0.35" units="cm"/>
      <inkml:brushProperty name="color" value="#FFFFFF"/>
    </inkml:brush>
  </inkml:definitions>
  <inkml:trace contextRef="#ctx0" brushRef="#br0">1 0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4:29.163"/>
    </inkml:context>
    <inkml:brush xml:id="br0">
      <inkml:brushProperty name="width" value="0.35" units="cm"/>
      <inkml:brushProperty name="height" value="0.35" units="cm"/>
      <inkml:brushProperty name="color" value="#FFFFFF"/>
    </inkml:brush>
  </inkml:definitions>
  <inkml:trace contextRef="#ctx0" brushRef="#br0">1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25T14:34:47.803"/>
    </inkml:context>
    <inkml:brush xml:id="br0">
      <inkml:brushProperty name="width" value="0.025" units="cm"/>
      <inkml:brushProperty name="height" value="0.025" units="cm"/>
      <inkml:brushProperty name="color" value="#FFFFFF"/>
    </inkml:brush>
  </inkml:definitions>
  <inkml:trace contextRef="#ctx0" brushRef="#br0">1 0 24575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2/20/2024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learn.3dmoleculardesigns.com/enzymes-in-action-kit-resourc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cbm.msoe.edu/markMyweb/basicPrinciplesOfChemistry/catalase.html"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today’s 50-minute session we are going to explore how to use the Enzyme in Action Kit, Amino Acid Starter Kit, and Substrate Specificity Kit to help students interpret results from the catalase “Bubbly” lab. </a:t>
            </a: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1130894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157ec72cc4_0_27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r>
              <a:rPr lang="en-US" b="1" i="1" dirty="0"/>
              <a:t>What the teacher is doing</a:t>
            </a:r>
            <a:r>
              <a:rPr lang="en-US" dirty="0"/>
              <a:t>:  Discuss the after images of the wet lab results with groups.</a:t>
            </a:r>
          </a:p>
          <a:p>
            <a:r>
              <a:rPr lang="en-US" dirty="0"/>
              <a:t>  </a:t>
            </a:r>
          </a:p>
          <a:p>
            <a:r>
              <a:rPr lang="en-US" b="1" i="1" dirty="0"/>
              <a:t>What the student is doing</a:t>
            </a:r>
            <a:r>
              <a:rPr lang="en-US" dirty="0"/>
              <a:t>:  Model what is happening on the molecular level. </a:t>
            </a:r>
            <a:endParaRPr lang="en-US" dirty="0">
              <a:solidFill>
                <a:schemeClr val="dk1"/>
              </a:solidFill>
            </a:endParaRPr>
          </a:p>
          <a:p>
            <a:pPr marL="0" lvl="0" indent="0" algn="l" rtl="0">
              <a:spcBef>
                <a:spcPts val="0"/>
              </a:spcBef>
              <a:spcAft>
                <a:spcPts val="0"/>
              </a:spcAft>
              <a:buClr>
                <a:schemeClr val="dk1"/>
              </a:buClr>
              <a:buSzPts val="1100"/>
              <a:buFont typeface="Arial"/>
              <a:buNone/>
            </a:pPr>
            <a:endParaRPr b="1" dirty="0">
              <a:solidFill>
                <a:schemeClr val="dk1"/>
              </a:solidFill>
            </a:endParaRPr>
          </a:p>
        </p:txBody>
      </p:sp>
      <p:sp>
        <p:nvSpPr>
          <p:cNvPr id="502" name="Google Shape;502;g1157ec72cc4_0_27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1157ec72cc4_0_28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r>
              <a:rPr lang="en-US" b="1" i="1" dirty="0"/>
              <a:t>What the teacher is doing</a:t>
            </a:r>
            <a:r>
              <a:rPr lang="en-US" dirty="0"/>
              <a:t>: Discuss what is happening to the enzyme in more detail.  Ask students to write about what they know about protein structure.</a:t>
            </a:r>
          </a:p>
          <a:p>
            <a:endParaRPr lang="en-US" dirty="0"/>
          </a:p>
          <a:p>
            <a:r>
              <a:rPr lang="en-US" b="1" i="1" dirty="0"/>
              <a:t>What the student is doing</a:t>
            </a:r>
            <a:r>
              <a:rPr lang="en-US" dirty="0"/>
              <a:t>: Brainstorm what they already know about protein structure and enzyme’s active site. </a:t>
            </a:r>
            <a:endParaRPr lang="en-US" dirty="0">
              <a:solidFill>
                <a:schemeClr val="dk1"/>
              </a:solidFill>
            </a:endParaRPr>
          </a:p>
          <a:p>
            <a:pPr marL="0" lvl="0" indent="0" algn="l" rtl="0">
              <a:spcBef>
                <a:spcPts val="0"/>
              </a:spcBef>
              <a:spcAft>
                <a:spcPts val="0"/>
              </a:spcAft>
              <a:buNone/>
            </a:pPr>
            <a:endParaRPr dirty="0">
              <a:solidFill>
                <a:schemeClr val="dk1"/>
              </a:solidFill>
            </a:endParaRPr>
          </a:p>
        </p:txBody>
      </p:sp>
      <p:sp>
        <p:nvSpPr>
          <p:cNvPr id="463" name="Google Shape;463;g1157ec72cc4_0_28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1157ec72cc4_0_7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We use the amino acid starter kit to further understand what happens to the enzyme active site when it is exposed to fluctuations in temperature or exposed  to chemicals like acids and bases.  Please get out your mini-</a:t>
            </a:r>
            <a:r>
              <a:rPr lang="en-US" dirty="0" err="1">
                <a:solidFill>
                  <a:schemeClr val="dk1"/>
                </a:solidFill>
              </a:rPr>
              <a:t>toober</a:t>
            </a:r>
            <a:r>
              <a:rPr lang="en-US" dirty="0">
                <a:solidFill>
                  <a:schemeClr val="dk1"/>
                </a:solidFill>
              </a:rPr>
              <a:t> to model along with me. </a:t>
            </a:r>
            <a:endParaRPr dirty="0">
              <a:solidFill>
                <a:schemeClr val="dk1"/>
              </a:solidFill>
            </a:endParaRPr>
          </a:p>
          <a:p>
            <a:pPr marL="0" lvl="0" indent="0" algn="l" rtl="0">
              <a:spcBef>
                <a:spcPts val="0"/>
              </a:spcBef>
              <a:spcAft>
                <a:spcPts val="0"/>
              </a:spcAft>
              <a:buNone/>
            </a:pPr>
            <a:endParaRPr dirty="0">
              <a:solidFill>
                <a:schemeClr val="dk1"/>
              </a:solidFill>
            </a:endParaRPr>
          </a:p>
        </p:txBody>
      </p:sp>
      <p:sp>
        <p:nvSpPr>
          <p:cNvPr id="458" name="Google Shape;458;g1157ec72cc4_0_7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indent="0">
              <a:buNone/>
            </a:pPr>
            <a:endParaRPr lang="en-US" b="1" dirty="0">
              <a:solidFill>
                <a:schemeClr val="dk1"/>
              </a:solidFill>
            </a:endParaRPr>
          </a:p>
          <a:p>
            <a:r>
              <a:rPr lang="en-US" b="1" i="1" dirty="0"/>
              <a:t>What the teacher is doing</a:t>
            </a:r>
            <a:r>
              <a:rPr lang="en-US" dirty="0"/>
              <a:t>: Review the structure of amino acids using the </a:t>
            </a:r>
            <a:r>
              <a:rPr lang="en-US" dirty="0" err="1"/>
              <a:t>Molymod</a:t>
            </a:r>
            <a:r>
              <a:rPr lang="en-US" dirty="0"/>
              <a:t> kits.  Give students time to sort through the side chains.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student is doing</a:t>
            </a:r>
            <a:r>
              <a:rPr lang="en-US" dirty="0"/>
              <a:t>:  Get out the bag of 20 amino acid side chains the kit. Sort these side chains into a meaningful pattern. </a:t>
            </a:r>
            <a:endParaRPr lang="en-US" dirty="0">
              <a:solidFill>
                <a:schemeClr val="dk1"/>
              </a:solidFill>
            </a:endParaRPr>
          </a:p>
          <a:p>
            <a:pPr marL="0" indent="0">
              <a:buNone/>
            </a:pPr>
            <a:endParaRPr b="1" dirty="0"/>
          </a:p>
        </p:txBody>
      </p:sp>
      <p:sp>
        <p:nvSpPr>
          <p:cNvPr id="133" name="Google Shape;133;p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148da48c66_0_4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dirty="0"/>
              <a:t>Look closely at the side chains and consider the two questions on the screen.  </a:t>
            </a:r>
            <a:endParaRPr dirty="0"/>
          </a:p>
          <a:p>
            <a:pPr marL="0" lvl="0" indent="0" algn="l" rtl="0">
              <a:spcBef>
                <a:spcPts val="0"/>
              </a:spcBef>
              <a:spcAft>
                <a:spcPts val="0"/>
              </a:spcAft>
              <a:buNone/>
            </a:pPr>
            <a:endParaRPr dirty="0"/>
          </a:p>
        </p:txBody>
      </p:sp>
      <p:sp>
        <p:nvSpPr>
          <p:cNvPr id="146" name="Google Shape;146;g1148da48c66_0_4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157ec72cc4_0_2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r>
              <a:rPr lang="en-US" b="1" i="1" dirty="0"/>
              <a:t>What the teacher is doing</a:t>
            </a:r>
            <a:r>
              <a:rPr lang="en-US" dirty="0"/>
              <a:t>:  Ask students to share how they grouped their amino acids.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student is doing</a:t>
            </a:r>
            <a:r>
              <a:rPr lang="en-US" dirty="0"/>
              <a:t>:  </a:t>
            </a:r>
            <a:r>
              <a:rPr lang="en-US" u="none" dirty="0"/>
              <a:t>U</a:t>
            </a:r>
            <a:r>
              <a:rPr lang="en-US" dirty="0"/>
              <a:t>se the amino acid side chain chart, identify and place the side chains in their proper location on the amino acid organizer.</a:t>
            </a:r>
            <a:r>
              <a:rPr lang="en-US" b="1" dirty="0"/>
              <a:t> </a:t>
            </a:r>
          </a:p>
          <a:p>
            <a:endParaRPr lang="en-US" dirty="0">
              <a:solidFill>
                <a:schemeClr val="dk1"/>
              </a:solidFill>
            </a:endParaRPr>
          </a:p>
          <a:p>
            <a:pPr marL="0" lvl="0" indent="0" algn="l" rtl="0">
              <a:spcBef>
                <a:spcPts val="0"/>
              </a:spcBef>
              <a:spcAft>
                <a:spcPts val="0"/>
              </a:spcAft>
              <a:buNone/>
            </a:pPr>
            <a:endParaRPr b="1" dirty="0"/>
          </a:p>
        </p:txBody>
      </p:sp>
      <p:sp>
        <p:nvSpPr>
          <p:cNvPr id="171" name="Google Shape;171;g1157ec72cc4_0_2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157ec72cc4_0_7: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b="1" i="1" dirty="0"/>
              <a:t>What the teacher is doing</a:t>
            </a:r>
            <a:r>
              <a:rPr lang="en-US" dirty="0"/>
              <a:t>: Give students time to respond to the question. </a:t>
            </a:r>
          </a:p>
          <a:p>
            <a:pPr marL="0" indent="0">
              <a:buNone/>
            </a:pPr>
            <a:endParaRPr lang="en-US" dirty="0"/>
          </a:p>
          <a:p>
            <a:pPr marL="0" indent="0">
              <a:buNone/>
            </a:pPr>
            <a:r>
              <a:rPr lang="en-US" b="1" i="1" dirty="0"/>
              <a:t>What the student is doing</a:t>
            </a:r>
            <a:r>
              <a:rPr lang="en-US" dirty="0"/>
              <a:t>:  Consider this prompt and it within your group.  Hint: it has something to do with its affinity to water. </a:t>
            </a:r>
          </a:p>
          <a:p>
            <a:pPr marL="0" indent="0">
              <a:buNone/>
            </a:pPr>
            <a:endParaRPr lang="en-US" b="1" dirty="0"/>
          </a:p>
          <a:p>
            <a:endParaRPr lang="en-US" dirty="0">
              <a:solidFill>
                <a:schemeClr val="dk1"/>
              </a:solidFill>
            </a:endParaRPr>
          </a:p>
          <a:p>
            <a:pPr marL="0" indent="0">
              <a:buNone/>
            </a:pPr>
            <a:endParaRPr b="1" dirty="0"/>
          </a:p>
        </p:txBody>
      </p:sp>
      <p:sp>
        <p:nvSpPr>
          <p:cNvPr id="193" name="Google Shape;193;g1157ec72cc4_0_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157ec72cc4_0_2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r>
              <a:rPr lang="en-US" b="1" i="1" dirty="0"/>
              <a:t>What the teacher is doing</a:t>
            </a:r>
            <a:r>
              <a:rPr lang="en-US" dirty="0"/>
              <a:t>: Ask groups to retrieve the mini-</a:t>
            </a:r>
            <a:r>
              <a:rPr lang="en-US" dirty="0" err="1"/>
              <a:t>toober</a:t>
            </a:r>
            <a:r>
              <a:rPr lang="en-US" dirty="0"/>
              <a:t> and 15 amino acid side chains. </a:t>
            </a:r>
          </a:p>
          <a:p>
            <a:endParaRPr lang="en-US" dirty="0"/>
          </a:p>
          <a:p>
            <a:r>
              <a:rPr lang="en-US" b="1" i="1" dirty="0"/>
              <a:t>What the student is doing</a:t>
            </a:r>
            <a:r>
              <a:rPr lang="en-US" dirty="0"/>
              <a:t>: Get out the supplies on the slide. </a:t>
            </a:r>
            <a:endParaRPr lang="en-US" dirty="0">
              <a:solidFill>
                <a:schemeClr val="dk1"/>
              </a:solidFill>
            </a:endParaRPr>
          </a:p>
          <a:p>
            <a:pPr marL="0" lvl="0" indent="0" algn="l" rtl="0">
              <a:spcBef>
                <a:spcPts val="0"/>
              </a:spcBef>
              <a:spcAft>
                <a:spcPts val="0"/>
              </a:spcAft>
              <a:buNone/>
            </a:pPr>
            <a:endParaRPr dirty="0"/>
          </a:p>
        </p:txBody>
      </p:sp>
      <p:sp>
        <p:nvSpPr>
          <p:cNvPr id="206" name="Google Shape;206;g1157ec72cc4_0_2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148da48c66_0_2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teacher is doing</a:t>
            </a:r>
            <a:r>
              <a:rPr lang="en-US" dirty="0"/>
              <a:t>: Ask groups to retrieve the mini-</a:t>
            </a:r>
            <a:r>
              <a:rPr lang="en-US" dirty="0" err="1"/>
              <a:t>toober</a:t>
            </a:r>
            <a:r>
              <a:rPr lang="en-US" dirty="0"/>
              <a:t> and 15 amino acid side chains. </a:t>
            </a:r>
            <a:r>
              <a:rPr lang="en-US" b="1" dirty="0"/>
              <a:t>Also, we are only focusing on short segment of the protein.  The average size protein has 300 amino acids. </a:t>
            </a:r>
          </a:p>
          <a:p>
            <a:endParaRPr lang="en-US" dirty="0"/>
          </a:p>
          <a:p>
            <a:endParaRPr lang="en-US" dirty="0"/>
          </a:p>
          <a:p>
            <a:r>
              <a:rPr lang="en-US" b="1" i="1" dirty="0"/>
              <a:t>What the student is doing</a:t>
            </a:r>
            <a:r>
              <a:rPr lang="en-US" dirty="0"/>
              <a:t>: Get out the supplies on the slide. </a:t>
            </a:r>
          </a:p>
          <a:p>
            <a:pPr marL="0" lvl="0" indent="0" algn="l" rtl="0">
              <a:spcBef>
                <a:spcPts val="0"/>
              </a:spcBef>
              <a:spcAft>
                <a:spcPts val="0"/>
              </a:spcAft>
              <a:buNone/>
            </a:pPr>
            <a:endParaRPr b="1" dirty="0"/>
          </a:p>
          <a:p>
            <a:pPr marL="0" lvl="0" indent="0" algn="l" rtl="0">
              <a:spcBef>
                <a:spcPts val="0"/>
              </a:spcBef>
              <a:spcAft>
                <a:spcPts val="0"/>
              </a:spcAft>
              <a:buNone/>
            </a:pPr>
            <a:endParaRPr dirty="0"/>
          </a:p>
        </p:txBody>
      </p:sp>
      <p:sp>
        <p:nvSpPr>
          <p:cNvPr id="213" name="Google Shape;213;g1148da48c66_0_2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148da48c66_0_3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teacher is doing</a:t>
            </a:r>
            <a:r>
              <a:rPr lang="en-US" dirty="0"/>
              <a:t>: Ask groups to retrieve the mini-</a:t>
            </a:r>
            <a:r>
              <a:rPr lang="en-US" dirty="0" err="1"/>
              <a:t>toober</a:t>
            </a:r>
            <a:r>
              <a:rPr lang="en-US" dirty="0"/>
              <a:t> and 15 amino acid side chains. </a:t>
            </a:r>
            <a:r>
              <a:rPr lang="en-US" b="1" dirty="0"/>
              <a:t>Also, we are only focusing on short segment of the protein.  The average size protein has 300 amino acids. </a:t>
            </a:r>
          </a:p>
          <a:p>
            <a:endParaRPr lang="en-US" dirty="0"/>
          </a:p>
          <a:p>
            <a:endParaRPr lang="en-US" dirty="0"/>
          </a:p>
          <a:p>
            <a:r>
              <a:rPr lang="en-US" b="1" i="1" dirty="0"/>
              <a:t>What the student is doing</a:t>
            </a:r>
            <a:r>
              <a:rPr lang="en-US" dirty="0"/>
              <a:t>: Get out the supplies on the slide. </a:t>
            </a:r>
          </a:p>
          <a:p>
            <a:pPr marL="0" lvl="0" indent="0" algn="l" rtl="0">
              <a:spcBef>
                <a:spcPts val="0"/>
              </a:spcBef>
              <a:spcAft>
                <a:spcPts val="0"/>
              </a:spcAft>
              <a:buNone/>
            </a:pPr>
            <a:endParaRPr b="1" dirty="0"/>
          </a:p>
        </p:txBody>
      </p:sp>
      <p:sp>
        <p:nvSpPr>
          <p:cNvPr id="220" name="Google Shape;220;g1148da48c66_0_3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What the teacher is doing</a:t>
            </a:r>
            <a:r>
              <a:rPr lang="en-US" dirty="0"/>
              <a:t>:  Monitor student groups and answer questions, as necessary</a:t>
            </a:r>
          </a:p>
          <a:p>
            <a:endParaRPr lang="en-US" dirty="0"/>
          </a:p>
          <a:p>
            <a:r>
              <a:rPr lang="en-US" b="1" i="1" dirty="0"/>
              <a:t>What the student is doing</a:t>
            </a:r>
            <a:r>
              <a:rPr lang="en-US" dirty="0"/>
              <a:t>: Consider the following questions: </a:t>
            </a:r>
          </a:p>
          <a:p>
            <a:endParaRPr lang="en-US" dirty="0"/>
          </a:p>
          <a:p>
            <a:r>
              <a:rPr lang="en-US" dirty="0"/>
              <a:t>What are some observations you made?  What patterns did you notice?  What did things have in common?  What do you think these things happened?</a:t>
            </a:r>
          </a:p>
        </p:txBody>
      </p:sp>
      <p:sp>
        <p:nvSpPr>
          <p:cNvPr id="4" name="Slide Number Placeholder 3"/>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1543540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157ec72cc4_0_3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r>
              <a:rPr lang="en-US" b="1" i="1" dirty="0"/>
              <a:t>What the teacher is doing</a:t>
            </a:r>
            <a:r>
              <a:rPr lang="en-US" dirty="0"/>
              <a:t>:  Give groups time to construct the polypeptide.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student is doing</a:t>
            </a:r>
            <a:r>
              <a:rPr lang="en-US" dirty="0"/>
              <a:t>: Place 15 amino acids in any order. Just make sure they are equidistant from each other. They have now made a polypeptide, which is the primary structure of a protein.</a:t>
            </a:r>
          </a:p>
          <a:p>
            <a:endParaRPr lang="en-US" dirty="0">
              <a:solidFill>
                <a:schemeClr val="dk1"/>
              </a:solidFill>
            </a:endParaRPr>
          </a:p>
          <a:p>
            <a:pPr marL="0" lvl="0" indent="0" algn="l" rtl="0">
              <a:spcBef>
                <a:spcPts val="0"/>
              </a:spcBef>
              <a:spcAft>
                <a:spcPts val="0"/>
              </a:spcAft>
              <a:buNone/>
            </a:pPr>
            <a:endParaRPr b="1" dirty="0"/>
          </a:p>
        </p:txBody>
      </p:sp>
      <p:sp>
        <p:nvSpPr>
          <p:cNvPr id="227" name="Google Shape;227;g1157ec72cc4_0_3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157ec72cc4_0_11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r>
              <a:rPr lang="en-US" b="1" i="1" dirty="0"/>
              <a:t>What the teacher is doing</a:t>
            </a:r>
            <a:r>
              <a:rPr lang="en-US" dirty="0"/>
              <a:t>:  Explain how to fold the polypeptide. </a:t>
            </a:r>
          </a:p>
          <a:p>
            <a:pPr marL="0" lvl="0" indent="0" algn="l" rtl="0">
              <a:spcBef>
                <a:spcPts val="0"/>
              </a:spcBef>
              <a:spcAft>
                <a:spcPts val="0"/>
              </a:spcAft>
              <a:buNone/>
            </a:pPr>
            <a:endParaRPr lang="en-US" b="1" i="1" dirty="0"/>
          </a:p>
          <a:p>
            <a:pPr marL="0" lvl="0" indent="0" algn="l" rtl="0">
              <a:spcBef>
                <a:spcPts val="0"/>
              </a:spcBef>
              <a:spcAft>
                <a:spcPts val="0"/>
              </a:spcAft>
              <a:buNone/>
            </a:pPr>
            <a:r>
              <a:rPr lang="en-US" b="1" i="1" dirty="0"/>
              <a:t>What the student is doing</a:t>
            </a:r>
            <a:r>
              <a:rPr lang="en-US" dirty="0"/>
              <a:t>:  They are not really “folding” the protein, the amino acid is actually rotating about their axes. Consider why the hydrophobic amino acids rotate to the inside.  (They are trying to get away from the water.  They are non-polar and water is a slightly polar molecule.)</a:t>
            </a:r>
          </a:p>
          <a:p>
            <a:pPr marL="0" lvl="0" indent="0" algn="l" rtl="0">
              <a:spcBef>
                <a:spcPts val="0"/>
              </a:spcBef>
              <a:spcAft>
                <a:spcPts val="0"/>
              </a:spcAft>
              <a:buNone/>
            </a:pPr>
            <a:endParaRPr lang="en-US" dirty="0"/>
          </a:p>
          <a:p>
            <a:endParaRPr lang="en-US" dirty="0">
              <a:solidFill>
                <a:schemeClr val="dk1"/>
              </a:solidFill>
            </a:endParaRPr>
          </a:p>
          <a:p>
            <a:pPr marL="0" lvl="0" indent="0" algn="l" rtl="0">
              <a:spcBef>
                <a:spcPts val="0"/>
              </a:spcBef>
              <a:spcAft>
                <a:spcPts val="0"/>
              </a:spcAft>
              <a:buNone/>
            </a:pPr>
            <a:endParaRPr b="1" dirty="0"/>
          </a:p>
        </p:txBody>
      </p:sp>
      <p:sp>
        <p:nvSpPr>
          <p:cNvPr id="233" name="Google Shape;233;g1157ec72cc4_0_11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8: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r>
              <a:rPr lang="en-US" b="1" i="1" dirty="0"/>
              <a:t>What the teacher is doing</a:t>
            </a:r>
            <a:r>
              <a:rPr lang="en-US" dirty="0"/>
              <a:t>:  Continue to walk through the steps of protein folding. </a:t>
            </a:r>
          </a:p>
          <a:p>
            <a:pPr marL="0" lvl="0" indent="0" algn="l" rtl="0">
              <a:spcBef>
                <a:spcPts val="0"/>
              </a:spcBef>
              <a:spcAft>
                <a:spcPts val="0"/>
              </a:spcAft>
              <a:buNone/>
            </a:pPr>
            <a:endParaRPr lang="en-US" b="1" i="1" dirty="0"/>
          </a:p>
          <a:p>
            <a:pPr marL="0" lvl="0" indent="0" algn="l" rtl="0">
              <a:spcBef>
                <a:spcPts val="0"/>
              </a:spcBef>
              <a:spcAft>
                <a:spcPts val="0"/>
              </a:spcAft>
              <a:buNone/>
            </a:pPr>
            <a:r>
              <a:rPr lang="en-US" b="1" i="1" dirty="0"/>
              <a:t>What the student is doing</a:t>
            </a:r>
            <a:r>
              <a:rPr lang="en-US" dirty="0"/>
              <a:t>:  They are not really “folding” the protein, the amino acid is actually rotating about their axes. Continue to fold by bringing the acidic and basic side chains together until they are about two centimeters apart. Acidic and basic side chains form salt bridges.  </a:t>
            </a:r>
          </a:p>
          <a:p>
            <a:endParaRPr lang="en-US" dirty="0">
              <a:solidFill>
                <a:schemeClr val="dk1"/>
              </a:solidFill>
            </a:endParaRPr>
          </a:p>
          <a:p>
            <a:pPr marL="0" lvl="0" indent="0" algn="l" rtl="0">
              <a:spcBef>
                <a:spcPts val="0"/>
              </a:spcBef>
              <a:spcAft>
                <a:spcPts val="0"/>
              </a:spcAft>
              <a:buNone/>
            </a:pPr>
            <a:endParaRPr b="1" dirty="0"/>
          </a:p>
        </p:txBody>
      </p:sp>
      <p:sp>
        <p:nvSpPr>
          <p:cNvPr id="239" name="Google Shape;239;p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1157ec72cc4_0_144: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b="1" dirty="0"/>
          </a:p>
          <a:p>
            <a:r>
              <a:rPr lang="en-US" b="1" i="1" dirty="0"/>
              <a:t>What the teacher is doing</a:t>
            </a:r>
            <a:r>
              <a:rPr lang="en-US" dirty="0"/>
              <a:t>: Continue to walk through the steps of protein folding.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student is doing</a:t>
            </a:r>
            <a:r>
              <a:rPr lang="en-US" dirty="0"/>
              <a:t>: Fold the acidic and basic side chains. Rotate any hydrophobic side chains that may have moved out of place.  Find a shape in which all the properties being highlighted occur simultaneously.  This makes sure that the protein is in the lowest energy state. </a:t>
            </a:r>
            <a:r>
              <a:rPr lang="en-US" b="1" dirty="0"/>
              <a:t> </a:t>
            </a:r>
          </a:p>
          <a:p>
            <a:endParaRPr lang="en-US" dirty="0">
              <a:solidFill>
                <a:schemeClr val="dk1"/>
              </a:solidFill>
            </a:endParaRPr>
          </a:p>
          <a:p>
            <a:pPr marL="0" lvl="0" indent="0" algn="l" rtl="0">
              <a:spcBef>
                <a:spcPts val="0"/>
              </a:spcBef>
              <a:spcAft>
                <a:spcPts val="0"/>
              </a:spcAft>
              <a:buNone/>
            </a:pPr>
            <a:endParaRPr b="1" dirty="0"/>
          </a:p>
        </p:txBody>
      </p:sp>
      <p:sp>
        <p:nvSpPr>
          <p:cNvPr id="245" name="Google Shape;245;g1157ec72cc4_0_14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157ec72cc4_0_11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teacher is doing</a:t>
            </a:r>
            <a:r>
              <a:rPr lang="en-US" dirty="0"/>
              <a:t>: Continue to walk through the steps of protein folding.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student is doing</a:t>
            </a:r>
            <a:r>
              <a:rPr lang="en-US" dirty="0"/>
              <a:t>:  Focus on the cysteine side chains which bond together to form a disulfide bond. Position them so they are opposite each other.</a:t>
            </a:r>
          </a:p>
          <a:p>
            <a:endParaRPr lang="en-US" dirty="0">
              <a:solidFill>
                <a:schemeClr val="dk1"/>
              </a:solidFill>
            </a:endParaRPr>
          </a:p>
          <a:p>
            <a:pPr marL="0" lvl="0" indent="0" algn="l" rtl="0">
              <a:spcBef>
                <a:spcPts val="0"/>
              </a:spcBef>
              <a:spcAft>
                <a:spcPts val="0"/>
              </a:spcAft>
              <a:buNone/>
            </a:pPr>
            <a:r>
              <a:rPr lang="en-US" dirty="0"/>
              <a:t> </a:t>
            </a:r>
            <a:endParaRPr b="1" dirty="0"/>
          </a:p>
        </p:txBody>
      </p:sp>
      <p:sp>
        <p:nvSpPr>
          <p:cNvPr id="251" name="Google Shape;251;g1157ec72cc4_0_11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157ec72cc4_0_12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i="1" dirty="0"/>
              <a:t>What the teacher is doing</a:t>
            </a:r>
            <a:r>
              <a:rPr lang="en-US" dirty="0"/>
              <a:t>: Continue to walk through the steps of protein folding. </a:t>
            </a:r>
          </a:p>
          <a:p>
            <a:endParaRPr lang="en-US" dirty="0"/>
          </a:p>
          <a:p>
            <a:pPr marL="0" lvl="0" indent="0" algn="l" rtl="0">
              <a:spcBef>
                <a:spcPts val="0"/>
              </a:spcBef>
              <a:spcAft>
                <a:spcPts val="0"/>
              </a:spcAft>
              <a:buNone/>
            </a:pPr>
            <a:r>
              <a:rPr lang="en-US" b="1" i="1" dirty="0"/>
              <a:t>What the student is doing</a:t>
            </a:r>
            <a:r>
              <a:rPr lang="en-US" dirty="0"/>
              <a:t>:  Rotate the hydrophilic side chain about the </a:t>
            </a:r>
            <a:r>
              <a:rPr lang="en-US" dirty="0" err="1"/>
              <a:t>toober</a:t>
            </a:r>
            <a:r>
              <a:rPr lang="en-US" dirty="0"/>
              <a:t> so they are on the outer surface.  Take a moment to notice the shape of the protein. </a:t>
            </a:r>
          </a:p>
          <a:p>
            <a:pPr marL="0" lvl="0" indent="0" algn="l" rtl="0">
              <a:spcBef>
                <a:spcPts val="0"/>
              </a:spcBef>
              <a:spcAft>
                <a:spcPts val="0"/>
              </a:spcAft>
              <a:buNone/>
            </a:pPr>
            <a:endParaRPr lang="en-US" b="1" dirty="0"/>
          </a:p>
          <a:p>
            <a:endParaRPr lang="en-US" dirty="0">
              <a:solidFill>
                <a:schemeClr val="dk1"/>
              </a:solidFill>
            </a:endParaRPr>
          </a:p>
          <a:p>
            <a:pPr marL="0" lvl="0" indent="0" algn="l" rtl="0">
              <a:spcBef>
                <a:spcPts val="0"/>
              </a:spcBef>
              <a:spcAft>
                <a:spcPts val="0"/>
              </a:spcAft>
              <a:buNone/>
            </a:pPr>
            <a:endParaRPr b="1" dirty="0"/>
          </a:p>
        </p:txBody>
      </p:sp>
      <p:sp>
        <p:nvSpPr>
          <p:cNvPr id="257" name="Google Shape;257;g1157ec72cc4_0_12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157ec72cc4_0_13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r>
              <a:rPr lang="en-US" b="1" i="1" dirty="0"/>
              <a:t>What the teacher is doing</a:t>
            </a:r>
            <a:r>
              <a:rPr lang="en-US" dirty="0"/>
              <a:t>:  Explain primary, secondary, and tertiary structures and discuss the stability of the globular protein.  Do not show students the secondary structure that they master the folding guidelines. Otherwise, they do not gain as deep an understanding of why proteins naturally arrange themselves in the shapes they do. </a:t>
            </a:r>
          </a:p>
          <a:p>
            <a:endParaRPr lang="en-US" dirty="0"/>
          </a:p>
          <a:p>
            <a:r>
              <a:rPr lang="en-US" b="1" i="1" dirty="0"/>
              <a:t>What the student is doing</a:t>
            </a:r>
            <a:r>
              <a:rPr lang="en-US" dirty="0"/>
              <a:t>: Share their final proteins by holding them in the air. </a:t>
            </a:r>
            <a:endParaRPr lang="en-US" dirty="0">
              <a:solidFill>
                <a:schemeClr val="dk1"/>
              </a:solidFill>
            </a:endParaRPr>
          </a:p>
          <a:p>
            <a:pPr marL="0" lvl="0" indent="0" algn="l" rtl="0">
              <a:spcBef>
                <a:spcPts val="0"/>
              </a:spcBef>
              <a:spcAft>
                <a:spcPts val="0"/>
              </a:spcAft>
              <a:buNone/>
            </a:pPr>
            <a:endParaRPr b="1" dirty="0"/>
          </a:p>
        </p:txBody>
      </p:sp>
      <p:sp>
        <p:nvSpPr>
          <p:cNvPr id="263" name="Google Shape;263;g1157ec72cc4_0_13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157ec72cc4_0_158: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r>
              <a:rPr lang="en-US" b="1" i="1" dirty="0"/>
              <a:t>What the teacher is doing</a:t>
            </a:r>
            <a:r>
              <a:rPr lang="en-US" dirty="0"/>
              <a:t>:  Ask students to complete the question as an exit ticket. </a:t>
            </a:r>
          </a:p>
          <a:p>
            <a:endParaRPr lang="en-US" dirty="0"/>
          </a:p>
          <a:p>
            <a:r>
              <a:rPr lang="en-US" b="1" i="1" dirty="0"/>
              <a:t>What the student is doing</a:t>
            </a:r>
            <a:r>
              <a:rPr lang="en-US" dirty="0"/>
              <a:t>:  After sharing their protein structure, consider the question with our groups. </a:t>
            </a:r>
            <a:endParaRPr lang="en-US" dirty="0">
              <a:solidFill>
                <a:schemeClr val="dk1"/>
              </a:solidFill>
            </a:endParaRPr>
          </a:p>
          <a:p>
            <a:pPr marL="0" lvl="0" indent="0" algn="l" rtl="0">
              <a:spcBef>
                <a:spcPts val="0"/>
              </a:spcBef>
              <a:spcAft>
                <a:spcPts val="0"/>
              </a:spcAft>
              <a:buNone/>
            </a:pPr>
            <a:endParaRPr b="1" dirty="0"/>
          </a:p>
        </p:txBody>
      </p:sp>
      <p:sp>
        <p:nvSpPr>
          <p:cNvPr id="269" name="Google Shape;269;g1157ec72cc4_0_15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1157ec72cc4_0_19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1157ec72cc4_0_19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r>
              <a:rPr lang="en-US" b="1" i="1" dirty="0"/>
              <a:t>What the teacher is doing</a:t>
            </a:r>
            <a:r>
              <a:rPr lang="en-US" dirty="0"/>
              <a:t>: Discuss alpha helices and beta sheet.  Refer to the </a:t>
            </a:r>
            <a:r>
              <a:rPr lang="en-US" dirty="0" err="1"/>
              <a:t>toobers</a:t>
            </a:r>
            <a:r>
              <a:rPr lang="en-US" dirty="0"/>
              <a:t> as well as the amino acid building blocks. </a:t>
            </a:r>
          </a:p>
          <a:p>
            <a:r>
              <a:rPr lang="en-US" b="1" i="1" dirty="0"/>
              <a:t>What the student is doing</a:t>
            </a:r>
            <a:r>
              <a:rPr lang="en-US" dirty="0"/>
              <a:t>:  Model these structures with the protein they just constructed. </a:t>
            </a:r>
            <a:endParaRPr lang="en-US"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1157ec72cc4_0_127: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teacher is doing</a:t>
            </a:r>
            <a:r>
              <a:rPr lang="en-US" dirty="0"/>
              <a:t>: </a:t>
            </a:r>
            <a:r>
              <a:rPr lang="en-US" dirty="0">
                <a:solidFill>
                  <a:schemeClr val="dk1"/>
                </a:solidFill>
              </a:rPr>
              <a:t>Show the catalase monomer and describe its structure. </a:t>
            </a:r>
          </a:p>
          <a:p>
            <a:endParaRPr lang="en-US" dirty="0"/>
          </a:p>
          <a:p>
            <a:r>
              <a:rPr lang="en-US" b="1" i="1" dirty="0"/>
              <a:t>What the student is doing</a:t>
            </a:r>
            <a:r>
              <a:rPr lang="en-US" dirty="0"/>
              <a:t>:  Brainstorm the types of proteins that have a quaternary structure. </a:t>
            </a:r>
            <a:endParaRPr lang="en-US"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
        <p:nvSpPr>
          <p:cNvPr id="312" name="Google Shape;312;g1157ec72cc4_0_12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1157ec72cc4_0_21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dirty="0"/>
              <a:t>Catalase is a nice introductory enzyme for students to use as a case study because it is found in many different organisms.  I typically use bovine catalase because we can get it from beef liver.  If that is unacceptable for you, you can order purified bovine catalase solution from a biological supply house like Carolina Biological</a:t>
            </a:r>
            <a:r>
              <a:rPr lang="en-US" dirty="0">
                <a:solidFill>
                  <a:schemeClr val="dk1"/>
                </a:solidFill>
              </a:rPr>
              <a:t> or you can make a slurry of potato catalase.  I discovered that some of my students were very confused when it came to interpreting what they saw macroscopic level with what was happening nanoscopic level. They could not envision it.  It was too abstract for them. </a:t>
            </a:r>
          </a:p>
          <a:p>
            <a:pPr marL="0" indent="0">
              <a:buNone/>
            </a:pPr>
            <a:endParaRPr lang="en-US" dirty="0">
              <a:solidFill>
                <a:schemeClr val="dk1"/>
              </a:solidFill>
            </a:endParaRPr>
          </a:p>
          <a:p>
            <a:r>
              <a:rPr lang="en-US" b="1" i="1" dirty="0"/>
              <a:t>What the teacher is doing</a:t>
            </a:r>
            <a:r>
              <a:rPr lang="en-US" dirty="0"/>
              <a:t>: Monitor students while they complete the lab. </a:t>
            </a:r>
          </a:p>
          <a:p>
            <a:r>
              <a:rPr lang="en-US" b="1" i="1" dirty="0"/>
              <a:t>What the student is doing</a:t>
            </a:r>
            <a:r>
              <a:rPr lang="en-US" dirty="0"/>
              <a:t>:  Complete the Bubbly Lab.</a:t>
            </a:r>
            <a:endParaRPr lang="en-US" dirty="0">
              <a:solidFill>
                <a:schemeClr val="dk1"/>
              </a:solidFill>
            </a:endParaRPr>
          </a:p>
          <a:p>
            <a:pPr marL="0" indent="0">
              <a:buNone/>
            </a:pPr>
            <a:endParaRPr lang="en-US" dirty="0">
              <a:solidFill>
                <a:schemeClr val="dk1"/>
              </a:solidFill>
            </a:endParaRPr>
          </a:p>
          <a:p>
            <a:pPr marL="0" indent="0">
              <a:buNone/>
            </a:pPr>
            <a:endParaRPr lang="en-US" dirty="0">
              <a:solidFill>
                <a:schemeClr val="dk1"/>
              </a:solidFill>
            </a:endParaRPr>
          </a:p>
          <a:p>
            <a:pPr marL="0" indent="0">
              <a:buNone/>
            </a:pPr>
            <a:endParaRPr b="1" dirty="0">
              <a:solidFill>
                <a:schemeClr val="dk1"/>
              </a:solidFill>
            </a:endParaRPr>
          </a:p>
        </p:txBody>
      </p:sp>
      <p:sp>
        <p:nvSpPr>
          <p:cNvPr id="323" name="Google Shape;323;g1157ec72cc4_0_21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148da48c66_0_9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r>
              <a:rPr lang="en-US" b="1" i="1" dirty="0"/>
              <a:t>What the teacher is doing</a:t>
            </a:r>
            <a:r>
              <a:rPr lang="en-US" dirty="0"/>
              <a:t>:  Discuss the results of the wet lab again. </a:t>
            </a:r>
          </a:p>
          <a:p>
            <a:endParaRPr lang="en-US" dirty="0"/>
          </a:p>
          <a:p>
            <a:pPr marL="0" lvl="0" indent="0" algn="l" rtl="0">
              <a:spcBef>
                <a:spcPts val="0"/>
              </a:spcBef>
              <a:spcAft>
                <a:spcPts val="0"/>
              </a:spcAft>
              <a:buNone/>
            </a:pPr>
            <a:r>
              <a:rPr lang="en-US" b="1" i="1" dirty="0"/>
              <a:t>What the student is doing</a:t>
            </a:r>
            <a:r>
              <a:rPr lang="en-US" dirty="0"/>
              <a:t>:  </a:t>
            </a:r>
            <a:r>
              <a:rPr lang="en-US" dirty="0">
                <a:solidFill>
                  <a:schemeClr val="dk1"/>
                </a:solidFill>
              </a:rPr>
              <a:t>Discuss after images of wet lab and the damaged active site.  Model w</a:t>
            </a:r>
            <a:r>
              <a:rPr lang="en-US" dirty="0"/>
              <a:t>hat is going on at the molecular level at the enzyme’s active site with the </a:t>
            </a:r>
            <a:r>
              <a:rPr lang="en-US" dirty="0" err="1"/>
              <a:t>toober</a:t>
            </a:r>
            <a:r>
              <a:rPr lang="en-US" dirty="0"/>
              <a:t>. </a:t>
            </a:r>
          </a:p>
          <a:p>
            <a:endParaRPr lang="en-US" dirty="0">
              <a:solidFill>
                <a:schemeClr val="dk1"/>
              </a:solidFill>
            </a:endParaRPr>
          </a:p>
          <a:p>
            <a:pPr marL="0" indent="0">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b="1" dirty="0">
              <a:solidFill>
                <a:schemeClr val="dk1"/>
              </a:solidFill>
            </a:endParaRPr>
          </a:p>
        </p:txBody>
      </p:sp>
      <p:sp>
        <p:nvSpPr>
          <p:cNvPr id="471" name="Google Shape;471;g1148da48c66_0_9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114b351443b_0_17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endParaRPr lang="en-US" dirty="0">
              <a:solidFill>
                <a:schemeClr val="dk1"/>
              </a:solidFill>
            </a:endParaRPr>
          </a:p>
          <a:p>
            <a:r>
              <a:rPr lang="en-US" b="1" i="1" dirty="0"/>
              <a:t>What the teacher is doing</a:t>
            </a:r>
            <a:r>
              <a:rPr lang="en-US" dirty="0"/>
              <a:t>: Help students build a simple active site.  Remind them that it is highly simplified.  </a:t>
            </a:r>
          </a:p>
          <a:p>
            <a:endParaRPr lang="en-US" dirty="0"/>
          </a:p>
          <a:p>
            <a:pPr marL="0" lvl="0" indent="0" algn="l" rtl="0">
              <a:spcBef>
                <a:spcPts val="0"/>
              </a:spcBef>
              <a:spcAft>
                <a:spcPts val="0"/>
              </a:spcAft>
              <a:buNone/>
            </a:pPr>
            <a:r>
              <a:rPr lang="en-US" b="1" i="1" dirty="0"/>
              <a:t>What the student is doing</a:t>
            </a:r>
            <a:r>
              <a:rPr lang="en-US" dirty="0"/>
              <a:t>:  </a:t>
            </a:r>
            <a:r>
              <a:rPr lang="en-US" dirty="0">
                <a:solidFill>
                  <a:schemeClr val="dk1"/>
                </a:solidFill>
              </a:rPr>
              <a:t>Discuss after images of the wet lab and the damaged active site.  Model w</a:t>
            </a:r>
            <a:r>
              <a:rPr lang="en-US" dirty="0"/>
              <a:t>hat is happening at the molecular level at the enzyme’s active site with the </a:t>
            </a:r>
            <a:r>
              <a:rPr lang="en-US" dirty="0" err="1"/>
              <a:t>toober</a:t>
            </a:r>
            <a:r>
              <a:rPr lang="en-US" dirty="0"/>
              <a:t>. </a:t>
            </a:r>
          </a:p>
          <a:p>
            <a:endParaRPr lang="en-US" dirty="0">
              <a:solidFill>
                <a:schemeClr val="dk1"/>
              </a:solidFill>
            </a:endParaRPr>
          </a:p>
          <a:p>
            <a:pPr marL="0" lvl="0" indent="0" algn="l" rtl="0">
              <a:spcBef>
                <a:spcPts val="0"/>
              </a:spcBef>
              <a:spcAft>
                <a:spcPts val="0"/>
              </a:spcAft>
              <a:buNone/>
            </a:pPr>
            <a:endParaRPr b="1" dirty="0">
              <a:solidFill>
                <a:schemeClr val="dk1"/>
              </a:solidFill>
            </a:endParaRPr>
          </a:p>
        </p:txBody>
      </p:sp>
      <p:sp>
        <p:nvSpPr>
          <p:cNvPr id="478" name="Google Shape;478;g114b351443b_0_17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114b351443b_0_18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teacher is doing</a:t>
            </a:r>
            <a:r>
              <a:rPr lang="en-US" dirty="0"/>
              <a:t>: Help students build a simple active site.  Remind them that it is highly simplified. Both the acid and the base cause the protein to denature.  </a:t>
            </a:r>
          </a:p>
          <a:p>
            <a:endParaRPr lang="en-US" dirty="0"/>
          </a:p>
          <a:p>
            <a:pPr marL="0" lvl="0" indent="0" algn="l" rtl="0">
              <a:spcBef>
                <a:spcPts val="0"/>
              </a:spcBef>
              <a:spcAft>
                <a:spcPts val="0"/>
              </a:spcAft>
              <a:buNone/>
            </a:pPr>
            <a:r>
              <a:rPr lang="en-US" b="1" i="1" dirty="0"/>
              <a:t>What the student is doing</a:t>
            </a:r>
            <a:r>
              <a:rPr lang="en-US" dirty="0"/>
              <a:t>:  </a:t>
            </a:r>
            <a:r>
              <a:rPr lang="en-US" dirty="0">
                <a:solidFill>
                  <a:schemeClr val="dk1"/>
                </a:solidFill>
              </a:rPr>
              <a:t>Discuss after images of the wet lab and the damaged active site.  Model w</a:t>
            </a:r>
            <a:r>
              <a:rPr lang="en-US" dirty="0"/>
              <a:t>hat is happening at the molecular level at the enzyme’s active site with the </a:t>
            </a:r>
            <a:r>
              <a:rPr lang="en-US" dirty="0" err="1"/>
              <a:t>toober</a:t>
            </a:r>
            <a:r>
              <a:rPr lang="en-US" dirty="0"/>
              <a:t>. </a:t>
            </a:r>
          </a:p>
          <a:p>
            <a:endParaRPr lang="en-US" dirty="0">
              <a:solidFill>
                <a:schemeClr val="dk1"/>
              </a:solidFill>
            </a:endParaRPr>
          </a:p>
          <a:p>
            <a:pPr marL="0" lvl="0" indent="0" algn="l" rtl="0">
              <a:spcBef>
                <a:spcPts val="0"/>
              </a:spcBef>
              <a:spcAft>
                <a:spcPts val="0"/>
              </a:spcAft>
              <a:buNone/>
            </a:pPr>
            <a:endParaRPr b="1" dirty="0">
              <a:solidFill>
                <a:schemeClr val="dk1"/>
              </a:solidFill>
            </a:endParaRPr>
          </a:p>
        </p:txBody>
      </p:sp>
      <p:sp>
        <p:nvSpPr>
          <p:cNvPr id="486" name="Google Shape;486;g114b351443b_0_18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114b351443b_0_198: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teacher is doing</a:t>
            </a:r>
            <a:r>
              <a:rPr lang="en-US" dirty="0"/>
              <a:t>: Help students build a simple active site.  Remind them that it is highly simplified. Both the acid and the base cause the protein to denature.  </a:t>
            </a:r>
          </a:p>
          <a:p>
            <a:endParaRPr lang="en-US" dirty="0"/>
          </a:p>
          <a:p>
            <a:pPr marL="0" lvl="0" indent="0" algn="l" rtl="0">
              <a:spcBef>
                <a:spcPts val="0"/>
              </a:spcBef>
              <a:spcAft>
                <a:spcPts val="0"/>
              </a:spcAft>
              <a:buNone/>
            </a:pPr>
            <a:r>
              <a:rPr lang="en-US" b="1" i="1" dirty="0"/>
              <a:t>What the student is doing</a:t>
            </a:r>
            <a:r>
              <a:rPr lang="en-US" dirty="0"/>
              <a:t>:  </a:t>
            </a:r>
            <a:r>
              <a:rPr lang="en-US" dirty="0">
                <a:solidFill>
                  <a:schemeClr val="dk1"/>
                </a:solidFill>
              </a:rPr>
              <a:t>Discuss after images of the wet lab and the damaged active site.  Model w</a:t>
            </a:r>
            <a:r>
              <a:rPr lang="en-US" dirty="0"/>
              <a:t>hat is happening at the molecular level at the enzyme’s active site with the </a:t>
            </a:r>
            <a:r>
              <a:rPr lang="en-US" dirty="0" err="1"/>
              <a:t>toober</a:t>
            </a:r>
            <a:r>
              <a:rPr lang="en-US" dirty="0"/>
              <a:t>.   Will the active site go back to its original shape?  Why not?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b="1" dirty="0">
              <a:solidFill>
                <a:schemeClr val="dk1"/>
              </a:solidFill>
            </a:endParaRPr>
          </a:p>
        </p:txBody>
      </p:sp>
      <p:sp>
        <p:nvSpPr>
          <p:cNvPr id="494" name="Google Shape;494;g114b351443b_0_19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157ec72cc4_0_27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r>
              <a:rPr lang="en-US" b="1" i="1" dirty="0"/>
              <a:t>What the teacher is doing</a:t>
            </a:r>
            <a:r>
              <a:rPr lang="en-US" dirty="0"/>
              <a:t>:  Discuss the results of the wet lab again. </a:t>
            </a:r>
          </a:p>
          <a:p>
            <a:endParaRPr lang="en-US" dirty="0"/>
          </a:p>
          <a:p>
            <a:pPr marL="0" lvl="0" indent="0" algn="l" rtl="0">
              <a:spcBef>
                <a:spcPts val="0"/>
              </a:spcBef>
              <a:spcAft>
                <a:spcPts val="0"/>
              </a:spcAft>
              <a:buNone/>
            </a:pPr>
            <a:r>
              <a:rPr lang="en-US" b="1" i="1" dirty="0"/>
              <a:t>What the student is doing</a:t>
            </a:r>
            <a:r>
              <a:rPr lang="en-US" dirty="0"/>
              <a:t>:  </a:t>
            </a:r>
            <a:r>
              <a:rPr lang="en-US" dirty="0">
                <a:solidFill>
                  <a:schemeClr val="dk1"/>
                </a:solidFill>
              </a:rPr>
              <a:t>Discuss after images of wet lab and the damaged active site.  Model w</a:t>
            </a:r>
            <a:r>
              <a:rPr lang="en-US" dirty="0"/>
              <a:t>hat is going on at the molecular level at the enzyme’s active site using the Substrate Specificity Kit. </a:t>
            </a:r>
            <a:endParaRPr dirty="0"/>
          </a:p>
          <a:p>
            <a:pPr marL="0" lvl="0" indent="0" algn="l" rtl="0">
              <a:spcBef>
                <a:spcPts val="0"/>
              </a:spcBef>
              <a:spcAft>
                <a:spcPts val="0"/>
              </a:spcAft>
              <a:buClr>
                <a:schemeClr val="dk1"/>
              </a:buClr>
              <a:buSzPts val="1100"/>
              <a:buFont typeface="Arial"/>
              <a:buNone/>
            </a:pPr>
            <a:endParaRPr b="1" dirty="0">
              <a:solidFill>
                <a:schemeClr val="dk1"/>
              </a:solidFill>
            </a:endParaRPr>
          </a:p>
        </p:txBody>
      </p:sp>
      <p:sp>
        <p:nvSpPr>
          <p:cNvPr id="502" name="Google Shape;502;g1157ec72cc4_0_27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What the teacher is doing</a:t>
            </a:r>
            <a:r>
              <a:rPr lang="en-US" dirty="0"/>
              <a:t>:  Explain briefly that enzymes are three-dimensional protein.  We are going to make a model of the active site determine how the substrate and active site interact.  </a:t>
            </a:r>
          </a:p>
          <a:p>
            <a:endParaRPr lang="en-US" dirty="0"/>
          </a:p>
          <a:p>
            <a:r>
              <a:rPr lang="en-US" b="1" i="1" dirty="0"/>
              <a:t>What the student is doing</a:t>
            </a:r>
            <a:r>
              <a:rPr lang="en-US" dirty="0"/>
              <a:t>:  Consider the similarities and differences between the two models. The green substrate from the Enzymes in Action kit will now be represented by the colored spheres. </a:t>
            </a:r>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20923821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What the teacher is doing</a:t>
            </a:r>
            <a:r>
              <a:rPr lang="en-US" dirty="0"/>
              <a:t>:  Explain briefly that enzymes are three-dimensional protein.  We are going to make a model of the active site determine how the substrate and active site interact.  </a:t>
            </a:r>
          </a:p>
          <a:p>
            <a:endParaRPr lang="en-US" dirty="0"/>
          </a:p>
          <a:p>
            <a:r>
              <a:rPr lang="en-US" b="1" i="1" dirty="0"/>
              <a:t>What the student is doing</a:t>
            </a:r>
            <a:r>
              <a:rPr lang="en-US" dirty="0"/>
              <a:t>:  Consider the similarities and differences between the two models. The three-foot or six-foot mini-</a:t>
            </a:r>
            <a:r>
              <a:rPr lang="en-US" dirty="0" err="1"/>
              <a:t>toobers</a:t>
            </a:r>
            <a:r>
              <a:rPr lang="en-US" dirty="0"/>
              <a:t> will represent the grey enzyme. </a:t>
            </a:r>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38410523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What the teacher is doing</a:t>
            </a:r>
            <a:r>
              <a:rPr lang="en-US" dirty="0"/>
              <a:t>:  Monitor student groups and answer questions as necessary</a:t>
            </a:r>
          </a:p>
          <a:p>
            <a:endParaRPr lang="en-US" dirty="0"/>
          </a:p>
          <a:p>
            <a:r>
              <a:rPr lang="en-US" b="1" i="1" dirty="0"/>
              <a:t>What the student is doing</a:t>
            </a:r>
            <a:r>
              <a:rPr lang="en-US" dirty="0"/>
              <a:t>:  Construct a substrate using the directions on the slide.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14512170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What the teacher is doing</a:t>
            </a:r>
            <a:r>
              <a:rPr lang="en-US" dirty="0"/>
              <a:t>:  Ask student groups to review and remember what we have used in the past.  Encourage them to use the amino acid property chart to help them.</a:t>
            </a:r>
          </a:p>
          <a:p>
            <a:endParaRPr lang="en-US" dirty="0"/>
          </a:p>
          <a:p>
            <a:r>
              <a:rPr lang="en-US" b="1" i="1" dirty="0"/>
              <a:t>What the student is doing</a:t>
            </a:r>
            <a:r>
              <a:rPr lang="en-US" dirty="0"/>
              <a:t>:  Work as an individual first and then share your ideas with your shoulder partner.  Be prepared to share your idea with the class. </a:t>
            </a:r>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41175958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What the teacher is doing</a:t>
            </a:r>
            <a:r>
              <a:rPr lang="en-US" dirty="0"/>
              <a:t>:  Facilitate a discussion and build a class consensus model.</a:t>
            </a:r>
          </a:p>
          <a:p>
            <a:endParaRPr lang="en-US" dirty="0"/>
          </a:p>
          <a:p>
            <a:r>
              <a:rPr lang="en-US" b="1" i="1" dirty="0"/>
              <a:t>What the student is doing:  </a:t>
            </a:r>
            <a:r>
              <a:rPr lang="en-US" dirty="0"/>
              <a:t>Share your group’s finding and aid in creatin the class consensus model.</a:t>
            </a:r>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3223701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1148da48c66_0_1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dirty="0"/>
              <a:t>Before we complete the lab, I use a worksheet from 3DMD to introduce students to the different components of the model and how those can be used to explain the general functions of enzymes. We look at the relationship between catabolism and anabolism.  We also compare the lock and key model and induced fit model.  </a:t>
            </a:r>
          </a:p>
          <a:p>
            <a:pPr marL="0" indent="0">
              <a:buNone/>
            </a:pPr>
            <a:endParaRPr lang="en-US" dirty="0"/>
          </a:p>
          <a:p>
            <a:pPr marL="0" indent="0">
              <a:buNone/>
            </a:pPr>
            <a:r>
              <a:rPr lang="en-US" dirty="0"/>
              <a:t>That worksheet can be found on our website with the </a:t>
            </a:r>
            <a:r>
              <a:rPr lang="en-US" dirty="0">
                <a:hlinkClick r:id="rId3"/>
              </a:rPr>
              <a:t>Enzymes in Action Kit© Resources (3dmoleculardesigns.com)</a:t>
            </a:r>
            <a:r>
              <a:rPr lang="en-US" dirty="0"/>
              <a:t>. </a:t>
            </a:r>
            <a:r>
              <a:rPr lang="en-US" dirty="0">
                <a:solidFill>
                  <a:schemeClr val="dk1"/>
                </a:solidFill>
              </a:rPr>
              <a:t>Let’s look at some specific parts of the lab and how students used the kit to explain what was happening at the nanoscopic level.  Please use parts of the Enzyme in Action to explore enzyme specificity. </a:t>
            </a:r>
          </a:p>
          <a:p>
            <a:endParaRPr lang="en-US" b="1" i="1" dirty="0"/>
          </a:p>
          <a:p>
            <a:r>
              <a:rPr lang="en-US" b="1" i="1" dirty="0"/>
              <a:t>What the teacher is doing</a:t>
            </a:r>
            <a:r>
              <a:rPr lang="en-US" dirty="0"/>
              <a:t>: Introduce the scenarios for each. </a:t>
            </a:r>
          </a:p>
          <a:p>
            <a:r>
              <a:rPr lang="en-US" b="1" i="1" dirty="0"/>
              <a:t>What the student is doing</a:t>
            </a:r>
            <a:r>
              <a:rPr lang="en-US" dirty="0"/>
              <a:t>: Model using the Enzymes in Action Kit. </a:t>
            </a:r>
            <a:endParaRPr lang="en-US" dirty="0">
              <a:solidFill>
                <a:schemeClr val="dk1"/>
              </a:solidFill>
            </a:endParaRPr>
          </a:p>
          <a:p>
            <a:pPr marL="0" indent="0">
              <a:buNone/>
            </a:pPr>
            <a:endParaRPr dirty="0">
              <a:solidFill>
                <a:schemeClr val="dk1"/>
              </a:solidFill>
            </a:endParaRPr>
          </a:p>
        </p:txBody>
      </p:sp>
      <p:sp>
        <p:nvSpPr>
          <p:cNvPr id="350" name="Google Shape;350;g1148da48c66_0_1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What the teacher is doing</a:t>
            </a:r>
            <a:r>
              <a:rPr lang="en-US" dirty="0"/>
              <a:t>:  Monitor student groups and answer questions as necessary. </a:t>
            </a:r>
            <a:endParaRPr lang="en-US"/>
          </a:p>
          <a:p>
            <a:r>
              <a:rPr lang="en-US" b="1" i="1" dirty="0"/>
              <a:t>What the student is doing</a:t>
            </a:r>
            <a:r>
              <a:rPr lang="en-US" dirty="0"/>
              <a:t>:  Follow the directions on the screen to create the enzyme.</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38416213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What the teacher is doing</a:t>
            </a:r>
            <a:r>
              <a:rPr lang="en-US" dirty="0"/>
              <a:t>:  Monitor student groups and answer questions as necessary</a:t>
            </a:r>
          </a:p>
          <a:p>
            <a:endParaRPr lang="en-US" dirty="0"/>
          </a:p>
          <a:p>
            <a:r>
              <a:rPr lang="en-US" b="1" i="1" dirty="0"/>
              <a:t>What the student is doing</a:t>
            </a:r>
            <a:r>
              <a:rPr lang="en-US" dirty="0"/>
              <a:t>:  Construct an enzyme-substrate using the directions on the slide.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43</a:t>
            </a:fld>
            <a:endParaRPr lang="en-US"/>
          </a:p>
        </p:txBody>
      </p:sp>
    </p:spTree>
    <p:extLst>
      <p:ext uri="{BB962C8B-B14F-4D97-AF65-F5344CB8AC3E}">
        <p14:creationId xmlns:p14="http://schemas.microsoft.com/office/powerpoint/2010/main" val="18144651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114b351443b_0_27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Many of my students are really intrigued by this model and want to know more.  They have questions or want  further information so I post additional resources on my online </a:t>
            </a:r>
            <a:r>
              <a:rPr lang="en-US" dirty="0" err="1">
                <a:solidFill>
                  <a:schemeClr val="dk1"/>
                </a:solidFill>
              </a:rPr>
              <a:t>Planbook</a:t>
            </a:r>
            <a:r>
              <a:rPr lang="en-US" dirty="0">
                <a:solidFill>
                  <a:schemeClr val="dk1"/>
                </a:solidFill>
              </a:rPr>
              <a:t>.  This is a great way to steer students to realize that there is more to understand and that our models don’t provide the entire answer.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indent="0">
              <a:buClr>
                <a:schemeClr val="dk1"/>
              </a:buClr>
              <a:buNone/>
            </a:pPr>
            <a:r>
              <a:rPr lang="en-US" dirty="0">
                <a:solidFill>
                  <a:schemeClr val="dk1"/>
                </a:solidFill>
              </a:rPr>
              <a:t>The link to the resource is  </a:t>
            </a:r>
            <a:r>
              <a:rPr lang="en-US" i="1" dirty="0">
                <a:solidFill>
                  <a:schemeClr val="dk1"/>
                </a:solidFill>
              </a:rPr>
              <a:t>https://pdb101.rcsb.org/motm/57.</a:t>
            </a:r>
            <a:endParaRPr i="1"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US" b="1" dirty="0">
                <a:solidFill>
                  <a:schemeClr val="dk1"/>
                </a:solidFill>
              </a:rPr>
              <a:t>[Advance slide]</a:t>
            </a:r>
            <a:endParaRPr b="1" dirty="0">
              <a:solidFill>
                <a:schemeClr val="dk1"/>
              </a:solidFill>
            </a:endParaRPr>
          </a:p>
          <a:p>
            <a:pPr marL="0" lvl="0" indent="0" algn="l" rtl="0">
              <a:spcBef>
                <a:spcPts val="0"/>
              </a:spcBef>
              <a:spcAft>
                <a:spcPts val="0"/>
              </a:spcAft>
              <a:buClr>
                <a:schemeClr val="dk1"/>
              </a:buClr>
              <a:buSzPts val="1100"/>
              <a:buFont typeface="Arial"/>
              <a:buNone/>
            </a:pPr>
            <a:endParaRPr b="1" dirty="0">
              <a:solidFill>
                <a:schemeClr val="dk1"/>
              </a:solidFill>
            </a:endParaRPr>
          </a:p>
        </p:txBody>
      </p:sp>
      <p:sp>
        <p:nvSpPr>
          <p:cNvPr id="564" name="Google Shape;564;g114b351443b_0_27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169465a0c9_1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1169465a0c9_1_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dirty="0"/>
              <a:t>Participants will analyze protein structures more deeply using </a:t>
            </a:r>
            <a:r>
              <a:rPr lang="en-US" dirty="0" err="1"/>
              <a:t>Jmol</a:t>
            </a:r>
            <a:r>
              <a:rPr lang="en-US" dirty="0"/>
              <a:t> (a free and open-source viewer of molecular structures).  Try this at home at later when you have better internet.  It works best on a computer. </a:t>
            </a:r>
          </a:p>
          <a:p>
            <a:pPr marL="0" indent="0">
              <a:buNone/>
            </a:pPr>
            <a:endParaRPr lang="en-US" dirty="0"/>
          </a:p>
          <a:p>
            <a:pPr marL="0" indent="0">
              <a:buNone/>
            </a:pPr>
            <a:r>
              <a:rPr lang="en-US" dirty="0">
                <a:hlinkClick r:id="rId3"/>
              </a:rPr>
              <a:t>CBM - Catalase (msoe.edu)</a:t>
            </a:r>
          </a:p>
          <a:p>
            <a:pPr marL="0" indent="0">
              <a:buNone/>
            </a:pPr>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These kits are aligned with many of the Next Generation Science Standards including the following Science and Engineering Practices, Cross Cutting Concepts, and Disciplinary Core Ideas.  </a:t>
            </a:r>
            <a:endParaRPr b="1" dirty="0"/>
          </a:p>
        </p:txBody>
      </p:sp>
      <p:sp>
        <p:nvSpPr>
          <p:cNvPr id="575" name="Google Shape;575;p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Scholarships are available.  If you have questions, you can contact Ruth Hutson at ruth.hutson@3dmoleculardesigns.com. </a:t>
            </a:r>
          </a:p>
        </p:txBody>
      </p:sp>
      <p:sp>
        <p:nvSpPr>
          <p:cNvPr id="4" name="Slide Number Placeholder 3"/>
          <p:cNvSpPr>
            <a:spLocks noGrp="1"/>
          </p:cNvSpPr>
          <p:nvPr>
            <p:ph type="sldNum" sz="quarter" idx="5"/>
          </p:nvPr>
        </p:nvSpPr>
        <p:spPr/>
        <p:txBody>
          <a:bodyPr/>
          <a:lstStyle/>
          <a:p>
            <a:fld id="{8C916263-F4AD-4FDF-883C-15B909C8229B}" type="slidenum">
              <a:rPr lang="en-US" smtClean="0"/>
              <a:t>48</a:t>
            </a:fld>
            <a:endParaRPr lang="en-US"/>
          </a:p>
        </p:txBody>
      </p:sp>
    </p:spTree>
    <p:extLst>
      <p:ext uri="{BB962C8B-B14F-4D97-AF65-F5344CB8AC3E}">
        <p14:creationId xmlns:p14="http://schemas.microsoft.com/office/powerpoint/2010/main" val="28412478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51</a:t>
            </a:fld>
            <a:endParaRPr lang="en-US"/>
          </a:p>
        </p:txBody>
      </p:sp>
    </p:spTree>
    <p:extLst>
      <p:ext uri="{BB962C8B-B14F-4D97-AF65-F5344CB8AC3E}">
        <p14:creationId xmlns:p14="http://schemas.microsoft.com/office/powerpoint/2010/main" val="2687109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157ec72cc4_0_2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We first look at enzyme specificity by reacting water and hydrogen peroxide with a liver slurry (that contain catalase). Throughout this part of the presentation I will show the before image first, followed by the after image, then I will ask you to do some modeling  with your enzymes in action pieces. For these modeling exercises, please retrieve the following parts from your student modeling kit: A, B1, B2, D, F, and G.  All of the images that shown are either from my students’ lab results or the Enzymes in Action kit. Let’s do some modeling. </a:t>
            </a:r>
          </a:p>
          <a:p>
            <a:pPr marL="0" lvl="0" indent="0" algn="l" rtl="0">
              <a:spcBef>
                <a:spcPts val="0"/>
              </a:spcBef>
              <a:spcAft>
                <a:spcPts val="0"/>
              </a:spcAft>
              <a:buNone/>
            </a:pPr>
            <a:endParaRPr dirty="0">
              <a:solidFill>
                <a:schemeClr val="dk1"/>
              </a:solidFill>
            </a:endParaRPr>
          </a:p>
        </p:txBody>
      </p:sp>
      <p:sp>
        <p:nvSpPr>
          <p:cNvPr id="360" name="Google Shape;360;g1157ec72cc4_0_2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114b351443b_0_28: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US" b="1" i="1" dirty="0"/>
              <a:t>What the teacher is doing</a:t>
            </a:r>
            <a:r>
              <a:rPr lang="en-US" dirty="0"/>
              <a:t>: Explain that </a:t>
            </a:r>
            <a:r>
              <a:rPr lang="en-US" dirty="0">
                <a:solidFill>
                  <a:schemeClr val="dk1"/>
                </a:solidFill>
              </a:rPr>
              <a:t>when catalase encounters hydrogen peroxide, it causes the activation energy to be lower and hydrogen peroxide decomposes into oxygen and water.  </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Notice that water does not decompose in the presence of catalase.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student is doing</a:t>
            </a:r>
            <a:r>
              <a:rPr lang="en-US" dirty="0"/>
              <a:t>:  Construct a preliminary model based on your results. </a:t>
            </a:r>
            <a:r>
              <a:rPr lang="en-US" dirty="0">
                <a:solidFill>
                  <a:schemeClr val="dk1"/>
                </a:solidFill>
              </a:rPr>
              <a:t>How can the Enzyme in Action kit be used to model what is happening at the molecular level?</a:t>
            </a:r>
          </a:p>
          <a:p>
            <a:endParaRPr lang="en-US" dirty="0">
              <a:solidFill>
                <a:schemeClr val="dk1"/>
              </a:solidFill>
            </a:endParaRPr>
          </a:p>
          <a:p>
            <a:pPr marL="0" lvl="0" indent="0" algn="l" rtl="0">
              <a:spcBef>
                <a:spcPts val="0"/>
              </a:spcBef>
              <a:spcAft>
                <a:spcPts val="0"/>
              </a:spcAft>
              <a:buNone/>
            </a:pPr>
            <a:endParaRPr dirty="0">
              <a:solidFill>
                <a:schemeClr val="dk1"/>
              </a:solidFill>
            </a:endParaRPr>
          </a:p>
        </p:txBody>
      </p:sp>
      <p:sp>
        <p:nvSpPr>
          <p:cNvPr id="367" name="Google Shape;367;g114b351443b_0_2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114b351443b_0_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i="1" dirty="0"/>
              <a:t>What the teacher is doing</a:t>
            </a:r>
            <a:r>
              <a:rPr lang="en-US" dirty="0"/>
              <a:t>: Ask groups to share their models and explain how, then ask how would one model water.</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student is doing</a:t>
            </a:r>
            <a:r>
              <a:rPr lang="en-US" dirty="0"/>
              <a:t>:  Explain their preliminary model based on your results. </a:t>
            </a:r>
            <a:r>
              <a:rPr lang="en-US" dirty="0">
                <a:solidFill>
                  <a:schemeClr val="dk1"/>
                </a:solidFill>
              </a:rPr>
              <a:t>How can the Enzyme in Action kit be used to model what is happening at the molecular level?</a:t>
            </a:r>
          </a:p>
          <a:p>
            <a:endParaRPr lang="en-US" dirty="0"/>
          </a:p>
          <a:p>
            <a:pPr marL="0" lvl="0" indent="0" algn="l" rtl="0">
              <a:spcBef>
                <a:spcPts val="0"/>
              </a:spcBef>
              <a:spcAft>
                <a:spcPts val="0"/>
              </a:spcAft>
              <a:buNone/>
            </a:pPr>
            <a:endParaRPr dirty="0">
              <a:solidFill>
                <a:schemeClr val="dk1"/>
              </a:solidFill>
            </a:endParaRPr>
          </a:p>
        </p:txBody>
      </p:sp>
      <p:sp>
        <p:nvSpPr>
          <p:cNvPr id="374" name="Google Shape;374;g114b351443b_0_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114b351443b_0_17: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i="1" dirty="0"/>
              <a:t>What the teacher is doing</a:t>
            </a:r>
            <a:r>
              <a:rPr lang="en-US" dirty="0"/>
              <a:t>: Ask groups to share their models and explain how.</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What the student is doing</a:t>
            </a:r>
            <a:r>
              <a:rPr lang="en-US" dirty="0"/>
              <a:t>:  Explain their preliminary model based on your results. </a:t>
            </a:r>
            <a:r>
              <a:rPr lang="en-US" dirty="0">
                <a:solidFill>
                  <a:schemeClr val="dk1"/>
                </a:solidFill>
              </a:rPr>
              <a:t>How can the Enzyme in Action kit be used to model what is happening at the molecular level?</a:t>
            </a: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endParaRPr dirty="0">
              <a:solidFill>
                <a:schemeClr val="dk1"/>
              </a:solidFill>
            </a:endParaRPr>
          </a:p>
        </p:txBody>
      </p:sp>
      <p:sp>
        <p:nvSpPr>
          <p:cNvPr id="382" name="Google Shape;382;g114b351443b_0_1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148da48c66_0_9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r>
              <a:rPr lang="en-US" b="1" i="1" dirty="0"/>
              <a:t>What the teacher is doing</a:t>
            </a:r>
            <a:r>
              <a:rPr lang="en-US" dirty="0"/>
              <a:t>:  Discuss the after images of the wet lab results with groups.</a:t>
            </a:r>
          </a:p>
          <a:p>
            <a:r>
              <a:rPr lang="en-US" dirty="0"/>
              <a:t>  </a:t>
            </a:r>
          </a:p>
          <a:p>
            <a:r>
              <a:rPr lang="en-US" b="1" i="1" dirty="0"/>
              <a:t>What the student is doing</a:t>
            </a:r>
            <a:r>
              <a:rPr lang="en-US" dirty="0"/>
              <a:t>:  Model what is happening on the molecular level. </a:t>
            </a:r>
            <a:endParaRPr lang="en-US" dirty="0">
              <a:solidFill>
                <a:schemeClr val="dk1"/>
              </a:solidFill>
            </a:endParaRPr>
          </a:p>
          <a:p>
            <a:pPr marL="0" indent="0">
              <a:buNone/>
            </a:pPr>
            <a:endParaRPr dirty="0"/>
          </a:p>
          <a:p>
            <a:pPr marL="0" lvl="0" indent="0" algn="l" rtl="0">
              <a:spcBef>
                <a:spcPts val="0"/>
              </a:spcBef>
              <a:spcAft>
                <a:spcPts val="0"/>
              </a:spcAft>
              <a:buNone/>
            </a:pPr>
            <a:endParaRPr dirty="0"/>
          </a:p>
        </p:txBody>
      </p:sp>
      <p:sp>
        <p:nvSpPr>
          <p:cNvPr id="471" name="Google Shape;471;g1148da48c66_0_9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 name="Google Shape;16;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
        <p:cNvGrpSpPr/>
        <p:nvPr/>
      </p:nvGrpSpPr>
      <p:grpSpPr>
        <a:xfrm>
          <a:off x="0" y="0"/>
          <a:ext cx="0" cy="0"/>
          <a:chOff x="0" y="0"/>
          <a:chExt cx="0" cy="0"/>
        </a:xfrm>
      </p:grpSpPr>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19.png"/><Relationship Id="rId4" Type="http://schemas.openxmlformats.org/officeDocument/2006/relationships/image" Target="../media/image18.jpe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2"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descr="Icon&#10;&#10;Description automatically generated"/>
          <p:cNvPicPr preferRelativeResize="0"/>
          <p:nvPr/>
        </p:nvPicPr>
        <p:blipFill rotWithShape="1">
          <a:blip r:embed="rId4">
            <a:alphaModFix/>
          </a:blip>
          <a:srcRect t="12204" b="19322"/>
          <a:stretch/>
        </p:blipFill>
        <p:spPr>
          <a:xfrm>
            <a:off x="131018" y="0"/>
            <a:ext cx="12060982" cy="1646238"/>
          </a:xfrm>
          <a:prstGeom prst="rect">
            <a:avLst/>
          </a:prstGeom>
          <a:noFill/>
          <a:ln>
            <a:noFill/>
          </a:ln>
        </p:spPr>
      </p:pic>
      <p:pic>
        <p:nvPicPr>
          <p:cNvPr id="12" name="Google Shape;12;p1" descr="Graphical user interface, text&#10;&#10;Description automatically generated"/>
          <p:cNvPicPr preferRelativeResize="0"/>
          <p:nvPr/>
        </p:nvPicPr>
        <p:blipFill rotWithShape="1">
          <a:blip r:embed="rId5">
            <a:alphaModFix/>
          </a:blip>
          <a:srcRect/>
          <a:stretch/>
        </p:blipFill>
        <p:spPr>
          <a:xfrm>
            <a:off x="384100" y="353550"/>
            <a:ext cx="4849378" cy="80467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4"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7" r:id="rId1"/>
    <p:sldLayoutId id="2147483700" r:id="rId2"/>
    <p:sldLayoutId id="2147483695"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8" r:id="rId1"/>
    <p:sldLayoutId id="2147483699" r:id="rId2"/>
  </p:sldLayoutIdLst>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20.xml"/><Relationship Id="rId5" Type="http://schemas.openxmlformats.org/officeDocument/2006/relationships/image" Target="../media/image33.jpe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38.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47.jpe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47.jpeg"/></Relationships>
</file>

<file path=ppt/slides/_rels/slide2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20.xml"/><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20.xml"/><Relationship Id="rId5" Type="http://schemas.openxmlformats.org/officeDocument/2006/relationships/image" Target="../media/image55.jpeg"/><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2.xml"/><Relationship Id="rId1" Type="http://schemas.openxmlformats.org/officeDocument/2006/relationships/slideLayout" Target="../slideLayouts/slideLayout20.xml"/><Relationship Id="rId5" Type="http://schemas.openxmlformats.org/officeDocument/2006/relationships/image" Target="../media/image56.jpeg"/><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3.xml"/><Relationship Id="rId1" Type="http://schemas.openxmlformats.org/officeDocument/2006/relationships/slideLayout" Target="../slideLayouts/slideLayout20.xml"/><Relationship Id="rId5" Type="http://schemas.openxmlformats.org/officeDocument/2006/relationships/image" Target="../media/image57.jpeg"/><Relationship Id="rId4" Type="http://schemas.openxmlformats.org/officeDocument/2006/relationships/image" Target="../media/image36.jpeg"/></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4.xml"/><Relationship Id="rId1" Type="http://schemas.openxmlformats.org/officeDocument/2006/relationships/slideLayout" Target="../slideLayouts/slideLayout20.xml"/><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5.xml"/><Relationship Id="rId1" Type="http://schemas.openxmlformats.org/officeDocument/2006/relationships/slideLayout" Target="../slideLayouts/slideLayout23.xml"/><Relationship Id="rId4" Type="http://schemas.openxmlformats.org/officeDocument/2006/relationships/image" Target="../media/image59.jpg"/></Relationships>
</file>

<file path=ppt/slides/_rels/slide38.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customXml" Target="../ink/ink7.xml"/><Relationship Id="rId18" Type="http://schemas.openxmlformats.org/officeDocument/2006/relationships/customXml" Target="../ink/ink12.xml"/><Relationship Id="rId3" Type="http://schemas.openxmlformats.org/officeDocument/2006/relationships/image" Target="../media/image59.jpg"/><Relationship Id="rId21" Type="http://schemas.openxmlformats.org/officeDocument/2006/relationships/customXml" Target="../ink/ink15.xml"/><Relationship Id="rId7" Type="http://schemas.openxmlformats.org/officeDocument/2006/relationships/image" Target="../media/image61.png"/><Relationship Id="rId12" Type="http://schemas.openxmlformats.org/officeDocument/2006/relationships/customXml" Target="../ink/ink6.xml"/><Relationship Id="rId17" Type="http://schemas.openxmlformats.org/officeDocument/2006/relationships/customXml" Target="../ink/ink11.xml"/><Relationship Id="rId25" Type="http://schemas.openxmlformats.org/officeDocument/2006/relationships/image" Target="../media/image60.jpg"/><Relationship Id="rId2" Type="http://schemas.openxmlformats.org/officeDocument/2006/relationships/notesSlide" Target="../notesSlides/notesSlide36.xml"/><Relationship Id="rId16" Type="http://schemas.openxmlformats.org/officeDocument/2006/relationships/customXml" Target="../ink/ink10.xml"/><Relationship Id="rId20" Type="http://schemas.openxmlformats.org/officeDocument/2006/relationships/customXml" Target="../ink/ink14.xml"/><Relationship Id="rId1" Type="http://schemas.openxmlformats.org/officeDocument/2006/relationships/slideLayout" Target="../slideLayouts/slideLayout23.xml"/><Relationship Id="rId6" Type="http://schemas.openxmlformats.org/officeDocument/2006/relationships/customXml" Target="../ink/ink2.xml"/><Relationship Id="rId11" Type="http://schemas.openxmlformats.org/officeDocument/2006/relationships/customXml" Target="../ink/ink5.xml"/><Relationship Id="rId24" Type="http://schemas.openxmlformats.org/officeDocument/2006/relationships/image" Target="../media/image63.png"/><Relationship Id="rId5" Type="http://schemas.openxmlformats.org/officeDocument/2006/relationships/image" Target="../media/image60.png"/><Relationship Id="rId15" Type="http://schemas.openxmlformats.org/officeDocument/2006/relationships/customXml" Target="../ink/ink9.xml"/><Relationship Id="rId23" Type="http://schemas.openxmlformats.org/officeDocument/2006/relationships/customXml" Target="../ink/ink17.xml"/><Relationship Id="rId10" Type="http://schemas.openxmlformats.org/officeDocument/2006/relationships/customXml" Target="../ink/ink4.xml"/><Relationship Id="rId19" Type="http://schemas.openxmlformats.org/officeDocument/2006/relationships/customXml" Target="../ink/ink13.xml"/><Relationship Id="rId4" Type="http://schemas.openxmlformats.org/officeDocument/2006/relationships/customXml" Target="../ink/ink1.xml"/><Relationship Id="rId9" Type="http://schemas.openxmlformats.org/officeDocument/2006/relationships/image" Target="../media/image62.png"/><Relationship Id="rId14" Type="http://schemas.openxmlformats.org/officeDocument/2006/relationships/customXml" Target="../ink/ink8.xml"/><Relationship Id="rId22" Type="http://schemas.openxmlformats.org/officeDocument/2006/relationships/customXml" Target="../ink/ink16.xm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7.xml"/><Relationship Id="rId1" Type="http://schemas.openxmlformats.org/officeDocument/2006/relationships/slideLayout" Target="../slideLayouts/slideLayout23.xm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8.xml"/><Relationship Id="rId1" Type="http://schemas.openxmlformats.org/officeDocument/2006/relationships/slideLayout" Target="../slideLayouts/slideLayout23.xml"/><Relationship Id="rId4" Type="http://schemas.openxmlformats.org/officeDocument/2006/relationships/image" Target="../media/image67.jpeg"/></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0.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1.xml"/><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2.xm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3.xml"/><Relationship Id="rId1" Type="http://schemas.openxmlformats.org/officeDocument/2006/relationships/slideLayout" Target="../slideLayouts/slideLayout5.xml"/><Relationship Id="rId5" Type="http://schemas.openxmlformats.org/officeDocument/2006/relationships/image" Target="../media/image71.png"/><Relationship Id="rId4" Type="http://schemas.openxmlformats.org/officeDocument/2006/relationships/hyperlink" Target="https://www.centerforbiomolecularmodeling.org/markMyweb/basicPrinciplesOfChemistry/catalase.html"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5.xml"/><Relationship Id="rId1" Type="http://schemas.openxmlformats.org/officeDocument/2006/relationships/slideLayout" Target="../slideLayouts/slideLayout25.xml"/><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5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4.xml"/><Relationship Id="rId4" Type="http://schemas.openxmlformats.org/officeDocument/2006/relationships/image" Target="../media/image78.jpeg"/></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346713" y="1265583"/>
            <a:ext cx="7354957" cy="2824742"/>
          </a:xfrm>
        </p:spPr>
        <p:txBody>
          <a:bodyPr>
            <a:normAutofit/>
          </a:bodyPr>
          <a:lstStyle/>
          <a:p>
            <a:r>
              <a:rPr lang="en-US" dirty="0"/>
              <a:t>Enzyme Explorations: Real-world Connections with Wet Labs</a:t>
            </a:r>
          </a:p>
        </p:txBody>
      </p:sp>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dirty="0"/>
              <a:t>Ruth Hutson, MSSE</a:t>
            </a:r>
          </a:p>
        </p:txBody>
      </p:sp>
      <p:pic>
        <p:nvPicPr>
          <p:cNvPr id="7" name="Picture 6" descr="A blue and black logo&#10;&#10;Description automatically generated with medium confidence">
            <a:extLst>
              <a:ext uri="{FF2B5EF4-FFF2-40B4-BE49-F238E27FC236}">
                <a16:creationId xmlns:a16="http://schemas.microsoft.com/office/drawing/2014/main" id="{F08D1669-4CFC-14B3-6624-5F9587B205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164" y="3082356"/>
            <a:ext cx="2085918" cy="1007969"/>
          </a:xfrm>
          <a:prstGeom prst="rect">
            <a:avLst/>
          </a:prstGeom>
        </p:spPr>
      </p:pic>
      <p:pic>
        <p:nvPicPr>
          <p:cNvPr id="9" name="Picture 8" descr="A person smiling at the camera&#10;&#10;Description automatically generated">
            <a:extLst>
              <a:ext uri="{FF2B5EF4-FFF2-40B4-BE49-F238E27FC236}">
                <a16:creationId xmlns:a16="http://schemas.microsoft.com/office/drawing/2014/main" id="{EF3CACC5-4A98-28BD-D742-AC93FB380E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8720" y="3586340"/>
            <a:ext cx="2085918" cy="2717887"/>
          </a:xfrm>
          <a:prstGeom prst="rect">
            <a:avLst/>
          </a:prstGeom>
          <a:ln>
            <a:noFill/>
          </a:ln>
          <a:effectLst>
            <a:softEdge rad="112500"/>
          </a:effectLst>
        </p:spPr>
      </p:pic>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383"/>
        <p:cNvGrpSpPr/>
        <p:nvPr/>
      </p:nvGrpSpPr>
      <p:grpSpPr>
        <a:xfrm>
          <a:off x="0" y="0"/>
          <a:ext cx="0" cy="0"/>
          <a:chOff x="0" y="0"/>
          <a:chExt cx="0" cy="0"/>
        </a:xfrm>
      </p:grpSpPr>
      <p:pic>
        <p:nvPicPr>
          <p:cNvPr id="384" name="Google Shape;384;p56"/>
          <p:cNvPicPr preferRelativeResize="0"/>
          <p:nvPr/>
        </p:nvPicPr>
        <p:blipFill>
          <a:blip r:embed="rId3">
            <a:alphaModFix/>
          </a:blip>
          <a:stretch>
            <a:fillRect/>
          </a:stretch>
        </p:blipFill>
        <p:spPr>
          <a:xfrm>
            <a:off x="3685838" y="0"/>
            <a:ext cx="4820325" cy="6857999"/>
          </a:xfrm>
          <a:prstGeom prst="rect">
            <a:avLst/>
          </a:prstGeom>
          <a:noFill/>
          <a:ln>
            <a:noFill/>
          </a:ln>
        </p:spPr>
      </p:pic>
      <p:pic>
        <p:nvPicPr>
          <p:cNvPr id="385" name="Google Shape;385;p56"/>
          <p:cNvPicPr preferRelativeResize="0"/>
          <p:nvPr/>
        </p:nvPicPr>
        <p:blipFill>
          <a:blip r:embed="rId4">
            <a:alphaModFix/>
          </a:blip>
          <a:stretch>
            <a:fillRect/>
          </a:stretch>
        </p:blipFill>
        <p:spPr>
          <a:xfrm>
            <a:off x="8680463" y="1818013"/>
            <a:ext cx="3381036" cy="3735108"/>
          </a:xfrm>
          <a:prstGeom prst="rect">
            <a:avLst/>
          </a:prstGeom>
          <a:noFill/>
          <a:ln>
            <a:noFill/>
          </a:ln>
        </p:spPr>
      </p:pic>
      <p:sp>
        <p:nvSpPr>
          <p:cNvPr id="386" name="Google Shape;386;p56"/>
          <p:cNvSpPr/>
          <p:nvPr/>
        </p:nvSpPr>
        <p:spPr>
          <a:xfrm>
            <a:off x="86804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rgbClr val="008000"/>
                </a:solidFill>
                <a:latin typeface="Calibri"/>
                <a:ea typeface="Calibri"/>
                <a:cs typeface="Calibri"/>
                <a:sym typeface="Calibri"/>
              </a:rPr>
              <a:t>WATER </a:t>
            </a:r>
            <a:endParaRPr sz="1500" b="1">
              <a:solidFill>
                <a:srgbClr val="008000"/>
              </a:solidFill>
            </a:endParaRPr>
          </a:p>
        </p:txBody>
      </p:sp>
      <p:pic>
        <p:nvPicPr>
          <p:cNvPr id="387" name="Google Shape;387;p56"/>
          <p:cNvPicPr preferRelativeResize="0"/>
          <p:nvPr/>
        </p:nvPicPr>
        <p:blipFill>
          <a:blip r:embed="rId5">
            <a:alphaModFix/>
          </a:blip>
          <a:stretch>
            <a:fillRect/>
          </a:stretch>
        </p:blipFill>
        <p:spPr>
          <a:xfrm rot="5400000">
            <a:off x="-113250" y="2196050"/>
            <a:ext cx="4206825" cy="3450775"/>
          </a:xfrm>
          <a:prstGeom prst="rect">
            <a:avLst/>
          </a:prstGeom>
          <a:noFill/>
          <a:ln>
            <a:noFill/>
          </a:ln>
        </p:spPr>
      </p:pic>
      <p:sp>
        <p:nvSpPr>
          <p:cNvPr id="388" name="Google Shape;388;p56"/>
          <p:cNvSpPr/>
          <p:nvPr/>
        </p:nvSpPr>
        <p:spPr>
          <a:xfrm>
            <a:off x="2647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rgbClr val="008000"/>
                </a:solidFill>
                <a:latin typeface="Calibri"/>
                <a:ea typeface="Calibri"/>
                <a:cs typeface="Calibri"/>
                <a:sym typeface="Calibri"/>
              </a:rPr>
              <a:t> HYDROGEN PEROXIDE </a:t>
            </a:r>
            <a:endParaRPr sz="2400" b="1">
              <a:solidFill>
                <a:srgbClr val="008000"/>
              </a:solidFill>
              <a:latin typeface="Calibri"/>
              <a:ea typeface="Calibri"/>
              <a:cs typeface="Calibri"/>
              <a:sym typeface="Calibri"/>
            </a:endParaRPr>
          </a:p>
        </p:txBody>
      </p:sp>
    </p:spTree>
    <p:extLst>
      <p:ext uri="{BB962C8B-B14F-4D97-AF65-F5344CB8AC3E}">
        <p14:creationId xmlns:p14="http://schemas.microsoft.com/office/powerpoint/2010/main" val="620415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472"/>
        <p:cNvGrpSpPr/>
        <p:nvPr/>
      </p:nvGrpSpPr>
      <p:grpSpPr>
        <a:xfrm>
          <a:off x="0" y="0"/>
          <a:ext cx="0" cy="0"/>
          <a:chOff x="0" y="0"/>
          <a:chExt cx="0" cy="0"/>
        </a:xfrm>
      </p:grpSpPr>
      <p:pic>
        <p:nvPicPr>
          <p:cNvPr id="473" name="Google Shape;473;p68"/>
          <p:cNvPicPr preferRelativeResize="0"/>
          <p:nvPr/>
        </p:nvPicPr>
        <p:blipFill>
          <a:blip r:embed="rId3">
            <a:alphaModFix/>
          </a:blip>
          <a:stretch>
            <a:fillRect/>
          </a:stretch>
        </p:blipFill>
        <p:spPr>
          <a:xfrm>
            <a:off x="5153625" y="1590675"/>
            <a:ext cx="6819901" cy="5114926"/>
          </a:xfrm>
          <a:prstGeom prst="rect">
            <a:avLst/>
          </a:prstGeom>
          <a:noFill/>
          <a:ln>
            <a:noFill/>
          </a:ln>
        </p:spPr>
      </p:pic>
      <p:pic>
        <p:nvPicPr>
          <p:cNvPr id="474" name="Google Shape;474;p68"/>
          <p:cNvPicPr preferRelativeResize="0"/>
          <p:nvPr/>
        </p:nvPicPr>
        <p:blipFill>
          <a:blip r:embed="rId4">
            <a:alphaModFix/>
          </a:blip>
          <a:stretch>
            <a:fillRect/>
          </a:stretch>
        </p:blipFill>
        <p:spPr>
          <a:xfrm>
            <a:off x="152400" y="152400"/>
            <a:ext cx="4914900" cy="6553201"/>
          </a:xfrm>
          <a:prstGeom prst="rect">
            <a:avLst/>
          </a:prstGeom>
          <a:noFill/>
          <a:ln>
            <a:noFill/>
          </a:ln>
        </p:spPr>
      </p:pic>
      <p:sp>
        <p:nvSpPr>
          <p:cNvPr id="475" name="Google Shape;475;p68"/>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ACIDS AND BASES</a:t>
            </a:r>
            <a:endParaRPr sz="4000" b="1">
              <a:solidFill>
                <a:srgbClr val="008000"/>
              </a:solidFill>
              <a:latin typeface="Calibri"/>
              <a:ea typeface="Calibri"/>
              <a:cs typeface="Calibri"/>
              <a:sym typeface="Calibri"/>
            </a:endParaRPr>
          </a:p>
        </p:txBody>
      </p:sp>
    </p:spTree>
    <p:extLst>
      <p:ext uri="{BB962C8B-B14F-4D97-AF65-F5344CB8AC3E}">
        <p14:creationId xmlns:p14="http://schemas.microsoft.com/office/powerpoint/2010/main" val="1996410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503"/>
        <p:cNvGrpSpPr/>
        <p:nvPr/>
      </p:nvGrpSpPr>
      <p:grpSpPr>
        <a:xfrm>
          <a:off x="0" y="0"/>
          <a:ext cx="0" cy="0"/>
          <a:chOff x="0" y="0"/>
          <a:chExt cx="0" cy="0"/>
        </a:xfrm>
      </p:grpSpPr>
      <p:pic>
        <p:nvPicPr>
          <p:cNvPr id="504" name="Google Shape;504;p72"/>
          <p:cNvPicPr preferRelativeResize="0"/>
          <p:nvPr/>
        </p:nvPicPr>
        <p:blipFill>
          <a:blip r:embed="rId3">
            <a:alphaModFix/>
          </a:blip>
          <a:stretch>
            <a:fillRect/>
          </a:stretch>
        </p:blipFill>
        <p:spPr>
          <a:xfrm>
            <a:off x="152400" y="152400"/>
            <a:ext cx="4914900" cy="6553201"/>
          </a:xfrm>
          <a:prstGeom prst="rect">
            <a:avLst/>
          </a:prstGeom>
          <a:noFill/>
          <a:ln>
            <a:noFill/>
          </a:ln>
        </p:spPr>
      </p:pic>
      <p:pic>
        <p:nvPicPr>
          <p:cNvPr id="505" name="Google Shape;505;p72"/>
          <p:cNvPicPr preferRelativeResize="0"/>
          <p:nvPr/>
        </p:nvPicPr>
        <p:blipFill>
          <a:blip r:embed="rId4">
            <a:alphaModFix/>
          </a:blip>
          <a:stretch>
            <a:fillRect/>
          </a:stretch>
        </p:blipFill>
        <p:spPr>
          <a:xfrm>
            <a:off x="5067300" y="1590675"/>
            <a:ext cx="6819901" cy="5114926"/>
          </a:xfrm>
          <a:prstGeom prst="rect">
            <a:avLst/>
          </a:prstGeom>
          <a:noFill/>
          <a:ln>
            <a:noFill/>
          </a:ln>
        </p:spPr>
      </p:pic>
      <p:sp>
        <p:nvSpPr>
          <p:cNvPr id="506" name="Google Shape;506;p72"/>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COLD AND HEAT</a:t>
            </a:r>
            <a:endParaRPr sz="4000" b="1">
              <a:solidFill>
                <a:srgbClr val="008000"/>
              </a:solidFill>
              <a:latin typeface="Calibri"/>
              <a:ea typeface="Calibri"/>
              <a:cs typeface="Calibri"/>
              <a:sym typeface="Calibri"/>
            </a:endParaRPr>
          </a:p>
        </p:txBody>
      </p:sp>
    </p:spTree>
    <p:extLst>
      <p:ext uri="{BB962C8B-B14F-4D97-AF65-F5344CB8AC3E}">
        <p14:creationId xmlns:p14="http://schemas.microsoft.com/office/powerpoint/2010/main" val="2670245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pic>
        <p:nvPicPr>
          <p:cNvPr id="465" name="Google Shape;465;p67"/>
          <p:cNvPicPr preferRelativeResize="0"/>
          <p:nvPr/>
        </p:nvPicPr>
        <p:blipFill>
          <a:blip r:embed="rId3">
            <a:alphaModFix/>
          </a:blip>
          <a:stretch>
            <a:fillRect/>
          </a:stretch>
        </p:blipFill>
        <p:spPr>
          <a:xfrm>
            <a:off x="4297155" y="669800"/>
            <a:ext cx="7349450" cy="5644550"/>
          </a:xfrm>
          <a:prstGeom prst="rect">
            <a:avLst/>
          </a:prstGeom>
          <a:noFill/>
          <a:ln>
            <a:noFill/>
          </a:ln>
        </p:spPr>
      </p:pic>
      <p:pic>
        <p:nvPicPr>
          <p:cNvPr id="466" name="Google Shape;466;p67"/>
          <p:cNvPicPr preferRelativeResize="0"/>
          <p:nvPr/>
        </p:nvPicPr>
        <p:blipFill>
          <a:blip r:embed="rId4">
            <a:alphaModFix/>
          </a:blip>
          <a:stretch>
            <a:fillRect/>
          </a:stretch>
        </p:blipFill>
        <p:spPr>
          <a:xfrm>
            <a:off x="6413075" y="5860025"/>
            <a:ext cx="3117610" cy="908650"/>
          </a:xfrm>
          <a:prstGeom prst="rect">
            <a:avLst/>
          </a:prstGeom>
          <a:noFill/>
          <a:ln>
            <a:noFill/>
          </a:ln>
        </p:spPr>
      </p:pic>
      <p:sp>
        <p:nvSpPr>
          <p:cNvPr id="467" name="Google Shape;467;p67"/>
          <p:cNvSpPr/>
          <p:nvPr/>
        </p:nvSpPr>
        <p:spPr>
          <a:xfrm>
            <a:off x="7456316" y="893663"/>
            <a:ext cx="1062000" cy="11061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67"/>
          <p:cNvSpPr txBox="1"/>
          <p:nvPr/>
        </p:nvSpPr>
        <p:spPr>
          <a:xfrm>
            <a:off x="443344" y="868218"/>
            <a:ext cx="5468855" cy="66168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100" dirty="0">
                <a:latin typeface="Calibri"/>
                <a:ea typeface="Calibri"/>
                <a:cs typeface="Calibri"/>
                <a:sym typeface="Calibri"/>
              </a:rPr>
              <a:t>Modeling Catalase‘s Active Site</a:t>
            </a:r>
            <a:endParaRPr sz="3100" dirty="0">
              <a:latin typeface="Calibri"/>
              <a:ea typeface="Calibri"/>
              <a:cs typeface="Calibri"/>
              <a:sym typeface="Calibri"/>
            </a:endParaRPr>
          </a:p>
        </p:txBody>
      </p:sp>
    </p:spTree>
    <p:extLst>
      <p:ext uri="{BB962C8B-B14F-4D97-AF65-F5344CB8AC3E}">
        <p14:creationId xmlns:p14="http://schemas.microsoft.com/office/powerpoint/2010/main" val="1611915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460" name="Google Shape;460;p66"/>
          <p:cNvPicPr preferRelativeResize="0"/>
          <p:nvPr/>
        </p:nvPicPr>
        <p:blipFill rotWithShape="1">
          <a:blip r:embed="rId3">
            <a:alphaModFix/>
          </a:blip>
          <a:srcRect t="-6410" b="6410"/>
          <a:stretch/>
        </p:blipFill>
        <p:spPr>
          <a:xfrm>
            <a:off x="1568225" y="304800"/>
            <a:ext cx="9832197" cy="6553198"/>
          </a:xfrm>
          <a:prstGeom prst="rect">
            <a:avLst/>
          </a:prstGeom>
          <a:noFill/>
          <a:ln>
            <a:noFill/>
          </a:ln>
        </p:spPr>
      </p:pic>
    </p:spTree>
    <p:extLst>
      <p:ext uri="{BB962C8B-B14F-4D97-AF65-F5344CB8AC3E}">
        <p14:creationId xmlns:p14="http://schemas.microsoft.com/office/powerpoint/2010/main" val="1873276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0"/>
          <p:cNvPicPr preferRelativeResize="0"/>
          <p:nvPr/>
        </p:nvPicPr>
        <p:blipFill>
          <a:blip r:embed="rId3">
            <a:alphaModFix/>
          </a:blip>
          <a:stretch>
            <a:fillRect/>
          </a:stretch>
        </p:blipFill>
        <p:spPr>
          <a:xfrm>
            <a:off x="5525050" y="1435525"/>
            <a:ext cx="6583373" cy="5088613"/>
          </a:xfrm>
          <a:prstGeom prst="rect">
            <a:avLst/>
          </a:prstGeom>
          <a:noFill/>
          <a:ln>
            <a:noFill/>
          </a:ln>
        </p:spPr>
      </p:pic>
      <p:pic>
        <p:nvPicPr>
          <p:cNvPr id="136" name="Google Shape;136;p20"/>
          <p:cNvPicPr preferRelativeResize="0"/>
          <p:nvPr/>
        </p:nvPicPr>
        <p:blipFill>
          <a:blip r:embed="rId4"/>
          <a:stretch>
            <a:fillRect/>
          </a:stretch>
        </p:blipFill>
        <p:spPr>
          <a:xfrm>
            <a:off x="247944" y="2525593"/>
            <a:ext cx="5315464" cy="2750981"/>
          </a:xfrm>
          <a:prstGeom prst="rect">
            <a:avLst/>
          </a:prstGeom>
          <a:noFill/>
          <a:ln>
            <a:noFill/>
          </a:ln>
        </p:spPr>
      </p:pic>
      <p:sp>
        <p:nvSpPr>
          <p:cNvPr id="2" name="Rectangle 1">
            <a:extLst>
              <a:ext uri="{FF2B5EF4-FFF2-40B4-BE49-F238E27FC236}">
                <a16:creationId xmlns:a16="http://schemas.microsoft.com/office/drawing/2014/main" id="{D507809C-61C9-9E30-1516-8613E96DF0ED}"/>
              </a:ext>
            </a:extLst>
          </p:cNvPr>
          <p:cNvSpPr/>
          <p:nvPr/>
        </p:nvSpPr>
        <p:spPr>
          <a:xfrm>
            <a:off x="2477528" y="1952367"/>
            <a:ext cx="916459" cy="916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7635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22"/>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149" name="Google Shape;149;p22"/>
          <p:cNvPicPr preferRelativeResize="0"/>
          <p:nvPr/>
        </p:nvPicPr>
        <p:blipFill>
          <a:blip r:embed="rId4">
            <a:alphaModFix/>
          </a:blip>
          <a:stretch>
            <a:fillRect/>
          </a:stretch>
        </p:blipFill>
        <p:spPr>
          <a:xfrm>
            <a:off x="474899" y="1908350"/>
            <a:ext cx="5233306" cy="4045076"/>
          </a:xfrm>
          <a:prstGeom prst="rect">
            <a:avLst/>
          </a:prstGeom>
          <a:noFill/>
          <a:ln>
            <a:noFill/>
          </a:ln>
        </p:spPr>
      </p:pic>
      <p:sp>
        <p:nvSpPr>
          <p:cNvPr id="150" name="Google Shape;150;p22"/>
          <p:cNvSpPr/>
          <p:nvPr/>
        </p:nvSpPr>
        <p:spPr>
          <a:xfrm>
            <a:off x="6317225" y="2987350"/>
            <a:ext cx="5076000" cy="30084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a:t>WHAT PATTERNS DO YOU SEE AMONG THE SIDE CHAINS?</a:t>
            </a:r>
            <a:endParaRPr/>
          </a:p>
          <a:p>
            <a:pPr marL="0" lvl="0" indent="0" algn="l" rtl="0">
              <a:spcBef>
                <a:spcPts val="0"/>
              </a:spcBef>
              <a:spcAft>
                <a:spcPts val="0"/>
              </a:spcAft>
              <a:buNone/>
            </a:pPr>
            <a:endParaRPr/>
          </a:p>
          <a:p>
            <a:pPr marL="0" lvl="0" indent="0" algn="l" rtl="0">
              <a:spcBef>
                <a:spcPts val="0"/>
              </a:spcBef>
              <a:spcAft>
                <a:spcPts val="0"/>
              </a:spcAft>
              <a:buNone/>
            </a:pPr>
            <a:r>
              <a:rPr lang="en-US"/>
              <a:t>WHAT QUESTIONS DO YOU HAVE? </a:t>
            </a:r>
            <a:endParaRPr/>
          </a:p>
        </p:txBody>
      </p:sp>
    </p:spTree>
    <p:extLst>
      <p:ext uri="{BB962C8B-B14F-4D97-AF65-F5344CB8AC3E}">
        <p14:creationId xmlns:p14="http://schemas.microsoft.com/office/powerpoint/2010/main" val="3202500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172"/>
        <p:cNvGrpSpPr/>
        <p:nvPr/>
      </p:nvGrpSpPr>
      <p:grpSpPr>
        <a:xfrm>
          <a:off x="0" y="0"/>
          <a:ext cx="0" cy="0"/>
          <a:chOff x="0" y="0"/>
          <a:chExt cx="0" cy="0"/>
        </a:xfrm>
      </p:grpSpPr>
      <p:pic>
        <p:nvPicPr>
          <p:cNvPr id="173" name="Google Shape;173;p26"/>
          <p:cNvPicPr preferRelativeResize="0"/>
          <p:nvPr/>
        </p:nvPicPr>
        <p:blipFill>
          <a:blip r:embed="rId3">
            <a:alphaModFix/>
          </a:blip>
          <a:stretch>
            <a:fillRect/>
          </a:stretch>
        </p:blipFill>
        <p:spPr>
          <a:xfrm>
            <a:off x="2486675" y="152400"/>
            <a:ext cx="7218646" cy="6553200"/>
          </a:xfrm>
          <a:prstGeom prst="rect">
            <a:avLst/>
          </a:prstGeom>
          <a:noFill/>
          <a:ln>
            <a:noFill/>
          </a:ln>
        </p:spPr>
      </p:pic>
    </p:spTree>
    <p:extLst>
      <p:ext uri="{BB962C8B-B14F-4D97-AF65-F5344CB8AC3E}">
        <p14:creationId xmlns:p14="http://schemas.microsoft.com/office/powerpoint/2010/main" val="3375524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9"/>
          <p:cNvSpPr txBox="1"/>
          <p:nvPr/>
        </p:nvSpPr>
        <p:spPr>
          <a:xfrm>
            <a:off x="2389425" y="2920975"/>
            <a:ext cx="9786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96" name="Google Shape;196;p29"/>
          <p:cNvSpPr/>
          <p:nvPr/>
        </p:nvSpPr>
        <p:spPr>
          <a:xfrm>
            <a:off x="1504525" y="1394500"/>
            <a:ext cx="8561400" cy="42474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3400">
                <a:solidFill>
                  <a:schemeClr val="dk1"/>
                </a:solidFill>
                <a:latin typeface="Calibri"/>
                <a:ea typeface="Calibri"/>
                <a:cs typeface="Calibri"/>
                <a:sym typeface="Calibri"/>
              </a:rPr>
              <a:t>WHAT CAUSES PROTEINS TO FOLD  INTO THEIR 3-D SHAPES? MAKE A PREDICTION</a:t>
            </a:r>
            <a:endParaRPr sz="3400"/>
          </a:p>
        </p:txBody>
      </p:sp>
    </p:spTree>
    <p:extLst>
      <p:ext uri="{BB962C8B-B14F-4D97-AF65-F5344CB8AC3E}">
        <p14:creationId xmlns:p14="http://schemas.microsoft.com/office/powerpoint/2010/main" val="2282873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31"/>
          <p:cNvPicPr preferRelativeResize="0"/>
          <p:nvPr/>
        </p:nvPicPr>
        <p:blipFill>
          <a:blip r:embed="rId3">
            <a:alphaModFix/>
          </a:blip>
          <a:stretch>
            <a:fillRect/>
          </a:stretch>
        </p:blipFill>
        <p:spPr>
          <a:xfrm>
            <a:off x="-1017675" y="553050"/>
            <a:ext cx="9459727" cy="6304949"/>
          </a:xfrm>
          <a:prstGeom prst="rect">
            <a:avLst/>
          </a:prstGeom>
          <a:noFill/>
          <a:ln>
            <a:noFill/>
          </a:ln>
        </p:spPr>
      </p:pic>
      <p:pic>
        <p:nvPicPr>
          <p:cNvPr id="209" name="Google Shape;209;p31"/>
          <p:cNvPicPr preferRelativeResize="0"/>
          <p:nvPr/>
        </p:nvPicPr>
        <p:blipFill>
          <a:blip r:embed="rId4">
            <a:alphaModFix/>
          </a:blip>
          <a:stretch>
            <a:fillRect/>
          </a:stretch>
        </p:blipFill>
        <p:spPr>
          <a:xfrm>
            <a:off x="7031900" y="1355175"/>
            <a:ext cx="5025501" cy="4690001"/>
          </a:xfrm>
          <a:prstGeom prst="rect">
            <a:avLst/>
          </a:prstGeom>
          <a:noFill/>
          <a:ln>
            <a:noFill/>
          </a:ln>
        </p:spPr>
      </p:pic>
    </p:spTree>
    <p:extLst>
      <p:ext uri="{BB962C8B-B14F-4D97-AF65-F5344CB8AC3E}">
        <p14:creationId xmlns:p14="http://schemas.microsoft.com/office/powerpoint/2010/main" val="2932302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molecule model with colorful balls&#10;&#10;Description automatically generated with medium confidence">
            <a:extLst>
              <a:ext uri="{FF2B5EF4-FFF2-40B4-BE49-F238E27FC236}">
                <a16:creationId xmlns:a16="http://schemas.microsoft.com/office/drawing/2014/main" id="{C1B27761-B698-A303-0BD8-71D7AB7113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7523" y="3756992"/>
            <a:ext cx="3647655" cy="2610679"/>
          </a:xfrm>
          <a:prstGeom prst="rect">
            <a:avLst/>
          </a:prstGeom>
          <a:ln>
            <a:noFill/>
          </a:ln>
          <a:effectLst>
            <a:softEdge rad="112500"/>
          </a:effectLst>
        </p:spPr>
      </p:pic>
      <p:pic>
        <p:nvPicPr>
          <p:cNvPr id="7" name="Picture 6" descr="A group of colorful pieces of puzzle&#10;&#10;Description automatically generated">
            <a:extLst>
              <a:ext uri="{FF2B5EF4-FFF2-40B4-BE49-F238E27FC236}">
                <a16:creationId xmlns:a16="http://schemas.microsoft.com/office/drawing/2014/main" id="{23A7BEF1-ACED-1653-FFAF-6F492EA124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4039" y="1113183"/>
            <a:ext cx="3806263" cy="2531165"/>
          </a:xfrm>
          <a:prstGeom prst="rect">
            <a:avLst/>
          </a:prstGeom>
          <a:ln>
            <a:noFill/>
          </a:ln>
          <a:effectLst>
            <a:softEdge rad="112500"/>
          </a:effectLst>
        </p:spPr>
      </p:pic>
      <p:pic>
        <p:nvPicPr>
          <p:cNvPr id="9" name="Picture 8" descr="A diagram of a molecule and a diagram of a molecule&#10;&#10;Description automatically generated">
            <a:extLst>
              <a:ext uri="{FF2B5EF4-FFF2-40B4-BE49-F238E27FC236}">
                <a16:creationId xmlns:a16="http://schemas.microsoft.com/office/drawing/2014/main" id="{0E6A69F7-118F-D85C-AA23-5F07168598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4869" y="3756992"/>
            <a:ext cx="3329609" cy="2663687"/>
          </a:xfrm>
          <a:prstGeom prst="rect">
            <a:avLst/>
          </a:prstGeom>
          <a:ln>
            <a:noFill/>
          </a:ln>
          <a:effectLst>
            <a:softEdge rad="112500"/>
          </a:effectLst>
        </p:spPr>
      </p:pic>
    </p:spTree>
    <p:extLst>
      <p:ext uri="{BB962C8B-B14F-4D97-AF65-F5344CB8AC3E}">
        <p14:creationId xmlns:p14="http://schemas.microsoft.com/office/powerpoint/2010/main" val="4202619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32"/>
          <p:cNvPicPr preferRelativeResize="0"/>
          <p:nvPr/>
        </p:nvPicPr>
        <p:blipFill>
          <a:blip r:embed="rId3">
            <a:alphaModFix/>
          </a:blip>
          <a:stretch>
            <a:fillRect/>
          </a:stretch>
        </p:blipFill>
        <p:spPr>
          <a:xfrm>
            <a:off x="-865275" y="304800"/>
            <a:ext cx="9832197" cy="6553198"/>
          </a:xfrm>
          <a:prstGeom prst="rect">
            <a:avLst/>
          </a:prstGeom>
          <a:noFill/>
          <a:ln>
            <a:noFill/>
          </a:ln>
        </p:spPr>
      </p:pic>
      <p:pic>
        <p:nvPicPr>
          <p:cNvPr id="216" name="Google Shape;216;p32"/>
          <p:cNvPicPr preferRelativeResize="0"/>
          <p:nvPr/>
        </p:nvPicPr>
        <p:blipFill>
          <a:blip r:embed="rId4">
            <a:alphaModFix/>
          </a:blip>
          <a:stretch>
            <a:fillRect/>
          </a:stretch>
        </p:blipFill>
        <p:spPr>
          <a:xfrm>
            <a:off x="6727100" y="1659975"/>
            <a:ext cx="5025501" cy="4690001"/>
          </a:xfrm>
          <a:prstGeom prst="rect">
            <a:avLst/>
          </a:prstGeom>
          <a:noFill/>
          <a:ln>
            <a:noFill/>
          </a:ln>
        </p:spPr>
      </p:pic>
      <p:pic>
        <p:nvPicPr>
          <p:cNvPr id="217" name="Google Shape;217;p32"/>
          <p:cNvPicPr preferRelativeResize="0"/>
          <p:nvPr/>
        </p:nvPicPr>
        <p:blipFill>
          <a:blip r:embed="rId5">
            <a:alphaModFix/>
          </a:blip>
          <a:stretch>
            <a:fillRect/>
          </a:stretch>
        </p:blipFill>
        <p:spPr>
          <a:xfrm>
            <a:off x="164375" y="1836950"/>
            <a:ext cx="6317725" cy="4095750"/>
          </a:xfrm>
          <a:prstGeom prst="rect">
            <a:avLst/>
          </a:prstGeom>
          <a:noFill/>
          <a:ln>
            <a:noFill/>
          </a:ln>
        </p:spPr>
      </p:pic>
    </p:spTree>
    <p:extLst>
      <p:ext uri="{BB962C8B-B14F-4D97-AF65-F5344CB8AC3E}">
        <p14:creationId xmlns:p14="http://schemas.microsoft.com/office/powerpoint/2010/main" val="3040819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33"/>
          <p:cNvPicPr preferRelativeResize="0"/>
          <p:nvPr/>
        </p:nvPicPr>
        <p:blipFill>
          <a:blip r:embed="rId3">
            <a:alphaModFix/>
          </a:blip>
          <a:stretch>
            <a:fillRect/>
          </a:stretch>
        </p:blipFill>
        <p:spPr>
          <a:xfrm>
            <a:off x="-865275" y="304800"/>
            <a:ext cx="9832197" cy="6553198"/>
          </a:xfrm>
          <a:prstGeom prst="rect">
            <a:avLst/>
          </a:prstGeom>
          <a:noFill/>
          <a:ln>
            <a:noFill/>
          </a:ln>
        </p:spPr>
      </p:pic>
      <p:pic>
        <p:nvPicPr>
          <p:cNvPr id="223" name="Google Shape;223;p33"/>
          <p:cNvPicPr preferRelativeResize="0"/>
          <p:nvPr/>
        </p:nvPicPr>
        <p:blipFill>
          <a:blip r:embed="rId4">
            <a:alphaModFix/>
          </a:blip>
          <a:stretch>
            <a:fillRect/>
          </a:stretch>
        </p:blipFill>
        <p:spPr>
          <a:xfrm>
            <a:off x="164375" y="1836950"/>
            <a:ext cx="6317725" cy="4095750"/>
          </a:xfrm>
          <a:prstGeom prst="rect">
            <a:avLst/>
          </a:prstGeom>
          <a:noFill/>
          <a:ln>
            <a:noFill/>
          </a:ln>
        </p:spPr>
      </p:pic>
      <p:sp>
        <p:nvSpPr>
          <p:cNvPr id="224" name="Google Shape;224;p33"/>
          <p:cNvSpPr/>
          <p:nvPr/>
        </p:nvSpPr>
        <p:spPr>
          <a:xfrm>
            <a:off x="6946675" y="1859075"/>
            <a:ext cx="4800600" cy="4402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900"/>
              <a:t> </a:t>
            </a:r>
            <a:r>
              <a:rPr lang="en-US" sz="2500">
                <a:latin typeface="Calibri"/>
                <a:ea typeface="Calibri"/>
                <a:cs typeface="Calibri"/>
                <a:sym typeface="Calibri"/>
              </a:rPr>
              <a:t>SIX HYDROPHOBIC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THREE HYDROPHILIC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TWO ACIDIC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TWO BASIC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TWO CYSTEINE</a:t>
            </a:r>
            <a:endParaRPr sz="2500">
              <a:latin typeface="Calibri"/>
              <a:ea typeface="Calibri"/>
              <a:cs typeface="Calibri"/>
              <a:sym typeface="Calibri"/>
            </a:endParaRPr>
          </a:p>
          <a:p>
            <a:pPr marL="0" lvl="0" indent="0" algn="l" rtl="0">
              <a:spcBef>
                <a:spcPts val="0"/>
              </a:spcBef>
              <a:spcAft>
                <a:spcPts val="0"/>
              </a:spcAft>
              <a:buNone/>
            </a:pPr>
            <a:r>
              <a:rPr lang="en-US" sz="2500">
                <a:latin typeface="Calibri"/>
                <a:ea typeface="Calibri"/>
                <a:cs typeface="Calibri"/>
                <a:sym typeface="Calibri"/>
              </a:rPr>
              <a:t> </a:t>
            </a: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A TOTAL OF FIFTEEN SIDE CHAINS</a:t>
            </a:r>
            <a:endParaRPr sz="2500">
              <a:latin typeface="Calibri"/>
              <a:ea typeface="Calibri"/>
              <a:cs typeface="Calibri"/>
              <a:sym typeface="Calibri"/>
            </a:endParaRPr>
          </a:p>
        </p:txBody>
      </p:sp>
    </p:spTree>
    <p:extLst>
      <p:ext uri="{BB962C8B-B14F-4D97-AF65-F5344CB8AC3E}">
        <p14:creationId xmlns:p14="http://schemas.microsoft.com/office/powerpoint/2010/main" val="1445286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34"/>
          <p:cNvPicPr preferRelativeResize="0"/>
          <p:nvPr/>
        </p:nvPicPr>
        <p:blipFill>
          <a:blip r:embed="rId3">
            <a:alphaModFix/>
          </a:blip>
          <a:stretch>
            <a:fillRect/>
          </a:stretch>
        </p:blipFill>
        <p:spPr>
          <a:xfrm>
            <a:off x="152400" y="3249550"/>
            <a:ext cx="11887202" cy="3515933"/>
          </a:xfrm>
          <a:prstGeom prst="rect">
            <a:avLst/>
          </a:prstGeom>
          <a:noFill/>
          <a:ln>
            <a:noFill/>
          </a:ln>
        </p:spPr>
      </p:pic>
      <p:sp>
        <p:nvSpPr>
          <p:cNvPr id="230" name="Google Shape;230;p34"/>
          <p:cNvSpPr txBox="1"/>
          <p:nvPr/>
        </p:nvSpPr>
        <p:spPr>
          <a:xfrm>
            <a:off x="730225" y="1394500"/>
            <a:ext cx="9786900" cy="1662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a:latin typeface="Calibri"/>
                <a:ea typeface="Calibri"/>
                <a:cs typeface="Calibri"/>
                <a:sym typeface="Calibri"/>
              </a:rPr>
              <a:t>IN ANY ORDER ARRANGE YOUR AMINO ACIDS EQUIDISTANT FROM EACH OTHER.  </a:t>
            </a:r>
            <a:endParaRPr sz="3200">
              <a:latin typeface="Calibri"/>
              <a:ea typeface="Calibri"/>
              <a:cs typeface="Calibri"/>
              <a:sym typeface="Calibri"/>
            </a:endParaRPr>
          </a:p>
          <a:p>
            <a:pPr marL="0" lvl="0" indent="0" algn="l" rtl="0">
              <a:spcBef>
                <a:spcPts val="0"/>
              </a:spcBef>
              <a:spcAft>
                <a:spcPts val="0"/>
              </a:spcAft>
              <a:buNone/>
            </a:pPr>
            <a:r>
              <a:rPr lang="en-US" sz="3200">
                <a:latin typeface="Calibri"/>
                <a:ea typeface="Calibri"/>
                <a:cs typeface="Calibri"/>
                <a:sym typeface="Calibri"/>
              </a:rPr>
              <a:t>YOU HAVE MADE A POLYPEPTIDE. </a:t>
            </a:r>
            <a:endParaRPr sz="3200">
              <a:latin typeface="Calibri"/>
              <a:ea typeface="Calibri"/>
              <a:cs typeface="Calibri"/>
              <a:sym typeface="Calibri"/>
            </a:endParaRPr>
          </a:p>
        </p:txBody>
      </p:sp>
    </p:spTree>
    <p:extLst>
      <p:ext uri="{BB962C8B-B14F-4D97-AF65-F5344CB8AC3E}">
        <p14:creationId xmlns:p14="http://schemas.microsoft.com/office/powerpoint/2010/main" val="4156721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5"/>
          <p:cNvSpPr/>
          <p:nvPr/>
        </p:nvSpPr>
        <p:spPr>
          <a:xfrm>
            <a:off x="730225" y="2022375"/>
            <a:ext cx="4845000" cy="4548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3900">
                <a:solidFill>
                  <a:schemeClr val="dk1"/>
                </a:solidFill>
                <a:latin typeface="Calibri"/>
                <a:ea typeface="Calibri"/>
                <a:cs typeface="Calibri"/>
                <a:sym typeface="Calibri"/>
              </a:rPr>
              <a:t>LET’S “FOLD” IT INTO A PROTEIN</a:t>
            </a:r>
            <a:endParaRPr sz="3900">
              <a:solidFill>
                <a:schemeClr val="dk1"/>
              </a:solidFill>
              <a:latin typeface="Calibri"/>
              <a:ea typeface="Calibri"/>
              <a:cs typeface="Calibri"/>
              <a:sym typeface="Calibri"/>
            </a:endParaRPr>
          </a:p>
          <a:p>
            <a:pPr marL="0" lvl="0" indent="0" algn="l" rtl="0">
              <a:spcBef>
                <a:spcPts val="0"/>
              </a:spcBef>
              <a:spcAft>
                <a:spcPts val="0"/>
              </a:spcAft>
              <a:buNone/>
            </a:pPr>
            <a:endParaRPr sz="3900">
              <a:solidFill>
                <a:schemeClr val="dk1"/>
              </a:solidFill>
              <a:latin typeface="Calibri"/>
              <a:ea typeface="Calibri"/>
              <a:cs typeface="Calibri"/>
              <a:sym typeface="Calibri"/>
            </a:endParaRPr>
          </a:p>
          <a:p>
            <a:pPr marL="0" lvl="0" indent="0" algn="l" rtl="0">
              <a:spcBef>
                <a:spcPts val="0"/>
              </a:spcBef>
              <a:spcAft>
                <a:spcPts val="0"/>
              </a:spcAft>
              <a:buNone/>
            </a:pPr>
            <a:r>
              <a:rPr lang="en-US" sz="3900">
                <a:solidFill>
                  <a:schemeClr val="dk1"/>
                </a:solidFill>
                <a:latin typeface="Calibri"/>
                <a:ea typeface="Calibri"/>
                <a:cs typeface="Calibri"/>
                <a:sym typeface="Calibri"/>
              </a:rPr>
              <a:t>ROTATE THE HYDROPHOBIC AMINO ACIDS TO THE INSIDE</a:t>
            </a:r>
            <a:endParaRPr sz="3900">
              <a:solidFill>
                <a:schemeClr val="dk1"/>
              </a:solidFill>
              <a:latin typeface="Calibri"/>
              <a:ea typeface="Calibri"/>
              <a:cs typeface="Calibri"/>
              <a:sym typeface="Calibri"/>
            </a:endParaRPr>
          </a:p>
        </p:txBody>
      </p:sp>
      <p:pic>
        <p:nvPicPr>
          <p:cNvPr id="236" name="Google Shape;236;p35"/>
          <p:cNvPicPr preferRelativeResize="0"/>
          <p:nvPr/>
        </p:nvPicPr>
        <p:blipFill>
          <a:blip r:embed="rId3">
            <a:alphaModFix/>
          </a:blip>
          <a:stretch>
            <a:fillRect/>
          </a:stretch>
        </p:blipFill>
        <p:spPr>
          <a:xfrm>
            <a:off x="5727625" y="2022375"/>
            <a:ext cx="6311977" cy="4548855"/>
          </a:xfrm>
          <a:prstGeom prst="rect">
            <a:avLst/>
          </a:prstGeom>
          <a:noFill/>
          <a:ln>
            <a:noFill/>
          </a:ln>
        </p:spPr>
      </p:pic>
    </p:spTree>
    <p:extLst>
      <p:ext uri="{BB962C8B-B14F-4D97-AF65-F5344CB8AC3E}">
        <p14:creationId xmlns:p14="http://schemas.microsoft.com/office/powerpoint/2010/main" val="826453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6"/>
          <p:cNvSpPr/>
          <p:nvPr/>
        </p:nvSpPr>
        <p:spPr>
          <a:xfrm>
            <a:off x="730225" y="1471802"/>
            <a:ext cx="4845000" cy="5099523"/>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US" sz="3900">
                <a:solidFill>
                  <a:schemeClr val="dk1"/>
                </a:solidFill>
                <a:latin typeface="Calibri"/>
                <a:ea typeface="Calibri"/>
                <a:cs typeface="Calibri"/>
                <a:sym typeface="Calibri"/>
              </a:rPr>
              <a:t>CONTINUE  “FOLDING” </a:t>
            </a:r>
            <a:endParaRPr sz="3900">
              <a:solidFill>
                <a:schemeClr val="dk1"/>
              </a:solidFill>
              <a:latin typeface="Calibri"/>
              <a:ea typeface="Calibri"/>
              <a:cs typeface="Calibri"/>
              <a:sym typeface="Calibri"/>
            </a:endParaRPr>
          </a:p>
          <a:p>
            <a:pPr>
              <a:buClr>
                <a:schemeClr val="dk1"/>
              </a:buClr>
              <a:buSzPts val="1100"/>
            </a:pPr>
            <a:r>
              <a:rPr lang="en-US" sz="3900">
                <a:solidFill>
                  <a:schemeClr val="dk1"/>
                </a:solidFill>
                <a:latin typeface="Calibri"/>
                <a:ea typeface="Calibri"/>
                <a:cs typeface="Calibri"/>
                <a:sym typeface="Calibri"/>
              </a:rPr>
              <a:t>BRING THE ACIDIC AND BASIC SIDE CHAINS TOGETHER UNTIL THEY ARE TWO CM FROM EACH OTHER</a:t>
            </a:r>
            <a:endParaRPr sz="3900">
              <a:solidFill>
                <a:schemeClr val="dk1"/>
              </a:solidFill>
              <a:latin typeface="Calibri"/>
              <a:ea typeface="Calibri"/>
              <a:cs typeface="Calibri"/>
              <a:sym typeface="Calibri"/>
            </a:endParaRPr>
          </a:p>
        </p:txBody>
      </p:sp>
      <p:pic>
        <p:nvPicPr>
          <p:cNvPr id="242" name="Google Shape;242;p36"/>
          <p:cNvPicPr preferRelativeResize="0"/>
          <p:nvPr/>
        </p:nvPicPr>
        <p:blipFill>
          <a:blip r:embed="rId3">
            <a:alphaModFix/>
          </a:blip>
          <a:stretch>
            <a:fillRect/>
          </a:stretch>
        </p:blipFill>
        <p:spPr>
          <a:xfrm>
            <a:off x="6236425" y="2431025"/>
            <a:ext cx="5010150" cy="3429000"/>
          </a:xfrm>
          <a:prstGeom prst="rect">
            <a:avLst/>
          </a:prstGeom>
          <a:noFill/>
          <a:ln>
            <a:noFill/>
          </a:ln>
        </p:spPr>
      </p:pic>
    </p:spTree>
    <p:extLst>
      <p:ext uri="{BB962C8B-B14F-4D97-AF65-F5344CB8AC3E}">
        <p14:creationId xmlns:p14="http://schemas.microsoft.com/office/powerpoint/2010/main" val="2532466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37"/>
          <p:cNvPicPr preferRelativeResize="0"/>
          <p:nvPr/>
        </p:nvPicPr>
        <p:blipFill>
          <a:blip r:embed="rId3">
            <a:alphaModFix/>
          </a:blip>
          <a:stretch>
            <a:fillRect/>
          </a:stretch>
        </p:blipFill>
        <p:spPr>
          <a:xfrm>
            <a:off x="6236425" y="2431025"/>
            <a:ext cx="5010150" cy="3429000"/>
          </a:xfrm>
          <a:prstGeom prst="rect">
            <a:avLst/>
          </a:prstGeom>
          <a:noFill/>
          <a:ln>
            <a:noFill/>
          </a:ln>
        </p:spPr>
      </p:pic>
      <p:sp>
        <p:nvSpPr>
          <p:cNvPr id="248" name="Google Shape;248;p37"/>
          <p:cNvSpPr/>
          <p:nvPr/>
        </p:nvSpPr>
        <p:spPr>
          <a:xfrm>
            <a:off x="354175" y="1527250"/>
            <a:ext cx="5375700" cy="4579500"/>
          </a:xfrm>
          <a:prstGeom prst="wedgeEllipse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latin typeface="Calibri"/>
                <a:ea typeface="Calibri"/>
                <a:cs typeface="Calibri"/>
                <a:sym typeface="Calibri"/>
              </a:rPr>
              <a:t>MAKE SURE THAT YOU ALSO ROTATE ANY HYDROPHOBIC SIDE CHAINS THAT MOVE OUT OF PLACE. </a:t>
            </a:r>
            <a:endParaRPr sz="2400">
              <a:latin typeface="Calibri"/>
              <a:ea typeface="Calibri"/>
              <a:cs typeface="Calibri"/>
              <a:sym typeface="Calibri"/>
            </a:endParaRPr>
          </a:p>
          <a:p>
            <a:pPr marL="0" lvl="0" indent="0" algn="l" rtl="0">
              <a:spcBef>
                <a:spcPts val="0"/>
              </a:spcBef>
              <a:spcAft>
                <a:spcPts val="0"/>
              </a:spcAft>
              <a:buNone/>
            </a:pPr>
            <a:endParaRPr sz="2400">
              <a:latin typeface="Calibri"/>
              <a:ea typeface="Calibri"/>
              <a:cs typeface="Calibri"/>
              <a:sym typeface="Calibri"/>
            </a:endParaRPr>
          </a:p>
          <a:p>
            <a:pPr marL="0" lvl="0" indent="0" algn="l" rtl="0">
              <a:spcBef>
                <a:spcPts val="0"/>
              </a:spcBef>
              <a:spcAft>
                <a:spcPts val="0"/>
              </a:spcAft>
              <a:buNone/>
            </a:pPr>
            <a:r>
              <a:rPr lang="en-US" sz="2400">
                <a:latin typeface="Calibri"/>
                <a:ea typeface="Calibri"/>
                <a:cs typeface="Calibri"/>
                <a:sym typeface="Calibri"/>
              </a:rPr>
              <a:t>THROUGHOUT THIS WHOLE EXERCISE FIND A SHAPE IN WHICH ALL THE PROPERTIES APPLY.</a:t>
            </a:r>
            <a:endParaRPr sz="2400">
              <a:latin typeface="Calibri"/>
              <a:ea typeface="Calibri"/>
              <a:cs typeface="Calibri"/>
              <a:sym typeface="Calibri"/>
            </a:endParaRPr>
          </a:p>
        </p:txBody>
      </p:sp>
    </p:spTree>
    <p:extLst>
      <p:ext uri="{BB962C8B-B14F-4D97-AF65-F5344CB8AC3E}">
        <p14:creationId xmlns:p14="http://schemas.microsoft.com/office/powerpoint/2010/main" val="1034365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8"/>
          <p:cNvSpPr/>
          <p:nvPr/>
        </p:nvSpPr>
        <p:spPr>
          <a:xfrm>
            <a:off x="730225" y="1944325"/>
            <a:ext cx="4845000" cy="4426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3900">
                <a:solidFill>
                  <a:schemeClr val="dk1"/>
                </a:solidFill>
                <a:latin typeface="Calibri"/>
                <a:ea typeface="Calibri"/>
                <a:cs typeface="Calibri"/>
                <a:sym typeface="Calibri"/>
              </a:rPr>
              <a:t>CONTINUE “FOLDING” </a:t>
            </a:r>
            <a:endParaRPr sz="3900">
              <a:solidFill>
                <a:schemeClr val="dk1"/>
              </a:solidFill>
              <a:latin typeface="Calibri"/>
              <a:ea typeface="Calibri"/>
              <a:cs typeface="Calibri"/>
              <a:sym typeface="Calibri"/>
            </a:endParaRPr>
          </a:p>
          <a:p>
            <a:pPr marL="0" lvl="0" indent="0" algn="l" rtl="0">
              <a:spcBef>
                <a:spcPts val="0"/>
              </a:spcBef>
              <a:spcAft>
                <a:spcPts val="0"/>
              </a:spcAft>
              <a:buNone/>
            </a:pPr>
            <a:endParaRPr sz="3900">
              <a:solidFill>
                <a:schemeClr val="dk1"/>
              </a:solidFill>
              <a:latin typeface="Calibri"/>
              <a:ea typeface="Calibri"/>
              <a:cs typeface="Calibri"/>
              <a:sym typeface="Calibri"/>
            </a:endParaRPr>
          </a:p>
          <a:p>
            <a:pPr marL="0" lvl="0" indent="0" algn="l" rtl="0">
              <a:spcBef>
                <a:spcPts val="0"/>
              </a:spcBef>
              <a:spcAft>
                <a:spcPts val="0"/>
              </a:spcAft>
              <a:buNone/>
            </a:pPr>
            <a:r>
              <a:rPr lang="en-US" sz="3900">
                <a:solidFill>
                  <a:schemeClr val="dk1"/>
                </a:solidFill>
                <a:latin typeface="Calibri"/>
                <a:ea typeface="Calibri"/>
                <a:cs typeface="Calibri"/>
                <a:sym typeface="Calibri"/>
              </a:rPr>
              <a:t>POSITION THE CYSTEINES SO THEY ARE OPPOSITE EACH OTHER.</a:t>
            </a:r>
            <a:endParaRPr sz="3900">
              <a:solidFill>
                <a:schemeClr val="dk1"/>
              </a:solidFill>
              <a:latin typeface="Calibri"/>
              <a:ea typeface="Calibri"/>
              <a:cs typeface="Calibri"/>
              <a:sym typeface="Calibri"/>
            </a:endParaRPr>
          </a:p>
        </p:txBody>
      </p:sp>
      <p:pic>
        <p:nvPicPr>
          <p:cNvPr id="254" name="Google Shape;254;p38"/>
          <p:cNvPicPr preferRelativeResize="0"/>
          <p:nvPr/>
        </p:nvPicPr>
        <p:blipFill>
          <a:blip r:embed="rId3">
            <a:alphaModFix/>
          </a:blip>
          <a:stretch>
            <a:fillRect/>
          </a:stretch>
        </p:blipFill>
        <p:spPr>
          <a:xfrm>
            <a:off x="5727625" y="1944325"/>
            <a:ext cx="6311978" cy="4426582"/>
          </a:xfrm>
          <a:prstGeom prst="rect">
            <a:avLst/>
          </a:prstGeom>
          <a:noFill/>
          <a:ln>
            <a:noFill/>
          </a:ln>
        </p:spPr>
      </p:pic>
    </p:spTree>
    <p:extLst>
      <p:ext uri="{BB962C8B-B14F-4D97-AF65-F5344CB8AC3E}">
        <p14:creationId xmlns:p14="http://schemas.microsoft.com/office/powerpoint/2010/main" val="185597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9"/>
          <p:cNvSpPr/>
          <p:nvPr/>
        </p:nvSpPr>
        <p:spPr>
          <a:xfrm>
            <a:off x="730225" y="1416625"/>
            <a:ext cx="4845000" cy="5154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3900">
                <a:solidFill>
                  <a:schemeClr val="dk1"/>
                </a:solidFill>
                <a:latin typeface="Calibri"/>
                <a:ea typeface="Calibri"/>
                <a:cs typeface="Calibri"/>
                <a:sym typeface="Calibri"/>
              </a:rPr>
              <a:t>CONTINUE “FOLDING” </a:t>
            </a:r>
            <a:endParaRPr sz="3900">
              <a:solidFill>
                <a:schemeClr val="dk1"/>
              </a:solidFill>
              <a:latin typeface="Calibri"/>
              <a:ea typeface="Calibri"/>
              <a:cs typeface="Calibri"/>
              <a:sym typeface="Calibri"/>
            </a:endParaRPr>
          </a:p>
          <a:p>
            <a:pPr marL="0" lvl="0" indent="0" algn="l" rtl="0">
              <a:spcBef>
                <a:spcPts val="0"/>
              </a:spcBef>
              <a:spcAft>
                <a:spcPts val="0"/>
              </a:spcAft>
              <a:buNone/>
            </a:pPr>
            <a:endParaRPr sz="3900">
              <a:solidFill>
                <a:schemeClr val="dk1"/>
              </a:solidFill>
              <a:latin typeface="Calibri"/>
              <a:ea typeface="Calibri"/>
              <a:cs typeface="Calibri"/>
              <a:sym typeface="Calibri"/>
            </a:endParaRPr>
          </a:p>
          <a:p>
            <a:pPr marL="0" lvl="0" indent="0" algn="l" rtl="0">
              <a:spcBef>
                <a:spcPts val="0"/>
              </a:spcBef>
              <a:spcAft>
                <a:spcPts val="0"/>
              </a:spcAft>
              <a:buNone/>
            </a:pPr>
            <a:r>
              <a:rPr lang="en-US" sz="3900">
                <a:solidFill>
                  <a:schemeClr val="dk1"/>
                </a:solidFill>
                <a:latin typeface="Calibri"/>
                <a:ea typeface="Calibri"/>
                <a:cs typeface="Calibri"/>
                <a:sym typeface="Calibri"/>
              </a:rPr>
              <a:t>FINALLY ROTATE THE HYDROPHILIC SIDE CHAINS SO THEY ARE ON THE OUTER SURFACE</a:t>
            </a:r>
            <a:endParaRPr sz="3900">
              <a:solidFill>
                <a:schemeClr val="dk1"/>
              </a:solidFill>
              <a:latin typeface="Calibri"/>
              <a:ea typeface="Calibri"/>
              <a:cs typeface="Calibri"/>
              <a:sym typeface="Calibri"/>
            </a:endParaRPr>
          </a:p>
        </p:txBody>
      </p:sp>
      <p:pic>
        <p:nvPicPr>
          <p:cNvPr id="260" name="Google Shape;260;p39"/>
          <p:cNvPicPr preferRelativeResize="0"/>
          <p:nvPr/>
        </p:nvPicPr>
        <p:blipFill>
          <a:blip r:embed="rId3">
            <a:alphaModFix/>
          </a:blip>
          <a:stretch>
            <a:fillRect/>
          </a:stretch>
        </p:blipFill>
        <p:spPr>
          <a:xfrm>
            <a:off x="5727625" y="1416624"/>
            <a:ext cx="6311977" cy="5154600"/>
          </a:xfrm>
          <a:prstGeom prst="rect">
            <a:avLst/>
          </a:prstGeom>
          <a:noFill/>
          <a:ln>
            <a:noFill/>
          </a:ln>
        </p:spPr>
      </p:pic>
    </p:spTree>
    <p:extLst>
      <p:ext uri="{BB962C8B-B14F-4D97-AF65-F5344CB8AC3E}">
        <p14:creationId xmlns:p14="http://schemas.microsoft.com/office/powerpoint/2010/main" val="2953384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0"/>
          <p:cNvSpPr/>
          <p:nvPr/>
        </p:nvSpPr>
        <p:spPr>
          <a:xfrm>
            <a:off x="730225" y="1416625"/>
            <a:ext cx="4845000" cy="5154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900">
                <a:solidFill>
                  <a:schemeClr val="dk1"/>
                </a:solidFill>
                <a:latin typeface="Calibri"/>
                <a:ea typeface="Calibri"/>
                <a:cs typeface="Calibri"/>
                <a:sym typeface="Calibri"/>
              </a:rPr>
              <a:t>THE FINAL SHAPE OF THE PROTEIN IS CALLED THE  </a:t>
            </a:r>
            <a:endParaRPr sz="3900">
              <a:solidFill>
                <a:schemeClr val="dk1"/>
              </a:solidFill>
              <a:latin typeface="Calibri"/>
              <a:ea typeface="Calibri"/>
              <a:cs typeface="Calibri"/>
              <a:sym typeface="Calibri"/>
            </a:endParaRPr>
          </a:p>
          <a:p>
            <a:pPr marL="0" lvl="0" indent="0" algn="ctr" rtl="0">
              <a:spcBef>
                <a:spcPts val="0"/>
              </a:spcBef>
              <a:spcAft>
                <a:spcPts val="0"/>
              </a:spcAft>
              <a:buNone/>
            </a:pPr>
            <a:r>
              <a:rPr lang="en-US" sz="3900">
                <a:solidFill>
                  <a:schemeClr val="dk1"/>
                </a:solidFill>
                <a:latin typeface="Calibri"/>
                <a:ea typeface="Calibri"/>
                <a:cs typeface="Calibri"/>
                <a:sym typeface="Calibri"/>
              </a:rPr>
              <a:t>TERTIARY STRUCTURE</a:t>
            </a:r>
            <a:endParaRPr sz="3900">
              <a:solidFill>
                <a:schemeClr val="dk1"/>
              </a:solidFill>
              <a:latin typeface="Calibri"/>
              <a:ea typeface="Calibri"/>
              <a:cs typeface="Calibri"/>
              <a:sym typeface="Calibri"/>
            </a:endParaRPr>
          </a:p>
        </p:txBody>
      </p:sp>
      <p:pic>
        <p:nvPicPr>
          <p:cNvPr id="266" name="Google Shape;266;p40"/>
          <p:cNvPicPr preferRelativeResize="0"/>
          <p:nvPr/>
        </p:nvPicPr>
        <p:blipFill>
          <a:blip r:embed="rId3">
            <a:alphaModFix/>
          </a:blip>
          <a:stretch>
            <a:fillRect/>
          </a:stretch>
        </p:blipFill>
        <p:spPr>
          <a:xfrm>
            <a:off x="5727625" y="1416624"/>
            <a:ext cx="6311977" cy="5154600"/>
          </a:xfrm>
          <a:prstGeom prst="rect">
            <a:avLst/>
          </a:prstGeom>
          <a:noFill/>
          <a:ln>
            <a:noFill/>
          </a:ln>
        </p:spPr>
      </p:pic>
    </p:spTree>
    <p:extLst>
      <p:ext uri="{BB962C8B-B14F-4D97-AF65-F5344CB8AC3E}">
        <p14:creationId xmlns:p14="http://schemas.microsoft.com/office/powerpoint/2010/main" val="248507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1"/>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a:p>
        </p:txBody>
      </p:sp>
      <p:sp>
        <p:nvSpPr>
          <p:cNvPr id="272" name="Google Shape;272;p41"/>
          <p:cNvSpPr/>
          <p:nvPr/>
        </p:nvSpPr>
        <p:spPr>
          <a:xfrm>
            <a:off x="1020000" y="1416625"/>
            <a:ext cx="9731700" cy="46458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ctr" rtl="0">
              <a:spcBef>
                <a:spcPts val="0"/>
              </a:spcBef>
              <a:spcAft>
                <a:spcPts val="0"/>
              </a:spcAft>
              <a:buNone/>
            </a:pPr>
            <a:r>
              <a:rPr lang="en-US" sz="2400">
                <a:solidFill>
                  <a:schemeClr val="dk1"/>
                </a:solidFill>
                <a:latin typeface="Calibri"/>
                <a:ea typeface="Calibri"/>
                <a:cs typeface="Calibri"/>
                <a:sym typeface="Calibri"/>
              </a:rPr>
              <a:t>WHY DIDN’T YOUR PROTEINS ALL LOOK THE SAME? </a:t>
            </a:r>
            <a:endParaRPr sz="24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36311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Workshop Outcomes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lstStyle/>
          <a:p>
            <a:r>
              <a:rPr lang="en-US" dirty="0"/>
              <a:t>Construct an enzyme active site.</a:t>
            </a:r>
          </a:p>
          <a:p>
            <a:endParaRPr lang="en-US" dirty="0"/>
          </a:p>
          <a:p>
            <a:r>
              <a:rPr lang="en-US" dirty="0"/>
              <a:t>Explore what happens to protein structure when environmental conditions are perturbed. </a:t>
            </a:r>
          </a:p>
          <a:p>
            <a:endParaRPr lang="en-US" dirty="0"/>
          </a:p>
          <a:p>
            <a:r>
              <a:rPr lang="en-US" dirty="0"/>
              <a:t>Make predictions and compare them to wet labs results.</a:t>
            </a:r>
          </a:p>
          <a:p>
            <a:endParaRPr lang="en-US" dirty="0"/>
          </a:p>
        </p:txBody>
      </p:sp>
    </p:spTree>
    <p:extLst>
      <p:ext uri="{BB962C8B-B14F-4D97-AF65-F5344CB8AC3E}">
        <p14:creationId xmlns:p14="http://schemas.microsoft.com/office/powerpoint/2010/main" val="4259165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5"/>
          <p:cNvSpPr txBox="1"/>
          <p:nvPr/>
        </p:nvSpPr>
        <p:spPr>
          <a:xfrm>
            <a:off x="600364" y="895927"/>
            <a:ext cx="10859236" cy="5109061"/>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200" dirty="0">
                <a:latin typeface="Calibri"/>
                <a:ea typeface="Calibri"/>
                <a:cs typeface="Calibri"/>
                <a:sym typeface="Calibri"/>
              </a:rPr>
              <a:t>THE IMPORTANCE OF SECONDARY STRUCTURE</a:t>
            </a:r>
            <a:endParaRPr sz="3200" dirty="0">
              <a:latin typeface="Calibri"/>
              <a:ea typeface="Calibri"/>
              <a:cs typeface="Calibri"/>
              <a:sym typeface="Calibri"/>
            </a:endParaRPr>
          </a:p>
          <a:p>
            <a:pPr marL="0" lvl="0" indent="0" algn="ctr" rtl="0">
              <a:spcBef>
                <a:spcPts val="0"/>
              </a:spcBef>
              <a:spcAft>
                <a:spcPts val="0"/>
              </a:spcAft>
              <a:buNone/>
            </a:pPr>
            <a:endParaRPr sz="3200" dirty="0">
              <a:latin typeface="Calibri"/>
              <a:ea typeface="Calibri"/>
              <a:cs typeface="Calibri"/>
              <a:sym typeface="Calibri"/>
            </a:endParaRPr>
          </a:p>
          <a:p>
            <a:pPr marL="0" lvl="0" indent="0" algn="l" rtl="0">
              <a:spcBef>
                <a:spcPts val="0"/>
              </a:spcBef>
              <a:spcAft>
                <a:spcPts val="0"/>
              </a:spcAft>
              <a:buNone/>
            </a:pPr>
            <a:r>
              <a:rPr lang="en-US" sz="3200" dirty="0">
                <a:latin typeface="Calibri"/>
                <a:ea typeface="Calibri"/>
                <a:cs typeface="Calibri"/>
                <a:sym typeface="Calibri"/>
              </a:rPr>
              <a:t>ALPHA HELIX</a:t>
            </a:r>
            <a:endParaRPr sz="3200" dirty="0">
              <a:latin typeface="Calibri"/>
              <a:ea typeface="Calibri"/>
              <a:cs typeface="Calibri"/>
              <a:sym typeface="Calibri"/>
            </a:endParaRPr>
          </a:p>
          <a:p>
            <a:pPr marL="0" lvl="0" indent="0" algn="l" rtl="0">
              <a:spcBef>
                <a:spcPts val="0"/>
              </a:spcBef>
              <a:spcAft>
                <a:spcPts val="0"/>
              </a:spcAft>
              <a:buNone/>
            </a:pPr>
            <a:endParaRPr sz="3200" dirty="0">
              <a:latin typeface="Calibri"/>
              <a:ea typeface="Calibri"/>
              <a:cs typeface="Calibri"/>
              <a:sym typeface="Calibri"/>
            </a:endParaRPr>
          </a:p>
          <a:p>
            <a:pPr marL="0" lvl="0" indent="0" algn="l" rtl="0">
              <a:spcBef>
                <a:spcPts val="0"/>
              </a:spcBef>
              <a:spcAft>
                <a:spcPts val="0"/>
              </a:spcAft>
              <a:buNone/>
            </a:pPr>
            <a:endParaRPr sz="3200" dirty="0">
              <a:latin typeface="Calibri"/>
              <a:ea typeface="Calibri"/>
              <a:cs typeface="Calibri"/>
              <a:sym typeface="Calibri"/>
            </a:endParaRPr>
          </a:p>
          <a:p>
            <a:pPr marL="0" lvl="0" indent="0" algn="l" rtl="0">
              <a:spcBef>
                <a:spcPts val="0"/>
              </a:spcBef>
              <a:spcAft>
                <a:spcPts val="0"/>
              </a:spcAft>
              <a:buNone/>
            </a:pPr>
            <a:endParaRPr sz="3200" dirty="0">
              <a:latin typeface="Calibri"/>
              <a:ea typeface="Calibri"/>
              <a:cs typeface="Calibri"/>
              <a:sym typeface="Calibri"/>
            </a:endParaRPr>
          </a:p>
          <a:p>
            <a:pPr marL="0" lvl="0" indent="0" algn="l" rtl="0">
              <a:spcBef>
                <a:spcPts val="0"/>
              </a:spcBef>
              <a:spcAft>
                <a:spcPts val="0"/>
              </a:spcAft>
              <a:buNone/>
            </a:pPr>
            <a:endParaRPr sz="3200" dirty="0">
              <a:latin typeface="Calibri"/>
              <a:ea typeface="Calibri"/>
              <a:cs typeface="Calibri"/>
              <a:sym typeface="Calibri"/>
            </a:endParaRPr>
          </a:p>
          <a:p>
            <a:pPr marL="0" lvl="0" indent="0" algn="l" rtl="0">
              <a:spcBef>
                <a:spcPts val="0"/>
              </a:spcBef>
              <a:spcAft>
                <a:spcPts val="0"/>
              </a:spcAft>
              <a:buNone/>
            </a:pPr>
            <a:endParaRPr sz="3200" dirty="0">
              <a:latin typeface="Calibri"/>
              <a:ea typeface="Calibri"/>
              <a:cs typeface="Calibri"/>
              <a:sym typeface="Calibri"/>
            </a:endParaRPr>
          </a:p>
          <a:p>
            <a:pPr marL="0" lvl="0" indent="0" algn="l" rtl="0">
              <a:spcBef>
                <a:spcPts val="0"/>
              </a:spcBef>
              <a:spcAft>
                <a:spcPts val="0"/>
              </a:spcAft>
              <a:buNone/>
            </a:pPr>
            <a:r>
              <a:rPr lang="en-US" sz="3200" dirty="0">
                <a:latin typeface="Calibri"/>
                <a:ea typeface="Calibri"/>
                <a:cs typeface="Calibri"/>
                <a:sym typeface="Calibri"/>
              </a:rPr>
              <a:t>BETA SHEET</a:t>
            </a:r>
            <a:endParaRPr sz="3200" dirty="0">
              <a:latin typeface="Calibri"/>
              <a:ea typeface="Calibri"/>
              <a:cs typeface="Calibri"/>
              <a:sym typeface="Calibri"/>
            </a:endParaRPr>
          </a:p>
          <a:p>
            <a:pPr marL="0" lvl="0" indent="0" algn="l" rtl="0">
              <a:spcBef>
                <a:spcPts val="0"/>
              </a:spcBef>
              <a:spcAft>
                <a:spcPts val="0"/>
              </a:spcAft>
              <a:buNone/>
            </a:pPr>
            <a:endParaRPr sz="3200" dirty="0">
              <a:latin typeface="Calibri"/>
              <a:ea typeface="Calibri"/>
              <a:cs typeface="Calibri"/>
              <a:sym typeface="Calibri"/>
            </a:endParaRPr>
          </a:p>
        </p:txBody>
      </p:sp>
      <p:pic>
        <p:nvPicPr>
          <p:cNvPr id="298" name="Google Shape;298;p45"/>
          <p:cNvPicPr preferRelativeResize="0"/>
          <p:nvPr/>
        </p:nvPicPr>
        <p:blipFill>
          <a:blip r:embed="rId3">
            <a:alphaModFix/>
          </a:blip>
          <a:stretch>
            <a:fillRect/>
          </a:stretch>
        </p:blipFill>
        <p:spPr>
          <a:xfrm rot="5400000">
            <a:off x="4948670" y="26734"/>
            <a:ext cx="1962150" cy="5429250"/>
          </a:xfrm>
          <a:prstGeom prst="rect">
            <a:avLst/>
          </a:prstGeom>
          <a:noFill/>
          <a:ln>
            <a:noFill/>
          </a:ln>
        </p:spPr>
      </p:pic>
      <p:pic>
        <p:nvPicPr>
          <p:cNvPr id="299" name="Google Shape;299;p45"/>
          <p:cNvPicPr preferRelativeResize="0"/>
          <p:nvPr/>
        </p:nvPicPr>
        <p:blipFill>
          <a:blip r:embed="rId4">
            <a:alphaModFix/>
          </a:blip>
          <a:stretch>
            <a:fillRect/>
          </a:stretch>
        </p:blipFill>
        <p:spPr>
          <a:xfrm rot="5400000">
            <a:off x="4686957" y="2509881"/>
            <a:ext cx="2686050" cy="5429250"/>
          </a:xfrm>
          <a:prstGeom prst="rect">
            <a:avLst/>
          </a:prstGeom>
          <a:noFill/>
          <a:ln>
            <a:noFill/>
          </a:ln>
        </p:spPr>
      </p:pic>
      <p:sp>
        <p:nvSpPr>
          <p:cNvPr id="300" name="Google Shape;300;p45"/>
          <p:cNvSpPr/>
          <p:nvPr/>
        </p:nvSpPr>
        <p:spPr>
          <a:xfrm rot="1328302">
            <a:off x="8303354" y="2900297"/>
            <a:ext cx="3561680" cy="1962369"/>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900">
                <a:solidFill>
                  <a:schemeClr val="dk1"/>
                </a:solidFill>
                <a:latin typeface="Calibri"/>
                <a:ea typeface="Calibri"/>
                <a:cs typeface="Calibri"/>
                <a:sym typeface="Calibri"/>
              </a:rPr>
              <a:t>HOW DO SECONDARY  STRUCTURES STABILIZE A PROTEIN?</a:t>
            </a:r>
            <a:r>
              <a:rPr lang="en-US" sz="2400">
                <a:solidFill>
                  <a:schemeClr val="dk1"/>
                </a:solidFill>
                <a:latin typeface="Calibri"/>
                <a:ea typeface="Calibri"/>
                <a:cs typeface="Calibri"/>
                <a:sym typeface="Calibri"/>
              </a:rPr>
              <a:t> </a:t>
            </a:r>
            <a:endParaRPr sz="2400"/>
          </a:p>
        </p:txBody>
      </p:sp>
    </p:spTree>
    <p:extLst>
      <p:ext uri="{BB962C8B-B14F-4D97-AF65-F5344CB8AC3E}">
        <p14:creationId xmlns:p14="http://schemas.microsoft.com/office/powerpoint/2010/main" val="23834830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7"/>
          <p:cNvSpPr/>
          <p:nvPr/>
        </p:nvSpPr>
        <p:spPr>
          <a:xfrm>
            <a:off x="1904850" y="987205"/>
            <a:ext cx="8382300" cy="39600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WHAT ABOUT QUATERNARY STRUCTURE? </a:t>
            </a:r>
            <a:endParaRPr sz="2400"/>
          </a:p>
        </p:txBody>
      </p:sp>
    </p:spTree>
    <p:extLst>
      <p:ext uri="{BB962C8B-B14F-4D97-AF65-F5344CB8AC3E}">
        <p14:creationId xmlns:p14="http://schemas.microsoft.com/office/powerpoint/2010/main" val="1132027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Shape 472"/>
        <p:cNvGrpSpPr/>
        <p:nvPr/>
      </p:nvGrpSpPr>
      <p:grpSpPr>
        <a:xfrm>
          <a:off x="0" y="0"/>
          <a:ext cx="0" cy="0"/>
          <a:chOff x="0" y="0"/>
          <a:chExt cx="0" cy="0"/>
        </a:xfrm>
      </p:grpSpPr>
      <p:pic>
        <p:nvPicPr>
          <p:cNvPr id="473" name="Google Shape;473;p68"/>
          <p:cNvPicPr preferRelativeResize="0"/>
          <p:nvPr/>
        </p:nvPicPr>
        <p:blipFill>
          <a:blip r:embed="rId3">
            <a:alphaModFix/>
          </a:blip>
          <a:stretch>
            <a:fillRect/>
          </a:stretch>
        </p:blipFill>
        <p:spPr>
          <a:xfrm>
            <a:off x="5153625" y="1590675"/>
            <a:ext cx="6819901" cy="5114926"/>
          </a:xfrm>
          <a:prstGeom prst="rect">
            <a:avLst/>
          </a:prstGeom>
          <a:noFill/>
          <a:ln>
            <a:noFill/>
          </a:ln>
        </p:spPr>
      </p:pic>
      <p:pic>
        <p:nvPicPr>
          <p:cNvPr id="474" name="Google Shape;474;p68"/>
          <p:cNvPicPr preferRelativeResize="0"/>
          <p:nvPr/>
        </p:nvPicPr>
        <p:blipFill>
          <a:blip r:embed="rId4">
            <a:alphaModFix/>
          </a:blip>
          <a:stretch>
            <a:fillRect/>
          </a:stretch>
        </p:blipFill>
        <p:spPr>
          <a:xfrm>
            <a:off x="152400" y="152400"/>
            <a:ext cx="4914900" cy="6553201"/>
          </a:xfrm>
          <a:prstGeom prst="rect">
            <a:avLst/>
          </a:prstGeom>
          <a:noFill/>
          <a:ln>
            <a:noFill/>
          </a:ln>
        </p:spPr>
      </p:pic>
      <p:sp>
        <p:nvSpPr>
          <p:cNvPr id="475" name="Google Shape;475;p68"/>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ACIDS AND BASES</a:t>
            </a:r>
            <a:endParaRPr sz="4000" b="1">
              <a:solidFill>
                <a:srgbClr val="008000"/>
              </a:solidFill>
              <a:latin typeface="Calibri"/>
              <a:ea typeface="Calibri"/>
              <a:cs typeface="Calibri"/>
              <a:sym typeface="Calibri"/>
            </a:endParaRPr>
          </a:p>
        </p:txBody>
      </p:sp>
    </p:spTree>
    <p:extLst>
      <p:ext uri="{BB962C8B-B14F-4D97-AF65-F5344CB8AC3E}">
        <p14:creationId xmlns:p14="http://schemas.microsoft.com/office/powerpoint/2010/main" val="23188579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479"/>
        <p:cNvGrpSpPr/>
        <p:nvPr/>
      </p:nvGrpSpPr>
      <p:grpSpPr>
        <a:xfrm>
          <a:off x="0" y="0"/>
          <a:ext cx="0" cy="0"/>
          <a:chOff x="0" y="0"/>
          <a:chExt cx="0" cy="0"/>
        </a:xfrm>
      </p:grpSpPr>
      <p:pic>
        <p:nvPicPr>
          <p:cNvPr id="480" name="Google Shape;480;p69"/>
          <p:cNvPicPr preferRelativeResize="0"/>
          <p:nvPr/>
        </p:nvPicPr>
        <p:blipFill>
          <a:blip r:embed="rId3">
            <a:alphaModFix/>
          </a:blip>
          <a:stretch>
            <a:fillRect/>
          </a:stretch>
        </p:blipFill>
        <p:spPr>
          <a:xfrm>
            <a:off x="5153625" y="1590675"/>
            <a:ext cx="6819901" cy="5114926"/>
          </a:xfrm>
          <a:prstGeom prst="rect">
            <a:avLst/>
          </a:prstGeom>
          <a:noFill/>
          <a:ln>
            <a:noFill/>
          </a:ln>
        </p:spPr>
      </p:pic>
      <p:pic>
        <p:nvPicPr>
          <p:cNvPr id="481" name="Google Shape;481;p69"/>
          <p:cNvPicPr preferRelativeResize="0"/>
          <p:nvPr/>
        </p:nvPicPr>
        <p:blipFill>
          <a:blip r:embed="rId4">
            <a:alphaModFix/>
          </a:blip>
          <a:stretch>
            <a:fillRect/>
          </a:stretch>
        </p:blipFill>
        <p:spPr>
          <a:xfrm>
            <a:off x="152400" y="152400"/>
            <a:ext cx="4914900" cy="6553201"/>
          </a:xfrm>
          <a:prstGeom prst="rect">
            <a:avLst/>
          </a:prstGeom>
          <a:noFill/>
          <a:ln>
            <a:noFill/>
          </a:ln>
        </p:spPr>
      </p:pic>
      <p:sp>
        <p:nvSpPr>
          <p:cNvPr id="482" name="Google Shape;482;p69"/>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ACIDS AND BASES</a:t>
            </a:r>
            <a:endParaRPr sz="4000" b="1">
              <a:solidFill>
                <a:srgbClr val="008000"/>
              </a:solidFill>
              <a:latin typeface="Calibri"/>
              <a:ea typeface="Calibri"/>
              <a:cs typeface="Calibri"/>
              <a:sym typeface="Calibri"/>
            </a:endParaRPr>
          </a:p>
        </p:txBody>
      </p:sp>
      <p:pic>
        <p:nvPicPr>
          <p:cNvPr id="483" name="Google Shape;483;p69"/>
          <p:cNvPicPr preferRelativeResize="0"/>
          <p:nvPr/>
        </p:nvPicPr>
        <p:blipFill>
          <a:blip r:embed="rId5">
            <a:alphaModFix/>
          </a:blip>
          <a:stretch>
            <a:fillRect/>
          </a:stretch>
        </p:blipFill>
        <p:spPr>
          <a:xfrm>
            <a:off x="3714750" y="2062163"/>
            <a:ext cx="4762500" cy="4171950"/>
          </a:xfrm>
          <a:prstGeom prst="rect">
            <a:avLst/>
          </a:prstGeom>
          <a:noFill/>
          <a:ln>
            <a:noFill/>
          </a:ln>
        </p:spPr>
      </p:pic>
    </p:spTree>
    <p:extLst>
      <p:ext uri="{BB962C8B-B14F-4D97-AF65-F5344CB8AC3E}">
        <p14:creationId xmlns:p14="http://schemas.microsoft.com/office/powerpoint/2010/main" val="195452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487"/>
        <p:cNvGrpSpPr/>
        <p:nvPr/>
      </p:nvGrpSpPr>
      <p:grpSpPr>
        <a:xfrm>
          <a:off x="0" y="0"/>
          <a:ext cx="0" cy="0"/>
          <a:chOff x="0" y="0"/>
          <a:chExt cx="0" cy="0"/>
        </a:xfrm>
      </p:grpSpPr>
      <p:pic>
        <p:nvPicPr>
          <p:cNvPr id="488" name="Google Shape;488;p70"/>
          <p:cNvPicPr preferRelativeResize="0"/>
          <p:nvPr/>
        </p:nvPicPr>
        <p:blipFill>
          <a:blip r:embed="rId3">
            <a:alphaModFix/>
          </a:blip>
          <a:stretch>
            <a:fillRect/>
          </a:stretch>
        </p:blipFill>
        <p:spPr>
          <a:xfrm>
            <a:off x="5153625" y="1590675"/>
            <a:ext cx="6819901" cy="5114926"/>
          </a:xfrm>
          <a:prstGeom prst="rect">
            <a:avLst/>
          </a:prstGeom>
          <a:noFill/>
          <a:ln>
            <a:noFill/>
          </a:ln>
        </p:spPr>
      </p:pic>
      <p:pic>
        <p:nvPicPr>
          <p:cNvPr id="489" name="Google Shape;489;p70"/>
          <p:cNvPicPr preferRelativeResize="0"/>
          <p:nvPr/>
        </p:nvPicPr>
        <p:blipFill>
          <a:blip r:embed="rId4">
            <a:alphaModFix/>
          </a:blip>
          <a:stretch>
            <a:fillRect/>
          </a:stretch>
        </p:blipFill>
        <p:spPr>
          <a:xfrm>
            <a:off x="152400" y="152400"/>
            <a:ext cx="4914900" cy="6553201"/>
          </a:xfrm>
          <a:prstGeom prst="rect">
            <a:avLst/>
          </a:prstGeom>
          <a:noFill/>
          <a:ln>
            <a:noFill/>
          </a:ln>
        </p:spPr>
      </p:pic>
      <p:sp>
        <p:nvSpPr>
          <p:cNvPr id="490" name="Google Shape;490;p70"/>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ACIDS AND BASES</a:t>
            </a:r>
            <a:endParaRPr sz="4000" b="1">
              <a:solidFill>
                <a:srgbClr val="008000"/>
              </a:solidFill>
              <a:latin typeface="Calibri"/>
              <a:ea typeface="Calibri"/>
              <a:cs typeface="Calibri"/>
              <a:sym typeface="Calibri"/>
            </a:endParaRPr>
          </a:p>
        </p:txBody>
      </p:sp>
      <p:pic>
        <p:nvPicPr>
          <p:cNvPr id="491" name="Google Shape;491;p70"/>
          <p:cNvPicPr preferRelativeResize="0"/>
          <p:nvPr/>
        </p:nvPicPr>
        <p:blipFill>
          <a:blip r:embed="rId5">
            <a:alphaModFix/>
          </a:blip>
          <a:stretch>
            <a:fillRect/>
          </a:stretch>
        </p:blipFill>
        <p:spPr>
          <a:xfrm>
            <a:off x="0" y="1607094"/>
            <a:ext cx="12191999" cy="3643812"/>
          </a:xfrm>
          <a:prstGeom prst="rect">
            <a:avLst/>
          </a:prstGeom>
          <a:noFill/>
          <a:ln>
            <a:noFill/>
          </a:ln>
        </p:spPr>
      </p:pic>
    </p:spTree>
    <p:extLst>
      <p:ext uri="{BB962C8B-B14F-4D97-AF65-F5344CB8AC3E}">
        <p14:creationId xmlns:p14="http://schemas.microsoft.com/office/powerpoint/2010/main" val="2580786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495"/>
        <p:cNvGrpSpPr/>
        <p:nvPr/>
      </p:nvGrpSpPr>
      <p:grpSpPr>
        <a:xfrm>
          <a:off x="0" y="0"/>
          <a:ext cx="0" cy="0"/>
          <a:chOff x="0" y="0"/>
          <a:chExt cx="0" cy="0"/>
        </a:xfrm>
      </p:grpSpPr>
      <p:pic>
        <p:nvPicPr>
          <p:cNvPr id="496" name="Google Shape;496;p71"/>
          <p:cNvPicPr preferRelativeResize="0"/>
          <p:nvPr/>
        </p:nvPicPr>
        <p:blipFill>
          <a:blip r:embed="rId3">
            <a:alphaModFix/>
          </a:blip>
          <a:stretch>
            <a:fillRect/>
          </a:stretch>
        </p:blipFill>
        <p:spPr>
          <a:xfrm>
            <a:off x="5153625" y="1590675"/>
            <a:ext cx="6819901" cy="5114926"/>
          </a:xfrm>
          <a:prstGeom prst="rect">
            <a:avLst/>
          </a:prstGeom>
          <a:noFill/>
          <a:ln>
            <a:noFill/>
          </a:ln>
        </p:spPr>
      </p:pic>
      <p:pic>
        <p:nvPicPr>
          <p:cNvPr id="497" name="Google Shape;497;p71"/>
          <p:cNvPicPr preferRelativeResize="0"/>
          <p:nvPr/>
        </p:nvPicPr>
        <p:blipFill>
          <a:blip r:embed="rId4">
            <a:alphaModFix/>
          </a:blip>
          <a:stretch>
            <a:fillRect/>
          </a:stretch>
        </p:blipFill>
        <p:spPr>
          <a:xfrm>
            <a:off x="152400" y="152400"/>
            <a:ext cx="4914900" cy="6553201"/>
          </a:xfrm>
          <a:prstGeom prst="rect">
            <a:avLst/>
          </a:prstGeom>
          <a:noFill/>
          <a:ln>
            <a:noFill/>
          </a:ln>
        </p:spPr>
      </p:pic>
      <p:sp>
        <p:nvSpPr>
          <p:cNvPr id="498" name="Google Shape;498;p71"/>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ACIDS AND BASES</a:t>
            </a:r>
            <a:endParaRPr sz="4000" b="1">
              <a:solidFill>
                <a:srgbClr val="008000"/>
              </a:solidFill>
              <a:latin typeface="Calibri"/>
              <a:ea typeface="Calibri"/>
              <a:cs typeface="Calibri"/>
              <a:sym typeface="Calibri"/>
            </a:endParaRPr>
          </a:p>
        </p:txBody>
      </p:sp>
      <p:pic>
        <p:nvPicPr>
          <p:cNvPr id="499" name="Google Shape;499;p71"/>
          <p:cNvPicPr preferRelativeResize="0"/>
          <p:nvPr/>
        </p:nvPicPr>
        <p:blipFill>
          <a:blip r:embed="rId5">
            <a:alphaModFix/>
          </a:blip>
          <a:stretch>
            <a:fillRect/>
          </a:stretch>
        </p:blipFill>
        <p:spPr>
          <a:xfrm>
            <a:off x="0" y="1443507"/>
            <a:ext cx="12192001" cy="3970986"/>
          </a:xfrm>
          <a:prstGeom prst="rect">
            <a:avLst/>
          </a:prstGeom>
          <a:noFill/>
          <a:ln>
            <a:noFill/>
          </a:ln>
        </p:spPr>
      </p:pic>
    </p:spTree>
    <p:extLst>
      <p:ext uri="{BB962C8B-B14F-4D97-AF65-F5344CB8AC3E}">
        <p14:creationId xmlns:p14="http://schemas.microsoft.com/office/powerpoint/2010/main" val="30743249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503"/>
        <p:cNvGrpSpPr/>
        <p:nvPr/>
      </p:nvGrpSpPr>
      <p:grpSpPr>
        <a:xfrm>
          <a:off x="0" y="0"/>
          <a:ext cx="0" cy="0"/>
          <a:chOff x="0" y="0"/>
          <a:chExt cx="0" cy="0"/>
        </a:xfrm>
      </p:grpSpPr>
      <p:pic>
        <p:nvPicPr>
          <p:cNvPr id="504" name="Google Shape;504;p72"/>
          <p:cNvPicPr preferRelativeResize="0"/>
          <p:nvPr/>
        </p:nvPicPr>
        <p:blipFill>
          <a:blip r:embed="rId3">
            <a:alphaModFix/>
          </a:blip>
          <a:stretch>
            <a:fillRect/>
          </a:stretch>
        </p:blipFill>
        <p:spPr>
          <a:xfrm>
            <a:off x="152400" y="152400"/>
            <a:ext cx="4914900" cy="6553201"/>
          </a:xfrm>
          <a:prstGeom prst="rect">
            <a:avLst/>
          </a:prstGeom>
          <a:noFill/>
          <a:ln>
            <a:noFill/>
          </a:ln>
        </p:spPr>
      </p:pic>
      <p:pic>
        <p:nvPicPr>
          <p:cNvPr id="505" name="Google Shape;505;p72"/>
          <p:cNvPicPr preferRelativeResize="0"/>
          <p:nvPr/>
        </p:nvPicPr>
        <p:blipFill>
          <a:blip r:embed="rId4">
            <a:alphaModFix/>
          </a:blip>
          <a:stretch>
            <a:fillRect/>
          </a:stretch>
        </p:blipFill>
        <p:spPr>
          <a:xfrm>
            <a:off x="5067300" y="1590675"/>
            <a:ext cx="6819901" cy="5114926"/>
          </a:xfrm>
          <a:prstGeom prst="rect">
            <a:avLst/>
          </a:prstGeom>
          <a:noFill/>
          <a:ln>
            <a:noFill/>
          </a:ln>
        </p:spPr>
      </p:pic>
      <p:sp>
        <p:nvSpPr>
          <p:cNvPr id="506" name="Google Shape;506;p72"/>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COLD AND HEAT</a:t>
            </a:r>
            <a:endParaRPr sz="4000" b="1">
              <a:solidFill>
                <a:srgbClr val="008000"/>
              </a:solidFill>
              <a:latin typeface="Calibri"/>
              <a:ea typeface="Calibri"/>
              <a:cs typeface="Calibri"/>
              <a:sym typeface="Calibri"/>
            </a:endParaRPr>
          </a:p>
        </p:txBody>
      </p:sp>
    </p:spTree>
    <p:extLst>
      <p:ext uri="{BB962C8B-B14F-4D97-AF65-F5344CB8AC3E}">
        <p14:creationId xmlns:p14="http://schemas.microsoft.com/office/powerpoint/2010/main" val="110213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6FA74BB8-D841-BC27-1FEE-1349B74DA3A0}"/>
              </a:ext>
            </a:extLst>
          </p:cNvPr>
          <p:cNvPicPr>
            <a:picLocks noChangeAspect="1"/>
          </p:cNvPicPr>
          <p:nvPr/>
        </p:nvPicPr>
        <p:blipFill>
          <a:blip r:embed="rId3"/>
          <a:stretch>
            <a:fillRect/>
          </a:stretch>
        </p:blipFill>
        <p:spPr>
          <a:xfrm>
            <a:off x="7951808" y="942989"/>
            <a:ext cx="3160909" cy="2913687"/>
          </a:xfrm>
          <a:prstGeom prst="rect">
            <a:avLst/>
          </a:prstGeom>
        </p:spPr>
      </p:pic>
      <p:pic>
        <p:nvPicPr>
          <p:cNvPr id="6" name="Content Placeholder 5" descr="A child's hand holding a piece of paper&#10;&#10;Description automatically generated with low confidence">
            <a:extLst>
              <a:ext uri="{FF2B5EF4-FFF2-40B4-BE49-F238E27FC236}">
                <a16:creationId xmlns:a16="http://schemas.microsoft.com/office/drawing/2014/main" id="{AED72F3A-99D8-C544-E808-2DF92807D34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61884" y="1273216"/>
            <a:ext cx="7000239" cy="4659534"/>
          </a:xfrm>
        </p:spPr>
      </p:pic>
      <p:sp>
        <p:nvSpPr>
          <p:cNvPr id="8" name="Rectangle 7">
            <a:extLst>
              <a:ext uri="{FF2B5EF4-FFF2-40B4-BE49-F238E27FC236}">
                <a16:creationId xmlns:a16="http://schemas.microsoft.com/office/drawing/2014/main" id="{31063B95-439D-A22F-F0EE-92E247BBC310}"/>
              </a:ext>
            </a:extLst>
          </p:cNvPr>
          <p:cNvSpPr/>
          <p:nvPr/>
        </p:nvSpPr>
        <p:spPr>
          <a:xfrm>
            <a:off x="5000263" y="3032567"/>
            <a:ext cx="2558005" cy="26853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37</a:t>
            </a:fld>
            <a:endParaRPr lang="en-US" dirty="0"/>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1099595" y="414134"/>
            <a:ext cx="10497893" cy="544574"/>
          </a:xfrm>
        </p:spPr>
        <p:txBody>
          <a:bodyPr/>
          <a:lstStyle/>
          <a:p>
            <a:pPr algn="ctr"/>
            <a:r>
              <a:rPr lang="en-US" dirty="0"/>
              <a:t>Let’s Examine the Kit</a:t>
            </a:r>
          </a:p>
        </p:txBody>
      </p:sp>
      <p:sp>
        <p:nvSpPr>
          <p:cNvPr id="7" name="Oval 6">
            <a:extLst>
              <a:ext uri="{FF2B5EF4-FFF2-40B4-BE49-F238E27FC236}">
                <a16:creationId xmlns:a16="http://schemas.microsoft.com/office/drawing/2014/main" id="{7A13345B-71B3-0CAA-6D98-ADF59D12BCD4}"/>
              </a:ext>
            </a:extLst>
          </p:cNvPr>
          <p:cNvSpPr/>
          <p:nvPr/>
        </p:nvSpPr>
        <p:spPr>
          <a:xfrm>
            <a:off x="2430684" y="2060294"/>
            <a:ext cx="1944546" cy="1956121"/>
          </a:xfrm>
          <a:prstGeom prst="ellipse">
            <a:avLst/>
          </a:prstGeom>
          <a:noFill/>
          <a:ln w="571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5CE390BF-E12C-F890-9041-FFCBB3D86300}"/>
              </a:ext>
            </a:extLst>
          </p:cNvPr>
          <p:cNvCxnSpPr>
            <a:cxnSpLocks/>
          </p:cNvCxnSpPr>
          <p:nvPr/>
        </p:nvCxnSpPr>
        <p:spPr>
          <a:xfrm flipV="1">
            <a:off x="3460830" y="1325332"/>
            <a:ext cx="4653023" cy="734962"/>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4B2516A-B4FA-DDA0-FCD7-E4305E2AF27B}"/>
              </a:ext>
            </a:extLst>
          </p:cNvPr>
          <p:cNvCxnSpPr>
            <a:cxnSpLocks/>
          </p:cNvCxnSpPr>
          <p:nvPr/>
        </p:nvCxnSpPr>
        <p:spPr>
          <a:xfrm>
            <a:off x="3958541" y="3856676"/>
            <a:ext cx="4617982" cy="62191"/>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68361BDE-1463-155E-F04D-38649EEA82B5}"/>
              </a:ext>
            </a:extLst>
          </p:cNvPr>
          <p:cNvSpPr/>
          <p:nvPr/>
        </p:nvSpPr>
        <p:spPr>
          <a:xfrm>
            <a:off x="7662123" y="755869"/>
            <a:ext cx="3603603" cy="3388430"/>
          </a:xfrm>
          <a:prstGeom prst="ellipse">
            <a:avLst/>
          </a:prstGeom>
          <a:noFill/>
          <a:ln w="57150">
            <a:solidFill>
              <a:srgbClr val="1EAC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22944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hild's hand holding a piece of paper&#10;&#10;Description automatically generated with low confidence">
            <a:extLst>
              <a:ext uri="{FF2B5EF4-FFF2-40B4-BE49-F238E27FC236}">
                <a16:creationId xmlns:a16="http://schemas.microsoft.com/office/drawing/2014/main" id="{AED72F3A-99D8-C544-E808-2DF92807D34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9262" y="1264814"/>
            <a:ext cx="7012861" cy="4667936"/>
          </a:xfrm>
        </p:spPr>
      </p:pic>
      <p:sp>
        <p:nvSpPr>
          <p:cNvPr id="8" name="Rectangle 7">
            <a:extLst>
              <a:ext uri="{FF2B5EF4-FFF2-40B4-BE49-F238E27FC236}">
                <a16:creationId xmlns:a16="http://schemas.microsoft.com/office/drawing/2014/main" id="{31063B95-439D-A22F-F0EE-92E247BBC310}"/>
              </a:ext>
            </a:extLst>
          </p:cNvPr>
          <p:cNvSpPr/>
          <p:nvPr/>
        </p:nvSpPr>
        <p:spPr>
          <a:xfrm>
            <a:off x="5000263" y="3032567"/>
            <a:ext cx="2558005" cy="26853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38</a:t>
            </a:fld>
            <a:endParaRPr lang="en-US" dirty="0"/>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1099595" y="414134"/>
            <a:ext cx="10497893" cy="544574"/>
          </a:xfrm>
        </p:spPr>
        <p:txBody>
          <a:bodyPr/>
          <a:lstStyle/>
          <a:p>
            <a:pPr algn="ctr"/>
            <a:r>
              <a:rPr lang="en-US" dirty="0"/>
              <a:t>Let’s Examine the Kit</a:t>
            </a:r>
          </a:p>
        </p:txBody>
      </p:sp>
      <p:cxnSp>
        <p:nvCxnSpPr>
          <p:cNvPr id="12" name="Straight Connector 11">
            <a:extLst>
              <a:ext uri="{FF2B5EF4-FFF2-40B4-BE49-F238E27FC236}">
                <a16:creationId xmlns:a16="http://schemas.microsoft.com/office/drawing/2014/main" id="{24B2516A-B4FA-DDA0-FCD7-E4305E2AF27B}"/>
              </a:ext>
            </a:extLst>
          </p:cNvPr>
          <p:cNvCxnSpPr>
            <a:cxnSpLocks/>
          </p:cNvCxnSpPr>
          <p:nvPr/>
        </p:nvCxnSpPr>
        <p:spPr>
          <a:xfrm>
            <a:off x="3379807" y="4189535"/>
            <a:ext cx="5578998" cy="12759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68361BDE-1463-155E-F04D-38649EEA82B5}"/>
              </a:ext>
            </a:extLst>
          </p:cNvPr>
          <p:cNvSpPr/>
          <p:nvPr/>
        </p:nvSpPr>
        <p:spPr>
          <a:xfrm>
            <a:off x="6985162" y="1140106"/>
            <a:ext cx="4387123" cy="4325417"/>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243AEC77-0887-1511-784E-4AA3D83386FE}"/>
              </a:ext>
            </a:extLst>
          </p:cNvPr>
          <p:cNvCxnSpPr>
            <a:cxnSpLocks/>
          </p:cNvCxnSpPr>
          <p:nvPr/>
        </p:nvCxnSpPr>
        <p:spPr>
          <a:xfrm flipV="1">
            <a:off x="3906454" y="1325332"/>
            <a:ext cx="4392594" cy="170723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4">
            <p14:nvContentPartPr>
              <p14:cNvPr id="83" name="Ink 82">
                <a:extLst>
                  <a:ext uri="{FF2B5EF4-FFF2-40B4-BE49-F238E27FC236}">
                    <a16:creationId xmlns:a16="http://schemas.microsoft.com/office/drawing/2014/main" id="{21B591EF-C1EF-48FB-9B04-61E681B8E0CF}"/>
                  </a:ext>
                </a:extLst>
              </p14:cNvPr>
              <p14:cNvContentPartPr/>
              <p14:nvPr/>
            </p14:nvContentPartPr>
            <p14:xfrm>
              <a:off x="9456598" y="2928509"/>
              <a:ext cx="360" cy="360"/>
            </p14:xfrm>
          </p:contentPart>
        </mc:Choice>
        <mc:Fallback xmlns="">
          <p:pic>
            <p:nvPicPr>
              <p:cNvPr id="83" name="Ink 82">
                <a:extLst>
                  <a:ext uri="{FF2B5EF4-FFF2-40B4-BE49-F238E27FC236}">
                    <a16:creationId xmlns:a16="http://schemas.microsoft.com/office/drawing/2014/main" id="{21B591EF-C1EF-48FB-9B04-61E681B8E0CF}"/>
                  </a:ext>
                </a:extLst>
              </p:cNvPr>
              <p:cNvPicPr/>
              <p:nvPr/>
            </p:nvPicPr>
            <p:blipFill>
              <a:blip r:embed="rId5"/>
              <a:stretch>
                <a:fillRect/>
              </a:stretch>
            </p:blipFill>
            <p:spPr>
              <a:xfrm>
                <a:off x="9393598" y="2865509"/>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2" name="Ink 151">
                <a:extLst>
                  <a:ext uri="{FF2B5EF4-FFF2-40B4-BE49-F238E27FC236}">
                    <a16:creationId xmlns:a16="http://schemas.microsoft.com/office/drawing/2014/main" id="{9D8D0647-C1F0-2D07-11BD-3B455E0CC46C}"/>
                  </a:ext>
                </a:extLst>
              </p14:cNvPr>
              <p14:cNvContentPartPr/>
              <p14:nvPr/>
            </p14:nvContentPartPr>
            <p14:xfrm>
              <a:off x="4397878" y="-1030771"/>
              <a:ext cx="360" cy="360"/>
            </p14:xfrm>
          </p:contentPart>
        </mc:Choice>
        <mc:Fallback xmlns="">
          <p:pic>
            <p:nvPicPr>
              <p:cNvPr id="152" name="Ink 151">
                <a:extLst>
                  <a:ext uri="{FF2B5EF4-FFF2-40B4-BE49-F238E27FC236}">
                    <a16:creationId xmlns:a16="http://schemas.microsoft.com/office/drawing/2014/main" id="{9D8D0647-C1F0-2D07-11BD-3B455E0CC46C}"/>
                  </a:ext>
                </a:extLst>
              </p:cNvPr>
              <p:cNvPicPr/>
              <p:nvPr/>
            </p:nvPicPr>
            <p:blipFill>
              <a:blip r:embed="rId7"/>
              <a:stretch>
                <a:fillRect/>
              </a:stretch>
            </p:blipFill>
            <p:spPr>
              <a:xfrm>
                <a:off x="4393558" y="-1035091"/>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3" name="Ink 152">
                <a:extLst>
                  <a:ext uri="{FF2B5EF4-FFF2-40B4-BE49-F238E27FC236}">
                    <a16:creationId xmlns:a16="http://schemas.microsoft.com/office/drawing/2014/main" id="{BCE46FB7-17CC-3D98-AFEB-738AEBB24195}"/>
                  </a:ext>
                </a:extLst>
              </p14:cNvPr>
              <p14:cNvContentPartPr/>
              <p14:nvPr/>
            </p14:nvContentPartPr>
            <p14:xfrm>
              <a:off x="9305758" y="4733549"/>
              <a:ext cx="360" cy="360"/>
            </p14:xfrm>
          </p:contentPart>
        </mc:Choice>
        <mc:Fallback xmlns="">
          <p:pic>
            <p:nvPicPr>
              <p:cNvPr id="153" name="Ink 152">
                <a:extLst>
                  <a:ext uri="{FF2B5EF4-FFF2-40B4-BE49-F238E27FC236}">
                    <a16:creationId xmlns:a16="http://schemas.microsoft.com/office/drawing/2014/main" id="{BCE46FB7-17CC-3D98-AFEB-738AEBB24195}"/>
                  </a:ext>
                </a:extLst>
              </p:cNvPr>
              <p:cNvPicPr/>
              <p:nvPr/>
            </p:nvPicPr>
            <p:blipFill>
              <a:blip r:embed="rId9"/>
              <a:stretch>
                <a:fillRect/>
              </a:stretch>
            </p:blipFill>
            <p:spPr>
              <a:xfrm>
                <a:off x="9269758" y="4697549"/>
                <a:ext cx="72000" cy="72000"/>
              </a:xfrm>
              <a:prstGeom prst="rect">
                <a:avLst/>
              </a:prstGeom>
            </p:spPr>
          </p:pic>
        </mc:Fallback>
      </mc:AlternateContent>
      <p:grpSp>
        <p:nvGrpSpPr>
          <p:cNvPr id="158" name="Group 157">
            <a:extLst>
              <a:ext uri="{FF2B5EF4-FFF2-40B4-BE49-F238E27FC236}">
                <a16:creationId xmlns:a16="http://schemas.microsoft.com/office/drawing/2014/main" id="{FB0F4B56-EA2C-D496-135F-1D140A385056}"/>
              </a:ext>
            </a:extLst>
          </p:cNvPr>
          <p:cNvGrpSpPr/>
          <p:nvPr/>
        </p:nvGrpSpPr>
        <p:grpSpPr>
          <a:xfrm>
            <a:off x="9247798" y="4270949"/>
            <a:ext cx="209160" cy="185400"/>
            <a:chOff x="9247798" y="4270949"/>
            <a:chExt cx="209160" cy="185400"/>
          </a:xfrm>
        </p:grpSpPr>
        <mc:AlternateContent xmlns:mc="http://schemas.openxmlformats.org/markup-compatibility/2006" xmlns:p14="http://schemas.microsoft.com/office/powerpoint/2010/main">
          <mc:Choice Requires="p14">
            <p:contentPart p14:bwMode="auto" r:id="rId10">
              <p14:nvContentPartPr>
                <p14:cNvPr id="139" name="Ink 138">
                  <a:extLst>
                    <a:ext uri="{FF2B5EF4-FFF2-40B4-BE49-F238E27FC236}">
                      <a16:creationId xmlns:a16="http://schemas.microsoft.com/office/drawing/2014/main" id="{886956EA-AFBB-BAFB-3B4E-B0051CFAB4AC}"/>
                    </a:ext>
                  </a:extLst>
                </p14:cNvPr>
                <p14:cNvContentPartPr/>
                <p14:nvPr/>
              </p14:nvContentPartPr>
              <p14:xfrm>
                <a:off x="9282718" y="4270949"/>
                <a:ext cx="360" cy="360"/>
              </p14:xfrm>
            </p:contentPart>
          </mc:Choice>
          <mc:Fallback xmlns="">
            <p:pic>
              <p:nvPicPr>
                <p:cNvPr id="139" name="Ink 138">
                  <a:extLst>
                    <a:ext uri="{FF2B5EF4-FFF2-40B4-BE49-F238E27FC236}">
                      <a16:creationId xmlns:a16="http://schemas.microsoft.com/office/drawing/2014/main" id="{886956EA-AFBB-BAFB-3B4E-B0051CFAB4AC}"/>
                    </a:ext>
                  </a:extLst>
                </p:cNvPr>
                <p:cNvPicPr/>
                <p:nvPr/>
              </p:nvPicPr>
              <p:blipFill>
                <a:blip r:embed="rId7"/>
                <a:stretch>
                  <a:fillRect/>
                </a:stretch>
              </p:blipFill>
              <p:spPr>
                <a:xfrm>
                  <a:off x="9278398" y="4266629"/>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0" name="Ink 139">
                  <a:extLst>
                    <a:ext uri="{FF2B5EF4-FFF2-40B4-BE49-F238E27FC236}">
                      <a16:creationId xmlns:a16="http://schemas.microsoft.com/office/drawing/2014/main" id="{1AA2DC1E-FCB1-91D9-6000-6A71717D6DC6}"/>
                    </a:ext>
                  </a:extLst>
                </p14:cNvPr>
                <p14:cNvContentPartPr/>
                <p14:nvPr/>
              </p14:nvContentPartPr>
              <p14:xfrm>
                <a:off x="9340318" y="4374629"/>
                <a:ext cx="360" cy="360"/>
              </p14:xfrm>
            </p:contentPart>
          </mc:Choice>
          <mc:Fallback xmlns="">
            <p:pic>
              <p:nvPicPr>
                <p:cNvPr id="140" name="Ink 139">
                  <a:extLst>
                    <a:ext uri="{FF2B5EF4-FFF2-40B4-BE49-F238E27FC236}">
                      <a16:creationId xmlns:a16="http://schemas.microsoft.com/office/drawing/2014/main" id="{1AA2DC1E-FCB1-91D9-6000-6A71717D6DC6}"/>
                    </a:ext>
                  </a:extLst>
                </p:cNvPr>
                <p:cNvPicPr/>
                <p:nvPr/>
              </p:nvPicPr>
              <p:blipFill>
                <a:blip r:embed="rId7"/>
                <a:stretch>
                  <a:fillRect/>
                </a:stretch>
              </p:blipFill>
              <p:spPr>
                <a:xfrm>
                  <a:off x="9335998" y="4370309"/>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1" name="Ink 130">
                  <a:extLst>
                    <a:ext uri="{FF2B5EF4-FFF2-40B4-BE49-F238E27FC236}">
                      <a16:creationId xmlns:a16="http://schemas.microsoft.com/office/drawing/2014/main" id="{A5680B83-0C0E-483E-ACA6-C2B64FB0381F}"/>
                    </a:ext>
                  </a:extLst>
                </p14:cNvPr>
                <p14:cNvContentPartPr/>
                <p14:nvPr/>
              </p14:nvContentPartPr>
              <p14:xfrm>
                <a:off x="9270838" y="4433309"/>
                <a:ext cx="360" cy="360"/>
              </p14:xfrm>
            </p:contentPart>
          </mc:Choice>
          <mc:Fallback xmlns="">
            <p:pic>
              <p:nvPicPr>
                <p:cNvPr id="131" name="Ink 130">
                  <a:extLst>
                    <a:ext uri="{FF2B5EF4-FFF2-40B4-BE49-F238E27FC236}">
                      <a16:creationId xmlns:a16="http://schemas.microsoft.com/office/drawing/2014/main" id="{A5680B83-0C0E-483E-ACA6-C2B64FB0381F}"/>
                    </a:ext>
                  </a:extLst>
                </p:cNvPr>
                <p:cNvPicPr/>
                <p:nvPr/>
              </p:nvPicPr>
              <p:blipFill>
                <a:blip r:embed="rId5"/>
                <a:stretch>
                  <a:fillRect/>
                </a:stretch>
              </p:blipFill>
              <p:spPr>
                <a:xfrm>
                  <a:off x="9207838" y="4370309"/>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32" name="Ink 131">
                  <a:extLst>
                    <a:ext uri="{FF2B5EF4-FFF2-40B4-BE49-F238E27FC236}">
                      <a16:creationId xmlns:a16="http://schemas.microsoft.com/office/drawing/2014/main" id="{811DAA34-AC03-8A8D-BFF4-A0975317A992}"/>
                    </a:ext>
                  </a:extLst>
                </p14:cNvPr>
                <p14:cNvContentPartPr/>
                <p14:nvPr/>
              </p14:nvContentPartPr>
              <p14:xfrm>
                <a:off x="9270838" y="4433309"/>
                <a:ext cx="360" cy="360"/>
              </p14:xfrm>
            </p:contentPart>
          </mc:Choice>
          <mc:Fallback xmlns="">
            <p:pic>
              <p:nvPicPr>
                <p:cNvPr id="132" name="Ink 131">
                  <a:extLst>
                    <a:ext uri="{FF2B5EF4-FFF2-40B4-BE49-F238E27FC236}">
                      <a16:creationId xmlns:a16="http://schemas.microsoft.com/office/drawing/2014/main" id="{811DAA34-AC03-8A8D-BFF4-A0975317A992}"/>
                    </a:ext>
                  </a:extLst>
                </p:cNvPr>
                <p:cNvPicPr/>
                <p:nvPr/>
              </p:nvPicPr>
              <p:blipFill>
                <a:blip r:embed="rId5"/>
                <a:stretch>
                  <a:fillRect/>
                </a:stretch>
              </p:blipFill>
              <p:spPr>
                <a:xfrm>
                  <a:off x="9207838" y="4370309"/>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4" name="Ink 133">
                  <a:extLst>
                    <a:ext uri="{FF2B5EF4-FFF2-40B4-BE49-F238E27FC236}">
                      <a16:creationId xmlns:a16="http://schemas.microsoft.com/office/drawing/2014/main" id="{1C94AE0C-EB62-DEC9-6378-969C17654B63}"/>
                    </a:ext>
                  </a:extLst>
                </p14:cNvPr>
                <p14:cNvContentPartPr/>
                <p14:nvPr/>
              </p14:nvContentPartPr>
              <p14:xfrm>
                <a:off x="9329158" y="4386509"/>
                <a:ext cx="360" cy="360"/>
              </p14:xfrm>
            </p:contentPart>
          </mc:Choice>
          <mc:Fallback xmlns="">
            <p:pic>
              <p:nvPicPr>
                <p:cNvPr id="134" name="Ink 133">
                  <a:extLst>
                    <a:ext uri="{FF2B5EF4-FFF2-40B4-BE49-F238E27FC236}">
                      <a16:creationId xmlns:a16="http://schemas.microsoft.com/office/drawing/2014/main" id="{1C94AE0C-EB62-DEC9-6378-969C17654B63}"/>
                    </a:ext>
                  </a:extLst>
                </p:cNvPr>
                <p:cNvPicPr/>
                <p:nvPr/>
              </p:nvPicPr>
              <p:blipFill>
                <a:blip r:embed="rId5"/>
                <a:stretch>
                  <a:fillRect/>
                </a:stretch>
              </p:blipFill>
              <p:spPr>
                <a:xfrm>
                  <a:off x="9266158" y="4323509"/>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42" name="Ink 141">
                  <a:extLst>
                    <a:ext uri="{FF2B5EF4-FFF2-40B4-BE49-F238E27FC236}">
                      <a16:creationId xmlns:a16="http://schemas.microsoft.com/office/drawing/2014/main" id="{5D0D1EEE-3FCF-6932-3402-68997B760209}"/>
                    </a:ext>
                  </a:extLst>
                </p14:cNvPr>
                <p14:cNvContentPartPr/>
                <p14:nvPr/>
              </p14:nvContentPartPr>
              <p14:xfrm>
                <a:off x="9456598" y="4409549"/>
                <a:ext cx="360" cy="360"/>
              </p14:xfrm>
            </p:contentPart>
          </mc:Choice>
          <mc:Fallback xmlns="">
            <p:pic>
              <p:nvPicPr>
                <p:cNvPr id="142" name="Ink 141">
                  <a:extLst>
                    <a:ext uri="{FF2B5EF4-FFF2-40B4-BE49-F238E27FC236}">
                      <a16:creationId xmlns:a16="http://schemas.microsoft.com/office/drawing/2014/main" id="{5D0D1EEE-3FCF-6932-3402-68997B760209}"/>
                    </a:ext>
                  </a:extLst>
                </p:cNvPr>
                <p:cNvPicPr/>
                <p:nvPr/>
              </p:nvPicPr>
              <p:blipFill>
                <a:blip r:embed="rId7"/>
                <a:stretch>
                  <a:fillRect/>
                </a:stretch>
              </p:blipFill>
              <p:spPr>
                <a:xfrm>
                  <a:off x="9452278" y="4405229"/>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44" name="Ink 143">
                  <a:extLst>
                    <a:ext uri="{FF2B5EF4-FFF2-40B4-BE49-F238E27FC236}">
                      <a16:creationId xmlns:a16="http://schemas.microsoft.com/office/drawing/2014/main" id="{6CAC4188-BBF8-7A13-47DE-BAF0C78E1701}"/>
                    </a:ext>
                  </a:extLst>
                </p14:cNvPr>
                <p14:cNvContentPartPr/>
                <p14:nvPr/>
              </p14:nvContentPartPr>
              <p14:xfrm>
                <a:off x="9421678" y="4386509"/>
                <a:ext cx="360" cy="360"/>
              </p14:xfrm>
            </p:contentPart>
          </mc:Choice>
          <mc:Fallback xmlns="">
            <p:pic>
              <p:nvPicPr>
                <p:cNvPr id="144" name="Ink 143">
                  <a:extLst>
                    <a:ext uri="{FF2B5EF4-FFF2-40B4-BE49-F238E27FC236}">
                      <a16:creationId xmlns:a16="http://schemas.microsoft.com/office/drawing/2014/main" id="{6CAC4188-BBF8-7A13-47DE-BAF0C78E1701}"/>
                    </a:ext>
                  </a:extLst>
                </p:cNvPr>
                <p:cNvPicPr/>
                <p:nvPr/>
              </p:nvPicPr>
              <p:blipFill>
                <a:blip r:embed="rId7"/>
                <a:stretch>
                  <a:fillRect/>
                </a:stretch>
              </p:blipFill>
              <p:spPr>
                <a:xfrm>
                  <a:off x="9417358" y="4382189"/>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45" name="Ink 144">
                  <a:extLst>
                    <a:ext uri="{FF2B5EF4-FFF2-40B4-BE49-F238E27FC236}">
                      <a16:creationId xmlns:a16="http://schemas.microsoft.com/office/drawing/2014/main" id="{18BAB3D8-9B45-7B88-1293-45C4BA7515DE}"/>
                    </a:ext>
                  </a:extLst>
                </p14:cNvPr>
                <p14:cNvContentPartPr/>
                <p14:nvPr/>
              </p14:nvContentPartPr>
              <p14:xfrm>
                <a:off x="9421678" y="4386509"/>
                <a:ext cx="360" cy="360"/>
              </p14:xfrm>
            </p:contentPart>
          </mc:Choice>
          <mc:Fallback xmlns="">
            <p:pic>
              <p:nvPicPr>
                <p:cNvPr id="145" name="Ink 144">
                  <a:extLst>
                    <a:ext uri="{FF2B5EF4-FFF2-40B4-BE49-F238E27FC236}">
                      <a16:creationId xmlns:a16="http://schemas.microsoft.com/office/drawing/2014/main" id="{18BAB3D8-9B45-7B88-1293-45C4BA7515DE}"/>
                    </a:ext>
                  </a:extLst>
                </p:cNvPr>
                <p:cNvPicPr/>
                <p:nvPr/>
              </p:nvPicPr>
              <p:blipFill>
                <a:blip r:embed="rId7"/>
                <a:stretch>
                  <a:fillRect/>
                </a:stretch>
              </p:blipFill>
              <p:spPr>
                <a:xfrm>
                  <a:off x="9417358" y="4382189"/>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46" name="Ink 145">
                  <a:extLst>
                    <a:ext uri="{FF2B5EF4-FFF2-40B4-BE49-F238E27FC236}">
                      <a16:creationId xmlns:a16="http://schemas.microsoft.com/office/drawing/2014/main" id="{BF1B389B-6328-6499-774F-BE91B2640B66}"/>
                    </a:ext>
                  </a:extLst>
                </p14:cNvPr>
                <p14:cNvContentPartPr/>
                <p14:nvPr/>
              </p14:nvContentPartPr>
              <p14:xfrm>
                <a:off x="9421678" y="4386509"/>
                <a:ext cx="360" cy="360"/>
              </p14:xfrm>
            </p:contentPart>
          </mc:Choice>
          <mc:Fallback xmlns="">
            <p:pic>
              <p:nvPicPr>
                <p:cNvPr id="146" name="Ink 145">
                  <a:extLst>
                    <a:ext uri="{FF2B5EF4-FFF2-40B4-BE49-F238E27FC236}">
                      <a16:creationId xmlns:a16="http://schemas.microsoft.com/office/drawing/2014/main" id="{BF1B389B-6328-6499-774F-BE91B2640B66}"/>
                    </a:ext>
                  </a:extLst>
                </p:cNvPr>
                <p:cNvPicPr/>
                <p:nvPr/>
              </p:nvPicPr>
              <p:blipFill>
                <a:blip r:embed="rId7"/>
                <a:stretch>
                  <a:fillRect/>
                </a:stretch>
              </p:blipFill>
              <p:spPr>
                <a:xfrm>
                  <a:off x="9417358" y="4382189"/>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8" name="Ink 147">
                  <a:extLst>
                    <a:ext uri="{FF2B5EF4-FFF2-40B4-BE49-F238E27FC236}">
                      <a16:creationId xmlns:a16="http://schemas.microsoft.com/office/drawing/2014/main" id="{A5DD0CE6-8F45-E299-92FC-730DF4FEC2B0}"/>
                    </a:ext>
                  </a:extLst>
                </p14:cNvPr>
                <p14:cNvContentPartPr/>
                <p14:nvPr/>
              </p14:nvContentPartPr>
              <p14:xfrm>
                <a:off x="9375238" y="4386509"/>
                <a:ext cx="360" cy="360"/>
              </p14:xfrm>
            </p:contentPart>
          </mc:Choice>
          <mc:Fallback xmlns="">
            <p:pic>
              <p:nvPicPr>
                <p:cNvPr id="148" name="Ink 147">
                  <a:extLst>
                    <a:ext uri="{FF2B5EF4-FFF2-40B4-BE49-F238E27FC236}">
                      <a16:creationId xmlns:a16="http://schemas.microsoft.com/office/drawing/2014/main" id="{A5DD0CE6-8F45-E299-92FC-730DF4FEC2B0}"/>
                    </a:ext>
                  </a:extLst>
                </p:cNvPr>
                <p:cNvPicPr/>
                <p:nvPr/>
              </p:nvPicPr>
              <p:blipFill>
                <a:blip r:embed="rId7"/>
                <a:stretch>
                  <a:fillRect/>
                </a:stretch>
              </p:blipFill>
              <p:spPr>
                <a:xfrm>
                  <a:off x="9370918" y="4382189"/>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54" name="Ink 153">
                  <a:extLst>
                    <a:ext uri="{FF2B5EF4-FFF2-40B4-BE49-F238E27FC236}">
                      <a16:creationId xmlns:a16="http://schemas.microsoft.com/office/drawing/2014/main" id="{DA4F20E4-8263-8B83-CD6F-1D3FC5089AB9}"/>
                    </a:ext>
                  </a:extLst>
                </p14:cNvPr>
                <p14:cNvContentPartPr/>
                <p14:nvPr/>
              </p14:nvContentPartPr>
              <p14:xfrm>
                <a:off x="9398278" y="4455989"/>
                <a:ext cx="360" cy="360"/>
              </p14:xfrm>
            </p:contentPart>
          </mc:Choice>
          <mc:Fallback xmlns="">
            <p:pic>
              <p:nvPicPr>
                <p:cNvPr id="154" name="Ink 153">
                  <a:extLst>
                    <a:ext uri="{FF2B5EF4-FFF2-40B4-BE49-F238E27FC236}">
                      <a16:creationId xmlns:a16="http://schemas.microsoft.com/office/drawing/2014/main" id="{DA4F20E4-8263-8B83-CD6F-1D3FC5089AB9}"/>
                    </a:ext>
                  </a:extLst>
                </p:cNvPr>
                <p:cNvPicPr/>
                <p:nvPr/>
              </p:nvPicPr>
              <p:blipFill>
                <a:blip r:embed="rId9"/>
                <a:stretch>
                  <a:fillRect/>
                </a:stretch>
              </p:blipFill>
              <p:spPr>
                <a:xfrm>
                  <a:off x="9362278" y="441998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5" name="Ink 154">
                  <a:extLst>
                    <a:ext uri="{FF2B5EF4-FFF2-40B4-BE49-F238E27FC236}">
                      <a16:creationId xmlns:a16="http://schemas.microsoft.com/office/drawing/2014/main" id="{E7028393-9892-A50E-C9A9-61010EA06878}"/>
                    </a:ext>
                  </a:extLst>
                </p14:cNvPr>
                <p14:cNvContentPartPr/>
                <p14:nvPr/>
              </p14:nvContentPartPr>
              <p14:xfrm>
                <a:off x="9398278" y="4455989"/>
                <a:ext cx="360" cy="360"/>
              </p14:xfrm>
            </p:contentPart>
          </mc:Choice>
          <mc:Fallback xmlns="">
            <p:pic>
              <p:nvPicPr>
                <p:cNvPr id="155" name="Ink 154">
                  <a:extLst>
                    <a:ext uri="{FF2B5EF4-FFF2-40B4-BE49-F238E27FC236}">
                      <a16:creationId xmlns:a16="http://schemas.microsoft.com/office/drawing/2014/main" id="{E7028393-9892-A50E-C9A9-61010EA06878}"/>
                    </a:ext>
                  </a:extLst>
                </p:cNvPr>
                <p:cNvPicPr/>
                <p:nvPr/>
              </p:nvPicPr>
              <p:blipFill>
                <a:blip r:embed="rId9"/>
                <a:stretch>
                  <a:fillRect/>
                </a:stretch>
              </p:blipFill>
              <p:spPr>
                <a:xfrm>
                  <a:off x="9362278" y="441998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57" name="Ink 156">
                  <a:extLst>
                    <a:ext uri="{FF2B5EF4-FFF2-40B4-BE49-F238E27FC236}">
                      <a16:creationId xmlns:a16="http://schemas.microsoft.com/office/drawing/2014/main" id="{A5329DFB-848B-72FF-6C0B-E5300977BF5C}"/>
                    </a:ext>
                  </a:extLst>
                </p14:cNvPr>
                <p14:cNvContentPartPr/>
                <p14:nvPr/>
              </p14:nvContentPartPr>
              <p14:xfrm>
                <a:off x="9247798" y="4328909"/>
                <a:ext cx="360" cy="360"/>
              </p14:xfrm>
            </p:contentPart>
          </mc:Choice>
          <mc:Fallback xmlns="">
            <p:pic>
              <p:nvPicPr>
                <p:cNvPr id="157" name="Ink 156">
                  <a:extLst>
                    <a:ext uri="{FF2B5EF4-FFF2-40B4-BE49-F238E27FC236}">
                      <a16:creationId xmlns:a16="http://schemas.microsoft.com/office/drawing/2014/main" id="{A5329DFB-848B-72FF-6C0B-E5300977BF5C}"/>
                    </a:ext>
                  </a:extLst>
                </p:cNvPr>
                <p:cNvPicPr/>
                <p:nvPr/>
              </p:nvPicPr>
              <p:blipFill>
                <a:blip r:embed="rId9"/>
                <a:stretch>
                  <a:fillRect/>
                </a:stretch>
              </p:blipFill>
              <p:spPr>
                <a:xfrm>
                  <a:off x="9211798" y="4292909"/>
                  <a:ext cx="72000" cy="72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3">
            <p14:nvContentPartPr>
              <p14:cNvPr id="163" name="Ink 162">
                <a:extLst>
                  <a:ext uri="{FF2B5EF4-FFF2-40B4-BE49-F238E27FC236}">
                    <a16:creationId xmlns:a16="http://schemas.microsoft.com/office/drawing/2014/main" id="{6D47067B-204D-934F-C53A-48BD1D4D86EA}"/>
                  </a:ext>
                </a:extLst>
              </p14:cNvPr>
              <p14:cNvContentPartPr/>
              <p14:nvPr/>
            </p14:nvContentPartPr>
            <p14:xfrm>
              <a:off x="9120718" y="3379949"/>
              <a:ext cx="360" cy="360"/>
            </p14:xfrm>
          </p:contentPart>
        </mc:Choice>
        <mc:Fallback xmlns="">
          <p:pic>
            <p:nvPicPr>
              <p:cNvPr id="163" name="Ink 162">
                <a:extLst>
                  <a:ext uri="{FF2B5EF4-FFF2-40B4-BE49-F238E27FC236}">
                    <a16:creationId xmlns:a16="http://schemas.microsoft.com/office/drawing/2014/main" id="{6D47067B-204D-934F-C53A-48BD1D4D86EA}"/>
                  </a:ext>
                </a:extLst>
              </p:cNvPr>
              <p:cNvPicPr/>
              <p:nvPr/>
            </p:nvPicPr>
            <p:blipFill>
              <a:blip r:embed="rId24"/>
              <a:stretch>
                <a:fillRect/>
              </a:stretch>
            </p:blipFill>
            <p:spPr>
              <a:xfrm>
                <a:off x="9111718" y="3370949"/>
                <a:ext cx="18000" cy="18000"/>
              </a:xfrm>
              <a:prstGeom prst="rect">
                <a:avLst/>
              </a:prstGeom>
            </p:spPr>
          </p:pic>
        </mc:Fallback>
      </mc:AlternateContent>
      <p:pic>
        <p:nvPicPr>
          <p:cNvPr id="166" name="Picture 165" descr="A hand holding a model of a molecule&#10;&#10;Description automatically generated with low confidence">
            <a:extLst>
              <a:ext uri="{FF2B5EF4-FFF2-40B4-BE49-F238E27FC236}">
                <a16:creationId xmlns:a16="http://schemas.microsoft.com/office/drawing/2014/main" id="{7B5EECB2-BA2E-B6AF-251F-670496200619}"/>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381296" y="2148205"/>
            <a:ext cx="3258873" cy="2332973"/>
          </a:xfrm>
          <a:prstGeom prst="rect">
            <a:avLst/>
          </a:prstGeom>
          <a:ln>
            <a:noFill/>
          </a:ln>
          <a:effectLst>
            <a:softEdge rad="112500"/>
          </a:effectLst>
        </p:spPr>
      </p:pic>
    </p:spTree>
    <p:extLst>
      <p:ext uri="{BB962C8B-B14F-4D97-AF65-F5344CB8AC3E}">
        <p14:creationId xmlns:p14="http://schemas.microsoft.com/office/powerpoint/2010/main" val="11545749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39</a:t>
            </a:fld>
            <a:endParaRPr lang="en-US" dirty="0"/>
          </a:p>
        </p:txBody>
      </p:sp>
      <p:sp>
        <p:nvSpPr>
          <p:cNvPr id="3" name="Content Placeholder 2">
            <a:extLst>
              <a:ext uri="{FF2B5EF4-FFF2-40B4-BE49-F238E27FC236}">
                <a16:creationId xmlns:a16="http://schemas.microsoft.com/office/drawing/2014/main" id="{70B15DEB-1DB0-8ED4-6D1A-AAFD87F67831}"/>
              </a:ext>
            </a:extLst>
          </p:cNvPr>
          <p:cNvSpPr>
            <a:spLocks noGrp="1"/>
          </p:cNvSpPr>
          <p:nvPr>
            <p:ph idx="1"/>
          </p:nvPr>
        </p:nvSpPr>
        <p:spPr>
          <a:xfrm>
            <a:off x="682906" y="958708"/>
            <a:ext cx="11509094" cy="5605125"/>
          </a:xfrm>
        </p:spPr>
        <p:txBody>
          <a:bodyPr/>
          <a:lstStyle/>
          <a:p>
            <a:r>
              <a:rPr lang="en-US" dirty="0"/>
              <a:t>Select the piece with the black 4-hole sphere and 2-hole sphere.</a:t>
            </a:r>
          </a:p>
          <a:p>
            <a:r>
              <a:rPr lang="en-US" dirty="0"/>
              <a:t>Connect one yellow functional group to the four-hole sphere.</a:t>
            </a:r>
          </a:p>
          <a:p>
            <a:r>
              <a:rPr lang="en-US" dirty="0"/>
              <a:t>Connect the other yellow functional group to the two-hole sphere. </a:t>
            </a:r>
          </a:p>
          <a:p>
            <a:r>
              <a:rPr lang="en-US" dirty="0"/>
              <a:t>Connect the remaining functional groups randomly.</a:t>
            </a:r>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682907" y="193004"/>
            <a:ext cx="11357410" cy="765704"/>
          </a:xfrm>
        </p:spPr>
        <p:txBody>
          <a:bodyPr/>
          <a:lstStyle/>
          <a:p>
            <a:pPr algn="ctr"/>
            <a:r>
              <a:rPr lang="en-US" dirty="0"/>
              <a:t>Assembling the Substrate</a:t>
            </a:r>
          </a:p>
        </p:txBody>
      </p:sp>
      <p:pic>
        <p:nvPicPr>
          <p:cNvPr id="6" name="Picture 5">
            <a:extLst>
              <a:ext uri="{FF2B5EF4-FFF2-40B4-BE49-F238E27FC236}">
                <a16:creationId xmlns:a16="http://schemas.microsoft.com/office/drawing/2014/main" id="{93E8C9DB-01B5-FB65-5646-CB7DAA4D15DF}"/>
              </a:ext>
            </a:extLst>
          </p:cNvPr>
          <p:cNvPicPr>
            <a:picLocks noChangeAspect="1"/>
          </p:cNvPicPr>
          <p:nvPr/>
        </p:nvPicPr>
        <p:blipFill>
          <a:blip r:embed="rId3"/>
          <a:stretch>
            <a:fillRect/>
          </a:stretch>
        </p:blipFill>
        <p:spPr>
          <a:xfrm>
            <a:off x="3208355" y="4161141"/>
            <a:ext cx="2887645" cy="2503357"/>
          </a:xfrm>
          <a:prstGeom prst="rect">
            <a:avLst/>
          </a:prstGeom>
          <a:ln>
            <a:noFill/>
          </a:ln>
          <a:effectLst>
            <a:softEdge rad="112500"/>
          </a:effectLst>
        </p:spPr>
      </p:pic>
      <p:pic>
        <p:nvPicPr>
          <p:cNvPr id="8" name="Picture 7">
            <a:extLst>
              <a:ext uri="{FF2B5EF4-FFF2-40B4-BE49-F238E27FC236}">
                <a16:creationId xmlns:a16="http://schemas.microsoft.com/office/drawing/2014/main" id="{C9709D70-7F1E-CE00-EBCC-B619F5098CB1}"/>
              </a:ext>
            </a:extLst>
          </p:cNvPr>
          <p:cNvPicPr>
            <a:picLocks noChangeAspect="1"/>
          </p:cNvPicPr>
          <p:nvPr/>
        </p:nvPicPr>
        <p:blipFill>
          <a:blip r:embed="rId4"/>
          <a:stretch>
            <a:fillRect/>
          </a:stretch>
        </p:blipFill>
        <p:spPr>
          <a:xfrm>
            <a:off x="6306839" y="4161141"/>
            <a:ext cx="2984943" cy="2503855"/>
          </a:xfrm>
          <a:prstGeom prst="rect">
            <a:avLst/>
          </a:prstGeom>
          <a:ln>
            <a:noFill/>
          </a:ln>
          <a:effectLst>
            <a:softEdge rad="112500"/>
          </a:effectLst>
        </p:spPr>
      </p:pic>
    </p:spTree>
    <p:extLst>
      <p:ext uri="{BB962C8B-B14F-4D97-AF65-F5344CB8AC3E}">
        <p14:creationId xmlns:p14="http://schemas.microsoft.com/office/powerpoint/2010/main" val="4251877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finger with a cut on it&#10;&#10;Description automatically generated">
            <a:extLst>
              <a:ext uri="{FF2B5EF4-FFF2-40B4-BE49-F238E27FC236}">
                <a16:creationId xmlns:a16="http://schemas.microsoft.com/office/drawing/2014/main" id="{BD6CCB94-7D09-DA93-0D2F-5C92808243D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01040" y="675615"/>
            <a:ext cx="10789920" cy="6045225"/>
          </a:xfrm>
        </p:spPr>
      </p:pic>
    </p:spTree>
    <p:extLst>
      <p:ext uri="{BB962C8B-B14F-4D97-AF65-F5344CB8AC3E}">
        <p14:creationId xmlns:p14="http://schemas.microsoft.com/office/powerpoint/2010/main" val="8390420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40</a:t>
            </a:fld>
            <a:endParaRPr lang="en-US" dirty="0"/>
          </a:p>
        </p:txBody>
      </p:sp>
      <p:graphicFrame>
        <p:nvGraphicFramePr>
          <p:cNvPr id="5" name="Table 5">
            <a:extLst>
              <a:ext uri="{FF2B5EF4-FFF2-40B4-BE49-F238E27FC236}">
                <a16:creationId xmlns:a16="http://schemas.microsoft.com/office/drawing/2014/main" id="{C984ED3F-AAAB-DC8D-56E2-56DD8620345B}"/>
              </a:ext>
            </a:extLst>
          </p:cNvPr>
          <p:cNvGraphicFramePr>
            <a:graphicFrameLocks noGrp="1"/>
          </p:cNvGraphicFramePr>
          <p:nvPr>
            <p:ph idx="1"/>
          </p:nvPr>
        </p:nvGraphicFramePr>
        <p:xfrm>
          <a:off x="1016003" y="1231899"/>
          <a:ext cx="7965951" cy="5067474"/>
        </p:xfrm>
        <a:graphic>
          <a:graphicData uri="http://schemas.openxmlformats.org/drawingml/2006/table">
            <a:tbl>
              <a:tblPr firstRow="1" bandRow="1">
                <a:tableStyleId>{5C22544A-7EE6-4342-B048-85BDC9FD1C3A}</a:tableStyleId>
              </a:tblPr>
              <a:tblGrid>
                <a:gridCol w="2655317">
                  <a:extLst>
                    <a:ext uri="{9D8B030D-6E8A-4147-A177-3AD203B41FA5}">
                      <a16:colId xmlns:a16="http://schemas.microsoft.com/office/drawing/2014/main" val="1346634768"/>
                    </a:ext>
                  </a:extLst>
                </a:gridCol>
                <a:gridCol w="2655317">
                  <a:extLst>
                    <a:ext uri="{9D8B030D-6E8A-4147-A177-3AD203B41FA5}">
                      <a16:colId xmlns:a16="http://schemas.microsoft.com/office/drawing/2014/main" val="1427784753"/>
                    </a:ext>
                  </a:extLst>
                </a:gridCol>
                <a:gridCol w="2655317">
                  <a:extLst>
                    <a:ext uri="{9D8B030D-6E8A-4147-A177-3AD203B41FA5}">
                      <a16:colId xmlns:a16="http://schemas.microsoft.com/office/drawing/2014/main" val="2216851327"/>
                    </a:ext>
                  </a:extLst>
                </a:gridCol>
              </a:tblGrid>
              <a:tr h="844579">
                <a:tc>
                  <a:txBody>
                    <a:bodyPr/>
                    <a:lstStyle/>
                    <a:p>
                      <a:pPr algn="ctr"/>
                      <a:r>
                        <a:rPr lang="en-US" sz="2400" dirty="0"/>
                        <a:t>Functional group color</a:t>
                      </a:r>
                    </a:p>
                  </a:txBody>
                  <a:tcPr>
                    <a:solidFill>
                      <a:srgbClr val="00B0F0"/>
                    </a:solidFill>
                  </a:tcPr>
                </a:tc>
                <a:tc>
                  <a:txBody>
                    <a:bodyPr/>
                    <a:lstStyle/>
                    <a:p>
                      <a:pPr algn="ctr"/>
                      <a:r>
                        <a:rPr lang="en-US" sz="2400" dirty="0"/>
                        <a:t>Chemical property</a:t>
                      </a:r>
                    </a:p>
                  </a:txBody>
                  <a:tcPr>
                    <a:solidFill>
                      <a:srgbClr val="00B0F0"/>
                    </a:solidFill>
                  </a:tcPr>
                </a:tc>
                <a:tc>
                  <a:txBody>
                    <a:bodyPr/>
                    <a:lstStyle/>
                    <a:p>
                      <a:pPr algn="ctr"/>
                      <a:r>
                        <a:rPr lang="en-US" sz="2400" dirty="0"/>
                        <a:t>Type of bond/interaction</a:t>
                      </a:r>
                    </a:p>
                  </a:txBody>
                  <a:tcPr>
                    <a:solidFill>
                      <a:srgbClr val="00B0F0"/>
                    </a:solidFill>
                  </a:tcPr>
                </a:tc>
                <a:extLst>
                  <a:ext uri="{0D108BD9-81ED-4DB2-BD59-A6C34878D82A}">
                    <a16:rowId xmlns:a16="http://schemas.microsoft.com/office/drawing/2014/main" val="1683072147"/>
                  </a:ext>
                </a:extLst>
              </a:tr>
              <a:tr h="844579">
                <a:tc>
                  <a:txBody>
                    <a:bodyPr/>
                    <a:lstStyle/>
                    <a:p>
                      <a:pPr algn="ctr"/>
                      <a:r>
                        <a:rPr lang="en-US" sz="2400" dirty="0"/>
                        <a:t>Red</a:t>
                      </a:r>
                    </a:p>
                  </a:txBody>
                  <a:tcPr>
                    <a:solidFill>
                      <a:schemeClr val="accent5">
                        <a:lumMod val="40000"/>
                        <a:lumOff val="60000"/>
                      </a:schemeClr>
                    </a:solidFill>
                  </a:tcPr>
                </a:tc>
                <a:tc>
                  <a:txBody>
                    <a:bodyPr/>
                    <a:lstStyle/>
                    <a:p>
                      <a:pPr algn="ctr"/>
                      <a:endParaRPr lang="en-US" sz="2400" dirty="0"/>
                    </a:p>
                  </a:txBody>
                  <a:tcPr>
                    <a:solidFill>
                      <a:schemeClr val="accent5">
                        <a:lumMod val="40000"/>
                        <a:lumOff val="60000"/>
                      </a:schemeClr>
                    </a:solidFill>
                  </a:tcPr>
                </a:tc>
                <a:tc>
                  <a:txBody>
                    <a:bodyPr/>
                    <a:lstStyle/>
                    <a:p>
                      <a:pPr algn="ctr"/>
                      <a:endParaRPr lang="en-US" sz="2400" dirty="0"/>
                    </a:p>
                  </a:txBody>
                  <a:tcPr>
                    <a:solidFill>
                      <a:schemeClr val="accent5">
                        <a:lumMod val="40000"/>
                        <a:lumOff val="60000"/>
                      </a:schemeClr>
                    </a:solidFill>
                  </a:tcPr>
                </a:tc>
                <a:extLst>
                  <a:ext uri="{0D108BD9-81ED-4DB2-BD59-A6C34878D82A}">
                    <a16:rowId xmlns:a16="http://schemas.microsoft.com/office/drawing/2014/main" val="1877920541"/>
                  </a:ext>
                </a:extLst>
              </a:tr>
              <a:tr h="844579">
                <a:tc>
                  <a:txBody>
                    <a:bodyPr/>
                    <a:lstStyle/>
                    <a:p>
                      <a:pPr algn="ctr"/>
                      <a:r>
                        <a:rPr lang="en-US" sz="2400" dirty="0"/>
                        <a:t>Blue</a:t>
                      </a:r>
                    </a:p>
                  </a:txBody>
                  <a:tcPr>
                    <a:solidFill>
                      <a:schemeClr val="accent5">
                        <a:lumMod val="20000"/>
                        <a:lumOff val="80000"/>
                      </a:schemeClr>
                    </a:solidFill>
                  </a:tcPr>
                </a:tc>
                <a:tc>
                  <a:txBody>
                    <a:bodyPr/>
                    <a:lstStyle/>
                    <a:p>
                      <a:pPr algn="ctr"/>
                      <a:endParaRPr lang="en-US" sz="2400" dirty="0"/>
                    </a:p>
                  </a:txBody>
                  <a:tcPr>
                    <a:solidFill>
                      <a:schemeClr val="accent5">
                        <a:lumMod val="20000"/>
                        <a:lumOff val="80000"/>
                      </a:schemeClr>
                    </a:solidFill>
                  </a:tcPr>
                </a:tc>
                <a:tc>
                  <a:txBody>
                    <a:bodyPr/>
                    <a:lstStyle/>
                    <a:p>
                      <a:pPr algn="ctr"/>
                      <a:endParaRPr lang="en-US" sz="2400" dirty="0"/>
                    </a:p>
                  </a:txBody>
                  <a:tcPr>
                    <a:solidFill>
                      <a:schemeClr val="accent5">
                        <a:lumMod val="20000"/>
                        <a:lumOff val="80000"/>
                      </a:schemeClr>
                    </a:solidFill>
                  </a:tcPr>
                </a:tc>
                <a:extLst>
                  <a:ext uri="{0D108BD9-81ED-4DB2-BD59-A6C34878D82A}">
                    <a16:rowId xmlns:a16="http://schemas.microsoft.com/office/drawing/2014/main" val="2387760717"/>
                  </a:ext>
                </a:extLst>
              </a:tr>
              <a:tr h="844579">
                <a:tc>
                  <a:txBody>
                    <a:bodyPr/>
                    <a:lstStyle/>
                    <a:p>
                      <a:pPr algn="ctr"/>
                      <a:r>
                        <a:rPr lang="en-US" sz="2400" dirty="0"/>
                        <a:t>White</a:t>
                      </a:r>
                    </a:p>
                  </a:txBody>
                  <a:tcPr>
                    <a:solidFill>
                      <a:schemeClr val="accent5">
                        <a:lumMod val="40000"/>
                        <a:lumOff val="60000"/>
                      </a:schemeClr>
                    </a:solidFill>
                  </a:tcPr>
                </a:tc>
                <a:tc>
                  <a:txBody>
                    <a:bodyPr/>
                    <a:lstStyle/>
                    <a:p>
                      <a:pPr algn="ctr"/>
                      <a:endParaRPr lang="en-US" sz="2400" dirty="0"/>
                    </a:p>
                  </a:txBody>
                  <a:tcPr>
                    <a:solidFill>
                      <a:schemeClr val="accent5">
                        <a:lumMod val="40000"/>
                        <a:lumOff val="60000"/>
                      </a:schemeClr>
                    </a:solidFill>
                  </a:tcPr>
                </a:tc>
                <a:tc>
                  <a:txBody>
                    <a:bodyPr/>
                    <a:lstStyle/>
                    <a:p>
                      <a:pPr algn="ctr"/>
                      <a:endParaRPr lang="en-US" sz="2400" dirty="0"/>
                    </a:p>
                  </a:txBody>
                  <a:tcPr>
                    <a:solidFill>
                      <a:schemeClr val="accent5">
                        <a:lumMod val="40000"/>
                        <a:lumOff val="60000"/>
                      </a:schemeClr>
                    </a:solidFill>
                  </a:tcPr>
                </a:tc>
                <a:extLst>
                  <a:ext uri="{0D108BD9-81ED-4DB2-BD59-A6C34878D82A}">
                    <a16:rowId xmlns:a16="http://schemas.microsoft.com/office/drawing/2014/main" val="1628683973"/>
                  </a:ext>
                </a:extLst>
              </a:tr>
              <a:tr h="844579">
                <a:tc>
                  <a:txBody>
                    <a:bodyPr/>
                    <a:lstStyle/>
                    <a:p>
                      <a:pPr algn="ctr"/>
                      <a:r>
                        <a:rPr lang="en-US" sz="2400" dirty="0"/>
                        <a:t>Yellow</a:t>
                      </a:r>
                    </a:p>
                  </a:txBody>
                  <a:tcPr>
                    <a:solidFill>
                      <a:schemeClr val="accent5">
                        <a:lumMod val="20000"/>
                        <a:lumOff val="80000"/>
                      </a:schemeClr>
                    </a:solidFill>
                  </a:tcPr>
                </a:tc>
                <a:tc>
                  <a:txBody>
                    <a:bodyPr/>
                    <a:lstStyle/>
                    <a:p>
                      <a:pPr algn="ctr"/>
                      <a:endParaRPr lang="en-US" sz="2400" dirty="0"/>
                    </a:p>
                  </a:txBody>
                  <a:tcPr>
                    <a:solidFill>
                      <a:schemeClr val="accent5">
                        <a:lumMod val="20000"/>
                        <a:lumOff val="80000"/>
                      </a:schemeClr>
                    </a:solidFill>
                  </a:tcPr>
                </a:tc>
                <a:tc>
                  <a:txBody>
                    <a:bodyPr/>
                    <a:lstStyle/>
                    <a:p>
                      <a:pPr algn="ctr"/>
                      <a:endParaRPr lang="en-US" sz="2400" dirty="0"/>
                    </a:p>
                  </a:txBody>
                  <a:tcPr>
                    <a:solidFill>
                      <a:schemeClr val="accent5">
                        <a:lumMod val="20000"/>
                        <a:lumOff val="80000"/>
                      </a:schemeClr>
                    </a:solidFill>
                  </a:tcPr>
                </a:tc>
                <a:extLst>
                  <a:ext uri="{0D108BD9-81ED-4DB2-BD59-A6C34878D82A}">
                    <a16:rowId xmlns:a16="http://schemas.microsoft.com/office/drawing/2014/main" val="3531498562"/>
                  </a:ext>
                </a:extLst>
              </a:tr>
              <a:tr h="844579">
                <a:tc>
                  <a:txBody>
                    <a:bodyPr/>
                    <a:lstStyle/>
                    <a:p>
                      <a:pPr algn="ctr"/>
                      <a:r>
                        <a:rPr lang="en-US" sz="2400" dirty="0"/>
                        <a:t>Green</a:t>
                      </a:r>
                    </a:p>
                  </a:txBody>
                  <a:tcPr>
                    <a:solidFill>
                      <a:schemeClr val="accent5">
                        <a:lumMod val="40000"/>
                        <a:lumOff val="60000"/>
                      </a:schemeClr>
                    </a:solidFill>
                  </a:tcPr>
                </a:tc>
                <a:tc>
                  <a:txBody>
                    <a:bodyPr/>
                    <a:lstStyle/>
                    <a:p>
                      <a:pPr algn="ctr"/>
                      <a:endParaRPr lang="en-US" sz="2400" dirty="0"/>
                    </a:p>
                  </a:txBody>
                  <a:tcPr>
                    <a:solidFill>
                      <a:schemeClr val="accent5">
                        <a:lumMod val="40000"/>
                        <a:lumOff val="60000"/>
                      </a:schemeClr>
                    </a:solidFill>
                  </a:tcPr>
                </a:tc>
                <a:tc>
                  <a:txBody>
                    <a:bodyPr/>
                    <a:lstStyle/>
                    <a:p>
                      <a:pPr algn="ctr"/>
                      <a:endParaRPr lang="en-US" sz="2400" dirty="0"/>
                    </a:p>
                  </a:txBody>
                  <a:tcPr>
                    <a:solidFill>
                      <a:schemeClr val="accent5">
                        <a:lumMod val="40000"/>
                        <a:lumOff val="60000"/>
                      </a:schemeClr>
                    </a:solidFill>
                  </a:tcPr>
                </a:tc>
                <a:extLst>
                  <a:ext uri="{0D108BD9-81ED-4DB2-BD59-A6C34878D82A}">
                    <a16:rowId xmlns:a16="http://schemas.microsoft.com/office/drawing/2014/main" val="3935852779"/>
                  </a:ext>
                </a:extLst>
              </a:tr>
            </a:tbl>
          </a:graphicData>
        </a:graphic>
      </p:graphicFrame>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1016191" y="101663"/>
            <a:ext cx="10581297" cy="857045"/>
          </a:xfrm>
        </p:spPr>
        <p:txBody>
          <a:bodyPr/>
          <a:lstStyle/>
          <a:p>
            <a:pPr algn="ctr"/>
            <a:r>
              <a:rPr lang="en-US" dirty="0"/>
              <a:t>Examining the Substrate Model</a:t>
            </a:r>
          </a:p>
        </p:txBody>
      </p:sp>
      <p:pic>
        <p:nvPicPr>
          <p:cNvPr id="8" name="Picture 7">
            <a:extLst>
              <a:ext uri="{FF2B5EF4-FFF2-40B4-BE49-F238E27FC236}">
                <a16:creationId xmlns:a16="http://schemas.microsoft.com/office/drawing/2014/main" id="{834091C5-4F0A-167A-D04F-23EEAD09AF4C}"/>
              </a:ext>
            </a:extLst>
          </p:cNvPr>
          <p:cNvPicPr>
            <a:picLocks noChangeAspect="1"/>
          </p:cNvPicPr>
          <p:nvPr/>
        </p:nvPicPr>
        <p:blipFill>
          <a:blip r:embed="rId3"/>
          <a:stretch>
            <a:fillRect/>
          </a:stretch>
        </p:blipFill>
        <p:spPr>
          <a:xfrm>
            <a:off x="9167120" y="1231899"/>
            <a:ext cx="2830560" cy="3694625"/>
          </a:xfrm>
          <a:prstGeom prst="rect">
            <a:avLst/>
          </a:prstGeom>
          <a:ln>
            <a:noFill/>
          </a:ln>
          <a:effectLst>
            <a:softEdge rad="112500"/>
          </a:effectLst>
        </p:spPr>
      </p:pic>
      <p:sp>
        <p:nvSpPr>
          <p:cNvPr id="9" name="Thought Bubble: Cloud 8">
            <a:extLst>
              <a:ext uri="{FF2B5EF4-FFF2-40B4-BE49-F238E27FC236}">
                <a16:creationId xmlns:a16="http://schemas.microsoft.com/office/drawing/2014/main" id="{88A0044F-5D0B-0D8E-7F19-D76B157EC2DD}"/>
              </a:ext>
            </a:extLst>
          </p:cNvPr>
          <p:cNvSpPr/>
          <p:nvPr/>
        </p:nvSpPr>
        <p:spPr>
          <a:xfrm>
            <a:off x="1610505" y="218618"/>
            <a:ext cx="781051" cy="623133"/>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pic>
        <p:nvPicPr>
          <p:cNvPr id="10" name="Picture 9" descr="Shape&#10;&#10;Description automatically generated">
            <a:extLst>
              <a:ext uri="{FF2B5EF4-FFF2-40B4-BE49-F238E27FC236}">
                <a16:creationId xmlns:a16="http://schemas.microsoft.com/office/drawing/2014/main" id="{4E1B8198-0C15-0532-9588-482FA26C1202}"/>
              </a:ext>
            </a:extLst>
          </p:cNvPr>
          <p:cNvPicPr>
            <a:picLocks noChangeAspect="1"/>
          </p:cNvPicPr>
          <p:nvPr/>
        </p:nvPicPr>
        <p:blipFill rotWithShape="1">
          <a:blip r:embed="rId4">
            <a:extLst>
              <a:ext uri="{28A0092B-C50C-407E-A947-70E740481C1C}">
                <a14:useLocalDpi xmlns:a14="http://schemas.microsoft.com/office/drawing/2010/main" val="0"/>
              </a:ext>
            </a:extLst>
          </a:blip>
          <a:srcRect b="12990"/>
          <a:stretch/>
        </p:blipFill>
        <p:spPr>
          <a:xfrm>
            <a:off x="10109913" y="5126870"/>
            <a:ext cx="944973" cy="998462"/>
          </a:xfrm>
          <a:prstGeom prst="rect">
            <a:avLst/>
          </a:prstGeom>
        </p:spPr>
      </p:pic>
    </p:spTree>
    <p:extLst>
      <p:ext uri="{BB962C8B-B14F-4D97-AF65-F5344CB8AC3E}">
        <p14:creationId xmlns:p14="http://schemas.microsoft.com/office/powerpoint/2010/main" val="519533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41</a:t>
            </a:fld>
            <a:endParaRPr lang="en-US" dirty="0"/>
          </a:p>
        </p:txBody>
      </p:sp>
      <p:graphicFrame>
        <p:nvGraphicFramePr>
          <p:cNvPr id="5" name="Table 5">
            <a:extLst>
              <a:ext uri="{FF2B5EF4-FFF2-40B4-BE49-F238E27FC236}">
                <a16:creationId xmlns:a16="http://schemas.microsoft.com/office/drawing/2014/main" id="{C984ED3F-AAAB-DC8D-56E2-56DD8620345B}"/>
              </a:ext>
            </a:extLst>
          </p:cNvPr>
          <p:cNvGraphicFramePr>
            <a:graphicFrameLocks noGrp="1"/>
          </p:cNvGraphicFramePr>
          <p:nvPr>
            <p:ph idx="1"/>
          </p:nvPr>
        </p:nvGraphicFramePr>
        <p:xfrm>
          <a:off x="1016003" y="1231899"/>
          <a:ext cx="7965951" cy="5067474"/>
        </p:xfrm>
        <a:graphic>
          <a:graphicData uri="http://schemas.openxmlformats.org/drawingml/2006/table">
            <a:tbl>
              <a:tblPr firstRow="1" bandRow="1">
                <a:tableStyleId>{5C22544A-7EE6-4342-B048-85BDC9FD1C3A}</a:tableStyleId>
              </a:tblPr>
              <a:tblGrid>
                <a:gridCol w="2655317">
                  <a:extLst>
                    <a:ext uri="{9D8B030D-6E8A-4147-A177-3AD203B41FA5}">
                      <a16:colId xmlns:a16="http://schemas.microsoft.com/office/drawing/2014/main" val="1346634768"/>
                    </a:ext>
                  </a:extLst>
                </a:gridCol>
                <a:gridCol w="2655317">
                  <a:extLst>
                    <a:ext uri="{9D8B030D-6E8A-4147-A177-3AD203B41FA5}">
                      <a16:colId xmlns:a16="http://schemas.microsoft.com/office/drawing/2014/main" val="1427784753"/>
                    </a:ext>
                  </a:extLst>
                </a:gridCol>
                <a:gridCol w="2655317">
                  <a:extLst>
                    <a:ext uri="{9D8B030D-6E8A-4147-A177-3AD203B41FA5}">
                      <a16:colId xmlns:a16="http://schemas.microsoft.com/office/drawing/2014/main" val="2216851327"/>
                    </a:ext>
                  </a:extLst>
                </a:gridCol>
              </a:tblGrid>
              <a:tr h="844579">
                <a:tc>
                  <a:txBody>
                    <a:bodyPr/>
                    <a:lstStyle/>
                    <a:p>
                      <a:pPr algn="ctr"/>
                      <a:r>
                        <a:rPr lang="en-US" sz="2400" dirty="0"/>
                        <a:t>Amino acid R-group color</a:t>
                      </a:r>
                    </a:p>
                  </a:txBody>
                  <a:tcPr>
                    <a:solidFill>
                      <a:srgbClr val="00B0F0"/>
                    </a:solidFill>
                  </a:tcPr>
                </a:tc>
                <a:tc>
                  <a:txBody>
                    <a:bodyPr/>
                    <a:lstStyle/>
                    <a:p>
                      <a:pPr algn="ctr"/>
                      <a:r>
                        <a:rPr lang="en-US" sz="2400" dirty="0"/>
                        <a:t>Chemical property</a:t>
                      </a:r>
                    </a:p>
                  </a:txBody>
                  <a:tcPr>
                    <a:solidFill>
                      <a:srgbClr val="00B0F0"/>
                    </a:solidFill>
                  </a:tcPr>
                </a:tc>
                <a:tc>
                  <a:txBody>
                    <a:bodyPr/>
                    <a:lstStyle/>
                    <a:p>
                      <a:pPr algn="ctr"/>
                      <a:r>
                        <a:rPr lang="en-US" sz="2400" dirty="0"/>
                        <a:t>Type of bond/interaction</a:t>
                      </a:r>
                    </a:p>
                  </a:txBody>
                  <a:tcPr>
                    <a:solidFill>
                      <a:srgbClr val="00B0F0"/>
                    </a:solidFill>
                  </a:tcPr>
                </a:tc>
                <a:extLst>
                  <a:ext uri="{0D108BD9-81ED-4DB2-BD59-A6C34878D82A}">
                    <a16:rowId xmlns:a16="http://schemas.microsoft.com/office/drawing/2014/main" val="1683072147"/>
                  </a:ext>
                </a:extLst>
              </a:tr>
              <a:tr h="844579">
                <a:tc>
                  <a:txBody>
                    <a:bodyPr/>
                    <a:lstStyle/>
                    <a:p>
                      <a:pPr algn="ctr"/>
                      <a:r>
                        <a:rPr lang="en-US" sz="2400" dirty="0"/>
                        <a:t>Red</a:t>
                      </a:r>
                    </a:p>
                  </a:txBody>
                  <a:tcPr>
                    <a:solidFill>
                      <a:schemeClr val="accent5">
                        <a:lumMod val="40000"/>
                        <a:lumOff val="60000"/>
                      </a:schemeClr>
                    </a:solidFill>
                  </a:tcPr>
                </a:tc>
                <a:tc>
                  <a:txBody>
                    <a:bodyPr/>
                    <a:lstStyle/>
                    <a:p>
                      <a:pPr algn="ctr"/>
                      <a:r>
                        <a:rPr lang="en-US" sz="2400" dirty="0"/>
                        <a:t>Acidic</a:t>
                      </a:r>
                    </a:p>
                    <a:p>
                      <a:pPr algn="ctr"/>
                      <a:r>
                        <a:rPr lang="en-US" sz="2400" dirty="0"/>
                        <a:t>Negative Charge</a:t>
                      </a:r>
                    </a:p>
                  </a:txBody>
                  <a:tcPr>
                    <a:solidFill>
                      <a:schemeClr val="accent5">
                        <a:lumMod val="40000"/>
                        <a:lumOff val="60000"/>
                      </a:schemeClr>
                    </a:solidFill>
                  </a:tcPr>
                </a:tc>
                <a:tc>
                  <a:txBody>
                    <a:bodyPr/>
                    <a:lstStyle/>
                    <a:p>
                      <a:pPr algn="ctr"/>
                      <a:r>
                        <a:rPr lang="en-US" sz="2400" dirty="0"/>
                        <a:t>Salt Bridge</a:t>
                      </a:r>
                    </a:p>
                  </a:txBody>
                  <a:tcPr>
                    <a:solidFill>
                      <a:schemeClr val="accent5">
                        <a:lumMod val="40000"/>
                        <a:lumOff val="60000"/>
                      </a:schemeClr>
                    </a:solidFill>
                  </a:tcPr>
                </a:tc>
                <a:extLst>
                  <a:ext uri="{0D108BD9-81ED-4DB2-BD59-A6C34878D82A}">
                    <a16:rowId xmlns:a16="http://schemas.microsoft.com/office/drawing/2014/main" val="1877920541"/>
                  </a:ext>
                </a:extLst>
              </a:tr>
              <a:tr h="844579">
                <a:tc>
                  <a:txBody>
                    <a:bodyPr/>
                    <a:lstStyle/>
                    <a:p>
                      <a:pPr algn="ctr"/>
                      <a:r>
                        <a:rPr lang="en-US" sz="2400" dirty="0"/>
                        <a:t>Blue</a:t>
                      </a:r>
                    </a:p>
                  </a:txBody>
                  <a:tcPr>
                    <a:solidFill>
                      <a:schemeClr val="accent5">
                        <a:lumMod val="20000"/>
                        <a:lumOff val="80000"/>
                      </a:schemeClr>
                    </a:solidFill>
                  </a:tcPr>
                </a:tc>
                <a:tc>
                  <a:txBody>
                    <a:bodyPr/>
                    <a:lstStyle/>
                    <a:p>
                      <a:pPr algn="ctr"/>
                      <a:r>
                        <a:rPr lang="en-US" sz="2400" dirty="0"/>
                        <a:t>Basic</a:t>
                      </a:r>
                    </a:p>
                    <a:p>
                      <a:pPr algn="ctr"/>
                      <a:r>
                        <a:rPr lang="en-US" sz="2400" dirty="0"/>
                        <a:t>Positive Charge</a:t>
                      </a:r>
                    </a:p>
                  </a:txBody>
                  <a:tcPr>
                    <a:solidFill>
                      <a:schemeClr val="accent5">
                        <a:lumMod val="20000"/>
                        <a:lumOff val="80000"/>
                      </a:schemeClr>
                    </a:solidFill>
                  </a:tcPr>
                </a:tc>
                <a:tc>
                  <a:txBody>
                    <a:bodyPr/>
                    <a:lstStyle/>
                    <a:p>
                      <a:pPr algn="ctr"/>
                      <a:r>
                        <a:rPr lang="en-US" sz="2400" dirty="0"/>
                        <a:t>Salt Bridge</a:t>
                      </a:r>
                    </a:p>
                  </a:txBody>
                  <a:tcPr>
                    <a:solidFill>
                      <a:schemeClr val="accent5">
                        <a:lumMod val="20000"/>
                        <a:lumOff val="80000"/>
                      </a:schemeClr>
                    </a:solidFill>
                  </a:tcPr>
                </a:tc>
                <a:extLst>
                  <a:ext uri="{0D108BD9-81ED-4DB2-BD59-A6C34878D82A}">
                    <a16:rowId xmlns:a16="http://schemas.microsoft.com/office/drawing/2014/main" val="2387760717"/>
                  </a:ext>
                </a:extLst>
              </a:tr>
              <a:tr h="844579">
                <a:tc>
                  <a:txBody>
                    <a:bodyPr/>
                    <a:lstStyle/>
                    <a:p>
                      <a:pPr algn="ctr"/>
                      <a:r>
                        <a:rPr lang="en-US" sz="2400" dirty="0"/>
                        <a:t>White</a:t>
                      </a:r>
                    </a:p>
                  </a:txBody>
                  <a:tcPr>
                    <a:solidFill>
                      <a:schemeClr val="accent5">
                        <a:lumMod val="40000"/>
                        <a:lumOff val="60000"/>
                      </a:schemeClr>
                    </a:solidFill>
                  </a:tcPr>
                </a:tc>
                <a:tc>
                  <a:txBody>
                    <a:bodyPr/>
                    <a:lstStyle/>
                    <a:p>
                      <a:pPr algn="ctr"/>
                      <a:r>
                        <a:rPr lang="en-US" sz="2400" dirty="0"/>
                        <a:t>Hydrophilic</a:t>
                      </a:r>
                    </a:p>
                  </a:txBody>
                  <a:tcPr>
                    <a:solidFill>
                      <a:schemeClr val="accent5">
                        <a:lumMod val="40000"/>
                        <a:lumOff val="60000"/>
                      </a:schemeClr>
                    </a:solidFill>
                  </a:tcPr>
                </a:tc>
                <a:tc>
                  <a:txBody>
                    <a:bodyPr/>
                    <a:lstStyle/>
                    <a:p>
                      <a:pPr algn="ctr"/>
                      <a:r>
                        <a:rPr lang="en-US" sz="2400" dirty="0"/>
                        <a:t>Polar </a:t>
                      </a:r>
                    </a:p>
                  </a:txBody>
                  <a:tcPr>
                    <a:solidFill>
                      <a:schemeClr val="accent5">
                        <a:lumMod val="40000"/>
                        <a:lumOff val="60000"/>
                      </a:schemeClr>
                    </a:solidFill>
                  </a:tcPr>
                </a:tc>
                <a:extLst>
                  <a:ext uri="{0D108BD9-81ED-4DB2-BD59-A6C34878D82A}">
                    <a16:rowId xmlns:a16="http://schemas.microsoft.com/office/drawing/2014/main" val="1628683973"/>
                  </a:ext>
                </a:extLst>
              </a:tr>
              <a:tr h="844579">
                <a:tc>
                  <a:txBody>
                    <a:bodyPr/>
                    <a:lstStyle/>
                    <a:p>
                      <a:pPr algn="ctr"/>
                      <a:r>
                        <a:rPr lang="en-US" sz="2400" dirty="0"/>
                        <a:t>Yellow</a:t>
                      </a:r>
                    </a:p>
                  </a:txBody>
                  <a:tcPr>
                    <a:solidFill>
                      <a:schemeClr val="accent5">
                        <a:lumMod val="20000"/>
                        <a:lumOff val="80000"/>
                      </a:schemeClr>
                    </a:solidFill>
                  </a:tcPr>
                </a:tc>
                <a:tc>
                  <a:txBody>
                    <a:bodyPr/>
                    <a:lstStyle/>
                    <a:p>
                      <a:pPr algn="ctr"/>
                      <a:r>
                        <a:rPr lang="en-US" sz="2400" dirty="0"/>
                        <a:t>Hydrophobic</a:t>
                      </a:r>
                    </a:p>
                  </a:txBody>
                  <a:tcPr>
                    <a:solidFill>
                      <a:schemeClr val="accent5">
                        <a:lumMod val="20000"/>
                        <a:lumOff val="80000"/>
                      </a:schemeClr>
                    </a:solidFill>
                  </a:tcPr>
                </a:tc>
                <a:tc>
                  <a:txBody>
                    <a:bodyPr/>
                    <a:lstStyle/>
                    <a:p>
                      <a:pPr algn="ctr"/>
                      <a:r>
                        <a:rPr lang="en-US" sz="2400" dirty="0"/>
                        <a:t>Nonpolar</a:t>
                      </a:r>
                    </a:p>
                  </a:txBody>
                  <a:tcPr>
                    <a:solidFill>
                      <a:schemeClr val="accent5">
                        <a:lumMod val="20000"/>
                        <a:lumOff val="80000"/>
                      </a:schemeClr>
                    </a:solidFill>
                  </a:tcPr>
                </a:tc>
                <a:extLst>
                  <a:ext uri="{0D108BD9-81ED-4DB2-BD59-A6C34878D82A}">
                    <a16:rowId xmlns:a16="http://schemas.microsoft.com/office/drawing/2014/main" val="3531498562"/>
                  </a:ext>
                </a:extLst>
              </a:tr>
              <a:tr h="844579">
                <a:tc>
                  <a:txBody>
                    <a:bodyPr/>
                    <a:lstStyle/>
                    <a:p>
                      <a:pPr algn="ctr"/>
                      <a:r>
                        <a:rPr lang="en-US" sz="2400" dirty="0"/>
                        <a:t>Green</a:t>
                      </a:r>
                    </a:p>
                  </a:txBody>
                  <a:tcPr>
                    <a:solidFill>
                      <a:schemeClr val="accent5">
                        <a:lumMod val="40000"/>
                        <a:lumOff val="60000"/>
                      </a:schemeClr>
                    </a:solidFill>
                  </a:tcPr>
                </a:tc>
                <a:tc>
                  <a:txBody>
                    <a:bodyPr/>
                    <a:lstStyle/>
                    <a:p>
                      <a:pPr algn="ctr"/>
                      <a:r>
                        <a:rPr lang="en-US" sz="2400" dirty="0"/>
                        <a:t>Cysteine</a:t>
                      </a:r>
                    </a:p>
                  </a:txBody>
                  <a:tcPr>
                    <a:solidFill>
                      <a:schemeClr val="accent5">
                        <a:lumMod val="40000"/>
                        <a:lumOff val="60000"/>
                      </a:schemeClr>
                    </a:solidFill>
                  </a:tcPr>
                </a:tc>
                <a:tc>
                  <a:txBody>
                    <a:bodyPr/>
                    <a:lstStyle/>
                    <a:p>
                      <a:pPr algn="ctr"/>
                      <a:r>
                        <a:rPr lang="en-US" sz="2400" dirty="0"/>
                        <a:t>Disulfide Bonds</a:t>
                      </a:r>
                    </a:p>
                  </a:txBody>
                  <a:tcPr>
                    <a:solidFill>
                      <a:schemeClr val="accent5">
                        <a:lumMod val="40000"/>
                        <a:lumOff val="60000"/>
                      </a:schemeClr>
                    </a:solidFill>
                  </a:tcPr>
                </a:tc>
                <a:extLst>
                  <a:ext uri="{0D108BD9-81ED-4DB2-BD59-A6C34878D82A}">
                    <a16:rowId xmlns:a16="http://schemas.microsoft.com/office/drawing/2014/main" val="3935852779"/>
                  </a:ext>
                </a:extLst>
              </a:tr>
            </a:tbl>
          </a:graphicData>
        </a:graphic>
      </p:graphicFrame>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1016191" y="173620"/>
            <a:ext cx="10581297" cy="785088"/>
          </a:xfrm>
        </p:spPr>
        <p:txBody>
          <a:bodyPr/>
          <a:lstStyle/>
          <a:p>
            <a:pPr algn="ctr"/>
            <a:r>
              <a:rPr lang="en-US" dirty="0"/>
              <a:t>Examining the Substrate Model</a:t>
            </a:r>
          </a:p>
        </p:txBody>
      </p:sp>
      <p:pic>
        <p:nvPicPr>
          <p:cNvPr id="8" name="Picture 7">
            <a:extLst>
              <a:ext uri="{FF2B5EF4-FFF2-40B4-BE49-F238E27FC236}">
                <a16:creationId xmlns:a16="http://schemas.microsoft.com/office/drawing/2014/main" id="{834091C5-4F0A-167A-D04F-23EEAD09AF4C}"/>
              </a:ext>
            </a:extLst>
          </p:cNvPr>
          <p:cNvPicPr>
            <a:picLocks noChangeAspect="1"/>
          </p:cNvPicPr>
          <p:nvPr/>
        </p:nvPicPr>
        <p:blipFill>
          <a:blip r:embed="rId3"/>
          <a:stretch>
            <a:fillRect/>
          </a:stretch>
        </p:blipFill>
        <p:spPr>
          <a:xfrm>
            <a:off x="9132426" y="1814924"/>
            <a:ext cx="2830560" cy="3694625"/>
          </a:xfrm>
          <a:prstGeom prst="rect">
            <a:avLst/>
          </a:prstGeom>
          <a:ln>
            <a:noFill/>
          </a:ln>
          <a:effectLst>
            <a:softEdge rad="112500"/>
          </a:effectLst>
        </p:spPr>
      </p:pic>
    </p:spTree>
    <p:extLst>
      <p:ext uri="{BB962C8B-B14F-4D97-AF65-F5344CB8AC3E}">
        <p14:creationId xmlns:p14="http://schemas.microsoft.com/office/powerpoint/2010/main" val="38161836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p:txBody>
          <a:bodyPr/>
          <a:lstStyle/>
          <a:p>
            <a:pPr algn="ctr"/>
            <a:r>
              <a:rPr lang="en-US" dirty="0"/>
              <a:t>Assembling the enzyme </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42</a:t>
            </a:fld>
            <a:endParaRPr lang="en-US" dirty="0"/>
          </a:p>
        </p:txBody>
      </p:sp>
      <p:pic>
        <p:nvPicPr>
          <p:cNvPr id="5" name="Picture 4">
            <a:extLst>
              <a:ext uri="{FF2B5EF4-FFF2-40B4-BE49-F238E27FC236}">
                <a16:creationId xmlns:a16="http://schemas.microsoft.com/office/drawing/2014/main" id="{A30C96AB-4E96-1883-3DC8-6CE06C0E386A}"/>
              </a:ext>
            </a:extLst>
          </p:cNvPr>
          <p:cNvPicPr>
            <a:picLocks noChangeAspect="1"/>
          </p:cNvPicPr>
          <p:nvPr/>
        </p:nvPicPr>
        <p:blipFill>
          <a:blip r:embed="rId3"/>
          <a:stretch>
            <a:fillRect/>
          </a:stretch>
        </p:blipFill>
        <p:spPr>
          <a:xfrm>
            <a:off x="678445" y="3176340"/>
            <a:ext cx="10464476" cy="3488158"/>
          </a:xfrm>
          <a:prstGeom prst="rect">
            <a:avLst/>
          </a:prstGeom>
          <a:ln>
            <a:noFill/>
          </a:ln>
          <a:effectLst>
            <a:softEdge rad="112500"/>
          </a:effectLst>
        </p:spPr>
      </p:pic>
      <p:sp>
        <p:nvSpPr>
          <p:cNvPr id="6" name="TextBox 5">
            <a:extLst>
              <a:ext uri="{FF2B5EF4-FFF2-40B4-BE49-F238E27FC236}">
                <a16:creationId xmlns:a16="http://schemas.microsoft.com/office/drawing/2014/main" id="{3D5C97BA-F8A8-0366-7C86-A60F1C3A8440}"/>
              </a:ext>
            </a:extLst>
          </p:cNvPr>
          <p:cNvSpPr txBox="1"/>
          <p:nvPr/>
        </p:nvSpPr>
        <p:spPr>
          <a:xfrm>
            <a:off x="277792" y="1354238"/>
            <a:ext cx="11134845" cy="1384995"/>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Verdana Pro" panose="020B0604030504040204" pitchFamily="34" charset="0"/>
                <a:ea typeface="Verdana" panose="020B0604030504040204" pitchFamily="34" charset="0"/>
              </a:rPr>
              <a:t>Place the metal clips along the </a:t>
            </a:r>
            <a:r>
              <a:rPr lang="en-US" sz="2800" dirty="0">
                <a:latin typeface="Verdana Pro" panose="020B0604030504040204" pitchFamily="34" charset="0"/>
              </a:rPr>
              <a:t>entire length and in random order on the 3-foot mini </a:t>
            </a:r>
            <a:r>
              <a:rPr lang="en-US" sz="2800" dirty="0" err="1">
                <a:latin typeface="Verdana Pro" panose="020B0604030504040204" pitchFamily="34" charset="0"/>
              </a:rPr>
              <a:t>toober</a:t>
            </a:r>
            <a:r>
              <a:rPr lang="en-US" sz="2800" dirty="0">
                <a:latin typeface="Verdana Pro" panose="020B0604030504040204" pitchFamily="34" charset="0"/>
              </a:rPr>
              <a:t>.</a:t>
            </a:r>
          </a:p>
          <a:p>
            <a:pPr marL="285750" indent="-285750">
              <a:buFont typeface="Arial" panose="020B0604020202020204" pitchFamily="34" charset="0"/>
              <a:buChar char="•"/>
            </a:pPr>
            <a:endParaRPr lang="en-US" sz="2800" dirty="0">
              <a:latin typeface="Verdana Pro" panose="020B0604030504040204" pitchFamily="34" charset="0"/>
            </a:endParaRPr>
          </a:p>
        </p:txBody>
      </p:sp>
    </p:spTree>
    <p:extLst>
      <p:ext uri="{BB962C8B-B14F-4D97-AF65-F5344CB8AC3E}">
        <p14:creationId xmlns:p14="http://schemas.microsoft.com/office/powerpoint/2010/main" val="30700027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219919" y="251489"/>
            <a:ext cx="11186245" cy="544574"/>
          </a:xfrm>
        </p:spPr>
        <p:txBody>
          <a:bodyPr/>
          <a:lstStyle/>
          <a:p>
            <a:pPr algn="ctr"/>
            <a:r>
              <a:rPr lang="en-US" dirty="0"/>
              <a:t>Constructing the Enzyme-Substrate Complex</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43</a:t>
            </a:fld>
            <a:endParaRPr lang="en-US" dirty="0"/>
          </a:p>
        </p:txBody>
      </p:sp>
      <p:sp>
        <p:nvSpPr>
          <p:cNvPr id="4" name="TextBox 3">
            <a:extLst>
              <a:ext uri="{FF2B5EF4-FFF2-40B4-BE49-F238E27FC236}">
                <a16:creationId xmlns:a16="http://schemas.microsoft.com/office/drawing/2014/main" id="{47AA59B7-1758-953A-697A-0310F62D8F2D}"/>
              </a:ext>
            </a:extLst>
          </p:cNvPr>
          <p:cNvSpPr txBox="1"/>
          <p:nvPr/>
        </p:nvSpPr>
        <p:spPr>
          <a:xfrm>
            <a:off x="856527" y="1145895"/>
            <a:ext cx="5239473"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Verdana Pro" panose="020B0604030504040204" pitchFamily="34" charset="0"/>
              </a:rPr>
              <a:t>Fold the mini-</a:t>
            </a:r>
            <a:r>
              <a:rPr lang="en-US" sz="2800" dirty="0" err="1">
                <a:latin typeface="Verdana Pro" panose="020B0604030504040204" pitchFamily="34" charset="0"/>
              </a:rPr>
              <a:t>toober</a:t>
            </a:r>
            <a:r>
              <a:rPr lang="en-US" sz="2800" dirty="0">
                <a:latin typeface="Verdana Pro" panose="020B0604030504040204" pitchFamily="34" charset="0"/>
              </a:rPr>
              <a:t> around the substrate</a:t>
            </a:r>
          </a:p>
          <a:p>
            <a:pPr marL="285750" indent="-285750">
              <a:buFont typeface="Arial" panose="020B0604020202020204" pitchFamily="34" charset="0"/>
              <a:buChar char="•"/>
            </a:pPr>
            <a:endParaRPr lang="en-US" sz="2800" dirty="0">
              <a:latin typeface="Verdana Pro" panose="020B0604030504040204" pitchFamily="34" charset="0"/>
            </a:endParaRPr>
          </a:p>
          <a:p>
            <a:pPr marL="285750" indent="-285750">
              <a:buFont typeface="Arial" panose="020B0604020202020204" pitchFamily="34" charset="0"/>
              <a:buChar char="•"/>
            </a:pPr>
            <a:r>
              <a:rPr lang="en-US" sz="2800" dirty="0">
                <a:latin typeface="Verdana Pro" panose="020B0604030504040204" pitchFamily="34" charset="0"/>
              </a:rPr>
              <a:t>Follow the basic principles of chemistry as design the complex</a:t>
            </a:r>
          </a:p>
          <a:p>
            <a:pPr marL="285750" indent="-285750">
              <a:buFont typeface="Arial" panose="020B0604020202020204" pitchFamily="34" charset="0"/>
              <a:buChar char="•"/>
            </a:pPr>
            <a:endParaRPr lang="en-US" sz="2800" dirty="0">
              <a:latin typeface="Verdana Pro" panose="020B0604030504040204" pitchFamily="34" charset="0"/>
            </a:endParaRPr>
          </a:p>
          <a:p>
            <a:pPr marL="285750" indent="-285750">
              <a:buFont typeface="Arial" panose="020B0604020202020204" pitchFamily="34" charset="0"/>
              <a:buChar char="•"/>
            </a:pPr>
            <a:r>
              <a:rPr lang="en-US" sz="2800" dirty="0">
                <a:latin typeface="Verdana Pro" panose="020B0604030504040204" pitchFamily="34" charset="0"/>
              </a:rPr>
              <a:t>Remember that your complex should be three-dimensional </a:t>
            </a:r>
          </a:p>
          <a:p>
            <a:pPr marL="285750" indent="-285750">
              <a:buFont typeface="Arial" panose="020B0604020202020204" pitchFamily="34" charset="0"/>
              <a:buChar char="•"/>
            </a:pPr>
            <a:endParaRPr lang="en-US" sz="2800" dirty="0">
              <a:latin typeface="Verdana Pro" panose="020B0604030504040204" pitchFamily="34" charset="0"/>
            </a:endParaRPr>
          </a:p>
        </p:txBody>
      </p:sp>
      <p:pic>
        <p:nvPicPr>
          <p:cNvPr id="8" name="Picture 7" descr="A picture containing graphics, clipart, art, creativity&#10;&#10;Description automatically generated">
            <a:extLst>
              <a:ext uri="{FF2B5EF4-FFF2-40B4-BE49-F238E27FC236}">
                <a16:creationId xmlns:a16="http://schemas.microsoft.com/office/drawing/2014/main" id="{08E1F9D0-1274-6125-C9E8-ADE2CB0DB5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087705"/>
            <a:ext cx="5310165" cy="4624400"/>
          </a:xfrm>
          <a:prstGeom prst="rect">
            <a:avLst/>
          </a:prstGeom>
        </p:spPr>
      </p:pic>
    </p:spTree>
    <p:extLst>
      <p:ext uri="{BB962C8B-B14F-4D97-AF65-F5344CB8AC3E}">
        <p14:creationId xmlns:p14="http://schemas.microsoft.com/office/powerpoint/2010/main" val="34704595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What we learned</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lstStyle/>
          <a:p>
            <a:r>
              <a:rPr lang="en-US" dirty="0"/>
              <a:t>Interaction between the substrate and enzyme is highly specific.</a:t>
            </a:r>
          </a:p>
          <a:p>
            <a:r>
              <a:rPr lang="en-US" dirty="0"/>
              <a:t>A slight change in the shape of substrate or enzyme will alter the ability to catalyze the reaction.</a:t>
            </a:r>
          </a:p>
          <a:p>
            <a:pPr lvl="1"/>
            <a:r>
              <a:rPr lang="en-US" dirty="0"/>
              <a:t>Selective ability of enzyme </a:t>
            </a:r>
          </a:p>
          <a:p>
            <a:pPr lvl="1"/>
            <a:r>
              <a:rPr lang="en-US" dirty="0"/>
              <a:t>Efficiency of the enzyme</a:t>
            </a:r>
          </a:p>
        </p:txBody>
      </p:sp>
    </p:spTree>
    <p:extLst>
      <p:ext uri="{BB962C8B-B14F-4D97-AF65-F5344CB8AC3E}">
        <p14:creationId xmlns:p14="http://schemas.microsoft.com/office/powerpoint/2010/main" val="2300297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Shape 565"/>
        <p:cNvGrpSpPr/>
        <p:nvPr/>
      </p:nvGrpSpPr>
      <p:grpSpPr>
        <a:xfrm>
          <a:off x="0" y="0"/>
          <a:ext cx="0" cy="0"/>
          <a:chOff x="0" y="0"/>
          <a:chExt cx="0" cy="0"/>
        </a:xfrm>
      </p:grpSpPr>
      <p:pic>
        <p:nvPicPr>
          <p:cNvPr id="566" name="Google Shape;566;p80"/>
          <p:cNvPicPr preferRelativeResize="0"/>
          <p:nvPr/>
        </p:nvPicPr>
        <p:blipFill>
          <a:blip r:embed="rId3">
            <a:alphaModFix/>
          </a:blip>
          <a:stretch>
            <a:fillRect/>
          </a:stretch>
        </p:blipFill>
        <p:spPr>
          <a:xfrm>
            <a:off x="1442575" y="72475"/>
            <a:ext cx="9051104" cy="6553201"/>
          </a:xfrm>
          <a:prstGeom prst="rect">
            <a:avLst/>
          </a:prstGeom>
          <a:noFill/>
          <a:ln>
            <a:noFill/>
          </a:ln>
        </p:spPr>
      </p:pic>
    </p:spTree>
    <p:extLst>
      <p:ext uri="{BB962C8B-B14F-4D97-AF65-F5344CB8AC3E}">
        <p14:creationId xmlns:p14="http://schemas.microsoft.com/office/powerpoint/2010/main" val="7706221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2" name="TextBox 1">
            <a:extLst>
              <a:ext uri="{FF2B5EF4-FFF2-40B4-BE49-F238E27FC236}">
                <a16:creationId xmlns:a16="http://schemas.microsoft.com/office/drawing/2014/main" id="{E886F0B3-518F-68DC-FC81-E56EBB2A93E6}"/>
              </a:ext>
            </a:extLst>
          </p:cNvPr>
          <p:cNvSpPr txBox="1"/>
          <p:nvPr/>
        </p:nvSpPr>
        <p:spPr>
          <a:xfrm>
            <a:off x="5181600" y="2516293"/>
            <a:ext cx="1828800" cy="954107"/>
          </a:xfrm>
          <a:prstGeom prst="rect">
            <a:avLst/>
          </a:prstGeom>
          <a:noFill/>
        </p:spPr>
        <p:txBody>
          <a:bodyPr wrap="square" rtlCol="0">
            <a:spAutoFit/>
          </a:bodyPr>
          <a:lstStyle/>
          <a:p>
            <a:r>
              <a:rPr lang="en-US" sz="1400" b="0" i="0" u="none" strike="noStrike" cap="none">
                <a:solidFill>
                  <a:srgbClr val="000000"/>
                </a:solidFill>
                <a:latin typeface="Arial"/>
                <a:ea typeface="Arial"/>
                <a:cs typeface="Arial"/>
                <a:sym typeface="Arial"/>
              </a:rPr>
              <a:t>This is a placeholder for the image of the Catalase </a:t>
            </a:r>
            <a:r>
              <a:rPr lang="en-US" sz="1400" b="0" i="0" u="none" strike="noStrike" cap="none" err="1">
                <a:solidFill>
                  <a:srgbClr val="000000"/>
                </a:solidFill>
                <a:latin typeface="Arial"/>
                <a:ea typeface="Arial"/>
                <a:cs typeface="Arial"/>
                <a:sym typeface="Arial"/>
              </a:rPr>
              <a:t>Jmol</a:t>
            </a:r>
            <a:r>
              <a:rPr lang="en-US" sz="1400" b="0" i="0" u="none" strike="noStrike" cap="none">
                <a:solidFill>
                  <a:srgbClr val="000000"/>
                </a:solidFill>
                <a:latin typeface="Arial"/>
                <a:ea typeface="Arial"/>
                <a:cs typeface="Arial"/>
                <a:sym typeface="Arial"/>
              </a:rPr>
              <a:t> exploration. </a:t>
            </a:r>
          </a:p>
        </p:txBody>
      </p:sp>
      <p:pic>
        <p:nvPicPr>
          <p:cNvPr id="4" name="Google Shape;319;p48" descr="A picture containing text&#10;&#10;Description automatically generated">
            <a:extLst>
              <a:ext uri="{FF2B5EF4-FFF2-40B4-BE49-F238E27FC236}">
                <a16:creationId xmlns:a16="http://schemas.microsoft.com/office/drawing/2014/main" id="{B943125D-A657-7390-69AE-D90B21EE172A}"/>
              </a:ext>
            </a:extLst>
          </p:cNvPr>
          <p:cNvPicPr preferRelativeResize="0"/>
          <p:nvPr/>
        </p:nvPicPr>
        <p:blipFill>
          <a:blip r:embed="rId3">
            <a:alphaModFix/>
          </a:blip>
          <a:stretch>
            <a:fillRect/>
          </a:stretch>
        </p:blipFill>
        <p:spPr>
          <a:xfrm>
            <a:off x="697769" y="1176203"/>
            <a:ext cx="6312631" cy="5192952"/>
          </a:xfrm>
          <a:prstGeom prst="rect">
            <a:avLst/>
          </a:prstGeom>
          <a:noFill/>
          <a:ln>
            <a:noFill/>
          </a:ln>
        </p:spPr>
      </p:pic>
      <p:sp>
        <p:nvSpPr>
          <p:cNvPr id="3" name="TextBox 2">
            <a:extLst>
              <a:ext uri="{FF2B5EF4-FFF2-40B4-BE49-F238E27FC236}">
                <a16:creationId xmlns:a16="http://schemas.microsoft.com/office/drawing/2014/main" id="{A3A3A8CD-19DF-3D0A-F3A0-8EE6C6B020C4}"/>
              </a:ext>
            </a:extLst>
          </p:cNvPr>
          <p:cNvSpPr txBox="1"/>
          <p:nvPr/>
        </p:nvSpPr>
        <p:spPr>
          <a:xfrm>
            <a:off x="519545" y="6107545"/>
            <a:ext cx="328670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Symbol"/>
              <a:buChar char="•"/>
            </a:pPr>
            <a:endParaRPr lang="en-US" dirty="0"/>
          </a:p>
          <a:p>
            <a:r>
              <a:rPr lang="en-US" dirty="0">
                <a:hlinkClick r:id="rId4"/>
              </a:rPr>
              <a:t>CBM - Catalase (msoe.edu)</a:t>
            </a:r>
          </a:p>
        </p:txBody>
      </p:sp>
      <p:pic>
        <p:nvPicPr>
          <p:cNvPr id="8" name="Picture 7">
            <a:extLst>
              <a:ext uri="{FF2B5EF4-FFF2-40B4-BE49-F238E27FC236}">
                <a16:creationId xmlns:a16="http://schemas.microsoft.com/office/drawing/2014/main" id="{AD65B4BD-ED2F-8697-FD1E-801B2C268AD5}"/>
              </a:ext>
            </a:extLst>
          </p:cNvPr>
          <p:cNvPicPr>
            <a:picLocks noChangeAspect="1"/>
          </p:cNvPicPr>
          <p:nvPr/>
        </p:nvPicPr>
        <p:blipFill>
          <a:blip r:embed="rId5"/>
          <a:stretch>
            <a:fillRect/>
          </a:stretch>
        </p:blipFill>
        <p:spPr>
          <a:xfrm>
            <a:off x="6643742" y="1391170"/>
            <a:ext cx="4316629" cy="4290627"/>
          </a:xfrm>
          <a:prstGeom prst="rect">
            <a:avLst/>
          </a:prstGeom>
        </p:spPr>
      </p:pic>
      <p:sp>
        <p:nvSpPr>
          <p:cNvPr id="9" name="TextBox 8">
            <a:extLst>
              <a:ext uri="{FF2B5EF4-FFF2-40B4-BE49-F238E27FC236}">
                <a16:creationId xmlns:a16="http://schemas.microsoft.com/office/drawing/2014/main" id="{B4C20E53-CF76-4844-DB41-4B77D459F2A2}"/>
              </a:ext>
            </a:extLst>
          </p:cNvPr>
          <p:cNvSpPr txBox="1"/>
          <p:nvPr/>
        </p:nvSpPr>
        <p:spPr>
          <a:xfrm>
            <a:off x="304801" y="718919"/>
            <a:ext cx="11887200" cy="646331"/>
          </a:xfrm>
          <a:prstGeom prst="rect">
            <a:avLst/>
          </a:prstGeom>
          <a:noFill/>
        </p:spPr>
        <p:txBody>
          <a:bodyPr wrap="square" rtlCol="0">
            <a:spAutoFit/>
          </a:bodyPr>
          <a:lstStyle/>
          <a:p>
            <a:r>
              <a:rPr lang="en-US" sz="3600" dirty="0" err="1"/>
              <a:t>Jmol</a:t>
            </a:r>
            <a:r>
              <a:rPr lang="en-US" sz="3600" dirty="0"/>
              <a:t> Exploration of Catalase</a:t>
            </a:r>
          </a:p>
        </p:txBody>
      </p:sp>
    </p:spTree>
    <p:extLst>
      <p:ext uri="{BB962C8B-B14F-4D97-AF65-F5344CB8AC3E}">
        <p14:creationId xmlns:p14="http://schemas.microsoft.com/office/powerpoint/2010/main" val="20860328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82"/>
          <p:cNvSpPr txBox="1">
            <a:spLocks noGrp="1"/>
          </p:cNvSpPr>
          <p:nvPr>
            <p:ph type="title"/>
          </p:nvPr>
        </p:nvSpPr>
        <p:spPr>
          <a:xfrm>
            <a:off x="-2310421" y="1355465"/>
            <a:ext cx="11203246" cy="544574"/>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600"/>
              <a:buFont typeface="Calibri"/>
              <a:buNone/>
            </a:pPr>
            <a:r>
              <a:rPr lang="en-US" sz="3600" dirty="0">
                <a:latin typeface="Calibri"/>
                <a:ea typeface="Calibri"/>
                <a:cs typeface="Calibri"/>
                <a:sym typeface="Calibri"/>
              </a:rPr>
              <a:t>Workshop NGSS Connections </a:t>
            </a:r>
            <a:br>
              <a:rPr lang="en-US" sz="3600" dirty="0">
                <a:solidFill>
                  <a:srgbClr val="0070C0"/>
                </a:solidFill>
              </a:rPr>
            </a:br>
            <a:endParaRPr dirty="0"/>
          </a:p>
        </p:txBody>
      </p:sp>
      <p:graphicFrame>
        <p:nvGraphicFramePr>
          <p:cNvPr id="578" name="Google Shape;578;p82"/>
          <p:cNvGraphicFramePr/>
          <p:nvPr>
            <p:extLst>
              <p:ext uri="{D42A27DB-BD31-4B8C-83A1-F6EECF244321}">
                <p14:modId xmlns:p14="http://schemas.microsoft.com/office/powerpoint/2010/main" val="2720685262"/>
              </p:ext>
            </p:extLst>
          </p:nvPr>
        </p:nvGraphicFramePr>
        <p:xfrm>
          <a:off x="456186" y="2363464"/>
          <a:ext cx="10956175" cy="3960186"/>
        </p:xfrm>
        <a:graphic>
          <a:graphicData uri="http://schemas.openxmlformats.org/drawingml/2006/table">
            <a:tbl>
              <a:tblPr firstRow="1" firstCol="1" bandRow="1">
                <a:noFill/>
              </a:tblPr>
              <a:tblGrid>
                <a:gridCol w="3527225">
                  <a:extLst>
                    <a:ext uri="{9D8B030D-6E8A-4147-A177-3AD203B41FA5}">
                      <a16:colId xmlns:a16="http://schemas.microsoft.com/office/drawing/2014/main" val="20000"/>
                    </a:ext>
                  </a:extLst>
                </a:gridCol>
                <a:gridCol w="3850550">
                  <a:extLst>
                    <a:ext uri="{9D8B030D-6E8A-4147-A177-3AD203B41FA5}">
                      <a16:colId xmlns:a16="http://schemas.microsoft.com/office/drawing/2014/main" val="20001"/>
                    </a:ext>
                  </a:extLst>
                </a:gridCol>
                <a:gridCol w="3578400">
                  <a:extLst>
                    <a:ext uri="{9D8B030D-6E8A-4147-A177-3AD203B41FA5}">
                      <a16:colId xmlns:a16="http://schemas.microsoft.com/office/drawing/2014/main" val="20002"/>
                    </a:ext>
                  </a:extLst>
                </a:gridCol>
              </a:tblGrid>
              <a:tr h="471425">
                <a:tc>
                  <a:txBody>
                    <a:bodyPr/>
                    <a:lstStyle/>
                    <a:p>
                      <a:pPr marL="0" marR="0" lvl="0" indent="0" algn="ctr" rtl="0">
                        <a:lnSpc>
                          <a:spcPct val="107000"/>
                        </a:lnSpc>
                        <a:spcBef>
                          <a:spcPts val="0"/>
                        </a:spcBef>
                        <a:spcAft>
                          <a:spcPts val="0"/>
                        </a:spcAft>
                        <a:buNone/>
                      </a:pPr>
                      <a:r>
                        <a:rPr lang="en-US" sz="3200" u="none" strike="noStrike" cap="none">
                          <a:solidFill>
                            <a:schemeClr val="lt1"/>
                          </a:solidFill>
                        </a:rPr>
                        <a:t>SEPs</a:t>
                      </a:r>
                      <a:endParaRPr sz="3200"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accent1"/>
                    </a:solidFill>
                  </a:tcPr>
                </a:tc>
                <a:tc>
                  <a:txBody>
                    <a:bodyPr/>
                    <a:lstStyle/>
                    <a:p>
                      <a:pPr marL="0" marR="0" lvl="0" indent="0" algn="ctr" rtl="0">
                        <a:lnSpc>
                          <a:spcPct val="107000"/>
                        </a:lnSpc>
                        <a:spcBef>
                          <a:spcPts val="0"/>
                        </a:spcBef>
                        <a:spcAft>
                          <a:spcPts val="0"/>
                        </a:spcAft>
                        <a:buNone/>
                      </a:pPr>
                      <a:r>
                        <a:rPr lang="en-US" sz="3200" u="none" strike="noStrike" cap="none">
                          <a:solidFill>
                            <a:schemeClr val="lt1"/>
                          </a:solidFill>
                        </a:rPr>
                        <a:t>CCCs</a:t>
                      </a:r>
                      <a:endParaRPr sz="3200"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008000"/>
                    </a:solidFill>
                  </a:tcPr>
                </a:tc>
                <a:tc>
                  <a:txBody>
                    <a:bodyPr/>
                    <a:lstStyle/>
                    <a:p>
                      <a:pPr marL="0" marR="0" lvl="0" indent="0" algn="ctr" rtl="0">
                        <a:lnSpc>
                          <a:spcPct val="107000"/>
                        </a:lnSpc>
                        <a:spcBef>
                          <a:spcPts val="0"/>
                        </a:spcBef>
                        <a:spcAft>
                          <a:spcPts val="0"/>
                        </a:spcAft>
                        <a:buNone/>
                      </a:pPr>
                      <a:r>
                        <a:rPr lang="en-US" sz="3200" u="none" strike="noStrike" cap="none">
                          <a:solidFill>
                            <a:schemeClr val="lt1"/>
                          </a:solidFill>
                        </a:rPr>
                        <a:t>DCIs</a:t>
                      </a:r>
                      <a:endParaRPr sz="3200"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6600"/>
                    </a:solidFill>
                  </a:tcPr>
                </a:tc>
                <a:extLst>
                  <a:ext uri="{0D108BD9-81ED-4DB2-BD59-A6C34878D82A}">
                    <a16:rowId xmlns:a16="http://schemas.microsoft.com/office/drawing/2014/main" val="10000"/>
                  </a:ext>
                </a:extLst>
              </a:tr>
              <a:tr h="643575">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Asking Questions</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Patterns</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HS-LS1-1</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1"/>
                  </a:ext>
                </a:extLst>
              </a:tr>
              <a:tr h="643575">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Developing and Using Models</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Cause and Effect</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HS-LS1-2</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2"/>
                  </a:ext>
                </a:extLst>
              </a:tr>
              <a:tr h="643575">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Constructing Explanations </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Structure and Function </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u="none" strike="noStrike" cap="none" dirty="0">
                          <a:latin typeface="Calibri"/>
                          <a:ea typeface="Calibri"/>
                          <a:cs typeface="Calibri"/>
                          <a:sym typeface="Calibri"/>
                        </a:rPr>
                        <a:t>Georgia Standard:  SB1</a:t>
                      </a:r>
                      <a:endParaRPr sz="2400" b="1" u="none" strike="noStrike" cap="none" dirty="0">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3"/>
                  </a:ext>
                </a:extLst>
              </a:tr>
              <a:tr h="643575">
                <a:tc>
                  <a:txBody>
                    <a:bodyPr/>
                    <a:lstStyle/>
                    <a:p>
                      <a:pPr marL="0" marR="0" lvl="0" indent="0" algn="l" rtl="0">
                        <a:lnSpc>
                          <a:spcPct val="107000"/>
                        </a:lnSpc>
                        <a:spcBef>
                          <a:spcPts val="0"/>
                        </a:spcBef>
                        <a:spcAft>
                          <a:spcPts val="0"/>
                        </a:spcAft>
                        <a:buNone/>
                      </a:pP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Stability and Change</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u="none" strike="noStrike" cap="none" dirty="0">
                          <a:latin typeface="Calibri"/>
                          <a:ea typeface="Calibri"/>
                          <a:cs typeface="Calibri"/>
                          <a:sym typeface="Calibri"/>
                        </a:rPr>
                        <a:t>Georgia Standard:  SB2</a:t>
                      </a:r>
                      <a:endParaRPr sz="2400" b="1" u="none" strike="noStrike" cap="none" dirty="0">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4"/>
                  </a:ext>
                </a:extLst>
              </a:tr>
              <a:tr h="643575">
                <a:tc>
                  <a:txBody>
                    <a:bodyPr/>
                    <a:lstStyle/>
                    <a:p>
                      <a:pPr marL="0" marR="0" lvl="0" indent="0" algn="l" rtl="0">
                        <a:lnSpc>
                          <a:spcPct val="107000"/>
                        </a:lnSpc>
                        <a:spcBef>
                          <a:spcPts val="0"/>
                        </a:spcBef>
                        <a:spcAft>
                          <a:spcPts val="0"/>
                        </a:spcAft>
                        <a:buNone/>
                      </a:pPr>
                      <a:r>
                        <a:rPr lang="en-US" sz="2400" b="1" u="none" strike="noStrike" cap="none"/>
                        <a:t> </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Scale, Proportion, and Quantity </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endParaRPr sz="2400" b="1" u="none" strike="noStrike" cap="none" dirty="0">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067970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48</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normAutofit fontScale="90000"/>
          </a:bodyPr>
          <a:lstStyle/>
          <a:p>
            <a:r>
              <a:rPr lang="en-US">
                <a:latin typeface="Verdana Pro SemiBold"/>
              </a:rPr>
              <a:t>Summer Course 2024 – Modeling the Molecular World</a:t>
            </a:r>
          </a:p>
        </p:txBody>
      </p:sp>
      <p:sp>
        <p:nvSpPr>
          <p:cNvPr id="13" name="TextBox 12">
            <a:extLst>
              <a:ext uri="{FF2B5EF4-FFF2-40B4-BE49-F238E27FC236}">
                <a16:creationId xmlns:a16="http://schemas.microsoft.com/office/drawing/2014/main" id="{0CC7DF2E-3742-B6FB-B241-3C3945A94C85}"/>
              </a:ext>
            </a:extLst>
          </p:cNvPr>
          <p:cNvSpPr txBox="1"/>
          <p:nvPr/>
        </p:nvSpPr>
        <p:spPr>
          <a:xfrm>
            <a:off x="1039899" y="1497624"/>
            <a:ext cx="10108543" cy="1107996"/>
          </a:xfrm>
          <a:prstGeom prst="rect">
            <a:avLst/>
          </a:prstGeom>
          <a:noFill/>
        </p:spPr>
        <p:txBody>
          <a:bodyPr wrap="square" lIns="91440" tIns="45720" rIns="91440" bIns="45720" rtlCol="0" anchor="t">
            <a:spAutoFit/>
          </a:bodyPr>
          <a:lstStyle/>
          <a:p>
            <a:pPr algn="ctr"/>
            <a:r>
              <a:rPr lang="en-US" sz="2400"/>
              <a:t>Join us in Milwaukee for hands-on discovery and professional development </a:t>
            </a:r>
            <a:endParaRPr lang="en-US"/>
          </a:p>
          <a:p>
            <a:pPr algn="ctr"/>
            <a:r>
              <a:rPr lang="en-US" sz="2400"/>
              <a:t>                                         July</a:t>
            </a:r>
            <a:r>
              <a:rPr lang="en-US" sz="1800">
                <a:effectLst/>
                <a:latin typeface="Calibri" panose="020F0502020204030204" pitchFamily="34" charset="0"/>
                <a:ea typeface="Calibri" panose="020F0502020204030204" pitchFamily="34" charset="0"/>
                <a:cs typeface="Times New Roman" panose="02020603050405020304" pitchFamily="18" charset="0"/>
              </a:rPr>
              <a:t> </a:t>
            </a:r>
            <a:r>
              <a:rPr lang="en-US" sz="2400">
                <a:effectLst/>
                <a:latin typeface="Calibri" panose="020F0502020204030204" pitchFamily="34" charset="0"/>
                <a:ea typeface="Calibri" panose="020F0502020204030204" pitchFamily="34" charset="0"/>
                <a:cs typeface="Times New Roman" panose="02020603050405020304" pitchFamily="18" charset="0"/>
              </a:rPr>
              <a:t>29 – Aug 2 OR Aug 5 – 9 </a:t>
            </a:r>
            <a:r>
              <a:rPr lang="en-US" sz="2400"/>
              <a:t> </a:t>
            </a:r>
            <a:r>
              <a:rPr lang="en-US"/>
              <a:t>						</a:t>
            </a:r>
            <a:endParaRPr lang="en-US">
              <a:cs typeface="Calibri" panose="020F0502020204030204"/>
            </a:endParaRPr>
          </a:p>
        </p:txBody>
      </p:sp>
      <p:pic>
        <p:nvPicPr>
          <p:cNvPr id="2050" name="Picture 2">
            <a:extLst>
              <a:ext uri="{FF2B5EF4-FFF2-40B4-BE49-F238E27FC236}">
                <a16:creationId xmlns:a16="http://schemas.microsoft.com/office/drawing/2014/main" id="{5B2830E2-E060-1008-AC1B-D62C6DD99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0833" y="2429633"/>
            <a:ext cx="4707845" cy="351269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634B81E-A970-A243-3895-0862502487A0}"/>
              </a:ext>
            </a:extLst>
          </p:cNvPr>
          <p:cNvSpPr txBox="1"/>
          <p:nvPr/>
        </p:nvSpPr>
        <p:spPr>
          <a:xfrm>
            <a:off x="6447129" y="5956612"/>
            <a:ext cx="5893769" cy="707886"/>
          </a:xfrm>
          <a:prstGeom prst="rect">
            <a:avLst/>
          </a:prstGeom>
          <a:noFill/>
        </p:spPr>
        <p:txBody>
          <a:bodyPr wrap="square" lIns="91440" tIns="45720" rIns="91440" bIns="45720" rtlCol="0" anchor="t">
            <a:spAutoFit/>
          </a:bodyPr>
          <a:lstStyle/>
          <a:p>
            <a:r>
              <a:rPr lang="en-US" sz="2000"/>
              <a:t>Bring an empty suitcase! </a:t>
            </a:r>
            <a:br>
              <a:rPr lang="en-US" sz="2000"/>
            </a:br>
            <a:r>
              <a:rPr lang="en-US" sz="2000"/>
              <a:t>You'll take home all these classroom resources!</a:t>
            </a:r>
          </a:p>
        </p:txBody>
      </p:sp>
      <p:sp>
        <p:nvSpPr>
          <p:cNvPr id="16" name="Arrow: Right 15">
            <a:extLst>
              <a:ext uri="{FF2B5EF4-FFF2-40B4-BE49-F238E27FC236}">
                <a16:creationId xmlns:a16="http://schemas.microsoft.com/office/drawing/2014/main" id="{6E0C9E18-5776-7BB2-63B5-F73F7C1747E8}"/>
              </a:ext>
            </a:extLst>
          </p:cNvPr>
          <p:cNvSpPr/>
          <p:nvPr/>
        </p:nvSpPr>
        <p:spPr>
          <a:xfrm rot="16200000">
            <a:off x="5841807" y="6030929"/>
            <a:ext cx="504726" cy="536887"/>
          </a:xfrm>
          <a:prstGeom prst="rightArrow">
            <a:avLst/>
          </a:prstGeom>
          <a:solidFill>
            <a:srgbClr val="18A83F"/>
          </a:solidFill>
          <a:ln>
            <a:solidFill>
              <a:srgbClr val="0B67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3" name="Picture 4" descr="Qr code&#10;&#10;Description automatically generated">
            <a:extLst>
              <a:ext uri="{FF2B5EF4-FFF2-40B4-BE49-F238E27FC236}">
                <a16:creationId xmlns:a16="http://schemas.microsoft.com/office/drawing/2014/main" id="{C2A8EDF4-B4AF-D1CD-7999-55B684785814}"/>
              </a:ext>
            </a:extLst>
          </p:cNvPr>
          <p:cNvPicPr>
            <a:picLocks noChangeAspect="1"/>
          </p:cNvPicPr>
          <p:nvPr/>
        </p:nvPicPr>
        <p:blipFill>
          <a:blip r:embed="rId4"/>
          <a:stretch>
            <a:fillRect/>
          </a:stretch>
        </p:blipFill>
        <p:spPr>
          <a:xfrm>
            <a:off x="1172460" y="2415118"/>
            <a:ext cx="3262559" cy="3262559"/>
          </a:xfrm>
          <a:prstGeom prst="rect">
            <a:avLst/>
          </a:prstGeom>
        </p:spPr>
      </p:pic>
      <p:sp>
        <p:nvSpPr>
          <p:cNvPr id="5" name="TextBox 4">
            <a:extLst>
              <a:ext uri="{FF2B5EF4-FFF2-40B4-BE49-F238E27FC236}">
                <a16:creationId xmlns:a16="http://schemas.microsoft.com/office/drawing/2014/main" id="{EB748E5A-CB28-0EA4-B17F-7F5253143D51}"/>
              </a:ext>
            </a:extLst>
          </p:cNvPr>
          <p:cNvSpPr txBox="1"/>
          <p:nvPr/>
        </p:nvSpPr>
        <p:spPr>
          <a:xfrm>
            <a:off x="1572460" y="5677677"/>
            <a:ext cx="24625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6C3078"/>
                </a:solidFill>
                <a:cs typeface="Calibri"/>
              </a:rPr>
              <a:t>Scan to register!</a:t>
            </a:r>
            <a:endParaRPr lang="en-US" b="1">
              <a:solidFill>
                <a:srgbClr val="6C3078"/>
              </a:solidFill>
            </a:endParaRPr>
          </a:p>
        </p:txBody>
      </p:sp>
    </p:spTree>
    <p:extLst>
      <p:ext uri="{BB962C8B-B14F-4D97-AF65-F5344CB8AC3E}">
        <p14:creationId xmlns:p14="http://schemas.microsoft.com/office/powerpoint/2010/main" val="81675012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49</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428624" y="915677"/>
            <a:ext cx="11439525" cy="581947"/>
          </a:xfrm>
        </p:spPr>
        <p:txBody>
          <a:bodyPr>
            <a:normAutofit/>
          </a:bodyPr>
          <a:lstStyle/>
          <a:p>
            <a:pPr algn="ctr"/>
            <a:r>
              <a:rPr lang="en-US">
                <a:latin typeface="Verdana Pro SemiBold"/>
              </a:rPr>
              <a:t>Visit Our Booth!</a:t>
            </a:r>
          </a:p>
        </p:txBody>
      </p:sp>
      <p:sp>
        <p:nvSpPr>
          <p:cNvPr id="13" name="TextBox 12">
            <a:extLst>
              <a:ext uri="{FF2B5EF4-FFF2-40B4-BE49-F238E27FC236}">
                <a16:creationId xmlns:a16="http://schemas.microsoft.com/office/drawing/2014/main" id="{0CC7DF2E-3742-B6FB-B241-3C3945A94C85}"/>
              </a:ext>
            </a:extLst>
          </p:cNvPr>
          <p:cNvSpPr txBox="1"/>
          <p:nvPr/>
        </p:nvSpPr>
        <p:spPr>
          <a:xfrm>
            <a:off x="935200" y="1399455"/>
            <a:ext cx="10426372" cy="461665"/>
          </a:xfrm>
          <a:prstGeom prst="rect">
            <a:avLst/>
          </a:prstGeom>
          <a:noFill/>
        </p:spPr>
        <p:txBody>
          <a:bodyPr wrap="square" lIns="91440" tIns="45720" rIns="91440" bIns="45720" rtlCol="0" anchor="t">
            <a:spAutoFit/>
          </a:bodyPr>
          <a:lstStyle/>
          <a:p>
            <a:pPr algn="ctr"/>
            <a:r>
              <a:rPr lang="en-US" sz="2000" dirty="0">
                <a:cs typeface="Calibri" panose="020F0502020204030204"/>
              </a:rPr>
              <a:t>Continue your exploration of our dynamic kits and models at </a:t>
            </a:r>
            <a:r>
              <a:rPr lang="en-US" sz="2400" b="1" dirty="0">
                <a:solidFill>
                  <a:srgbClr val="FF00FF"/>
                </a:solidFill>
                <a:cs typeface="Calibri" panose="020F0502020204030204"/>
              </a:rPr>
              <a:t>Booth 3 </a:t>
            </a:r>
            <a:r>
              <a:rPr lang="en-US" sz="2000" dirty="0">
                <a:cs typeface="Calibri" panose="020F0502020204030204"/>
              </a:rPr>
              <a:t>! </a:t>
            </a:r>
          </a:p>
        </p:txBody>
      </p:sp>
      <p:pic>
        <p:nvPicPr>
          <p:cNvPr id="9" name="Picture 8" descr="A group of people at a convention&#10;&#10;Description automatically generated">
            <a:extLst>
              <a:ext uri="{FF2B5EF4-FFF2-40B4-BE49-F238E27FC236}">
                <a16:creationId xmlns:a16="http://schemas.microsoft.com/office/drawing/2014/main" id="{F186E5B4-8867-1B8E-FEB9-AAB389CD72D6}"/>
              </a:ext>
            </a:extLst>
          </p:cNvPr>
          <p:cNvPicPr>
            <a:picLocks noChangeAspect="1"/>
          </p:cNvPicPr>
          <p:nvPr/>
        </p:nvPicPr>
        <p:blipFill>
          <a:blip r:embed="rId2"/>
          <a:stretch>
            <a:fillRect/>
          </a:stretch>
        </p:blipFill>
        <p:spPr>
          <a:xfrm>
            <a:off x="855661" y="2110840"/>
            <a:ext cx="4927600" cy="3695700"/>
          </a:xfrm>
          <a:prstGeom prst="rect">
            <a:avLst/>
          </a:prstGeom>
        </p:spPr>
      </p:pic>
      <p:pic>
        <p:nvPicPr>
          <p:cNvPr id="14" name="Picture 13" descr="Women looking at a table with a few people&#10;&#10;Description automatically generated with medium confidence">
            <a:extLst>
              <a:ext uri="{FF2B5EF4-FFF2-40B4-BE49-F238E27FC236}">
                <a16:creationId xmlns:a16="http://schemas.microsoft.com/office/drawing/2014/main" id="{F8B98F1C-E54A-EEB4-223B-F8640DD0C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927" y="2256155"/>
            <a:ext cx="5117793" cy="3408726"/>
          </a:xfrm>
          <a:prstGeom prst="rect">
            <a:avLst/>
          </a:prstGeom>
        </p:spPr>
      </p:pic>
    </p:spTree>
    <p:extLst>
      <p:ext uri="{BB962C8B-B14F-4D97-AF65-F5344CB8AC3E}">
        <p14:creationId xmlns:p14="http://schemas.microsoft.com/office/powerpoint/2010/main" val="241849161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49"/>
          <p:cNvPicPr preferRelativeResize="0"/>
          <p:nvPr/>
        </p:nvPicPr>
        <p:blipFill>
          <a:blip r:embed="rId3">
            <a:alphaModFix/>
          </a:blip>
          <a:stretch>
            <a:fillRect/>
          </a:stretch>
        </p:blipFill>
        <p:spPr>
          <a:xfrm>
            <a:off x="4635949" y="835275"/>
            <a:ext cx="7103082" cy="5390034"/>
          </a:xfrm>
          <a:prstGeom prst="rect">
            <a:avLst/>
          </a:prstGeom>
          <a:noFill/>
          <a:ln>
            <a:noFill/>
          </a:ln>
        </p:spPr>
      </p:pic>
      <p:sp>
        <p:nvSpPr>
          <p:cNvPr id="326" name="Google Shape;326;p49"/>
          <p:cNvSpPr txBox="1"/>
          <p:nvPr/>
        </p:nvSpPr>
        <p:spPr>
          <a:xfrm>
            <a:off x="1438150" y="2390025"/>
            <a:ext cx="3384900" cy="3632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a:latin typeface="Calibri"/>
                <a:ea typeface="Calibri"/>
                <a:cs typeface="Calibri"/>
                <a:sym typeface="Calibri"/>
              </a:rPr>
              <a:t>Catalase Lab </a:t>
            </a:r>
            <a:endParaRPr sz="2800">
              <a:latin typeface="Calibri"/>
              <a:ea typeface="Calibri"/>
              <a:cs typeface="Calibri"/>
              <a:sym typeface="Calibri"/>
            </a:endParaRPr>
          </a:p>
          <a:p>
            <a:pPr marL="0" lvl="0" indent="0" algn="ctr" rtl="0">
              <a:spcBef>
                <a:spcPts val="0"/>
              </a:spcBef>
              <a:spcAft>
                <a:spcPts val="0"/>
              </a:spcAft>
              <a:buNone/>
            </a:pPr>
            <a:endParaRPr sz="2800">
              <a:latin typeface="Calibri"/>
              <a:ea typeface="Calibri"/>
              <a:cs typeface="Calibri"/>
              <a:sym typeface="Calibri"/>
            </a:endParaRPr>
          </a:p>
          <a:p>
            <a:pPr marL="0" lvl="0" indent="0" algn="ctr" rtl="0">
              <a:spcBef>
                <a:spcPts val="0"/>
              </a:spcBef>
              <a:spcAft>
                <a:spcPts val="0"/>
              </a:spcAft>
              <a:buNone/>
            </a:pPr>
            <a:r>
              <a:rPr lang="en-US" sz="2800">
                <a:latin typeface="Calibri"/>
                <a:ea typeface="Calibri"/>
                <a:cs typeface="Calibri"/>
                <a:sym typeface="Calibri"/>
              </a:rPr>
              <a:t>Case study and a multi-day wet lab that allows students to explore and manipulate enzyme actions</a:t>
            </a:r>
            <a:endParaRPr sz="2800">
              <a:latin typeface="Calibri"/>
              <a:ea typeface="Calibri"/>
              <a:cs typeface="Calibri"/>
              <a:sym typeface="Calibri"/>
            </a:endParaRPr>
          </a:p>
        </p:txBody>
      </p:sp>
      <p:pic>
        <p:nvPicPr>
          <p:cNvPr id="327" name="Google Shape;327;p49"/>
          <p:cNvPicPr preferRelativeResize="0"/>
          <p:nvPr/>
        </p:nvPicPr>
        <p:blipFill>
          <a:blip r:embed="rId4">
            <a:alphaModFix/>
          </a:blip>
          <a:stretch>
            <a:fillRect/>
          </a:stretch>
        </p:blipFill>
        <p:spPr>
          <a:xfrm>
            <a:off x="6817904" y="5416679"/>
            <a:ext cx="3117610" cy="908650"/>
          </a:xfrm>
          <a:prstGeom prst="rect">
            <a:avLst/>
          </a:prstGeom>
          <a:noFill/>
          <a:ln>
            <a:noFill/>
          </a:ln>
        </p:spPr>
      </p:pic>
      <p:sp>
        <p:nvSpPr>
          <p:cNvPr id="328" name="Google Shape;328;p49"/>
          <p:cNvSpPr/>
          <p:nvPr/>
        </p:nvSpPr>
        <p:spPr>
          <a:xfrm>
            <a:off x="7656490" y="980584"/>
            <a:ext cx="1062000" cy="11061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1399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50</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latin typeface="Verdana Pro SemiBold"/>
              </a:rPr>
              <a:t>AR Enhancements</a:t>
            </a:r>
            <a:endParaRPr lang="en-US"/>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stretch>
            <a:fillRect/>
          </a:stretch>
        </p:blipFill>
        <p:spPr>
          <a:xfrm>
            <a:off x="1068787" y="1714229"/>
            <a:ext cx="2707425" cy="2026038"/>
          </a:xfrm>
        </p:spPr>
      </p:pic>
      <p:pic>
        <p:nvPicPr>
          <p:cNvPr id="9" name="Picture 9" descr="A picture containing text&#10;&#10;Description automatically generated">
            <a:extLst>
              <a:ext uri="{FF2B5EF4-FFF2-40B4-BE49-F238E27FC236}">
                <a16:creationId xmlns:a16="http://schemas.microsoft.com/office/drawing/2014/main" id="{6F0C34D0-AF91-9D53-D8B2-133B83D594EE}"/>
              </a:ext>
            </a:extLst>
          </p:cNvPr>
          <p:cNvPicPr>
            <a:picLocks noChangeAspect="1"/>
          </p:cNvPicPr>
          <p:nvPr/>
        </p:nvPicPr>
        <p:blipFill>
          <a:blip r:embed="rId3"/>
          <a:stretch>
            <a:fillRect/>
          </a:stretch>
        </p:blipFill>
        <p:spPr>
          <a:xfrm>
            <a:off x="8971155" y="1713105"/>
            <a:ext cx="2743200" cy="2019300"/>
          </a:xfrm>
          <a:prstGeom prst="rect">
            <a:avLst/>
          </a:prstGeom>
        </p:spPr>
      </p:pic>
      <p:pic>
        <p:nvPicPr>
          <p:cNvPr id="10" name="Picture 10" descr="A picture containing person, indoor&#10;&#10;Description automatically generated">
            <a:extLst>
              <a:ext uri="{FF2B5EF4-FFF2-40B4-BE49-F238E27FC236}">
                <a16:creationId xmlns:a16="http://schemas.microsoft.com/office/drawing/2014/main" id="{2D2D4A58-4B6E-0D30-2B54-002BC711A752}"/>
              </a:ext>
            </a:extLst>
          </p:cNvPr>
          <p:cNvPicPr>
            <a:picLocks noChangeAspect="1"/>
          </p:cNvPicPr>
          <p:nvPr/>
        </p:nvPicPr>
        <p:blipFill>
          <a:blip r:embed="rId4"/>
          <a:stretch>
            <a:fillRect/>
          </a:stretch>
        </p:blipFill>
        <p:spPr>
          <a:xfrm>
            <a:off x="4464205" y="3985130"/>
            <a:ext cx="3802565" cy="2530471"/>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We're enhancing our kits and models to inspire more hands-on learning with new augmented reality features! </a:t>
            </a:r>
            <a:endParaRPr lang="en-US"/>
          </a:p>
        </p:txBody>
      </p:sp>
      <p:sp>
        <p:nvSpPr>
          <p:cNvPr id="13" name="TextBox 12">
            <a:extLst>
              <a:ext uri="{FF2B5EF4-FFF2-40B4-BE49-F238E27FC236}">
                <a16:creationId xmlns:a16="http://schemas.microsoft.com/office/drawing/2014/main" id="{CA821EE9-C620-348E-346E-297B474B1AA0}"/>
              </a:ext>
            </a:extLst>
          </p:cNvPr>
          <p:cNvSpPr txBox="1"/>
          <p:nvPr/>
        </p:nvSpPr>
        <p:spPr>
          <a:xfrm>
            <a:off x="3893635" y="2053683"/>
            <a:ext cx="49437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0B672E"/>
                </a:solidFill>
                <a:cs typeface="Calibri"/>
              </a:rPr>
              <a:t>Stop by </a:t>
            </a:r>
            <a:r>
              <a:rPr lang="en-US" sz="2400" b="1" dirty="0">
                <a:solidFill>
                  <a:srgbClr val="FF00FF"/>
                </a:solidFill>
                <a:cs typeface="Calibri"/>
              </a:rPr>
              <a:t>Booth 3 </a:t>
            </a:r>
            <a:r>
              <a:rPr lang="en-US" sz="2400" dirty="0">
                <a:solidFill>
                  <a:srgbClr val="0B672E"/>
                </a:solidFill>
                <a:cs typeface="Calibri"/>
              </a:rPr>
              <a:t> to </a:t>
            </a:r>
            <a:endParaRPr lang="en-US" dirty="0">
              <a:solidFill>
                <a:srgbClr val="000000"/>
              </a:solidFill>
              <a:cs typeface="Calibri"/>
            </a:endParaRPr>
          </a:p>
          <a:p>
            <a:pPr algn="ctr"/>
            <a:r>
              <a:rPr lang="en-US" sz="2400" dirty="0">
                <a:solidFill>
                  <a:srgbClr val="0B672E"/>
                </a:solidFill>
                <a:cs typeface="Calibri"/>
              </a:rPr>
              <a:t>check out our new </a:t>
            </a:r>
            <a:endParaRPr lang="en-US" dirty="0">
              <a:cs typeface="Calibri"/>
            </a:endParaRPr>
          </a:p>
          <a:p>
            <a:pPr algn="ctr"/>
            <a:r>
              <a:rPr lang="en-US" sz="2400" dirty="0">
                <a:solidFill>
                  <a:srgbClr val="0B672E"/>
                </a:solidFill>
                <a:cs typeface="Calibri"/>
              </a:rPr>
              <a:t>Augmented Reality Enhancements! </a:t>
            </a:r>
            <a:endParaRPr lang="en-US" dirty="0"/>
          </a:p>
        </p:txBody>
      </p:sp>
    </p:spTree>
    <p:extLst>
      <p:ext uri="{BB962C8B-B14F-4D97-AF65-F5344CB8AC3E}">
        <p14:creationId xmlns:p14="http://schemas.microsoft.com/office/powerpoint/2010/main" val="705420776"/>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51</a:t>
            </a:fld>
            <a:endParaRPr lang="en-US">
              <a:solidFill>
                <a:prstClr val="black">
                  <a:tint val="75000"/>
                </a:prstClr>
              </a:solidFill>
            </a:endParaRPr>
          </a:p>
        </p:txBody>
      </p:sp>
      <p:sp>
        <p:nvSpPr>
          <p:cNvPr id="4" name="AutoShape 2">
            <a:extLst>
              <a:ext uri="{FF2B5EF4-FFF2-40B4-BE49-F238E27FC236}">
                <a16:creationId xmlns:a16="http://schemas.microsoft.com/office/drawing/2014/main" id="{556CAE40-567E-C5AB-3E43-6A0AF947521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a:extLst>
              <a:ext uri="{FF2B5EF4-FFF2-40B4-BE49-F238E27FC236}">
                <a16:creationId xmlns:a16="http://schemas.microsoft.com/office/drawing/2014/main" id="{1B38FCF1-9B46-C6D4-8915-828F3A6D81C8}"/>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descr="A qr code with a few squares&#10;&#10;Description automatically generated">
            <a:extLst>
              <a:ext uri="{FF2B5EF4-FFF2-40B4-BE49-F238E27FC236}">
                <a16:creationId xmlns:a16="http://schemas.microsoft.com/office/drawing/2014/main" id="{7C7B22E8-F2A9-1063-0634-7A314B9067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500" y="1143000"/>
            <a:ext cx="5295900" cy="5295900"/>
          </a:xfrm>
          <a:prstGeom prst="rect">
            <a:avLst/>
          </a:prstGeom>
        </p:spPr>
      </p:pic>
    </p:spTree>
    <p:extLst>
      <p:ext uri="{BB962C8B-B14F-4D97-AF65-F5344CB8AC3E}">
        <p14:creationId xmlns:p14="http://schemas.microsoft.com/office/powerpoint/2010/main" val="39429711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999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p52"/>
          <p:cNvPicPr preferRelativeResize="0"/>
          <p:nvPr/>
        </p:nvPicPr>
        <p:blipFill>
          <a:blip r:embed="rId3">
            <a:alphaModFix/>
          </a:blip>
          <a:stretch>
            <a:fillRect/>
          </a:stretch>
        </p:blipFill>
        <p:spPr>
          <a:xfrm>
            <a:off x="2245625" y="1359925"/>
            <a:ext cx="8382000" cy="5353050"/>
          </a:xfrm>
          <a:prstGeom prst="rect">
            <a:avLst/>
          </a:prstGeom>
          <a:noFill/>
          <a:ln>
            <a:noFill/>
          </a:ln>
        </p:spPr>
      </p:pic>
      <p:sp>
        <p:nvSpPr>
          <p:cNvPr id="353" name="Google Shape;353;p52"/>
          <p:cNvSpPr txBox="1"/>
          <p:nvPr/>
        </p:nvSpPr>
        <p:spPr>
          <a:xfrm>
            <a:off x="548950" y="1619250"/>
            <a:ext cx="3278425" cy="5539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dirty="0">
                <a:latin typeface="Calibri"/>
                <a:ea typeface="Calibri"/>
                <a:cs typeface="Calibri"/>
                <a:sym typeface="Calibri"/>
              </a:rPr>
              <a:t>Catabolism</a:t>
            </a:r>
            <a:r>
              <a:rPr lang="en-US" sz="2100" dirty="0">
                <a:latin typeface="Calibri"/>
                <a:ea typeface="Calibri"/>
                <a:cs typeface="Calibri"/>
                <a:sym typeface="Calibri"/>
              </a:rPr>
              <a:t> </a:t>
            </a:r>
            <a:endParaRPr sz="2100" dirty="0">
              <a:latin typeface="Calibri"/>
              <a:ea typeface="Calibri"/>
              <a:cs typeface="Calibri"/>
              <a:sym typeface="Calibri"/>
            </a:endParaRPr>
          </a:p>
        </p:txBody>
      </p:sp>
      <p:sp>
        <p:nvSpPr>
          <p:cNvPr id="354" name="Google Shape;354;p52"/>
          <p:cNvSpPr txBox="1"/>
          <p:nvPr/>
        </p:nvSpPr>
        <p:spPr>
          <a:xfrm>
            <a:off x="8734425" y="1619250"/>
            <a:ext cx="10078675" cy="5539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dirty="0">
                <a:latin typeface="Calibri"/>
                <a:ea typeface="Calibri"/>
                <a:cs typeface="Calibri"/>
                <a:sym typeface="Calibri"/>
              </a:rPr>
              <a:t>Anabolism</a:t>
            </a:r>
            <a:endParaRPr sz="2400" dirty="0">
              <a:latin typeface="Calibri"/>
              <a:ea typeface="Calibri"/>
              <a:cs typeface="Calibri"/>
              <a:sym typeface="Calibri"/>
            </a:endParaRPr>
          </a:p>
        </p:txBody>
      </p:sp>
      <p:sp>
        <p:nvSpPr>
          <p:cNvPr id="355" name="Google Shape;355;p52"/>
          <p:cNvSpPr txBox="1"/>
          <p:nvPr/>
        </p:nvSpPr>
        <p:spPr>
          <a:xfrm>
            <a:off x="553250" y="5636000"/>
            <a:ext cx="2986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latin typeface="Calibri"/>
                <a:ea typeface="Calibri"/>
                <a:cs typeface="Calibri"/>
                <a:sym typeface="Calibri"/>
              </a:rPr>
              <a:t>Lock and Key Model</a:t>
            </a:r>
            <a:endParaRPr sz="2400">
              <a:latin typeface="Calibri"/>
              <a:ea typeface="Calibri"/>
              <a:cs typeface="Calibri"/>
              <a:sym typeface="Calibri"/>
            </a:endParaRPr>
          </a:p>
        </p:txBody>
      </p:sp>
      <p:sp>
        <p:nvSpPr>
          <p:cNvPr id="356" name="Google Shape;356;p52"/>
          <p:cNvSpPr txBox="1"/>
          <p:nvPr/>
        </p:nvSpPr>
        <p:spPr>
          <a:xfrm>
            <a:off x="8748299" y="5636000"/>
            <a:ext cx="2986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dirty="0">
                <a:latin typeface="Calibri"/>
                <a:ea typeface="Calibri"/>
                <a:cs typeface="Calibri"/>
                <a:sym typeface="Calibri"/>
              </a:rPr>
              <a:t>Induced Fit Model </a:t>
            </a:r>
            <a:endParaRPr sz="2400" dirty="0">
              <a:latin typeface="Calibri"/>
              <a:ea typeface="Calibri"/>
              <a:cs typeface="Calibri"/>
              <a:sym typeface="Calibri"/>
            </a:endParaRPr>
          </a:p>
        </p:txBody>
      </p:sp>
      <p:sp>
        <p:nvSpPr>
          <p:cNvPr id="357" name="Google Shape;357;p52"/>
          <p:cNvSpPr/>
          <p:nvPr/>
        </p:nvSpPr>
        <p:spPr>
          <a:xfrm>
            <a:off x="4137125" y="3097950"/>
            <a:ext cx="3583800" cy="1416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dirty="0">
                <a:solidFill>
                  <a:srgbClr val="38761D"/>
                </a:solidFill>
                <a:latin typeface="Calibri"/>
                <a:ea typeface="Calibri"/>
                <a:cs typeface="Calibri"/>
                <a:sym typeface="Calibri"/>
              </a:rPr>
              <a:t>Enzyme </a:t>
            </a:r>
            <a:endParaRPr sz="4000" b="1" dirty="0">
              <a:solidFill>
                <a:srgbClr val="38761D"/>
              </a:solidFill>
              <a:latin typeface="Calibri"/>
              <a:ea typeface="Calibri"/>
              <a:cs typeface="Calibri"/>
              <a:sym typeface="Calibri"/>
            </a:endParaRPr>
          </a:p>
          <a:p>
            <a:pPr marL="0" lvl="0" indent="0" algn="ctr" rtl="0">
              <a:spcBef>
                <a:spcPts val="0"/>
              </a:spcBef>
              <a:spcAft>
                <a:spcPts val="0"/>
              </a:spcAft>
              <a:buNone/>
            </a:pPr>
            <a:r>
              <a:rPr lang="en-US" sz="4000" b="1" dirty="0">
                <a:solidFill>
                  <a:srgbClr val="38761D"/>
                </a:solidFill>
                <a:latin typeface="Calibri"/>
                <a:ea typeface="Calibri"/>
                <a:cs typeface="Calibri"/>
                <a:sym typeface="Calibri"/>
              </a:rPr>
              <a:t>Specificity</a:t>
            </a:r>
            <a:endParaRPr sz="4000" b="1" dirty="0">
              <a:solidFill>
                <a:srgbClr val="38761D"/>
              </a:solidFill>
              <a:latin typeface="Calibri"/>
              <a:ea typeface="Calibri"/>
              <a:cs typeface="Calibri"/>
              <a:sym typeface="Calibri"/>
            </a:endParaRPr>
          </a:p>
        </p:txBody>
      </p:sp>
    </p:spTree>
    <p:extLst>
      <p:ext uri="{BB962C8B-B14F-4D97-AF65-F5344CB8AC3E}">
        <p14:creationId xmlns:p14="http://schemas.microsoft.com/office/powerpoint/2010/main" val="1902160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361"/>
        <p:cNvGrpSpPr/>
        <p:nvPr/>
      </p:nvGrpSpPr>
      <p:grpSpPr>
        <a:xfrm>
          <a:off x="0" y="0"/>
          <a:ext cx="0" cy="0"/>
          <a:chOff x="0" y="0"/>
          <a:chExt cx="0" cy="0"/>
        </a:xfrm>
      </p:grpSpPr>
      <p:sp>
        <p:nvSpPr>
          <p:cNvPr id="362" name="Google Shape;362;p53"/>
          <p:cNvSpPr/>
          <p:nvPr/>
        </p:nvSpPr>
        <p:spPr>
          <a:xfrm>
            <a:off x="2647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rgbClr val="008000"/>
                </a:solidFill>
                <a:latin typeface="Calibri"/>
                <a:ea typeface="Calibri"/>
                <a:cs typeface="Calibri"/>
                <a:sym typeface="Calibri"/>
              </a:rPr>
              <a:t> HYDROGEN PEROXIDE </a:t>
            </a:r>
            <a:endParaRPr sz="2400" b="1">
              <a:solidFill>
                <a:srgbClr val="008000"/>
              </a:solidFill>
              <a:latin typeface="Calibri"/>
              <a:ea typeface="Calibri"/>
              <a:cs typeface="Calibri"/>
              <a:sym typeface="Calibri"/>
            </a:endParaRPr>
          </a:p>
        </p:txBody>
      </p:sp>
      <p:sp>
        <p:nvSpPr>
          <p:cNvPr id="363" name="Google Shape;363;p53"/>
          <p:cNvSpPr/>
          <p:nvPr/>
        </p:nvSpPr>
        <p:spPr>
          <a:xfrm>
            <a:off x="86804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2400" b="1">
                <a:solidFill>
                  <a:srgbClr val="008000"/>
                </a:solidFill>
                <a:latin typeface="Calibri"/>
                <a:ea typeface="Calibri"/>
                <a:cs typeface="Calibri"/>
                <a:sym typeface="Calibri"/>
              </a:rPr>
              <a:t>WATER </a:t>
            </a:r>
            <a:endParaRPr sz="1500" b="1">
              <a:solidFill>
                <a:srgbClr val="008000"/>
              </a:solidFill>
            </a:endParaRPr>
          </a:p>
        </p:txBody>
      </p:sp>
      <p:pic>
        <p:nvPicPr>
          <p:cNvPr id="364" name="Google Shape;364;p53"/>
          <p:cNvPicPr preferRelativeResize="0"/>
          <p:nvPr/>
        </p:nvPicPr>
        <p:blipFill>
          <a:blip r:embed="rId3">
            <a:alphaModFix/>
          </a:blip>
          <a:stretch>
            <a:fillRect/>
          </a:stretch>
        </p:blipFill>
        <p:spPr>
          <a:xfrm>
            <a:off x="3529675" y="152400"/>
            <a:ext cx="4914900" cy="6553201"/>
          </a:xfrm>
          <a:prstGeom prst="rect">
            <a:avLst/>
          </a:prstGeom>
          <a:noFill/>
          <a:ln>
            <a:noFill/>
          </a:ln>
        </p:spPr>
      </p:pic>
    </p:spTree>
    <p:extLst>
      <p:ext uri="{BB962C8B-B14F-4D97-AF65-F5344CB8AC3E}">
        <p14:creationId xmlns:p14="http://schemas.microsoft.com/office/powerpoint/2010/main" val="429545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368"/>
        <p:cNvGrpSpPr/>
        <p:nvPr/>
      </p:nvGrpSpPr>
      <p:grpSpPr>
        <a:xfrm>
          <a:off x="0" y="0"/>
          <a:ext cx="0" cy="0"/>
          <a:chOff x="0" y="0"/>
          <a:chExt cx="0" cy="0"/>
        </a:xfrm>
      </p:grpSpPr>
      <p:sp>
        <p:nvSpPr>
          <p:cNvPr id="369" name="Google Shape;369;p54"/>
          <p:cNvSpPr/>
          <p:nvPr/>
        </p:nvSpPr>
        <p:spPr>
          <a:xfrm>
            <a:off x="86804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a:solidFill>
                  <a:srgbClr val="008000"/>
                </a:solidFill>
                <a:latin typeface="Calibri"/>
                <a:ea typeface="Calibri"/>
                <a:cs typeface="Calibri"/>
                <a:sym typeface="Calibri"/>
              </a:rPr>
              <a:t>WATER </a:t>
            </a:r>
            <a:endParaRPr b="1">
              <a:solidFill>
                <a:srgbClr val="008000"/>
              </a:solidFill>
            </a:endParaRPr>
          </a:p>
        </p:txBody>
      </p:sp>
      <p:sp>
        <p:nvSpPr>
          <p:cNvPr id="370" name="Google Shape;370;p54"/>
          <p:cNvSpPr/>
          <p:nvPr/>
        </p:nvSpPr>
        <p:spPr>
          <a:xfrm>
            <a:off x="2647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rgbClr val="008000"/>
                </a:solidFill>
                <a:latin typeface="Calibri"/>
                <a:ea typeface="Calibri"/>
                <a:cs typeface="Calibri"/>
                <a:sym typeface="Calibri"/>
              </a:rPr>
              <a:t> HYDROGEN PEROXIDE </a:t>
            </a:r>
            <a:endParaRPr sz="2400" b="1">
              <a:solidFill>
                <a:srgbClr val="008000"/>
              </a:solidFill>
              <a:latin typeface="Calibri"/>
              <a:ea typeface="Calibri"/>
              <a:cs typeface="Calibri"/>
              <a:sym typeface="Calibri"/>
            </a:endParaRPr>
          </a:p>
        </p:txBody>
      </p:sp>
      <p:pic>
        <p:nvPicPr>
          <p:cNvPr id="371" name="Google Shape;371;p54"/>
          <p:cNvPicPr preferRelativeResize="0"/>
          <p:nvPr/>
        </p:nvPicPr>
        <p:blipFill>
          <a:blip r:embed="rId3">
            <a:alphaModFix/>
          </a:blip>
          <a:stretch>
            <a:fillRect/>
          </a:stretch>
        </p:blipFill>
        <p:spPr>
          <a:xfrm>
            <a:off x="3685838" y="0"/>
            <a:ext cx="4820325" cy="6857999"/>
          </a:xfrm>
          <a:prstGeom prst="rect">
            <a:avLst/>
          </a:prstGeom>
          <a:noFill/>
          <a:ln>
            <a:noFill/>
          </a:ln>
        </p:spPr>
      </p:pic>
    </p:spTree>
    <p:extLst>
      <p:ext uri="{BB962C8B-B14F-4D97-AF65-F5344CB8AC3E}">
        <p14:creationId xmlns:p14="http://schemas.microsoft.com/office/powerpoint/2010/main" val="4050479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375"/>
        <p:cNvGrpSpPr/>
        <p:nvPr/>
      </p:nvGrpSpPr>
      <p:grpSpPr>
        <a:xfrm>
          <a:off x="0" y="0"/>
          <a:ext cx="0" cy="0"/>
          <a:chOff x="0" y="0"/>
          <a:chExt cx="0" cy="0"/>
        </a:xfrm>
      </p:grpSpPr>
      <p:sp>
        <p:nvSpPr>
          <p:cNvPr id="376" name="Google Shape;376;p55"/>
          <p:cNvSpPr/>
          <p:nvPr/>
        </p:nvSpPr>
        <p:spPr>
          <a:xfrm>
            <a:off x="2647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rgbClr val="008000"/>
                </a:solidFill>
                <a:latin typeface="Calibri"/>
                <a:ea typeface="Calibri"/>
                <a:cs typeface="Calibri"/>
                <a:sym typeface="Calibri"/>
              </a:rPr>
              <a:t> HYDROGEN PEROXIDE </a:t>
            </a:r>
            <a:endParaRPr sz="2400" b="1">
              <a:solidFill>
                <a:srgbClr val="008000"/>
              </a:solidFill>
              <a:latin typeface="Calibri"/>
              <a:ea typeface="Calibri"/>
              <a:cs typeface="Calibri"/>
              <a:sym typeface="Calibri"/>
            </a:endParaRPr>
          </a:p>
        </p:txBody>
      </p:sp>
      <p:pic>
        <p:nvPicPr>
          <p:cNvPr id="377" name="Google Shape;377;p55"/>
          <p:cNvPicPr preferRelativeResize="0"/>
          <p:nvPr/>
        </p:nvPicPr>
        <p:blipFill>
          <a:blip r:embed="rId3">
            <a:alphaModFix/>
          </a:blip>
          <a:stretch>
            <a:fillRect/>
          </a:stretch>
        </p:blipFill>
        <p:spPr>
          <a:xfrm>
            <a:off x="3685838" y="0"/>
            <a:ext cx="4820325" cy="6857999"/>
          </a:xfrm>
          <a:prstGeom prst="rect">
            <a:avLst/>
          </a:prstGeom>
          <a:noFill/>
          <a:ln>
            <a:noFill/>
          </a:ln>
        </p:spPr>
      </p:pic>
      <p:sp>
        <p:nvSpPr>
          <p:cNvPr id="378" name="Google Shape;378;p55"/>
          <p:cNvSpPr/>
          <p:nvPr/>
        </p:nvSpPr>
        <p:spPr>
          <a:xfrm>
            <a:off x="86804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rgbClr val="008000"/>
                </a:solidFill>
                <a:latin typeface="Calibri"/>
                <a:ea typeface="Calibri"/>
                <a:cs typeface="Calibri"/>
                <a:sym typeface="Calibri"/>
              </a:rPr>
              <a:t>WATER </a:t>
            </a:r>
            <a:endParaRPr sz="1500" b="1">
              <a:solidFill>
                <a:srgbClr val="008000"/>
              </a:solidFill>
            </a:endParaRPr>
          </a:p>
        </p:txBody>
      </p:sp>
      <p:pic>
        <p:nvPicPr>
          <p:cNvPr id="379" name="Google Shape;379;p55"/>
          <p:cNvPicPr preferRelativeResize="0"/>
          <p:nvPr/>
        </p:nvPicPr>
        <p:blipFill>
          <a:blip r:embed="rId4">
            <a:alphaModFix/>
          </a:blip>
          <a:stretch>
            <a:fillRect/>
          </a:stretch>
        </p:blipFill>
        <p:spPr>
          <a:xfrm rot="5400000">
            <a:off x="-113250" y="2196050"/>
            <a:ext cx="4206825" cy="3450775"/>
          </a:xfrm>
          <a:prstGeom prst="rect">
            <a:avLst/>
          </a:prstGeom>
          <a:noFill/>
          <a:ln>
            <a:noFill/>
          </a:ln>
        </p:spPr>
      </p:pic>
    </p:spTree>
    <p:extLst>
      <p:ext uri="{BB962C8B-B14F-4D97-AF65-F5344CB8AC3E}">
        <p14:creationId xmlns:p14="http://schemas.microsoft.com/office/powerpoint/2010/main" val="41098795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8183FFCD-842A-4757-8D06-72A2F5770B7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F5C9F0-5FA4-4328-8840-83096B3D5485}">
  <ds:schemaRefs>
    <ds:schemaRef ds:uri="256d1f37-a5bf-40ea-9e3b-df9e783b5a8c"/>
    <ds:schemaRef ds:uri="77f421b6-124f-4701-bd7b-c31d2b908c90"/>
    <ds:schemaRef ds:uri="cfebaabb-06ba-495d-9116-624c50a03998"/>
    <ds:schemaRef ds:uri="http://schemas.microsoft.com/office/2006/metadata/properties"/>
    <ds:schemaRef ds:uri="http://schemas.microsoft.com/office/infopath/2007/PartnerControls"/>
    <ds:schemaRef ds:uri="http://schemas.microsoft.com/sharepoint/v3"/>
    <ds:schemaRef ds:uri="fccfdd5f-3cf6-48f3-9c58-398738ebd059"/>
  </ds:schemaRefs>
</ds:datastoreItem>
</file>

<file path=customXml/itemProps2.xml><?xml version="1.0" encoding="utf-8"?>
<ds:datastoreItem xmlns:ds="http://schemas.openxmlformats.org/officeDocument/2006/customXml" ds:itemID="{52D4A624-151E-4A3F-B4CA-6D26A54E745B}">
  <ds:schemaRefs>
    <ds:schemaRef ds:uri="http://schemas.microsoft.com/sharepoint/v3/contenttype/forms"/>
  </ds:schemaRefs>
</ds:datastoreItem>
</file>

<file path=customXml/itemProps3.xml><?xml version="1.0" encoding="utf-8"?>
<ds:datastoreItem xmlns:ds="http://schemas.openxmlformats.org/officeDocument/2006/customXml" ds:itemID="{34925183-EBF2-42FD-96B2-F798587FC3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24458</TotalTime>
  <Words>3235</Words>
  <Application>Microsoft Office PowerPoint</Application>
  <PresentationFormat>Widescreen</PresentationFormat>
  <Paragraphs>334</Paragraphs>
  <Slides>53</Slides>
  <Notes>46</Notes>
  <HiddenSlides>1</HiddenSlides>
  <MMClips>0</MMClips>
  <ScaleCrop>false</ScaleCrop>
  <HeadingPairs>
    <vt:vector size="4" baseType="variant">
      <vt:variant>
        <vt:lpstr>Theme</vt:lpstr>
      </vt:variant>
      <vt:variant>
        <vt:i4>5</vt:i4>
      </vt:variant>
      <vt:variant>
        <vt:lpstr>Slide Titles</vt:lpstr>
      </vt:variant>
      <vt:variant>
        <vt:i4>53</vt:i4>
      </vt:variant>
    </vt:vector>
  </HeadingPairs>
  <TitlesOfParts>
    <vt:vector size="58" baseType="lpstr">
      <vt:lpstr>Office Theme</vt:lpstr>
      <vt:lpstr>Custom Design</vt:lpstr>
      <vt:lpstr>Office Theme</vt:lpstr>
      <vt:lpstr>Office Theme</vt:lpstr>
      <vt:lpstr>Office Theme</vt:lpstr>
      <vt:lpstr>Enzyme Explorations: Real-world Connections with Wet Labs</vt:lpstr>
      <vt:lpstr>PowerPoint Presentation</vt:lpstr>
      <vt:lpstr>Workshop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Examine the Kit</vt:lpstr>
      <vt:lpstr>Let’s Examine the Kit</vt:lpstr>
      <vt:lpstr>Assembling the Substrate</vt:lpstr>
      <vt:lpstr>Examining the Substrate Model</vt:lpstr>
      <vt:lpstr>Examining the Substrate Model</vt:lpstr>
      <vt:lpstr>Assembling the enzyme </vt:lpstr>
      <vt:lpstr>Constructing the Enzyme-Substrate Complex</vt:lpstr>
      <vt:lpstr>What we learned</vt:lpstr>
      <vt:lpstr>PowerPoint Presentation</vt:lpstr>
      <vt:lpstr>PowerPoint Presentation</vt:lpstr>
      <vt:lpstr>Workshop NGSS Connections  </vt:lpstr>
      <vt:lpstr>Summer Course 2024 – Modeling the Molecular World</vt:lpstr>
      <vt:lpstr>Visit Our Booth!</vt:lpstr>
      <vt:lpstr>AR Enhancements</vt:lpstr>
      <vt:lpstr>We value your opinion!  Let us know what you think.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Ruth Hutson</cp:lastModifiedBy>
  <cp:revision>13</cp:revision>
  <dcterms:created xsi:type="dcterms:W3CDTF">2022-09-15T14:16:27Z</dcterms:created>
  <dcterms:modified xsi:type="dcterms:W3CDTF">2024-02-20T22:29:16Z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