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ink/ink1.xml" ContentType="application/inkml+xml"/>
  <Override PartName="/ppt/ink/ink2.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2" r:id="rId6"/>
    <p:sldMasterId id="2147483696" r:id="rId7"/>
  </p:sldMasterIdLst>
  <p:notesMasterIdLst>
    <p:notesMasterId r:id="rId54"/>
  </p:notesMasterIdLst>
  <p:sldIdLst>
    <p:sldId id="282" r:id="rId8"/>
    <p:sldId id="281" r:id="rId9"/>
    <p:sldId id="276" r:id="rId10"/>
    <p:sldId id="283" r:id="rId11"/>
    <p:sldId id="284" r:id="rId12"/>
    <p:sldId id="285" r:id="rId13"/>
    <p:sldId id="286" r:id="rId14"/>
    <p:sldId id="290" r:id="rId15"/>
    <p:sldId id="289" r:id="rId16"/>
    <p:sldId id="291" r:id="rId17"/>
    <p:sldId id="278" r:id="rId18"/>
    <p:sldId id="292" r:id="rId19"/>
    <p:sldId id="287" r:id="rId20"/>
    <p:sldId id="293" r:id="rId21"/>
    <p:sldId id="297" r:id="rId22"/>
    <p:sldId id="294" r:id="rId23"/>
    <p:sldId id="296" r:id="rId24"/>
    <p:sldId id="298" r:id="rId25"/>
    <p:sldId id="299" r:id="rId26"/>
    <p:sldId id="301" r:id="rId27"/>
    <p:sldId id="280" r:id="rId28"/>
    <p:sldId id="300" r:id="rId29"/>
    <p:sldId id="302" r:id="rId30"/>
    <p:sldId id="303" r:id="rId31"/>
    <p:sldId id="304" r:id="rId32"/>
    <p:sldId id="307" r:id="rId33"/>
    <p:sldId id="308" r:id="rId34"/>
    <p:sldId id="310" r:id="rId35"/>
    <p:sldId id="295" r:id="rId36"/>
    <p:sldId id="311" r:id="rId37"/>
    <p:sldId id="312" r:id="rId38"/>
    <p:sldId id="313" r:id="rId39"/>
    <p:sldId id="314" r:id="rId40"/>
    <p:sldId id="319" r:id="rId41"/>
    <p:sldId id="315" r:id="rId42"/>
    <p:sldId id="317" r:id="rId43"/>
    <p:sldId id="318" r:id="rId44"/>
    <p:sldId id="306" r:id="rId45"/>
    <p:sldId id="288" r:id="rId46"/>
    <p:sldId id="309" r:id="rId47"/>
    <p:sldId id="321" r:id="rId48"/>
    <p:sldId id="322" r:id="rId49"/>
    <p:sldId id="323" r:id="rId50"/>
    <p:sldId id="320" r:id="rId51"/>
    <p:sldId id="268" r:id="rId52"/>
    <p:sldId id="271"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082207-3512-0E20-08A8-7248DFE7BE96}" v="1" dt="2024-02-20T15:58:56.411"/>
    <p1510:client id="{55E39872-96A7-7BF9-DA89-6246A998FDE0}" v="21" dt="2024-02-19T19:37:27.800"/>
    <p1510:client id="{8B5D12FA-4776-0468-535B-37CB16799397}" v="44" dt="2024-02-19T02:08:38.5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heme" Target="theme/theme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2/20/2024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db101.rcsb.org/sci-art/goodsell-galler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3dmoleculardesigns.com/wp-content/uploads/2022/09/FGIKTranscriptionStudentHandout6-19-15.compressed.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learn.3dmoleculardesigns.com/amino-acid-starter-kit-resource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3dmoleculardesigns.com/wp-content/uploads/2022/09/FGIKReplicationStudentHandout6-19-15.compressed.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this 110-minute session, we will use the Flow of Genetic Information Kit and the Amino Acid Starter Kit.</a:t>
            </a: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1115221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59A94-119F-2B27-B789-03311CA65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CEC32-1259-7651-578E-0CAB23E62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C4C09-AC3A-1A7A-D24A-C4FCF8B55A18}"/>
              </a:ext>
            </a:extLst>
          </p:cNvPr>
          <p:cNvSpPr>
            <a:spLocks noGrp="1"/>
          </p:cNvSpPr>
          <p:nvPr>
            <p:ph type="body" idx="1"/>
          </p:nvPr>
        </p:nvSpPr>
        <p:spPr/>
        <p:txBody>
          <a:bodyPr/>
          <a:lstStyle/>
          <a:p>
            <a:r>
              <a:rPr lang="en-US" b="0" i="0" u="none" strike="noStrike">
                <a:solidFill>
                  <a:srgbClr val="000000"/>
                </a:solidFill>
                <a:effectLst/>
                <a:latin typeface="Calibri" panose="020F0502020204030204" pitchFamily="34" charset="0"/>
              </a:rPr>
              <a:t>This is one of the many molecular landscapes by Dr. David </a:t>
            </a:r>
            <a:r>
              <a:rPr lang="en-US" b="0" i="0" u="none" strike="noStrike" err="1">
                <a:solidFill>
                  <a:srgbClr val="000000"/>
                </a:solidFill>
                <a:effectLst/>
                <a:latin typeface="Calibri" panose="020F0502020204030204" pitchFamily="34" charset="0"/>
              </a:rPr>
              <a:t>Goodsell</a:t>
            </a:r>
            <a:r>
              <a:rPr lang="en-US" b="0" i="0" u="none" strike="noStrike">
                <a:solidFill>
                  <a:srgbClr val="000000"/>
                </a:solidFill>
                <a:effectLst/>
                <a:latin typeface="Calibri" panose="020F0502020204030204" pitchFamily="34" charset="0"/>
              </a:rPr>
              <a:t> who is affiliated with the Protein Data Bank.  You can more of these at </a:t>
            </a:r>
            <a:r>
              <a:rPr lang="en-US" b="0" i="0" u="sng" strike="noStrike">
                <a:solidFill>
                  <a:srgbClr val="0563C1"/>
                </a:solidFill>
                <a:effectLst/>
                <a:latin typeface="Calibri" panose="020F0502020204030204" pitchFamily="34" charset="0"/>
                <a:hlinkClick r:id="rId3"/>
              </a:rPr>
              <a:t>PDB-101: </a:t>
            </a:r>
            <a:r>
              <a:rPr lang="en-US" b="0" i="0" u="sng" strike="noStrike" err="1">
                <a:solidFill>
                  <a:srgbClr val="0563C1"/>
                </a:solidFill>
                <a:effectLst/>
                <a:latin typeface="Calibri" panose="020F0502020204030204" pitchFamily="34" charset="0"/>
                <a:hlinkClick r:id="rId3"/>
              </a:rPr>
              <a:t>Goodsell</a:t>
            </a:r>
            <a:r>
              <a:rPr lang="en-US" b="0" i="0" u="sng" strike="noStrike">
                <a:solidFill>
                  <a:srgbClr val="0563C1"/>
                </a:solidFill>
                <a:effectLst/>
                <a:latin typeface="Calibri" panose="020F0502020204030204" pitchFamily="34" charset="0"/>
                <a:hlinkClick r:id="rId3"/>
              </a:rPr>
              <a:t> Gallery (rcsb.org)</a:t>
            </a:r>
            <a:r>
              <a:rPr lang="en-US" b="0" i="0" u="none" strike="noStrike">
                <a:solidFill>
                  <a:srgbClr val="000000"/>
                </a:solidFill>
                <a:effectLst/>
                <a:latin typeface="Calibri" panose="020F0502020204030204" pitchFamily="34" charset="0"/>
              </a:rPr>
              <a:t>.  I love using them in conjunction with the kit because they demonstrate to students that we are only touching on a fraction of the cell’s complexity. </a:t>
            </a:r>
            <a:endParaRPr lang="en-US"/>
          </a:p>
        </p:txBody>
      </p:sp>
      <p:sp>
        <p:nvSpPr>
          <p:cNvPr id="4" name="Slide Number Placeholder 3">
            <a:extLst>
              <a:ext uri="{FF2B5EF4-FFF2-40B4-BE49-F238E27FC236}">
                <a16:creationId xmlns:a16="http://schemas.microsoft.com/office/drawing/2014/main" id="{F9720C60-F50D-77FB-9DC1-45ABA7CD1397}"/>
              </a:ext>
            </a:extLst>
          </p:cNvPr>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877755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4CD12-6F12-D40F-329F-CF3664DEB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65EC8-E44E-6121-B20A-B422CE165E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350BA-0D8A-9940-DC69-ECAE262B34A0}"/>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8C136B05-E830-C040-8C6D-41E3FEF28A52}"/>
              </a:ext>
            </a:extLst>
          </p:cNvPr>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1670095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12444-F1C7-EC70-52C9-BFFC05BF53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66BD5A-DC42-2267-BB16-E14453362C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9297D2-E716-D083-238D-629235B1F95A}"/>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89F06428-D384-F0D3-1D3A-AB37F143A368}"/>
              </a:ext>
            </a:extLst>
          </p:cNvPr>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1659067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F2B9A-094F-EFBE-9F37-5D9A2D120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25443-E500-CCF1-054E-0EBEE7DF6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A99487-58EB-A84F-55D8-72AAA7E9DA8E}"/>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For our next activity, you need the transcription mat, the pre-made DNA sequence, and the RNA nucleotides.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Set the scene</a:t>
            </a:r>
            <a:r>
              <a:rPr lang="en-US" b="0" i="0" u="none" strike="noStrike">
                <a:solidFill>
                  <a:srgbClr val="000000"/>
                </a:solidFill>
                <a:effectLst/>
                <a:latin typeface="Calibri" panose="020F0502020204030204" pitchFamily="34" charset="0"/>
              </a:rPr>
              <a:t>:  The nucleus of the eukaryotic cell.  There are two major stages in making a protein:  transcription in which DNA is used as a template to make a single-stranded mRNA and translation where RNA is used to create a sequence of linked amino acids that make a polypeptide which is later folded into a 3-D protein.  At rise, we see RNA polymerase ready to start gene expression through transcription.  The first phase of transcription is initiation.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1" i="0"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Point out to students the differences between RNA structure and DNA structure.  Use Dynamic DNA to show differences between deoxyribose and ribose and the thymine and uracil.  How are those differences denoted on the foam nucleotides?  Notice the pointed edges on the foam enzymes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is not shown in the model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 collection of proteins known as transcription factors facilitate the binding of the RNA polymerase to the DNA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is shown in the model</a:t>
            </a:r>
            <a:r>
              <a:rPr lang="en-US" b="0" i="0">
                <a:solidFill>
                  <a:srgbClr val="808080"/>
                </a:solidFill>
                <a:effectLst/>
                <a:latin typeface="Calibri" panose="020F0502020204030204" pitchFamily="34" charset="0"/>
              </a:rPr>
              <a:t>​</a:t>
            </a:r>
            <a:br>
              <a:rPr lang="en-US" b="0" i="0">
                <a:solidFill>
                  <a:srgbClr val="808080"/>
                </a:solidFill>
                <a:effectLst/>
                <a:latin typeface="Calibri" panose="020F0502020204030204" pitchFamily="34" charset="0"/>
              </a:rPr>
            </a:br>
            <a:r>
              <a:rPr lang="en-US" b="0" i="0" u="none" strike="noStrike">
                <a:solidFill>
                  <a:srgbClr val="000000"/>
                </a:solidFill>
                <a:effectLst/>
                <a:latin typeface="Calibri" panose="020F0502020204030204" pitchFamily="34" charset="0"/>
              </a:rPr>
              <a:t>The DNA strands are separated.  RNA polymerase joins the RNA nucleotides as they pair along one of the strands of the DNA template.  In this model, the template strand is the top strand, and the non-template strand is the bottom strand.  Notice the directionality of the template and non-template strands. RNA polymerases can only assemble mRNA in the 5’to3’direction.   On the model the template strand of DNA should be oriented in the top slot with the 3’ end (arrow end) entering first.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06CD5321-1D92-EEE4-AA18-C7BF42ABC566}"/>
              </a:ext>
            </a:extLst>
          </p:cNvPr>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2085753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D443B-1383-BA2A-21B4-2AE84BD9DC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1A7CF9-F3FB-59FC-DB6A-271ED82436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1B2E45-CBB9-EAC5-8B08-61B2F65BB459}"/>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 second phase is elongation.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Put students into groups of three of four to complete this process because you need many hands to complete this in a timely fashion.  After sprinkling the area with RNA nucleotides, feed the double stranded DNA into the RNA polymerase.  Notice the pointed edges that help split apart the hydrogen bonds between both DNA and RNA nucleotides.  Also, notice the RNA of the exit ramp in the RNA polymerase.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is in the model</a:t>
            </a:r>
            <a:r>
              <a:rPr lang="en-US" b="0" i="0" u="none" strike="noStrike">
                <a:solidFill>
                  <a:srgbClr val="000000"/>
                </a:solidFill>
                <a:effectLst/>
                <a:latin typeface="Calibri" panose="020F0502020204030204" pitchFamily="34" charset="0"/>
              </a:rPr>
              <a:t>:  The model shows the base pairing between nucleotides using hydrogen bonds.  The model shows directionality.  There are keys on the mat that guide students in reinforcing the base pairing rules.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is not in the model:  </a:t>
            </a:r>
            <a:r>
              <a:rPr lang="en-US" b="0" i="0" u="none" strike="noStrike">
                <a:solidFill>
                  <a:srgbClr val="000000"/>
                </a:solidFill>
                <a:effectLst/>
                <a:latin typeface="Calibri" panose="020F0502020204030204" pitchFamily="34" charset="0"/>
              </a:rPr>
              <a:t>We don’t make a mRNA of 900 nucleotides that would represent the smallest mRNA.  It is important to point out that complexity to the students without having them modeling it for time's sake.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2DA775E4-22F2-A806-BCB2-B4A490062597}"/>
              </a:ext>
            </a:extLst>
          </p:cNvPr>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3106823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26E76-62C0-BA28-32AD-E6DF447B8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1925FB-9639-568B-BAAF-8B42221477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1B1FE0-218D-C8DF-9064-75BE41AA4441}"/>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 third phase is termination.</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At the end of this activity, save the RNA sequence you made for later and use it as a tool to assess your students’ understanding.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 student handout detailing this activity can be found at the link below: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sng" strike="noStrike">
                <a:solidFill>
                  <a:srgbClr val="0563C1"/>
                </a:solidFill>
                <a:effectLst/>
                <a:latin typeface="Calibri" panose="020F0502020204030204" pitchFamily="34" charset="0"/>
                <a:hlinkClick r:id="rId3"/>
              </a:rPr>
              <a:t>FGIKTranscriptionStudentHandout6-19-15.compressed.pdf (3dmoleculardesigns.com)</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Take time to compare the mRNA with the DNA.  Look for template vs. non-template strand, coding vs. non-coding, and sense vs. antisense strands of DNA.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The sense strand is also called the coding strand, plus strand,, or non-template strand.  The coding strand is same as the mRNA except that thymine in DNA is replaced by uracil in RNA.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The coding strand contains the codons.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029046CD-E410-883C-2363-DAB21C04350F}"/>
              </a:ext>
            </a:extLst>
          </p:cNvPr>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991321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note where we have been and where we are going.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3637162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also identify some structures.  You can print these landscapes as a pdf in black and white or greyscale and have them color them in.  I would have my students insert them in their lab notebooks so they could reference them later. </a:t>
            </a:r>
          </a:p>
          <a:p>
            <a:endParaRPr lang="en-US"/>
          </a:p>
          <a:p>
            <a:r>
              <a:rPr lang="en-US"/>
              <a:t>Look down in the lower left to see the capping enzyme which is adding </a:t>
            </a:r>
            <a:r>
              <a:rPr lang="en-US" err="1"/>
              <a:t>methylguanosine</a:t>
            </a:r>
            <a:r>
              <a:rPr lang="en-US"/>
              <a:t> to the 5”end of the mRNA. It is by the RNA polymerase. </a:t>
            </a:r>
          </a:p>
          <a:p>
            <a:endParaRPr lang="en-US"/>
          </a:p>
          <a:p>
            <a:r>
              <a:rPr lang="en-US"/>
              <a:t>Let’s also identify some structures.  You can print these landscapes as a pdf in black and white or greyscale and have them color them in.  I would have my students insert them in their lab notebooks so they could reference them later. </a:t>
            </a:r>
          </a:p>
          <a:p>
            <a:endParaRPr lang="en-US"/>
          </a:p>
          <a:p>
            <a:r>
              <a:rPr lang="en-US"/>
              <a:t>The mRNA that is still in the nucleus nearest the nuclear pore is having the introns removed by a spliceosome.  Only exons will be left in the mature </a:t>
            </a:r>
          </a:p>
          <a:p>
            <a:r>
              <a:rPr lang="en-US"/>
              <a:t>messenger RNA.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1969557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Helpful hints</a:t>
            </a:r>
            <a:r>
              <a:rPr lang="en-US"/>
              <a:t>: Walk students through reading the charts and them time to pair the amino acids with their tRNA.  Then revisit the chart and talk about all the possibilities for anticodons.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3727425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21</a:t>
            </a:fld>
            <a:endParaRPr lang="en-US"/>
          </a:p>
        </p:txBody>
      </p:sp>
    </p:spTree>
    <p:extLst>
      <p:ext uri="{BB962C8B-B14F-4D97-AF65-F5344CB8AC3E}">
        <p14:creationId xmlns:p14="http://schemas.microsoft.com/office/powerpoint/2010/main" val="3429786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5A5A5A"/>
                </a:solidFill>
                <a:effectLst/>
                <a:latin typeface="Helvetica Neue"/>
              </a:rPr>
              <a:t>Acknowledgment:  Illustration by David S. </a:t>
            </a:r>
            <a:r>
              <a:rPr lang="en-US" b="0" i="0" u="none" strike="noStrike" err="1">
                <a:solidFill>
                  <a:srgbClr val="5A5A5A"/>
                </a:solidFill>
                <a:effectLst/>
                <a:latin typeface="Helvetica Neue"/>
              </a:rPr>
              <a:t>Goodsell</a:t>
            </a:r>
            <a:r>
              <a:rPr lang="en-US" b="0" i="0" u="none" strike="noStrike">
                <a:solidFill>
                  <a:srgbClr val="5A5A5A"/>
                </a:solidFill>
                <a:effectLst/>
                <a:latin typeface="Helvetica Neue"/>
              </a:rPr>
              <a:t>. </a:t>
            </a:r>
            <a:r>
              <a:rPr lang="en-US" b="0" i="0" u="none" strike="noStrike" err="1">
                <a:solidFill>
                  <a:srgbClr val="5A5A5A"/>
                </a:solidFill>
                <a:effectLst/>
                <a:latin typeface="Helvetica Neue"/>
              </a:rPr>
              <a:t>doi</a:t>
            </a:r>
            <a:r>
              <a:rPr lang="en-US" b="0" i="0" u="none" strike="noStrike">
                <a:solidFill>
                  <a:srgbClr val="5A5A5A"/>
                </a:solidFill>
                <a:effectLst/>
                <a:latin typeface="Helvetica Neue"/>
              </a:rPr>
              <a:t>: 10.2210/</a:t>
            </a:r>
            <a:r>
              <a:rPr lang="en-US" b="0" i="0" u="none" strike="noStrike" err="1">
                <a:solidFill>
                  <a:srgbClr val="5A5A5A"/>
                </a:solidFill>
                <a:effectLst/>
                <a:latin typeface="Helvetica Neue"/>
              </a:rPr>
              <a:t>rcsb_pdb</a:t>
            </a:r>
            <a:r>
              <a:rPr lang="en-US" b="0" i="0" u="none" strike="noStrike">
                <a:solidFill>
                  <a:srgbClr val="5A5A5A"/>
                </a:solidFill>
                <a:effectLst/>
                <a:latin typeface="Helvetica Neue"/>
              </a:rPr>
              <a:t>/goodsell-gallery-004</a:t>
            </a:r>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5A5A5A"/>
                </a:solidFill>
                <a:effectLst/>
                <a:latin typeface="Helvetica Neue"/>
              </a:rPr>
              <a:t>This painting shows DNA being replicated in the nucleus. </a:t>
            </a:r>
            <a:r>
              <a:rPr lang="en-US" b="0" i="0" u="sng" strike="noStrike">
                <a:solidFill>
                  <a:srgbClr val="0563C1"/>
                </a:solidFill>
                <a:effectLst/>
                <a:latin typeface="Helvetica Neue"/>
                <a:hlinkClick r:id="rId3"/>
              </a:rPr>
              <a:t>DNA polymerase</a:t>
            </a:r>
            <a:r>
              <a:rPr lang="en-US" b="0" i="0" u="none" strike="noStrike">
                <a:solidFill>
                  <a:srgbClr val="5A5A5A"/>
                </a:solidFill>
                <a:effectLst/>
                <a:latin typeface="Helvetica Neue"/>
              </a:rPr>
              <a:t> is shown at the center in purple, with a </a:t>
            </a:r>
            <a:r>
              <a:rPr lang="en-US" b="0" i="0" u="sng" strike="noStrike">
                <a:solidFill>
                  <a:srgbClr val="0563C1"/>
                </a:solidFill>
                <a:effectLst/>
                <a:latin typeface="Helvetica Neue"/>
                <a:hlinkClick r:id="rId4"/>
              </a:rPr>
              <a:t>DNA</a:t>
            </a:r>
            <a:r>
              <a:rPr lang="en-US" b="0" i="0" u="none" strike="noStrike">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sng" strike="noStrike">
                <a:solidFill>
                  <a:srgbClr val="0563C1"/>
                </a:solidFill>
                <a:effectLst/>
                <a:latin typeface="Helvetica Neue"/>
                <a:hlinkClick r:id="rId5"/>
              </a:rPr>
              <a:t>nucleosomes</a:t>
            </a:r>
            <a:r>
              <a:rPr lang="en-US" b="0" i="0" u="none" strike="noStrike">
                <a:solidFill>
                  <a:srgbClr val="5A5A5A"/>
                </a:solidFill>
                <a:effectLst/>
                <a:latin typeface="Helvetica Neue"/>
              </a:rPr>
              <a:t>. This painting was created for the biotech company </a:t>
            </a:r>
            <a:r>
              <a:rPr lang="en-US" b="0" i="0" u="none" strike="noStrike" err="1">
                <a:solidFill>
                  <a:srgbClr val="5A5A5A"/>
                </a:solidFill>
                <a:effectLst/>
                <a:latin typeface="Helvetica Neue"/>
              </a:rPr>
              <a:t>Biosites</a:t>
            </a:r>
            <a:r>
              <a:rPr lang="en-US" b="0" i="0" u="none" strike="noStrike">
                <a:solidFill>
                  <a:srgbClr val="5A5A5A"/>
                </a:solidFill>
                <a:effectLst/>
                <a:latin typeface="Helvetica Neue"/>
              </a:rPr>
              <a:t>.</a:t>
            </a:r>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5A5A5A"/>
                </a:solidFill>
                <a:effectLst/>
                <a:latin typeface="Helvetica Neue"/>
              </a:rPr>
              <a:t>Things to notice on this landscape:  DNA-Histone Complex</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2011250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In the cytoplasm of the cell, in the ribosome.  </a:t>
            </a:r>
            <a:endParaRPr lang="en-US" b="0" i="1"/>
          </a:p>
          <a:p>
            <a:endParaRPr lang="en-US" b="0" i="1"/>
          </a:p>
          <a:p>
            <a:r>
              <a:rPr lang="en-US" b="0" i="1"/>
              <a:t>Helpful hints:  </a:t>
            </a:r>
            <a:r>
              <a:rPr lang="en-US" b="0" i="0"/>
              <a:t>Start by explaining the role of each of the tools needed for translation:  tRNA, ribosome, and mRNA.  I first start with the structure of transfer RNA.  Students in my class would have learned about the structure of proteins earlier in the year so now we are just adding complexity to the process.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12524714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Set the scene:  The first phase is initiation.</a:t>
            </a:r>
          </a:p>
          <a:p>
            <a:endParaRPr lang="en-US"/>
          </a:p>
          <a:p>
            <a:r>
              <a:rPr lang="en-US" i="1"/>
              <a:t>Helpful hints</a:t>
            </a:r>
            <a:r>
              <a:rPr lang="en-US"/>
              <a:t>: Starting from the 5”end of the mRNA at the start codon (AUG), every three bases determines a particular amino. </a:t>
            </a:r>
          </a:p>
          <a:p>
            <a:endParaRPr lang="en-US"/>
          </a:p>
          <a:p>
            <a:r>
              <a:rPr lang="en-US"/>
              <a:t>What is in the model:</a:t>
            </a:r>
          </a:p>
          <a:p>
            <a:r>
              <a:rPr lang="en-US"/>
              <a:t>mRNA enters the ribosome (shown in purple).  The top is the large subunit, while the small unit is shown under the EPA sites.  </a:t>
            </a:r>
          </a:p>
          <a:p>
            <a:r>
              <a:rPr lang="en-US"/>
              <a:t>tRNA bring the amino acid to the ribosome</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2272802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phase is elongation. The anticodon of another tRNA base pairs with the mRNA in the A site.  The new protein is made in the N-terminal to C-terminal direction. A rRNA found in the large ribosomal subunit catalyzes the formation of a peptide bond between the amino group in the A site and the carboxyl end of the amino acid in the P site. </a:t>
            </a:r>
          </a:p>
          <a:p>
            <a:endParaRPr lang="en-US"/>
          </a:p>
          <a:p>
            <a:r>
              <a:rPr lang="en-US" i="1"/>
              <a:t>Helpful hints</a:t>
            </a:r>
            <a:r>
              <a:rPr lang="en-US"/>
              <a:t>: Have multiple students work together for smooth transition of the process.  There are a lot of parts to move so groups of 3 to 4 are best. </a:t>
            </a:r>
          </a:p>
          <a:p>
            <a:endParaRPr lang="en-US"/>
          </a:p>
          <a:p>
            <a:r>
              <a:rPr lang="en-US" i="1"/>
              <a:t>What is in the model</a:t>
            </a:r>
          </a:p>
          <a:p>
            <a:r>
              <a:rPr lang="en-US"/>
              <a:t>The important parts of the small and large ribosomal subunits are labeled. </a:t>
            </a:r>
          </a:p>
          <a:p>
            <a:r>
              <a:rPr lang="en-US"/>
              <a:t>The E (Exit), P (peptidyl), and A (aminoacyl) sites are shown. </a:t>
            </a:r>
          </a:p>
          <a:p>
            <a:endParaRPr lang="en-US"/>
          </a:p>
          <a:p>
            <a:endParaRPr lang="en-US" i="1"/>
          </a:p>
          <a:p>
            <a:r>
              <a:rPr lang="en-US" i="1"/>
              <a:t>What is not in the model</a:t>
            </a:r>
          </a:p>
          <a:p>
            <a:r>
              <a:rPr lang="en-US"/>
              <a:t>This is a two-dimensional model.</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24</a:t>
            </a:fld>
            <a:endParaRPr lang="en-US"/>
          </a:p>
        </p:txBody>
      </p:sp>
    </p:spTree>
    <p:extLst>
      <p:ext uri="{BB962C8B-B14F-4D97-AF65-F5344CB8AC3E}">
        <p14:creationId xmlns:p14="http://schemas.microsoft.com/office/powerpoint/2010/main" val="1281084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third phase is termination. The developing polypeptide will exit the ribosome through the opening in the large ribosomal subunit.  </a:t>
            </a:r>
          </a:p>
          <a:p>
            <a:endParaRPr lang="en-US"/>
          </a:p>
          <a:p>
            <a:r>
              <a:rPr lang="en-US" i="1"/>
              <a:t>What is in the model</a:t>
            </a:r>
          </a:p>
          <a:p>
            <a:r>
              <a:rPr lang="en-US"/>
              <a:t>The ribosome reaches a stop codon on the mRNA.  The A site of the ribosomes accepts a release factor.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25</a:t>
            </a:fld>
            <a:endParaRPr lang="en-US"/>
          </a:p>
        </p:txBody>
      </p:sp>
    </p:spTree>
    <p:extLst>
      <p:ext uri="{BB962C8B-B14F-4D97-AF65-F5344CB8AC3E}">
        <p14:creationId xmlns:p14="http://schemas.microsoft.com/office/powerpoint/2010/main" val="29984848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C98AB-FF03-EA07-C2E6-8F91E59FCC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36B4D-B35C-8631-D613-56210BF9C5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037F2-B40B-25B7-0F3F-AF0154B4E8DE}"/>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What is the difference structurally between the rough ER and the Golgi?  Where is the mRNA? Where is the polypeptide?  What is happening to the polypeptide in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role of the green transporter proteins?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Sorting and Transporting:  How does a vesicle bud off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proteins help the polypeptide fold correctly?</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fate of a misfolded protein?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How does the vesicle get to the Golgi?</a:t>
            </a:r>
            <a:endParaRPr lang="en-US" b="0" i="0">
              <a:solidFill>
                <a:srgbClr val="444444"/>
              </a:solidFill>
              <a:effectLst/>
              <a:latin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6BCD5643-34D3-0697-BF68-40FE05748449}"/>
              </a:ext>
            </a:extLst>
          </p:cNvPr>
          <p:cNvSpPr>
            <a:spLocks noGrp="1"/>
          </p:cNvSpPr>
          <p:nvPr>
            <p:ph type="sldNum" sz="quarter" idx="5"/>
          </p:nvPr>
        </p:nvSpPr>
        <p:spPr/>
        <p:txBody>
          <a:bodyPr/>
          <a:lstStyle/>
          <a:p>
            <a:fld id="{8C916263-F4AD-4FDF-883C-15B909C8229B}" type="slidenum">
              <a:rPr lang="en-US" smtClean="0"/>
              <a:t>26</a:t>
            </a:fld>
            <a:endParaRPr lang="en-US"/>
          </a:p>
        </p:txBody>
      </p:sp>
    </p:spTree>
    <p:extLst>
      <p:ext uri="{BB962C8B-B14F-4D97-AF65-F5344CB8AC3E}">
        <p14:creationId xmlns:p14="http://schemas.microsoft.com/office/powerpoint/2010/main" val="14524652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F86C9-32FF-8D59-6044-A3C2B82A77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CCA094-4C56-7470-272D-46942D7BC9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ACA075-FDDA-C8B0-ED63-DE620D1A827A}"/>
              </a:ext>
            </a:extLst>
          </p:cNvPr>
          <p:cNvSpPr>
            <a:spLocks noGrp="1"/>
          </p:cNvSpPr>
          <p:nvPr>
            <p:ph type="body" idx="1"/>
          </p:nvPr>
        </p:nvSpPr>
        <p:spPr/>
        <p:txBody>
          <a:bodyPr/>
          <a:lstStyle/>
          <a:p>
            <a:r>
              <a:rPr lang="en-US"/>
              <a:t>Set the scene: Inside the rough endoplasmic reticulum. </a:t>
            </a:r>
          </a:p>
          <a:p>
            <a:endParaRPr lang="en-US"/>
          </a:p>
          <a:p>
            <a:r>
              <a:rPr lang="en-US" i="1"/>
              <a:t>Helpful hints</a:t>
            </a:r>
            <a:r>
              <a:rPr lang="en-US"/>
              <a:t>: Teach protein structure with students before transitioning into this activity. </a:t>
            </a:r>
          </a:p>
          <a:p>
            <a:endParaRPr lang="en-US"/>
          </a:p>
          <a:p>
            <a:r>
              <a:rPr lang="en-US"/>
              <a:t>What is in the model:</a:t>
            </a:r>
          </a:p>
          <a:p>
            <a:r>
              <a:rPr lang="en-US"/>
              <a:t>The </a:t>
            </a:r>
            <a:r>
              <a:rPr lang="en-US" err="1"/>
              <a:t>toober</a:t>
            </a:r>
            <a:r>
              <a:rPr lang="en-US"/>
              <a:t> represents the amino group and carboxyl group.  The clip represents the central carbon.  The side chains are injection molded parts that attach to the clips.  The N-terminus is shown as a blue cap, and the C-terminus is shown as a red cap.  If you would like to explore this further, check out </a:t>
            </a:r>
            <a:r>
              <a:rPr lang="en-US">
                <a:hlinkClick r:id="rId3"/>
              </a:rPr>
              <a:t>Amino Acid Starter Kit© Resources (3dmoleculardesigns.com)</a:t>
            </a:r>
            <a:endParaRPr lang="en-US"/>
          </a:p>
          <a:p>
            <a:endParaRPr lang="en-US"/>
          </a:p>
        </p:txBody>
      </p:sp>
      <p:sp>
        <p:nvSpPr>
          <p:cNvPr id="4" name="Slide Number Placeholder 3">
            <a:extLst>
              <a:ext uri="{FF2B5EF4-FFF2-40B4-BE49-F238E27FC236}">
                <a16:creationId xmlns:a16="http://schemas.microsoft.com/office/drawing/2014/main" id="{7D530693-1264-8B7C-1952-2B354EFEBBE9}"/>
              </a:ext>
            </a:extLst>
          </p:cNvPr>
          <p:cNvSpPr>
            <a:spLocks noGrp="1"/>
          </p:cNvSpPr>
          <p:nvPr>
            <p:ph type="sldNum" sz="quarter" idx="5"/>
          </p:nvPr>
        </p:nvSpPr>
        <p:spPr/>
        <p:txBody>
          <a:bodyPr/>
          <a:lstStyle/>
          <a:p>
            <a:fld id="{8C916263-F4AD-4FDF-883C-15B909C8229B}" type="slidenum">
              <a:rPr lang="en-US" smtClean="0"/>
              <a:t>27</a:t>
            </a:fld>
            <a:endParaRPr lang="en-US"/>
          </a:p>
        </p:txBody>
      </p:sp>
    </p:spTree>
    <p:extLst>
      <p:ext uri="{BB962C8B-B14F-4D97-AF65-F5344CB8AC3E}">
        <p14:creationId xmlns:p14="http://schemas.microsoft.com/office/powerpoint/2010/main" val="4481793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6E184-5D3A-8158-991F-4F5EF2352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79C1C2-9747-D8B8-3913-6EC4FF007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33238-A72D-B0DC-829F-25F3F62BD26A}"/>
              </a:ext>
            </a:extLst>
          </p:cNvPr>
          <p:cNvSpPr>
            <a:spLocks noGrp="1"/>
          </p:cNvSpPr>
          <p:nvPr>
            <p:ph type="body" idx="1"/>
          </p:nvPr>
        </p:nvSpPr>
        <p:spPr/>
        <p:txBody>
          <a:bodyPr/>
          <a:lstStyle/>
          <a:p>
            <a:r>
              <a:rPr lang="en-US"/>
              <a:t>Once you have taught protein structure and the central dogma, you can review this protein folding activity to explain what occurs after protein translation ends. </a:t>
            </a:r>
          </a:p>
        </p:txBody>
      </p:sp>
      <p:sp>
        <p:nvSpPr>
          <p:cNvPr id="4" name="Slide Number Placeholder 3">
            <a:extLst>
              <a:ext uri="{FF2B5EF4-FFF2-40B4-BE49-F238E27FC236}">
                <a16:creationId xmlns:a16="http://schemas.microsoft.com/office/drawing/2014/main" id="{038EFAA2-98D9-A59D-1B48-A6460234894A}"/>
              </a:ext>
            </a:extLst>
          </p:cNvPr>
          <p:cNvSpPr>
            <a:spLocks noGrp="1"/>
          </p:cNvSpPr>
          <p:nvPr>
            <p:ph type="sldNum" sz="quarter" idx="5"/>
          </p:nvPr>
        </p:nvSpPr>
        <p:spPr/>
        <p:txBody>
          <a:bodyPr/>
          <a:lstStyle/>
          <a:p>
            <a:fld id="{8C916263-F4AD-4FDF-883C-15B909C8229B}" type="slidenum">
              <a:rPr lang="en-US" smtClean="0"/>
              <a:t>28</a:t>
            </a:fld>
            <a:endParaRPr lang="en-US"/>
          </a:p>
        </p:txBody>
      </p:sp>
    </p:spTree>
    <p:extLst>
      <p:ext uri="{BB962C8B-B14F-4D97-AF65-F5344CB8AC3E}">
        <p14:creationId xmlns:p14="http://schemas.microsoft.com/office/powerpoint/2010/main" val="17580823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256F9-66AE-05FE-1883-C6D6589DB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AAC507-4F59-5832-29E8-EDA594DB2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F46EA-A476-792F-CA71-3D0D35BB7BC5}"/>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a:t>Once you have taught protein structure and the central dogma, you can review this protein folding activity to explain what occurs after protein translation ends. </a:t>
            </a: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247E75A9-4131-4FBB-FB70-1A151ACE9A86}"/>
              </a:ext>
            </a:extLst>
          </p:cNvPr>
          <p:cNvSpPr>
            <a:spLocks noGrp="1"/>
          </p:cNvSpPr>
          <p:nvPr>
            <p:ph type="sldNum" sz="quarter" idx="5"/>
          </p:nvPr>
        </p:nvSpPr>
        <p:spPr/>
        <p:txBody>
          <a:bodyPr/>
          <a:lstStyle/>
          <a:p>
            <a:fld id="{8C916263-F4AD-4FDF-883C-15B909C8229B}" type="slidenum">
              <a:rPr lang="en-US" smtClean="0"/>
              <a:t>29</a:t>
            </a:fld>
            <a:endParaRPr lang="en-US"/>
          </a:p>
        </p:txBody>
      </p:sp>
    </p:spTree>
    <p:extLst>
      <p:ext uri="{BB962C8B-B14F-4D97-AF65-F5344CB8AC3E}">
        <p14:creationId xmlns:p14="http://schemas.microsoft.com/office/powerpoint/2010/main" val="17220923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8B3D2-4129-C4FC-AC3E-AAA619760D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B7054-9E7B-1722-1775-C91B7D2E69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1F7D2C-AEDE-C1A3-BC51-E5878F8E6D91}"/>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a:t>Once you have taught protein structure and the central dogma, you can review this protein folding activity to explain what occurs after protein translation ends. </a:t>
            </a: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583F9B6D-78D0-4533-6B44-4DAE0EE2681B}"/>
              </a:ext>
            </a:extLst>
          </p:cNvPr>
          <p:cNvSpPr>
            <a:spLocks noGrp="1"/>
          </p:cNvSpPr>
          <p:nvPr>
            <p:ph type="sldNum" sz="quarter" idx="5"/>
          </p:nvPr>
        </p:nvSpPr>
        <p:spPr/>
        <p:txBody>
          <a:bodyPr/>
          <a:lstStyle/>
          <a:p>
            <a:fld id="{8C916263-F4AD-4FDF-883C-15B909C8229B}" type="slidenum">
              <a:rPr lang="en-US" smtClean="0"/>
              <a:t>30</a:t>
            </a:fld>
            <a:endParaRPr lang="en-US"/>
          </a:p>
        </p:txBody>
      </p:sp>
    </p:spTree>
    <p:extLst>
      <p:ext uri="{BB962C8B-B14F-4D97-AF65-F5344CB8AC3E}">
        <p14:creationId xmlns:p14="http://schemas.microsoft.com/office/powerpoint/2010/main" val="27378389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42CBD-D927-F953-A523-C16CA85E2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49F38-F2F5-0D4D-0D08-1CBF7BD442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41D081-B13E-CAE8-8836-60A1C74FC56B}"/>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E1CF0718-1C27-D880-1D71-28C94431C328}"/>
              </a:ext>
            </a:extLst>
          </p:cNvPr>
          <p:cNvSpPr>
            <a:spLocks noGrp="1"/>
          </p:cNvSpPr>
          <p:nvPr>
            <p:ph type="sldNum" sz="quarter" idx="5"/>
          </p:nvPr>
        </p:nvSpPr>
        <p:spPr/>
        <p:txBody>
          <a:bodyPr/>
          <a:lstStyle/>
          <a:p>
            <a:fld id="{8C916263-F4AD-4FDF-883C-15B909C8229B}" type="slidenum">
              <a:rPr lang="en-US" smtClean="0"/>
              <a:t>31</a:t>
            </a:fld>
            <a:endParaRPr lang="en-US"/>
          </a:p>
        </p:txBody>
      </p:sp>
    </p:spTree>
    <p:extLst>
      <p:ext uri="{BB962C8B-B14F-4D97-AF65-F5344CB8AC3E}">
        <p14:creationId xmlns:p14="http://schemas.microsoft.com/office/powerpoint/2010/main" val="1501338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98DC3-6F93-47E3-586D-4034DF615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BC72A2-F2CC-0BA0-1F40-18D43D9337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81B8CE-5606-6640-B2D5-F7A01B228E24}"/>
              </a:ext>
            </a:extLst>
          </p:cNvPr>
          <p:cNvSpPr>
            <a:spLocks noGrp="1"/>
          </p:cNvSpPr>
          <p:nvPr>
            <p:ph type="body" idx="1"/>
          </p:nvPr>
        </p:nvSpPr>
        <p:spPr/>
        <p:txBody>
          <a:bodyPr/>
          <a:lstStyle/>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5A5A5A"/>
                </a:solidFill>
                <a:effectLst/>
                <a:latin typeface="Helvetica Neue"/>
              </a:rPr>
              <a:t>Acknowledgment:  Illustration by David S. </a:t>
            </a:r>
            <a:r>
              <a:rPr lang="en-US" b="0" i="0" u="none" strike="noStrike" err="1">
                <a:solidFill>
                  <a:srgbClr val="5A5A5A"/>
                </a:solidFill>
                <a:effectLst/>
                <a:latin typeface="Helvetica Neue"/>
              </a:rPr>
              <a:t>Goodsell</a:t>
            </a:r>
            <a:r>
              <a:rPr lang="en-US" b="0" i="0" u="none" strike="noStrike">
                <a:solidFill>
                  <a:srgbClr val="5A5A5A"/>
                </a:solidFill>
                <a:effectLst/>
                <a:latin typeface="Helvetica Neue"/>
              </a:rPr>
              <a:t>. </a:t>
            </a:r>
            <a:r>
              <a:rPr lang="en-US" b="0" i="0" u="none" strike="noStrike" err="1">
                <a:solidFill>
                  <a:srgbClr val="5A5A5A"/>
                </a:solidFill>
                <a:effectLst/>
                <a:latin typeface="Helvetica Neue"/>
              </a:rPr>
              <a:t>doi</a:t>
            </a:r>
            <a:r>
              <a:rPr lang="en-US" b="0" i="0" u="none" strike="noStrike">
                <a:solidFill>
                  <a:srgbClr val="5A5A5A"/>
                </a:solidFill>
                <a:effectLst/>
                <a:latin typeface="Helvetica Neue"/>
              </a:rPr>
              <a:t>: 10.2210/</a:t>
            </a:r>
            <a:r>
              <a:rPr lang="en-US" b="0" i="0" u="none" strike="noStrike" err="1">
                <a:solidFill>
                  <a:srgbClr val="5A5A5A"/>
                </a:solidFill>
                <a:effectLst/>
                <a:latin typeface="Helvetica Neue"/>
              </a:rPr>
              <a:t>rcsb_pdb</a:t>
            </a:r>
            <a:r>
              <a:rPr lang="en-US" b="0" i="0" u="none" strike="noStrike">
                <a:solidFill>
                  <a:srgbClr val="5A5A5A"/>
                </a:solidFill>
                <a:effectLst/>
                <a:latin typeface="Helvetica Neue"/>
              </a:rPr>
              <a:t>/goodsell-gallery-004</a:t>
            </a:r>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Helvetica Neue"/>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5A5A5A"/>
                </a:solidFill>
                <a:effectLst/>
                <a:latin typeface="Helvetica Neue"/>
              </a:rPr>
              <a:t>This painting shows DNA being replicated in the nucleus. </a:t>
            </a:r>
            <a:r>
              <a:rPr lang="en-US" b="0" i="0" u="sng" strike="noStrike">
                <a:solidFill>
                  <a:srgbClr val="0563C1"/>
                </a:solidFill>
                <a:effectLst/>
                <a:latin typeface="Helvetica Neue"/>
                <a:hlinkClick r:id="rId3"/>
              </a:rPr>
              <a:t>DNA polymerase</a:t>
            </a:r>
            <a:r>
              <a:rPr lang="en-US" b="0" i="0" u="none" strike="noStrike">
                <a:solidFill>
                  <a:srgbClr val="5A5A5A"/>
                </a:solidFill>
                <a:effectLst/>
                <a:latin typeface="Helvetica Neue"/>
              </a:rPr>
              <a:t> is shown at the center in purple, with a </a:t>
            </a:r>
            <a:r>
              <a:rPr lang="en-US" b="0" i="0" u="sng" strike="noStrike">
                <a:solidFill>
                  <a:srgbClr val="0563C1"/>
                </a:solidFill>
                <a:effectLst/>
                <a:latin typeface="Helvetica Neue"/>
                <a:hlinkClick r:id="rId4"/>
              </a:rPr>
              <a:t>DNA</a:t>
            </a:r>
            <a:r>
              <a:rPr lang="en-US" b="0" i="0" u="none" strike="noStrike">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sng" strike="noStrike">
                <a:solidFill>
                  <a:srgbClr val="0563C1"/>
                </a:solidFill>
                <a:effectLst/>
                <a:latin typeface="Helvetica Neue"/>
                <a:hlinkClick r:id="rId5"/>
              </a:rPr>
              <a:t>nucleosomes</a:t>
            </a:r>
            <a:r>
              <a:rPr lang="en-US" b="0" i="0" u="none" strike="noStrike">
                <a:solidFill>
                  <a:srgbClr val="5A5A5A"/>
                </a:solidFill>
                <a:effectLst/>
                <a:latin typeface="Helvetica Neue"/>
              </a:rPr>
              <a:t>. This painting was created for the biotech company </a:t>
            </a:r>
            <a:r>
              <a:rPr lang="en-US" b="0" i="0" u="none" strike="noStrike" err="1">
                <a:solidFill>
                  <a:srgbClr val="5A5A5A"/>
                </a:solidFill>
                <a:effectLst/>
                <a:latin typeface="Helvetica Neue"/>
              </a:rPr>
              <a:t>Biosites</a:t>
            </a:r>
            <a:r>
              <a:rPr lang="en-US" b="0" i="0" u="none" strike="noStrike">
                <a:solidFill>
                  <a:srgbClr val="5A5A5A"/>
                </a:solidFill>
                <a:effectLst/>
                <a:latin typeface="Helvetica Neue"/>
              </a:rPr>
              <a:t>.</a:t>
            </a:r>
            <a:r>
              <a:rPr lang="en-US" b="0" i="0">
                <a:solidFill>
                  <a:srgbClr val="000000"/>
                </a:solidFill>
                <a:effectLst/>
                <a:latin typeface="Helvetica Neue"/>
              </a:rPr>
              <a:t>​</a:t>
            </a:r>
          </a:p>
          <a:p>
            <a:pPr algn="l" rtl="0" fontAlgn="base"/>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Helvetica Neue"/>
              </a:rPr>
              <a:t>​</a:t>
            </a:r>
            <a:r>
              <a:rPr lang="en-US" sz="1800" b="0" i="0" u="none" strike="noStrike">
                <a:solidFill>
                  <a:srgbClr val="5A5A5A"/>
                </a:solidFill>
                <a:effectLst/>
                <a:latin typeface="Helvetica Neue"/>
              </a:rPr>
              <a:t>Things to notice on this landscape: DNA polymerase complex</a:t>
            </a:r>
            <a:endParaRPr lang="en-US"/>
          </a:p>
        </p:txBody>
      </p:sp>
      <p:sp>
        <p:nvSpPr>
          <p:cNvPr id="4" name="Slide Number Placeholder 3">
            <a:extLst>
              <a:ext uri="{FF2B5EF4-FFF2-40B4-BE49-F238E27FC236}">
                <a16:creationId xmlns:a16="http://schemas.microsoft.com/office/drawing/2014/main" id="{5256CBE7-A1D5-2738-99DA-8276D9A43D32}"/>
              </a:ext>
            </a:extLst>
          </p:cNvPr>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8252218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EF80B-6E22-D64B-CA76-53C990662D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4B7CA-32E3-DC7E-D78D-0BD7041008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B4D70C-6444-F8F3-BCD0-23B5C276A4A3}"/>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890EB25D-4C75-E062-4EF9-AE97CAFC83AA}"/>
              </a:ext>
            </a:extLst>
          </p:cNvPr>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25528063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27BAD-9BCC-ED71-9D7C-E139D74715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390B1-D30A-C005-F220-573675B02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9BE4B7-FC31-652D-8CBF-3C8CBBD125A6}"/>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C3B79391-B509-FE4F-34C7-C007F58B7EC0}"/>
              </a:ext>
            </a:extLst>
          </p:cNvPr>
          <p:cNvSpPr>
            <a:spLocks noGrp="1"/>
          </p:cNvSpPr>
          <p:nvPr>
            <p:ph type="sldNum" sz="quarter" idx="5"/>
          </p:nvPr>
        </p:nvSpPr>
        <p:spPr/>
        <p:txBody>
          <a:bodyPr/>
          <a:lstStyle/>
          <a:p>
            <a:fld id="{8C916263-F4AD-4FDF-883C-15B909C8229B}" type="slidenum">
              <a:rPr lang="en-US" smtClean="0"/>
              <a:t>33</a:t>
            </a:fld>
            <a:endParaRPr lang="en-US"/>
          </a:p>
        </p:txBody>
      </p:sp>
    </p:spTree>
    <p:extLst>
      <p:ext uri="{BB962C8B-B14F-4D97-AF65-F5344CB8AC3E}">
        <p14:creationId xmlns:p14="http://schemas.microsoft.com/office/powerpoint/2010/main" val="21269026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1E99E-7955-67A9-1E6E-E2D148864F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2622B-A737-5F29-8F59-24E3C1273A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99D9A-909D-6790-9AF8-80579987F816}"/>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a:t>With older classes, you can also remind them of the importance of secondary structure. </a:t>
            </a: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71111580-AAFF-FED2-2543-589B9564D163}"/>
              </a:ext>
            </a:extLst>
          </p:cNvPr>
          <p:cNvSpPr>
            <a:spLocks noGrp="1"/>
          </p:cNvSpPr>
          <p:nvPr>
            <p:ph type="sldNum" sz="quarter" idx="5"/>
          </p:nvPr>
        </p:nvSpPr>
        <p:spPr/>
        <p:txBody>
          <a:bodyPr/>
          <a:lstStyle/>
          <a:p>
            <a:fld id="{8C916263-F4AD-4FDF-883C-15B909C8229B}" type="slidenum">
              <a:rPr lang="en-US" smtClean="0"/>
              <a:t>34</a:t>
            </a:fld>
            <a:endParaRPr lang="en-US"/>
          </a:p>
        </p:txBody>
      </p:sp>
    </p:spTree>
    <p:extLst>
      <p:ext uri="{BB962C8B-B14F-4D97-AF65-F5344CB8AC3E}">
        <p14:creationId xmlns:p14="http://schemas.microsoft.com/office/powerpoint/2010/main" val="7490925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7DB4D-B62D-0CD1-0683-76DB851B77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62D7CD-009D-1140-4CF2-37529AC93B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C84C5-3975-5A4C-CE74-60DDA430D752}"/>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What is the difference structurally between the rough ER and the Golgi?  Where is the mRNA? Where is the polypeptide?  What is happening to the polypeptide in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role of the green transporter proteins?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Sorting and Transporting:  How does a vesicle bud off the rough ER?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proteins help the polypeptide fold correctly?</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What is the fate of a misfolded protein?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How does the vesicle get to the Golgi?</a:t>
            </a:r>
            <a:endParaRPr lang="en-US" b="0" i="0">
              <a:solidFill>
                <a:srgbClr val="444444"/>
              </a:solidFill>
              <a:effectLst/>
              <a:latin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E9EA6557-02DB-0352-A5F8-4D8DBA806AC5}"/>
              </a:ext>
            </a:extLst>
          </p:cNvPr>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8802395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01241-0D62-441F-1948-544E71E4B0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3E704E-FDAC-5381-AED4-A9B2A03D5E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7467A2-A3FB-EE53-56EA-9980A60B1D27}"/>
              </a:ext>
            </a:extLst>
          </p:cNvPr>
          <p:cNvSpPr>
            <a:spLocks noGrp="1"/>
          </p:cNvSpPr>
          <p:nvPr>
            <p:ph type="body" idx="1"/>
          </p:nvPr>
        </p:nvSpPr>
        <p:spPr/>
        <p:txBody>
          <a:bodyPr/>
          <a:lstStyle/>
          <a:p>
            <a:r>
              <a:rPr lang="en-US"/>
              <a:t>Why would it be important to continue to modify the structure of the antibody?  What do sugars or other substances do for the antibody’s 3-D structure?</a:t>
            </a:r>
          </a:p>
          <a:p>
            <a:endParaRPr lang="en-US"/>
          </a:p>
          <a:p>
            <a:r>
              <a:rPr lang="en-US"/>
              <a:t>Look closely at the antibody in the Golgi.  The Golgi is the processing and sorting area in the cell.  Sugars and lipids attach to the proteins that need them like this antibody. </a:t>
            </a:r>
          </a:p>
          <a:p>
            <a:endParaRPr lang="en-US"/>
          </a:p>
          <a:p>
            <a:r>
              <a:rPr lang="en-US"/>
              <a:t>Look at vesicle fusion at the Golgi and compare it to the cell membrane.  The protein that aid in binding with the membrane are SNAP receptors on the vesicle and SNARE receptors on the Golgi.  </a:t>
            </a:r>
          </a:p>
          <a:p>
            <a:endParaRPr lang="en-US"/>
          </a:p>
          <a:p>
            <a:r>
              <a:rPr lang="en-US"/>
              <a:t>How do vesicles bud off the Golgi.  Look more closely at </a:t>
            </a:r>
            <a:r>
              <a:rPr lang="en-US" err="1"/>
              <a:t>clathrin</a:t>
            </a:r>
            <a:r>
              <a:rPr lang="en-US"/>
              <a:t>. Identify several </a:t>
            </a:r>
            <a:r>
              <a:rPr lang="en-US" err="1"/>
              <a:t>clathrin</a:t>
            </a:r>
            <a:r>
              <a:rPr lang="en-US"/>
              <a:t> monomers within the geodesic dome.  Notice how </a:t>
            </a:r>
            <a:r>
              <a:rPr lang="en-US" err="1"/>
              <a:t>clathrin</a:t>
            </a:r>
            <a:r>
              <a:rPr lang="en-US"/>
              <a:t> interconnects. It takes as many as 36 </a:t>
            </a:r>
            <a:r>
              <a:rPr lang="en-US" err="1"/>
              <a:t>clathrin</a:t>
            </a:r>
            <a:r>
              <a:rPr lang="en-US"/>
              <a:t> </a:t>
            </a:r>
            <a:r>
              <a:rPr lang="en-US" err="1"/>
              <a:t>triskelions</a:t>
            </a:r>
            <a:r>
              <a:rPr lang="en-US"/>
              <a:t> to make one </a:t>
            </a:r>
            <a:r>
              <a:rPr lang="en-US" err="1"/>
              <a:t>Clathrin</a:t>
            </a:r>
            <a:r>
              <a:rPr lang="en-US"/>
              <a:t> dome. </a:t>
            </a:r>
          </a:p>
          <a:p>
            <a:endParaRPr lang="en-US"/>
          </a:p>
          <a:p>
            <a:r>
              <a:rPr lang="en-US"/>
              <a:t>How do cells determine which direction vesicles move? </a:t>
            </a:r>
          </a:p>
          <a:p>
            <a:endParaRPr lang="en-US"/>
          </a:p>
        </p:txBody>
      </p:sp>
      <p:sp>
        <p:nvSpPr>
          <p:cNvPr id="4" name="Slide Number Placeholder 3">
            <a:extLst>
              <a:ext uri="{FF2B5EF4-FFF2-40B4-BE49-F238E27FC236}">
                <a16:creationId xmlns:a16="http://schemas.microsoft.com/office/drawing/2014/main" id="{8460D851-B160-57B7-23F9-2B869934B5B4}"/>
              </a:ext>
            </a:extLst>
          </p:cNvPr>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42900201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78034-6236-8FE3-37D9-52D528FD74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9C762-8B40-FFCA-4B22-5DD10F8E6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53D1A3-BD17-8791-F11C-A64A64E5C1D9}"/>
              </a:ext>
            </a:extLst>
          </p:cNvPr>
          <p:cNvSpPr>
            <a:spLocks noGrp="1"/>
          </p:cNvSpPr>
          <p:nvPr>
            <p:ph type="body" idx="1"/>
          </p:nvPr>
        </p:nvSpPr>
        <p:spPr/>
        <p:txBody>
          <a:bodyPr/>
          <a:lstStyle/>
          <a:p>
            <a:r>
              <a:rPr lang="en-US"/>
              <a:t>The vesicle fuses and the newly folded and glycosylated protein moves out of the cell. </a:t>
            </a:r>
          </a:p>
        </p:txBody>
      </p:sp>
      <p:sp>
        <p:nvSpPr>
          <p:cNvPr id="4" name="Slide Number Placeholder 3">
            <a:extLst>
              <a:ext uri="{FF2B5EF4-FFF2-40B4-BE49-F238E27FC236}">
                <a16:creationId xmlns:a16="http://schemas.microsoft.com/office/drawing/2014/main" id="{1B8B84A9-FE92-98BD-32B1-49B2F97A6DCE}"/>
              </a:ext>
            </a:extLst>
          </p:cNvPr>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22351829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Helpful Hints</a:t>
            </a:r>
            <a:r>
              <a:rPr lang="en-US"/>
              <a:t>:  This is a big kit.  I have students put a couple of reminders in their lab notebooks</a:t>
            </a:r>
          </a:p>
          <a:p>
            <a:endParaRPr lang="en-US"/>
          </a:p>
          <a:p>
            <a:pPr marL="228600" indent="-228600">
              <a:buAutoNum type="arabicParenR"/>
            </a:pPr>
            <a:r>
              <a:rPr lang="en-US"/>
              <a:t>DNA-RNA Base pair rules</a:t>
            </a:r>
          </a:p>
          <a:p>
            <a:pPr marL="228600" indent="-228600">
              <a:buAutoNum type="arabicParenR"/>
            </a:pPr>
            <a:r>
              <a:rPr lang="en-US"/>
              <a:t>The goal of each step in the central dogma</a:t>
            </a:r>
          </a:p>
          <a:p>
            <a:pPr marL="228600" indent="-228600">
              <a:buAutoNum type="arabicParenR"/>
            </a:pPr>
            <a:r>
              <a:rPr lang="en-US"/>
              <a:t>The differences between DNA and RNA</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16813595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E4939-AF9C-997F-8677-5E8A36A64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88428-0D18-4B8F-B1BC-B952377A8F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C55B0-EB32-A2F5-2435-6DA71D74213B}"/>
              </a:ext>
            </a:extLst>
          </p:cNvPr>
          <p:cNvSpPr>
            <a:spLocks noGrp="1"/>
          </p:cNvSpPr>
          <p:nvPr>
            <p:ph type="body" idx="1"/>
          </p:nvPr>
        </p:nvSpPr>
        <p:spPr/>
        <p:txBody>
          <a:bodyPr/>
          <a:lstStyle/>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EDD6BC32-447A-4026-1AAE-CAD0666EDB31}"/>
              </a:ext>
            </a:extLst>
          </p:cNvPr>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33572444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Here are the NGSS Connections for this workshop.</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10268845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Scholarships are available.  If you have questions, you can contact Ruth Hutson at ruth.hutson@3dmoleculardesigns.com. </a:t>
            </a:r>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2841247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CE2E-D8D4-A59F-368A-195CE48EF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3079B-3BF1-47ED-8D62-E0D39EE5C9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B0149-6A67-BFEF-6EC6-B37764220B4E}"/>
              </a:ext>
            </a:extLst>
          </p:cNvPr>
          <p:cNvSpPr>
            <a:spLocks noGrp="1"/>
          </p:cNvSpPr>
          <p:nvPr>
            <p:ph type="body" idx="1"/>
          </p:nvPr>
        </p:nvSpPr>
        <p:spPr/>
        <p:txBody>
          <a:bodyPr/>
          <a:lstStyle/>
          <a:p>
            <a:pPr algn="l" rtl="0" fontAlgn="base"/>
            <a:r>
              <a:rPr lang="en-US" b="1" i="1" u="none" strike="noStrike">
                <a:solidFill>
                  <a:srgbClr val="000000"/>
                </a:solidFill>
                <a:effectLst/>
                <a:latin typeface="Calibri" panose="020F0502020204030204" pitchFamily="34" charset="0"/>
              </a:rPr>
              <a:t>Set the scene</a:t>
            </a:r>
            <a:r>
              <a:rPr lang="en-US" b="0" i="1"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The nucleus of the eukaryotic cell has multiple replication bubbles.  For simplification, we will only model one of them.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Thought experiment about to consider why we need many replication bubbles.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Nucleotides are added at an approximate rate of 50 nucleotides per second in eukaryotic cells. The human genome contains 6.4 billion nucleotides (3.2 billion base pairs), which must be copied. Calculate the length of time in days that it would take to copy the human genome. Show all calculations including units.</a:t>
            </a:r>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57E372A8-8482-ABE6-1296-821844B67798}"/>
              </a:ext>
            </a:extLst>
          </p:cNvPr>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2343055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2687109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36D06-27BB-9F8C-C070-A7FC7500A0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5363C2-A92C-22A3-BBBF-572BAD1082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EDC7F3-9F96-9CAC-53CE-528771220C6C}"/>
              </a:ext>
            </a:extLst>
          </p:cNvPr>
          <p:cNvSpPr>
            <a:spLocks noGrp="1"/>
          </p:cNvSpPr>
          <p:nvPr>
            <p:ph type="body" idx="1"/>
          </p:nvPr>
        </p:nvSpPr>
        <p:spPr/>
        <p:txBody>
          <a:bodyPr/>
          <a:lstStyle/>
          <a:p>
            <a:pPr algn="l" rtl="0" fontAlgn="base"/>
            <a:r>
              <a:rPr lang="en-US" b="1" i="1" u="none" strike="noStrike">
                <a:solidFill>
                  <a:srgbClr val="000000"/>
                </a:solidFill>
                <a:effectLst/>
                <a:latin typeface="Calibri" panose="020F0502020204030204" pitchFamily="34" charset="0"/>
              </a:rPr>
              <a:t>Set the scene</a:t>
            </a:r>
            <a:r>
              <a:rPr lang="en-US" b="0" i="1"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The nucleus of the eukaryotic cell at an origin of replication on the double-stranded DNA. Enter DNA helicase.  In the wings: DNA polymerase</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Questions to consider:  What does the helicase appear to be doing?  What type of bond is being broken?  Why the helicase able to break these bonds?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For large classes, pre-make the DNA sequence.  The kit has some labeled Sequence I and Sequence II.  We are going to be working with Sequence I.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You can also use double-stick tape to hold those sequences together so that students don’t take them apart.  Arrows on the models guide students in showing the direction of replication.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shows</a:t>
            </a:r>
            <a:r>
              <a:rPr lang="en-US" b="0" i="0" u="none" strike="noStrike">
                <a:solidFill>
                  <a:srgbClr val="000000"/>
                </a:solidFill>
                <a:effectLst/>
                <a:latin typeface="Calibri" panose="020F0502020204030204" pitchFamily="34" charset="0"/>
              </a:rPr>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doesn’t show</a:t>
            </a:r>
            <a:r>
              <a:rPr lang="en-US" b="0" i="0" u="none" strike="noStrike">
                <a:solidFill>
                  <a:srgbClr val="000000"/>
                </a:solidFill>
                <a:effectLst/>
                <a:latin typeface="Calibri" panose="020F0502020204030204" pitchFamily="34" charset="0"/>
              </a:rPr>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E6E88E2C-18AA-4BCE-697C-9BAA5C7BC772}"/>
              </a:ext>
            </a:extLst>
          </p:cNvPr>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3985203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FB756-F574-423A-92F7-3383EBAA57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C2B4DC-B494-8EA3-D8BB-58EE5EA97A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7F89BB-0804-E376-2E8F-97686A3621A6}"/>
              </a:ext>
            </a:extLst>
          </p:cNvPr>
          <p:cNvSpPr>
            <a:spLocks noGrp="1"/>
          </p:cNvSpPr>
          <p:nvPr>
            <p:ph type="body" idx="1"/>
          </p:nvPr>
        </p:nvSpPr>
        <p:spPr/>
        <p:txBody>
          <a:bodyPr/>
          <a:lstStyle/>
          <a:p>
            <a:pPr algn="l" rtl="0" fontAlgn="base"/>
            <a:r>
              <a:rPr lang="en-US" b="1" i="1" u="none" strike="noStrike">
                <a:solidFill>
                  <a:srgbClr val="000000"/>
                </a:solidFill>
                <a:effectLst/>
                <a:latin typeface="Calibri" panose="020F0502020204030204" pitchFamily="34" charset="0"/>
              </a:rPr>
              <a:t>Set the scene</a:t>
            </a:r>
            <a:r>
              <a:rPr lang="en-US" b="0" i="1"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Enter DNA polymerase. The DNA polymerase enzyme catalyzes the synthesis of new DNA by adding nucleotides to a preexisting chain. New DNA can elongate only in the 5’ 3’ direction. The DNA strand that is made continuously is referred to as the leading strand.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Questions to consider:  As the new nucleotide is added to the growing DNA strand, which part of the new nucleotide forms a bond with the 3’OH group? Why won’t you be able to synthesize the other strand of DNA in a continuous manner when using the model?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Arrows on the models guide students in showing the direction of replication.  The top strand is the strand that continuously replicates.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shows</a:t>
            </a:r>
            <a:r>
              <a:rPr lang="en-US" b="0" i="0" u="none" strike="noStrike">
                <a:solidFill>
                  <a:srgbClr val="000000"/>
                </a:solidFill>
                <a:effectLst/>
                <a:latin typeface="Calibri" panose="020F0502020204030204" pitchFamily="34" charset="0"/>
              </a:rPr>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doesn’t show</a:t>
            </a:r>
            <a:r>
              <a:rPr lang="en-US" b="0" i="0" u="none" strike="noStrike">
                <a:solidFill>
                  <a:srgbClr val="000000"/>
                </a:solidFill>
                <a:effectLst/>
                <a:latin typeface="Calibri" panose="020F0502020204030204" pitchFamily="34" charset="0"/>
              </a:rPr>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50668940-F5B6-0766-6ECB-8B738E1875B6}"/>
              </a:ext>
            </a:extLst>
          </p:cNvPr>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163694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6381A-583C-11AC-2FAD-3407ACFA89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63352-A6D1-4C97-5996-9D1435929B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DEF1F4-EB8F-6C30-E40A-3701CF1FFC91}"/>
              </a:ext>
            </a:extLst>
          </p:cNvPr>
          <p:cNvSpPr>
            <a:spLocks noGrp="1"/>
          </p:cNvSpPr>
          <p:nvPr>
            <p:ph type="body" idx="1"/>
          </p:nvPr>
        </p:nvSpPr>
        <p:spPr/>
        <p:txBody>
          <a:bodyPr/>
          <a:lstStyle/>
          <a:p>
            <a:pPr algn="l" rtl="0" fontAlgn="base"/>
            <a:r>
              <a:rPr lang="en-US" b="1" i="1" u="none" strike="noStrike">
                <a:solidFill>
                  <a:srgbClr val="000000"/>
                </a:solidFill>
                <a:effectLst/>
                <a:latin typeface="Calibri" panose="020F0502020204030204" pitchFamily="34" charset="0"/>
              </a:rPr>
              <a:t>Set the scene</a:t>
            </a:r>
            <a:r>
              <a:rPr lang="en-US" b="0" i="1" u="none" strike="noStrike">
                <a:solidFill>
                  <a:srgbClr val="000000"/>
                </a:solidFill>
                <a:effectLst/>
                <a:latin typeface="Calibri" panose="020F0502020204030204" pitchFamily="34" charset="0"/>
              </a:rPr>
              <a:t>:  </a:t>
            </a:r>
            <a:r>
              <a:rPr lang="en-US" b="0" i="0" u="none" strike="noStrike">
                <a:solidFill>
                  <a:srgbClr val="000000"/>
                </a:solidFill>
                <a:effectLst/>
                <a:latin typeface="Calibri" panose="020F0502020204030204" pitchFamily="34" charset="0"/>
              </a:rPr>
              <a:t>Enter DNA polymerase on the lagging strand. The DNA polymerase enzyme catalyzes the synthesis of new DNA by adding nucleotides to a preexisting chain. New DNA can elongate only in the 5’ 3’ direction. The DNA strand that is made discontinuously is referred to as the lagging strand.  Notice that the DNA polymerase must move away from the fork instead of toward the fork, as it did in the leading strand. In order to accommodate the 5’ 3’ synthesis of DNA, short fragments are made on the second strand.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1" u="none" strike="noStrike">
                <a:solidFill>
                  <a:srgbClr val="000000"/>
                </a:solidFill>
                <a:effectLst/>
                <a:latin typeface="Calibri" panose="020F0502020204030204" pitchFamily="34" charset="0"/>
              </a:rPr>
              <a:t>Questions to consider:  As the new nucleotide is added to the growing DNA strand, which part of the new nucleotide forms a bond with the 3’OH group? Why won’t you be able to synthesize the other strand of DNA in a continuous manner when using the model?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Helpful hints</a:t>
            </a:r>
            <a:r>
              <a:rPr lang="en-US" b="0" i="0" u="none" strike="noStrike">
                <a:solidFill>
                  <a:srgbClr val="000000"/>
                </a:solidFill>
                <a:effectLst/>
                <a:latin typeface="Calibri" panose="020F0502020204030204" pitchFamily="34" charset="0"/>
              </a:rPr>
              <a:t>:  Arrows on the models guide students in showing the direction of replication.  The top strand is the strand that continuously replicates.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shows</a:t>
            </a:r>
            <a:r>
              <a:rPr lang="en-US" b="0" i="0" u="none" strike="noStrike">
                <a:solidFill>
                  <a:srgbClr val="000000"/>
                </a:solidFill>
                <a:effectLst/>
                <a:latin typeface="Calibri" panose="020F0502020204030204" pitchFamily="34" charset="0"/>
              </a:rPr>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1" i="1" u="none" strike="noStrike">
                <a:solidFill>
                  <a:srgbClr val="000000"/>
                </a:solidFill>
                <a:effectLst/>
                <a:latin typeface="Calibri" panose="020F0502020204030204" pitchFamily="34" charset="0"/>
              </a:rPr>
              <a:t>What the model doesn’t show</a:t>
            </a:r>
            <a:r>
              <a:rPr lang="en-US" b="0" i="0" u="none" strike="noStrike">
                <a:solidFill>
                  <a:srgbClr val="000000"/>
                </a:solidFill>
                <a:effectLst/>
                <a:latin typeface="Calibri" panose="020F0502020204030204" pitchFamily="34" charset="0"/>
              </a:rPr>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5D76E6C6-1C18-BB75-A58F-3CDECB49323E}"/>
              </a:ext>
            </a:extLst>
          </p:cNvPr>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1545355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B0CE7-FC34-F74C-FFC8-1AD781C73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8D1E2-F595-C442-8ECB-BE5A65EAA0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D81A57-FE63-146D-04B4-E15F78FE4195}"/>
              </a:ext>
            </a:extLst>
          </p:cNvPr>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The lagging strand requires you to move the DNA polymerase! Place the DNA polymerase back at the fork junction to create the next fragment. Move the DNA polymerase so that the bases may be added from the 5’ 3’ direction. You have now created a second fragment of DNA on the lagging strand. These fragments are referred to as Okazaki fragments and are usually 100-200 nucleotides long in eukaryotic cells.</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Although there are multiple enzymes involved in DNA replication, the kit only focuses on DNA Polymerase and DNA helicase.  You can look at the student handout for this activity at </a:t>
            </a:r>
            <a:r>
              <a:rPr lang="en-US" b="0" i="0" u="sng" strike="noStrike">
                <a:solidFill>
                  <a:srgbClr val="0563C1"/>
                </a:solidFill>
                <a:effectLst/>
                <a:latin typeface="Calibri" panose="020F0502020204030204" pitchFamily="34" charset="0"/>
                <a:hlinkClick r:id="rId3"/>
              </a:rPr>
              <a:t>FGIKReplicationStudentHandout6-19-15.compressed.pdf (3dmoleculardesigns.com)</a:t>
            </a:r>
            <a:r>
              <a:rPr lang="en-US" b="0" i="0" u="none" strike="noStrike">
                <a:solidFill>
                  <a:srgbClr val="000000"/>
                </a:solidFill>
                <a:effectLst/>
                <a:latin typeface="Calibri" panose="020F0502020204030204" pitchFamily="34" charset="0"/>
              </a:rPr>
              <a:t>. </a:t>
            </a:r>
            <a:endParaRPr lang="en-US" b="0" i="0">
              <a:solidFill>
                <a:srgbClr val="444444"/>
              </a:solidFill>
              <a:effectLst/>
              <a:latin typeface="Calibri" panose="020F0502020204030204" pitchFamily="34" charset="0"/>
            </a:endParaRPr>
          </a:p>
          <a:p>
            <a:pPr algn="l" rtl="0" fontAlgn="base"/>
            <a:endParaRPr lang="en-US" b="0" i="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822F0797-7203-4A08-A540-92CDB56DD4E8}"/>
              </a:ext>
            </a:extLst>
          </p:cNvPr>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1138108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quick review of what we discovered. </a:t>
            </a:r>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37669800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5" r:id="rId1"/>
    <p:sldLayoutId id="2147483694" r:id="rId2"/>
    <p:sldLayoutId id="2147483693"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8" r:id="rId1"/>
    <p:sldLayoutId id="2147483697" r:id="rId2"/>
  </p:sldLayoutIdLst>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8.jpeg"/><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42.emf"/><Relationship Id="rId7"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customXml" Target="../ink/ink2.xml"/><Relationship Id="rId5" Type="http://schemas.openxmlformats.org/officeDocument/2006/relationships/image" Target="../media/image43.png"/><Relationship Id="rId4" Type="http://schemas.openxmlformats.org/officeDocument/2006/relationships/customXml" Target="../ink/ink1.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39.xml.rels><?xml version="1.0" encoding="UTF-8" standalone="yes"?>
<Relationships xmlns="http://schemas.openxmlformats.org/package/2006/relationships"><Relationship Id="rId3" Type="http://schemas.openxmlformats.org/officeDocument/2006/relationships/hyperlink" Target="https://pubmed.ncbi.nlm.nih.gov/28101260/" TargetMode="External"/><Relationship Id="rId7" Type="http://schemas.openxmlformats.org/officeDocument/2006/relationships/hyperlink" Target="https://iubmb.onlinelibrary.wiley.com/doi/10.1002/bmb.20494"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hyperlink" Target="https://www.lifescied.org/doi/full/10.1187/05-06-0082" TargetMode="External"/><Relationship Id="rId5" Type="http://schemas.openxmlformats.org/officeDocument/2006/relationships/hyperlink" Target="https://www.tandfonline.com/doi/abs/10.1080/00219266.2000.9655702" TargetMode="External"/><Relationship Id="rId4" Type="http://schemas.openxmlformats.org/officeDocument/2006/relationships/hyperlink" Target="https://www.ncbi.nlm.nih.gov/pmc/articles/PMC404151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9.xml"/><Relationship Id="rId1" Type="http://schemas.openxmlformats.org/officeDocument/2006/relationships/slideLayout" Target="../slideLayouts/slideLayout23.xml"/><Relationship Id="rId4" Type="http://schemas.openxmlformats.org/officeDocument/2006/relationships/image" Target="../media/image67.png"/></Relationships>
</file>

<file path=ppt/slides/_rels/slide4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2.xml"/><Relationship Id="rId4" Type="http://schemas.openxmlformats.org/officeDocument/2006/relationships/image" Target="../media/image72.jpeg"/></Relationships>
</file>

<file path=ppt/slides/_rels/slide4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p:txBody>
          <a:bodyPr>
            <a:normAutofit fontScale="90000"/>
          </a:bodyPr>
          <a:lstStyle/>
          <a:p>
            <a:r>
              <a:rPr lang="en-US"/>
              <a:t>From Code to Creation: The Central Dogma Essentials</a:t>
            </a:r>
            <a:br>
              <a:rPr lang="en-US"/>
            </a:br>
            <a:endParaRPr lang="en-US"/>
          </a:p>
        </p:txBody>
      </p:sp>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a:t>Ruth Hutson, MSSE</a:t>
            </a:r>
          </a:p>
        </p:txBody>
      </p:sp>
      <p:pic>
        <p:nvPicPr>
          <p:cNvPr id="7" name="Picture 6" descr="A blue and black logo&#10;&#10;Description automatically generated with medium confidence">
            <a:extLst>
              <a:ext uri="{FF2B5EF4-FFF2-40B4-BE49-F238E27FC236}">
                <a16:creationId xmlns:a16="http://schemas.microsoft.com/office/drawing/2014/main" id="{F08D1669-4CFC-14B3-6624-5F9587B205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164" y="3082356"/>
            <a:ext cx="2085918" cy="1007969"/>
          </a:xfrm>
          <a:prstGeom prst="rect">
            <a:avLst/>
          </a:prstGeom>
        </p:spPr>
      </p:pic>
      <p:pic>
        <p:nvPicPr>
          <p:cNvPr id="9" name="Picture 8" descr="A person smiling at the camera&#10;&#10;Description automatically generated">
            <a:extLst>
              <a:ext uri="{FF2B5EF4-FFF2-40B4-BE49-F238E27FC236}">
                <a16:creationId xmlns:a16="http://schemas.microsoft.com/office/drawing/2014/main" id="{EF3CACC5-4A98-28BD-D742-AC93FB380E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6725" y="3753989"/>
            <a:ext cx="2085918" cy="2717887"/>
          </a:xfrm>
          <a:prstGeom prst="rect">
            <a:avLst/>
          </a:prstGeom>
          <a:ln>
            <a:noFill/>
          </a:ln>
          <a:effectLst>
            <a:softEdge rad="112500"/>
          </a:effectLst>
        </p:spPr>
      </p:pic>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2194D-0CD2-7CC2-287F-6FFA6ECCAE2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E2F06-0841-3075-24E7-F720E051315F}"/>
              </a:ext>
            </a:extLst>
          </p:cNvPr>
          <p:cNvSpPr>
            <a:spLocks noGrp="1"/>
          </p:cNvSpPr>
          <p:nvPr>
            <p:ph type="sldNum" sz="quarter" idx="12"/>
          </p:nvPr>
        </p:nvSpPr>
        <p:spPr/>
        <p:txBody>
          <a:bodyPr/>
          <a:lstStyle/>
          <a:p>
            <a:fld id="{195F50F5-0325-4E13-93B8-A048A96B03AB}" type="slidenum">
              <a:rPr lang="en-US" smtClean="0"/>
              <a:pPr/>
              <a:t>10</a:t>
            </a:fld>
            <a:endParaRPr lang="en-US"/>
          </a:p>
        </p:txBody>
      </p:sp>
      <p:sp>
        <p:nvSpPr>
          <p:cNvPr id="3" name="Title 2">
            <a:extLst>
              <a:ext uri="{FF2B5EF4-FFF2-40B4-BE49-F238E27FC236}">
                <a16:creationId xmlns:a16="http://schemas.microsoft.com/office/drawing/2014/main" id="{ED60E08E-F3D1-83B6-8C66-C4F8EB071868}"/>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Comparing Leading and Laggin</a:t>
            </a:r>
            <a:r>
              <a:rPr lang="en-US">
                <a:solidFill>
                  <a:srgbClr val="000000"/>
                </a:solidFill>
                <a:latin typeface="Verdana Pro SemiBold" panose="020B0704030504040204" pitchFamily="34" charset="0"/>
              </a:rPr>
              <a:t>g Strands</a:t>
            </a:r>
            <a:r>
              <a:rPr lang="en-US" b="0" i="0">
                <a:solidFill>
                  <a:srgbClr val="808080"/>
                </a:solidFill>
                <a:effectLst/>
                <a:latin typeface="Verdana Pro SemiBold" panose="020B0704030504040204" pitchFamily="34" charset="0"/>
              </a:rPr>
              <a:t>​</a:t>
            </a:r>
            <a:endParaRPr lang="en-US"/>
          </a:p>
        </p:txBody>
      </p:sp>
      <p:pic>
        <p:nvPicPr>
          <p:cNvPr id="6146" name="Picture 2" descr="A close-up of some candy&#10;&#10;Description automatically generated with medium confidence">
            <a:extLst>
              <a:ext uri="{FF2B5EF4-FFF2-40B4-BE49-F238E27FC236}">
                <a16:creationId xmlns:a16="http://schemas.microsoft.com/office/drawing/2014/main" id="{DA8EB40D-4C9E-52FA-0CE2-ADC11FA9F4A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91507" y="1411673"/>
            <a:ext cx="7745401" cy="5160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403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11</a:t>
            </a:fld>
            <a:endParaRPr lang="en-US"/>
          </a:p>
        </p:txBody>
      </p:sp>
      <p:pic>
        <p:nvPicPr>
          <p:cNvPr id="7170" name="Picture 2">
            <a:extLst>
              <a:ext uri="{FF2B5EF4-FFF2-40B4-BE49-F238E27FC236}">
                <a16:creationId xmlns:a16="http://schemas.microsoft.com/office/drawing/2014/main" id="{F41DFF5A-16D4-66A3-0D06-21E79FE33CD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43200" y="314225"/>
            <a:ext cx="6705599" cy="6543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27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692A2-6ED4-11D2-F2D9-7FAAC120EA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99AAB3-CAB5-EE58-BACB-FF5D66B64F65}"/>
              </a:ext>
            </a:extLst>
          </p:cNvPr>
          <p:cNvSpPr>
            <a:spLocks noGrp="1"/>
          </p:cNvSpPr>
          <p:nvPr>
            <p:ph type="sldNum" sz="quarter" idx="12"/>
          </p:nvPr>
        </p:nvSpPr>
        <p:spPr/>
        <p:txBody>
          <a:bodyPr/>
          <a:lstStyle/>
          <a:p>
            <a:fld id="{195F50F5-0325-4E13-93B8-A048A96B03AB}" type="slidenum">
              <a:rPr lang="en-US" smtClean="0"/>
              <a:pPr/>
              <a:t>12</a:t>
            </a:fld>
            <a:endParaRPr lang="en-US"/>
          </a:p>
        </p:txBody>
      </p:sp>
      <p:sp>
        <p:nvSpPr>
          <p:cNvPr id="3" name="Content Placeholder 2">
            <a:extLst>
              <a:ext uri="{FF2B5EF4-FFF2-40B4-BE49-F238E27FC236}">
                <a16:creationId xmlns:a16="http://schemas.microsoft.com/office/drawing/2014/main" id="{75F1EAC6-B31B-D749-DB6C-FDE9EBD1AAA1}"/>
              </a:ext>
            </a:extLst>
          </p:cNvPr>
          <p:cNvSpPr>
            <a:spLocks noGrp="1"/>
          </p:cNvSpPr>
          <p:nvPr>
            <p:ph idx="1"/>
          </p:nvPr>
        </p:nvSpPr>
        <p:spPr>
          <a:xfrm>
            <a:off x="832338" y="193502"/>
            <a:ext cx="10656277" cy="1295329"/>
          </a:xfrm>
        </p:spPr>
        <p:txBody>
          <a:bodyPr/>
          <a:lstStyle/>
          <a:p>
            <a:pPr marL="0" indent="0">
              <a:buNone/>
            </a:pPr>
            <a:r>
              <a:rPr lang="en-US" b="0" i="0" u="none" strike="noStrike">
                <a:solidFill>
                  <a:srgbClr val="000000"/>
                </a:solidFill>
                <a:effectLst/>
                <a:latin typeface="Verdana Pro SemiBold" panose="020B0704030504040204" pitchFamily="34" charset="0"/>
              </a:rPr>
              <a:t>A Brief Tour Through the Cell</a:t>
            </a:r>
            <a:r>
              <a:rPr lang="en-US" b="0" i="0">
                <a:solidFill>
                  <a:srgbClr val="808080"/>
                </a:solidFill>
                <a:effectLst/>
                <a:latin typeface="Verdana Pro SemiBold" panose="020B0704030504040204" pitchFamily="34" charset="0"/>
              </a:rPr>
              <a:t>​</a:t>
            </a:r>
            <a:endParaRPr lang="en-US"/>
          </a:p>
        </p:txBody>
      </p:sp>
      <p:pic>
        <p:nvPicPr>
          <p:cNvPr id="8194" name="Picture 2" descr="A qr code on a white background&#10;&#10;Description automatically generated">
            <a:extLst>
              <a:ext uri="{FF2B5EF4-FFF2-40B4-BE49-F238E27FC236}">
                <a16:creationId xmlns:a16="http://schemas.microsoft.com/office/drawing/2014/main" id="{63A7236E-934A-3DE3-EBCE-657E4F4FC3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4242" y="0"/>
            <a:ext cx="2886075" cy="28194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5F805E14-19BC-D046-6174-14F6E44E63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686" y="2725824"/>
            <a:ext cx="9163050" cy="36671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DA138B9-5AF2-C261-75DB-95D2C4EF90FF}"/>
              </a:ext>
            </a:extLst>
          </p:cNvPr>
          <p:cNvSpPr txBox="1"/>
          <p:nvPr/>
        </p:nvSpPr>
        <p:spPr>
          <a:xfrm>
            <a:off x="219135" y="6392949"/>
            <a:ext cx="11652738" cy="400110"/>
          </a:xfrm>
          <a:prstGeom prst="rect">
            <a:avLst/>
          </a:prstGeom>
          <a:noFill/>
        </p:spPr>
        <p:txBody>
          <a:bodyPr wrap="square">
            <a:spAutoFit/>
          </a:bodyPr>
          <a:lstStyle/>
          <a:p>
            <a:pPr algn="ctr" rtl="0" fontAlgn="base"/>
            <a:r>
              <a:rPr lang="en-US" sz="1000" b="0" i="0" u="none" strike="noStrike">
                <a:solidFill>
                  <a:srgbClr val="000000"/>
                </a:solidFill>
                <a:effectLst/>
                <a:latin typeface="ArialMT"/>
              </a:rPr>
              <a:t>This image is an excerpt from Tour of a Human Cell by David </a:t>
            </a:r>
            <a:r>
              <a:rPr lang="en-US" sz="1000" b="0" i="0" u="none" strike="noStrike" err="1">
                <a:solidFill>
                  <a:srgbClr val="000000"/>
                </a:solidFill>
                <a:effectLst/>
                <a:latin typeface="ArialMT"/>
              </a:rPr>
              <a:t>Goodsell</a:t>
            </a:r>
            <a:r>
              <a:rPr lang="en-US" sz="1000" b="0" i="0" u="none" strike="noStrike">
                <a:solidFill>
                  <a:srgbClr val="000000"/>
                </a:solidFill>
                <a:effectLst/>
                <a:latin typeface="ArialMT"/>
              </a:rPr>
              <a:t>, as shown in 3D Molecular</a:t>
            </a:r>
            <a:r>
              <a:rPr lang="en-US" sz="1000" b="0" i="0">
                <a:solidFill>
                  <a:srgbClr val="808080"/>
                </a:solidFill>
                <a:effectLst/>
                <a:latin typeface="ArialMT"/>
              </a:rPr>
              <a:t>​</a:t>
            </a:r>
            <a:endParaRPr lang="en-US" sz="1000" b="0" i="0">
              <a:solidFill>
                <a:srgbClr val="000000"/>
              </a:solidFill>
              <a:effectLst/>
              <a:latin typeface="Segoe UI" panose="020B0502040204020203" pitchFamily="34" charset="0"/>
            </a:endParaRPr>
          </a:p>
          <a:p>
            <a:pPr algn="ctr" rtl="0" fontAlgn="base"/>
            <a:r>
              <a:rPr lang="en-US" sz="1000" b="0" i="0" u="none" strike="noStrike">
                <a:solidFill>
                  <a:srgbClr val="000000"/>
                </a:solidFill>
                <a:effectLst/>
                <a:latin typeface="ArialMT"/>
              </a:rPr>
              <a:t>Designs’ Tour of a Human Cell© poster and David </a:t>
            </a:r>
            <a:r>
              <a:rPr lang="en-US" sz="1000" b="0" i="0" u="none" strike="noStrike" err="1">
                <a:solidFill>
                  <a:srgbClr val="000000"/>
                </a:solidFill>
                <a:effectLst/>
                <a:latin typeface="ArialMT"/>
              </a:rPr>
              <a:t>Goodsell’s</a:t>
            </a:r>
            <a:r>
              <a:rPr lang="en-US" sz="1000" b="0" i="0" u="none" strike="noStrike">
                <a:solidFill>
                  <a:srgbClr val="000000"/>
                </a:solidFill>
                <a:effectLst/>
                <a:latin typeface="ArialMT"/>
              </a:rPr>
              <a:t> book, </a:t>
            </a:r>
            <a:r>
              <a:rPr lang="en-US" sz="1000" b="1" i="1" u="none" strike="noStrike">
                <a:solidFill>
                  <a:srgbClr val="000000"/>
                </a:solidFill>
                <a:effectLst/>
                <a:latin typeface="Arial-BoldItalicMT"/>
              </a:rPr>
              <a:t>The Machinery of Life</a:t>
            </a:r>
            <a:endParaRPr lang="en-US" sz="1000"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325879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F67C5-F12C-B05E-8145-98B7D9BDE8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649DA6-497A-C30C-85CF-3EDAE380E2B6}"/>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3" name="Title 2">
            <a:extLst>
              <a:ext uri="{FF2B5EF4-FFF2-40B4-BE49-F238E27FC236}">
                <a16:creationId xmlns:a16="http://schemas.microsoft.com/office/drawing/2014/main" id="{5F7E326B-26B7-A65A-29D0-5161BDBF163D}"/>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 </a:t>
            </a:r>
            <a:r>
              <a:rPr lang="en-US" b="0" i="0">
                <a:solidFill>
                  <a:srgbClr val="808080"/>
                </a:solidFill>
                <a:effectLst/>
                <a:latin typeface="Verdana Pro SemiBold" panose="020B0704030504040204" pitchFamily="34" charset="0"/>
              </a:rPr>
              <a:t>​</a:t>
            </a:r>
            <a:endParaRPr lang="en-US"/>
          </a:p>
        </p:txBody>
      </p:sp>
      <p:pic>
        <p:nvPicPr>
          <p:cNvPr id="9222" name="Picture 6">
            <a:extLst>
              <a:ext uri="{FF2B5EF4-FFF2-40B4-BE49-F238E27FC236}">
                <a16:creationId xmlns:a16="http://schemas.microsoft.com/office/drawing/2014/main" id="{132346B6-3A6D-3068-0803-DC58D325AC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908" y="1839355"/>
            <a:ext cx="11782409" cy="198898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a:extLst>
              <a:ext uri="{FF2B5EF4-FFF2-40B4-BE49-F238E27FC236}">
                <a16:creationId xmlns:a16="http://schemas.microsoft.com/office/drawing/2014/main" id="{727A34DE-90BA-5652-7078-6785D17AC0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908" y="4208230"/>
            <a:ext cx="4478215" cy="22497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C43DEEF-025D-067D-2729-FC89C7CA7EC9}"/>
              </a:ext>
            </a:extLst>
          </p:cNvPr>
          <p:cNvSpPr txBox="1"/>
          <p:nvPr/>
        </p:nvSpPr>
        <p:spPr>
          <a:xfrm>
            <a:off x="6096000" y="3973914"/>
            <a:ext cx="5691329" cy="1569660"/>
          </a:xfrm>
          <a:prstGeom prst="rect">
            <a:avLst/>
          </a:prstGeom>
          <a:noFill/>
        </p:spPr>
        <p:txBody>
          <a:bodyPr wrap="square" rtlCol="0">
            <a:spAutoFit/>
          </a:bodyPr>
          <a:lstStyle/>
          <a:p>
            <a:r>
              <a:rPr lang="en-US" sz="3200"/>
              <a:t>Notice: </a:t>
            </a:r>
          </a:p>
          <a:p>
            <a:r>
              <a:rPr lang="en-US" sz="3200"/>
              <a:t>The DNA pieces are different than the RNA pieces</a:t>
            </a:r>
            <a:r>
              <a:rPr lang="en-US" sz="2800" b="1"/>
              <a:t>.</a:t>
            </a:r>
          </a:p>
        </p:txBody>
      </p:sp>
    </p:spTree>
    <p:extLst>
      <p:ext uri="{BB962C8B-B14F-4D97-AF65-F5344CB8AC3E}">
        <p14:creationId xmlns:p14="http://schemas.microsoft.com/office/powerpoint/2010/main" val="4063862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05BD6-BAA5-ECBD-ED5D-86F1EB3531E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68DCB4-3FA9-B13F-0BD1-1949D647D5C9}"/>
              </a:ext>
            </a:extLst>
          </p:cNvPr>
          <p:cNvSpPr>
            <a:spLocks noGrp="1"/>
          </p:cNvSpPr>
          <p:nvPr>
            <p:ph type="sldNum" sz="quarter" idx="12"/>
          </p:nvPr>
        </p:nvSpPr>
        <p:spPr/>
        <p:txBody>
          <a:bodyPr/>
          <a:lstStyle/>
          <a:p>
            <a:fld id="{195F50F5-0325-4E13-93B8-A048A96B03AB}" type="slidenum">
              <a:rPr lang="en-US" smtClean="0"/>
              <a:pPr/>
              <a:t>14</a:t>
            </a:fld>
            <a:endParaRPr lang="en-US"/>
          </a:p>
        </p:txBody>
      </p:sp>
      <p:sp>
        <p:nvSpPr>
          <p:cNvPr id="3" name="Title 2">
            <a:extLst>
              <a:ext uri="{FF2B5EF4-FFF2-40B4-BE49-F238E27FC236}">
                <a16:creationId xmlns:a16="http://schemas.microsoft.com/office/drawing/2014/main" id="{23D109B9-7BC7-42CC-64F6-ECAEADDF16D8}"/>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 </a:t>
            </a:r>
            <a:r>
              <a:rPr lang="en-US" b="0" i="0">
                <a:solidFill>
                  <a:srgbClr val="808080"/>
                </a:solidFill>
                <a:effectLst/>
                <a:latin typeface="Verdana Pro SemiBold" panose="020B0704030504040204" pitchFamily="34" charset="0"/>
              </a:rPr>
              <a:t>​</a:t>
            </a:r>
            <a:endParaRPr lang="en-US"/>
          </a:p>
        </p:txBody>
      </p:sp>
      <p:sp>
        <p:nvSpPr>
          <p:cNvPr id="5" name="TextBox 4">
            <a:extLst>
              <a:ext uri="{FF2B5EF4-FFF2-40B4-BE49-F238E27FC236}">
                <a16:creationId xmlns:a16="http://schemas.microsoft.com/office/drawing/2014/main" id="{DA879F85-5006-EC64-D285-D27FBDEF45B2}"/>
              </a:ext>
            </a:extLst>
          </p:cNvPr>
          <p:cNvSpPr txBox="1"/>
          <p:nvPr/>
        </p:nvSpPr>
        <p:spPr>
          <a:xfrm>
            <a:off x="6787662" y="1629508"/>
            <a:ext cx="4999667" cy="2677656"/>
          </a:xfrm>
          <a:prstGeom prst="rect">
            <a:avLst/>
          </a:prstGeom>
          <a:noFill/>
        </p:spPr>
        <p:txBody>
          <a:bodyPr wrap="square" rtlCol="0">
            <a:spAutoFit/>
          </a:bodyPr>
          <a:lstStyle/>
          <a:p>
            <a:r>
              <a:rPr lang="en-US" sz="2800" b="1"/>
              <a:t>Helpful Hints: </a:t>
            </a:r>
          </a:p>
          <a:p>
            <a:r>
              <a:rPr lang="en-US" sz="2800" b="1"/>
              <a:t>Take care when loading the DNA in the RNA polymerase.</a:t>
            </a:r>
          </a:p>
          <a:p>
            <a:endParaRPr lang="en-US" sz="2800" b="1"/>
          </a:p>
          <a:p>
            <a:r>
              <a:rPr lang="en-US" sz="2800" b="1"/>
              <a:t>Remember RNA is synthesized from the 5’ to the 3’ end. </a:t>
            </a:r>
          </a:p>
        </p:txBody>
      </p:sp>
      <p:pic>
        <p:nvPicPr>
          <p:cNvPr id="10242" name="Picture 2">
            <a:extLst>
              <a:ext uri="{FF2B5EF4-FFF2-40B4-BE49-F238E27FC236}">
                <a16:creationId xmlns:a16="http://schemas.microsoft.com/office/drawing/2014/main" id="{55ED9DFA-5471-437A-67AC-BF579A0F4A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5030" y="4310235"/>
            <a:ext cx="2981325" cy="21717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6">
            <a:extLst>
              <a:ext uri="{FF2B5EF4-FFF2-40B4-BE49-F238E27FC236}">
                <a16:creationId xmlns:a16="http://schemas.microsoft.com/office/drawing/2014/main" id="{ACBD9883-0DC6-29AD-123E-60842693271A}"/>
              </a:ext>
            </a:extLst>
          </p:cNvPr>
          <p:cNvSpPr txBox="1"/>
          <p:nvPr/>
        </p:nvSpPr>
        <p:spPr>
          <a:xfrm rot="10800000" flipV="1">
            <a:off x="8022998" y="5494720"/>
            <a:ext cx="86857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rgbClr val="FF0000"/>
                </a:solidFill>
              </a:rPr>
              <a:t>5’</a:t>
            </a:r>
          </a:p>
        </p:txBody>
      </p:sp>
      <p:sp>
        <p:nvSpPr>
          <p:cNvPr id="8" name="TextBox 7">
            <a:extLst>
              <a:ext uri="{FF2B5EF4-FFF2-40B4-BE49-F238E27FC236}">
                <a16:creationId xmlns:a16="http://schemas.microsoft.com/office/drawing/2014/main" id="{ACB4727C-6052-5CD3-E10B-B730D833088E}"/>
              </a:ext>
            </a:extLst>
          </p:cNvPr>
          <p:cNvSpPr txBox="1"/>
          <p:nvPr/>
        </p:nvSpPr>
        <p:spPr>
          <a:xfrm>
            <a:off x="10304585" y="5494721"/>
            <a:ext cx="375138" cy="369332"/>
          </a:xfrm>
          <a:prstGeom prst="rect">
            <a:avLst/>
          </a:prstGeom>
          <a:noFill/>
        </p:spPr>
        <p:txBody>
          <a:bodyPr wrap="square">
            <a:spAutoFit/>
          </a:bodyPr>
          <a:lstStyle/>
          <a:p>
            <a:r>
              <a:rPr lang="en-US" sz="1800" b="1" i="0" u="none" strike="noStrike">
                <a:solidFill>
                  <a:srgbClr val="FF0000"/>
                </a:solidFill>
                <a:effectLst/>
                <a:latin typeface="Calibri" panose="020F0502020204030204" pitchFamily="34" charset="0"/>
              </a:rPr>
              <a:t>3’</a:t>
            </a:r>
            <a:endParaRPr lang="en-US"/>
          </a:p>
        </p:txBody>
      </p:sp>
      <p:pic>
        <p:nvPicPr>
          <p:cNvPr id="10244" name="Picture 4">
            <a:extLst>
              <a:ext uri="{FF2B5EF4-FFF2-40B4-BE49-F238E27FC236}">
                <a16:creationId xmlns:a16="http://schemas.microsoft.com/office/drawing/2014/main" id="{778694CD-170B-0C97-A692-B5C961B2D7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671" y="1567239"/>
            <a:ext cx="6076359" cy="2739926"/>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D7E2D819-D565-893A-1401-1343154326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5645" y="4476623"/>
            <a:ext cx="4314825"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87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D7926-E939-0EB3-A44F-B4C9CC7EB96C}"/>
            </a:ext>
          </a:extLst>
        </p:cNvPr>
        <p:cNvGrpSpPr/>
        <p:nvPr/>
      </p:nvGrpSpPr>
      <p:grpSpPr>
        <a:xfrm>
          <a:off x="0" y="0"/>
          <a:ext cx="0" cy="0"/>
          <a:chOff x="0" y="0"/>
          <a:chExt cx="0" cy="0"/>
        </a:xfrm>
      </p:grpSpPr>
      <p:pic>
        <p:nvPicPr>
          <p:cNvPr id="11266" name="Picture 2">
            <a:extLst>
              <a:ext uri="{FF2B5EF4-FFF2-40B4-BE49-F238E27FC236}">
                <a16:creationId xmlns:a16="http://schemas.microsoft.com/office/drawing/2014/main" id="{B876187C-C0ED-D33D-5ACC-F018FCD600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4684" y="742095"/>
            <a:ext cx="9291462" cy="592240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5F6391DF-F76E-BF61-9D6B-F27640435983}"/>
              </a:ext>
            </a:extLst>
          </p:cNvPr>
          <p:cNvSpPr>
            <a:spLocks noGrp="1"/>
          </p:cNvSpPr>
          <p:nvPr>
            <p:ph type="title"/>
          </p:nvPr>
        </p:nvSpPr>
        <p:spPr>
          <a:xfrm>
            <a:off x="0" y="958301"/>
            <a:ext cx="12419623" cy="596251"/>
          </a:xfrm>
        </p:spPr>
        <p:txBody>
          <a:bodyPr>
            <a:normAutofit/>
          </a:bodyPr>
          <a:lstStyle/>
          <a:p>
            <a:pPr algn="ctr"/>
            <a:r>
              <a:rPr lang="en-US" b="0" i="0" u="none" strike="noStrike">
                <a:solidFill>
                  <a:srgbClr val="000000"/>
                </a:solidFill>
                <a:effectLst/>
                <a:latin typeface="Verdana Pro SemiBold" panose="020B0704030504040204" pitchFamily="34" charset="0"/>
              </a:rPr>
              <a:t>Transcription: Initiation </a:t>
            </a:r>
            <a:r>
              <a:rPr lang="en-US" b="0" i="0">
                <a:solidFill>
                  <a:srgbClr val="808080"/>
                </a:solidFill>
                <a:effectLst/>
                <a:latin typeface="Verdana Pro SemiBold" panose="020B0704030504040204" pitchFamily="34" charset="0"/>
              </a:rPr>
              <a:t>​</a:t>
            </a:r>
            <a:endParaRPr lang="en-US"/>
          </a:p>
        </p:txBody>
      </p:sp>
      <p:sp>
        <p:nvSpPr>
          <p:cNvPr id="2" name="Slide Number Placeholder 1">
            <a:extLst>
              <a:ext uri="{FF2B5EF4-FFF2-40B4-BE49-F238E27FC236}">
                <a16:creationId xmlns:a16="http://schemas.microsoft.com/office/drawing/2014/main" id="{53CD04F0-3704-8F45-643B-ED88CEB23A78}"/>
              </a:ext>
            </a:extLst>
          </p:cNvPr>
          <p:cNvSpPr>
            <a:spLocks noGrp="1"/>
          </p:cNvSpPr>
          <p:nvPr>
            <p:ph type="sldNum" sz="quarter" idx="12"/>
          </p:nvPr>
        </p:nvSpPr>
        <p:spPr/>
        <p:txBody>
          <a:bodyPr/>
          <a:lstStyle/>
          <a:p>
            <a:fld id="{195F50F5-0325-4E13-93B8-A048A96B03AB}" type="slidenum">
              <a:rPr lang="en-US" smtClean="0"/>
              <a:pPr/>
              <a:t>15</a:t>
            </a:fld>
            <a:endParaRPr lang="en-US"/>
          </a:p>
        </p:txBody>
      </p:sp>
    </p:spTree>
    <p:extLst>
      <p:ext uri="{BB962C8B-B14F-4D97-AF65-F5344CB8AC3E}">
        <p14:creationId xmlns:p14="http://schemas.microsoft.com/office/powerpoint/2010/main" val="970302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DF6B6-216E-26F9-86A4-73B47D48C274}"/>
            </a:ext>
          </a:extLst>
        </p:cNvPr>
        <p:cNvGrpSpPr/>
        <p:nvPr/>
      </p:nvGrpSpPr>
      <p:grpSpPr>
        <a:xfrm>
          <a:off x="0" y="0"/>
          <a:ext cx="0" cy="0"/>
          <a:chOff x="0" y="0"/>
          <a:chExt cx="0" cy="0"/>
        </a:xfrm>
      </p:grpSpPr>
      <p:pic>
        <p:nvPicPr>
          <p:cNvPr id="12290" name="Picture 2">
            <a:extLst>
              <a:ext uri="{FF2B5EF4-FFF2-40B4-BE49-F238E27FC236}">
                <a16:creationId xmlns:a16="http://schemas.microsoft.com/office/drawing/2014/main" id="{A0DE4A23-FCDB-EA11-4724-01AA481181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9264" y="835198"/>
            <a:ext cx="8753475" cy="58293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D1C10FB-6BCB-2F1E-EB5A-8A43FD2A93E4}"/>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3" name="Title 2">
            <a:extLst>
              <a:ext uri="{FF2B5EF4-FFF2-40B4-BE49-F238E27FC236}">
                <a16:creationId xmlns:a16="http://schemas.microsoft.com/office/drawing/2014/main" id="{89B8CA06-4C48-5C45-821A-D82213FFF07F}"/>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a:t>
            </a:r>
            <a:r>
              <a:rPr lang="en-US">
                <a:solidFill>
                  <a:srgbClr val="000000"/>
                </a:solidFill>
                <a:latin typeface="Verdana Pro SemiBold" panose="020B0704030504040204" pitchFamily="34" charset="0"/>
              </a:rPr>
              <a:t>: Elongation </a:t>
            </a:r>
            <a:r>
              <a:rPr lang="en-US" b="0" i="0" u="none" strike="noStrike">
                <a:solidFill>
                  <a:srgbClr val="000000"/>
                </a:solidFill>
                <a:effectLst/>
                <a:latin typeface="Verdana Pro SemiBold" panose="020B0704030504040204" pitchFamily="34" charset="0"/>
              </a:rPr>
              <a:t> </a:t>
            </a:r>
            <a:r>
              <a:rPr lang="en-US" b="0" i="0">
                <a:solidFill>
                  <a:srgbClr val="808080"/>
                </a:solidFill>
                <a:effectLst/>
                <a:latin typeface="Verdana Pro SemiBold" panose="020B0704030504040204" pitchFamily="34" charset="0"/>
              </a:rPr>
              <a:t>​</a:t>
            </a:r>
            <a:endParaRPr lang="en-US"/>
          </a:p>
        </p:txBody>
      </p:sp>
    </p:spTree>
    <p:extLst>
      <p:ext uri="{BB962C8B-B14F-4D97-AF65-F5344CB8AC3E}">
        <p14:creationId xmlns:p14="http://schemas.microsoft.com/office/powerpoint/2010/main" val="1621225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099CE-0626-6CD0-AEFE-D9EEEF5E180C}"/>
            </a:ext>
          </a:extLst>
        </p:cNvPr>
        <p:cNvGrpSpPr/>
        <p:nvPr/>
      </p:nvGrpSpPr>
      <p:grpSpPr>
        <a:xfrm>
          <a:off x="0" y="0"/>
          <a:ext cx="0" cy="0"/>
          <a:chOff x="0" y="0"/>
          <a:chExt cx="0" cy="0"/>
        </a:xfrm>
      </p:grpSpPr>
      <p:pic>
        <p:nvPicPr>
          <p:cNvPr id="13314" name="Picture 2">
            <a:extLst>
              <a:ext uri="{FF2B5EF4-FFF2-40B4-BE49-F238E27FC236}">
                <a16:creationId xmlns:a16="http://schemas.microsoft.com/office/drawing/2014/main" id="{E31E7297-756A-7826-AC62-692E66327D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1058" y="529798"/>
            <a:ext cx="9349887" cy="622269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1560DDB-1D6F-BB08-D46A-67DE09ACEEF1}"/>
              </a:ext>
            </a:extLst>
          </p:cNvPr>
          <p:cNvSpPr>
            <a:spLocks noGrp="1"/>
          </p:cNvSpPr>
          <p:nvPr>
            <p:ph type="sldNum" sz="quarter" idx="12"/>
          </p:nvPr>
        </p:nvSpPr>
        <p:spPr/>
        <p:txBody>
          <a:bodyPr/>
          <a:lstStyle/>
          <a:p>
            <a:fld id="{195F50F5-0325-4E13-93B8-A048A96B03AB}" type="slidenum">
              <a:rPr lang="en-US" smtClean="0"/>
              <a:pPr/>
              <a:t>17</a:t>
            </a:fld>
            <a:endParaRPr lang="en-US"/>
          </a:p>
        </p:txBody>
      </p:sp>
      <p:sp>
        <p:nvSpPr>
          <p:cNvPr id="3" name="Title 2">
            <a:extLst>
              <a:ext uri="{FF2B5EF4-FFF2-40B4-BE49-F238E27FC236}">
                <a16:creationId xmlns:a16="http://schemas.microsoft.com/office/drawing/2014/main" id="{553AEDFC-FA3A-8235-2EAC-315D1EAD37DC}"/>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Transcription: Termination </a:t>
            </a:r>
            <a:r>
              <a:rPr lang="en-US" b="0" i="0">
                <a:solidFill>
                  <a:srgbClr val="808080"/>
                </a:solidFill>
                <a:effectLst/>
                <a:latin typeface="Verdana Pro SemiBold" panose="020B0704030504040204" pitchFamily="34" charset="0"/>
              </a:rPr>
              <a:t>​</a:t>
            </a:r>
            <a:endParaRPr lang="en-US"/>
          </a:p>
        </p:txBody>
      </p:sp>
    </p:spTree>
    <p:extLst>
      <p:ext uri="{BB962C8B-B14F-4D97-AF65-F5344CB8AC3E}">
        <p14:creationId xmlns:p14="http://schemas.microsoft.com/office/powerpoint/2010/main" val="3422998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18</a:t>
            </a:fld>
            <a:endParaRPr lang="en-US"/>
          </a:p>
        </p:txBody>
      </p:sp>
      <p:sp>
        <p:nvSpPr>
          <p:cNvPr id="18" name="Left Bracket 17">
            <a:extLst>
              <a:ext uri="{FF2B5EF4-FFF2-40B4-BE49-F238E27FC236}">
                <a16:creationId xmlns:a16="http://schemas.microsoft.com/office/drawing/2014/main" id="{908247E7-BB7D-FD08-22BE-F50C4AD4F3AA}"/>
              </a:ext>
            </a:extLst>
          </p:cNvPr>
          <p:cNvSpPr/>
          <p:nvPr/>
        </p:nvSpPr>
        <p:spPr>
          <a:xfrm rot="16200000" flipH="1">
            <a:off x="3376141" y="-1394299"/>
            <a:ext cx="1334712" cy="4932731"/>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6231A862-2F07-FEC3-AFC0-D98062284266}"/>
              </a:ext>
            </a:extLst>
          </p:cNvPr>
          <p:cNvSpPr/>
          <p:nvPr/>
        </p:nvSpPr>
        <p:spPr>
          <a:xfrm rot="16200000" flipH="1">
            <a:off x="9435536" y="-85187"/>
            <a:ext cx="392175" cy="3257048"/>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Left Bracket 19">
            <a:extLst>
              <a:ext uri="{FF2B5EF4-FFF2-40B4-BE49-F238E27FC236}">
                <a16:creationId xmlns:a16="http://schemas.microsoft.com/office/drawing/2014/main" id="{C048EA97-9B2D-C39A-6762-CDF85E00CE80}"/>
              </a:ext>
            </a:extLst>
          </p:cNvPr>
          <p:cNvSpPr/>
          <p:nvPr/>
        </p:nvSpPr>
        <p:spPr>
          <a:xfrm rot="16200000" flipH="1">
            <a:off x="5662237" y="1064408"/>
            <a:ext cx="392175" cy="1031849"/>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a:extLst>
              <a:ext uri="{FF2B5EF4-FFF2-40B4-BE49-F238E27FC236}">
                <a16:creationId xmlns:a16="http://schemas.microsoft.com/office/drawing/2014/main" id="{B666D513-CB07-E91E-20DD-1D34B42FDF65}"/>
              </a:ext>
            </a:extLst>
          </p:cNvPr>
          <p:cNvSpPr txBox="1"/>
          <p:nvPr/>
        </p:nvSpPr>
        <p:spPr>
          <a:xfrm>
            <a:off x="3506598" y="0"/>
            <a:ext cx="1023457" cy="369332"/>
          </a:xfrm>
          <a:prstGeom prst="rect">
            <a:avLst/>
          </a:prstGeom>
          <a:noFill/>
        </p:spPr>
        <p:txBody>
          <a:bodyPr wrap="square" rtlCol="0">
            <a:spAutoFit/>
          </a:bodyPr>
          <a:lstStyle/>
          <a:p>
            <a:r>
              <a:rPr lang="en-US" b="1"/>
              <a:t>Nucleus</a:t>
            </a:r>
          </a:p>
        </p:txBody>
      </p:sp>
      <p:sp>
        <p:nvSpPr>
          <p:cNvPr id="22" name="TextBox 21">
            <a:extLst>
              <a:ext uri="{FF2B5EF4-FFF2-40B4-BE49-F238E27FC236}">
                <a16:creationId xmlns:a16="http://schemas.microsoft.com/office/drawing/2014/main" id="{D75F129A-5C5F-49AC-26D7-F08601C7E871}"/>
              </a:ext>
            </a:extLst>
          </p:cNvPr>
          <p:cNvSpPr txBox="1"/>
          <p:nvPr/>
        </p:nvSpPr>
        <p:spPr>
          <a:xfrm>
            <a:off x="5199784" y="648473"/>
            <a:ext cx="1392579" cy="646331"/>
          </a:xfrm>
          <a:prstGeom prst="rect">
            <a:avLst/>
          </a:prstGeom>
          <a:noFill/>
        </p:spPr>
        <p:txBody>
          <a:bodyPr wrap="square" rtlCol="0">
            <a:spAutoFit/>
          </a:bodyPr>
          <a:lstStyle/>
          <a:p>
            <a:pPr algn="ctr"/>
            <a:r>
              <a:rPr lang="en-US" b="1"/>
              <a:t>Nuclear Membrane</a:t>
            </a:r>
          </a:p>
        </p:txBody>
      </p:sp>
      <p:sp>
        <p:nvSpPr>
          <p:cNvPr id="23" name="TextBox 22">
            <a:extLst>
              <a:ext uri="{FF2B5EF4-FFF2-40B4-BE49-F238E27FC236}">
                <a16:creationId xmlns:a16="http://schemas.microsoft.com/office/drawing/2014/main" id="{76FB153E-094C-DA88-4AF0-E1860E161797}"/>
              </a:ext>
            </a:extLst>
          </p:cNvPr>
          <p:cNvSpPr txBox="1"/>
          <p:nvPr/>
        </p:nvSpPr>
        <p:spPr>
          <a:xfrm>
            <a:off x="8925886" y="795067"/>
            <a:ext cx="1302412" cy="369332"/>
          </a:xfrm>
          <a:prstGeom prst="rect">
            <a:avLst/>
          </a:prstGeom>
          <a:noFill/>
        </p:spPr>
        <p:txBody>
          <a:bodyPr wrap="square" rtlCol="0">
            <a:spAutoFit/>
          </a:bodyPr>
          <a:lstStyle/>
          <a:p>
            <a:r>
              <a:rPr lang="en-US" b="1"/>
              <a:t>Cytoplasm</a:t>
            </a:r>
          </a:p>
        </p:txBody>
      </p:sp>
      <p:sp>
        <p:nvSpPr>
          <p:cNvPr id="25" name="TextBox 24">
            <a:extLst>
              <a:ext uri="{FF2B5EF4-FFF2-40B4-BE49-F238E27FC236}">
                <a16:creationId xmlns:a16="http://schemas.microsoft.com/office/drawing/2014/main" id="{E6EFBA30-2031-6544-17F3-7E9957BE0290}"/>
              </a:ext>
            </a:extLst>
          </p:cNvPr>
          <p:cNvSpPr txBox="1"/>
          <p:nvPr/>
        </p:nvSpPr>
        <p:spPr>
          <a:xfrm>
            <a:off x="3037233" y="6114707"/>
            <a:ext cx="6117534"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488351" y="1776422"/>
            <a:ext cx="9771797" cy="3907809"/>
          </a:xfrm>
        </p:spPr>
      </p:pic>
    </p:spTree>
    <p:extLst>
      <p:ext uri="{BB962C8B-B14F-4D97-AF65-F5344CB8AC3E}">
        <p14:creationId xmlns:p14="http://schemas.microsoft.com/office/powerpoint/2010/main" val="1375273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19</a:t>
            </a:fld>
            <a:endParaRPr lang="en-US"/>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62"/>
                <a:ext cx="1253880" cy="14641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8896" y="303661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spTree>
    <p:extLst>
      <p:ext uri="{BB962C8B-B14F-4D97-AF65-F5344CB8AC3E}">
        <p14:creationId xmlns:p14="http://schemas.microsoft.com/office/powerpoint/2010/main" val="750954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pieces of puzzle&#10;&#10;Description automatically generated">
            <a:extLst>
              <a:ext uri="{FF2B5EF4-FFF2-40B4-BE49-F238E27FC236}">
                <a16:creationId xmlns:a16="http://schemas.microsoft.com/office/drawing/2014/main" id="{D38B3ECC-EB08-21F1-99D9-559762E9CA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5813" y="1407189"/>
            <a:ext cx="7072671" cy="4718482"/>
          </a:xfrm>
          <a:prstGeom prst="rect">
            <a:avLst/>
          </a:prstGeom>
          <a:ln>
            <a:noFill/>
          </a:ln>
          <a:effectLst>
            <a:softEdge rad="112500"/>
          </a:effectLst>
        </p:spPr>
      </p:pic>
      <p:pic>
        <p:nvPicPr>
          <p:cNvPr id="6" name="Picture 5">
            <a:extLst>
              <a:ext uri="{FF2B5EF4-FFF2-40B4-BE49-F238E27FC236}">
                <a16:creationId xmlns:a16="http://schemas.microsoft.com/office/drawing/2014/main" id="{B86A8A75-90E6-E0A6-5A83-1D1AC7539400}"/>
              </a:ext>
            </a:extLst>
          </p:cNvPr>
          <p:cNvPicPr>
            <a:picLocks noChangeAspect="1"/>
          </p:cNvPicPr>
          <p:nvPr/>
        </p:nvPicPr>
        <p:blipFill>
          <a:blip r:embed="rId4"/>
          <a:stretch>
            <a:fillRect/>
          </a:stretch>
        </p:blipFill>
        <p:spPr>
          <a:xfrm>
            <a:off x="2178856" y="3977122"/>
            <a:ext cx="2684457" cy="2148549"/>
          </a:xfrm>
          <a:prstGeom prst="rect">
            <a:avLst/>
          </a:prstGeom>
        </p:spPr>
      </p:pic>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20</a:t>
            </a:fld>
            <a:endParaRPr lang="en-US"/>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a:t>Pair the tRNA with the amino acids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3002321" y="1305462"/>
            <a:ext cx="6187357" cy="4647157"/>
          </a:xfrm>
          <a:prstGeom prst="rect">
            <a:avLst/>
          </a:prstGeom>
          <a:ln>
            <a:noFill/>
          </a:ln>
          <a:effectLst>
            <a:softEdge rad="112500"/>
          </a:effectLst>
        </p:spPr>
      </p:pic>
    </p:spTree>
    <p:extLst>
      <p:ext uri="{BB962C8B-B14F-4D97-AF65-F5344CB8AC3E}">
        <p14:creationId xmlns:p14="http://schemas.microsoft.com/office/powerpoint/2010/main" val="3582607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21</a:t>
            </a:fld>
            <a:endParaRPr lang="en-US"/>
          </a:p>
        </p:txBody>
      </p:sp>
      <p:pic>
        <p:nvPicPr>
          <p:cNvPr id="14338" name="Picture 2" descr="Table&#10;&#10;Description automatically generated">
            <a:extLst>
              <a:ext uri="{FF2B5EF4-FFF2-40B4-BE49-F238E27FC236}">
                <a16:creationId xmlns:a16="http://schemas.microsoft.com/office/drawing/2014/main" id="{A9CA78CD-5D0A-E399-831B-CF4FB249C1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9446" y="70339"/>
            <a:ext cx="8671687" cy="6717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601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22</a:t>
            </a:fld>
            <a:endParaRPr lang="en-US"/>
          </a:p>
        </p:txBody>
      </p:sp>
      <p:sp>
        <p:nvSpPr>
          <p:cNvPr id="3" name="Slide Number Placeholder 1">
            <a:extLst>
              <a:ext uri="{FF2B5EF4-FFF2-40B4-BE49-F238E27FC236}">
                <a16:creationId xmlns:a16="http://schemas.microsoft.com/office/drawing/2014/main" id="{BC8D23DD-D22C-6714-1B63-5B33F69B0338}"/>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22</a:t>
            </a:fld>
            <a:endParaRPr lang="en-US"/>
          </a:p>
        </p:txBody>
      </p:sp>
      <p:sp>
        <p:nvSpPr>
          <p:cNvPr id="4" name="Title 2">
            <a:extLst>
              <a:ext uri="{FF2B5EF4-FFF2-40B4-BE49-F238E27FC236}">
                <a16:creationId xmlns:a16="http://schemas.microsoft.com/office/drawing/2014/main" id="{9309E9BC-A599-5D75-BBDE-4E29961DCF26}"/>
              </a:ext>
            </a:extLst>
          </p:cNvPr>
          <p:cNvSpPr>
            <a:spLocks noGrp="1"/>
          </p:cNvSpPr>
          <p:nvPr>
            <p:ph type="title"/>
          </p:nvPr>
        </p:nvSpPr>
        <p:spPr>
          <a:xfrm>
            <a:off x="534379" y="958302"/>
            <a:ext cx="11203246" cy="544574"/>
          </a:xfrm>
        </p:spPr>
        <p:txBody>
          <a:bodyPr/>
          <a:lstStyle/>
          <a:p>
            <a:pPr algn="ctr"/>
            <a:r>
              <a:rPr lang="en-US"/>
              <a:t>Translation</a:t>
            </a:r>
          </a:p>
        </p:txBody>
      </p:sp>
      <p:pic>
        <p:nvPicPr>
          <p:cNvPr id="5" name="Picture 4">
            <a:extLst>
              <a:ext uri="{FF2B5EF4-FFF2-40B4-BE49-F238E27FC236}">
                <a16:creationId xmlns:a16="http://schemas.microsoft.com/office/drawing/2014/main" id="{FD261D9D-C2C7-B562-76DE-FBBCABC7D12F}"/>
              </a:ext>
            </a:extLst>
          </p:cNvPr>
          <p:cNvPicPr>
            <a:picLocks noChangeAspect="1"/>
          </p:cNvPicPr>
          <p:nvPr/>
        </p:nvPicPr>
        <p:blipFill>
          <a:blip r:embed="rId3"/>
          <a:stretch>
            <a:fillRect/>
          </a:stretch>
        </p:blipFill>
        <p:spPr>
          <a:xfrm>
            <a:off x="1031335" y="1329173"/>
            <a:ext cx="3933173" cy="5152762"/>
          </a:xfrm>
          <a:prstGeom prst="rect">
            <a:avLst/>
          </a:prstGeom>
          <a:ln>
            <a:noFill/>
          </a:ln>
          <a:effectLst>
            <a:softEdge rad="112500"/>
          </a:effectLst>
        </p:spPr>
      </p:pic>
      <p:sp>
        <p:nvSpPr>
          <p:cNvPr id="6" name="TextBox 5">
            <a:extLst>
              <a:ext uri="{FF2B5EF4-FFF2-40B4-BE49-F238E27FC236}">
                <a16:creationId xmlns:a16="http://schemas.microsoft.com/office/drawing/2014/main" id="{0FF558FC-3CFB-E39A-373D-87B7899A3FB0}"/>
              </a:ext>
            </a:extLst>
          </p:cNvPr>
          <p:cNvSpPr txBox="1"/>
          <p:nvPr/>
        </p:nvSpPr>
        <p:spPr>
          <a:xfrm rot="10800000" flipV="1">
            <a:off x="6096000" y="6099125"/>
            <a:ext cx="5641626" cy="230832"/>
          </a:xfrm>
          <a:prstGeom prst="rect">
            <a:avLst/>
          </a:prstGeom>
          <a:noFill/>
        </p:spPr>
        <p:txBody>
          <a:bodyPr wrap="square" rtlCol="0">
            <a:spAutoFit/>
          </a:bodyPr>
          <a:lstStyle/>
          <a:p>
            <a:pPr algn="ctr"/>
            <a:r>
              <a:rPr lang="en-US" sz="900" b="0" i="0">
                <a:solidFill>
                  <a:srgbClr val="5A5A5A"/>
                </a:solidFill>
                <a:effectLst/>
                <a:latin typeface="Helvetica Neue"/>
              </a:rPr>
              <a:t>Acknowledgement: Illustration by David S. </a:t>
            </a:r>
            <a:r>
              <a:rPr lang="en-US" sz="900" b="0" i="0" err="1">
                <a:solidFill>
                  <a:srgbClr val="5A5A5A"/>
                </a:solidFill>
                <a:effectLst/>
                <a:latin typeface="Helvetica Neue"/>
              </a:rPr>
              <a:t>Goodsell</a:t>
            </a:r>
            <a:r>
              <a:rPr lang="en-US" sz="900" b="0" i="0">
                <a:solidFill>
                  <a:srgbClr val="5A5A5A"/>
                </a:solidFill>
                <a:effectLst/>
                <a:latin typeface="Helvetica Neue"/>
              </a:rPr>
              <a:t>. </a:t>
            </a:r>
            <a:r>
              <a:rPr lang="en-US" sz="900" b="0" i="0" err="1">
                <a:solidFill>
                  <a:srgbClr val="5A5A5A"/>
                </a:solidFill>
                <a:effectLst/>
                <a:latin typeface="Helvetica Neue"/>
              </a:rPr>
              <a:t>doi</a:t>
            </a:r>
            <a:r>
              <a:rPr lang="en-US" sz="900" b="0" i="0">
                <a:solidFill>
                  <a:srgbClr val="5A5A5A"/>
                </a:solidFill>
                <a:effectLst/>
                <a:latin typeface="Helvetica Neue"/>
              </a:rPr>
              <a:t>: 10.2210/</a:t>
            </a:r>
            <a:r>
              <a:rPr lang="en-US" sz="900" b="0" i="0" err="1">
                <a:solidFill>
                  <a:srgbClr val="5A5A5A"/>
                </a:solidFill>
                <a:effectLst/>
                <a:latin typeface="Helvetica Neue"/>
              </a:rPr>
              <a:t>rcsb_pdb</a:t>
            </a:r>
            <a:r>
              <a:rPr lang="en-US" sz="900" b="0" i="0">
                <a:solidFill>
                  <a:srgbClr val="5A5A5A"/>
                </a:solidFill>
                <a:effectLst/>
                <a:latin typeface="Helvetica Neue"/>
              </a:rPr>
              <a:t>/goodsell-gallery-006</a:t>
            </a:r>
            <a:endParaRPr lang="en-US" sz="900"/>
          </a:p>
        </p:txBody>
      </p:sp>
      <p:pic>
        <p:nvPicPr>
          <p:cNvPr id="7" name="Picture 6" descr="A picture containing purple, garden, plant&#10;&#10;Description automatically generated">
            <a:extLst>
              <a:ext uri="{FF2B5EF4-FFF2-40B4-BE49-F238E27FC236}">
                <a16:creationId xmlns:a16="http://schemas.microsoft.com/office/drawing/2014/main" id="{156F1856-0E6F-26E0-E548-832E71A9F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023" y="1789172"/>
            <a:ext cx="4074329" cy="4079121"/>
          </a:xfrm>
          <a:prstGeom prst="rect">
            <a:avLst/>
          </a:prstGeom>
        </p:spPr>
      </p:pic>
    </p:spTree>
    <p:extLst>
      <p:ext uri="{BB962C8B-B14F-4D97-AF65-F5344CB8AC3E}">
        <p14:creationId xmlns:p14="http://schemas.microsoft.com/office/powerpoint/2010/main" val="1284058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23</a:t>
            </a:fld>
            <a:endParaRPr lang="en-US"/>
          </a:p>
        </p:txBody>
      </p:sp>
      <p:pic>
        <p:nvPicPr>
          <p:cNvPr id="3" name="Picture 2">
            <a:extLst>
              <a:ext uri="{FF2B5EF4-FFF2-40B4-BE49-F238E27FC236}">
                <a16:creationId xmlns:a16="http://schemas.microsoft.com/office/drawing/2014/main" id="{3A6E2977-3CB8-E45E-22B3-941FD82AAB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95057" y="649207"/>
            <a:ext cx="9037056" cy="601529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A4A1C88F-406E-AA4E-F647-A97058EB5462}"/>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23</a:t>
            </a:fld>
            <a:endParaRPr lang="en-US"/>
          </a:p>
        </p:txBody>
      </p:sp>
      <p:sp>
        <p:nvSpPr>
          <p:cNvPr id="5" name="Title 2">
            <a:extLst>
              <a:ext uri="{FF2B5EF4-FFF2-40B4-BE49-F238E27FC236}">
                <a16:creationId xmlns:a16="http://schemas.microsoft.com/office/drawing/2014/main" id="{4EABA99F-857E-9F22-9107-F567A5BE2D5C}"/>
              </a:ext>
            </a:extLst>
          </p:cNvPr>
          <p:cNvSpPr>
            <a:spLocks noGrp="1"/>
          </p:cNvSpPr>
          <p:nvPr>
            <p:ph type="title"/>
          </p:nvPr>
        </p:nvSpPr>
        <p:spPr>
          <a:xfrm>
            <a:off x="534379" y="800100"/>
            <a:ext cx="11203246" cy="702776"/>
          </a:xfrm>
        </p:spPr>
        <p:txBody>
          <a:bodyPr/>
          <a:lstStyle/>
          <a:p>
            <a:pPr algn="ctr"/>
            <a:r>
              <a:rPr lang="en-US"/>
              <a:t>Translation: Initiation</a:t>
            </a:r>
          </a:p>
        </p:txBody>
      </p:sp>
    </p:spTree>
    <p:extLst>
      <p:ext uri="{BB962C8B-B14F-4D97-AF65-F5344CB8AC3E}">
        <p14:creationId xmlns:p14="http://schemas.microsoft.com/office/powerpoint/2010/main" val="1271539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24</a:t>
            </a:fld>
            <a:endParaRPr lang="en-US"/>
          </a:p>
        </p:txBody>
      </p:sp>
      <p:pic>
        <p:nvPicPr>
          <p:cNvPr id="3" name="Picture 2">
            <a:extLst>
              <a:ext uri="{FF2B5EF4-FFF2-40B4-BE49-F238E27FC236}">
                <a16:creationId xmlns:a16="http://schemas.microsoft.com/office/drawing/2014/main" id="{544DD293-5B66-15D2-7CE7-45A75B4E952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1186" y="958302"/>
            <a:ext cx="8449628" cy="5624284"/>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49862BC1-776E-8B72-047D-9D3512F559C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24</a:t>
            </a:fld>
            <a:endParaRPr lang="en-US"/>
          </a:p>
        </p:txBody>
      </p:sp>
      <p:sp>
        <p:nvSpPr>
          <p:cNvPr id="5" name="Title 2">
            <a:extLst>
              <a:ext uri="{FF2B5EF4-FFF2-40B4-BE49-F238E27FC236}">
                <a16:creationId xmlns:a16="http://schemas.microsoft.com/office/drawing/2014/main" id="{457D00DB-4475-5EF2-05C6-B5307670018F}"/>
              </a:ext>
            </a:extLst>
          </p:cNvPr>
          <p:cNvSpPr>
            <a:spLocks noGrp="1"/>
          </p:cNvSpPr>
          <p:nvPr>
            <p:ph type="title"/>
          </p:nvPr>
        </p:nvSpPr>
        <p:spPr>
          <a:xfrm>
            <a:off x="534379" y="685800"/>
            <a:ext cx="11203246" cy="817076"/>
          </a:xfrm>
        </p:spPr>
        <p:txBody>
          <a:bodyPr/>
          <a:lstStyle/>
          <a:p>
            <a:pPr algn="ctr"/>
            <a:r>
              <a:rPr lang="en-US"/>
              <a:t>Translation: Elongation</a:t>
            </a:r>
          </a:p>
        </p:txBody>
      </p:sp>
    </p:spTree>
    <p:extLst>
      <p:ext uri="{BB962C8B-B14F-4D97-AF65-F5344CB8AC3E}">
        <p14:creationId xmlns:p14="http://schemas.microsoft.com/office/powerpoint/2010/main" val="779786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25</a:t>
            </a:fld>
            <a:endParaRPr lang="en-US"/>
          </a:p>
        </p:txBody>
      </p:sp>
      <p:pic>
        <p:nvPicPr>
          <p:cNvPr id="3" name="Picture 2">
            <a:extLst>
              <a:ext uri="{FF2B5EF4-FFF2-40B4-BE49-F238E27FC236}">
                <a16:creationId xmlns:a16="http://schemas.microsoft.com/office/drawing/2014/main" id="{9BCC7602-9871-45FF-13DF-5C682FE6DD5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99775" y="849313"/>
            <a:ext cx="8679188" cy="5777085"/>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2BC0044F-01F5-A9A9-DA93-67B870078F9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25</a:t>
            </a:fld>
            <a:endParaRPr lang="en-US"/>
          </a:p>
        </p:txBody>
      </p:sp>
      <p:sp>
        <p:nvSpPr>
          <p:cNvPr id="5" name="Title 2">
            <a:extLst>
              <a:ext uri="{FF2B5EF4-FFF2-40B4-BE49-F238E27FC236}">
                <a16:creationId xmlns:a16="http://schemas.microsoft.com/office/drawing/2014/main" id="{C175D59B-CE61-C932-0BAC-E0872BC85D2B}"/>
              </a:ext>
            </a:extLst>
          </p:cNvPr>
          <p:cNvSpPr>
            <a:spLocks noGrp="1"/>
          </p:cNvSpPr>
          <p:nvPr>
            <p:ph type="title"/>
          </p:nvPr>
        </p:nvSpPr>
        <p:spPr>
          <a:xfrm>
            <a:off x="534379" y="958302"/>
            <a:ext cx="11203246" cy="544574"/>
          </a:xfrm>
        </p:spPr>
        <p:txBody>
          <a:bodyPr/>
          <a:lstStyle/>
          <a:p>
            <a:pPr algn="ctr"/>
            <a:r>
              <a:rPr lang="en-US"/>
              <a:t>Translation: Termination</a:t>
            </a:r>
          </a:p>
        </p:txBody>
      </p:sp>
    </p:spTree>
    <p:extLst>
      <p:ext uri="{BB962C8B-B14F-4D97-AF65-F5344CB8AC3E}">
        <p14:creationId xmlns:p14="http://schemas.microsoft.com/office/powerpoint/2010/main" val="2143337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17979-FDC0-B8DF-E1E3-72B33DF5B7F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0A8F3-1A00-8464-46EA-95DD0BD45850}"/>
              </a:ext>
            </a:extLst>
          </p:cNvPr>
          <p:cNvSpPr>
            <a:spLocks noGrp="1"/>
          </p:cNvSpPr>
          <p:nvPr>
            <p:ph type="sldNum" sz="quarter" idx="12"/>
          </p:nvPr>
        </p:nvSpPr>
        <p:spPr/>
        <p:txBody>
          <a:bodyPr/>
          <a:lstStyle/>
          <a:p>
            <a:fld id="{195F50F5-0325-4E13-93B8-A048A96B03AB}" type="slidenum">
              <a:rPr lang="en-US" smtClean="0"/>
              <a:pPr/>
              <a:t>26</a:t>
            </a:fld>
            <a:endParaRPr lang="en-US"/>
          </a:p>
        </p:txBody>
      </p:sp>
      <p:sp>
        <p:nvSpPr>
          <p:cNvPr id="4" name="Slide Number Placeholder 1">
            <a:extLst>
              <a:ext uri="{FF2B5EF4-FFF2-40B4-BE49-F238E27FC236}">
                <a16:creationId xmlns:a16="http://schemas.microsoft.com/office/drawing/2014/main" id="{911F5ACC-F959-AE53-248E-434B8CDC601B}"/>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26</a:t>
            </a:fld>
            <a:endParaRPr lang="en-US"/>
          </a:p>
        </p:txBody>
      </p:sp>
      <p:sp>
        <p:nvSpPr>
          <p:cNvPr id="5" name="Title 2">
            <a:extLst>
              <a:ext uri="{FF2B5EF4-FFF2-40B4-BE49-F238E27FC236}">
                <a16:creationId xmlns:a16="http://schemas.microsoft.com/office/drawing/2014/main" id="{218B03D3-1444-8D4F-5009-861BA68C5445}"/>
              </a:ext>
            </a:extLst>
          </p:cNvPr>
          <p:cNvSpPr>
            <a:spLocks noGrp="1"/>
          </p:cNvSpPr>
          <p:nvPr>
            <p:ph type="title"/>
          </p:nvPr>
        </p:nvSpPr>
        <p:spPr>
          <a:xfrm>
            <a:off x="534379" y="958302"/>
            <a:ext cx="11203246" cy="544574"/>
          </a:xfrm>
        </p:spPr>
        <p:txBody>
          <a:bodyPr/>
          <a:lstStyle/>
          <a:p>
            <a:r>
              <a:rPr lang="en-US"/>
              <a:t>Revisit the panorama</a:t>
            </a:r>
          </a:p>
        </p:txBody>
      </p:sp>
      <p:pic>
        <p:nvPicPr>
          <p:cNvPr id="15362" name="Picture 2">
            <a:extLst>
              <a:ext uri="{FF2B5EF4-FFF2-40B4-BE49-F238E27FC236}">
                <a16:creationId xmlns:a16="http://schemas.microsoft.com/office/drawing/2014/main" id="{B177C404-C1A7-5F8B-3A44-41FE99AFA9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323" y="1896112"/>
            <a:ext cx="8839200"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384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49830-B37C-A0F0-2E95-CDABC85B3AE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83DF39-26E1-86E8-A39D-8FFE47312904}"/>
              </a:ext>
            </a:extLst>
          </p:cNvPr>
          <p:cNvSpPr>
            <a:spLocks noGrp="1"/>
          </p:cNvSpPr>
          <p:nvPr>
            <p:ph type="sldNum" sz="quarter" idx="12"/>
          </p:nvPr>
        </p:nvSpPr>
        <p:spPr/>
        <p:txBody>
          <a:bodyPr/>
          <a:lstStyle/>
          <a:p>
            <a:fld id="{195F50F5-0325-4E13-93B8-A048A96B03AB}" type="slidenum">
              <a:rPr lang="en-US" smtClean="0"/>
              <a:pPr/>
              <a:t>27</a:t>
            </a:fld>
            <a:endParaRPr lang="en-US"/>
          </a:p>
        </p:txBody>
      </p:sp>
      <p:sp>
        <p:nvSpPr>
          <p:cNvPr id="4" name="Slide Number Placeholder 1">
            <a:extLst>
              <a:ext uri="{FF2B5EF4-FFF2-40B4-BE49-F238E27FC236}">
                <a16:creationId xmlns:a16="http://schemas.microsoft.com/office/drawing/2014/main" id="{960C88C0-6FE9-192C-B7FB-A529EB13CD97}"/>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27</a:t>
            </a:fld>
            <a:endParaRPr lang="en-US"/>
          </a:p>
        </p:txBody>
      </p:sp>
      <p:sp>
        <p:nvSpPr>
          <p:cNvPr id="5" name="Title 2">
            <a:extLst>
              <a:ext uri="{FF2B5EF4-FFF2-40B4-BE49-F238E27FC236}">
                <a16:creationId xmlns:a16="http://schemas.microsoft.com/office/drawing/2014/main" id="{9D516BFE-52A8-27A1-77D9-ACD5F221D4A9}"/>
              </a:ext>
            </a:extLst>
          </p:cNvPr>
          <p:cNvSpPr>
            <a:spLocks noGrp="1"/>
          </p:cNvSpPr>
          <p:nvPr>
            <p:ph type="title"/>
          </p:nvPr>
        </p:nvSpPr>
        <p:spPr>
          <a:xfrm>
            <a:off x="0" y="958302"/>
            <a:ext cx="11737625" cy="544574"/>
          </a:xfrm>
        </p:spPr>
        <p:txBody>
          <a:bodyPr/>
          <a:lstStyle/>
          <a:p>
            <a:r>
              <a:rPr lang="en-US"/>
              <a:t>Protein Folding in Cytoplasm or Rough ER</a:t>
            </a:r>
          </a:p>
        </p:txBody>
      </p:sp>
      <p:pic>
        <p:nvPicPr>
          <p:cNvPr id="15362" name="Picture 2">
            <a:extLst>
              <a:ext uri="{FF2B5EF4-FFF2-40B4-BE49-F238E27FC236}">
                <a16:creationId xmlns:a16="http://schemas.microsoft.com/office/drawing/2014/main" id="{A2C56578-9B23-7B1A-A181-B7B258BF93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8760" y="4110026"/>
            <a:ext cx="4958861" cy="224965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1915A02-FF57-8A15-1167-9EF4A5B962CD}"/>
              </a:ext>
            </a:extLst>
          </p:cNvPr>
          <p:cNvPicPr>
            <a:picLocks noChangeAspect="1"/>
          </p:cNvPicPr>
          <p:nvPr/>
        </p:nvPicPr>
        <p:blipFill>
          <a:blip r:embed="rId4"/>
          <a:stretch>
            <a:fillRect/>
          </a:stretch>
        </p:blipFill>
        <p:spPr>
          <a:xfrm>
            <a:off x="534379" y="1702022"/>
            <a:ext cx="6017256" cy="4816009"/>
          </a:xfrm>
          <a:prstGeom prst="rect">
            <a:avLst/>
          </a:prstGeom>
        </p:spPr>
      </p:pic>
      <p:pic>
        <p:nvPicPr>
          <p:cNvPr id="6" name="Google Shape;208;p31">
            <a:extLst>
              <a:ext uri="{FF2B5EF4-FFF2-40B4-BE49-F238E27FC236}">
                <a16:creationId xmlns:a16="http://schemas.microsoft.com/office/drawing/2014/main" id="{8FD36104-F280-A948-A598-8FF216C35D69}"/>
              </a:ext>
            </a:extLst>
          </p:cNvPr>
          <p:cNvPicPr preferRelativeResize="0"/>
          <p:nvPr/>
        </p:nvPicPr>
        <p:blipFill>
          <a:blip r:embed="rId5">
            <a:alphaModFix/>
          </a:blip>
          <a:stretch>
            <a:fillRect/>
          </a:stretch>
        </p:blipFill>
        <p:spPr>
          <a:xfrm>
            <a:off x="5866818" y="1681566"/>
            <a:ext cx="3311372" cy="2091537"/>
          </a:xfrm>
          <a:prstGeom prst="rect">
            <a:avLst/>
          </a:prstGeom>
          <a:noFill/>
          <a:ln>
            <a:noFill/>
          </a:ln>
        </p:spPr>
      </p:pic>
      <p:pic>
        <p:nvPicPr>
          <p:cNvPr id="7" name="Google Shape;209;p31">
            <a:extLst>
              <a:ext uri="{FF2B5EF4-FFF2-40B4-BE49-F238E27FC236}">
                <a16:creationId xmlns:a16="http://schemas.microsoft.com/office/drawing/2014/main" id="{02D4FB83-04DD-BEAD-58CD-20576C840641}"/>
              </a:ext>
            </a:extLst>
          </p:cNvPr>
          <p:cNvPicPr preferRelativeResize="0"/>
          <p:nvPr/>
        </p:nvPicPr>
        <p:blipFill>
          <a:blip r:embed="rId6">
            <a:alphaModFix/>
          </a:blip>
          <a:stretch>
            <a:fillRect/>
          </a:stretch>
        </p:blipFill>
        <p:spPr>
          <a:xfrm>
            <a:off x="9178190" y="910763"/>
            <a:ext cx="2968385" cy="3030801"/>
          </a:xfrm>
          <a:prstGeom prst="rect">
            <a:avLst/>
          </a:prstGeom>
          <a:ln>
            <a:noFill/>
          </a:ln>
          <a:effectLst>
            <a:softEdge rad="112500"/>
          </a:effectLst>
        </p:spPr>
      </p:pic>
    </p:spTree>
    <p:extLst>
      <p:ext uri="{BB962C8B-B14F-4D97-AF65-F5344CB8AC3E}">
        <p14:creationId xmlns:p14="http://schemas.microsoft.com/office/powerpoint/2010/main" val="3417535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E248C-A478-D4E1-FB61-4C660B8D235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BC373A-1929-FB30-5AFA-28225FD176BA}"/>
              </a:ext>
            </a:extLst>
          </p:cNvPr>
          <p:cNvSpPr>
            <a:spLocks noGrp="1"/>
          </p:cNvSpPr>
          <p:nvPr>
            <p:ph type="sldNum" sz="quarter" idx="12"/>
          </p:nvPr>
        </p:nvSpPr>
        <p:spPr/>
        <p:txBody>
          <a:bodyPr/>
          <a:lstStyle/>
          <a:p>
            <a:fld id="{195F50F5-0325-4E13-93B8-A048A96B03AB}" type="slidenum">
              <a:rPr lang="en-US" smtClean="0"/>
              <a:pPr/>
              <a:t>28</a:t>
            </a:fld>
            <a:endParaRPr lang="en-US"/>
          </a:p>
        </p:txBody>
      </p:sp>
      <p:sp>
        <p:nvSpPr>
          <p:cNvPr id="4" name="Slide Number Placeholder 1">
            <a:extLst>
              <a:ext uri="{FF2B5EF4-FFF2-40B4-BE49-F238E27FC236}">
                <a16:creationId xmlns:a16="http://schemas.microsoft.com/office/drawing/2014/main" id="{1CE52B32-1D3D-24E6-E71E-A2D3A4F0E5F6}"/>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28</a:t>
            </a:fld>
            <a:endParaRPr lang="en-US"/>
          </a:p>
        </p:txBody>
      </p:sp>
      <p:sp>
        <p:nvSpPr>
          <p:cNvPr id="5" name="Title 2">
            <a:extLst>
              <a:ext uri="{FF2B5EF4-FFF2-40B4-BE49-F238E27FC236}">
                <a16:creationId xmlns:a16="http://schemas.microsoft.com/office/drawing/2014/main" id="{EE180AF5-5285-3769-F68B-F9D766A5DDA6}"/>
              </a:ext>
            </a:extLst>
          </p:cNvPr>
          <p:cNvSpPr>
            <a:spLocks noGrp="1"/>
          </p:cNvSpPr>
          <p:nvPr>
            <p:ph type="title"/>
          </p:nvPr>
        </p:nvSpPr>
        <p:spPr>
          <a:xfrm>
            <a:off x="534379" y="958302"/>
            <a:ext cx="11203246" cy="544574"/>
          </a:xfrm>
        </p:spPr>
        <p:txBody>
          <a:bodyPr/>
          <a:lstStyle/>
          <a:p>
            <a:r>
              <a:rPr lang="en-US"/>
              <a:t>Protein Folding in Cytoplasm or Rough ER</a:t>
            </a:r>
          </a:p>
        </p:txBody>
      </p:sp>
      <p:pic>
        <p:nvPicPr>
          <p:cNvPr id="6" name="Google Shape;208;p31">
            <a:extLst>
              <a:ext uri="{FF2B5EF4-FFF2-40B4-BE49-F238E27FC236}">
                <a16:creationId xmlns:a16="http://schemas.microsoft.com/office/drawing/2014/main" id="{667DDFD5-0A43-A98F-19D8-2F2834865154}"/>
              </a:ext>
            </a:extLst>
          </p:cNvPr>
          <p:cNvPicPr preferRelativeResize="0"/>
          <p:nvPr/>
        </p:nvPicPr>
        <p:blipFill>
          <a:blip r:embed="rId3">
            <a:alphaModFix/>
          </a:blip>
          <a:stretch>
            <a:fillRect/>
          </a:stretch>
        </p:blipFill>
        <p:spPr>
          <a:xfrm>
            <a:off x="151683" y="958302"/>
            <a:ext cx="6499497" cy="5592402"/>
          </a:xfrm>
          <a:prstGeom prst="rect">
            <a:avLst/>
          </a:prstGeom>
          <a:noFill/>
          <a:ln>
            <a:noFill/>
          </a:ln>
        </p:spPr>
      </p:pic>
      <p:pic>
        <p:nvPicPr>
          <p:cNvPr id="7" name="Google Shape;209;p31">
            <a:extLst>
              <a:ext uri="{FF2B5EF4-FFF2-40B4-BE49-F238E27FC236}">
                <a16:creationId xmlns:a16="http://schemas.microsoft.com/office/drawing/2014/main" id="{017FA36B-C056-BED5-831B-FD1A81BE1ABB}"/>
              </a:ext>
            </a:extLst>
          </p:cNvPr>
          <p:cNvPicPr preferRelativeResize="0"/>
          <p:nvPr/>
        </p:nvPicPr>
        <p:blipFill>
          <a:blip r:embed="rId4">
            <a:alphaModFix/>
          </a:blip>
          <a:stretch>
            <a:fillRect/>
          </a:stretch>
        </p:blipFill>
        <p:spPr>
          <a:xfrm>
            <a:off x="6296159" y="1502876"/>
            <a:ext cx="5063503" cy="4886201"/>
          </a:xfrm>
          <a:prstGeom prst="rect">
            <a:avLst/>
          </a:prstGeom>
          <a:ln>
            <a:noFill/>
          </a:ln>
          <a:effectLst>
            <a:softEdge rad="112500"/>
          </a:effectLst>
        </p:spPr>
      </p:pic>
      <p:pic>
        <p:nvPicPr>
          <p:cNvPr id="8" name="Google Shape;223;p33">
            <a:extLst>
              <a:ext uri="{FF2B5EF4-FFF2-40B4-BE49-F238E27FC236}">
                <a16:creationId xmlns:a16="http://schemas.microsoft.com/office/drawing/2014/main" id="{B22A45D5-4C17-5CBE-05F2-6AA2FFAE65B0}"/>
              </a:ext>
            </a:extLst>
          </p:cNvPr>
          <p:cNvPicPr preferRelativeResize="0"/>
          <p:nvPr/>
        </p:nvPicPr>
        <p:blipFill>
          <a:blip r:embed="rId5">
            <a:alphaModFix/>
          </a:blip>
          <a:stretch>
            <a:fillRect/>
          </a:stretch>
        </p:blipFill>
        <p:spPr>
          <a:xfrm>
            <a:off x="755338" y="2697036"/>
            <a:ext cx="5140505" cy="2871425"/>
          </a:xfrm>
          <a:prstGeom prst="rect">
            <a:avLst/>
          </a:prstGeom>
          <a:noFill/>
          <a:ln>
            <a:noFill/>
          </a:ln>
        </p:spPr>
      </p:pic>
      <p:pic>
        <p:nvPicPr>
          <p:cNvPr id="10" name="Picture 9">
            <a:extLst>
              <a:ext uri="{FF2B5EF4-FFF2-40B4-BE49-F238E27FC236}">
                <a16:creationId xmlns:a16="http://schemas.microsoft.com/office/drawing/2014/main" id="{46B4C089-A589-9654-7262-E0C541EA8FE5}"/>
              </a:ext>
            </a:extLst>
          </p:cNvPr>
          <p:cNvPicPr>
            <a:picLocks noChangeAspect="1"/>
          </p:cNvPicPr>
          <p:nvPr/>
        </p:nvPicPr>
        <p:blipFill>
          <a:blip r:embed="rId6"/>
          <a:stretch>
            <a:fillRect/>
          </a:stretch>
        </p:blipFill>
        <p:spPr>
          <a:xfrm>
            <a:off x="6544967" y="1828142"/>
            <a:ext cx="4565885" cy="4235668"/>
          </a:xfrm>
          <a:prstGeom prst="rect">
            <a:avLst/>
          </a:prstGeom>
          <a:ln>
            <a:noFill/>
          </a:ln>
          <a:effectLst>
            <a:softEdge rad="112500"/>
          </a:effectLst>
        </p:spPr>
      </p:pic>
    </p:spTree>
    <p:extLst>
      <p:ext uri="{BB962C8B-B14F-4D97-AF65-F5344CB8AC3E}">
        <p14:creationId xmlns:p14="http://schemas.microsoft.com/office/powerpoint/2010/main" val="2669789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A6596-574F-102F-BDE0-C71989BB94A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61A433-CE52-BA1F-9B90-483FD38CC0F8}"/>
              </a:ext>
            </a:extLst>
          </p:cNvPr>
          <p:cNvSpPr>
            <a:spLocks noGrp="1"/>
          </p:cNvSpPr>
          <p:nvPr>
            <p:ph type="sldNum" sz="quarter" idx="12"/>
          </p:nvPr>
        </p:nvSpPr>
        <p:spPr/>
        <p:txBody>
          <a:bodyPr/>
          <a:lstStyle/>
          <a:p>
            <a:fld id="{195F50F5-0325-4E13-93B8-A048A96B03AB}" type="slidenum">
              <a:rPr lang="en-US" smtClean="0"/>
              <a:pPr/>
              <a:t>29</a:t>
            </a:fld>
            <a:endParaRPr lang="en-US"/>
          </a:p>
        </p:txBody>
      </p:sp>
      <p:sp>
        <p:nvSpPr>
          <p:cNvPr id="3" name="Title 2">
            <a:extLst>
              <a:ext uri="{FF2B5EF4-FFF2-40B4-BE49-F238E27FC236}">
                <a16:creationId xmlns:a16="http://schemas.microsoft.com/office/drawing/2014/main" id="{ED262880-D282-EED0-3BAC-AE273B75418F}"/>
              </a:ext>
            </a:extLst>
          </p:cNvPr>
          <p:cNvSpPr>
            <a:spLocks noGrp="1"/>
          </p:cNvSpPr>
          <p:nvPr>
            <p:ph type="title"/>
          </p:nvPr>
        </p:nvSpPr>
        <p:spPr/>
        <p:txBody>
          <a:bodyPr>
            <a:normAutofit fontScale="90000"/>
          </a:bodyPr>
          <a:lstStyle/>
          <a:p>
            <a:r>
              <a:rPr lang="en-US"/>
              <a:t>In any order arrange your amino acids so they are equidistant from each other. </a:t>
            </a:r>
            <a:br>
              <a:rPr lang="en-US"/>
            </a:br>
            <a:br>
              <a:rPr lang="en-US"/>
            </a:br>
            <a:r>
              <a:rPr lang="en-US"/>
              <a:t>You have made a polypeptide. </a:t>
            </a:r>
          </a:p>
        </p:txBody>
      </p:sp>
      <p:pic>
        <p:nvPicPr>
          <p:cNvPr id="5" name="Google Shape;229;p34">
            <a:extLst>
              <a:ext uri="{FF2B5EF4-FFF2-40B4-BE49-F238E27FC236}">
                <a16:creationId xmlns:a16="http://schemas.microsoft.com/office/drawing/2014/main" id="{6E1047C9-14E7-5C68-E7E3-1D875A62BF03}"/>
              </a:ext>
            </a:extLst>
          </p:cNvPr>
          <p:cNvPicPr preferRelativeResize="0"/>
          <p:nvPr/>
        </p:nvPicPr>
        <p:blipFill>
          <a:blip r:embed="rId3">
            <a:alphaModFix/>
          </a:blip>
          <a:stretch>
            <a:fillRect/>
          </a:stretch>
        </p:blipFill>
        <p:spPr>
          <a:xfrm>
            <a:off x="151683" y="2783440"/>
            <a:ext cx="11887202" cy="3515933"/>
          </a:xfrm>
          <a:prstGeom prst="rect">
            <a:avLst/>
          </a:prstGeom>
          <a:ln>
            <a:noFill/>
          </a:ln>
          <a:effectLst>
            <a:softEdge rad="112500"/>
          </a:effectLst>
        </p:spPr>
      </p:pic>
    </p:spTree>
    <p:extLst>
      <p:ext uri="{BB962C8B-B14F-4D97-AF65-F5344CB8AC3E}">
        <p14:creationId xmlns:p14="http://schemas.microsoft.com/office/powerpoint/2010/main" val="132194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Workshop Outcomes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normAutofit fontScale="92500" lnSpcReduction="20000"/>
          </a:bodyPr>
          <a:lstStyle/>
          <a:p>
            <a:r>
              <a:rPr lang="en-US"/>
              <a:t>Construct an explanation based on evidence for how the structure of DNA determines the structure of proteins, which carry out the essential function of life through systems of specialized cells by explaining the purpose and purpose of replication, transcription, and translation using models of DNA and RNA.</a:t>
            </a:r>
          </a:p>
          <a:p>
            <a:endParaRPr lang="en-US"/>
          </a:p>
          <a:p>
            <a:r>
              <a:rPr lang="en-US"/>
              <a:t>Examine patterns within and between side chains of amino acids.</a:t>
            </a:r>
          </a:p>
          <a:p>
            <a:endParaRPr lang="en-US"/>
          </a:p>
          <a:p>
            <a:r>
              <a:rPr lang="en-US"/>
              <a:t>Model protein secondary and tertiary structure based on the primary structure of amino acid sequence.</a:t>
            </a:r>
          </a:p>
          <a:p>
            <a:pPr marL="0" indent="0">
              <a:buNone/>
            </a:pPr>
            <a:endParaRPr lang="en-US"/>
          </a:p>
        </p:txBody>
      </p:sp>
    </p:spTree>
    <p:extLst>
      <p:ext uri="{BB962C8B-B14F-4D97-AF65-F5344CB8AC3E}">
        <p14:creationId xmlns:p14="http://schemas.microsoft.com/office/powerpoint/2010/main" val="4259165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15D56-96B9-FD45-F709-18842536886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BFB94D-EA2E-8EB6-D7C7-CA7FB0956AE7}"/>
              </a:ext>
            </a:extLst>
          </p:cNvPr>
          <p:cNvSpPr>
            <a:spLocks noGrp="1"/>
          </p:cNvSpPr>
          <p:nvPr>
            <p:ph type="sldNum" sz="quarter" idx="12"/>
          </p:nvPr>
        </p:nvSpPr>
        <p:spPr/>
        <p:txBody>
          <a:bodyPr/>
          <a:lstStyle/>
          <a:p>
            <a:fld id="{195F50F5-0325-4E13-93B8-A048A96B03AB}" type="slidenum">
              <a:rPr lang="en-US" smtClean="0"/>
              <a:pPr/>
              <a:t>30</a:t>
            </a:fld>
            <a:endParaRPr lang="en-US"/>
          </a:p>
        </p:txBody>
      </p:sp>
      <p:sp>
        <p:nvSpPr>
          <p:cNvPr id="3" name="Title 2">
            <a:extLst>
              <a:ext uri="{FF2B5EF4-FFF2-40B4-BE49-F238E27FC236}">
                <a16:creationId xmlns:a16="http://schemas.microsoft.com/office/drawing/2014/main" id="{43BEB620-86F7-3B70-6BDA-28061EA126D4}"/>
              </a:ext>
            </a:extLst>
          </p:cNvPr>
          <p:cNvSpPr>
            <a:spLocks noGrp="1"/>
          </p:cNvSpPr>
          <p:nvPr>
            <p:ph type="title"/>
          </p:nvPr>
        </p:nvSpPr>
        <p:spPr/>
        <p:txBody>
          <a:bodyPr>
            <a:normAutofit fontScale="90000"/>
          </a:bodyPr>
          <a:lstStyle/>
          <a:p>
            <a:pPr algn="ctr"/>
            <a:r>
              <a:rPr lang="en-US"/>
              <a:t>“Fold” the polypeptide into a protein.</a:t>
            </a:r>
            <a:br>
              <a:rPr lang="en-US"/>
            </a:br>
            <a:br>
              <a:rPr lang="en-US"/>
            </a:br>
            <a:r>
              <a:rPr lang="en-US"/>
              <a:t>Rotate hydrophobic amino acids to the inside. </a:t>
            </a:r>
          </a:p>
        </p:txBody>
      </p:sp>
      <p:pic>
        <p:nvPicPr>
          <p:cNvPr id="4" name="Google Shape;236;p35">
            <a:extLst>
              <a:ext uri="{FF2B5EF4-FFF2-40B4-BE49-F238E27FC236}">
                <a16:creationId xmlns:a16="http://schemas.microsoft.com/office/drawing/2014/main" id="{E62572A0-9DA0-0E9C-9CAB-32ED8DBB00E8}"/>
              </a:ext>
            </a:extLst>
          </p:cNvPr>
          <p:cNvPicPr preferRelativeResize="0"/>
          <p:nvPr/>
        </p:nvPicPr>
        <p:blipFill>
          <a:blip r:embed="rId3">
            <a:alphaModFix/>
          </a:blip>
          <a:stretch>
            <a:fillRect/>
          </a:stretch>
        </p:blipFill>
        <p:spPr>
          <a:xfrm>
            <a:off x="3420659" y="2391508"/>
            <a:ext cx="5922634" cy="4108867"/>
          </a:xfrm>
          <a:prstGeom prst="rect">
            <a:avLst/>
          </a:prstGeom>
          <a:ln>
            <a:noFill/>
          </a:ln>
          <a:effectLst>
            <a:softEdge rad="112500"/>
          </a:effectLst>
        </p:spPr>
      </p:pic>
    </p:spTree>
    <p:extLst>
      <p:ext uri="{BB962C8B-B14F-4D97-AF65-F5344CB8AC3E}">
        <p14:creationId xmlns:p14="http://schemas.microsoft.com/office/powerpoint/2010/main" val="1826371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390A8-554C-2A19-F980-0ABE0FC777A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02FC90-EEB3-52F2-9F42-AEEBA814451F}"/>
              </a:ext>
            </a:extLst>
          </p:cNvPr>
          <p:cNvSpPr>
            <a:spLocks noGrp="1"/>
          </p:cNvSpPr>
          <p:nvPr>
            <p:ph type="sldNum" sz="quarter" idx="12"/>
          </p:nvPr>
        </p:nvSpPr>
        <p:spPr/>
        <p:txBody>
          <a:bodyPr/>
          <a:lstStyle/>
          <a:p>
            <a:fld id="{195F50F5-0325-4E13-93B8-A048A96B03AB}" type="slidenum">
              <a:rPr lang="en-US" smtClean="0"/>
              <a:pPr/>
              <a:t>31</a:t>
            </a:fld>
            <a:endParaRPr lang="en-US"/>
          </a:p>
        </p:txBody>
      </p:sp>
      <p:sp>
        <p:nvSpPr>
          <p:cNvPr id="3" name="Title 2">
            <a:extLst>
              <a:ext uri="{FF2B5EF4-FFF2-40B4-BE49-F238E27FC236}">
                <a16:creationId xmlns:a16="http://schemas.microsoft.com/office/drawing/2014/main" id="{935C3CC3-E678-0B30-FEAE-9C6523669A29}"/>
              </a:ext>
            </a:extLst>
          </p:cNvPr>
          <p:cNvSpPr>
            <a:spLocks noGrp="1"/>
          </p:cNvSpPr>
          <p:nvPr>
            <p:ph type="title"/>
          </p:nvPr>
        </p:nvSpPr>
        <p:spPr/>
        <p:txBody>
          <a:bodyPr>
            <a:normAutofit fontScale="90000"/>
          </a:bodyPr>
          <a:lstStyle/>
          <a:p>
            <a:r>
              <a:rPr lang="en-US"/>
              <a:t>Continue “folding” by bringing the acidic and basic side chains until they are 2 cm apart. </a:t>
            </a:r>
          </a:p>
        </p:txBody>
      </p:sp>
      <p:pic>
        <p:nvPicPr>
          <p:cNvPr id="7" name="Google Shape;242;p36">
            <a:extLst>
              <a:ext uri="{FF2B5EF4-FFF2-40B4-BE49-F238E27FC236}">
                <a16:creationId xmlns:a16="http://schemas.microsoft.com/office/drawing/2014/main" id="{27B41650-411A-FD61-93EF-E6D49ECAC41E}"/>
              </a:ext>
            </a:extLst>
          </p:cNvPr>
          <p:cNvPicPr preferRelativeResize="0"/>
          <p:nvPr/>
        </p:nvPicPr>
        <p:blipFill>
          <a:blip r:embed="rId3">
            <a:alphaModFix/>
          </a:blip>
          <a:stretch>
            <a:fillRect/>
          </a:stretch>
        </p:blipFill>
        <p:spPr>
          <a:xfrm>
            <a:off x="3122003" y="1940439"/>
            <a:ext cx="6291628" cy="4477874"/>
          </a:xfrm>
          <a:prstGeom prst="rect">
            <a:avLst/>
          </a:prstGeom>
          <a:ln>
            <a:noFill/>
          </a:ln>
          <a:effectLst>
            <a:softEdge rad="112500"/>
          </a:effectLst>
        </p:spPr>
      </p:pic>
    </p:spTree>
    <p:extLst>
      <p:ext uri="{BB962C8B-B14F-4D97-AF65-F5344CB8AC3E}">
        <p14:creationId xmlns:p14="http://schemas.microsoft.com/office/powerpoint/2010/main" val="28556909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15FE0-BEF0-A740-FBC9-E57B5ED8357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C1D83D-AB02-FC48-F509-DB51B7D5A9F3}"/>
              </a:ext>
            </a:extLst>
          </p:cNvPr>
          <p:cNvSpPr>
            <a:spLocks noGrp="1"/>
          </p:cNvSpPr>
          <p:nvPr>
            <p:ph type="sldNum" sz="quarter" idx="12"/>
          </p:nvPr>
        </p:nvSpPr>
        <p:spPr/>
        <p:txBody>
          <a:bodyPr/>
          <a:lstStyle/>
          <a:p>
            <a:fld id="{195F50F5-0325-4E13-93B8-A048A96B03AB}" type="slidenum">
              <a:rPr lang="en-US" smtClean="0"/>
              <a:pPr/>
              <a:t>32</a:t>
            </a:fld>
            <a:endParaRPr lang="en-US"/>
          </a:p>
        </p:txBody>
      </p:sp>
      <p:sp>
        <p:nvSpPr>
          <p:cNvPr id="3" name="Title 2">
            <a:extLst>
              <a:ext uri="{FF2B5EF4-FFF2-40B4-BE49-F238E27FC236}">
                <a16:creationId xmlns:a16="http://schemas.microsoft.com/office/drawing/2014/main" id="{F2E404BB-3371-77EF-F8CC-F2A148BD00B1}"/>
              </a:ext>
            </a:extLst>
          </p:cNvPr>
          <p:cNvSpPr>
            <a:spLocks noGrp="1"/>
          </p:cNvSpPr>
          <p:nvPr>
            <p:ph type="title"/>
          </p:nvPr>
        </p:nvSpPr>
        <p:spPr/>
        <p:txBody>
          <a:bodyPr>
            <a:normAutofit fontScale="90000"/>
          </a:bodyPr>
          <a:lstStyle/>
          <a:p>
            <a:r>
              <a:rPr lang="en-US"/>
              <a:t>Continue “folding” by positioning cysteines so they are opposite each other. </a:t>
            </a:r>
          </a:p>
        </p:txBody>
      </p:sp>
      <p:pic>
        <p:nvPicPr>
          <p:cNvPr id="4" name="Google Shape;254;p38">
            <a:extLst>
              <a:ext uri="{FF2B5EF4-FFF2-40B4-BE49-F238E27FC236}">
                <a16:creationId xmlns:a16="http://schemas.microsoft.com/office/drawing/2014/main" id="{35A57B4A-9453-BE2A-C4E6-E5507F4A1F43}"/>
              </a:ext>
            </a:extLst>
          </p:cNvPr>
          <p:cNvPicPr preferRelativeResize="0"/>
          <p:nvPr/>
        </p:nvPicPr>
        <p:blipFill>
          <a:blip r:embed="rId3">
            <a:alphaModFix/>
          </a:blip>
          <a:stretch>
            <a:fillRect/>
          </a:stretch>
        </p:blipFill>
        <p:spPr>
          <a:xfrm>
            <a:off x="3162749" y="1872791"/>
            <a:ext cx="6311978" cy="4426582"/>
          </a:xfrm>
          <a:prstGeom prst="rect">
            <a:avLst/>
          </a:prstGeom>
          <a:ln>
            <a:noFill/>
          </a:ln>
          <a:effectLst>
            <a:softEdge rad="112500"/>
          </a:effectLst>
        </p:spPr>
      </p:pic>
    </p:spTree>
    <p:extLst>
      <p:ext uri="{BB962C8B-B14F-4D97-AF65-F5344CB8AC3E}">
        <p14:creationId xmlns:p14="http://schemas.microsoft.com/office/powerpoint/2010/main" val="4802394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6300D-AB1C-0BF3-6768-87CE70CA678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DD00DC-F557-5806-7A4B-B09BAE450A48}"/>
              </a:ext>
            </a:extLst>
          </p:cNvPr>
          <p:cNvSpPr>
            <a:spLocks noGrp="1"/>
          </p:cNvSpPr>
          <p:nvPr>
            <p:ph type="sldNum" sz="quarter" idx="12"/>
          </p:nvPr>
        </p:nvSpPr>
        <p:spPr/>
        <p:txBody>
          <a:bodyPr/>
          <a:lstStyle/>
          <a:p>
            <a:fld id="{195F50F5-0325-4E13-93B8-A048A96B03AB}" type="slidenum">
              <a:rPr lang="en-US" smtClean="0"/>
              <a:pPr/>
              <a:t>33</a:t>
            </a:fld>
            <a:endParaRPr lang="en-US"/>
          </a:p>
        </p:txBody>
      </p:sp>
      <p:sp>
        <p:nvSpPr>
          <p:cNvPr id="3" name="Title 2">
            <a:extLst>
              <a:ext uri="{FF2B5EF4-FFF2-40B4-BE49-F238E27FC236}">
                <a16:creationId xmlns:a16="http://schemas.microsoft.com/office/drawing/2014/main" id="{5EE825C8-490B-6DD7-C35E-39E03A44C7C3}"/>
              </a:ext>
            </a:extLst>
          </p:cNvPr>
          <p:cNvSpPr>
            <a:spLocks noGrp="1"/>
          </p:cNvSpPr>
          <p:nvPr>
            <p:ph type="title"/>
          </p:nvPr>
        </p:nvSpPr>
        <p:spPr/>
        <p:txBody>
          <a:bodyPr>
            <a:normAutofit fontScale="90000"/>
          </a:bodyPr>
          <a:lstStyle/>
          <a:p>
            <a:r>
              <a:rPr lang="en-US"/>
              <a:t>Continue “folding” by rotating the hydrophilic side chains so they are on the outer surface of the protein. </a:t>
            </a:r>
          </a:p>
        </p:txBody>
      </p:sp>
      <p:pic>
        <p:nvPicPr>
          <p:cNvPr id="5" name="Google Shape;260;p39">
            <a:extLst>
              <a:ext uri="{FF2B5EF4-FFF2-40B4-BE49-F238E27FC236}">
                <a16:creationId xmlns:a16="http://schemas.microsoft.com/office/drawing/2014/main" id="{CFBF9AA3-5799-112B-F43C-0306E623974B}"/>
              </a:ext>
            </a:extLst>
          </p:cNvPr>
          <p:cNvPicPr preferRelativeResize="0"/>
          <p:nvPr/>
        </p:nvPicPr>
        <p:blipFill>
          <a:blip r:embed="rId3">
            <a:alphaModFix/>
          </a:blip>
          <a:stretch>
            <a:fillRect/>
          </a:stretch>
        </p:blipFill>
        <p:spPr>
          <a:xfrm>
            <a:off x="3315151" y="1979489"/>
            <a:ext cx="5371649" cy="4319883"/>
          </a:xfrm>
          <a:prstGeom prst="rect">
            <a:avLst/>
          </a:prstGeom>
          <a:ln>
            <a:noFill/>
          </a:ln>
          <a:effectLst>
            <a:softEdge rad="112500"/>
          </a:effectLst>
        </p:spPr>
      </p:pic>
    </p:spTree>
    <p:extLst>
      <p:ext uri="{BB962C8B-B14F-4D97-AF65-F5344CB8AC3E}">
        <p14:creationId xmlns:p14="http://schemas.microsoft.com/office/powerpoint/2010/main" val="14742743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27F63-14C0-F0F1-B395-4BBC251A2AB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F95E51-35EC-4C45-8CC5-C23239765F63}"/>
              </a:ext>
            </a:extLst>
          </p:cNvPr>
          <p:cNvSpPr>
            <a:spLocks noGrp="1"/>
          </p:cNvSpPr>
          <p:nvPr>
            <p:ph type="sldNum" sz="quarter" idx="12"/>
          </p:nvPr>
        </p:nvSpPr>
        <p:spPr/>
        <p:txBody>
          <a:bodyPr/>
          <a:lstStyle/>
          <a:p>
            <a:fld id="{195F50F5-0325-4E13-93B8-A048A96B03AB}" type="slidenum">
              <a:rPr lang="en-US" smtClean="0"/>
              <a:pPr/>
              <a:t>34</a:t>
            </a:fld>
            <a:endParaRPr lang="en-US"/>
          </a:p>
        </p:txBody>
      </p:sp>
      <p:sp>
        <p:nvSpPr>
          <p:cNvPr id="3" name="Title 2">
            <a:extLst>
              <a:ext uri="{FF2B5EF4-FFF2-40B4-BE49-F238E27FC236}">
                <a16:creationId xmlns:a16="http://schemas.microsoft.com/office/drawing/2014/main" id="{B07EF5EC-8C2F-FEEE-1894-4E6BC73DFF63}"/>
              </a:ext>
            </a:extLst>
          </p:cNvPr>
          <p:cNvSpPr>
            <a:spLocks noGrp="1"/>
          </p:cNvSpPr>
          <p:nvPr>
            <p:ph type="title"/>
          </p:nvPr>
        </p:nvSpPr>
        <p:spPr/>
        <p:txBody>
          <a:bodyPr>
            <a:normAutofit/>
          </a:bodyPr>
          <a:lstStyle/>
          <a:p>
            <a:pPr algn="ctr"/>
            <a:r>
              <a:rPr lang="en-US"/>
              <a:t>Review of secondary structure </a:t>
            </a:r>
          </a:p>
        </p:txBody>
      </p:sp>
      <p:pic>
        <p:nvPicPr>
          <p:cNvPr id="4" name="Google Shape;291;p44">
            <a:extLst>
              <a:ext uri="{FF2B5EF4-FFF2-40B4-BE49-F238E27FC236}">
                <a16:creationId xmlns:a16="http://schemas.microsoft.com/office/drawing/2014/main" id="{FD9601E1-3D8E-5294-D377-64AF45789AC3}"/>
              </a:ext>
            </a:extLst>
          </p:cNvPr>
          <p:cNvPicPr preferRelativeResize="0"/>
          <p:nvPr/>
        </p:nvPicPr>
        <p:blipFill>
          <a:blip r:embed="rId3">
            <a:alphaModFix/>
          </a:blip>
          <a:stretch>
            <a:fillRect/>
          </a:stretch>
        </p:blipFill>
        <p:spPr>
          <a:xfrm rot="5400000">
            <a:off x="4892187" y="-47625"/>
            <a:ext cx="1962150" cy="5429250"/>
          </a:xfrm>
          <a:prstGeom prst="rect">
            <a:avLst/>
          </a:prstGeom>
          <a:noFill/>
          <a:ln>
            <a:noFill/>
          </a:ln>
        </p:spPr>
      </p:pic>
      <p:pic>
        <p:nvPicPr>
          <p:cNvPr id="6" name="Google Shape;292;p44">
            <a:extLst>
              <a:ext uri="{FF2B5EF4-FFF2-40B4-BE49-F238E27FC236}">
                <a16:creationId xmlns:a16="http://schemas.microsoft.com/office/drawing/2014/main" id="{DCB2DCFE-00F1-3986-9B9E-6E82B74071F2}"/>
              </a:ext>
            </a:extLst>
          </p:cNvPr>
          <p:cNvPicPr preferRelativeResize="0"/>
          <p:nvPr/>
        </p:nvPicPr>
        <p:blipFill>
          <a:blip r:embed="rId4">
            <a:alphaModFix/>
          </a:blip>
          <a:stretch>
            <a:fillRect/>
          </a:stretch>
        </p:blipFill>
        <p:spPr>
          <a:xfrm rot="5400000">
            <a:off x="4588852" y="2459524"/>
            <a:ext cx="2686050" cy="5429250"/>
          </a:xfrm>
          <a:prstGeom prst="rect">
            <a:avLst/>
          </a:prstGeom>
          <a:noFill/>
          <a:ln>
            <a:noFill/>
          </a:ln>
        </p:spPr>
      </p:pic>
      <p:sp>
        <p:nvSpPr>
          <p:cNvPr id="8" name="TextBox 7">
            <a:extLst>
              <a:ext uri="{FF2B5EF4-FFF2-40B4-BE49-F238E27FC236}">
                <a16:creationId xmlns:a16="http://schemas.microsoft.com/office/drawing/2014/main" id="{0BFAADDB-3E57-E5D0-A7FB-D0B798118216}"/>
              </a:ext>
            </a:extLst>
          </p:cNvPr>
          <p:cNvSpPr txBox="1"/>
          <p:nvPr/>
        </p:nvSpPr>
        <p:spPr>
          <a:xfrm>
            <a:off x="0" y="1974502"/>
            <a:ext cx="3158637" cy="461665"/>
          </a:xfrm>
          <a:prstGeom prst="rect">
            <a:avLst/>
          </a:prstGeom>
          <a:noFill/>
        </p:spPr>
        <p:txBody>
          <a:bodyPr wrap="square" rtlCol="0">
            <a:spAutoFit/>
          </a:bodyPr>
          <a:lstStyle/>
          <a:p>
            <a:pPr algn="ctr"/>
            <a:r>
              <a:rPr lang="en-US" sz="2400" b="1"/>
              <a:t>Alpha Helix</a:t>
            </a:r>
          </a:p>
        </p:txBody>
      </p:sp>
      <p:sp>
        <p:nvSpPr>
          <p:cNvPr id="9" name="TextBox 8">
            <a:extLst>
              <a:ext uri="{FF2B5EF4-FFF2-40B4-BE49-F238E27FC236}">
                <a16:creationId xmlns:a16="http://schemas.microsoft.com/office/drawing/2014/main" id="{9C0E5882-5C99-8000-E5D2-C23B6EC267CE}"/>
              </a:ext>
            </a:extLst>
          </p:cNvPr>
          <p:cNvSpPr txBox="1"/>
          <p:nvPr/>
        </p:nvSpPr>
        <p:spPr>
          <a:xfrm>
            <a:off x="8646502" y="4804817"/>
            <a:ext cx="3393815" cy="461665"/>
          </a:xfrm>
          <a:prstGeom prst="rect">
            <a:avLst/>
          </a:prstGeom>
          <a:noFill/>
        </p:spPr>
        <p:txBody>
          <a:bodyPr wrap="square" rtlCol="0">
            <a:spAutoFit/>
          </a:bodyPr>
          <a:lstStyle/>
          <a:p>
            <a:pPr algn="ctr"/>
            <a:r>
              <a:rPr lang="en-US" sz="2400" b="1"/>
              <a:t>Beta Sheet</a:t>
            </a:r>
          </a:p>
        </p:txBody>
      </p:sp>
    </p:spTree>
    <p:extLst>
      <p:ext uri="{BB962C8B-B14F-4D97-AF65-F5344CB8AC3E}">
        <p14:creationId xmlns:p14="http://schemas.microsoft.com/office/powerpoint/2010/main" val="32534367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76C67-D6D0-23CC-CDD0-828FCDF6AE4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EF68E2-FEB7-92F0-AC29-D5376459B819}"/>
              </a:ext>
            </a:extLst>
          </p:cNvPr>
          <p:cNvSpPr>
            <a:spLocks noGrp="1"/>
          </p:cNvSpPr>
          <p:nvPr>
            <p:ph type="sldNum" sz="quarter" idx="12"/>
          </p:nvPr>
        </p:nvSpPr>
        <p:spPr/>
        <p:txBody>
          <a:bodyPr/>
          <a:lstStyle/>
          <a:p>
            <a:fld id="{195F50F5-0325-4E13-93B8-A048A96B03AB}" type="slidenum">
              <a:rPr lang="en-US" smtClean="0"/>
              <a:pPr/>
              <a:t>35</a:t>
            </a:fld>
            <a:endParaRPr lang="en-US"/>
          </a:p>
        </p:txBody>
      </p:sp>
      <p:sp>
        <p:nvSpPr>
          <p:cNvPr id="4" name="Slide Number Placeholder 1">
            <a:extLst>
              <a:ext uri="{FF2B5EF4-FFF2-40B4-BE49-F238E27FC236}">
                <a16:creationId xmlns:a16="http://schemas.microsoft.com/office/drawing/2014/main" id="{A28BC456-3BA0-817A-1024-F821E7B698A4}"/>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35</a:t>
            </a:fld>
            <a:endParaRPr lang="en-US"/>
          </a:p>
        </p:txBody>
      </p:sp>
      <p:sp>
        <p:nvSpPr>
          <p:cNvPr id="5" name="Title 2">
            <a:extLst>
              <a:ext uri="{FF2B5EF4-FFF2-40B4-BE49-F238E27FC236}">
                <a16:creationId xmlns:a16="http://schemas.microsoft.com/office/drawing/2014/main" id="{F37E2789-5202-1CB1-8597-06D3B6860545}"/>
              </a:ext>
            </a:extLst>
          </p:cNvPr>
          <p:cNvSpPr>
            <a:spLocks noGrp="1"/>
          </p:cNvSpPr>
          <p:nvPr>
            <p:ph type="title"/>
          </p:nvPr>
        </p:nvSpPr>
        <p:spPr>
          <a:xfrm>
            <a:off x="534379" y="958302"/>
            <a:ext cx="11203246" cy="544574"/>
          </a:xfrm>
        </p:spPr>
        <p:txBody>
          <a:bodyPr/>
          <a:lstStyle/>
          <a:p>
            <a:r>
              <a:rPr lang="en-US"/>
              <a:t>Revisit the panorama</a:t>
            </a:r>
          </a:p>
        </p:txBody>
      </p:sp>
      <p:pic>
        <p:nvPicPr>
          <p:cNvPr id="15362" name="Picture 2">
            <a:extLst>
              <a:ext uri="{FF2B5EF4-FFF2-40B4-BE49-F238E27FC236}">
                <a16:creationId xmlns:a16="http://schemas.microsoft.com/office/drawing/2014/main" id="{B7E0CD30-ED2F-20C2-6FD7-AA0EABAAB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323" y="1896112"/>
            <a:ext cx="8839200"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6438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BE2AF-7050-1870-161D-EC0ABEA3B5E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63E4E3-15B7-5E30-3819-DD4393DB42B5}"/>
              </a:ext>
            </a:extLst>
          </p:cNvPr>
          <p:cNvSpPr>
            <a:spLocks noGrp="1"/>
          </p:cNvSpPr>
          <p:nvPr>
            <p:ph type="sldNum" sz="quarter" idx="12"/>
          </p:nvPr>
        </p:nvSpPr>
        <p:spPr/>
        <p:txBody>
          <a:bodyPr/>
          <a:lstStyle/>
          <a:p>
            <a:fld id="{195F50F5-0325-4E13-93B8-A048A96B03AB}" type="slidenum">
              <a:rPr lang="en-US" smtClean="0"/>
              <a:pPr/>
              <a:t>36</a:t>
            </a:fld>
            <a:endParaRPr lang="en-US"/>
          </a:p>
        </p:txBody>
      </p:sp>
      <p:sp>
        <p:nvSpPr>
          <p:cNvPr id="4" name="Slide Number Placeholder 1">
            <a:extLst>
              <a:ext uri="{FF2B5EF4-FFF2-40B4-BE49-F238E27FC236}">
                <a16:creationId xmlns:a16="http://schemas.microsoft.com/office/drawing/2014/main" id="{7C0AC870-470C-9B71-63B4-13A61D4EBBB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36</a:t>
            </a:fld>
            <a:endParaRPr lang="en-US"/>
          </a:p>
        </p:txBody>
      </p:sp>
      <p:sp>
        <p:nvSpPr>
          <p:cNvPr id="5" name="Title 2">
            <a:extLst>
              <a:ext uri="{FF2B5EF4-FFF2-40B4-BE49-F238E27FC236}">
                <a16:creationId xmlns:a16="http://schemas.microsoft.com/office/drawing/2014/main" id="{81544732-EC3F-77E3-FB23-9171A9DE756C}"/>
              </a:ext>
            </a:extLst>
          </p:cNvPr>
          <p:cNvSpPr>
            <a:spLocks noGrp="1"/>
          </p:cNvSpPr>
          <p:nvPr>
            <p:ph type="title"/>
          </p:nvPr>
        </p:nvSpPr>
        <p:spPr>
          <a:xfrm>
            <a:off x="534379" y="958302"/>
            <a:ext cx="11203246" cy="544574"/>
          </a:xfrm>
        </p:spPr>
        <p:txBody>
          <a:bodyPr/>
          <a:lstStyle/>
          <a:p>
            <a:r>
              <a:rPr lang="en-US"/>
              <a:t>Revisit the panorama</a:t>
            </a:r>
          </a:p>
        </p:txBody>
      </p:sp>
      <p:pic>
        <p:nvPicPr>
          <p:cNvPr id="3" name="Picture 2">
            <a:extLst>
              <a:ext uri="{FF2B5EF4-FFF2-40B4-BE49-F238E27FC236}">
                <a16:creationId xmlns:a16="http://schemas.microsoft.com/office/drawing/2014/main" id="{20D80FDA-6098-0DB6-E77D-E51CCAADCCBC}"/>
              </a:ext>
            </a:extLst>
          </p:cNvPr>
          <p:cNvPicPr>
            <a:picLocks noChangeAspect="1"/>
          </p:cNvPicPr>
          <p:nvPr/>
        </p:nvPicPr>
        <p:blipFill>
          <a:blip r:embed="rId3"/>
          <a:stretch>
            <a:fillRect/>
          </a:stretch>
        </p:blipFill>
        <p:spPr>
          <a:xfrm>
            <a:off x="236429" y="1976350"/>
            <a:ext cx="9965809" cy="4323023"/>
          </a:xfrm>
          <a:prstGeom prst="rect">
            <a:avLst/>
          </a:prstGeom>
        </p:spPr>
      </p:pic>
    </p:spTree>
    <p:extLst>
      <p:ext uri="{BB962C8B-B14F-4D97-AF65-F5344CB8AC3E}">
        <p14:creationId xmlns:p14="http://schemas.microsoft.com/office/powerpoint/2010/main" val="18427821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43057-3920-C64D-7CF1-1B50DBBCBE6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E01738-CD21-6DD6-A246-41B3799D289C}"/>
              </a:ext>
            </a:extLst>
          </p:cNvPr>
          <p:cNvSpPr>
            <a:spLocks noGrp="1"/>
          </p:cNvSpPr>
          <p:nvPr>
            <p:ph type="sldNum" sz="quarter" idx="12"/>
          </p:nvPr>
        </p:nvSpPr>
        <p:spPr/>
        <p:txBody>
          <a:bodyPr/>
          <a:lstStyle/>
          <a:p>
            <a:fld id="{195F50F5-0325-4E13-93B8-A048A96B03AB}" type="slidenum">
              <a:rPr lang="en-US" smtClean="0"/>
              <a:pPr/>
              <a:t>37</a:t>
            </a:fld>
            <a:endParaRPr lang="en-US"/>
          </a:p>
        </p:txBody>
      </p:sp>
      <p:sp>
        <p:nvSpPr>
          <p:cNvPr id="4" name="Slide Number Placeholder 1">
            <a:extLst>
              <a:ext uri="{FF2B5EF4-FFF2-40B4-BE49-F238E27FC236}">
                <a16:creationId xmlns:a16="http://schemas.microsoft.com/office/drawing/2014/main" id="{3307F0D2-26A4-7912-0409-DB95C226BE6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37</a:t>
            </a:fld>
            <a:endParaRPr lang="en-US"/>
          </a:p>
        </p:txBody>
      </p:sp>
      <p:sp>
        <p:nvSpPr>
          <p:cNvPr id="5" name="Title 2">
            <a:extLst>
              <a:ext uri="{FF2B5EF4-FFF2-40B4-BE49-F238E27FC236}">
                <a16:creationId xmlns:a16="http://schemas.microsoft.com/office/drawing/2014/main" id="{D142129A-8EC1-1750-080D-66FF4760C505}"/>
              </a:ext>
            </a:extLst>
          </p:cNvPr>
          <p:cNvSpPr>
            <a:spLocks noGrp="1"/>
          </p:cNvSpPr>
          <p:nvPr>
            <p:ph type="title"/>
          </p:nvPr>
        </p:nvSpPr>
        <p:spPr>
          <a:xfrm>
            <a:off x="534379" y="958302"/>
            <a:ext cx="11203246" cy="544574"/>
          </a:xfrm>
        </p:spPr>
        <p:txBody>
          <a:bodyPr/>
          <a:lstStyle/>
          <a:p>
            <a:r>
              <a:rPr lang="en-US"/>
              <a:t>Revisit the panorama</a:t>
            </a:r>
          </a:p>
        </p:txBody>
      </p:sp>
      <p:pic>
        <p:nvPicPr>
          <p:cNvPr id="3" name="Picture 2">
            <a:extLst>
              <a:ext uri="{FF2B5EF4-FFF2-40B4-BE49-F238E27FC236}">
                <a16:creationId xmlns:a16="http://schemas.microsoft.com/office/drawing/2014/main" id="{983EA9F1-69D3-AE1A-C7FC-5F04AD553044}"/>
              </a:ext>
            </a:extLst>
          </p:cNvPr>
          <p:cNvPicPr>
            <a:picLocks noChangeAspect="1"/>
          </p:cNvPicPr>
          <p:nvPr/>
        </p:nvPicPr>
        <p:blipFill>
          <a:blip r:embed="rId3"/>
          <a:stretch>
            <a:fillRect/>
          </a:stretch>
        </p:blipFill>
        <p:spPr>
          <a:xfrm>
            <a:off x="2603569" y="1502876"/>
            <a:ext cx="5358904" cy="5006344"/>
          </a:xfrm>
          <a:prstGeom prst="rect">
            <a:avLst/>
          </a:prstGeom>
        </p:spPr>
      </p:pic>
    </p:spTree>
    <p:extLst>
      <p:ext uri="{BB962C8B-B14F-4D97-AF65-F5344CB8AC3E}">
        <p14:creationId xmlns:p14="http://schemas.microsoft.com/office/powerpoint/2010/main" val="15184091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38</a:t>
            </a:fld>
            <a:endParaRPr lang="en-US"/>
          </a:p>
        </p:txBody>
      </p:sp>
      <p:sp>
        <p:nvSpPr>
          <p:cNvPr id="3" name="Title 1">
            <a:extLst>
              <a:ext uri="{FF2B5EF4-FFF2-40B4-BE49-F238E27FC236}">
                <a16:creationId xmlns:a16="http://schemas.microsoft.com/office/drawing/2014/main" id="{530782AE-D82C-84EF-DF11-1042828E7542}"/>
              </a:ext>
            </a:extLst>
          </p:cNvPr>
          <p:cNvSpPr txBox="1">
            <a:spLocks/>
          </p:cNvSpPr>
          <p:nvPr/>
        </p:nvSpPr>
        <p:spPr>
          <a:xfrm>
            <a:off x="517358" y="1808439"/>
            <a:ext cx="10131425" cy="1989838"/>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a:solidFill>
                <a:prstClr val="white"/>
              </a:solidFill>
              <a:latin typeface="Calibri" panose="020F0502020204030204"/>
            </a:endParaRPr>
          </a:p>
        </p:txBody>
      </p:sp>
      <p:sp>
        <p:nvSpPr>
          <p:cNvPr id="4" name="Title 1">
            <a:extLst>
              <a:ext uri="{FF2B5EF4-FFF2-40B4-BE49-F238E27FC236}">
                <a16:creationId xmlns:a16="http://schemas.microsoft.com/office/drawing/2014/main" id="{C134E43E-960C-80EA-0574-B7B56EEE56F1}"/>
              </a:ext>
            </a:extLst>
          </p:cNvPr>
          <p:cNvSpPr>
            <a:spLocks noGrp="1"/>
          </p:cNvSpPr>
          <p:nvPr>
            <p:ph type="title"/>
          </p:nvPr>
        </p:nvSpPr>
        <p:spPr>
          <a:xfrm>
            <a:off x="534379" y="958302"/>
            <a:ext cx="11203246" cy="544574"/>
          </a:xfrm>
        </p:spPr>
        <p:txBody>
          <a:bodyPr>
            <a:normAutofit fontScale="90000"/>
          </a:bodyPr>
          <a:lstStyle/>
          <a:p>
            <a:pPr algn="ctr"/>
            <a:r>
              <a:rPr lang="en-US" sz="5600" b="1">
                <a:latin typeface="+mn-lt"/>
              </a:rPr>
              <a:t>Let’s review</a:t>
            </a:r>
            <a:br>
              <a:rPr lang="en-US" sz="4000" b="1">
                <a:effectLst/>
                <a:latin typeface="+mn-lt"/>
              </a:rPr>
            </a:br>
            <a:endParaRPr lang="en-US" sz="4000" b="1">
              <a:effectLst/>
              <a:latin typeface="+mn-lt"/>
            </a:endParaRPr>
          </a:p>
        </p:txBody>
      </p:sp>
      <p:pic>
        <p:nvPicPr>
          <p:cNvPr id="5" name="Picture 4">
            <a:extLst>
              <a:ext uri="{FF2B5EF4-FFF2-40B4-BE49-F238E27FC236}">
                <a16:creationId xmlns:a16="http://schemas.microsoft.com/office/drawing/2014/main" id="{16286955-2116-F980-0A3C-307D2F952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5187" y="1680213"/>
            <a:ext cx="4878651" cy="2338334"/>
          </a:xfrm>
          <a:prstGeom prst="rect">
            <a:avLst/>
          </a:prstGeom>
        </p:spPr>
      </p:pic>
      <p:pic>
        <p:nvPicPr>
          <p:cNvPr id="6" name="Picture 5" descr="FGIKTranscriptionTeacherKey6-18-15.compressed.pdf - Adobe Acrobat Reader DC">
            <a:extLst>
              <a:ext uri="{FF2B5EF4-FFF2-40B4-BE49-F238E27FC236}">
                <a16:creationId xmlns:a16="http://schemas.microsoft.com/office/drawing/2014/main" id="{70B31F71-EB38-F654-28EE-17CEE942BB5A}"/>
              </a:ext>
            </a:extLst>
          </p:cNvPr>
          <p:cNvPicPr>
            <a:picLocks noChangeAspect="1"/>
          </p:cNvPicPr>
          <p:nvPr/>
        </p:nvPicPr>
        <p:blipFill rotWithShape="1">
          <a:blip r:embed="rId4">
            <a:extLst>
              <a:ext uri="{28A0092B-C50C-407E-A947-70E740481C1C}">
                <a14:useLocalDpi xmlns:a14="http://schemas.microsoft.com/office/drawing/2010/main" val="0"/>
              </a:ext>
            </a:extLst>
          </a:blip>
          <a:srcRect l="12884" t="31336" r="23942" b="41826"/>
          <a:stretch/>
        </p:blipFill>
        <p:spPr>
          <a:xfrm>
            <a:off x="398585" y="4009292"/>
            <a:ext cx="11418277" cy="2590799"/>
          </a:xfrm>
          <a:prstGeom prst="rect">
            <a:avLst/>
          </a:prstGeom>
        </p:spPr>
      </p:pic>
      <p:pic>
        <p:nvPicPr>
          <p:cNvPr id="7" name="Picture 6" descr="FGIKTranscriptionTeacherKey6-18-15.compressed.pdf - Adobe Acrobat Reader DC">
            <a:extLst>
              <a:ext uri="{FF2B5EF4-FFF2-40B4-BE49-F238E27FC236}">
                <a16:creationId xmlns:a16="http://schemas.microsoft.com/office/drawing/2014/main" id="{1E2A7347-9CAC-8115-7EE1-1507050F59C0}"/>
              </a:ext>
            </a:extLst>
          </p:cNvPr>
          <p:cNvPicPr>
            <a:picLocks noChangeAspect="1"/>
          </p:cNvPicPr>
          <p:nvPr/>
        </p:nvPicPr>
        <p:blipFill rotWithShape="1">
          <a:blip r:embed="rId4">
            <a:extLst>
              <a:ext uri="{28A0092B-C50C-407E-A947-70E740481C1C}">
                <a14:useLocalDpi xmlns:a14="http://schemas.microsoft.com/office/drawing/2010/main" val="0"/>
              </a:ext>
            </a:extLst>
          </a:blip>
          <a:srcRect l="35096" t="64556" r="25577" b="6866"/>
          <a:stretch/>
        </p:blipFill>
        <p:spPr>
          <a:xfrm>
            <a:off x="605281" y="1808439"/>
            <a:ext cx="4794740" cy="1875692"/>
          </a:xfrm>
          <a:prstGeom prst="rect">
            <a:avLst/>
          </a:prstGeom>
        </p:spPr>
      </p:pic>
    </p:spTree>
    <p:extLst>
      <p:ext uri="{BB962C8B-B14F-4D97-AF65-F5344CB8AC3E}">
        <p14:creationId xmlns:p14="http://schemas.microsoft.com/office/powerpoint/2010/main" val="217928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27868-F170-289B-3A63-2468648DF77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4A15AD-D62E-CE1B-9F78-7EAB0B2F8112}"/>
              </a:ext>
            </a:extLst>
          </p:cNvPr>
          <p:cNvSpPr>
            <a:spLocks noGrp="1"/>
          </p:cNvSpPr>
          <p:nvPr>
            <p:ph type="sldNum" sz="quarter" idx="12"/>
          </p:nvPr>
        </p:nvSpPr>
        <p:spPr/>
        <p:txBody>
          <a:bodyPr/>
          <a:lstStyle/>
          <a:p>
            <a:fld id="{195F50F5-0325-4E13-93B8-A048A96B03AB}" type="slidenum">
              <a:rPr lang="en-US" smtClean="0"/>
              <a:pPr/>
              <a:t>39</a:t>
            </a:fld>
            <a:endParaRPr lang="en-US"/>
          </a:p>
        </p:txBody>
      </p:sp>
      <p:sp>
        <p:nvSpPr>
          <p:cNvPr id="3" name="Title 2">
            <a:extLst>
              <a:ext uri="{FF2B5EF4-FFF2-40B4-BE49-F238E27FC236}">
                <a16:creationId xmlns:a16="http://schemas.microsoft.com/office/drawing/2014/main" id="{B3918E71-433D-CC90-88BC-9A6796700035}"/>
              </a:ext>
            </a:extLst>
          </p:cNvPr>
          <p:cNvSpPr>
            <a:spLocks noGrp="1"/>
          </p:cNvSpPr>
          <p:nvPr>
            <p:ph type="title"/>
          </p:nvPr>
        </p:nvSpPr>
        <p:spPr/>
        <p:txBody>
          <a:bodyPr>
            <a:normAutofit/>
          </a:bodyPr>
          <a:lstStyle/>
          <a:p>
            <a:pPr algn="ctr"/>
            <a:r>
              <a:rPr lang="en-US"/>
              <a:t>Helpful Resources</a:t>
            </a:r>
          </a:p>
        </p:txBody>
      </p:sp>
      <p:sp>
        <p:nvSpPr>
          <p:cNvPr id="4" name="Content Placeholder 3">
            <a:extLst>
              <a:ext uri="{FF2B5EF4-FFF2-40B4-BE49-F238E27FC236}">
                <a16:creationId xmlns:a16="http://schemas.microsoft.com/office/drawing/2014/main" id="{26C619B1-5B95-2282-F786-4EB65BB42546}"/>
              </a:ext>
            </a:extLst>
          </p:cNvPr>
          <p:cNvSpPr>
            <a:spLocks noGrp="1"/>
          </p:cNvSpPr>
          <p:nvPr>
            <p:ph idx="1"/>
          </p:nvPr>
        </p:nvSpPr>
        <p:spPr/>
        <p:txBody>
          <a:bodyPr/>
          <a:lstStyle/>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3"/>
              </a:rPr>
              <a:t>Tracking the Resolution of Student Misconceptions about the Central Dogma of Molecular Biology - PubMed (nih.gov)</a:t>
            </a:r>
            <a:r>
              <a:rPr lang="en-US" sz="2400" b="0" i="0">
                <a:solidFill>
                  <a:srgbClr val="808080"/>
                </a:solidFill>
                <a:effectLst/>
                <a:latin typeface="Verdana Pro" panose="020B0604030504040204" pitchFamily="34" charset="0"/>
              </a:rPr>
              <a:t>​</a:t>
            </a:r>
            <a:endParaRPr lang="en-US" sz="24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4"/>
              </a:rPr>
              <a:t>DNA → RNA: What Do Students Think the Arrow Means? - PMC (nih.gov)</a:t>
            </a:r>
            <a:r>
              <a:rPr lang="en-US" sz="2400" b="0" i="0">
                <a:solidFill>
                  <a:srgbClr val="808080"/>
                </a:solidFill>
                <a:effectLst/>
                <a:latin typeface="Verdana Pro" panose="020B0604030504040204" pitchFamily="34" charset="0"/>
              </a:rPr>
              <a:t>​</a:t>
            </a:r>
            <a:endParaRPr lang="en-US" sz="24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5"/>
              </a:rPr>
              <a:t>What's in a cell? — young people's understanding of the genetic relationship between cells, within an individual: Journal of Biological Education: Vol 34, No 3 (tandfonline.com)</a:t>
            </a:r>
            <a:r>
              <a:rPr lang="en-US" sz="2400" b="0" i="0">
                <a:solidFill>
                  <a:srgbClr val="808080"/>
                </a:solidFill>
                <a:effectLst/>
                <a:latin typeface="Verdana Pro" panose="020B0604030504040204" pitchFamily="34" charset="0"/>
              </a:rPr>
              <a:t>​</a:t>
            </a:r>
            <a:endParaRPr lang="en-US" sz="24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6"/>
              </a:rPr>
              <a:t>Teaching More by Lecturing Less | CBE—Life Sciences Education (lifescied.org)</a:t>
            </a:r>
            <a:endParaRPr lang="en-US" sz="2400" b="0" i="0" u="sng" strike="noStrike">
              <a:solidFill>
                <a:srgbClr val="0563C1"/>
              </a:solidFill>
              <a:effectLst/>
              <a:latin typeface="Verdana Pro" panose="020B0604030504040204" pitchFamily="34" charset="0"/>
            </a:endParaRPr>
          </a:p>
          <a:p>
            <a:pPr algn="l" rtl="0" fontAlgn="base">
              <a:buFont typeface="Arial" panose="020B0604020202020204" pitchFamily="34" charset="0"/>
              <a:buChar char="•"/>
            </a:pPr>
            <a:r>
              <a:rPr lang="en-US" sz="2400" b="0" i="0" u="sng" strike="noStrike">
                <a:solidFill>
                  <a:srgbClr val="0563C1"/>
                </a:solidFill>
                <a:effectLst/>
                <a:latin typeface="Verdana Pro" panose="020B0604030504040204" pitchFamily="34" charset="0"/>
                <a:hlinkClick r:id="rId7"/>
              </a:rPr>
              <a:t>Eukaryotic cell panorama - </a:t>
            </a:r>
            <a:r>
              <a:rPr lang="en-US" sz="2400" b="0" i="0" u="sng" strike="noStrike" err="1">
                <a:solidFill>
                  <a:srgbClr val="0563C1"/>
                </a:solidFill>
                <a:effectLst/>
                <a:latin typeface="Verdana Pro" panose="020B0604030504040204" pitchFamily="34" charset="0"/>
                <a:hlinkClick r:id="rId7"/>
              </a:rPr>
              <a:t>Goodsell</a:t>
            </a:r>
            <a:r>
              <a:rPr lang="en-US" sz="2400" b="0" i="0" u="sng" strike="noStrike">
                <a:solidFill>
                  <a:srgbClr val="0563C1"/>
                </a:solidFill>
                <a:effectLst/>
                <a:latin typeface="Verdana Pro" panose="020B0604030504040204" pitchFamily="34" charset="0"/>
                <a:hlinkClick r:id="rId7"/>
              </a:rPr>
              <a:t> - 2011 - Biochemistry and Molecular Biology Education - Wiley Online Library</a:t>
            </a:r>
            <a:r>
              <a:rPr lang="en-US" sz="2400" b="0" i="0" u="none" strike="noStrike">
                <a:solidFill>
                  <a:srgbClr val="000000"/>
                </a:solidFill>
                <a:effectLst/>
                <a:latin typeface="Verdana Pro" panose="020B0604030504040204" pitchFamily="34" charset="0"/>
              </a:rPr>
              <a:t> </a:t>
            </a:r>
            <a:endParaRPr lang="en-US" sz="2400" b="0" i="0">
              <a:solidFill>
                <a:srgbClr val="000000"/>
              </a:solidFill>
              <a:effectLst/>
              <a:latin typeface="Arial" panose="020B0604020202020204" pitchFamily="34" charset="0"/>
            </a:endParaRPr>
          </a:p>
          <a:p>
            <a:endParaRPr lang="en-US"/>
          </a:p>
        </p:txBody>
      </p:sp>
    </p:spTree>
    <p:extLst>
      <p:ext uri="{BB962C8B-B14F-4D97-AF65-F5344CB8AC3E}">
        <p14:creationId xmlns:p14="http://schemas.microsoft.com/office/powerpoint/2010/main" val="476420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4E63A-D033-C835-B60F-4BB3EA2F327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046044-76A0-CE3F-F1F2-99ACF4BBF21B}"/>
              </a:ext>
            </a:extLst>
          </p:cNvPr>
          <p:cNvSpPr>
            <a:spLocks noGrp="1"/>
          </p:cNvSpPr>
          <p:nvPr>
            <p:ph type="sldNum" sz="quarter" idx="12"/>
          </p:nvPr>
        </p:nvSpPr>
        <p:spPr/>
        <p:txBody>
          <a:bodyPr/>
          <a:lstStyle/>
          <a:p>
            <a:fld id="{195F50F5-0325-4E13-93B8-A048A96B03AB}" type="slidenum">
              <a:rPr lang="en-US" smtClean="0"/>
              <a:pPr/>
              <a:t>4</a:t>
            </a:fld>
            <a:endParaRPr lang="en-US"/>
          </a:p>
        </p:txBody>
      </p:sp>
      <p:sp>
        <p:nvSpPr>
          <p:cNvPr id="3" name="Title 2">
            <a:extLst>
              <a:ext uri="{FF2B5EF4-FFF2-40B4-BE49-F238E27FC236}">
                <a16:creationId xmlns:a16="http://schemas.microsoft.com/office/drawing/2014/main" id="{14261B6E-D35E-BABB-DF9F-4729CBE03C11}"/>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Replication</a:t>
            </a:r>
            <a:r>
              <a:rPr lang="en-US" b="0" i="0">
                <a:solidFill>
                  <a:srgbClr val="808080"/>
                </a:solidFill>
                <a:effectLst/>
                <a:latin typeface="Verdana Pro SemiBold" panose="020B0704030504040204" pitchFamily="34" charset="0"/>
              </a:rPr>
              <a:t>​ </a:t>
            </a:r>
            <a:r>
              <a:rPr lang="en-US" b="0" i="0" u="none" strike="noStrike">
                <a:solidFill>
                  <a:srgbClr val="000000"/>
                </a:solidFill>
                <a:effectLst/>
                <a:latin typeface="Verdana Pro SemiBold" panose="020B0704030504040204" pitchFamily="34" charset="0"/>
              </a:rPr>
              <a:t>in the Eukaryotic Nucleus</a:t>
            </a:r>
            <a:endParaRPr lang="en-US"/>
          </a:p>
        </p:txBody>
      </p:sp>
      <p:pic>
        <p:nvPicPr>
          <p:cNvPr id="1026" name="Picture 2">
            <a:extLst>
              <a:ext uri="{FF2B5EF4-FFF2-40B4-BE49-F238E27FC236}">
                <a16:creationId xmlns:a16="http://schemas.microsoft.com/office/drawing/2014/main" id="{EB9E8AD4-F762-8F9A-5360-4D0D345BAE2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42278" y="1768475"/>
            <a:ext cx="6988407" cy="465137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F57D41D1-9548-0EB3-8F96-7E47DA610151}"/>
              </a:ext>
            </a:extLst>
          </p:cNvPr>
          <p:cNvSpPr/>
          <p:nvPr/>
        </p:nvSpPr>
        <p:spPr>
          <a:xfrm rot="20786624">
            <a:off x="3102505" y="1652736"/>
            <a:ext cx="2309050" cy="4892102"/>
          </a:xfrm>
          <a:prstGeom prst="ellipse">
            <a:avLst/>
          </a:prstGeom>
          <a:noFill/>
          <a:ln w="5715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noFill/>
            </a:endParaRPr>
          </a:p>
        </p:txBody>
      </p:sp>
    </p:spTree>
    <p:extLst>
      <p:ext uri="{BB962C8B-B14F-4D97-AF65-F5344CB8AC3E}">
        <p14:creationId xmlns:p14="http://schemas.microsoft.com/office/powerpoint/2010/main" val="16973830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40</a:t>
            </a:fld>
            <a:endParaRPr lang="en-US"/>
          </a:p>
        </p:txBody>
      </p:sp>
      <p:sp>
        <p:nvSpPr>
          <p:cNvPr id="3" name="Title 1">
            <a:extLst>
              <a:ext uri="{FF2B5EF4-FFF2-40B4-BE49-F238E27FC236}">
                <a16:creationId xmlns:a16="http://schemas.microsoft.com/office/drawing/2014/main" id="{3277E02F-FDA7-AE8D-009C-4D4D72A2602A}"/>
              </a:ext>
            </a:extLst>
          </p:cNvPr>
          <p:cNvSpPr>
            <a:spLocks noGrp="1"/>
          </p:cNvSpPr>
          <p:nvPr>
            <p:ph type="title"/>
          </p:nvPr>
        </p:nvSpPr>
        <p:spPr>
          <a:xfrm>
            <a:off x="534379" y="958302"/>
            <a:ext cx="11203246" cy="544574"/>
          </a:xfrm>
        </p:spPr>
        <p:txBody>
          <a:bodyPr>
            <a:noAutofit/>
          </a:bodyPr>
          <a:lstStyle/>
          <a:p>
            <a:pPr algn="ctr"/>
            <a:r>
              <a:rPr lang="en-US" sz="3600">
                <a:latin typeface="+mn-lt"/>
              </a:rPr>
              <a:t>Workshop NGSS Connections </a:t>
            </a:r>
            <a:br>
              <a:rPr lang="en-US" sz="3600">
                <a:solidFill>
                  <a:srgbClr val="0070C0"/>
                </a:solidFill>
              </a:rPr>
            </a:br>
            <a:endParaRPr lang="en-US" sz="2000">
              <a:solidFill>
                <a:schemeClr val="accent1"/>
              </a:solidFill>
              <a:latin typeface="+mn-lt"/>
            </a:endParaRPr>
          </a:p>
        </p:txBody>
      </p:sp>
      <p:graphicFrame>
        <p:nvGraphicFramePr>
          <p:cNvPr id="4" name="Table 3">
            <a:extLst>
              <a:ext uri="{FF2B5EF4-FFF2-40B4-BE49-F238E27FC236}">
                <a16:creationId xmlns:a16="http://schemas.microsoft.com/office/drawing/2014/main" id="{7982826A-E118-4B01-D1FE-C050A6530BDE}"/>
              </a:ext>
            </a:extLst>
          </p:cNvPr>
          <p:cNvGraphicFramePr>
            <a:graphicFrameLocks noGrp="1"/>
          </p:cNvGraphicFramePr>
          <p:nvPr>
            <p:extLst>
              <p:ext uri="{D42A27DB-BD31-4B8C-83A1-F6EECF244321}">
                <p14:modId xmlns:p14="http://schemas.microsoft.com/office/powerpoint/2010/main" val="3781710568"/>
              </p:ext>
            </p:extLst>
          </p:nvPr>
        </p:nvGraphicFramePr>
        <p:xfrm>
          <a:off x="618433" y="1908313"/>
          <a:ext cx="11119192" cy="4480115"/>
        </p:xfrm>
        <a:graphic>
          <a:graphicData uri="http://schemas.openxmlformats.org/drawingml/2006/table">
            <a:tbl>
              <a:tblPr firstRow="1" firstCol="1" bandRow="1">
                <a:tableStyleId>{C4B1156A-380E-4F78-BDF5-A606A8083BF9}</a:tableStyleId>
              </a:tblPr>
              <a:tblGrid>
                <a:gridCol w="3579712">
                  <a:extLst>
                    <a:ext uri="{9D8B030D-6E8A-4147-A177-3AD203B41FA5}">
                      <a16:colId xmlns:a16="http://schemas.microsoft.com/office/drawing/2014/main" val="598079876"/>
                    </a:ext>
                  </a:extLst>
                </a:gridCol>
                <a:gridCol w="3907840">
                  <a:extLst>
                    <a:ext uri="{9D8B030D-6E8A-4147-A177-3AD203B41FA5}">
                      <a16:colId xmlns:a16="http://schemas.microsoft.com/office/drawing/2014/main" val="3881289360"/>
                    </a:ext>
                  </a:extLst>
                </a:gridCol>
                <a:gridCol w="3631640">
                  <a:extLst>
                    <a:ext uri="{9D8B030D-6E8A-4147-A177-3AD203B41FA5}">
                      <a16:colId xmlns:a16="http://schemas.microsoft.com/office/drawing/2014/main" val="2035052738"/>
                    </a:ext>
                  </a:extLst>
                </a:gridCol>
              </a:tblGrid>
              <a:tr h="605984">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05475">
                <a:tc>
                  <a:txBody>
                    <a:bodyPr/>
                    <a:lstStyle/>
                    <a:p>
                      <a:pPr marL="0" marR="0" lvl="0">
                        <a:lnSpc>
                          <a:spcPct val="107000"/>
                        </a:lnSpc>
                        <a:spcBef>
                          <a:spcPts val="0"/>
                        </a:spcBef>
                        <a:spcAft>
                          <a:spcPts val="0"/>
                        </a:spcAft>
                        <a:buNone/>
                      </a:pPr>
                      <a:r>
                        <a:rPr lang="en-US" sz="2400" b="1">
                          <a:effectLst/>
                          <a:latin typeface="Calibri"/>
                          <a:cs typeface="Times New Roman"/>
                        </a:rPr>
                        <a:t>Asking Questions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Scale, Proportion, and Quantity</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panose="020F0502020204030204" pitchFamily="34" charset="0"/>
                          <a:cs typeface="Times New Roman"/>
                        </a:rPr>
                        <a:t>HS-LS1-1</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929963">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effectLst/>
                          <a:latin typeface="+mn-lt"/>
                          <a:cs typeface="Times New Roman"/>
                        </a:rPr>
                        <a:t>Developing and Using Models</a:t>
                      </a:r>
                      <a:endParaRPr lang="en-US" sz="2400"/>
                    </a:p>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Patterns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a:t>MS-LS1-2</a:t>
                      </a:r>
                    </a:p>
                    <a:p>
                      <a:pPr marL="0" marR="0" lvl="0">
                        <a:lnSpc>
                          <a:spcPct val="107000"/>
                        </a:lnSpc>
                        <a:spcBef>
                          <a:spcPts val="0"/>
                        </a:spcBef>
                        <a:spcAft>
                          <a:spcPts val="0"/>
                        </a:spcAft>
                        <a:buNone/>
                      </a:pPr>
                      <a:endParaRPr lang="en-US" sz="2400" b="1">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0547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effectLst/>
                          <a:latin typeface="+mn-lt"/>
                          <a:cs typeface="Times New Roman"/>
                        </a:rPr>
                        <a:t>Constructing Explanations and Designing Solutions</a:t>
                      </a:r>
                      <a:endParaRPr lang="en-US" sz="2400"/>
                    </a:p>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Structure and Function </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b="1"/>
                        <a:t>Georgia Standards:  SB1 and SB2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21477623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41</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normAutofit fontScale="90000"/>
          </a:bodyPr>
          <a:lstStyle/>
          <a:p>
            <a:r>
              <a:rPr lang="en-US">
                <a:latin typeface="Verdana Pro SemiBold"/>
              </a:rPr>
              <a:t>Summer Course 2024 – Modeling the Molecular World</a:t>
            </a:r>
          </a:p>
        </p:txBody>
      </p:sp>
      <p:sp>
        <p:nvSpPr>
          <p:cNvPr id="13" name="TextBox 12">
            <a:extLst>
              <a:ext uri="{FF2B5EF4-FFF2-40B4-BE49-F238E27FC236}">
                <a16:creationId xmlns:a16="http://schemas.microsoft.com/office/drawing/2014/main" id="{0CC7DF2E-3742-B6FB-B241-3C3945A94C85}"/>
              </a:ext>
            </a:extLst>
          </p:cNvPr>
          <p:cNvSpPr txBox="1"/>
          <p:nvPr/>
        </p:nvSpPr>
        <p:spPr>
          <a:xfrm>
            <a:off x="1039899" y="1497624"/>
            <a:ext cx="10108543" cy="1107996"/>
          </a:xfrm>
          <a:prstGeom prst="rect">
            <a:avLst/>
          </a:prstGeom>
          <a:noFill/>
        </p:spPr>
        <p:txBody>
          <a:bodyPr wrap="square" lIns="91440" tIns="45720" rIns="91440" bIns="45720" rtlCol="0" anchor="t">
            <a:spAutoFit/>
          </a:bodyPr>
          <a:lstStyle/>
          <a:p>
            <a:pPr algn="ctr"/>
            <a:r>
              <a:rPr lang="en-US" sz="2400"/>
              <a:t>Join us in Milwaukee for hands-on discovery and professional development </a:t>
            </a:r>
            <a:endParaRPr lang="en-US"/>
          </a:p>
          <a:p>
            <a:pPr algn="ctr"/>
            <a:r>
              <a:rPr lang="en-US" sz="2400"/>
              <a:t>                                         July</a:t>
            </a:r>
            <a:r>
              <a:rPr lang="en-US" sz="1800">
                <a:effectLst/>
                <a:latin typeface="Calibri" panose="020F0502020204030204" pitchFamily="34" charset="0"/>
                <a:ea typeface="Calibri" panose="020F0502020204030204" pitchFamily="34" charset="0"/>
                <a:cs typeface="Times New Roman" panose="02020603050405020304" pitchFamily="18" charset="0"/>
              </a:rPr>
              <a:t> </a:t>
            </a:r>
            <a:r>
              <a:rPr lang="en-US" sz="2400">
                <a:effectLst/>
                <a:latin typeface="Calibri" panose="020F0502020204030204" pitchFamily="34" charset="0"/>
                <a:ea typeface="Calibri" panose="020F0502020204030204" pitchFamily="34" charset="0"/>
                <a:cs typeface="Times New Roman" panose="02020603050405020304" pitchFamily="18" charset="0"/>
              </a:rPr>
              <a:t>29 – Aug 2 OR Aug 5 – 9 </a:t>
            </a:r>
            <a:r>
              <a:rPr lang="en-US" sz="2400"/>
              <a:t> </a:t>
            </a:r>
            <a:r>
              <a:rPr lang="en-US"/>
              <a:t>						</a:t>
            </a:r>
            <a:endParaRPr lang="en-US">
              <a:cs typeface="Calibri" panose="020F0502020204030204"/>
            </a:endParaRPr>
          </a:p>
        </p:txBody>
      </p:sp>
      <p:pic>
        <p:nvPicPr>
          <p:cNvPr id="2050" name="Picture 2">
            <a:extLst>
              <a:ext uri="{FF2B5EF4-FFF2-40B4-BE49-F238E27FC236}">
                <a16:creationId xmlns:a16="http://schemas.microsoft.com/office/drawing/2014/main" id="{5B2830E2-E060-1008-AC1B-D62C6DD99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0833" y="2429633"/>
            <a:ext cx="4707845" cy="351269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634B81E-A970-A243-3895-0862502487A0}"/>
              </a:ext>
            </a:extLst>
          </p:cNvPr>
          <p:cNvSpPr txBox="1"/>
          <p:nvPr/>
        </p:nvSpPr>
        <p:spPr>
          <a:xfrm>
            <a:off x="6447129" y="5956612"/>
            <a:ext cx="5893769" cy="707886"/>
          </a:xfrm>
          <a:prstGeom prst="rect">
            <a:avLst/>
          </a:prstGeom>
          <a:noFill/>
        </p:spPr>
        <p:txBody>
          <a:bodyPr wrap="square" lIns="91440" tIns="45720" rIns="91440" bIns="45720" rtlCol="0" anchor="t">
            <a:spAutoFit/>
          </a:bodyPr>
          <a:lstStyle/>
          <a:p>
            <a:r>
              <a:rPr lang="en-US" sz="2000"/>
              <a:t>Bring an empty suitcase! </a:t>
            </a:r>
            <a:br>
              <a:rPr lang="en-US" sz="2000"/>
            </a:br>
            <a:r>
              <a:rPr lang="en-US" sz="2000"/>
              <a:t>You'll take home all these classroom resources!</a:t>
            </a:r>
          </a:p>
        </p:txBody>
      </p:sp>
      <p:sp>
        <p:nvSpPr>
          <p:cNvPr id="16" name="Arrow: Right 15">
            <a:extLst>
              <a:ext uri="{FF2B5EF4-FFF2-40B4-BE49-F238E27FC236}">
                <a16:creationId xmlns:a16="http://schemas.microsoft.com/office/drawing/2014/main" id="{6E0C9E18-5776-7BB2-63B5-F73F7C1747E8}"/>
              </a:ext>
            </a:extLst>
          </p:cNvPr>
          <p:cNvSpPr/>
          <p:nvPr/>
        </p:nvSpPr>
        <p:spPr>
          <a:xfrm rot="16200000">
            <a:off x="5841807" y="6030929"/>
            <a:ext cx="504726" cy="536887"/>
          </a:xfrm>
          <a:prstGeom prst="rightArrow">
            <a:avLst/>
          </a:prstGeom>
          <a:solidFill>
            <a:srgbClr val="18A83F"/>
          </a:solidFill>
          <a:ln>
            <a:solidFill>
              <a:srgbClr val="0B67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3" name="Picture 4" descr="Qr code&#10;&#10;Description automatically generated">
            <a:extLst>
              <a:ext uri="{FF2B5EF4-FFF2-40B4-BE49-F238E27FC236}">
                <a16:creationId xmlns:a16="http://schemas.microsoft.com/office/drawing/2014/main" id="{C2A8EDF4-B4AF-D1CD-7999-55B684785814}"/>
              </a:ext>
            </a:extLst>
          </p:cNvPr>
          <p:cNvPicPr>
            <a:picLocks noChangeAspect="1"/>
          </p:cNvPicPr>
          <p:nvPr/>
        </p:nvPicPr>
        <p:blipFill>
          <a:blip r:embed="rId4"/>
          <a:stretch>
            <a:fillRect/>
          </a:stretch>
        </p:blipFill>
        <p:spPr>
          <a:xfrm>
            <a:off x="1172460" y="2415118"/>
            <a:ext cx="3262559" cy="3262559"/>
          </a:xfrm>
          <a:prstGeom prst="rect">
            <a:avLst/>
          </a:prstGeom>
        </p:spPr>
      </p:pic>
      <p:sp>
        <p:nvSpPr>
          <p:cNvPr id="5" name="TextBox 4">
            <a:extLst>
              <a:ext uri="{FF2B5EF4-FFF2-40B4-BE49-F238E27FC236}">
                <a16:creationId xmlns:a16="http://schemas.microsoft.com/office/drawing/2014/main" id="{EB748E5A-CB28-0EA4-B17F-7F5253143D51}"/>
              </a:ext>
            </a:extLst>
          </p:cNvPr>
          <p:cNvSpPr txBox="1"/>
          <p:nvPr/>
        </p:nvSpPr>
        <p:spPr>
          <a:xfrm>
            <a:off x="1572460" y="5677677"/>
            <a:ext cx="24625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6C3078"/>
                </a:solidFill>
                <a:cs typeface="Calibri"/>
              </a:rPr>
              <a:t>Scan to register!</a:t>
            </a:r>
            <a:endParaRPr lang="en-US" b="1">
              <a:solidFill>
                <a:srgbClr val="6C3078"/>
              </a:solidFill>
            </a:endParaRPr>
          </a:p>
        </p:txBody>
      </p:sp>
    </p:spTree>
    <p:extLst>
      <p:ext uri="{BB962C8B-B14F-4D97-AF65-F5344CB8AC3E}">
        <p14:creationId xmlns:p14="http://schemas.microsoft.com/office/powerpoint/2010/main" val="81675012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42</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428624" y="915677"/>
            <a:ext cx="11439525" cy="581947"/>
          </a:xfrm>
        </p:spPr>
        <p:txBody>
          <a:bodyPr>
            <a:normAutofit/>
          </a:bodyPr>
          <a:lstStyle/>
          <a:p>
            <a:pPr algn="ctr"/>
            <a:r>
              <a:rPr lang="en-US">
                <a:latin typeface="Verdana Pro SemiBold"/>
              </a:rPr>
              <a:t>Visit Our Booth!</a:t>
            </a:r>
          </a:p>
        </p:txBody>
      </p:sp>
      <p:sp>
        <p:nvSpPr>
          <p:cNvPr id="13" name="TextBox 12">
            <a:extLst>
              <a:ext uri="{FF2B5EF4-FFF2-40B4-BE49-F238E27FC236}">
                <a16:creationId xmlns:a16="http://schemas.microsoft.com/office/drawing/2014/main" id="{0CC7DF2E-3742-B6FB-B241-3C3945A94C85}"/>
              </a:ext>
            </a:extLst>
          </p:cNvPr>
          <p:cNvSpPr txBox="1"/>
          <p:nvPr/>
        </p:nvSpPr>
        <p:spPr>
          <a:xfrm>
            <a:off x="935200" y="1399455"/>
            <a:ext cx="10426372" cy="461665"/>
          </a:xfrm>
          <a:prstGeom prst="rect">
            <a:avLst/>
          </a:prstGeom>
          <a:noFill/>
        </p:spPr>
        <p:txBody>
          <a:bodyPr wrap="square" lIns="91440" tIns="45720" rIns="91440" bIns="45720" rtlCol="0" anchor="t">
            <a:spAutoFit/>
          </a:bodyPr>
          <a:lstStyle/>
          <a:p>
            <a:pPr algn="ctr"/>
            <a:r>
              <a:rPr lang="en-US" sz="2000">
                <a:cs typeface="Calibri" panose="020F0502020204030204"/>
              </a:rPr>
              <a:t>Continue your exploration of our dynamic kits and models at </a:t>
            </a:r>
            <a:r>
              <a:rPr lang="en-US" sz="2400" b="1">
                <a:solidFill>
                  <a:srgbClr val="FF00FF"/>
                </a:solidFill>
                <a:cs typeface="Calibri" panose="020F0502020204030204"/>
              </a:rPr>
              <a:t>Booth 3 </a:t>
            </a:r>
            <a:r>
              <a:rPr lang="en-US" sz="2000">
                <a:cs typeface="Calibri" panose="020F0502020204030204"/>
              </a:rPr>
              <a:t>! </a:t>
            </a:r>
          </a:p>
        </p:txBody>
      </p:sp>
      <p:pic>
        <p:nvPicPr>
          <p:cNvPr id="9" name="Picture 8" descr="A group of people at a convention&#10;&#10;Description automatically generated">
            <a:extLst>
              <a:ext uri="{FF2B5EF4-FFF2-40B4-BE49-F238E27FC236}">
                <a16:creationId xmlns:a16="http://schemas.microsoft.com/office/drawing/2014/main" id="{F186E5B4-8867-1B8E-FEB9-AAB389CD72D6}"/>
              </a:ext>
            </a:extLst>
          </p:cNvPr>
          <p:cNvPicPr>
            <a:picLocks noChangeAspect="1"/>
          </p:cNvPicPr>
          <p:nvPr/>
        </p:nvPicPr>
        <p:blipFill>
          <a:blip r:embed="rId2"/>
          <a:stretch>
            <a:fillRect/>
          </a:stretch>
        </p:blipFill>
        <p:spPr>
          <a:xfrm>
            <a:off x="855661" y="2110840"/>
            <a:ext cx="4927600" cy="3695700"/>
          </a:xfrm>
          <a:prstGeom prst="rect">
            <a:avLst/>
          </a:prstGeom>
        </p:spPr>
      </p:pic>
      <p:pic>
        <p:nvPicPr>
          <p:cNvPr id="14" name="Picture 13" descr="Women looking at a table with a few people&#10;&#10;Description automatically generated with medium confidence">
            <a:extLst>
              <a:ext uri="{FF2B5EF4-FFF2-40B4-BE49-F238E27FC236}">
                <a16:creationId xmlns:a16="http://schemas.microsoft.com/office/drawing/2014/main" id="{F8B98F1C-E54A-EEB4-223B-F8640DD0C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927" y="2256155"/>
            <a:ext cx="5117793" cy="3408726"/>
          </a:xfrm>
          <a:prstGeom prst="rect">
            <a:avLst/>
          </a:prstGeom>
        </p:spPr>
      </p:pic>
    </p:spTree>
    <p:extLst>
      <p:ext uri="{BB962C8B-B14F-4D97-AF65-F5344CB8AC3E}">
        <p14:creationId xmlns:p14="http://schemas.microsoft.com/office/powerpoint/2010/main" val="241849161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43</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latin typeface="Verdana Pro SemiBold"/>
              </a:rPr>
              <a:t>AR Enhancements</a:t>
            </a:r>
            <a:endParaRPr lang="en-US"/>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stretch>
            <a:fillRect/>
          </a:stretch>
        </p:blipFill>
        <p:spPr>
          <a:xfrm>
            <a:off x="1068787" y="1714229"/>
            <a:ext cx="2707425" cy="2026038"/>
          </a:xfrm>
        </p:spPr>
      </p:pic>
      <p:pic>
        <p:nvPicPr>
          <p:cNvPr id="9" name="Picture 9" descr="A picture containing text&#10;&#10;Description automatically generated">
            <a:extLst>
              <a:ext uri="{FF2B5EF4-FFF2-40B4-BE49-F238E27FC236}">
                <a16:creationId xmlns:a16="http://schemas.microsoft.com/office/drawing/2014/main" id="{6F0C34D0-AF91-9D53-D8B2-133B83D594EE}"/>
              </a:ext>
            </a:extLst>
          </p:cNvPr>
          <p:cNvPicPr>
            <a:picLocks noChangeAspect="1"/>
          </p:cNvPicPr>
          <p:nvPr/>
        </p:nvPicPr>
        <p:blipFill>
          <a:blip r:embed="rId3"/>
          <a:stretch>
            <a:fillRect/>
          </a:stretch>
        </p:blipFill>
        <p:spPr>
          <a:xfrm>
            <a:off x="8971155" y="1713105"/>
            <a:ext cx="2743200" cy="2019300"/>
          </a:xfrm>
          <a:prstGeom prst="rect">
            <a:avLst/>
          </a:prstGeom>
        </p:spPr>
      </p:pic>
      <p:pic>
        <p:nvPicPr>
          <p:cNvPr id="10" name="Picture 10" descr="A picture containing person, indoor&#10;&#10;Description automatically generated">
            <a:extLst>
              <a:ext uri="{FF2B5EF4-FFF2-40B4-BE49-F238E27FC236}">
                <a16:creationId xmlns:a16="http://schemas.microsoft.com/office/drawing/2014/main" id="{2D2D4A58-4B6E-0D30-2B54-002BC711A752}"/>
              </a:ext>
            </a:extLst>
          </p:cNvPr>
          <p:cNvPicPr>
            <a:picLocks noChangeAspect="1"/>
          </p:cNvPicPr>
          <p:nvPr/>
        </p:nvPicPr>
        <p:blipFill>
          <a:blip r:embed="rId4"/>
          <a:stretch>
            <a:fillRect/>
          </a:stretch>
        </p:blipFill>
        <p:spPr>
          <a:xfrm>
            <a:off x="4464205" y="3985130"/>
            <a:ext cx="3802565" cy="2530471"/>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We're enhancing our kits and models to inspire more hands-on learning with new augmented reality features! </a:t>
            </a:r>
            <a:endParaRPr lang="en-US"/>
          </a:p>
        </p:txBody>
      </p:sp>
      <p:sp>
        <p:nvSpPr>
          <p:cNvPr id="13" name="TextBox 12">
            <a:extLst>
              <a:ext uri="{FF2B5EF4-FFF2-40B4-BE49-F238E27FC236}">
                <a16:creationId xmlns:a16="http://schemas.microsoft.com/office/drawing/2014/main" id="{CA821EE9-C620-348E-346E-297B474B1AA0}"/>
              </a:ext>
            </a:extLst>
          </p:cNvPr>
          <p:cNvSpPr txBox="1"/>
          <p:nvPr/>
        </p:nvSpPr>
        <p:spPr>
          <a:xfrm>
            <a:off x="3893635" y="2053683"/>
            <a:ext cx="49437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rgbClr val="0B672E"/>
                </a:solidFill>
                <a:cs typeface="Calibri"/>
              </a:rPr>
              <a:t>Stop by </a:t>
            </a:r>
            <a:r>
              <a:rPr lang="en-US" sz="2400" b="1">
                <a:solidFill>
                  <a:srgbClr val="FF00FF"/>
                </a:solidFill>
                <a:cs typeface="Calibri"/>
              </a:rPr>
              <a:t>Booth 3 </a:t>
            </a:r>
            <a:r>
              <a:rPr lang="en-US" sz="2400">
                <a:solidFill>
                  <a:srgbClr val="0B672E"/>
                </a:solidFill>
                <a:cs typeface="Calibri"/>
              </a:rPr>
              <a:t> to </a:t>
            </a:r>
            <a:endParaRPr lang="en-US">
              <a:solidFill>
                <a:srgbClr val="000000"/>
              </a:solidFill>
              <a:cs typeface="Calibri"/>
            </a:endParaRPr>
          </a:p>
          <a:p>
            <a:pPr algn="ctr"/>
            <a:r>
              <a:rPr lang="en-US" sz="2400">
                <a:solidFill>
                  <a:srgbClr val="0B672E"/>
                </a:solidFill>
                <a:cs typeface="Calibri"/>
              </a:rPr>
              <a:t>check out our new </a:t>
            </a:r>
            <a:endParaRPr lang="en-US">
              <a:cs typeface="Calibri"/>
            </a:endParaRPr>
          </a:p>
          <a:p>
            <a:pPr algn="ctr"/>
            <a:r>
              <a:rPr lang="en-US" sz="2400">
                <a:solidFill>
                  <a:srgbClr val="0B672E"/>
                </a:solidFill>
                <a:cs typeface="Calibri"/>
              </a:rPr>
              <a:t>Augmented Reality Enhancements! </a:t>
            </a:r>
            <a:endParaRPr lang="en-US"/>
          </a:p>
        </p:txBody>
      </p:sp>
    </p:spTree>
    <p:extLst>
      <p:ext uri="{BB962C8B-B14F-4D97-AF65-F5344CB8AC3E}">
        <p14:creationId xmlns:p14="http://schemas.microsoft.com/office/powerpoint/2010/main" val="705420776"/>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a:latin typeface="+mn-lt"/>
                <a:cs typeface="Calibri"/>
              </a:rPr>
              <a:t>Scan the QR Code and complete this short survey.</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44</a:t>
            </a:fld>
            <a:endParaRPr lang="en-US">
              <a:solidFill>
                <a:prstClr val="black">
                  <a:tint val="75000"/>
                </a:prstClr>
              </a:solidFill>
            </a:endParaRPr>
          </a:p>
        </p:txBody>
      </p:sp>
      <p:pic>
        <p:nvPicPr>
          <p:cNvPr id="4" name="Picture 3" descr="A qr code with black squares&#10;&#10;Description automatically generated">
            <a:extLst>
              <a:ext uri="{FF2B5EF4-FFF2-40B4-BE49-F238E27FC236}">
                <a16:creationId xmlns:a16="http://schemas.microsoft.com/office/drawing/2014/main" id="{5FB520CC-6A3D-39B8-CAC4-7380AF91F0F0}"/>
              </a:ext>
            </a:extLst>
          </p:cNvPr>
          <p:cNvPicPr>
            <a:picLocks noChangeAspect="1"/>
          </p:cNvPicPr>
          <p:nvPr/>
        </p:nvPicPr>
        <p:blipFill>
          <a:blip r:embed="rId3"/>
          <a:stretch>
            <a:fillRect/>
          </a:stretch>
        </p:blipFill>
        <p:spPr>
          <a:xfrm>
            <a:off x="4998226" y="1063556"/>
            <a:ext cx="4980281" cy="4980281"/>
          </a:xfrm>
          <a:prstGeom prst="rect">
            <a:avLst/>
          </a:prstGeom>
        </p:spPr>
      </p:pic>
    </p:spTree>
    <p:extLst>
      <p:ext uri="{BB962C8B-B14F-4D97-AF65-F5344CB8AC3E}">
        <p14:creationId xmlns:p14="http://schemas.microsoft.com/office/powerpoint/2010/main" val="39429711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0F959-871C-B489-FA3E-D73310F005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BB73D0-5BD2-7053-5072-51452D06195F}"/>
              </a:ext>
            </a:extLst>
          </p:cNvPr>
          <p:cNvSpPr>
            <a:spLocks noGrp="1"/>
          </p:cNvSpPr>
          <p:nvPr>
            <p:ph type="sldNum" sz="quarter" idx="12"/>
          </p:nvPr>
        </p:nvSpPr>
        <p:spPr/>
        <p:txBody>
          <a:bodyPr/>
          <a:lstStyle/>
          <a:p>
            <a:fld id="{195F50F5-0325-4E13-93B8-A048A96B03AB}" type="slidenum">
              <a:rPr lang="en-US" smtClean="0"/>
              <a:pPr/>
              <a:t>5</a:t>
            </a:fld>
            <a:endParaRPr lang="en-US"/>
          </a:p>
        </p:txBody>
      </p:sp>
      <p:sp>
        <p:nvSpPr>
          <p:cNvPr id="3" name="Title 2">
            <a:extLst>
              <a:ext uri="{FF2B5EF4-FFF2-40B4-BE49-F238E27FC236}">
                <a16:creationId xmlns:a16="http://schemas.microsoft.com/office/drawing/2014/main" id="{BCB071D7-080B-179E-82C9-AA1F7CE7715D}"/>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Replication</a:t>
            </a:r>
            <a:r>
              <a:rPr lang="en-US" b="0" i="0">
                <a:solidFill>
                  <a:srgbClr val="808080"/>
                </a:solidFill>
                <a:effectLst/>
                <a:latin typeface="Verdana Pro SemiBold" panose="020B0704030504040204" pitchFamily="34" charset="0"/>
              </a:rPr>
              <a:t>​ </a:t>
            </a:r>
            <a:r>
              <a:rPr lang="en-US" b="0" i="0" u="none" strike="noStrike">
                <a:solidFill>
                  <a:srgbClr val="000000"/>
                </a:solidFill>
                <a:effectLst/>
                <a:latin typeface="Verdana Pro SemiBold" panose="020B0704030504040204" pitchFamily="34" charset="0"/>
              </a:rPr>
              <a:t>in the Eukaryotic Nucleus</a:t>
            </a:r>
            <a:endParaRPr lang="en-US"/>
          </a:p>
        </p:txBody>
      </p:sp>
      <p:pic>
        <p:nvPicPr>
          <p:cNvPr id="1026" name="Picture 2">
            <a:extLst>
              <a:ext uri="{FF2B5EF4-FFF2-40B4-BE49-F238E27FC236}">
                <a16:creationId xmlns:a16="http://schemas.microsoft.com/office/drawing/2014/main" id="{FD8F58EF-0356-671F-6D9F-8EC1C8F055C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42278" y="1768475"/>
            <a:ext cx="6988407" cy="465137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EC163002-565F-14FB-F2F7-D02A1E693CAE}"/>
              </a:ext>
            </a:extLst>
          </p:cNvPr>
          <p:cNvSpPr/>
          <p:nvPr/>
        </p:nvSpPr>
        <p:spPr>
          <a:xfrm rot="16200000">
            <a:off x="5102354" y="2980943"/>
            <a:ext cx="1783082" cy="2057400"/>
          </a:xfrm>
          <a:prstGeom prst="ellipse">
            <a:avLst/>
          </a:prstGeom>
          <a:noFill/>
          <a:ln w="5715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noFill/>
            </a:endParaRPr>
          </a:p>
        </p:txBody>
      </p:sp>
    </p:spTree>
    <p:extLst>
      <p:ext uri="{BB962C8B-B14F-4D97-AF65-F5344CB8AC3E}">
        <p14:creationId xmlns:p14="http://schemas.microsoft.com/office/powerpoint/2010/main" val="732415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804F2-9F2D-866A-6496-471F1CCA1D2D}"/>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3CA1AF5E-263F-FC55-BCA3-6CAA54316C1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0" y="950913"/>
            <a:ext cx="10456985" cy="546893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B928C441-F3FD-B0FA-10DE-B050131BC5F6}"/>
              </a:ext>
            </a:extLst>
          </p:cNvPr>
          <p:cNvSpPr>
            <a:spLocks noGrp="1"/>
          </p:cNvSpPr>
          <p:nvPr>
            <p:ph type="sldNum" sz="quarter" idx="12"/>
          </p:nvPr>
        </p:nvSpPr>
        <p:spPr/>
        <p:txBody>
          <a:bodyPr/>
          <a:lstStyle/>
          <a:p>
            <a:fld id="{195F50F5-0325-4E13-93B8-A048A96B03AB}" type="slidenum">
              <a:rPr lang="en-US" smtClean="0"/>
              <a:pPr/>
              <a:t>6</a:t>
            </a:fld>
            <a:endParaRPr lang="en-US"/>
          </a:p>
        </p:txBody>
      </p:sp>
      <p:sp>
        <p:nvSpPr>
          <p:cNvPr id="3" name="Title 2">
            <a:extLst>
              <a:ext uri="{FF2B5EF4-FFF2-40B4-BE49-F238E27FC236}">
                <a16:creationId xmlns:a16="http://schemas.microsoft.com/office/drawing/2014/main" id="{630742D0-039A-6A7E-37AD-E6BE915508B5}"/>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Replication</a:t>
            </a:r>
            <a:r>
              <a:rPr lang="en-US" b="0" i="0">
                <a:solidFill>
                  <a:srgbClr val="808080"/>
                </a:solidFill>
                <a:effectLst/>
                <a:latin typeface="Verdana Pro SemiBold" panose="020B0704030504040204" pitchFamily="34" charset="0"/>
              </a:rPr>
              <a:t>​ </a:t>
            </a:r>
            <a:r>
              <a:rPr lang="en-US" b="0" i="0" u="none" strike="noStrike">
                <a:solidFill>
                  <a:srgbClr val="000000"/>
                </a:solidFill>
                <a:effectLst/>
                <a:latin typeface="Verdana Pro SemiBold" panose="020B0704030504040204" pitchFamily="34" charset="0"/>
              </a:rPr>
              <a:t>Forks</a:t>
            </a:r>
            <a:endParaRPr lang="en-US"/>
          </a:p>
        </p:txBody>
      </p:sp>
    </p:spTree>
    <p:extLst>
      <p:ext uri="{BB962C8B-B14F-4D97-AF65-F5344CB8AC3E}">
        <p14:creationId xmlns:p14="http://schemas.microsoft.com/office/powerpoint/2010/main" val="2600646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0BC1F-7119-D120-B954-83B3B48A0C1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1A2FA8-4D3E-847C-3CAF-E7BCD36EB0CF}"/>
              </a:ext>
            </a:extLst>
          </p:cNvPr>
          <p:cNvSpPr>
            <a:spLocks noGrp="1"/>
          </p:cNvSpPr>
          <p:nvPr>
            <p:ph type="sldNum" sz="quarter" idx="12"/>
          </p:nvPr>
        </p:nvSpPr>
        <p:spPr/>
        <p:txBody>
          <a:bodyPr/>
          <a:lstStyle/>
          <a:p>
            <a:fld id="{195F50F5-0325-4E13-93B8-A048A96B03AB}" type="slidenum">
              <a:rPr lang="en-US" smtClean="0"/>
              <a:pPr/>
              <a:t>7</a:t>
            </a:fld>
            <a:endParaRPr lang="en-US"/>
          </a:p>
        </p:txBody>
      </p:sp>
      <p:sp>
        <p:nvSpPr>
          <p:cNvPr id="3" name="Title 2">
            <a:extLst>
              <a:ext uri="{FF2B5EF4-FFF2-40B4-BE49-F238E27FC236}">
                <a16:creationId xmlns:a16="http://schemas.microsoft.com/office/drawing/2014/main" id="{8896D142-7022-57AF-D67C-2D69A2685C66}"/>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Replication</a:t>
            </a:r>
            <a:r>
              <a:rPr lang="en-US" b="0" i="0">
                <a:solidFill>
                  <a:srgbClr val="808080"/>
                </a:solidFill>
                <a:effectLst/>
                <a:latin typeface="Verdana Pro SemiBold" panose="020B0704030504040204" pitchFamily="34" charset="0"/>
              </a:rPr>
              <a:t>​</a:t>
            </a:r>
            <a:endParaRPr lang="en-US"/>
          </a:p>
        </p:txBody>
      </p:sp>
      <p:pic>
        <p:nvPicPr>
          <p:cNvPr id="3074" name="Picture 2">
            <a:extLst>
              <a:ext uri="{FF2B5EF4-FFF2-40B4-BE49-F238E27FC236}">
                <a16:creationId xmlns:a16="http://schemas.microsoft.com/office/drawing/2014/main" id="{377F491C-E1B5-72DF-3D07-6310B1E6B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3867" y="1732481"/>
            <a:ext cx="10004269" cy="91337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27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E9805-BFED-46BB-82F1-89AC45F343D6}"/>
            </a:ext>
          </a:extLst>
        </p:cNvPr>
        <p:cNvGrpSpPr/>
        <p:nvPr/>
      </p:nvGrpSpPr>
      <p:grpSpPr>
        <a:xfrm>
          <a:off x="0" y="0"/>
          <a:ext cx="0" cy="0"/>
          <a:chOff x="0" y="0"/>
          <a:chExt cx="0" cy="0"/>
        </a:xfrm>
      </p:grpSpPr>
      <p:pic>
        <p:nvPicPr>
          <p:cNvPr id="4098" name="Picture 2" descr="Diagram&#10;&#10;Description automatically generated">
            <a:extLst>
              <a:ext uri="{FF2B5EF4-FFF2-40B4-BE49-F238E27FC236}">
                <a16:creationId xmlns:a16="http://schemas.microsoft.com/office/drawing/2014/main" id="{9D34BCC6-AA6D-721C-9B92-24CC52173B4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86675" y="612641"/>
            <a:ext cx="9098653" cy="605185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4B64DE6C-A893-96A7-B472-21BD241FA94D}"/>
              </a:ext>
            </a:extLst>
          </p:cNvPr>
          <p:cNvSpPr>
            <a:spLocks noGrp="1"/>
          </p:cNvSpPr>
          <p:nvPr>
            <p:ph type="sldNum" sz="quarter" idx="12"/>
          </p:nvPr>
        </p:nvSpPr>
        <p:spPr/>
        <p:txBody>
          <a:bodyPr/>
          <a:lstStyle/>
          <a:p>
            <a:fld id="{195F50F5-0325-4E13-93B8-A048A96B03AB}" type="slidenum">
              <a:rPr lang="en-US" smtClean="0"/>
              <a:pPr/>
              <a:t>8</a:t>
            </a:fld>
            <a:endParaRPr lang="en-US"/>
          </a:p>
        </p:txBody>
      </p:sp>
      <p:sp>
        <p:nvSpPr>
          <p:cNvPr id="3" name="Title 2">
            <a:extLst>
              <a:ext uri="{FF2B5EF4-FFF2-40B4-BE49-F238E27FC236}">
                <a16:creationId xmlns:a16="http://schemas.microsoft.com/office/drawing/2014/main" id="{AE4A9253-C9C7-D027-3258-BD3C9C210B26}"/>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Continuous Replication</a:t>
            </a:r>
            <a:r>
              <a:rPr lang="en-US" b="0" i="0">
                <a:solidFill>
                  <a:srgbClr val="808080"/>
                </a:solidFill>
                <a:effectLst/>
                <a:latin typeface="Verdana Pro SemiBold" panose="020B0704030504040204" pitchFamily="34" charset="0"/>
              </a:rPr>
              <a:t>​</a:t>
            </a:r>
            <a:endParaRPr lang="en-US"/>
          </a:p>
        </p:txBody>
      </p:sp>
    </p:spTree>
    <p:extLst>
      <p:ext uri="{BB962C8B-B14F-4D97-AF65-F5344CB8AC3E}">
        <p14:creationId xmlns:p14="http://schemas.microsoft.com/office/powerpoint/2010/main" val="991150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37CE4-68C0-5C35-F397-53E0DAE5808F}"/>
            </a:ext>
          </a:extLst>
        </p:cNvPr>
        <p:cNvGrpSpPr/>
        <p:nvPr/>
      </p:nvGrpSpPr>
      <p:grpSpPr>
        <a:xfrm>
          <a:off x="0" y="0"/>
          <a:ext cx="0" cy="0"/>
          <a:chOff x="0" y="0"/>
          <a:chExt cx="0" cy="0"/>
        </a:xfrm>
      </p:grpSpPr>
      <p:pic>
        <p:nvPicPr>
          <p:cNvPr id="5122" name="Picture 2">
            <a:extLst>
              <a:ext uri="{FF2B5EF4-FFF2-40B4-BE49-F238E27FC236}">
                <a16:creationId xmlns:a16="http://schemas.microsoft.com/office/drawing/2014/main" id="{90BD9134-E79F-3435-E8EB-EE30FF71335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17784" y="661248"/>
            <a:ext cx="9300573" cy="619675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85B44D1-AEF1-5628-D7F2-CFDEFA3DE635}"/>
              </a:ext>
            </a:extLst>
          </p:cNvPr>
          <p:cNvSpPr>
            <a:spLocks noGrp="1"/>
          </p:cNvSpPr>
          <p:nvPr>
            <p:ph type="sldNum" sz="quarter" idx="12"/>
          </p:nvPr>
        </p:nvSpPr>
        <p:spPr/>
        <p:txBody>
          <a:bodyPr/>
          <a:lstStyle/>
          <a:p>
            <a:fld id="{195F50F5-0325-4E13-93B8-A048A96B03AB}" type="slidenum">
              <a:rPr lang="en-US" smtClean="0"/>
              <a:pPr/>
              <a:t>9</a:t>
            </a:fld>
            <a:endParaRPr lang="en-US"/>
          </a:p>
        </p:txBody>
      </p:sp>
      <p:sp>
        <p:nvSpPr>
          <p:cNvPr id="3" name="Title 2">
            <a:extLst>
              <a:ext uri="{FF2B5EF4-FFF2-40B4-BE49-F238E27FC236}">
                <a16:creationId xmlns:a16="http://schemas.microsoft.com/office/drawing/2014/main" id="{AC99E8D5-3C02-F801-8E47-2CA3AF974074}"/>
              </a:ext>
            </a:extLst>
          </p:cNvPr>
          <p:cNvSpPr>
            <a:spLocks noGrp="1"/>
          </p:cNvSpPr>
          <p:nvPr>
            <p:ph type="title"/>
          </p:nvPr>
        </p:nvSpPr>
        <p:spPr/>
        <p:txBody>
          <a:bodyPr>
            <a:normAutofit/>
          </a:bodyPr>
          <a:lstStyle/>
          <a:p>
            <a:pPr algn="ctr"/>
            <a:r>
              <a:rPr lang="en-US" b="0" i="0" u="none" strike="noStrike">
                <a:solidFill>
                  <a:srgbClr val="000000"/>
                </a:solidFill>
                <a:effectLst/>
                <a:latin typeface="Verdana Pro SemiBold" panose="020B0704030504040204" pitchFamily="34" charset="0"/>
              </a:rPr>
              <a:t>Discontinuous Replication</a:t>
            </a:r>
            <a:r>
              <a:rPr lang="en-US" b="0" i="0">
                <a:solidFill>
                  <a:srgbClr val="808080"/>
                </a:solidFill>
                <a:effectLst/>
                <a:latin typeface="Verdana Pro SemiBold" panose="020B0704030504040204" pitchFamily="34" charset="0"/>
              </a:rPr>
              <a:t>​</a:t>
            </a:r>
            <a:endParaRPr lang="en-US"/>
          </a:p>
        </p:txBody>
      </p:sp>
    </p:spTree>
    <p:extLst>
      <p:ext uri="{BB962C8B-B14F-4D97-AF65-F5344CB8AC3E}">
        <p14:creationId xmlns:p14="http://schemas.microsoft.com/office/powerpoint/2010/main" val="9708839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8183FFCD-842A-4757-8D06-72A2F5770B7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SharedWithUsers xmlns="256d1f37-a5bf-40ea-9e3b-df9e783b5a8c">
      <UserInfo>
        <DisplayName>Mark Arnholt</DisplayName>
        <AccountId>647</AccountId>
        <AccountType/>
      </UserInfo>
    </SharedWithUsers>
  </documentManagement>
</p:properties>
</file>

<file path=customXml/itemProps1.xml><?xml version="1.0" encoding="utf-8"?>
<ds:datastoreItem xmlns:ds="http://schemas.openxmlformats.org/officeDocument/2006/customXml" ds:itemID="{34925183-EBF2-42FD-96B2-F798587FC3B5}">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2D4A624-151E-4A3F-B4CA-6D26A54E745B}">
  <ds:schemaRefs>
    <ds:schemaRef ds:uri="http://schemas.microsoft.com/sharepoint/v3/contenttype/forms"/>
  </ds:schemaRefs>
</ds:datastoreItem>
</file>

<file path=customXml/itemProps3.xml><?xml version="1.0" encoding="utf-8"?>
<ds:datastoreItem xmlns:ds="http://schemas.openxmlformats.org/officeDocument/2006/customXml" ds:itemID="{CCF5C9F0-5FA4-4328-8840-83096B3D5485}">
  <ds:schemaRefs>
    <ds:schemaRef ds:uri="256d1f37-a5bf-40ea-9e3b-df9e783b5a8c"/>
    <ds:schemaRef ds:uri="77f421b6-124f-4701-bd7b-c31d2b908c90"/>
    <ds:schemaRef ds:uri="cfebaabb-06ba-495d-9116-624c50a03998"/>
    <ds:schemaRef ds:uri="fccfdd5f-3cf6-48f3-9c58-398738ebd059"/>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46</Slides>
  <Notes>40</Notes>
  <HiddenSlides>0</HiddenSlides>
  <ScaleCrop>false</ScaleCrop>
  <HeadingPairs>
    <vt:vector size="4" baseType="variant">
      <vt:variant>
        <vt:lpstr>Theme</vt:lpstr>
      </vt:variant>
      <vt:variant>
        <vt:i4>4</vt:i4>
      </vt:variant>
      <vt:variant>
        <vt:lpstr>Slide Titles</vt:lpstr>
      </vt:variant>
      <vt:variant>
        <vt:i4>46</vt:i4>
      </vt:variant>
    </vt:vector>
  </HeadingPairs>
  <TitlesOfParts>
    <vt:vector size="50" baseType="lpstr">
      <vt:lpstr>Office Theme</vt:lpstr>
      <vt:lpstr>Custom Design</vt:lpstr>
      <vt:lpstr>Office Theme</vt:lpstr>
      <vt:lpstr>Office Theme</vt:lpstr>
      <vt:lpstr>From Code to Creation: The Central Dogma Essentials </vt:lpstr>
      <vt:lpstr>PowerPoint Presentation</vt:lpstr>
      <vt:lpstr>Workshop Outcomes</vt:lpstr>
      <vt:lpstr>Replication​ in the Eukaryotic Nucleus</vt:lpstr>
      <vt:lpstr>Replication​ in the Eukaryotic Nucleus</vt:lpstr>
      <vt:lpstr>Replication​ Forks</vt:lpstr>
      <vt:lpstr>Replication​</vt:lpstr>
      <vt:lpstr>Continuous Replication​</vt:lpstr>
      <vt:lpstr>Discontinuous Replication​</vt:lpstr>
      <vt:lpstr>Comparing Leading and Lagging Strands​</vt:lpstr>
      <vt:lpstr>PowerPoint Presentation</vt:lpstr>
      <vt:lpstr>PowerPoint Presentation</vt:lpstr>
      <vt:lpstr>Transcription ​</vt:lpstr>
      <vt:lpstr>Transcription ​</vt:lpstr>
      <vt:lpstr>Transcription: Initiation ​</vt:lpstr>
      <vt:lpstr>Transcription: Elongation  ​</vt:lpstr>
      <vt:lpstr>Transcription: Termination ​</vt:lpstr>
      <vt:lpstr>PowerPoint Presentation</vt:lpstr>
      <vt:lpstr>PowerPoint Presentation</vt:lpstr>
      <vt:lpstr>Pair the tRNA with the amino acids</vt:lpstr>
      <vt:lpstr>PowerPoint Presentation</vt:lpstr>
      <vt:lpstr>Translation</vt:lpstr>
      <vt:lpstr>Translation: Initiation</vt:lpstr>
      <vt:lpstr>Translation: Elongation</vt:lpstr>
      <vt:lpstr>Translation: Termination</vt:lpstr>
      <vt:lpstr>Revisit the panorama</vt:lpstr>
      <vt:lpstr>Protein Folding in Cytoplasm or Rough ER</vt:lpstr>
      <vt:lpstr>Protein Folding in Cytoplasm or Rough ER</vt:lpstr>
      <vt:lpstr>In any order arrange your amino acids so they are equidistant from each other.   You have made a polypeptide. </vt:lpstr>
      <vt:lpstr>“Fold” the polypeptide into a protein.  Rotate hydrophobic amino acids to the inside. </vt:lpstr>
      <vt:lpstr>Continue “folding” by bringing the acidic and basic side chains until they are 2 cm apart. </vt:lpstr>
      <vt:lpstr>Continue “folding” by positioning cysteines so they are opposite each other. </vt:lpstr>
      <vt:lpstr>Continue “folding” by rotating the hydrophilic side chains so they are on the outer surface of the protein. </vt:lpstr>
      <vt:lpstr>Review of secondary structure </vt:lpstr>
      <vt:lpstr>Revisit the panorama</vt:lpstr>
      <vt:lpstr>Revisit the panorama</vt:lpstr>
      <vt:lpstr>Revisit the panorama</vt:lpstr>
      <vt:lpstr>Let’s review </vt:lpstr>
      <vt:lpstr>Helpful Resources</vt:lpstr>
      <vt:lpstr>Workshop NGSS Connections  </vt:lpstr>
      <vt:lpstr>Summer Course 2024 – Modeling the Molecular World</vt:lpstr>
      <vt:lpstr>Visit Our Booth!</vt:lpstr>
      <vt:lpstr>AR Enhancements</vt:lpstr>
      <vt:lpstr>We value your opinion!  Let us know what you think.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revision>21</cp:revision>
  <dcterms:created xsi:type="dcterms:W3CDTF">2022-09-15T14:16:27Z</dcterms:created>
  <dcterms:modified xsi:type="dcterms:W3CDTF">2024-02-20T22:45:30Z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