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6" r:id="rId5"/>
  </p:sldMasterIdLst>
  <p:notesMasterIdLst>
    <p:notesMasterId r:id="rId48"/>
  </p:notesMasterIdLst>
  <p:sldIdLst>
    <p:sldId id="418" r:id="rId6"/>
    <p:sldId id="417" r:id="rId7"/>
    <p:sldId id="266" r:id="rId8"/>
    <p:sldId id="402" r:id="rId9"/>
    <p:sldId id="261" r:id="rId10"/>
    <p:sldId id="264" r:id="rId11"/>
    <p:sldId id="344" r:id="rId12"/>
    <p:sldId id="340" r:id="rId13"/>
    <p:sldId id="403" r:id="rId14"/>
    <p:sldId id="404" r:id="rId15"/>
    <p:sldId id="332" r:id="rId16"/>
    <p:sldId id="265" r:id="rId17"/>
    <p:sldId id="333" r:id="rId18"/>
    <p:sldId id="387" r:id="rId19"/>
    <p:sldId id="388" r:id="rId20"/>
    <p:sldId id="390" r:id="rId21"/>
    <p:sldId id="389" r:id="rId22"/>
    <p:sldId id="392" r:id="rId23"/>
    <p:sldId id="395" r:id="rId24"/>
    <p:sldId id="396" r:id="rId25"/>
    <p:sldId id="397" r:id="rId26"/>
    <p:sldId id="398" r:id="rId27"/>
    <p:sldId id="408" r:id="rId28"/>
    <p:sldId id="405" r:id="rId29"/>
    <p:sldId id="399" r:id="rId30"/>
    <p:sldId id="393" r:id="rId31"/>
    <p:sldId id="406" r:id="rId32"/>
    <p:sldId id="415" r:id="rId33"/>
    <p:sldId id="414" r:id="rId34"/>
    <p:sldId id="416" r:id="rId35"/>
    <p:sldId id="391" r:id="rId36"/>
    <p:sldId id="394" r:id="rId37"/>
    <p:sldId id="411" r:id="rId38"/>
    <p:sldId id="412" r:id="rId39"/>
    <p:sldId id="410" r:id="rId40"/>
    <p:sldId id="413" r:id="rId41"/>
    <p:sldId id="401" r:id="rId42"/>
    <p:sldId id="400" r:id="rId43"/>
    <p:sldId id="407" r:id="rId44"/>
    <p:sldId id="258" r:id="rId45"/>
    <p:sldId id="421" r:id="rId46"/>
    <p:sldId id="420" r:id="rId4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80"/>
    <a:srgbClr val="CC009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2D5C90-C7D7-76BA-9724-9E10CB8AA96D}" v="8" dt="2023-03-17T18:08:09.147"/>
    <p1510:client id="{6BCDAEED-3C45-3D40-B5BE-82299B2FBFB9}" v="2" dt="2023-02-22T23:03:02.127"/>
    <p1510:client id="{8AB28789-0711-198E-B21F-6D4A36B9C6C7}" v="17" dt="2023-03-20T15:58:34.5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62180" autoAdjust="0"/>
  </p:normalViewPr>
  <p:slideViewPr>
    <p:cSldViewPr snapToGrid="0" showGuides="1">
      <p:cViewPr varScale="1">
        <p:scale>
          <a:sx n="56" d="100"/>
          <a:sy n="56" d="100"/>
        </p:scale>
        <p:origin x="64" y="2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C788819-CE36-4285-8DA3-64D232BFC643}" type="datetimeFigureOut">
              <a:rPr lang="en-US" smtClean="0"/>
              <a:t>3/24/2023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A41D09FE-F307-4964-9705-B8CB856696E2}" type="slidenum">
              <a:rPr lang="en-US" smtClean="0"/>
              <a:t>‹#›</a:t>
            </a:fld>
            <a:endParaRPr lang="en-US"/>
          </a:p>
        </p:txBody>
      </p:sp>
    </p:spTree>
    <p:extLst>
      <p:ext uri="{BB962C8B-B14F-4D97-AF65-F5344CB8AC3E}">
        <p14:creationId xmlns:p14="http://schemas.microsoft.com/office/powerpoint/2010/main" val="641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pdb101.rcsb.org/motm/173"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we will use the Water Kit, Phospholipids </a:t>
            </a:r>
            <a:r>
              <a:rPr lang="en-US" dirty="0" err="1"/>
              <a:t>Molymod</a:t>
            </a:r>
            <a:r>
              <a:rPr lang="en-US" dirty="0"/>
              <a:t> Models, the Phospholipids and Membrane Kit, and several 3D printed models (aquaporin, potassium voltage-gated channel, and sodium voltage-gated channel). </a:t>
            </a:r>
          </a:p>
        </p:txBody>
      </p:sp>
      <p:sp>
        <p:nvSpPr>
          <p:cNvPr id="4" name="Slide Number Placeholder 3"/>
          <p:cNvSpPr>
            <a:spLocks noGrp="1"/>
          </p:cNvSpPr>
          <p:nvPr>
            <p:ph type="sldNum" sz="quarter" idx="5"/>
          </p:nvPr>
        </p:nvSpPr>
        <p:spPr/>
        <p:txBody>
          <a:bodyPr/>
          <a:lstStyle/>
          <a:p>
            <a:fld id="{8C916263-F4AD-4FDF-883C-15B909C8229B}" type="slidenum">
              <a:rPr lang="en-US" smtClean="0"/>
              <a:t>1</a:t>
            </a:fld>
            <a:endParaRPr lang="en-US"/>
          </a:p>
        </p:txBody>
      </p:sp>
    </p:spTree>
    <p:extLst>
      <p:ext uri="{BB962C8B-B14F-4D97-AF65-F5344CB8AC3E}">
        <p14:creationId xmlns:p14="http://schemas.microsoft.com/office/powerpoint/2010/main" val="3740077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10</a:t>
            </a:fld>
            <a:endParaRPr lang="en-US"/>
          </a:p>
        </p:txBody>
      </p:sp>
    </p:spTree>
    <p:extLst>
      <p:ext uri="{BB962C8B-B14F-4D97-AF65-F5344CB8AC3E}">
        <p14:creationId xmlns:p14="http://schemas.microsoft.com/office/powerpoint/2010/main" val="30629551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11</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There are five phospholipid models:  phosphatidylcholine, phosphatidylserine, phosphatidylinositol, phosphatidylethanolamine, and sphingomyelin</a:t>
            </a:r>
          </a:p>
          <a:p>
            <a:r>
              <a:rPr lang="en-US" dirty="0"/>
              <a:t>Each table has a different phospholipid.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37305771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1942958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Discuss some additional assessment ideas.  </a:t>
            </a:r>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2673340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15</a:t>
            </a:fld>
            <a:endParaRPr lang="en-US"/>
          </a:p>
        </p:txBody>
      </p:sp>
    </p:spTree>
    <p:extLst>
      <p:ext uri="{BB962C8B-B14F-4D97-AF65-F5344CB8AC3E}">
        <p14:creationId xmlns:p14="http://schemas.microsoft.com/office/powerpoint/2010/main" val="3147291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340258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1148503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Phospholipid models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20</a:t>
            </a:fld>
            <a:endParaRPr lang="en-US"/>
          </a:p>
        </p:txBody>
      </p:sp>
    </p:spTree>
    <p:extLst>
      <p:ext uri="{BB962C8B-B14F-4D97-AF65-F5344CB8AC3E}">
        <p14:creationId xmlns:p14="http://schemas.microsoft.com/office/powerpoint/2010/main" val="2426576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2985901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 Ruth Hutson, a 3D Molecular Designs Science Educator. I’ve been teaching for 25 years . Before coming to 3DMD, I was the science department at a small rural high school in Northeast Kansas where I taught Concurrent College Biology, biology, chemistry, physics, and Earth Science.  I discovered the 3DMD products in 2015 and loved using them with all my classes.  Today I'd like to share with you how I use these kits with my biology and concurrent College Biology classes. </a:t>
            </a:r>
          </a:p>
        </p:txBody>
      </p:sp>
      <p:sp>
        <p:nvSpPr>
          <p:cNvPr id="4" name="Slide Number Placeholder 3"/>
          <p:cNvSpPr>
            <a:spLocks noGrp="1"/>
          </p:cNvSpPr>
          <p:nvPr>
            <p:ph type="sldNum" sz="quarter" idx="5"/>
          </p:nvPr>
        </p:nvSpPr>
        <p:spPr/>
        <p:txBody>
          <a:bodyPr/>
          <a:lstStyle/>
          <a:p>
            <a:fld id="{A41D09FE-F307-4964-9705-B8CB856696E2}" type="slidenum">
              <a:rPr lang="en-US" smtClean="0"/>
              <a:t>2</a:t>
            </a:fld>
            <a:endParaRPr lang="en-US"/>
          </a:p>
        </p:txBody>
      </p:sp>
    </p:spTree>
    <p:extLst>
      <p:ext uri="{BB962C8B-B14F-4D97-AF65-F5344CB8AC3E}">
        <p14:creationId xmlns:p14="http://schemas.microsoft.com/office/powerpoint/2010/main" val="8556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Phospholipid models </a:t>
            </a:r>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22</a:t>
            </a:fld>
            <a:endParaRPr lang="en-US"/>
          </a:p>
        </p:txBody>
      </p:sp>
    </p:spTree>
    <p:extLst>
      <p:ext uri="{BB962C8B-B14F-4D97-AF65-F5344CB8AC3E}">
        <p14:creationId xmlns:p14="http://schemas.microsoft.com/office/powerpoint/2010/main" val="40358906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first thought experiment, the phospholipids heads would be pointing down and the phospholipids tails would be pointing away from the water.  A </a:t>
            </a:r>
            <a:r>
              <a:rPr lang="en-US" dirty="0" err="1"/>
              <a:t>monofilm</a:t>
            </a:r>
            <a:r>
              <a:rPr lang="en-US" dirty="0"/>
              <a:t> would be formed. </a:t>
            </a:r>
          </a:p>
          <a:p>
            <a:endParaRPr lang="en-US" dirty="0"/>
          </a:p>
          <a:p>
            <a:r>
              <a:rPr lang="en-US" dirty="0"/>
              <a:t>In the second thought experiment, the phospholipid heads would be pointing outwards and the phospholipid tails would be pointing inside.  A micelle would be formed. </a:t>
            </a:r>
          </a:p>
          <a:p>
            <a:endParaRPr lang="en-US" dirty="0"/>
          </a:p>
          <a:p>
            <a:r>
              <a:rPr lang="en-US" dirty="0"/>
              <a:t>In the final thought experiment, there would be two layers of phospholipids, the heads would be nearest the water on the inside and outside.  The tails would be touching forming a liposome. </a:t>
            </a:r>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1427585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student have identified how water behaves.  We give them a little more information about the case.  This would be day two of the lesson and the case data would be the first routine of the day. </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16566892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middle of the lipid bilayer is highly hydrophobic.  Water molecules are small enough to pass but are slowed down because of the hydrophobic nature of the middle zone of the bilayer.   The movement of water through the cell membrane was too quick to be explained by diffusion alone.  Something else had to assist in the movement of water into the cell.  </a:t>
            </a: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41452120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Aquaporin is a transport channel that facilitates the diffusion of water across the cell membrane.  In 1992, Peter </a:t>
            </a:r>
            <a:r>
              <a:rPr lang="en-US" dirty="0" err="1"/>
              <a:t>Agre</a:t>
            </a:r>
            <a:r>
              <a:rPr lang="en-US" dirty="0"/>
              <a:t> discovered this protein while working with Rh factors in red blood cells.  It was later known as aquaporin 1 which is abbreviated as AQP 1.  Currently, there are 13 aquaporin variants in humans.  For today, we are just going to focus on AQP 1.  </a:t>
            </a:r>
          </a:p>
          <a:p>
            <a:endParaRPr lang="en-US" dirty="0"/>
          </a:p>
          <a:p>
            <a:r>
              <a:rPr lang="en-US" dirty="0"/>
              <a:t>Structure of AQP 1 </a:t>
            </a:r>
            <a:r>
              <a:rPr lang="en-US" dirty="0">
                <a:hlinkClick r:id="rId3"/>
              </a:rPr>
              <a:t>PDB-101: Molecule of the Month: Aquaporin (rcsb.org)</a:t>
            </a:r>
            <a:endParaRPr lang="en-US" dirty="0"/>
          </a:p>
          <a:p>
            <a:endParaRPr lang="en-US" dirty="0"/>
          </a:p>
          <a:p>
            <a:r>
              <a:rPr lang="en-US" dirty="0"/>
              <a:t>Aquaporin has four identical chains.  Each chain has its own channel at the center of the subunit.  One such subunit is pictured.  The channel is filled with a single file line of water passing through the protein channel.  Two charged amino acids are at the entry to make sure that only water, and not hydronium or hydroxyl, (the products when water dissociates) passes through the channel.  Water enters the channel oxygen side down until it reaches two specific amino acids (both asparagine) that causes water to reorient and continue hydrogen side down. </a:t>
            </a:r>
          </a:p>
          <a:p>
            <a:endParaRPr lang="en-US" b="1"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29732621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results of the patient’s blood work. </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18478214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compare them with the normal ranges of the Basic Metabolic Panel.    Are these results within the normal range?  </a:t>
            </a:r>
          </a:p>
          <a:p>
            <a:endParaRPr lang="en-US" dirty="0"/>
          </a:p>
          <a:p>
            <a:r>
              <a:rPr lang="en-US" dirty="0"/>
              <a:t>The sodium and potassium levels are low, but the rest of the levels are within the normal range.  However, they are on the low end of the spectrum. </a:t>
            </a:r>
          </a:p>
          <a:p>
            <a:r>
              <a:rPr lang="en-US" dirty="0"/>
              <a:t>When looking at the other symptoms that the patient was experiencing it appears she is not dehydrated.  Instead she is experiencing an imbalance with the total body water with the total body sodium (electrolytes). </a:t>
            </a:r>
          </a:p>
          <a:p>
            <a:endParaRPr lang="en-US" dirty="0"/>
          </a:p>
          <a:p>
            <a:r>
              <a:rPr lang="en-US" dirty="0"/>
              <a:t>Let’s model what might be going on in a cell using the components of the Phospholipid and Membrane Transport Kit?  Focus on sodium, sugar, and potassium and don’t worry about the other levels.  How might your students model this phenomenon? </a:t>
            </a: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6763121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at the </a:t>
            </a:r>
            <a:r>
              <a:rPr lang="en-US" dirty="0" err="1"/>
              <a:t>urinanalysis</a:t>
            </a:r>
            <a:r>
              <a:rPr lang="en-US" dirty="0"/>
              <a:t> results to see if they back up your model.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905315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compare these with the range of normal levels and discuss the clinical implications.  We are just going to focus on the first three items on the report. </a:t>
            </a:r>
          </a:p>
          <a:p>
            <a:endParaRPr lang="en-US" dirty="0"/>
          </a:p>
          <a:p>
            <a:r>
              <a:rPr lang="en-US" dirty="0"/>
              <a:t>Clinical implications and interpretation of abnormal results:  </a:t>
            </a:r>
          </a:p>
          <a:p>
            <a:r>
              <a:rPr lang="en-US" dirty="0"/>
              <a:t>Normal urine is clear or light yellow in color with no odor. The appearance changes when it contains bacteria, WBCs, fat, RBCs, or chyle (milky bodily fluid containing fat droplets or lymph.)</a:t>
            </a:r>
          </a:p>
          <a:p>
            <a:r>
              <a:rPr lang="en-US" dirty="0"/>
              <a:t>Presence of these substances could mean that there is a urinary tract infection, kidney infection, or exposure to drugs.  A fruity odor could indicate diabetes, dehydration, or starvation. </a:t>
            </a:r>
          </a:p>
          <a:p>
            <a:endParaRPr lang="en-US" dirty="0"/>
          </a:p>
          <a:p>
            <a:r>
              <a:rPr lang="en-US" dirty="0"/>
              <a:t>Normal pH is between 4.5 to 7.2 with the optimum pH being 6.0.   pH of urine changes throughout the day.  Infections make the urine more alkaline. </a:t>
            </a:r>
          </a:p>
          <a:p>
            <a:endParaRPr lang="en-US" dirty="0"/>
          </a:p>
          <a:p>
            <a:r>
              <a:rPr lang="en-US" dirty="0"/>
              <a:t>Specific Gravity is a comparison of the density of urine to the density of water which is 1.00.  Specific gravity goes up when urine is highly concentrated and coms down when the water level in urine is high.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6515909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3336434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At the end of this session, you should be able to… read goals from slide). </a:t>
            </a:r>
          </a:p>
          <a:p>
            <a:r>
              <a:rPr lang="en-US" dirty="0"/>
              <a:t>So let’s get started with some modeling </a:t>
            </a:r>
            <a:r>
              <a:rPr lang="en-US" b="1" dirty="0"/>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3</a:t>
            </a:fld>
            <a:endParaRPr lang="en-US"/>
          </a:p>
        </p:txBody>
      </p:sp>
    </p:spTree>
    <p:extLst>
      <p:ext uri="{BB962C8B-B14F-4D97-AF65-F5344CB8AC3E}">
        <p14:creationId xmlns:p14="http://schemas.microsoft.com/office/powerpoint/2010/main" val="2921864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32</a:t>
            </a:fld>
            <a:endParaRPr lang="en-US"/>
          </a:p>
        </p:txBody>
      </p:sp>
    </p:spTree>
    <p:extLst>
      <p:ext uri="{BB962C8B-B14F-4D97-AF65-F5344CB8AC3E}">
        <p14:creationId xmlns:p14="http://schemas.microsoft.com/office/powerpoint/2010/main" val="1479712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1598705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34</a:t>
            </a:fld>
            <a:endParaRPr lang="en-US"/>
          </a:p>
        </p:txBody>
      </p:sp>
    </p:spTree>
    <p:extLst>
      <p:ext uri="{BB962C8B-B14F-4D97-AF65-F5344CB8AC3E}">
        <p14:creationId xmlns:p14="http://schemas.microsoft.com/office/powerpoint/2010/main" val="34743832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35</a:t>
            </a:fld>
            <a:endParaRPr lang="en-US"/>
          </a:p>
        </p:txBody>
      </p:sp>
    </p:spTree>
    <p:extLst>
      <p:ext uri="{BB962C8B-B14F-4D97-AF65-F5344CB8AC3E}">
        <p14:creationId xmlns:p14="http://schemas.microsoft.com/office/powerpoint/2010/main" val="31499258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37</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Phospholipid and Membrane Transport Kit </a:t>
            </a:r>
          </a:p>
          <a:p>
            <a:endParaRPr lang="en-US" b="1" dirty="0"/>
          </a:p>
          <a:p>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31524472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introduce the unit with a case study so that students can relate a real-world scenario with what is going on in their bodies at the molecular level.  </a:t>
            </a:r>
          </a:p>
          <a:p>
            <a:r>
              <a:rPr lang="en-US" dirty="0">
                <a:cs typeface="Calibri"/>
              </a:rPr>
              <a:t>[Talk about the time frame, modifications for those on IEPs, and materials at their disposal.  Also, give rationale.</a:t>
            </a:r>
          </a:p>
          <a:p>
            <a:endParaRPr lang="en-US" dirty="0">
              <a:cs typeface="Calibri"/>
            </a:endParaRPr>
          </a:p>
          <a:p>
            <a:r>
              <a:rPr lang="en-US" dirty="0">
                <a:cs typeface="Calibri"/>
              </a:rPr>
              <a:t>This young lady was drinking too much water, too quickly.  Ever though kidneys flush out 20 to 29 L of water a day, kidneys can only clear 1 liter of water/hour.   Water intoxication can happen more quickly in children than adults so it is important for them to take care to drink a variety of thing slowly and consistently throughout the day.  When the total body solutes (sodium and potassium) is lower than the total water solutes, the cell swell.  In worse cases, that can lead to edema (water in the extracellular space) because the kidneys cannot flush excess water of the body.  </a:t>
            </a: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39</a:t>
            </a:fld>
            <a:endParaRPr lang="en-US"/>
          </a:p>
        </p:txBody>
      </p:sp>
    </p:spTree>
    <p:extLst>
      <p:ext uri="{BB962C8B-B14F-4D97-AF65-F5344CB8AC3E}">
        <p14:creationId xmlns:p14="http://schemas.microsoft.com/office/powerpoint/2010/main" val="38227191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Ruth says: Here are the NGSS Connections for this workshop.</a:t>
            </a:r>
          </a:p>
          <a:p>
            <a:endParaRPr lang="en-US" dirty="0">
              <a:cs typeface="Calibri"/>
            </a:endParaRPr>
          </a:p>
          <a:p>
            <a:pPr fontAlgn="t"/>
            <a:r>
              <a:rPr lang="en-US" dirty="0">
                <a:effectLst/>
              </a:rPr>
              <a:t>Students who demonstrate understanding can:</a:t>
            </a:r>
          </a:p>
          <a:p>
            <a:r>
              <a:rPr lang="en-US" dirty="0">
                <a:effectLst/>
              </a:rPr>
              <a:t>MS-LS1-2.</a:t>
            </a:r>
            <a:r>
              <a:rPr lang="en-US" b="1" dirty="0">
                <a:effectLst/>
              </a:rPr>
              <a:t>Develop and use a model to describe the function of a cell as a whole and ways the parts of cells contribute to the function.</a:t>
            </a:r>
            <a:endParaRPr lang="en-US" b="1" dirty="0">
              <a:effectLst/>
              <a:cs typeface="Calibri"/>
            </a:endParaRPr>
          </a:p>
          <a:p>
            <a:endParaRPr lang="en-US" b="1" dirty="0">
              <a:effectLst/>
              <a:cs typeface="Calibri"/>
            </a:endParaRPr>
          </a:p>
          <a:p>
            <a:r>
              <a:rPr lang="en-US" dirty="0"/>
              <a:t>MS-LS1-3.</a:t>
            </a:r>
            <a:r>
              <a:rPr lang="en-US" b="1" dirty="0">
                <a:effectLst/>
              </a:rPr>
              <a:t>Use argument supported by evidence for how the body is a system of interacting subsystems composed of groups of cells</a:t>
            </a:r>
          </a:p>
          <a:p>
            <a:endParaRPr lang="en-US" b="1" dirty="0">
              <a:effectLst/>
            </a:endParaRPr>
          </a:p>
          <a:p>
            <a:r>
              <a:rPr lang="en-US" dirty="0"/>
              <a:t>HS-LS1-2. Develop and use a model to illustrate the hierarchical organization of interacting systems that provide specific functions within multicellular organisms</a:t>
            </a:r>
            <a:endParaRPr lang="en-US" b="1" dirty="0">
              <a:effectLst/>
            </a:endParaRPr>
          </a:p>
          <a:p>
            <a:endParaRPr lang="en-US" b="1" dirty="0">
              <a:effectLst/>
              <a:cs typeface="Calibri"/>
            </a:endParaRPr>
          </a:p>
          <a:p>
            <a:r>
              <a:rPr lang="en-US" dirty="0"/>
              <a:t>HS-LS1-3.</a:t>
            </a:r>
            <a:r>
              <a:rPr lang="en-US" b="1" dirty="0">
                <a:effectLst/>
              </a:rPr>
              <a:t>Plan and conduct an investigation to provide evidence that feedback mechanisms maintain homeostasis</a:t>
            </a:r>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40</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introduce the unit with a case study so that students can relate a real-world scenario with what is going on in their bodies at the molecular level.  </a:t>
            </a: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3376580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Ruth says:  To first understand what might be happening in our case, my classes first explore the nature of water.  </a:t>
            </a:r>
            <a:r>
              <a:rPr lang="en-US" b="0" dirty="0"/>
              <a:t>Spill your cup of water on the table look carefully at the contents.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4184968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Ruth says: Materials management is a must for my classes.  Since these are older classes and they would have had previous experience with the water cup, I do not parse out the contents of the cup.  If this is your students first experience with the water cup you might only  want to give them two molecules of water.  </a:t>
            </a:r>
          </a:p>
          <a:p>
            <a:pPr>
              <a:defRPr/>
            </a:pPr>
            <a:endParaRPr lang="en-US" dirty="0"/>
          </a:p>
          <a:p>
            <a:pPr>
              <a:defRPr/>
            </a:pPr>
            <a:r>
              <a:rPr lang="en-US" dirty="0"/>
              <a:t>You should notice that oxygens are attracted to hydrogens on other water molecules.  This is because of hydrogen bonding which leads to many of the important properties of water and how it interacts with other substances. </a:t>
            </a:r>
            <a:r>
              <a:rPr lang="en-US" b="1" dirty="0"/>
              <a:t> [Advance slide.] </a:t>
            </a:r>
            <a:endParaRPr lang="en-US" b="1" dirty="0">
              <a:cs typeface="Calibri"/>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Now I have them retrieve the grey and white molecule from the cup and interact it with several water molecules.  How it this interact with water?  Talk about the difference between the thought bubble and text on the screen.  [</a:t>
            </a:r>
            <a:r>
              <a:rPr lang="en-US" i="1" dirty="0">
                <a:cs typeface="Calibri"/>
              </a:rPr>
              <a:t>Wait for responses.</a:t>
            </a:r>
            <a:r>
              <a:rPr lang="en-US" dirty="0">
                <a:cs typeface="Calibri"/>
              </a:rPr>
              <a:t>]</a:t>
            </a:r>
          </a:p>
          <a:p>
            <a:endParaRPr lang="en-US" dirty="0">
              <a:cs typeface="Calibri"/>
            </a:endParaRPr>
          </a:p>
          <a:p>
            <a:r>
              <a:rPr lang="en-US" dirty="0">
                <a:cs typeface="Calibri"/>
              </a:rPr>
              <a:t> </a:t>
            </a:r>
            <a:r>
              <a:rPr lang="en-US" b="1" dirty="0">
                <a:cs typeface="Calibri"/>
              </a:rPr>
              <a:t>[Advance slide.]</a:t>
            </a:r>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299816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Calibri"/>
              </a:rPr>
              <a:t>Ethane is a non-polar molecule because it has an even charge across the entire molecule. Ethane does not form hydrogen bonds. Since water is polar and has an unequal charge across the molecule, it will not interact with ethane.</a:t>
            </a:r>
          </a:p>
          <a:p>
            <a:r>
              <a:rPr lang="en-US" dirty="0"/>
              <a:t>  </a:t>
            </a:r>
            <a:r>
              <a:rPr lang="en-US" b="1" dirty="0"/>
              <a:t>[Advance slide.]</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8</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9</a:t>
            </a:fld>
            <a:endParaRPr lang="en-US"/>
          </a:p>
        </p:txBody>
      </p:sp>
    </p:spTree>
    <p:extLst>
      <p:ext uri="{BB962C8B-B14F-4D97-AF65-F5344CB8AC3E}">
        <p14:creationId xmlns:p14="http://schemas.microsoft.com/office/powerpoint/2010/main" val="29773064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88" r:id="rId1"/>
    <p:sldLayoutId id="2147483701"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media/image48.jpeg"/></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F7E8FD9-96A5-042E-BA7B-55763B342AED}"/>
              </a:ext>
            </a:extLst>
          </p:cNvPr>
          <p:cNvSpPr>
            <a:spLocks noGrp="1"/>
          </p:cNvSpPr>
          <p:nvPr>
            <p:ph type="sldNum" sz="quarter" idx="12"/>
          </p:nvPr>
        </p:nvSpPr>
        <p:spPr/>
        <p:txBody>
          <a:bodyPr/>
          <a:lstStyle/>
          <a:p>
            <a:fld id="{195F50F5-0325-4E13-93B8-A048A96B03AB}" type="slidenum">
              <a:rPr lang="en-US" smtClean="0"/>
              <a:pPr/>
              <a:t>1</a:t>
            </a:fld>
            <a:endParaRPr lang="en-US" dirty="0"/>
          </a:p>
        </p:txBody>
      </p:sp>
      <p:sp>
        <p:nvSpPr>
          <p:cNvPr id="7" name="Content Placeholder 3">
            <a:extLst>
              <a:ext uri="{FF2B5EF4-FFF2-40B4-BE49-F238E27FC236}">
                <a16:creationId xmlns:a16="http://schemas.microsoft.com/office/drawing/2014/main" id="{6EC0814B-F710-24ED-7C1E-1A5D4BCE9A5B}"/>
              </a:ext>
            </a:extLst>
          </p:cNvPr>
          <p:cNvSpPr>
            <a:spLocks noGrp="1"/>
          </p:cNvSpPr>
          <p:nvPr>
            <p:ph idx="1"/>
          </p:nvPr>
        </p:nvSpPr>
        <p:spPr>
          <a:xfrm>
            <a:off x="57024" y="1752600"/>
            <a:ext cx="6216775" cy="3536523"/>
          </a:xfrm>
        </p:spPr>
        <p:txBody>
          <a:bodyPr>
            <a:noAutofit/>
          </a:bodyPr>
          <a:lstStyle/>
          <a:p>
            <a:pPr marL="0" indent="0">
              <a:buNone/>
            </a:pPr>
            <a:endParaRPr lang="en-US" sz="4000" dirty="0">
              <a:solidFill>
                <a:schemeClr val="accent6"/>
              </a:solidFill>
              <a:latin typeface="Amasis MT Pro Black" panose="020B0604020202020204" pitchFamily="18" charset="0"/>
            </a:endParaRPr>
          </a:p>
          <a:p>
            <a:pPr marL="0" indent="0">
              <a:buNone/>
            </a:pPr>
            <a:r>
              <a:rPr lang="en-US" sz="4000" dirty="0">
                <a:solidFill>
                  <a:schemeClr val="accent6"/>
                </a:solidFill>
                <a:latin typeface="Amasis MT Pro Black" panose="020B0604020202020204" pitchFamily="18" charset="0"/>
              </a:rPr>
              <a:t>Get a Move On: Modeling Molecular Transport Across Cell Membranes</a:t>
            </a:r>
            <a:endParaRPr lang="en-US" sz="4000" dirty="0"/>
          </a:p>
        </p:txBody>
      </p:sp>
      <p:pic>
        <p:nvPicPr>
          <p:cNvPr id="3" name="Picture 2">
            <a:extLst>
              <a:ext uri="{FF2B5EF4-FFF2-40B4-BE49-F238E27FC236}">
                <a16:creationId xmlns:a16="http://schemas.microsoft.com/office/drawing/2014/main" id="{BF90E781-505E-2B7F-CA12-E69958718A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8976" y="3060873"/>
            <a:ext cx="6096000" cy="3238500"/>
          </a:xfrm>
          <a:prstGeom prst="rect">
            <a:avLst/>
          </a:prstGeom>
        </p:spPr>
      </p:pic>
      <p:pic>
        <p:nvPicPr>
          <p:cNvPr id="4" name="Picture 3" descr="A picture containing indoor&#10;&#10;Description automatically generated">
            <a:extLst>
              <a:ext uri="{FF2B5EF4-FFF2-40B4-BE49-F238E27FC236}">
                <a16:creationId xmlns:a16="http://schemas.microsoft.com/office/drawing/2014/main" id="{6691D1C4-5D72-D3F7-BE77-23A5BA4B95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6553" y="892158"/>
            <a:ext cx="3048000" cy="2029968"/>
          </a:xfrm>
          <a:prstGeom prst="rect">
            <a:avLst/>
          </a:prstGeom>
        </p:spPr>
      </p:pic>
      <p:pic>
        <p:nvPicPr>
          <p:cNvPr id="5" name="Picture 4" descr="Chart, scatter chart&#10;&#10;Description automatically generated">
            <a:extLst>
              <a:ext uri="{FF2B5EF4-FFF2-40B4-BE49-F238E27FC236}">
                <a16:creationId xmlns:a16="http://schemas.microsoft.com/office/drawing/2014/main" id="{2A21589C-129E-56A4-5459-FAC006704E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03070" y="1010338"/>
            <a:ext cx="2970258" cy="1981162"/>
          </a:xfrm>
          <a:prstGeom prst="rect">
            <a:avLst/>
          </a:prstGeom>
        </p:spPr>
      </p:pic>
    </p:spTree>
    <p:extLst>
      <p:ext uri="{BB962C8B-B14F-4D97-AF65-F5344CB8AC3E}">
        <p14:creationId xmlns:p14="http://schemas.microsoft.com/office/powerpoint/2010/main" val="3527956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152D2-CF94-0A66-54BD-4C3517FB0FA6}"/>
              </a:ext>
            </a:extLst>
          </p:cNvPr>
          <p:cNvSpPr txBox="1"/>
          <p:nvPr/>
        </p:nvSpPr>
        <p:spPr>
          <a:xfrm>
            <a:off x="5909310" y="863600"/>
            <a:ext cx="5692140" cy="861774"/>
          </a:xfrm>
          <a:prstGeom prst="rect">
            <a:avLst/>
          </a:prstGeom>
          <a:noFill/>
        </p:spPr>
        <p:txBody>
          <a:bodyPr wrap="square" rtlCol="0">
            <a:spAutoFit/>
          </a:bodyPr>
          <a:lstStyle/>
          <a:p>
            <a:pPr algn="ctr"/>
            <a:r>
              <a:rPr lang="en-US" sz="3200" dirty="0"/>
              <a:t>A closer look at solubility </a:t>
            </a:r>
          </a:p>
          <a:p>
            <a:endParaRPr lang="en-US" dirty="0"/>
          </a:p>
        </p:txBody>
      </p:sp>
      <p:sp>
        <p:nvSpPr>
          <p:cNvPr id="6" name="TextBox 5">
            <a:extLst>
              <a:ext uri="{FF2B5EF4-FFF2-40B4-BE49-F238E27FC236}">
                <a16:creationId xmlns:a16="http://schemas.microsoft.com/office/drawing/2014/main" id="{EA2EA535-28F2-D545-4108-BDB243CA325C}"/>
              </a:ext>
            </a:extLst>
          </p:cNvPr>
          <p:cNvSpPr txBox="1"/>
          <p:nvPr/>
        </p:nvSpPr>
        <p:spPr>
          <a:xfrm>
            <a:off x="1219200" y="863600"/>
            <a:ext cx="4876800" cy="5078313"/>
          </a:xfrm>
          <a:prstGeom prst="rect">
            <a:avLst/>
          </a:prstGeom>
          <a:noFill/>
        </p:spPr>
        <p:txBody>
          <a:bodyPr wrap="square" rtlCol="0">
            <a:spAutoFit/>
          </a:bodyPr>
          <a:lstStyle/>
          <a:p>
            <a:r>
              <a:rPr lang="en-US" sz="3200" dirty="0"/>
              <a:t>How does this molecule interact with water molecules ?</a:t>
            </a:r>
          </a:p>
          <a:p>
            <a:endParaRPr lang="en-US" sz="3200" dirty="0"/>
          </a:p>
          <a:p>
            <a:r>
              <a:rPr lang="en-US" sz="3200" dirty="0"/>
              <a:t>What patterns do you see?</a:t>
            </a:r>
          </a:p>
          <a:p>
            <a:endParaRPr lang="en-US" sz="3200" dirty="0"/>
          </a:p>
          <a:p>
            <a:endParaRPr lang="en-US" sz="3200" dirty="0"/>
          </a:p>
          <a:p>
            <a:r>
              <a:rPr lang="en-US" sz="3200" dirty="0"/>
              <a:t>What questions do you have? </a:t>
            </a:r>
          </a:p>
          <a:p>
            <a:endParaRPr lang="en-US" dirty="0"/>
          </a:p>
          <a:p>
            <a:endParaRPr lang="en-US" dirty="0"/>
          </a:p>
        </p:txBody>
      </p:sp>
      <p:pic>
        <p:nvPicPr>
          <p:cNvPr id="2" name="Picture 1">
            <a:extLst>
              <a:ext uri="{FF2B5EF4-FFF2-40B4-BE49-F238E27FC236}">
                <a16:creationId xmlns:a16="http://schemas.microsoft.com/office/drawing/2014/main" id="{64B5194C-3295-337F-AE87-D64FCE908673}"/>
              </a:ext>
            </a:extLst>
          </p:cNvPr>
          <p:cNvPicPr>
            <a:picLocks noChangeAspect="1"/>
          </p:cNvPicPr>
          <p:nvPr/>
        </p:nvPicPr>
        <p:blipFill rotWithShape="1">
          <a:blip r:embed="rId3">
            <a:extLst>
              <a:ext uri="{28A0092B-C50C-407E-A947-70E740481C1C}">
                <a14:useLocalDpi xmlns:a14="http://schemas.microsoft.com/office/drawing/2010/main" val="0"/>
              </a:ext>
            </a:extLst>
          </a:blip>
          <a:srcRect l="20315" t="7531" r="19267" b="8888"/>
          <a:stretch/>
        </p:blipFill>
        <p:spPr>
          <a:xfrm>
            <a:off x="7770919" y="2096057"/>
            <a:ext cx="2336649" cy="4572000"/>
          </a:xfrm>
          <a:prstGeom prst="rect">
            <a:avLst/>
          </a:prstGeom>
        </p:spPr>
      </p:pic>
      <p:pic>
        <p:nvPicPr>
          <p:cNvPr id="4" name="Picture 3" descr="Shape&#10;&#10;Description automatically generated">
            <a:extLst>
              <a:ext uri="{FF2B5EF4-FFF2-40B4-BE49-F238E27FC236}">
                <a16:creationId xmlns:a16="http://schemas.microsoft.com/office/drawing/2014/main" id="{D7C50133-2B4C-9B70-AC3E-00C8C1B29E63}"/>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274227" y="863600"/>
            <a:ext cx="944973" cy="998462"/>
          </a:xfrm>
          <a:prstGeom prst="rect">
            <a:avLst/>
          </a:prstGeom>
        </p:spPr>
      </p:pic>
    </p:spTree>
    <p:extLst>
      <p:ext uri="{BB962C8B-B14F-4D97-AF65-F5344CB8AC3E}">
        <p14:creationId xmlns:p14="http://schemas.microsoft.com/office/powerpoint/2010/main" val="1753493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8316085" cy="584775"/>
          </a:xfrm>
          <a:prstGeom prst="rect">
            <a:avLst/>
          </a:prstGeom>
          <a:noFill/>
        </p:spPr>
        <p:txBody>
          <a:bodyPr wrap="square" rtlCol="0">
            <a:spAutoFit/>
          </a:bodyPr>
          <a:lstStyle/>
          <a:p>
            <a:pPr algn="ctr"/>
            <a:r>
              <a:rPr lang="en-US" sz="3200" dirty="0"/>
              <a:t>Getting through the cell membrane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7260451" cy="1231106"/>
          </a:xfrm>
          <a:prstGeom prst="rect">
            <a:avLst/>
          </a:prstGeom>
          <a:noFill/>
        </p:spPr>
        <p:txBody>
          <a:bodyPr wrap="square" rtlCol="0">
            <a:spAutoFit/>
          </a:bodyPr>
          <a:lstStyle/>
          <a:p>
            <a:pPr algn="ctr"/>
            <a:r>
              <a:rPr lang="en-US" sz="2800" dirty="0"/>
              <a:t>How does a polar molecule like water diffuse through a largely hydrophobic bilayer?</a:t>
            </a:r>
          </a:p>
          <a:p>
            <a:endParaRPr lang="en-US" dirty="0"/>
          </a:p>
        </p:txBody>
      </p:sp>
      <p:pic>
        <p:nvPicPr>
          <p:cNvPr id="1028" name="Picture 4">
            <a:extLst>
              <a:ext uri="{FF2B5EF4-FFF2-40B4-BE49-F238E27FC236}">
                <a16:creationId xmlns:a16="http://schemas.microsoft.com/office/drawing/2014/main" id="{D87138FE-D79B-03D7-DCDE-39C82DDF8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278" y="1502979"/>
            <a:ext cx="3819525" cy="4676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C8BAEF5-3578-67B9-5BA4-F12227E491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045" y="3792472"/>
            <a:ext cx="2781060" cy="2387282"/>
          </a:xfrm>
          <a:prstGeom prst="rect">
            <a:avLst/>
          </a:prstGeom>
          <a:noFill/>
          <a:extLst>
            <a:ext uri="{909E8E84-426E-40DD-AFC4-6F175D3DCCD1}">
              <a14:hiddenFill xmlns:a14="http://schemas.microsoft.com/office/drawing/2010/main">
                <a:solidFill>
                  <a:srgbClr val="FFFFFF"/>
                </a:solidFill>
              </a14:hiddenFill>
            </a:ext>
          </a:extLst>
        </p:spPr>
      </p:pic>
      <p:sp>
        <p:nvSpPr>
          <p:cNvPr id="4" name="Thought Bubble: Cloud 3">
            <a:extLst>
              <a:ext uri="{FF2B5EF4-FFF2-40B4-BE49-F238E27FC236}">
                <a16:creationId xmlns:a16="http://schemas.microsoft.com/office/drawing/2014/main" id="{3C2DD5F7-FB89-F80F-0830-E6CEBBB988FA}"/>
              </a:ext>
            </a:extLst>
          </p:cNvPr>
          <p:cNvSpPr/>
          <p:nvPr/>
        </p:nvSpPr>
        <p:spPr>
          <a:xfrm>
            <a:off x="554671" y="1513820"/>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8113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hospholipid Modeling Set">
            <a:extLst>
              <a:ext uri="{FF2B5EF4-FFF2-40B4-BE49-F238E27FC236}">
                <a16:creationId xmlns:a16="http://schemas.microsoft.com/office/drawing/2014/main" id="{C5A42610-D581-B98C-1BAA-53A6AE78FB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846743"/>
            <a:ext cx="6814820" cy="454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8127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11219792" cy="584775"/>
          </a:xfrm>
          <a:prstGeom prst="rect">
            <a:avLst/>
          </a:prstGeom>
          <a:noFill/>
        </p:spPr>
        <p:txBody>
          <a:bodyPr wrap="square" rtlCol="0">
            <a:spAutoFit/>
          </a:bodyPr>
          <a:lstStyle/>
          <a:p>
            <a:pPr algn="ctr"/>
            <a:r>
              <a:rPr lang="en-US" sz="3200" dirty="0"/>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722586" y="2285107"/>
            <a:ext cx="6225541" cy="4031873"/>
          </a:xfrm>
          <a:prstGeom prst="rect">
            <a:avLst/>
          </a:prstGeom>
          <a:noFill/>
        </p:spPr>
        <p:txBody>
          <a:bodyPr wrap="square" rtlCol="0">
            <a:spAutoFit/>
          </a:bodyPr>
          <a:lstStyle/>
          <a:p>
            <a:r>
              <a:rPr lang="en-US" sz="3200" dirty="0"/>
              <a:t>Examine the phospholipid </a:t>
            </a:r>
            <a:r>
              <a:rPr lang="en-US" sz="3200" dirty="0" err="1"/>
              <a:t>molymod</a:t>
            </a:r>
            <a:r>
              <a:rPr lang="en-US" sz="3200" dirty="0"/>
              <a:t> at your table.</a:t>
            </a:r>
          </a:p>
          <a:p>
            <a:pPr marL="457200" indent="-457200">
              <a:buFont typeface="Arial" panose="020B0604020202020204" pitchFamily="34" charset="0"/>
              <a:buChar char="•"/>
            </a:pPr>
            <a:r>
              <a:rPr lang="en-US" sz="3200" dirty="0"/>
              <a:t>Describe the overall structure of your model</a:t>
            </a:r>
          </a:p>
          <a:p>
            <a:pPr marL="457200" indent="-457200">
              <a:buFont typeface="Arial" panose="020B0604020202020204" pitchFamily="34" charset="0"/>
              <a:buChar char="•"/>
            </a:pPr>
            <a:r>
              <a:rPr lang="en-US" sz="3200" dirty="0"/>
              <a:t>What atoms are present?  What colors represent these atoms?</a:t>
            </a:r>
          </a:p>
          <a:p>
            <a:pPr marL="457200" indent="-457200">
              <a:buFont typeface="Arial" panose="020B0604020202020204" pitchFamily="34" charset="0"/>
              <a:buChar char="•"/>
            </a:pPr>
            <a:r>
              <a:rPr lang="en-US" sz="3200" dirty="0"/>
              <a:t>What are two questions you have about your model?</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noFill/>
          <a:extLst>
            <a:ext uri="{909E8E84-426E-40DD-AFC4-6F175D3DCCD1}">
              <a14:hiddenFill xmlns:a14="http://schemas.microsoft.com/office/drawing/2010/main">
                <a:solidFill>
                  <a:srgbClr val="FFFFFF"/>
                </a:solidFill>
              </a14:hiddenFill>
            </a:ext>
          </a:extLst>
        </p:spPr>
      </p:pic>
      <p:sp>
        <p:nvSpPr>
          <p:cNvPr id="3" name="Thought Bubble: Cloud 2">
            <a:extLst>
              <a:ext uri="{FF2B5EF4-FFF2-40B4-BE49-F238E27FC236}">
                <a16:creationId xmlns:a16="http://schemas.microsoft.com/office/drawing/2014/main" id="{3C37378F-3C2C-FDB0-EF39-734C8CE7B890}"/>
              </a:ext>
            </a:extLst>
          </p:cNvPr>
          <p:cNvSpPr/>
          <p:nvPr/>
        </p:nvSpPr>
        <p:spPr>
          <a:xfrm>
            <a:off x="722586" y="1399651"/>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28425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FEB6F544-36F4-9DBD-9F5A-D804D599DD51}"/>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504497" y="1127970"/>
            <a:ext cx="944973" cy="998462"/>
          </a:xfrm>
          <a:prstGeom prst="rect">
            <a:avLst/>
          </a:prstGeom>
        </p:spPr>
      </p:pic>
      <p:sp>
        <p:nvSpPr>
          <p:cNvPr id="2" name="TextBox 1">
            <a:extLst>
              <a:ext uri="{FF2B5EF4-FFF2-40B4-BE49-F238E27FC236}">
                <a16:creationId xmlns:a16="http://schemas.microsoft.com/office/drawing/2014/main" id="{819496DD-7818-AEC5-17C3-5E86F8A0A545}"/>
              </a:ext>
            </a:extLst>
          </p:cNvPr>
          <p:cNvSpPr txBox="1"/>
          <p:nvPr/>
        </p:nvSpPr>
        <p:spPr>
          <a:xfrm>
            <a:off x="798787" y="1334814"/>
            <a:ext cx="7126013" cy="584775"/>
          </a:xfrm>
          <a:prstGeom prst="rect">
            <a:avLst/>
          </a:prstGeom>
          <a:noFill/>
        </p:spPr>
        <p:txBody>
          <a:bodyPr wrap="square" rtlCol="0">
            <a:spAutoFit/>
          </a:bodyPr>
          <a:lstStyle/>
          <a:p>
            <a:pPr algn="ctr"/>
            <a:r>
              <a:rPr lang="en-US" sz="3200" dirty="0"/>
              <a:t>Getting Through the Cell Membrane</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686843"/>
            <a:ext cx="6292543" cy="3046988"/>
          </a:xfrm>
          <a:prstGeom prst="rect">
            <a:avLst/>
          </a:prstGeom>
          <a:noFill/>
        </p:spPr>
        <p:txBody>
          <a:bodyPr wrap="square" rtlCol="0">
            <a:spAutoFit/>
          </a:bodyPr>
          <a:lstStyle/>
          <a:p>
            <a:r>
              <a:rPr lang="en-US" sz="3200" dirty="0"/>
              <a:t>Compare and contrast your group’s phospholipid to another group’s phospholipid. </a:t>
            </a:r>
          </a:p>
          <a:p>
            <a:endParaRPr lang="en-US" sz="3200" dirty="0"/>
          </a:p>
          <a:p>
            <a:r>
              <a:rPr lang="en-US" sz="3200" dirty="0"/>
              <a:t>Speculate why a cell membrane would have different phospholipids.</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8090" y="2125980"/>
            <a:ext cx="24003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19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9496DD-7818-AEC5-17C3-5E86F8A0A545}"/>
              </a:ext>
            </a:extLst>
          </p:cNvPr>
          <p:cNvSpPr txBox="1"/>
          <p:nvPr/>
        </p:nvSpPr>
        <p:spPr>
          <a:xfrm>
            <a:off x="788627" y="1526013"/>
            <a:ext cx="11219792" cy="584775"/>
          </a:xfrm>
          <a:prstGeom prst="rect">
            <a:avLst/>
          </a:prstGeom>
          <a:noFill/>
        </p:spPr>
        <p:txBody>
          <a:bodyPr wrap="square" rtlCol="0">
            <a:spAutoFit/>
          </a:bodyPr>
          <a:lstStyle/>
          <a:p>
            <a:pPr algn="ctr"/>
            <a:r>
              <a:rPr lang="en-US" sz="3200" dirty="0"/>
              <a:t>Focus on Phospholipid Heads</a:t>
            </a:r>
          </a:p>
        </p:txBody>
      </p:sp>
      <p:sp>
        <p:nvSpPr>
          <p:cNvPr id="4" name="TextBox 3">
            <a:extLst>
              <a:ext uri="{FF2B5EF4-FFF2-40B4-BE49-F238E27FC236}">
                <a16:creationId xmlns:a16="http://schemas.microsoft.com/office/drawing/2014/main" id="{6D896CC8-CC14-2720-E797-DB59EC51164F}"/>
              </a:ext>
            </a:extLst>
          </p:cNvPr>
          <p:cNvSpPr txBox="1"/>
          <p:nvPr/>
        </p:nvSpPr>
        <p:spPr>
          <a:xfrm>
            <a:off x="504497" y="2722879"/>
            <a:ext cx="2149785" cy="1077218"/>
          </a:xfrm>
          <a:prstGeom prst="rect">
            <a:avLst/>
          </a:prstGeom>
          <a:noFill/>
        </p:spPr>
        <p:txBody>
          <a:bodyPr wrap="square" rtlCol="0">
            <a:spAutoFit/>
          </a:bodyPr>
          <a:lstStyle/>
          <a:p>
            <a:endParaRPr lang="en-US" sz="3200" dirty="0"/>
          </a:p>
          <a:p>
            <a:r>
              <a:rPr lang="en-US" sz="3200" dirty="0"/>
              <a:t>.</a:t>
            </a:r>
          </a:p>
        </p:txBody>
      </p:sp>
      <p:pic>
        <p:nvPicPr>
          <p:cNvPr id="2050" name="Picture 2">
            <a:extLst>
              <a:ext uri="{FF2B5EF4-FFF2-40B4-BE49-F238E27FC236}">
                <a16:creationId xmlns:a16="http://schemas.microsoft.com/office/drawing/2014/main" id="{23F325F8-0387-4F09-5C6D-5652ED2C02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17" y="3155843"/>
            <a:ext cx="1854777"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138FD9D3-CBE2-6EFB-146A-02E9E73E7D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81" y="1367428"/>
            <a:ext cx="2740780" cy="180401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8800B893-FA42-D632-75ED-17D244C05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6830" y="2638284"/>
            <a:ext cx="1195073" cy="3238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a:extLst>
              <a:ext uri="{FF2B5EF4-FFF2-40B4-BE49-F238E27FC236}">
                <a16:creationId xmlns:a16="http://schemas.microsoft.com/office/drawing/2014/main" id="{38496EA4-9797-4843-5CC7-84EB039FF0C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3130" y="2662458"/>
            <a:ext cx="1860752" cy="31369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a:extLst>
              <a:ext uri="{FF2B5EF4-FFF2-40B4-BE49-F238E27FC236}">
                <a16:creationId xmlns:a16="http://schemas.microsoft.com/office/drawing/2014/main" id="{0D04023E-DC7C-C489-665E-7B018C1288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21136" y="2680611"/>
            <a:ext cx="1883429" cy="317513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a:extLst>
              <a:ext uri="{FF2B5EF4-FFF2-40B4-BE49-F238E27FC236}">
                <a16:creationId xmlns:a16="http://schemas.microsoft.com/office/drawing/2014/main" id="{77143C58-6ECB-9D72-5ACE-91F6840930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95170" y="2722382"/>
            <a:ext cx="1906299" cy="3238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68411C-0A45-D3A5-1125-867BB661C0DE}"/>
              </a:ext>
            </a:extLst>
          </p:cNvPr>
          <p:cNvSpPr txBox="1"/>
          <p:nvPr/>
        </p:nvSpPr>
        <p:spPr>
          <a:xfrm>
            <a:off x="132081" y="6394343"/>
            <a:ext cx="2149786" cy="369332"/>
          </a:xfrm>
          <a:prstGeom prst="rect">
            <a:avLst/>
          </a:prstGeom>
          <a:noFill/>
        </p:spPr>
        <p:txBody>
          <a:bodyPr wrap="square" rtlCol="0">
            <a:spAutoFit/>
          </a:bodyPr>
          <a:lstStyle/>
          <a:p>
            <a:r>
              <a:rPr lang="en-US" dirty="0"/>
              <a:t>Phosphatidylcholine</a:t>
            </a:r>
          </a:p>
        </p:txBody>
      </p:sp>
      <p:sp>
        <p:nvSpPr>
          <p:cNvPr id="5" name="TextBox 4">
            <a:extLst>
              <a:ext uri="{FF2B5EF4-FFF2-40B4-BE49-F238E27FC236}">
                <a16:creationId xmlns:a16="http://schemas.microsoft.com/office/drawing/2014/main" id="{B962A904-FE7C-3EF7-4A73-5CECACD9074F}"/>
              </a:ext>
            </a:extLst>
          </p:cNvPr>
          <p:cNvSpPr txBox="1"/>
          <p:nvPr/>
        </p:nvSpPr>
        <p:spPr>
          <a:xfrm>
            <a:off x="2532389" y="6247431"/>
            <a:ext cx="1760054" cy="369332"/>
          </a:xfrm>
          <a:prstGeom prst="rect">
            <a:avLst/>
          </a:prstGeom>
          <a:noFill/>
        </p:spPr>
        <p:txBody>
          <a:bodyPr wrap="square" rtlCol="0">
            <a:spAutoFit/>
          </a:bodyPr>
          <a:lstStyle/>
          <a:p>
            <a:r>
              <a:rPr lang="en-US" dirty="0"/>
              <a:t>Sphingomyelin</a:t>
            </a:r>
          </a:p>
        </p:txBody>
      </p:sp>
      <p:sp>
        <p:nvSpPr>
          <p:cNvPr id="6" name="TextBox 5">
            <a:extLst>
              <a:ext uri="{FF2B5EF4-FFF2-40B4-BE49-F238E27FC236}">
                <a16:creationId xmlns:a16="http://schemas.microsoft.com/office/drawing/2014/main" id="{CB643763-AFD3-E817-3259-937C6ED4DF9C}"/>
              </a:ext>
            </a:extLst>
          </p:cNvPr>
          <p:cNvSpPr txBox="1"/>
          <p:nvPr/>
        </p:nvSpPr>
        <p:spPr>
          <a:xfrm>
            <a:off x="4144363" y="6247431"/>
            <a:ext cx="2794603" cy="369332"/>
          </a:xfrm>
          <a:prstGeom prst="rect">
            <a:avLst/>
          </a:prstGeom>
          <a:noFill/>
        </p:spPr>
        <p:txBody>
          <a:bodyPr wrap="square" rtlCol="0">
            <a:spAutoFit/>
          </a:bodyPr>
          <a:lstStyle/>
          <a:p>
            <a:r>
              <a:rPr lang="en-US" dirty="0"/>
              <a:t>Phosphatidylethanolamine</a:t>
            </a:r>
          </a:p>
        </p:txBody>
      </p:sp>
      <p:sp>
        <p:nvSpPr>
          <p:cNvPr id="7" name="TextBox 6">
            <a:extLst>
              <a:ext uri="{FF2B5EF4-FFF2-40B4-BE49-F238E27FC236}">
                <a16:creationId xmlns:a16="http://schemas.microsoft.com/office/drawing/2014/main" id="{3114F4B4-FF60-AB90-6C5F-1DFA92B656F4}"/>
              </a:ext>
            </a:extLst>
          </p:cNvPr>
          <p:cNvSpPr txBox="1"/>
          <p:nvPr/>
        </p:nvSpPr>
        <p:spPr>
          <a:xfrm>
            <a:off x="6776299" y="5855740"/>
            <a:ext cx="2235622" cy="369332"/>
          </a:xfrm>
          <a:prstGeom prst="rect">
            <a:avLst/>
          </a:prstGeom>
          <a:noFill/>
        </p:spPr>
        <p:txBody>
          <a:bodyPr wrap="square" rtlCol="0">
            <a:spAutoFit/>
          </a:bodyPr>
          <a:lstStyle/>
          <a:p>
            <a:r>
              <a:rPr lang="en-US" dirty="0"/>
              <a:t>Phosphati</a:t>
            </a:r>
            <a:r>
              <a:rPr lang="en-US" b="1" dirty="0"/>
              <a:t>dylserin</a:t>
            </a:r>
            <a:r>
              <a:rPr lang="en-US" dirty="0"/>
              <a:t>e</a:t>
            </a:r>
          </a:p>
        </p:txBody>
      </p:sp>
      <p:sp>
        <p:nvSpPr>
          <p:cNvPr id="9" name="TextBox 8">
            <a:extLst>
              <a:ext uri="{FF2B5EF4-FFF2-40B4-BE49-F238E27FC236}">
                <a16:creationId xmlns:a16="http://schemas.microsoft.com/office/drawing/2014/main" id="{CC845ED6-BA92-30D2-56CF-BC478E8780AF}"/>
              </a:ext>
            </a:extLst>
          </p:cNvPr>
          <p:cNvSpPr txBox="1"/>
          <p:nvPr/>
        </p:nvSpPr>
        <p:spPr>
          <a:xfrm>
            <a:off x="9164320" y="5878098"/>
            <a:ext cx="3027680" cy="369332"/>
          </a:xfrm>
          <a:prstGeom prst="rect">
            <a:avLst/>
          </a:prstGeom>
          <a:noFill/>
        </p:spPr>
        <p:txBody>
          <a:bodyPr wrap="square" rtlCol="0">
            <a:spAutoFit/>
          </a:bodyPr>
          <a:lstStyle/>
          <a:p>
            <a:r>
              <a:rPr lang="en-US" dirty="0"/>
              <a:t>Phosphatidylinositol</a:t>
            </a:r>
          </a:p>
        </p:txBody>
      </p:sp>
    </p:spTree>
    <p:extLst>
      <p:ext uri="{BB962C8B-B14F-4D97-AF65-F5344CB8AC3E}">
        <p14:creationId xmlns:p14="http://schemas.microsoft.com/office/powerpoint/2010/main" val="1699005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B2942273-A9A9-664F-E595-45BA8F6E4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6340" y="1739900"/>
            <a:ext cx="2362200" cy="41910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73F02246-778E-1F89-AE53-5EE0B2DCDA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106738"/>
            <a:ext cx="3295650" cy="23717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51A5D33-AEB9-87DD-2F6E-517085593512}"/>
              </a:ext>
            </a:extLst>
          </p:cNvPr>
          <p:cNvSpPr txBox="1"/>
          <p:nvPr/>
        </p:nvSpPr>
        <p:spPr>
          <a:xfrm>
            <a:off x="6116320" y="2103120"/>
            <a:ext cx="5313680" cy="646331"/>
          </a:xfrm>
          <a:prstGeom prst="rect">
            <a:avLst/>
          </a:prstGeom>
          <a:noFill/>
        </p:spPr>
        <p:txBody>
          <a:bodyPr wrap="square" rtlCol="0">
            <a:spAutoFit/>
          </a:bodyPr>
          <a:lstStyle/>
          <a:p>
            <a:pPr marL="285750" indent="-285750">
              <a:buFont typeface="Arial" panose="020B0604020202020204" pitchFamily="34" charset="0"/>
              <a:buChar char="•"/>
            </a:pPr>
            <a:r>
              <a:rPr lang="en-US" dirty="0"/>
              <a:t>Hydrogen in the </a:t>
            </a:r>
            <a:r>
              <a:rPr lang="en-US" u="sng" dirty="0">
                <a:solidFill>
                  <a:srgbClr val="FF0000"/>
                </a:solidFill>
              </a:rPr>
              <a:t>cis </a:t>
            </a:r>
            <a:r>
              <a:rPr lang="en-US" dirty="0"/>
              <a:t>configuration</a:t>
            </a:r>
          </a:p>
          <a:p>
            <a:pPr marL="285750" indent="-285750">
              <a:buFont typeface="Arial" panose="020B0604020202020204" pitchFamily="34" charset="0"/>
              <a:buChar char="•"/>
            </a:pPr>
            <a:r>
              <a:rPr lang="en-US" dirty="0"/>
              <a:t>Produces a larger “kink” in the </a:t>
            </a:r>
            <a:r>
              <a:rPr lang="en-US" dirty="0" err="1"/>
              <a:t>atail</a:t>
            </a:r>
            <a:endParaRPr lang="en-US" dirty="0"/>
          </a:p>
        </p:txBody>
      </p:sp>
      <p:sp>
        <p:nvSpPr>
          <p:cNvPr id="3" name="Rectangle 2">
            <a:extLst>
              <a:ext uri="{FF2B5EF4-FFF2-40B4-BE49-F238E27FC236}">
                <a16:creationId xmlns:a16="http://schemas.microsoft.com/office/drawing/2014/main" id="{C994C449-563B-0B66-2561-0134F4109623}"/>
              </a:ext>
            </a:extLst>
          </p:cNvPr>
          <p:cNvSpPr/>
          <p:nvPr/>
        </p:nvSpPr>
        <p:spPr>
          <a:xfrm>
            <a:off x="2072640" y="4470400"/>
            <a:ext cx="1645920" cy="1008062"/>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72CCABE-DD9C-9A44-8DC1-64557A6628FB}"/>
              </a:ext>
            </a:extLst>
          </p:cNvPr>
          <p:cNvSpPr/>
          <p:nvPr/>
        </p:nvSpPr>
        <p:spPr>
          <a:xfrm>
            <a:off x="2184400" y="4561840"/>
            <a:ext cx="873760" cy="91662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338CD77A-C6FB-5F45-9B1D-0729DBAD5EB6}"/>
              </a:ext>
            </a:extLst>
          </p:cNvPr>
          <p:cNvCxnSpPr/>
          <p:nvPr/>
        </p:nvCxnSpPr>
        <p:spPr>
          <a:xfrm flipV="1">
            <a:off x="3058160" y="3106738"/>
            <a:ext cx="3545840" cy="145510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C568929A-87F7-EA1D-7759-940243E09741}"/>
              </a:ext>
            </a:extLst>
          </p:cNvPr>
          <p:cNvCxnSpPr/>
          <p:nvPr/>
        </p:nvCxnSpPr>
        <p:spPr>
          <a:xfrm flipV="1">
            <a:off x="3058160" y="5313680"/>
            <a:ext cx="6333490" cy="164782"/>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51E4F53-49A8-F869-A33C-19D994769679}"/>
              </a:ext>
            </a:extLst>
          </p:cNvPr>
          <p:cNvSpPr txBox="1"/>
          <p:nvPr/>
        </p:nvSpPr>
        <p:spPr>
          <a:xfrm>
            <a:off x="665934" y="1195764"/>
            <a:ext cx="4784451" cy="584775"/>
          </a:xfrm>
          <a:prstGeom prst="rect">
            <a:avLst/>
          </a:prstGeom>
          <a:noFill/>
        </p:spPr>
        <p:txBody>
          <a:bodyPr wrap="none" rtlCol="0">
            <a:spAutoFit/>
          </a:bodyPr>
          <a:lstStyle/>
          <a:p>
            <a:pPr algn="ctr"/>
            <a:r>
              <a:rPr lang="en-US" sz="3200" dirty="0"/>
              <a:t>Focus</a:t>
            </a:r>
            <a:r>
              <a:rPr lang="en-US" sz="1800" dirty="0"/>
              <a:t> </a:t>
            </a:r>
            <a:r>
              <a:rPr lang="en-US" sz="3200" dirty="0"/>
              <a:t>on Phospholipid Tails</a:t>
            </a:r>
          </a:p>
        </p:txBody>
      </p:sp>
    </p:spTree>
    <p:extLst>
      <p:ext uri="{BB962C8B-B14F-4D97-AF65-F5344CB8AC3E}">
        <p14:creationId xmlns:p14="http://schemas.microsoft.com/office/powerpoint/2010/main" val="1733809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7AA6F3-F6F9-1209-A082-CFC4F0D2EFEF}"/>
              </a:ext>
            </a:extLst>
          </p:cNvPr>
          <p:cNvSpPr txBox="1"/>
          <p:nvPr/>
        </p:nvSpPr>
        <p:spPr>
          <a:xfrm>
            <a:off x="477520" y="1371600"/>
            <a:ext cx="11338560" cy="584775"/>
          </a:xfrm>
          <a:prstGeom prst="rect">
            <a:avLst/>
          </a:prstGeom>
          <a:noFill/>
        </p:spPr>
        <p:txBody>
          <a:bodyPr wrap="square" rtlCol="0">
            <a:spAutoFit/>
          </a:bodyPr>
          <a:lstStyle/>
          <a:p>
            <a:r>
              <a:rPr lang="en-US" sz="3200" dirty="0"/>
              <a:t>Modeling the Membrane: Phospholipids</a:t>
            </a:r>
          </a:p>
        </p:txBody>
      </p:sp>
      <p:pic>
        <p:nvPicPr>
          <p:cNvPr id="4098" name="Picture 2">
            <a:extLst>
              <a:ext uri="{FF2B5EF4-FFF2-40B4-BE49-F238E27FC236}">
                <a16:creationId xmlns:a16="http://schemas.microsoft.com/office/drawing/2014/main" id="{2B5854A2-FA96-FF04-2648-F06C28F28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7520" y="2048193"/>
            <a:ext cx="3429000" cy="44481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1DD0621-CD83-45A2-936E-1F89206E4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955" y="2391093"/>
            <a:ext cx="2457450" cy="41052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AC6C684-D74C-D2D4-E017-6F0FBBC5D608}"/>
              </a:ext>
            </a:extLst>
          </p:cNvPr>
          <p:cNvSpPr txBox="1"/>
          <p:nvPr/>
        </p:nvSpPr>
        <p:spPr>
          <a:xfrm>
            <a:off x="6542404" y="2204720"/>
            <a:ext cx="5080635" cy="3693319"/>
          </a:xfrm>
          <a:prstGeom prst="rect">
            <a:avLst/>
          </a:prstGeom>
          <a:noFill/>
        </p:spPr>
        <p:txBody>
          <a:bodyPr wrap="square" rtlCol="0">
            <a:spAutoFit/>
          </a:bodyPr>
          <a:lstStyle/>
          <a:p>
            <a:r>
              <a:rPr lang="en-US" sz="2400" dirty="0"/>
              <a:t>Using multiple models help explain nuance in the phenomena we are typing to explain.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389324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34D36DA2-B558-B1C5-3995-04EDBF7E50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4040" y="2544128"/>
            <a:ext cx="6248400" cy="347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7219B57-3A8A-C07D-755D-4D0242E6B796}"/>
              </a:ext>
            </a:extLst>
          </p:cNvPr>
          <p:cNvSpPr txBox="1"/>
          <p:nvPr/>
        </p:nvSpPr>
        <p:spPr>
          <a:xfrm>
            <a:off x="209550" y="1747520"/>
            <a:ext cx="11791950" cy="584775"/>
          </a:xfrm>
          <a:prstGeom prst="rect">
            <a:avLst/>
          </a:prstGeom>
          <a:noFill/>
        </p:spPr>
        <p:txBody>
          <a:bodyPr wrap="square" rtlCol="0">
            <a:spAutoFit/>
          </a:bodyPr>
          <a:lstStyle/>
          <a:p>
            <a:pPr algn="ctr"/>
            <a:r>
              <a:rPr lang="en-US" sz="3200" dirty="0"/>
              <a:t>Constructing A Phospholipid</a:t>
            </a:r>
          </a:p>
        </p:txBody>
      </p:sp>
    </p:spTree>
    <p:extLst>
      <p:ext uri="{BB962C8B-B14F-4D97-AF65-F5344CB8AC3E}">
        <p14:creationId xmlns:p14="http://schemas.microsoft.com/office/powerpoint/2010/main" val="170184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9218" name="Picture 2">
            <a:extLst>
              <a:ext uri="{FF2B5EF4-FFF2-40B4-BE49-F238E27FC236}">
                <a16:creationId xmlns:a16="http://schemas.microsoft.com/office/drawing/2014/main" id="{544BA37F-3A1E-4EC5-7BEB-4B116F82B1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140" y="2556718"/>
            <a:ext cx="3604578" cy="1181259"/>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2A995BD0-E6E8-7CFC-ED4B-7B1DEA0326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6355" y="2468563"/>
            <a:ext cx="2152650" cy="364807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8DB0782A-FB6D-7EF4-7BD4-59663CC1E4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1860" y="2468563"/>
            <a:ext cx="2667000" cy="33813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5DEF74-0777-4056-B2CA-6836FE62DBE6}"/>
              </a:ext>
            </a:extLst>
          </p:cNvPr>
          <p:cNvSpPr txBox="1"/>
          <p:nvPr/>
        </p:nvSpPr>
        <p:spPr>
          <a:xfrm>
            <a:off x="993140" y="4076700"/>
            <a:ext cx="3604578" cy="830997"/>
          </a:xfrm>
          <a:prstGeom prst="rect">
            <a:avLst/>
          </a:prstGeom>
          <a:noFill/>
        </p:spPr>
        <p:txBody>
          <a:bodyPr wrap="square" rtlCol="0">
            <a:spAutoFit/>
          </a:bodyPr>
          <a:lstStyle/>
          <a:p>
            <a:r>
              <a:rPr lang="en-US" sz="2400" dirty="0"/>
              <a:t>Remove a hydrogen from the glycerol backbone</a:t>
            </a:r>
            <a:r>
              <a:rPr lang="en-US" dirty="0"/>
              <a:t>. </a:t>
            </a:r>
          </a:p>
        </p:txBody>
      </p:sp>
      <p:sp>
        <p:nvSpPr>
          <p:cNvPr id="4" name="TextBox 3">
            <a:extLst>
              <a:ext uri="{FF2B5EF4-FFF2-40B4-BE49-F238E27FC236}">
                <a16:creationId xmlns:a16="http://schemas.microsoft.com/office/drawing/2014/main" id="{3B3D153E-4B4B-257E-B5EC-D7755E54DF0A}"/>
              </a:ext>
            </a:extLst>
          </p:cNvPr>
          <p:cNvSpPr txBox="1"/>
          <p:nvPr/>
        </p:nvSpPr>
        <p:spPr>
          <a:xfrm>
            <a:off x="6096000" y="3429000"/>
            <a:ext cx="2289760" cy="1938992"/>
          </a:xfrm>
          <a:prstGeom prst="rect">
            <a:avLst/>
          </a:prstGeom>
          <a:noFill/>
        </p:spPr>
        <p:txBody>
          <a:bodyPr wrap="square" rtlCol="0">
            <a:spAutoFit/>
          </a:bodyPr>
          <a:lstStyle/>
          <a:p>
            <a:r>
              <a:rPr lang="en-US" sz="2400" dirty="0"/>
              <a:t>Remove a hydroxyl </a:t>
            </a:r>
          </a:p>
          <a:p>
            <a:r>
              <a:rPr lang="en-US" sz="2400" dirty="0"/>
              <a:t>From the saturated</a:t>
            </a:r>
          </a:p>
          <a:p>
            <a:r>
              <a:rPr lang="en-US" sz="2400" dirty="0"/>
              <a:t>fatty acid. </a:t>
            </a:r>
          </a:p>
        </p:txBody>
      </p:sp>
      <p:sp>
        <p:nvSpPr>
          <p:cNvPr id="5" name="TextBox 4">
            <a:extLst>
              <a:ext uri="{FF2B5EF4-FFF2-40B4-BE49-F238E27FC236}">
                <a16:creationId xmlns:a16="http://schemas.microsoft.com/office/drawing/2014/main" id="{E914B1F0-CEF2-DBA2-4A85-F931F59667C4}"/>
              </a:ext>
            </a:extLst>
          </p:cNvPr>
          <p:cNvSpPr txBox="1"/>
          <p:nvPr/>
        </p:nvSpPr>
        <p:spPr>
          <a:xfrm>
            <a:off x="10058400" y="3924300"/>
            <a:ext cx="2162515" cy="1938992"/>
          </a:xfrm>
          <a:prstGeom prst="rect">
            <a:avLst/>
          </a:prstGeom>
          <a:noFill/>
        </p:spPr>
        <p:txBody>
          <a:bodyPr wrap="square" rtlCol="0">
            <a:spAutoFit/>
          </a:bodyPr>
          <a:lstStyle/>
          <a:p>
            <a:r>
              <a:rPr lang="en-US" sz="2400" dirty="0"/>
              <a:t>Join the glycerol and </a:t>
            </a:r>
          </a:p>
          <a:p>
            <a:r>
              <a:rPr lang="en-US" sz="2400" dirty="0"/>
              <a:t>saturated fatty acid </a:t>
            </a:r>
          </a:p>
          <a:p>
            <a:r>
              <a:rPr lang="en-US" sz="2400" dirty="0"/>
              <a:t>Together</a:t>
            </a:r>
            <a:r>
              <a:rPr lang="en-US" dirty="0"/>
              <a:t>. </a:t>
            </a:r>
          </a:p>
        </p:txBody>
      </p:sp>
    </p:spTree>
    <p:extLst>
      <p:ext uri="{BB962C8B-B14F-4D97-AF65-F5344CB8AC3E}">
        <p14:creationId xmlns:p14="http://schemas.microsoft.com/office/powerpoint/2010/main" val="4103384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a:extLst>
              <a:ext uri="{FF2B5EF4-FFF2-40B4-BE49-F238E27FC236}">
                <a16:creationId xmlns:a16="http://schemas.microsoft.com/office/drawing/2014/main" id="{6EAF4CE5-454F-AA39-6208-4E7D6DC5CC7C}"/>
              </a:ext>
            </a:extLst>
          </p:cNvPr>
          <p:cNvSpPr>
            <a:spLocks noGrp="1"/>
          </p:cNvSpPr>
          <p:nvPr>
            <p:ph idx="1"/>
          </p:nvPr>
        </p:nvSpPr>
        <p:spPr/>
        <p:txBody>
          <a:bodyPr>
            <a:normAutofit/>
          </a:bodyPr>
          <a:lstStyle/>
          <a:p>
            <a:pPr marL="0" indent="0" algn="l">
              <a:buNone/>
            </a:pPr>
            <a:endParaRPr lang="en-US" dirty="0">
              <a:solidFill>
                <a:schemeClr val="tx2">
                  <a:lumMod val="50000"/>
                </a:schemeClr>
              </a:solidFill>
              <a:latin typeface="Amasis MT Pro Medium" panose="020B0604020202020204" pitchFamily="18" charset="0"/>
            </a:endParaRPr>
          </a:p>
          <a:p>
            <a:pPr marL="0" indent="0" algn="l">
              <a:buNone/>
            </a:pPr>
            <a:endParaRPr lang="en-US" dirty="0">
              <a:solidFill>
                <a:schemeClr val="tx2">
                  <a:lumMod val="50000"/>
                </a:schemeClr>
              </a:solidFill>
              <a:latin typeface="Amasis MT Pro Medium" panose="020B0604020202020204" pitchFamily="18" charset="0"/>
            </a:endParaRPr>
          </a:p>
          <a:p>
            <a:pPr marL="0" indent="0" algn="l">
              <a:buNone/>
            </a:pPr>
            <a:r>
              <a:rPr lang="en-US" dirty="0">
                <a:solidFill>
                  <a:schemeClr val="tx2">
                    <a:lumMod val="50000"/>
                  </a:schemeClr>
                </a:solidFill>
                <a:latin typeface="Amasis MT Pro Medium" panose="020B0604020202020204" pitchFamily="18" charset="0"/>
              </a:rPr>
              <a:t>Presenter: </a:t>
            </a:r>
          </a:p>
          <a:p>
            <a:pPr marL="0" indent="0" algn="l">
              <a:buNone/>
            </a:pPr>
            <a:r>
              <a:rPr lang="en-US" sz="4800" dirty="0">
                <a:solidFill>
                  <a:schemeClr val="accent1"/>
                </a:solidFill>
                <a:latin typeface="Amasis MT Pro Medium" panose="020B0604020202020204" pitchFamily="18" charset="0"/>
              </a:rPr>
              <a:t>RUTH HUTSON,MSSE</a:t>
            </a:r>
          </a:p>
          <a:p>
            <a:pPr marL="0" indent="0" algn="l">
              <a:buNone/>
            </a:pPr>
            <a:r>
              <a:rPr lang="en-US" dirty="0">
                <a:solidFill>
                  <a:schemeClr val="tx2">
                    <a:lumMod val="50000"/>
                  </a:schemeClr>
                </a:solidFill>
                <a:latin typeface="Amasis MT Pro Medium" panose="020B0604020202020204" pitchFamily="18" charset="0"/>
              </a:rPr>
              <a:t>3D Molecular Designs Science Educator</a:t>
            </a:r>
          </a:p>
        </p:txBody>
      </p:sp>
      <p:pic>
        <p:nvPicPr>
          <p:cNvPr id="3" name="Picture 2" descr="A close-up of a person smiling&#10;&#10;Description automatically generated">
            <a:extLst>
              <a:ext uri="{FF2B5EF4-FFF2-40B4-BE49-F238E27FC236}">
                <a16:creationId xmlns:a16="http://schemas.microsoft.com/office/drawing/2014/main" id="{F956C2BF-0120-4B4C-4766-FF1DD2BAE405}"/>
              </a:ext>
            </a:extLst>
          </p:cNvPr>
          <p:cNvPicPr>
            <a:picLocks noChangeAspect="1"/>
          </p:cNvPicPr>
          <p:nvPr/>
        </p:nvPicPr>
        <p:blipFill>
          <a:blip r:embed="rId3"/>
          <a:stretch>
            <a:fillRect/>
          </a:stretch>
        </p:blipFill>
        <p:spPr>
          <a:xfrm>
            <a:off x="8326835" y="2052084"/>
            <a:ext cx="2782646" cy="3625702"/>
          </a:xfrm>
          <a:prstGeom prst="ellipse">
            <a:avLst/>
          </a:prstGeom>
          <a:ln>
            <a:noFill/>
          </a:ln>
          <a:effectLst>
            <a:softEdge rad="112500"/>
          </a:effectLst>
        </p:spPr>
      </p:pic>
      <p:sp>
        <p:nvSpPr>
          <p:cNvPr id="4" name="Oval 3">
            <a:extLst>
              <a:ext uri="{FF2B5EF4-FFF2-40B4-BE49-F238E27FC236}">
                <a16:creationId xmlns:a16="http://schemas.microsoft.com/office/drawing/2014/main" id="{AD96C863-187C-32B7-D1CC-8CD6F4C882FA}"/>
              </a:ext>
            </a:extLst>
          </p:cNvPr>
          <p:cNvSpPr/>
          <p:nvPr/>
        </p:nvSpPr>
        <p:spPr>
          <a:xfrm>
            <a:off x="8070112" y="1807535"/>
            <a:ext cx="3296093" cy="4114800"/>
          </a:xfrm>
          <a:prstGeom prst="ellipse">
            <a:avLst/>
          </a:prstGeom>
          <a:noFill/>
          <a:ln w="762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18298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0242" name="Picture 2">
            <a:extLst>
              <a:ext uri="{FF2B5EF4-FFF2-40B4-BE49-F238E27FC236}">
                <a16:creationId xmlns:a16="http://schemas.microsoft.com/office/drawing/2014/main" id="{9D34849F-2010-E228-8FC6-05BF8A7C0E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 y="2453005"/>
            <a:ext cx="3886200" cy="89535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6014DFAD-B979-BBE4-1D48-31FB55C869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0580" y="2642553"/>
            <a:ext cx="26670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a:extLst>
              <a:ext uri="{FF2B5EF4-FFF2-40B4-BE49-F238E27FC236}">
                <a16:creationId xmlns:a16="http://schemas.microsoft.com/office/drawing/2014/main" id="{55C459E6-E311-70D8-508C-6D2517D5AF2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80680" y="2453005"/>
            <a:ext cx="2971800" cy="33909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828DD2-3560-A4D5-BDE3-D58B95ED04E7}"/>
              </a:ext>
            </a:extLst>
          </p:cNvPr>
          <p:cNvSpPr txBox="1"/>
          <p:nvPr/>
        </p:nvSpPr>
        <p:spPr>
          <a:xfrm>
            <a:off x="819150" y="4171950"/>
            <a:ext cx="3531870" cy="1200329"/>
          </a:xfrm>
          <a:prstGeom prst="rect">
            <a:avLst/>
          </a:prstGeom>
          <a:noFill/>
        </p:spPr>
        <p:txBody>
          <a:bodyPr wrap="square" rtlCol="0">
            <a:spAutoFit/>
          </a:bodyPr>
          <a:lstStyle/>
          <a:p>
            <a:r>
              <a:rPr lang="en-US" sz="2400" dirty="0"/>
              <a:t>Join the hydrogen and the hydroxyl group to make water. </a:t>
            </a:r>
          </a:p>
        </p:txBody>
      </p:sp>
      <p:sp>
        <p:nvSpPr>
          <p:cNvPr id="4" name="TextBox 3">
            <a:extLst>
              <a:ext uri="{FF2B5EF4-FFF2-40B4-BE49-F238E27FC236}">
                <a16:creationId xmlns:a16="http://schemas.microsoft.com/office/drawing/2014/main" id="{0664EB98-8D47-3D3C-1EBE-B599EC0ED907}"/>
              </a:ext>
            </a:extLst>
          </p:cNvPr>
          <p:cNvSpPr txBox="1"/>
          <p:nvPr/>
        </p:nvSpPr>
        <p:spPr>
          <a:xfrm>
            <a:off x="5791200" y="4457700"/>
            <a:ext cx="2102563" cy="1569660"/>
          </a:xfrm>
          <a:prstGeom prst="rect">
            <a:avLst/>
          </a:prstGeom>
          <a:noFill/>
        </p:spPr>
        <p:txBody>
          <a:bodyPr wrap="none" rtlCol="0">
            <a:spAutoFit/>
          </a:bodyPr>
          <a:lstStyle/>
          <a:p>
            <a:r>
              <a:rPr lang="en-US" sz="2400" dirty="0"/>
              <a:t>Remove a </a:t>
            </a:r>
          </a:p>
          <a:p>
            <a:r>
              <a:rPr lang="en-US" sz="2400" dirty="0"/>
              <a:t>hydrogen from </a:t>
            </a:r>
          </a:p>
          <a:p>
            <a:r>
              <a:rPr lang="en-US" sz="2400" dirty="0"/>
              <a:t>the glycerol</a:t>
            </a:r>
          </a:p>
          <a:p>
            <a:r>
              <a:rPr lang="en-US" sz="2400" dirty="0"/>
              <a:t> backbone</a:t>
            </a:r>
          </a:p>
        </p:txBody>
      </p:sp>
      <p:sp>
        <p:nvSpPr>
          <p:cNvPr id="5" name="TextBox 4">
            <a:extLst>
              <a:ext uri="{FF2B5EF4-FFF2-40B4-BE49-F238E27FC236}">
                <a16:creationId xmlns:a16="http://schemas.microsoft.com/office/drawing/2014/main" id="{79CA2636-FBDA-5172-7DD7-2A4E06A086E8}"/>
              </a:ext>
            </a:extLst>
          </p:cNvPr>
          <p:cNvSpPr txBox="1"/>
          <p:nvPr/>
        </p:nvSpPr>
        <p:spPr>
          <a:xfrm>
            <a:off x="8773598" y="5314951"/>
            <a:ext cx="3418402" cy="1477328"/>
          </a:xfrm>
          <a:prstGeom prst="rect">
            <a:avLst/>
          </a:prstGeom>
          <a:noFill/>
        </p:spPr>
        <p:txBody>
          <a:bodyPr wrap="square" rtlCol="0">
            <a:spAutoFit/>
          </a:bodyPr>
          <a:lstStyle/>
          <a:p>
            <a:r>
              <a:rPr lang="en-US" sz="2400" dirty="0"/>
              <a:t>Attach the unsaturated</a:t>
            </a:r>
          </a:p>
          <a:p>
            <a:r>
              <a:rPr lang="en-US" sz="2400" dirty="0"/>
              <a:t> fatty acid  to the glycerol </a:t>
            </a:r>
          </a:p>
          <a:p>
            <a:r>
              <a:rPr lang="en-US" sz="2400" dirty="0"/>
              <a:t>backbone</a:t>
            </a:r>
          </a:p>
          <a:p>
            <a:endParaRPr lang="en-US" dirty="0"/>
          </a:p>
        </p:txBody>
      </p:sp>
    </p:spTree>
    <p:extLst>
      <p:ext uri="{BB962C8B-B14F-4D97-AF65-F5344CB8AC3E}">
        <p14:creationId xmlns:p14="http://schemas.microsoft.com/office/powerpoint/2010/main" val="1359237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219B57-3A8A-C07D-755D-4D0242E6B796}"/>
              </a:ext>
            </a:extLst>
          </p:cNvPr>
          <p:cNvSpPr txBox="1"/>
          <p:nvPr/>
        </p:nvSpPr>
        <p:spPr>
          <a:xfrm>
            <a:off x="1452880" y="1747520"/>
            <a:ext cx="9499600" cy="584775"/>
          </a:xfrm>
          <a:prstGeom prst="rect">
            <a:avLst/>
          </a:prstGeom>
          <a:noFill/>
        </p:spPr>
        <p:txBody>
          <a:bodyPr wrap="square" rtlCol="0">
            <a:spAutoFit/>
          </a:bodyPr>
          <a:lstStyle/>
          <a:p>
            <a:pPr algn="ctr"/>
            <a:r>
              <a:rPr lang="en-US" sz="3200" dirty="0"/>
              <a:t>Constructing A Phospholipid</a:t>
            </a:r>
          </a:p>
        </p:txBody>
      </p:sp>
      <p:pic>
        <p:nvPicPr>
          <p:cNvPr id="11266" name="Picture 2">
            <a:extLst>
              <a:ext uri="{FF2B5EF4-FFF2-40B4-BE49-F238E27FC236}">
                <a16:creationId xmlns:a16="http://schemas.microsoft.com/office/drawing/2014/main" id="{89C01E2B-6543-30BF-8D92-3893FA6207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783" y="2332295"/>
            <a:ext cx="7839075" cy="3810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B995E7-27E5-D9C0-F252-9FAAE28386F3}"/>
              </a:ext>
            </a:extLst>
          </p:cNvPr>
          <p:cNvSpPr txBox="1"/>
          <p:nvPr/>
        </p:nvSpPr>
        <p:spPr>
          <a:xfrm>
            <a:off x="361951" y="2722425"/>
            <a:ext cx="3143250" cy="3046988"/>
          </a:xfrm>
          <a:prstGeom prst="rect">
            <a:avLst/>
          </a:prstGeom>
          <a:noFill/>
        </p:spPr>
        <p:txBody>
          <a:bodyPr wrap="square" rtlCol="0">
            <a:spAutoFit/>
          </a:bodyPr>
          <a:lstStyle/>
          <a:p>
            <a:r>
              <a:rPr lang="en-US" sz="2400" dirty="0"/>
              <a:t>Remove a hydrogen from the glycerol backbone and attach</a:t>
            </a:r>
          </a:p>
          <a:p>
            <a:r>
              <a:rPr lang="en-US" sz="2400" dirty="0"/>
              <a:t>the phosphate head. </a:t>
            </a:r>
          </a:p>
          <a:p>
            <a:endParaRPr lang="en-US" sz="2400" dirty="0"/>
          </a:p>
          <a:p>
            <a:r>
              <a:rPr lang="en-US" sz="2400" dirty="0"/>
              <a:t>Join the hydrogen with a hydroxyl group to make water</a:t>
            </a:r>
            <a:r>
              <a:rPr lang="en-US" dirty="0"/>
              <a:t>.</a:t>
            </a:r>
          </a:p>
        </p:txBody>
      </p:sp>
    </p:spTree>
    <p:extLst>
      <p:ext uri="{BB962C8B-B14F-4D97-AF65-F5344CB8AC3E}">
        <p14:creationId xmlns:p14="http://schemas.microsoft.com/office/powerpoint/2010/main" val="3974622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20C6FA53-43C1-B229-6A3E-904E6C39CCBB}"/>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685800" y="1586911"/>
            <a:ext cx="944973" cy="998462"/>
          </a:xfrm>
          <a:prstGeom prst="rect">
            <a:avLst/>
          </a:prstGeom>
        </p:spPr>
      </p:pic>
      <p:sp>
        <p:nvSpPr>
          <p:cNvPr id="2" name="TextBox 1">
            <a:extLst>
              <a:ext uri="{FF2B5EF4-FFF2-40B4-BE49-F238E27FC236}">
                <a16:creationId xmlns:a16="http://schemas.microsoft.com/office/drawing/2014/main" id="{27219B57-3A8A-C07D-755D-4D0242E6B796}"/>
              </a:ext>
            </a:extLst>
          </p:cNvPr>
          <p:cNvSpPr txBox="1"/>
          <p:nvPr/>
        </p:nvSpPr>
        <p:spPr>
          <a:xfrm>
            <a:off x="1428750" y="1747520"/>
            <a:ext cx="10525124" cy="584775"/>
          </a:xfrm>
          <a:prstGeom prst="rect">
            <a:avLst/>
          </a:prstGeom>
          <a:noFill/>
        </p:spPr>
        <p:txBody>
          <a:bodyPr wrap="square" rtlCol="0">
            <a:spAutoFit/>
          </a:bodyPr>
          <a:lstStyle/>
          <a:p>
            <a:r>
              <a:rPr lang="en-US" sz="3200" dirty="0"/>
              <a:t>Constructing A Phospholipid</a:t>
            </a:r>
          </a:p>
        </p:txBody>
      </p:sp>
      <p:pic>
        <p:nvPicPr>
          <p:cNvPr id="12290" name="Picture 2">
            <a:extLst>
              <a:ext uri="{FF2B5EF4-FFF2-40B4-BE49-F238E27FC236}">
                <a16:creationId xmlns:a16="http://schemas.microsoft.com/office/drawing/2014/main" id="{6BF0897B-5992-60BD-FEA3-8BC56D9CDD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3325" y="1430020"/>
            <a:ext cx="4400550" cy="4953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69773F1-9836-CD05-4A07-D596E53FA1DF}"/>
              </a:ext>
            </a:extLst>
          </p:cNvPr>
          <p:cNvSpPr txBox="1"/>
          <p:nvPr/>
        </p:nvSpPr>
        <p:spPr>
          <a:xfrm>
            <a:off x="685800" y="2838450"/>
            <a:ext cx="5694188" cy="2677656"/>
          </a:xfrm>
          <a:prstGeom prst="rect">
            <a:avLst/>
          </a:prstGeom>
          <a:noFill/>
        </p:spPr>
        <p:txBody>
          <a:bodyPr wrap="none" rtlCol="0">
            <a:spAutoFit/>
          </a:bodyPr>
          <a:lstStyle/>
          <a:p>
            <a:r>
              <a:rPr lang="en-US" sz="2400" dirty="0"/>
              <a:t>What do all three models have in common? </a:t>
            </a:r>
          </a:p>
          <a:p>
            <a:endParaRPr lang="en-US" sz="2400" dirty="0"/>
          </a:p>
          <a:p>
            <a:endParaRPr lang="en-US" sz="2400" dirty="0"/>
          </a:p>
          <a:p>
            <a:r>
              <a:rPr lang="en-US" sz="2400" dirty="0"/>
              <a:t>How are the models different?</a:t>
            </a:r>
          </a:p>
          <a:p>
            <a:endParaRPr lang="en-US" sz="2400" dirty="0"/>
          </a:p>
          <a:p>
            <a:r>
              <a:rPr lang="en-US" sz="2400" dirty="0"/>
              <a:t>Why is it important to use multiple models</a:t>
            </a:r>
          </a:p>
          <a:p>
            <a:r>
              <a:rPr lang="en-US" sz="2400" dirty="0"/>
              <a:t>to represent the same structure?</a:t>
            </a:r>
          </a:p>
        </p:txBody>
      </p:sp>
    </p:spTree>
    <p:extLst>
      <p:ext uri="{BB962C8B-B14F-4D97-AF65-F5344CB8AC3E}">
        <p14:creationId xmlns:p14="http://schemas.microsoft.com/office/powerpoint/2010/main" val="2401303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3DF4567-0274-4FD8-0AB4-C855BCF3B0CB}"/>
              </a:ext>
            </a:extLst>
          </p:cNvPr>
          <p:cNvSpPr txBox="1"/>
          <p:nvPr/>
        </p:nvSpPr>
        <p:spPr>
          <a:xfrm>
            <a:off x="533402" y="2019300"/>
            <a:ext cx="5734048" cy="523220"/>
          </a:xfrm>
          <a:prstGeom prst="rect">
            <a:avLst/>
          </a:prstGeom>
          <a:noFill/>
        </p:spPr>
        <p:txBody>
          <a:bodyPr wrap="square" rtlCol="0">
            <a:spAutoFit/>
          </a:bodyPr>
          <a:lstStyle/>
          <a:p>
            <a:pPr algn="ctr"/>
            <a:r>
              <a:rPr lang="en-US" sz="2800" dirty="0"/>
              <a:t>Building a Cell Membrane</a:t>
            </a:r>
          </a:p>
        </p:txBody>
      </p:sp>
      <p:pic>
        <p:nvPicPr>
          <p:cNvPr id="3" name="Picture 2">
            <a:extLst>
              <a:ext uri="{FF2B5EF4-FFF2-40B4-BE49-F238E27FC236}">
                <a16:creationId xmlns:a16="http://schemas.microsoft.com/office/drawing/2014/main" id="{E8D89FB7-016B-AD9B-1A62-3D9ABC1D807F}"/>
              </a:ext>
            </a:extLst>
          </p:cNvPr>
          <p:cNvPicPr>
            <a:picLocks noChangeAspect="1"/>
          </p:cNvPicPr>
          <p:nvPr/>
        </p:nvPicPr>
        <p:blipFill>
          <a:blip r:embed="rId3"/>
          <a:stretch>
            <a:fillRect/>
          </a:stretch>
        </p:blipFill>
        <p:spPr>
          <a:xfrm>
            <a:off x="7742498" y="2280910"/>
            <a:ext cx="3231831" cy="4114800"/>
          </a:xfrm>
          <a:prstGeom prst="rect">
            <a:avLst/>
          </a:prstGeom>
        </p:spPr>
      </p:pic>
      <p:sp>
        <p:nvSpPr>
          <p:cNvPr id="4" name="TextBox 3">
            <a:extLst>
              <a:ext uri="{FF2B5EF4-FFF2-40B4-BE49-F238E27FC236}">
                <a16:creationId xmlns:a16="http://schemas.microsoft.com/office/drawing/2014/main" id="{A429F836-1D99-B7D4-FBF1-D29D441D7502}"/>
              </a:ext>
            </a:extLst>
          </p:cNvPr>
          <p:cNvSpPr txBox="1"/>
          <p:nvPr/>
        </p:nvSpPr>
        <p:spPr>
          <a:xfrm>
            <a:off x="533401" y="2542520"/>
            <a:ext cx="5962650" cy="3046988"/>
          </a:xfrm>
          <a:prstGeom prst="rect">
            <a:avLst/>
          </a:prstGeom>
          <a:noFill/>
        </p:spPr>
        <p:txBody>
          <a:bodyPr wrap="square" rtlCol="0">
            <a:spAutoFit/>
          </a:bodyPr>
          <a:lstStyle/>
          <a:p>
            <a:r>
              <a:rPr lang="en-US" sz="2400" dirty="0"/>
              <a:t>How would ten phospholipids arrange to form a film on water? </a:t>
            </a:r>
          </a:p>
          <a:p>
            <a:endParaRPr lang="en-US" sz="2400" dirty="0"/>
          </a:p>
          <a:p>
            <a:r>
              <a:rPr lang="en-US" sz="2400" dirty="0"/>
              <a:t>How would ten phospholipids arrange to be submerged in  a beaker of water?</a:t>
            </a:r>
          </a:p>
          <a:p>
            <a:endParaRPr lang="en-US" sz="2400" dirty="0"/>
          </a:p>
          <a:p>
            <a:r>
              <a:rPr lang="en-US" sz="2400" dirty="0"/>
              <a:t>How would phospholipids be arranged to be both submerged and contain water.</a:t>
            </a:r>
          </a:p>
        </p:txBody>
      </p:sp>
      <p:sp>
        <p:nvSpPr>
          <p:cNvPr id="6" name="Thought Bubble: Cloud 5">
            <a:extLst>
              <a:ext uri="{FF2B5EF4-FFF2-40B4-BE49-F238E27FC236}">
                <a16:creationId xmlns:a16="http://schemas.microsoft.com/office/drawing/2014/main" id="{583C2EC7-D1CF-79AC-6D27-5520952D049F}"/>
              </a:ext>
            </a:extLst>
          </p:cNvPr>
          <p:cNvSpPr/>
          <p:nvPr/>
        </p:nvSpPr>
        <p:spPr>
          <a:xfrm>
            <a:off x="684486" y="1849953"/>
            <a:ext cx="781051" cy="623133"/>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712652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533400" y="1638300"/>
            <a:ext cx="5562600" cy="4832092"/>
          </a:xfrm>
          <a:prstGeom prst="rect">
            <a:avLst/>
          </a:prstGeom>
          <a:noFill/>
        </p:spPr>
        <p:txBody>
          <a:bodyPr wrap="square" rtlCol="0">
            <a:spAutoFit/>
          </a:bodyPr>
          <a:lstStyle/>
          <a:p>
            <a:r>
              <a:rPr lang="en-US" sz="2800" dirty="0"/>
              <a:t>The next day the young lady awoke with swollen ankles, a more severe headache, extreme fatigue, and throughout the day she continued to vomit.  </a:t>
            </a:r>
          </a:p>
          <a:p>
            <a:endParaRPr lang="en-US" sz="2800" dirty="0"/>
          </a:p>
          <a:p>
            <a:r>
              <a:rPr lang="en-US" sz="2800" dirty="0"/>
              <a:t>Later in the afternoon, she visited her General Practitioner who ordered a urine sample and blood test.  She also had a negative strep test. </a:t>
            </a:r>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105649" y="4476749"/>
            <a:ext cx="4781548" cy="2246769"/>
          </a:xfrm>
          <a:prstGeom prst="rect">
            <a:avLst/>
          </a:prstGeom>
          <a:noFill/>
        </p:spPr>
        <p:txBody>
          <a:bodyPr wrap="square">
            <a:spAutoFit/>
          </a:bodyPr>
          <a:lstStyle/>
          <a:p>
            <a:r>
              <a:rPr lang="en-US" sz="2800" dirty="0"/>
              <a:t>How your initial diagnosis changed based on the new information?  </a:t>
            </a:r>
          </a:p>
          <a:p>
            <a:r>
              <a:rPr lang="en-US" sz="2800" dirty="0"/>
              <a:t>What other information do you need to know?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486820"/>
            <a:ext cx="5315429" cy="2989929"/>
          </a:xfrm>
          <a:prstGeom prst="rect">
            <a:avLst/>
          </a:prstGeom>
        </p:spPr>
      </p:pic>
      <p:pic>
        <p:nvPicPr>
          <p:cNvPr id="2" name="Picture 1" descr="Shape&#10;&#10;Description automatically generated">
            <a:extLst>
              <a:ext uri="{FF2B5EF4-FFF2-40B4-BE49-F238E27FC236}">
                <a16:creationId xmlns:a16="http://schemas.microsoft.com/office/drawing/2014/main" id="{C65AA494-2697-C2D2-358C-62989FCA9033}"/>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195012" y="4601672"/>
            <a:ext cx="944973" cy="998462"/>
          </a:xfrm>
          <a:prstGeom prst="rect">
            <a:avLst/>
          </a:prstGeom>
        </p:spPr>
      </p:pic>
    </p:spTree>
    <p:extLst>
      <p:ext uri="{BB962C8B-B14F-4D97-AF65-F5344CB8AC3E}">
        <p14:creationId xmlns:p14="http://schemas.microsoft.com/office/powerpoint/2010/main" val="4135705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074FF3D1-6487-1089-8757-C38316805EDB}"/>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275465" y="1296135"/>
            <a:ext cx="944973" cy="998462"/>
          </a:xfrm>
          <a:prstGeom prst="rect">
            <a:avLst/>
          </a:prstGeom>
        </p:spPr>
      </p:pic>
      <p:sp>
        <p:nvSpPr>
          <p:cNvPr id="2" name="TextBox 1">
            <a:extLst>
              <a:ext uri="{FF2B5EF4-FFF2-40B4-BE49-F238E27FC236}">
                <a16:creationId xmlns:a16="http://schemas.microsoft.com/office/drawing/2014/main" id="{8FF5BF59-6D49-39B6-B86A-DE3DF0208BFE}"/>
              </a:ext>
            </a:extLst>
          </p:cNvPr>
          <p:cNvSpPr txBox="1"/>
          <p:nvPr/>
        </p:nvSpPr>
        <p:spPr>
          <a:xfrm>
            <a:off x="275465" y="1502979"/>
            <a:ext cx="7858885" cy="584775"/>
          </a:xfrm>
          <a:prstGeom prst="rect">
            <a:avLst/>
          </a:prstGeom>
          <a:noFill/>
        </p:spPr>
        <p:txBody>
          <a:bodyPr wrap="square" rtlCol="0">
            <a:spAutoFit/>
          </a:bodyPr>
          <a:lstStyle/>
          <a:p>
            <a:pPr algn="ctr"/>
            <a:r>
              <a:rPr lang="en-US" sz="3200" dirty="0"/>
              <a:t>Getting through the cell membrane</a:t>
            </a:r>
          </a:p>
        </p:txBody>
      </p:sp>
      <p:sp>
        <p:nvSpPr>
          <p:cNvPr id="3" name="TextBox 2">
            <a:extLst>
              <a:ext uri="{FF2B5EF4-FFF2-40B4-BE49-F238E27FC236}">
                <a16:creationId xmlns:a16="http://schemas.microsoft.com/office/drawing/2014/main" id="{F0E3447E-CB05-8329-247C-CDEA0A295974}"/>
              </a:ext>
            </a:extLst>
          </p:cNvPr>
          <p:cNvSpPr txBox="1"/>
          <p:nvPr/>
        </p:nvSpPr>
        <p:spPr>
          <a:xfrm>
            <a:off x="126124" y="2186153"/>
            <a:ext cx="7260451" cy="2092881"/>
          </a:xfrm>
          <a:prstGeom prst="rect">
            <a:avLst/>
          </a:prstGeom>
          <a:noFill/>
        </p:spPr>
        <p:txBody>
          <a:bodyPr wrap="square" rtlCol="0">
            <a:spAutoFit/>
          </a:bodyPr>
          <a:lstStyle/>
          <a:p>
            <a:pPr algn="ctr"/>
            <a:endParaRPr lang="en-US" sz="2800" dirty="0"/>
          </a:p>
          <a:p>
            <a:pPr algn="ctr"/>
            <a:endParaRPr lang="en-US" sz="2800" dirty="0"/>
          </a:p>
          <a:p>
            <a:pPr algn="ctr"/>
            <a:r>
              <a:rPr lang="en-US" sz="2800" dirty="0"/>
              <a:t>How does a polar molecule like water diffuse through a largely hydrophobic bilayer?</a:t>
            </a:r>
          </a:p>
          <a:p>
            <a:endParaRPr lang="en-US" dirty="0"/>
          </a:p>
        </p:txBody>
      </p:sp>
      <p:pic>
        <p:nvPicPr>
          <p:cNvPr id="1028" name="Picture 4">
            <a:extLst>
              <a:ext uri="{FF2B5EF4-FFF2-40B4-BE49-F238E27FC236}">
                <a16:creationId xmlns:a16="http://schemas.microsoft.com/office/drawing/2014/main" id="{D87138FE-D79B-03D7-DCDE-39C82DDF89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7278" y="1502979"/>
            <a:ext cx="3819525" cy="4676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C8BAEF5-3578-67B9-5BA4-F12227E491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0295" y="4201459"/>
            <a:ext cx="2781060" cy="2387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289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51C9F455-1596-FD52-E3CB-A9580EE32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498080" y="788670"/>
            <a:ext cx="2686431" cy="5737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5522103-A039-3A09-DCA3-F1EC7EF264AF}"/>
              </a:ext>
            </a:extLst>
          </p:cNvPr>
          <p:cNvSpPr txBox="1"/>
          <p:nvPr/>
        </p:nvSpPr>
        <p:spPr>
          <a:xfrm>
            <a:off x="419099" y="1504950"/>
            <a:ext cx="5588953" cy="2492990"/>
          </a:xfrm>
          <a:prstGeom prst="rect">
            <a:avLst/>
          </a:prstGeom>
          <a:noFill/>
        </p:spPr>
        <p:txBody>
          <a:bodyPr wrap="square" rtlCol="0">
            <a:spAutoFit/>
          </a:bodyPr>
          <a:lstStyle/>
          <a:p>
            <a:r>
              <a:rPr lang="en-US" sz="2400" dirty="0"/>
              <a:t>Enter AQUAPORIN!</a:t>
            </a:r>
          </a:p>
          <a:p>
            <a:endParaRPr lang="en-US" sz="2400" dirty="0"/>
          </a:p>
          <a:p>
            <a:pPr marL="342900" indent="-342900">
              <a:buFont typeface="Arial" panose="020B0604020202020204" pitchFamily="34" charset="0"/>
              <a:buChar char="•"/>
            </a:pPr>
            <a:r>
              <a:rPr lang="en-US" sz="2400" dirty="0"/>
              <a:t>Transport protein that spans the membrane</a:t>
            </a:r>
          </a:p>
          <a:p>
            <a:pPr marL="342900" indent="-342900">
              <a:buFont typeface="Arial" panose="020B0604020202020204" pitchFamily="34" charset="0"/>
              <a:buChar char="•"/>
            </a:pPr>
            <a:endParaRPr lang="en-US" sz="2400" dirty="0"/>
          </a:p>
          <a:p>
            <a:endParaRPr lang="en-US" dirty="0"/>
          </a:p>
          <a:p>
            <a:endParaRPr lang="en-US" dirty="0"/>
          </a:p>
        </p:txBody>
      </p:sp>
    </p:spTree>
    <p:extLst>
      <p:ext uri="{BB962C8B-B14F-4D97-AF65-F5344CB8AC3E}">
        <p14:creationId xmlns:p14="http://schemas.microsoft.com/office/powerpoint/2010/main" val="2905239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742956" y="1261289"/>
            <a:ext cx="5695944" cy="3108543"/>
          </a:xfrm>
          <a:prstGeom prst="rect">
            <a:avLst/>
          </a:prstGeom>
          <a:noFill/>
        </p:spPr>
        <p:txBody>
          <a:bodyPr wrap="square" rtlCol="0">
            <a:spAutoFit/>
          </a:bodyPr>
          <a:lstStyle/>
          <a:p>
            <a:pPr algn="ctr"/>
            <a:r>
              <a:rPr lang="en-US" sz="2800" dirty="0"/>
              <a:t>Results of Lab work</a:t>
            </a:r>
          </a:p>
          <a:p>
            <a:r>
              <a:rPr lang="en-US" sz="2800" dirty="0"/>
              <a:t>Basic Metabolic Panel, Simplified</a:t>
            </a:r>
          </a:p>
          <a:p>
            <a:endParaRPr lang="en-US" sz="2800" dirty="0"/>
          </a:p>
          <a:p>
            <a:endParaRPr lang="en-US" sz="2800" dirty="0"/>
          </a:p>
          <a:p>
            <a:endParaRPr lang="en-US" sz="2800" dirty="0"/>
          </a:p>
          <a:p>
            <a:endParaRPr lang="en-US" sz="2800" dirty="0"/>
          </a:p>
          <a:p>
            <a:endParaRPr lang="en-US" sz="2800" dirty="0"/>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grpSp>
        <p:nvGrpSpPr>
          <p:cNvPr id="48" name="Group 47">
            <a:extLst>
              <a:ext uri="{FF2B5EF4-FFF2-40B4-BE49-F238E27FC236}">
                <a16:creationId xmlns:a16="http://schemas.microsoft.com/office/drawing/2014/main" id="{B57C5ED9-9FA3-2B7A-5544-9DF1AB1F3FC2}"/>
              </a:ext>
            </a:extLst>
          </p:cNvPr>
          <p:cNvGrpSpPr/>
          <p:nvPr/>
        </p:nvGrpSpPr>
        <p:grpSpPr>
          <a:xfrm>
            <a:off x="780571" y="2838450"/>
            <a:ext cx="4381979" cy="1679793"/>
            <a:chOff x="780571" y="2838450"/>
            <a:chExt cx="4381979" cy="1679793"/>
          </a:xfrm>
        </p:grpSpPr>
        <p:cxnSp>
          <p:nvCxnSpPr>
            <p:cNvPr id="3" name="Straight Connector 2">
              <a:extLst>
                <a:ext uri="{FF2B5EF4-FFF2-40B4-BE49-F238E27FC236}">
                  <a16:creationId xmlns:a16="http://schemas.microsoft.com/office/drawing/2014/main" id="{115805E9-AB89-497A-9C2C-BDC02372595A}"/>
                </a:ext>
              </a:extLst>
            </p:cNvPr>
            <p:cNvCxnSpPr>
              <a:cxnSpLocks/>
            </p:cNvCxnSpPr>
            <p:nvPr/>
          </p:nvCxnSpPr>
          <p:spPr>
            <a:xfrm>
              <a:off x="780571" y="3659299"/>
              <a:ext cx="3219929"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AF796608-3D8B-DB97-FF96-3742442AB682}"/>
                </a:ext>
              </a:extLst>
            </p:cNvPr>
            <p:cNvCxnSpPr/>
            <p:nvPr/>
          </p:nvCxnSpPr>
          <p:spPr>
            <a:xfrm>
              <a:off x="19812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F29A073D-0EC3-C0BF-7851-C994F3784DA8}"/>
                </a:ext>
              </a:extLst>
            </p:cNvPr>
            <p:cNvCxnSpPr>
              <a:cxnSpLocks/>
            </p:cNvCxnSpPr>
            <p:nvPr/>
          </p:nvCxnSpPr>
          <p:spPr>
            <a:xfrm>
              <a:off x="30861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06910C1D-66BE-CB08-4FDC-4ADDF352A54C}"/>
                </a:ext>
              </a:extLst>
            </p:cNvPr>
            <p:cNvCxnSpPr>
              <a:cxnSpLocks/>
            </p:cNvCxnSpPr>
            <p:nvPr/>
          </p:nvCxnSpPr>
          <p:spPr>
            <a:xfrm flipV="1">
              <a:off x="3952989" y="2838450"/>
              <a:ext cx="1209561" cy="82084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D5B6E2E9-A1D7-7182-ED72-95D23C6455B4}"/>
                </a:ext>
              </a:extLst>
            </p:cNvPr>
            <p:cNvCxnSpPr>
              <a:cxnSpLocks/>
            </p:cNvCxnSpPr>
            <p:nvPr/>
          </p:nvCxnSpPr>
          <p:spPr>
            <a:xfrm>
              <a:off x="4000500" y="3672517"/>
              <a:ext cx="1162050" cy="807632"/>
            </a:xfrm>
            <a:prstGeom prst="line">
              <a:avLst/>
            </a:prstGeom>
          </p:spPr>
          <p:style>
            <a:lnRef idx="1">
              <a:schemeClr val="dk1"/>
            </a:lnRef>
            <a:fillRef idx="0">
              <a:schemeClr val="dk1"/>
            </a:fillRef>
            <a:effectRef idx="0">
              <a:schemeClr val="dk1"/>
            </a:effectRef>
            <a:fontRef idx="minor">
              <a:schemeClr val="tx1"/>
            </a:fontRef>
          </p:style>
        </p:cxnSp>
      </p:grpSp>
      <p:grpSp>
        <p:nvGrpSpPr>
          <p:cNvPr id="46" name="Group 45">
            <a:extLst>
              <a:ext uri="{FF2B5EF4-FFF2-40B4-BE49-F238E27FC236}">
                <a16:creationId xmlns:a16="http://schemas.microsoft.com/office/drawing/2014/main" id="{3A6E9CF9-C4F3-DDDA-6174-CB798DC83ED1}"/>
              </a:ext>
            </a:extLst>
          </p:cNvPr>
          <p:cNvGrpSpPr/>
          <p:nvPr/>
        </p:nvGrpSpPr>
        <p:grpSpPr>
          <a:xfrm>
            <a:off x="780571" y="3055073"/>
            <a:ext cx="3478499" cy="369332"/>
            <a:chOff x="780571" y="2819402"/>
            <a:chExt cx="3478499" cy="369332"/>
          </a:xfrm>
        </p:grpSpPr>
        <p:sp>
          <p:nvSpPr>
            <p:cNvPr id="19" name="TextBox 18">
              <a:extLst>
                <a:ext uri="{FF2B5EF4-FFF2-40B4-BE49-F238E27FC236}">
                  <a16:creationId xmlns:a16="http://schemas.microsoft.com/office/drawing/2014/main" id="{907EEFED-F2C4-DB1D-F504-8742C44CFD1C}"/>
                </a:ext>
              </a:extLst>
            </p:cNvPr>
            <p:cNvSpPr txBox="1"/>
            <p:nvPr/>
          </p:nvSpPr>
          <p:spPr>
            <a:xfrm>
              <a:off x="780571" y="2819403"/>
              <a:ext cx="1200628" cy="369330"/>
            </a:xfrm>
            <a:prstGeom prst="rect">
              <a:avLst/>
            </a:prstGeom>
            <a:noFill/>
          </p:spPr>
          <p:txBody>
            <a:bodyPr wrap="square" rtlCol="0">
              <a:spAutoFit/>
            </a:bodyPr>
            <a:lstStyle/>
            <a:p>
              <a:pPr algn="ctr"/>
              <a:r>
                <a:rPr lang="en-US" dirty="0"/>
                <a:t>Na:   120</a:t>
              </a:r>
            </a:p>
          </p:txBody>
        </p:sp>
        <p:sp>
          <p:nvSpPr>
            <p:cNvPr id="21" name="TextBox 20">
              <a:extLst>
                <a:ext uri="{FF2B5EF4-FFF2-40B4-BE49-F238E27FC236}">
                  <a16:creationId xmlns:a16="http://schemas.microsoft.com/office/drawing/2014/main" id="{AAD8221F-7E67-9091-92A6-2ADFA33D5515}"/>
                </a:ext>
              </a:extLst>
            </p:cNvPr>
            <p:cNvSpPr txBox="1"/>
            <p:nvPr/>
          </p:nvSpPr>
          <p:spPr>
            <a:xfrm>
              <a:off x="1990727" y="2819402"/>
              <a:ext cx="1123949" cy="369332"/>
            </a:xfrm>
            <a:prstGeom prst="rect">
              <a:avLst/>
            </a:prstGeom>
            <a:noFill/>
          </p:spPr>
          <p:txBody>
            <a:bodyPr wrap="square" rtlCol="0">
              <a:spAutoFit/>
            </a:bodyPr>
            <a:lstStyle/>
            <a:p>
              <a:pPr algn="ctr"/>
              <a:r>
                <a:rPr lang="en-US" dirty="0"/>
                <a:t>Cl: 95</a:t>
              </a:r>
            </a:p>
          </p:txBody>
        </p:sp>
        <p:sp>
          <p:nvSpPr>
            <p:cNvPr id="23" name="TextBox 22">
              <a:extLst>
                <a:ext uri="{FF2B5EF4-FFF2-40B4-BE49-F238E27FC236}">
                  <a16:creationId xmlns:a16="http://schemas.microsoft.com/office/drawing/2014/main" id="{0A948756-FF0B-3B13-C406-5533F8EAB99A}"/>
                </a:ext>
              </a:extLst>
            </p:cNvPr>
            <p:cNvSpPr txBox="1"/>
            <p:nvPr/>
          </p:nvSpPr>
          <p:spPr>
            <a:xfrm>
              <a:off x="3097021" y="2819402"/>
              <a:ext cx="1162049" cy="369332"/>
            </a:xfrm>
            <a:prstGeom prst="rect">
              <a:avLst/>
            </a:prstGeom>
            <a:noFill/>
          </p:spPr>
          <p:txBody>
            <a:bodyPr wrap="square" rtlCol="0">
              <a:spAutoFit/>
            </a:bodyPr>
            <a:lstStyle/>
            <a:p>
              <a:pPr algn="ctr"/>
              <a:r>
                <a:rPr lang="en-US" dirty="0"/>
                <a:t>BUN: 9</a:t>
              </a:r>
            </a:p>
          </p:txBody>
        </p:sp>
      </p:grpSp>
      <p:grpSp>
        <p:nvGrpSpPr>
          <p:cNvPr id="47" name="Group 46">
            <a:extLst>
              <a:ext uri="{FF2B5EF4-FFF2-40B4-BE49-F238E27FC236}">
                <a16:creationId xmlns:a16="http://schemas.microsoft.com/office/drawing/2014/main" id="{DB9005ED-0306-324B-5B60-CE0A8CAC40CA}"/>
              </a:ext>
            </a:extLst>
          </p:cNvPr>
          <p:cNvGrpSpPr/>
          <p:nvPr/>
        </p:nvGrpSpPr>
        <p:grpSpPr>
          <a:xfrm>
            <a:off x="780571" y="3907409"/>
            <a:ext cx="3478498" cy="369332"/>
            <a:chOff x="780571" y="3822508"/>
            <a:chExt cx="3478498" cy="369332"/>
          </a:xfrm>
        </p:grpSpPr>
        <p:sp>
          <p:nvSpPr>
            <p:cNvPr id="20" name="TextBox 19">
              <a:extLst>
                <a:ext uri="{FF2B5EF4-FFF2-40B4-BE49-F238E27FC236}">
                  <a16:creationId xmlns:a16="http://schemas.microsoft.com/office/drawing/2014/main" id="{E44F71EF-F0A9-F396-0BFF-39D8F81523D0}"/>
                </a:ext>
              </a:extLst>
            </p:cNvPr>
            <p:cNvSpPr txBox="1"/>
            <p:nvPr/>
          </p:nvSpPr>
          <p:spPr>
            <a:xfrm>
              <a:off x="780571" y="3822508"/>
              <a:ext cx="1210156" cy="369332"/>
            </a:xfrm>
            <a:prstGeom prst="rect">
              <a:avLst/>
            </a:prstGeom>
            <a:noFill/>
          </p:spPr>
          <p:txBody>
            <a:bodyPr wrap="square" rtlCol="0">
              <a:spAutoFit/>
            </a:bodyPr>
            <a:lstStyle/>
            <a:p>
              <a:pPr algn="ctr"/>
              <a:r>
                <a:rPr lang="en-US" dirty="0"/>
                <a:t>K: 3.0</a:t>
              </a:r>
            </a:p>
          </p:txBody>
        </p:sp>
        <p:sp>
          <p:nvSpPr>
            <p:cNvPr id="24" name="TextBox 23">
              <a:extLst>
                <a:ext uri="{FF2B5EF4-FFF2-40B4-BE49-F238E27FC236}">
                  <a16:creationId xmlns:a16="http://schemas.microsoft.com/office/drawing/2014/main" id="{1C1FC655-3209-1BBB-11E1-CBA65BDFE0E2}"/>
                </a:ext>
              </a:extLst>
            </p:cNvPr>
            <p:cNvSpPr txBox="1"/>
            <p:nvPr/>
          </p:nvSpPr>
          <p:spPr>
            <a:xfrm>
              <a:off x="1981200" y="3822508"/>
              <a:ext cx="1104900" cy="369332"/>
            </a:xfrm>
            <a:prstGeom prst="rect">
              <a:avLst/>
            </a:prstGeom>
            <a:noFill/>
          </p:spPr>
          <p:txBody>
            <a:bodyPr wrap="square" rtlCol="0">
              <a:spAutoFit/>
            </a:bodyPr>
            <a:lstStyle/>
            <a:p>
              <a:pPr algn="ctr"/>
              <a:r>
                <a:rPr lang="en-US" dirty="0"/>
                <a:t> CO2: 25</a:t>
              </a:r>
            </a:p>
          </p:txBody>
        </p:sp>
        <p:sp>
          <p:nvSpPr>
            <p:cNvPr id="25" name="TextBox 24">
              <a:extLst>
                <a:ext uri="{FF2B5EF4-FFF2-40B4-BE49-F238E27FC236}">
                  <a16:creationId xmlns:a16="http://schemas.microsoft.com/office/drawing/2014/main" id="{05BBCE84-A635-9629-D037-A0A060719B79}"/>
                </a:ext>
              </a:extLst>
            </p:cNvPr>
            <p:cNvSpPr txBox="1"/>
            <p:nvPr/>
          </p:nvSpPr>
          <p:spPr>
            <a:xfrm rot="10800000" flipV="1">
              <a:off x="3067279" y="3822508"/>
              <a:ext cx="1191790" cy="369332"/>
            </a:xfrm>
            <a:prstGeom prst="rect">
              <a:avLst/>
            </a:prstGeom>
            <a:noFill/>
          </p:spPr>
          <p:txBody>
            <a:bodyPr wrap="square" rtlCol="0">
              <a:spAutoFit/>
            </a:bodyPr>
            <a:lstStyle/>
            <a:p>
              <a:pPr algn="ctr"/>
              <a:r>
                <a:rPr lang="en-US" dirty="0"/>
                <a:t>Cr: 0.8</a:t>
              </a:r>
            </a:p>
          </p:txBody>
        </p:sp>
      </p:grpSp>
      <p:sp>
        <p:nvSpPr>
          <p:cNvPr id="26" name="TextBox 25">
            <a:extLst>
              <a:ext uri="{FF2B5EF4-FFF2-40B4-BE49-F238E27FC236}">
                <a16:creationId xmlns:a16="http://schemas.microsoft.com/office/drawing/2014/main" id="{9DC13B0A-3CBE-1774-A82D-04D774EDEA67}"/>
              </a:ext>
            </a:extLst>
          </p:cNvPr>
          <p:cNvSpPr txBox="1"/>
          <p:nvPr/>
        </p:nvSpPr>
        <p:spPr>
          <a:xfrm>
            <a:off x="4523753" y="3549133"/>
            <a:ext cx="1677644" cy="369332"/>
          </a:xfrm>
          <a:prstGeom prst="rect">
            <a:avLst/>
          </a:prstGeom>
          <a:noFill/>
        </p:spPr>
        <p:txBody>
          <a:bodyPr wrap="square" rtlCol="0">
            <a:spAutoFit/>
          </a:bodyPr>
          <a:lstStyle/>
          <a:p>
            <a:r>
              <a:rPr lang="en-US" dirty="0"/>
              <a:t>Glucose: 60</a:t>
            </a:r>
          </a:p>
        </p:txBody>
      </p:sp>
    </p:spTree>
    <p:extLst>
      <p:ext uri="{BB962C8B-B14F-4D97-AF65-F5344CB8AC3E}">
        <p14:creationId xmlns:p14="http://schemas.microsoft.com/office/powerpoint/2010/main" val="1328974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742956" y="1261289"/>
            <a:ext cx="5695944" cy="3108543"/>
          </a:xfrm>
          <a:prstGeom prst="rect">
            <a:avLst/>
          </a:prstGeom>
          <a:noFill/>
        </p:spPr>
        <p:txBody>
          <a:bodyPr wrap="square" rtlCol="0">
            <a:spAutoFit/>
          </a:bodyPr>
          <a:lstStyle/>
          <a:p>
            <a:pPr algn="ctr"/>
            <a:r>
              <a:rPr lang="en-US" sz="2800" dirty="0"/>
              <a:t>Results of Lab work</a:t>
            </a:r>
          </a:p>
          <a:p>
            <a:r>
              <a:rPr lang="en-US" sz="2800" dirty="0"/>
              <a:t>Basic Metabolic Panel, Simplified</a:t>
            </a:r>
          </a:p>
          <a:p>
            <a:endParaRPr lang="en-US" sz="2800" dirty="0"/>
          </a:p>
          <a:p>
            <a:endParaRPr lang="en-US" sz="2800" dirty="0"/>
          </a:p>
          <a:p>
            <a:endParaRPr lang="en-US" sz="2800" dirty="0"/>
          </a:p>
          <a:p>
            <a:endParaRPr lang="en-US" sz="2800" dirty="0"/>
          </a:p>
          <a:p>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669438" y="4951391"/>
            <a:ext cx="3989162" cy="1815882"/>
          </a:xfrm>
          <a:prstGeom prst="rect">
            <a:avLst/>
          </a:prstGeom>
          <a:noFill/>
        </p:spPr>
        <p:txBody>
          <a:bodyPr wrap="square">
            <a:spAutoFit/>
          </a:bodyPr>
          <a:lstStyle/>
          <a:p>
            <a:r>
              <a:rPr lang="en-US" sz="2800" dirty="0"/>
              <a:t>Using the Phospholipid and Membrane Transport Kit, how would you model this phenomenon?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grpSp>
        <p:nvGrpSpPr>
          <p:cNvPr id="48" name="Group 47">
            <a:extLst>
              <a:ext uri="{FF2B5EF4-FFF2-40B4-BE49-F238E27FC236}">
                <a16:creationId xmlns:a16="http://schemas.microsoft.com/office/drawing/2014/main" id="{B57C5ED9-9FA3-2B7A-5544-9DF1AB1F3FC2}"/>
              </a:ext>
            </a:extLst>
          </p:cNvPr>
          <p:cNvGrpSpPr/>
          <p:nvPr/>
        </p:nvGrpSpPr>
        <p:grpSpPr>
          <a:xfrm>
            <a:off x="780571" y="2838450"/>
            <a:ext cx="4381979" cy="1679793"/>
            <a:chOff x="780571" y="2838450"/>
            <a:chExt cx="4381979" cy="1679793"/>
          </a:xfrm>
        </p:grpSpPr>
        <p:cxnSp>
          <p:nvCxnSpPr>
            <p:cNvPr id="3" name="Straight Connector 2">
              <a:extLst>
                <a:ext uri="{FF2B5EF4-FFF2-40B4-BE49-F238E27FC236}">
                  <a16:creationId xmlns:a16="http://schemas.microsoft.com/office/drawing/2014/main" id="{115805E9-AB89-497A-9C2C-BDC02372595A}"/>
                </a:ext>
              </a:extLst>
            </p:cNvPr>
            <p:cNvCxnSpPr>
              <a:cxnSpLocks/>
            </p:cNvCxnSpPr>
            <p:nvPr/>
          </p:nvCxnSpPr>
          <p:spPr>
            <a:xfrm>
              <a:off x="780571" y="3659299"/>
              <a:ext cx="3219929" cy="0"/>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AF796608-3D8B-DB97-FF96-3742442AB682}"/>
                </a:ext>
              </a:extLst>
            </p:cNvPr>
            <p:cNvCxnSpPr/>
            <p:nvPr/>
          </p:nvCxnSpPr>
          <p:spPr>
            <a:xfrm>
              <a:off x="19812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F29A073D-0EC3-C0BF-7851-C994F3784DA8}"/>
                </a:ext>
              </a:extLst>
            </p:cNvPr>
            <p:cNvCxnSpPr>
              <a:cxnSpLocks/>
            </p:cNvCxnSpPr>
            <p:nvPr/>
          </p:nvCxnSpPr>
          <p:spPr>
            <a:xfrm>
              <a:off x="30861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06910C1D-66BE-CB08-4FDC-4ADDF352A54C}"/>
                </a:ext>
              </a:extLst>
            </p:cNvPr>
            <p:cNvCxnSpPr>
              <a:cxnSpLocks/>
            </p:cNvCxnSpPr>
            <p:nvPr/>
          </p:nvCxnSpPr>
          <p:spPr>
            <a:xfrm flipV="1">
              <a:off x="3952989" y="2838450"/>
              <a:ext cx="1209561" cy="820849"/>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D5B6E2E9-A1D7-7182-ED72-95D23C6455B4}"/>
                </a:ext>
              </a:extLst>
            </p:cNvPr>
            <p:cNvCxnSpPr>
              <a:cxnSpLocks/>
            </p:cNvCxnSpPr>
            <p:nvPr/>
          </p:nvCxnSpPr>
          <p:spPr>
            <a:xfrm>
              <a:off x="4000500" y="3672517"/>
              <a:ext cx="1162050" cy="807632"/>
            </a:xfrm>
            <a:prstGeom prst="line">
              <a:avLst/>
            </a:prstGeom>
          </p:spPr>
          <p:style>
            <a:lnRef idx="1">
              <a:schemeClr val="dk1"/>
            </a:lnRef>
            <a:fillRef idx="0">
              <a:schemeClr val="dk1"/>
            </a:fillRef>
            <a:effectRef idx="0">
              <a:schemeClr val="dk1"/>
            </a:effectRef>
            <a:fontRef idx="minor">
              <a:schemeClr val="tx1"/>
            </a:fontRef>
          </p:style>
        </p:cxnSp>
      </p:grpSp>
      <p:sp>
        <p:nvSpPr>
          <p:cNvPr id="19" name="TextBox 18">
            <a:extLst>
              <a:ext uri="{FF2B5EF4-FFF2-40B4-BE49-F238E27FC236}">
                <a16:creationId xmlns:a16="http://schemas.microsoft.com/office/drawing/2014/main" id="{907EEFED-F2C4-DB1D-F504-8742C44CFD1C}"/>
              </a:ext>
            </a:extLst>
          </p:cNvPr>
          <p:cNvSpPr txBox="1"/>
          <p:nvPr/>
        </p:nvSpPr>
        <p:spPr>
          <a:xfrm>
            <a:off x="780571" y="3055074"/>
            <a:ext cx="1200628" cy="369330"/>
          </a:xfrm>
          <a:prstGeom prst="rect">
            <a:avLst/>
          </a:prstGeom>
          <a:noFill/>
        </p:spPr>
        <p:txBody>
          <a:bodyPr wrap="square" rtlCol="0">
            <a:spAutoFit/>
          </a:bodyPr>
          <a:lstStyle/>
          <a:p>
            <a:pPr algn="ctr"/>
            <a:r>
              <a:rPr lang="en-US" dirty="0"/>
              <a:t>Na:   120</a:t>
            </a:r>
          </a:p>
        </p:txBody>
      </p:sp>
      <p:sp>
        <p:nvSpPr>
          <p:cNvPr id="21" name="TextBox 20">
            <a:extLst>
              <a:ext uri="{FF2B5EF4-FFF2-40B4-BE49-F238E27FC236}">
                <a16:creationId xmlns:a16="http://schemas.microsoft.com/office/drawing/2014/main" id="{AAD8221F-7E67-9091-92A6-2ADFA33D5515}"/>
              </a:ext>
            </a:extLst>
          </p:cNvPr>
          <p:cNvSpPr txBox="1"/>
          <p:nvPr/>
        </p:nvSpPr>
        <p:spPr>
          <a:xfrm>
            <a:off x="1990727" y="3055073"/>
            <a:ext cx="1123949" cy="369332"/>
          </a:xfrm>
          <a:prstGeom prst="rect">
            <a:avLst/>
          </a:prstGeom>
          <a:noFill/>
        </p:spPr>
        <p:txBody>
          <a:bodyPr wrap="square" rtlCol="0">
            <a:spAutoFit/>
          </a:bodyPr>
          <a:lstStyle/>
          <a:p>
            <a:pPr algn="ctr"/>
            <a:r>
              <a:rPr lang="en-US" dirty="0"/>
              <a:t>Cl: 95</a:t>
            </a:r>
          </a:p>
        </p:txBody>
      </p:sp>
      <p:sp>
        <p:nvSpPr>
          <p:cNvPr id="23" name="TextBox 22">
            <a:extLst>
              <a:ext uri="{FF2B5EF4-FFF2-40B4-BE49-F238E27FC236}">
                <a16:creationId xmlns:a16="http://schemas.microsoft.com/office/drawing/2014/main" id="{0A948756-FF0B-3B13-C406-5533F8EAB99A}"/>
              </a:ext>
            </a:extLst>
          </p:cNvPr>
          <p:cNvSpPr txBox="1"/>
          <p:nvPr/>
        </p:nvSpPr>
        <p:spPr>
          <a:xfrm>
            <a:off x="3097021" y="3055073"/>
            <a:ext cx="1162049" cy="369332"/>
          </a:xfrm>
          <a:prstGeom prst="rect">
            <a:avLst/>
          </a:prstGeom>
          <a:noFill/>
        </p:spPr>
        <p:txBody>
          <a:bodyPr wrap="square" rtlCol="0">
            <a:spAutoFit/>
          </a:bodyPr>
          <a:lstStyle/>
          <a:p>
            <a:pPr algn="ctr"/>
            <a:r>
              <a:rPr lang="en-US" dirty="0"/>
              <a:t>BUN: 9</a:t>
            </a:r>
          </a:p>
        </p:txBody>
      </p:sp>
      <p:sp>
        <p:nvSpPr>
          <p:cNvPr id="20" name="TextBox 19">
            <a:extLst>
              <a:ext uri="{FF2B5EF4-FFF2-40B4-BE49-F238E27FC236}">
                <a16:creationId xmlns:a16="http://schemas.microsoft.com/office/drawing/2014/main" id="{E44F71EF-F0A9-F396-0BFF-39D8F81523D0}"/>
              </a:ext>
            </a:extLst>
          </p:cNvPr>
          <p:cNvSpPr txBox="1"/>
          <p:nvPr/>
        </p:nvSpPr>
        <p:spPr>
          <a:xfrm>
            <a:off x="780571" y="3907409"/>
            <a:ext cx="1210156" cy="369332"/>
          </a:xfrm>
          <a:prstGeom prst="rect">
            <a:avLst/>
          </a:prstGeom>
          <a:noFill/>
        </p:spPr>
        <p:txBody>
          <a:bodyPr wrap="square" rtlCol="0">
            <a:spAutoFit/>
          </a:bodyPr>
          <a:lstStyle/>
          <a:p>
            <a:pPr algn="ctr"/>
            <a:r>
              <a:rPr lang="en-US" dirty="0"/>
              <a:t>K: 3.0</a:t>
            </a:r>
          </a:p>
        </p:txBody>
      </p:sp>
      <p:sp>
        <p:nvSpPr>
          <p:cNvPr id="24" name="TextBox 23">
            <a:extLst>
              <a:ext uri="{FF2B5EF4-FFF2-40B4-BE49-F238E27FC236}">
                <a16:creationId xmlns:a16="http://schemas.microsoft.com/office/drawing/2014/main" id="{1C1FC655-3209-1BBB-11E1-CBA65BDFE0E2}"/>
              </a:ext>
            </a:extLst>
          </p:cNvPr>
          <p:cNvSpPr txBox="1"/>
          <p:nvPr/>
        </p:nvSpPr>
        <p:spPr>
          <a:xfrm>
            <a:off x="1981200" y="3907409"/>
            <a:ext cx="1104900" cy="369332"/>
          </a:xfrm>
          <a:prstGeom prst="rect">
            <a:avLst/>
          </a:prstGeom>
          <a:noFill/>
        </p:spPr>
        <p:txBody>
          <a:bodyPr wrap="square" rtlCol="0">
            <a:spAutoFit/>
          </a:bodyPr>
          <a:lstStyle/>
          <a:p>
            <a:pPr algn="ctr"/>
            <a:r>
              <a:rPr lang="en-US" dirty="0"/>
              <a:t> CO</a:t>
            </a:r>
            <a:r>
              <a:rPr lang="en-US" sz="1400" dirty="0"/>
              <a:t>2</a:t>
            </a:r>
            <a:r>
              <a:rPr lang="en-US" dirty="0"/>
              <a:t>: 25</a:t>
            </a:r>
          </a:p>
        </p:txBody>
      </p:sp>
      <p:sp>
        <p:nvSpPr>
          <p:cNvPr id="25" name="TextBox 24">
            <a:extLst>
              <a:ext uri="{FF2B5EF4-FFF2-40B4-BE49-F238E27FC236}">
                <a16:creationId xmlns:a16="http://schemas.microsoft.com/office/drawing/2014/main" id="{05BBCE84-A635-9629-D037-A0A060719B79}"/>
              </a:ext>
            </a:extLst>
          </p:cNvPr>
          <p:cNvSpPr txBox="1"/>
          <p:nvPr/>
        </p:nvSpPr>
        <p:spPr>
          <a:xfrm rot="10800000" flipV="1">
            <a:off x="3067279" y="3907409"/>
            <a:ext cx="1191790" cy="369332"/>
          </a:xfrm>
          <a:prstGeom prst="rect">
            <a:avLst/>
          </a:prstGeom>
          <a:noFill/>
        </p:spPr>
        <p:txBody>
          <a:bodyPr wrap="square" rtlCol="0">
            <a:spAutoFit/>
          </a:bodyPr>
          <a:lstStyle/>
          <a:p>
            <a:pPr algn="ctr"/>
            <a:r>
              <a:rPr lang="en-US" dirty="0"/>
              <a:t>Cr: 0.8</a:t>
            </a:r>
          </a:p>
        </p:txBody>
      </p:sp>
      <p:sp>
        <p:nvSpPr>
          <p:cNvPr id="26" name="TextBox 25">
            <a:extLst>
              <a:ext uri="{FF2B5EF4-FFF2-40B4-BE49-F238E27FC236}">
                <a16:creationId xmlns:a16="http://schemas.microsoft.com/office/drawing/2014/main" id="{9DC13B0A-3CBE-1774-A82D-04D774EDEA67}"/>
              </a:ext>
            </a:extLst>
          </p:cNvPr>
          <p:cNvSpPr txBox="1"/>
          <p:nvPr/>
        </p:nvSpPr>
        <p:spPr>
          <a:xfrm>
            <a:off x="4523753" y="3549133"/>
            <a:ext cx="1677644" cy="369332"/>
          </a:xfrm>
          <a:prstGeom prst="rect">
            <a:avLst/>
          </a:prstGeom>
          <a:noFill/>
        </p:spPr>
        <p:txBody>
          <a:bodyPr wrap="square" rtlCol="0">
            <a:spAutoFit/>
          </a:bodyPr>
          <a:lstStyle/>
          <a:p>
            <a:r>
              <a:rPr lang="en-US" dirty="0"/>
              <a:t>Glucose: 60</a:t>
            </a:r>
          </a:p>
        </p:txBody>
      </p:sp>
      <p:grpSp>
        <p:nvGrpSpPr>
          <p:cNvPr id="2" name="Group 1">
            <a:extLst>
              <a:ext uri="{FF2B5EF4-FFF2-40B4-BE49-F238E27FC236}">
                <a16:creationId xmlns:a16="http://schemas.microsoft.com/office/drawing/2014/main" id="{B6DF03C7-D93A-8328-1885-FFD62EA21537}"/>
              </a:ext>
            </a:extLst>
          </p:cNvPr>
          <p:cNvGrpSpPr/>
          <p:nvPr/>
        </p:nvGrpSpPr>
        <p:grpSpPr>
          <a:xfrm>
            <a:off x="780571" y="4705347"/>
            <a:ext cx="4381979" cy="1679793"/>
            <a:chOff x="780571" y="2838450"/>
            <a:chExt cx="4381979" cy="1679793"/>
          </a:xfrm>
        </p:grpSpPr>
        <p:cxnSp>
          <p:nvCxnSpPr>
            <p:cNvPr id="4" name="Straight Connector 3">
              <a:extLst>
                <a:ext uri="{FF2B5EF4-FFF2-40B4-BE49-F238E27FC236}">
                  <a16:creationId xmlns:a16="http://schemas.microsoft.com/office/drawing/2014/main" id="{F9F42084-B655-6CC5-F1B4-E3163E186EAF}"/>
                </a:ext>
              </a:extLst>
            </p:cNvPr>
            <p:cNvCxnSpPr>
              <a:cxnSpLocks/>
            </p:cNvCxnSpPr>
            <p:nvPr/>
          </p:nvCxnSpPr>
          <p:spPr>
            <a:xfrm>
              <a:off x="780571" y="3659299"/>
              <a:ext cx="3219929" cy="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34D62CDB-9F06-8A97-9ED1-8A3411AB1D52}"/>
                </a:ext>
              </a:extLst>
            </p:cNvPr>
            <p:cNvCxnSpPr/>
            <p:nvPr/>
          </p:nvCxnSpPr>
          <p:spPr>
            <a:xfrm>
              <a:off x="19812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8BE3B64D-38D3-5175-DA81-2FDF7443191C}"/>
                </a:ext>
              </a:extLst>
            </p:cNvPr>
            <p:cNvCxnSpPr>
              <a:cxnSpLocks/>
            </p:cNvCxnSpPr>
            <p:nvPr/>
          </p:nvCxnSpPr>
          <p:spPr>
            <a:xfrm>
              <a:off x="3086100" y="2838450"/>
              <a:ext cx="0" cy="1679793"/>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C5D7D4A8-2E97-6824-8D99-4792F0B3FBBB}"/>
                </a:ext>
              </a:extLst>
            </p:cNvPr>
            <p:cNvCxnSpPr>
              <a:cxnSpLocks/>
            </p:cNvCxnSpPr>
            <p:nvPr/>
          </p:nvCxnSpPr>
          <p:spPr>
            <a:xfrm flipV="1">
              <a:off x="3952989" y="2838450"/>
              <a:ext cx="1209561" cy="820849"/>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7EF23B15-0E92-66E0-17D1-B8AC9E4C239C}"/>
                </a:ext>
              </a:extLst>
            </p:cNvPr>
            <p:cNvCxnSpPr>
              <a:cxnSpLocks/>
            </p:cNvCxnSpPr>
            <p:nvPr/>
          </p:nvCxnSpPr>
          <p:spPr>
            <a:xfrm>
              <a:off x="4000500" y="3672517"/>
              <a:ext cx="1162050" cy="807632"/>
            </a:xfrm>
            <a:prstGeom prst="line">
              <a:avLst/>
            </a:prstGeom>
          </p:spPr>
          <p:style>
            <a:lnRef idx="1">
              <a:schemeClr val="dk1"/>
            </a:lnRef>
            <a:fillRef idx="0">
              <a:schemeClr val="dk1"/>
            </a:fillRef>
            <a:effectRef idx="0">
              <a:schemeClr val="dk1"/>
            </a:effectRef>
            <a:fontRef idx="minor">
              <a:schemeClr val="tx1"/>
            </a:fontRef>
          </p:style>
        </p:cxnSp>
      </p:grpSp>
      <p:sp>
        <p:nvSpPr>
          <p:cNvPr id="14" name="TextBox 13">
            <a:extLst>
              <a:ext uri="{FF2B5EF4-FFF2-40B4-BE49-F238E27FC236}">
                <a16:creationId xmlns:a16="http://schemas.microsoft.com/office/drawing/2014/main" id="{E3CFA060-275D-A911-66C9-835AAA298567}"/>
              </a:ext>
            </a:extLst>
          </p:cNvPr>
          <p:cNvSpPr txBox="1"/>
          <p:nvPr/>
        </p:nvSpPr>
        <p:spPr>
          <a:xfrm>
            <a:off x="742956" y="5048263"/>
            <a:ext cx="1476255" cy="369332"/>
          </a:xfrm>
          <a:prstGeom prst="rect">
            <a:avLst/>
          </a:prstGeom>
          <a:noFill/>
        </p:spPr>
        <p:txBody>
          <a:bodyPr wrap="square" rtlCol="0">
            <a:spAutoFit/>
          </a:bodyPr>
          <a:lstStyle/>
          <a:p>
            <a:r>
              <a:rPr lang="en-US" dirty="0"/>
              <a:t>Na: 135-145</a:t>
            </a:r>
          </a:p>
        </p:txBody>
      </p:sp>
      <p:sp>
        <p:nvSpPr>
          <p:cNvPr id="15" name="TextBox 14">
            <a:extLst>
              <a:ext uri="{FF2B5EF4-FFF2-40B4-BE49-F238E27FC236}">
                <a16:creationId xmlns:a16="http://schemas.microsoft.com/office/drawing/2014/main" id="{AF01B449-E15E-2126-79FA-B4DA1076D4D8}"/>
              </a:ext>
            </a:extLst>
          </p:cNvPr>
          <p:cNvSpPr txBox="1"/>
          <p:nvPr/>
        </p:nvSpPr>
        <p:spPr>
          <a:xfrm>
            <a:off x="1990727" y="5035046"/>
            <a:ext cx="1360526" cy="382549"/>
          </a:xfrm>
          <a:prstGeom prst="rect">
            <a:avLst/>
          </a:prstGeom>
          <a:noFill/>
        </p:spPr>
        <p:txBody>
          <a:bodyPr wrap="square" rtlCol="0">
            <a:spAutoFit/>
          </a:bodyPr>
          <a:lstStyle/>
          <a:p>
            <a:r>
              <a:rPr lang="en-US" dirty="0"/>
              <a:t>Cl:95-105 </a:t>
            </a:r>
          </a:p>
        </p:txBody>
      </p:sp>
      <p:sp>
        <p:nvSpPr>
          <p:cNvPr id="22" name="TextBox 21">
            <a:extLst>
              <a:ext uri="{FF2B5EF4-FFF2-40B4-BE49-F238E27FC236}">
                <a16:creationId xmlns:a16="http://schemas.microsoft.com/office/drawing/2014/main" id="{F2055CBF-5057-D251-6C3F-D6D4CB4FE9F4}"/>
              </a:ext>
            </a:extLst>
          </p:cNvPr>
          <p:cNvSpPr txBox="1"/>
          <p:nvPr/>
        </p:nvSpPr>
        <p:spPr>
          <a:xfrm>
            <a:off x="3097021" y="5035046"/>
            <a:ext cx="1450393" cy="369332"/>
          </a:xfrm>
          <a:prstGeom prst="rect">
            <a:avLst/>
          </a:prstGeom>
          <a:noFill/>
        </p:spPr>
        <p:txBody>
          <a:bodyPr wrap="square" rtlCol="0">
            <a:spAutoFit/>
          </a:bodyPr>
          <a:lstStyle/>
          <a:p>
            <a:r>
              <a:rPr lang="en-US" dirty="0"/>
              <a:t>BUN: 7-24 </a:t>
            </a:r>
          </a:p>
        </p:txBody>
      </p:sp>
      <p:sp>
        <p:nvSpPr>
          <p:cNvPr id="27" name="TextBox 26">
            <a:extLst>
              <a:ext uri="{FF2B5EF4-FFF2-40B4-BE49-F238E27FC236}">
                <a16:creationId xmlns:a16="http://schemas.microsoft.com/office/drawing/2014/main" id="{79A5D894-E395-4DF9-574B-17413B56BFB0}"/>
              </a:ext>
            </a:extLst>
          </p:cNvPr>
          <p:cNvSpPr txBox="1"/>
          <p:nvPr/>
        </p:nvSpPr>
        <p:spPr>
          <a:xfrm>
            <a:off x="933450" y="5943600"/>
            <a:ext cx="1074333" cy="369332"/>
          </a:xfrm>
          <a:prstGeom prst="rect">
            <a:avLst/>
          </a:prstGeom>
          <a:noFill/>
        </p:spPr>
        <p:txBody>
          <a:bodyPr wrap="none" rtlCol="0">
            <a:spAutoFit/>
          </a:bodyPr>
          <a:lstStyle/>
          <a:p>
            <a:r>
              <a:rPr lang="en-US" dirty="0"/>
              <a:t>K: 3.5-5.1</a:t>
            </a:r>
          </a:p>
        </p:txBody>
      </p:sp>
      <p:sp>
        <p:nvSpPr>
          <p:cNvPr id="28" name="TextBox 27">
            <a:extLst>
              <a:ext uri="{FF2B5EF4-FFF2-40B4-BE49-F238E27FC236}">
                <a16:creationId xmlns:a16="http://schemas.microsoft.com/office/drawing/2014/main" id="{F5402C99-510B-F827-441D-9CF9FA8EAD9A}"/>
              </a:ext>
            </a:extLst>
          </p:cNvPr>
          <p:cNvSpPr txBox="1"/>
          <p:nvPr/>
        </p:nvSpPr>
        <p:spPr>
          <a:xfrm>
            <a:off x="1981199" y="5934398"/>
            <a:ext cx="1467388" cy="369332"/>
          </a:xfrm>
          <a:prstGeom prst="rect">
            <a:avLst/>
          </a:prstGeom>
          <a:noFill/>
        </p:spPr>
        <p:txBody>
          <a:bodyPr wrap="square" rtlCol="0">
            <a:spAutoFit/>
          </a:bodyPr>
          <a:lstStyle/>
          <a:p>
            <a:r>
              <a:rPr lang="en-US" dirty="0"/>
              <a:t>CO</a:t>
            </a:r>
            <a:r>
              <a:rPr lang="en-US" sz="1400" dirty="0"/>
              <a:t>2</a:t>
            </a:r>
            <a:r>
              <a:rPr lang="en-US" dirty="0"/>
              <a:t>:22-28</a:t>
            </a:r>
          </a:p>
        </p:txBody>
      </p:sp>
      <p:sp>
        <p:nvSpPr>
          <p:cNvPr id="29" name="TextBox 28">
            <a:extLst>
              <a:ext uri="{FF2B5EF4-FFF2-40B4-BE49-F238E27FC236}">
                <a16:creationId xmlns:a16="http://schemas.microsoft.com/office/drawing/2014/main" id="{4F6A5543-3865-BE3C-89A1-F8CD2B6E0F9E}"/>
              </a:ext>
            </a:extLst>
          </p:cNvPr>
          <p:cNvSpPr txBox="1"/>
          <p:nvPr/>
        </p:nvSpPr>
        <p:spPr>
          <a:xfrm>
            <a:off x="3246027" y="5943600"/>
            <a:ext cx="1262915" cy="369332"/>
          </a:xfrm>
          <a:prstGeom prst="rect">
            <a:avLst/>
          </a:prstGeom>
          <a:noFill/>
        </p:spPr>
        <p:txBody>
          <a:bodyPr wrap="square" rtlCol="0">
            <a:spAutoFit/>
          </a:bodyPr>
          <a:lstStyle/>
          <a:p>
            <a:r>
              <a:rPr lang="en-US" dirty="0"/>
              <a:t>Cr: 0.7-1.4</a:t>
            </a:r>
          </a:p>
        </p:txBody>
      </p:sp>
      <p:sp>
        <p:nvSpPr>
          <p:cNvPr id="30" name="TextBox 29">
            <a:extLst>
              <a:ext uri="{FF2B5EF4-FFF2-40B4-BE49-F238E27FC236}">
                <a16:creationId xmlns:a16="http://schemas.microsoft.com/office/drawing/2014/main" id="{089663FC-7815-9FC6-2B15-1AC61D8C0478}"/>
              </a:ext>
            </a:extLst>
          </p:cNvPr>
          <p:cNvSpPr txBox="1"/>
          <p:nvPr/>
        </p:nvSpPr>
        <p:spPr>
          <a:xfrm>
            <a:off x="4508942" y="5404378"/>
            <a:ext cx="1737655" cy="369332"/>
          </a:xfrm>
          <a:prstGeom prst="rect">
            <a:avLst/>
          </a:prstGeom>
          <a:noFill/>
        </p:spPr>
        <p:txBody>
          <a:bodyPr wrap="square" rtlCol="0">
            <a:spAutoFit/>
          </a:bodyPr>
          <a:lstStyle/>
          <a:p>
            <a:r>
              <a:rPr lang="en-US" dirty="0"/>
              <a:t>Glucose: 60-120</a:t>
            </a:r>
          </a:p>
        </p:txBody>
      </p:sp>
      <p:pic>
        <p:nvPicPr>
          <p:cNvPr id="31" name="Picture 30" descr="Shape&#10;&#10;Description automatically generated">
            <a:extLst>
              <a:ext uri="{FF2B5EF4-FFF2-40B4-BE49-F238E27FC236}">
                <a16:creationId xmlns:a16="http://schemas.microsoft.com/office/drawing/2014/main" id="{8F68DE9A-BD51-17F4-FB82-1E26C799C168}"/>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724465" y="5274479"/>
            <a:ext cx="944973" cy="998462"/>
          </a:xfrm>
          <a:prstGeom prst="rect">
            <a:avLst/>
          </a:prstGeom>
        </p:spPr>
      </p:pic>
    </p:spTree>
    <p:extLst>
      <p:ext uri="{BB962C8B-B14F-4D97-AF65-F5344CB8AC3E}">
        <p14:creationId xmlns:p14="http://schemas.microsoft.com/office/powerpoint/2010/main" val="806780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533400" y="1409700"/>
            <a:ext cx="5562600" cy="4401205"/>
          </a:xfrm>
          <a:prstGeom prst="rect">
            <a:avLst/>
          </a:prstGeom>
          <a:noFill/>
        </p:spPr>
        <p:txBody>
          <a:bodyPr wrap="square" lIns="91440" tIns="45720" rIns="91440" bIns="45720" rtlCol="0" anchor="t">
            <a:spAutoFit/>
          </a:bodyPr>
          <a:lstStyle/>
          <a:p>
            <a:pPr algn="ctr"/>
            <a:r>
              <a:rPr lang="en-US" sz="2800" dirty="0"/>
              <a:t>Results of Lab work</a:t>
            </a:r>
          </a:p>
          <a:p>
            <a:pPr algn="ctr"/>
            <a:r>
              <a:rPr lang="en-US" sz="2800" dirty="0" err="1"/>
              <a:t>Urinanalysis</a:t>
            </a:r>
            <a:r>
              <a:rPr lang="en-US" sz="2800" dirty="0"/>
              <a:t> </a:t>
            </a:r>
            <a:endParaRPr lang="en-US" sz="2800" dirty="0">
              <a:cs typeface="Calibri" panose="020F0502020204030204"/>
            </a:endParaRPr>
          </a:p>
          <a:p>
            <a:endParaRPr lang="en-US" sz="2800" dirty="0"/>
          </a:p>
          <a:p>
            <a:r>
              <a:rPr lang="en-US" sz="2800" i="1" dirty="0"/>
              <a:t>Appearance</a:t>
            </a:r>
            <a:r>
              <a:rPr lang="en-US" sz="2800" dirty="0"/>
              <a:t>: Clear</a:t>
            </a:r>
          </a:p>
          <a:p>
            <a:r>
              <a:rPr lang="en-US" sz="2800" i="1" dirty="0"/>
              <a:t>pH</a:t>
            </a:r>
            <a:r>
              <a:rPr lang="en-US" sz="2800" dirty="0"/>
              <a:t>: 7.0 </a:t>
            </a:r>
          </a:p>
          <a:p>
            <a:r>
              <a:rPr lang="en-US" sz="2800" i="1" dirty="0"/>
              <a:t>Specific Gravity</a:t>
            </a:r>
            <a:r>
              <a:rPr lang="en-US" sz="2800" dirty="0"/>
              <a:t>: 1.00</a:t>
            </a:r>
          </a:p>
          <a:p>
            <a:r>
              <a:rPr lang="en-US" sz="2800" i="1" dirty="0"/>
              <a:t>Protein</a:t>
            </a:r>
            <a:r>
              <a:rPr lang="en-US" sz="2800" dirty="0"/>
              <a:t>: 0</a:t>
            </a:r>
          </a:p>
          <a:p>
            <a:r>
              <a:rPr lang="en-US" sz="2800" i="1" dirty="0"/>
              <a:t>Glucose</a:t>
            </a:r>
            <a:r>
              <a:rPr lang="en-US" sz="2800" dirty="0"/>
              <a:t>: 75 mg/d</a:t>
            </a:r>
          </a:p>
          <a:p>
            <a:r>
              <a:rPr lang="en-US" sz="2800" i="1" dirty="0"/>
              <a:t>Ketones</a:t>
            </a:r>
            <a:r>
              <a:rPr lang="en-US" sz="2800" dirty="0"/>
              <a:t>: 0</a:t>
            </a:r>
          </a:p>
          <a:p>
            <a:endParaRPr lang="en-US" sz="2800" dirty="0"/>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spTree>
    <p:extLst>
      <p:ext uri="{BB962C8B-B14F-4D97-AF65-F5344CB8AC3E}">
        <p14:creationId xmlns:p14="http://schemas.microsoft.com/office/powerpoint/2010/main" val="307209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6A12D-88A8-40C8-9CCB-D99758D91922}"/>
              </a:ext>
            </a:extLst>
          </p:cNvPr>
          <p:cNvSpPr>
            <a:spLocks noGrp="1"/>
          </p:cNvSpPr>
          <p:nvPr>
            <p:ph type="title"/>
          </p:nvPr>
        </p:nvSpPr>
        <p:spPr/>
        <p:txBody>
          <a:bodyPr>
            <a:normAutofit fontScale="90000"/>
          </a:bodyPr>
          <a:lstStyle/>
          <a:p>
            <a:pPr algn="ctr"/>
            <a:r>
              <a:rPr lang="en-US" sz="3600" dirty="0">
                <a:latin typeface="+mn-lt"/>
                <a:cs typeface="Arial" panose="020B0604020202020204" pitchFamily="34" charset="0"/>
              </a:rPr>
              <a:t>Workshop Learning Goals</a:t>
            </a:r>
          </a:p>
        </p:txBody>
      </p:sp>
      <p:sp>
        <p:nvSpPr>
          <p:cNvPr id="3" name="TextBox 2">
            <a:extLst>
              <a:ext uri="{FF2B5EF4-FFF2-40B4-BE49-F238E27FC236}">
                <a16:creationId xmlns:a16="http://schemas.microsoft.com/office/drawing/2014/main" id="{3333AD60-9795-856F-BE0F-658F25542C26}"/>
              </a:ext>
            </a:extLst>
          </p:cNvPr>
          <p:cNvSpPr txBox="1"/>
          <p:nvPr/>
        </p:nvSpPr>
        <p:spPr>
          <a:xfrm>
            <a:off x="691487" y="2071255"/>
            <a:ext cx="10650689" cy="3236207"/>
          </a:xfrm>
          <a:prstGeom prst="rect">
            <a:avLst/>
          </a:prstGeom>
          <a:noFill/>
        </p:spPr>
        <p:txBody>
          <a:bodyPr wrap="square" lIns="91440" tIns="45720" rIns="91440" bIns="45720" rtlCol="0" anchor="t">
            <a:spAutoFit/>
          </a:bodyPr>
          <a:lstStyle/>
          <a:p>
            <a:pPr marL="342900" marR="0" lvl="0" indent="-342900">
              <a:lnSpc>
                <a:spcPct val="107000"/>
              </a:lnSpc>
              <a:spcBef>
                <a:spcPts val="0"/>
              </a:spcBef>
              <a:spcAft>
                <a:spcPts val="0"/>
              </a:spcAft>
              <a:buFont typeface="Symbol" panose="05050102010706020507" pitchFamily="18" charset="2"/>
              <a:buChar char=""/>
            </a:pPr>
            <a:endParaRPr lang="en-US" sz="2400" dirty="0">
              <a:latin typeface="Calibri Body"/>
              <a:ea typeface="Calibri" panose="020F0502020204030204" pitchFamily="34" charset="0"/>
              <a:cs typeface="Arial"/>
            </a:endParaRPr>
          </a:p>
          <a:p>
            <a:pPr marL="342900" marR="0" lvl="0" indent="-342900">
              <a:lnSpc>
                <a:spcPct val="107000"/>
              </a:lnSpc>
              <a:spcBef>
                <a:spcPts val="0"/>
              </a:spcBef>
              <a:spcAft>
                <a:spcPts val="0"/>
              </a:spcAft>
              <a:buFont typeface="Symbol" panose="05050102010706020507" pitchFamily="18" charset="2"/>
              <a:buChar char=""/>
            </a:pPr>
            <a:r>
              <a:rPr lang="en-US" sz="2400" dirty="0">
                <a:ea typeface="Calibri" panose="020F0502020204030204" pitchFamily="34" charset="0"/>
                <a:cs typeface="Arial"/>
              </a:rPr>
              <a:t>Model the polar nature of water</a:t>
            </a:r>
          </a:p>
          <a:p>
            <a:pPr marL="342900" marR="0" lvl="0" indent="-342900">
              <a:lnSpc>
                <a:spcPct val="107000"/>
              </a:lnSpc>
              <a:spcBef>
                <a:spcPts val="0"/>
              </a:spcBef>
              <a:spcAft>
                <a:spcPts val="0"/>
              </a:spcAft>
              <a:buFont typeface="Symbol" panose="05050102010706020507" pitchFamily="18" charset="2"/>
              <a:buChar char=""/>
            </a:pPr>
            <a:r>
              <a:rPr lang="en-US" sz="2400" dirty="0">
                <a:ea typeface="Calibri" panose="020F0502020204030204" pitchFamily="34" charset="0"/>
                <a:cs typeface="Arial"/>
              </a:rPr>
              <a:t>Determine how similarities and differences in phospholipid structure affect membrane permeability .</a:t>
            </a:r>
          </a:p>
          <a:p>
            <a:pPr marL="342900" marR="0" lvl="0" indent="-342900">
              <a:lnSpc>
                <a:spcPct val="107000"/>
              </a:lnSpc>
              <a:spcBef>
                <a:spcPts val="0"/>
              </a:spcBef>
              <a:spcAft>
                <a:spcPts val="0"/>
              </a:spcAft>
              <a:buFont typeface="Symbol" panose="05050102010706020507" pitchFamily="18" charset="2"/>
              <a:buChar char=""/>
            </a:pPr>
            <a:r>
              <a:rPr lang="en-US" sz="2400" dirty="0">
                <a:ea typeface="Calibri" panose="020F0502020204030204" pitchFamily="34" charset="0"/>
                <a:cs typeface="Arial"/>
              </a:rPr>
              <a:t>Construct and cross cell membrane</a:t>
            </a:r>
          </a:p>
          <a:p>
            <a:pPr marL="342900" marR="0" lvl="0" indent="-342900">
              <a:lnSpc>
                <a:spcPct val="107000"/>
              </a:lnSpc>
              <a:spcBef>
                <a:spcPts val="0"/>
              </a:spcBef>
              <a:spcAft>
                <a:spcPts val="0"/>
              </a:spcAft>
              <a:buFont typeface="Symbol" panose="05050102010706020507" pitchFamily="18" charset="2"/>
              <a:buChar char=""/>
            </a:pPr>
            <a:r>
              <a:rPr lang="en-US" sz="2400" dirty="0">
                <a:ea typeface="Calibri" panose="020F0502020204030204" pitchFamily="34" charset="0"/>
                <a:cs typeface="Arial"/>
              </a:rPr>
              <a:t>Compare and contrast multiple models to better understand cellular processes and apply that knowledge to a case study.</a:t>
            </a:r>
          </a:p>
          <a:p>
            <a:pPr marL="342900" marR="0" lvl="0" indent="-342900">
              <a:lnSpc>
                <a:spcPct val="107000"/>
              </a:lnSpc>
              <a:spcBef>
                <a:spcPts val="0"/>
              </a:spcBef>
              <a:spcAft>
                <a:spcPts val="0"/>
              </a:spcAft>
              <a:buFont typeface="Symbol" panose="05050102010706020507" pitchFamily="18" charset="2"/>
              <a:buChar char=""/>
            </a:pPr>
            <a:r>
              <a:rPr lang="en-US" sz="2400" dirty="0">
                <a:ea typeface="Calibri" panose="020F0502020204030204" pitchFamily="34" charset="0"/>
                <a:cs typeface="Arial"/>
              </a:rPr>
              <a:t>Have fun</a:t>
            </a:r>
            <a:r>
              <a:rPr lang="en-US" sz="2400" b="1" dirty="0">
                <a:ea typeface="Calibri" panose="020F0502020204030204" pitchFamily="34" charset="0"/>
                <a:cs typeface="Arial"/>
              </a:rPr>
              <a:t>! </a:t>
            </a:r>
            <a:endParaRPr lang="en-US" sz="2400" dirty="0">
              <a:effectLst/>
              <a:ea typeface="Calibri" panose="020F0502020204030204" pitchFamily="34" charset="0"/>
              <a:cs typeface="Arial"/>
            </a:endParaRPr>
          </a:p>
        </p:txBody>
      </p:sp>
    </p:spTree>
    <p:extLst>
      <p:ext uri="{BB962C8B-B14F-4D97-AF65-F5344CB8AC3E}">
        <p14:creationId xmlns:p14="http://schemas.microsoft.com/office/powerpoint/2010/main" val="8173400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533400" y="1409700"/>
            <a:ext cx="5562600" cy="4832092"/>
          </a:xfrm>
          <a:prstGeom prst="rect">
            <a:avLst/>
          </a:prstGeom>
          <a:noFill/>
        </p:spPr>
        <p:txBody>
          <a:bodyPr wrap="square" lIns="91440" tIns="45720" rIns="91440" bIns="45720" rtlCol="0" anchor="t">
            <a:spAutoFit/>
          </a:bodyPr>
          <a:lstStyle/>
          <a:p>
            <a:pPr algn="ctr"/>
            <a:r>
              <a:rPr lang="en-US" sz="2800" dirty="0"/>
              <a:t>Results of Lab work</a:t>
            </a:r>
          </a:p>
          <a:p>
            <a:pPr algn="ctr"/>
            <a:r>
              <a:rPr lang="en-US" sz="2800" dirty="0" err="1"/>
              <a:t>Urinanalysis</a:t>
            </a:r>
            <a:r>
              <a:rPr lang="en-US" sz="2800" dirty="0"/>
              <a:t> </a:t>
            </a:r>
          </a:p>
          <a:p>
            <a:pPr algn="ctr"/>
            <a:endParaRPr lang="en-US" sz="2800" dirty="0"/>
          </a:p>
          <a:p>
            <a:pPr algn="ctr"/>
            <a:r>
              <a:rPr lang="en-US" sz="2800" i="1" dirty="0"/>
              <a:t>Appearance</a:t>
            </a:r>
            <a:r>
              <a:rPr lang="en-US" sz="2800" dirty="0"/>
              <a:t>: Clear  </a:t>
            </a:r>
            <a:r>
              <a:rPr lang="en-US" sz="2800" dirty="0">
                <a:solidFill>
                  <a:schemeClr val="accent1"/>
                </a:solidFill>
              </a:rPr>
              <a:t>(Clear to Yellow)</a:t>
            </a:r>
          </a:p>
          <a:p>
            <a:pPr algn="ctr"/>
            <a:r>
              <a:rPr lang="en-US" sz="2800" i="1" dirty="0"/>
              <a:t>pH</a:t>
            </a:r>
            <a:r>
              <a:rPr lang="en-US" sz="2800" dirty="0"/>
              <a:t>: 7.0  </a:t>
            </a:r>
            <a:r>
              <a:rPr lang="en-US" sz="2800" dirty="0">
                <a:solidFill>
                  <a:schemeClr val="accent1"/>
                </a:solidFill>
              </a:rPr>
              <a:t>(4.5-7.2; optimum: 6.0)</a:t>
            </a:r>
          </a:p>
          <a:p>
            <a:pPr algn="ctr"/>
            <a:r>
              <a:rPr lang="en-US" sz="2800" i="1" dirty="0"/>
              <a:t>Specific Gravity</a:t>
            </a:r>
            <a:r>
              <a:rPr lang="en-US" sz="2800" dirty="0"/>
              <a:t>: 1.00 </a:t>
            </a:r>
            <a:r>
              <a:rPr lang="en-US" sz="2800" dirty="0">
                <a:solidFill>
                  <a:schemeClr val="accent1"/>
                </a:solidFill>
              </a:rPr>
              <a:t>(1.005-1.025)</a:t>
            </a:r>
          </a:p>
          <a:p>
            <a:pPr algn="ctr"/>
            <a:r>
              <a:rPr lang="en-US" sz="2800" i="1" dirty="0"/>
              <a:t>Protein</a:t>
            </a:r>
            <a:r>
              <a:rPr lang="en-US" sz="2800" dirty="0"/>
              <a:t>: 0</a:t>
            </a:r>
          </a:p>
          <a:p>
            <a:pPr algn="ctr"/>
            <a:r>
              <a:rPr lang="en-US" sz="2800" i="1" dirty="0"/>
              <a:t>Glucose</a:t>
            </a:r>
            <a:r>
              <a:rPr lang="en-US" sz="2800" dirty="0"/>
              <a:t>: 75 mg/d</a:t>
            </a:r>
          </a:p>
          <a:p>
            <a:pPr algn="ctr"/>
            <a:r>
              <a:rPr lang="en-US" sz="2800" i="1" dirty="0"/>
              <a:t>Ketones</a:t>
            </a:r>
            <a:r>
              <a:rPr lang="en-US" sz="2800" dirty="0"/>
              <a:t>: 0</a:t>
            </a:r>
          </a:p>
          <a:p>
            <a:pPr algn="ctr"/>
            <a:endParaRPr lang="en-US" sz="2800" dirty="0"/>
          </a:p>
          <a:p>
            <a:pPr algn="ctr"/>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543800" y="4951391"/>
            <a:ext cx="4114800" cy="1815882"/>
          </a:xfrm>
          <a:prstGeom prst="rect">
            <a:avLst/>
          </a:prstGeom>
          <a:noFill/>
        </p:spPr>
        <p:txBody>
          <a:bodyPr wrap="square">
            <a:spAutoFit/>
          </a:bodyPr>
          <a:lstStyle/>
          <a:p>
            <a:r>
              <a:rPr lang="en-US" sz="2800" dirty="0"/>
              <a:t>Using the Phospholipid and Membrane Transport Kit, how would you model this phenomenon?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pic>
        <p:nvPicPr>
          <p:cNvPr id="2" name="Picture 1" descr="Shape&#10;&#10;Description automatically generated">
            <a:extLst>
              <a:ext uri="{FF2B5EF4-FFF2-40B4-BE49-F238E27FC236}">
                <a16:creationId xmlns:a16="http://schemas.microsoft.com/office/drawing/2014/main" id="{A0F2D4D4-34EA-0E3A-F808-A5BF91001B48}"/>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6610349" y="5243330"/>
            <a:ext cx="944973" cy="998462"/>
          </a:xfrm>
          <a:prstGeom prst="rect">
            <a:avLst/>
          </a:prstGeom>
        </p:spPr>
      </p:pic>
    </p:spTree>
    <p:extLst>
      <p:ext uri="{BB962C8B-B14F-4D97-AF65-F5344CB8AC3E}">
        <p14:creationId xmlns:p14="http://schemas.microsoft.com/office/powerpoint/2010/main" val="2628713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ospholipid &amp; Membrane Transport Kit&lt;span class='copyText'&gt;©&lt;/span&gt;">
            <a:extLst>
              <a:ext uri="{FF2B5EF4-FFF2-40B4-BE49-F238E27FC236}">
                <a16:creationId xmlns:a16="http://schemas.microsoft.com/office/drawing/2014/main" id="{303D9A74-A521-9482-48AE-FF63481C5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5750" y="1666184"/>
            <a:ext cx="6814820" cy="45454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8934E2-4211-602C-CB54-E033A543DE3B}"/>
              </a:ext>
            </a:extLst>
          </p:cNvPr>
          <p:cNvSpPr txBox="1"/>
          <p:nvPr/>
        </p:nvSpPr>
        <p:spPr>
          <a:xfrm>
            <a:off x="377190" y="800100"/>
            <a:ext cx="11205210" cy="646331"/>
          </a:xfrm>
          <a:prstGeom prst="rect">
            <a:avLst/>
          </a:prstGeom>
          <a:noFill/>
        </p:spPr>
        <p:txBody>
          <a:bodyPr wrap="square" rtlCol="0">
            <a:spAutoFit/>
          </a:bodyPr>
          <a:lstStyle/>
          <a:p>
            <a:pPr algn="ctr"/>
            <a:r>
              <a:rPr lang="en-US" sz="3600" dirty="0"/>
              <a:t>Let’s investigate some membrane channels</a:t>
            </a:r>
            <a:endParaRPr lang="en-US" dirty="0"/>
          </a:p>
        </p:txBody>
      </p:sp>
    </p:spTree>
    <p:extLst>
      <p:ext uri="{BB962C8B-B14F-4D97-AF65-F5344CB8AC3E}">
        <p14:creationId xmlns:p14="http://schemas.microsoft.com/office/powerpoint/2010/main" val="28575663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a:extLst>
              <a:ext uri="{FF2B5EF4-FFF2-40B4-BE49-F238E27FC236}">
                <a16:creationId xmlns:a16="http://schemas.microsoft.com/office/drawing/2014/main" id="{CC039962-B052-630A-FBA4-58BB1DD446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2110" y="1744344"/>
            <a:ext cx="6427150" cy="42945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74FDC43-F616-8195-716A-8DF347656651}"/>
              </a:ext>
            </a:extLst>
          </p:cNvPr>
          <p:cNvSpPr txBox="1"/>
          <p:nvPr/>
        </p:nvSpPr>
        <p:spPr>
          <a:xfrm>
            <a:off x="781050" y="1744344"/>
            <a:ext cx="4000500" cy="5078313"/>
          </a:xfrm>
          <a:prstGeom prst="rect">
            <a:avLst/>
          </a:prstGeom>
          <a:noFill/>
        </p:spPr>
        <p:txBody>
          <a:bodyPr wrap="square" rtlCol="0">
            <a:spAutoFit/>
          </a:bodyPr>
          <a:lstStyle/>
          <a:p>
            <a:r>
              <a:rPr lang="en-US" sz="3600" dirty="0"/>
              <a:t>Passive Transport:</a:t>
            </a:r>
          </a:p>
          <a:p>
            <a:endParaRPr lang="en-US" sz="3600" dirty="0"/>
          </a:p>
          <a:p>
            <a:r>
              <a:rPr lang="en-US" sz="3600" dirty="0"/>
              <a:t>Aquaporin</a:t>
            </a:r>
          </a:p>
          <a:p>
            <a:endParaRPr lang="en-US" sz="3600" dirty="0"/>
          </a:p>
          <a:p>
            <a:r>
              <a:rPr lang="en-US" sz="3600" dirty="0"/>
              <a:t>K+ Leak Channel</a:t>
            </a:r>
          </a:p>
          <a:p>
            <a:endParaRPr lang="en-US" sz="3600" dirty="0"/>
          </a:p>
          <a:p>
            <a:r>
              <a:rPr lang="en-US" sz="3600" dirty="0"/>
              <a:t>Gated K+ Channel</a:t>
            </a:r>
          </a:p>
          <a:p>
            <a:endParaRPr lang="en-US" sz="3600" dirty="0"/>
          </a:p>
          <a:p>
            <a:endParaRPr lang="en-US" sz="3600" dirty="0"/>
          </a:p>
        </p:txBody>
      </p:sp>
    </p:spTree>
    <p:extLst>
      <p:ext uri="{BB962C8B-B14F-4D97-AF65-F5344CB8AC3E}">
        <p14:creationId xmlns:p14="http://schemas.microsoft.com/office/powerpoint/2010/main" val="2747909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74FDC43-F616-8195-716A-8DF347656651}"/>
              </a:ext>
            </a:extLst>
          </p:cNvPr>
          <p:cNvSpPr txBox="1"/>
          <p:nvPr/>
        </p:nvSpPr>
        <p:spPr>
          <a:xfrm>
            <a:off x="781050" y="1744344"/>
            <a:ext cx="4000500" cy="4524315"/>
          </a:xfrm>
          <a:prstGeom prst="rect">
            <a:avLst/>
          </a:prstGeom>
          <a:noFill/>
        </p:spPr>
        <p:txBody>
          <a:bodyPr wrap="square" rtlCol="0">
            <a:spAutoFit/>
          </a:bodyPr>
          <a:lstStyle/>
          <a:p>
            <a:r>
              <a:rPr lang="en-US" sz="3600" dirty="0"/>
              <a:t>Passive Transport with Carrier Protein:</a:t>
            </a:r>
          </a:p>
          <a:p>
            <a:endParaRPr lang="en-US" sz="3600" dirty="0"/>
          </a:p>
          <a:p>
            <a:r>
              <a:rPr lang="en-US" sz="3600" dirty="0"/>
              <a:t>Glucose Transporter 1 </a:t>
            </a:r>
          </a:p>
          <a:p>
            <a:r>
              <a:rPr lang="en-US" sz="3600" dirty="0"/>
              <a:t>(Glut 1)</a:t>
            </a:r>
          </a:p>
          <a:p>
            <a:endParaRPr lang="en-US" sz="3600" dirty="0"/>
          </a:p>
          <a:p>
            <a:endParaRPr lang="en-US" sz="3600" dirty="0"/>
          </a:p>
        </p:txBody>
      </p:sp>
      <p:pic>
        <p:nvPicPr>
          <p:cNvPr id="3" name="Picture 2">
            <a:extLst>
              <a:ext uri="{FF2B5EF4-FFF2-40B4-BE49-F238E27FC236}">
                <a16:creationId xmlns:a16="http://schemas.microsoft.com/office/drawing/2014/main" id="{0F481D9B-783F-0E6E-32A6-29538CA2C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250" y="2174322"/>
            <a:ext cx="5111799" cy="3409570"/>
          </a:xfrm>
          <a:prstGeom prst="rect">
            <a:avLst/>
          </a:prstGeom>
        </p:spPr>
      </p:pic>
    </p:spTree>
    <p:extLst>
      <p:ext uri="{BB962C8B-B14F-4D97-AF65-F5344CB8AC3E}">
        <p14:creationId xmlns:p14="http://schemas.microsoft.com/office/powerpoint/2010/main" val="3692058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39DF2E-CCB6-09B8-C44D-35B9652ED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849" y="2866721"/>
            <a:ext cx="11133277" cy="2929810"/>
          </a:xfrm>
          <a:prstGeom prst="rect">
            <a:avLst/>
          </a:prstGeom>
        </p:spPr>
      </p:pic>
      <p:sp>
        <p:nvSpPr>
          <p:cNvPr id="6" name="TextBox 5">
            <a:extLst>
              <a:ext uri="{FF2B5EF4-FFF2-40B4-BE49-F238E27FC236}">
                <a16:creationId xmlns:a16="http://schemas.microsoft.com/office/drawing/2014/main" id="{F731B6BA-024E-069E-57A3-75907F498903}"/>
              </a:ext>
            </a:extLst>
          </p:cNvPr>
          <p:cNvSpPr txBox="1"/>
          <p:nvPr/>
        </p:nvSpPr>
        <p:spPr>
          <a:xfrm>
            <a:off x="1058723" y="1828800"/>
            <a:ext cx="11133277" cy="584775"/>
          </a:xfrm>
          <a:prstGeom prst="rect">
            <a:avLst/>
          </a:prstGeom>
          <a:noFill/>
        </p:spPr>
        <p:txBody>
          <a:bodyPr wrap="square" rtlCol="0">
            <a:spAutoFit/>
          </a:bodyPr>
          <a:lstStyle/>
          <a:p>
            <a:pPr algn="ctr"/>
            <a:r>
              <a:rPr lang="en-US" sz="3200" dirty="0"/>
              <a:t>Modeling passive transport with a carrier protein</a:t>
            </a:r>
          </a:p>
        </p:txBody>
      </p:sp>
    </p:spTree>
    <p:extLst>
      <p:ext uri="{BB962C8B-B14F-4D97-AF65-F5344CB8AC3E}">
        <p14:creationId xmlns:p14="http://schemas.microsoft.com/office/powerpoint/2010/main" val="543702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C2B79B77-1155-FD0B-DC15-F9A3372F6A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115" y="2419350"/>
            <a:ext cx="4781550" cy="31908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4B6C574-29E2-4D74-DD3B-E9CCF5BD3D54}"/>
              </a:ext>
            </a:extLst>
          </p:cNvPr>
          <p:cNvSpPr txBox="1"/>
          <p:nvPr/>
        </p:nvSpPr>
        <p:spPr>
          <a:xfrm>
            <a:off x="1333500" y="2419350"/>
            <a:ext cx="4856971" cy="2585323"/>
          </a:xfrm>
          <a:prstGeom prst="rect">
            <a:avLst/>
          </a:prstGeom>
          <a:noFill/>
        </p:spPr>
        <p:txBody>
          <a:bodyPr wrap="none" rtlCol="0">
            <a:spAutoFit/>
          </a:bodyPr>
          <a:lstStyle/>
          <a:p>
            <a:r>
              <a:rPr lang="en-US" sz="3600" dirty="0"/>
              <a:t>Active Transport</a:t>
            </a:r>
          </a:p>
          <a:p>
            <a:endParaRPr lang="en-US" sz="3600" dirty="0"/>
          </a:p>
          <a:p>
            <a:r>
              <a:rPr lang="en-US" sz="3600" dirty="0"/>
              <a:t>Sodium-Potassium Pump</a:t>
            </a:r>
          </a:p>
          <a:p>
            <a:endParaRPr lang="en-US" sz="3600" dirty="0"/>
          </a:p>
          <a:p>
            <a:endParaRPr lang="en-US" dirty="0"/>
          </a:p>
        </p:txBody>
      </p:sp>
    </p:spTree>
    <p:extLst>
      <p:ext uri="{BB962C8B-B14F-4D97-AF65-F5344CB8AC3E}">
        <p14:creationId xmlns:p14="http://schemas.microsoft.com/office/powerpoint/2010/main" val="2447193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dirty="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dirty="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dirty="0"/>
                <a:t>3. The pump shape changes, exposing the sodium to the extracellular space. </a:t>
              </a:r>
            </a:p>
          </p:txBody>
        </p:sp>
      </p:gr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dirty="0">
                <a:effectLst/>
              </a:rPr>
              <a:t> </a:t>
            </a:r>
            <a:endParaRPr lang="en-US" dirty="0"/>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dirty="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dirty="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dirty="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hospholipid &amp; Membrane Transport Kit&lt;span class='copyText'&gt;©&lt;/span&gt;">
            <a:extLst>
              <a:ext uri="{FF2B5EF4-FFF2-40B4-BE49-F238E27FC236}">
                <a16:creationId xmlns:a16="http://schemas.microsoft.com/office/drawing/2014/main" id="{303D9A74-A521-9482-48AE-FF63481C5B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0780" y="1836583"/>
            <a:ext cx="6814820" cy="4545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9038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D0FE775-CC8B-42F0-CBAD-72276E1483D4}"/>
              </a:ext>
            </a:extLst>
          </p:cNvPr>
          <p:cNvSpPr txBox="1"/>
          <p:nvPr/>
        </p:nvSpPr>
        <p:spPr>
          <a:xfrm>
            <a:off x="723900" y="1657350"/>
            <a:ext cx="5562600" cy="1384995"/>
          </a:xfrm>
          <a:prstGeom prst="rect">
            <a:avLst/>
          </a:prstGeom>
          <a:noFill/>
        </p:spPr>
        <p:txBody>
          <a:bodyPr wrap="square" rtlCol="0">
            <a:spAutoFit/>
          </a:bodyPr>
          <a:lstStyle/>
          <a:p>
            <a:r>
              <a:rPr lang="en-US" sz="2800" dirty="0"/>
              <a:t>Final diagnosis and Prognosis</a:t>
            </a:r>
          </a:p>
          <a:p>
            <a:endParaRPr lang="en-US" sz="2800" dirty="0"/>
          </a:p>
          <a:p>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6438900" y="4951391"/>
            <a:ext cx="5219700" cy="1815882"/>
          </a:xfrm>
          <a:prstGeom prst="rect">
            <a:avLst/>
          </a:prstGeom>
          <a:noFill/>
        </p:spPr>
        <p:txBody>
          <a:bodyPr wrap="square" lIns="91440" tIns="45720" rIns="91440" bIns="45720" anchor="t">
            <a:spAutoFit/>
          </a:bodyPr>
          <a:lstStyle/>
          <a:p>
            <a:pPr algn="ctr"/>
            <a:r>
              <a:rPr lang="en-US" sz="2800" b="1" i="1" dirty="0">
                <a:solidFill>
                  <a:srgbClr val="7030A0"/>
                </a:solidFill>
              </a:rPr>
              <a:t>How could this have been prevented?  Write a letter explaining what occur and what should be done in the future.</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7499" y="1829720"/>
            <a:ext cx="5315429" cy="2989929"/>
          </a:xfrm>
          <a:prstGeom prst="rect">
            <a:avLst/>
          </a:prstGeom>
        </p:spPr>
      </p:pic>
      <p:pic>
        <p:nvPicPr>
          <p:cNvPr id="2" name="Picture 2" descr="Phospholipid &amp; Membrane Transport Kit&lt;span class='copyText'&gt;©&lt;/span&gt;">
            <a:extLst>
              <a:ext uri="{FF2B5EF4-FFF2-40B4-BE49-F238E27FC236}">
                <a16:creationId xmlns:a16="http://schemas.microsoft.com/office/drawing/2014/main" id="{DA0DA3E6-023B-DA9D-AD29-7C1062DC0F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718495"/>
            <a:ext cx="5007081" cy="3339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447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hape&#10;&#10;Description automatically generated">
            <a:extLst>
              <a:ext uri="{FF2B5EF4-FFF2-40B4-BE49-F238E27FC236}">
                <a16:creationId xmlns:a16="http://schemas.microsoft.com/office/drawing/2014/main" id="{B2CA490D-ABBF-B625-420A-2B37D4B0887D}"/>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6096000" y="4341061"/>
            <a:ext cx="944973" cy="998462"/>
          </a:xfrm>
          <a:prstGeom prst="rect">
            <a:avLst/>
          </a:prstGeom>
        </p:spPr>
      </p:pic>
      <p:sp>
        <p:nvSpPr>
          <p:cNvPr id="5" name="TextBox 4">
            <a:extLst>
              <a:ext uri="{FF2B5EF4-FFF2-40B4-BE49-F238E27FC236}">
                <a16:creationId xmlns:a16="http://schemas.microsoft.com/office/drawing/2014/main" id="{3D0FE775-CC8B-42F0-CBAD-72276E1483D4}"/>
              </a:ext>
            </a:extLst>
          </p:cNvPr>
          <p:cNvSpPr txBox="1"/>
          <p:nvPr/>
        </p:nvSpPr>
        <p:spPr>
          <a:xfrm>
            <a:off x="386080" y="944880"/>
            <a:ext cx="5709920" cy="4832092"/>
          </a:xfrm>
          <a:prstGeom prst="rect">
            <a:avLst/>
          </a:prstGeom>
          <a:noFill/>
        </p:spPr>
        <p:txBody>
          <a:bodyPr wrap="square" rtlCol="0">
            <a:spAutoFit/>
          </a:bodyPr>
          <a:lstStyle/>
          <a:p>
            <a:r>
              <a:rPr lang="en-US" sz="2800" dirty="0"/>
              <a:t>Seventeen-year old female was at a public archeology dig doing field work in June when she suddenly  became ill.  She complained of nausea and vomited once. She had a headache and her legs were cramping. She left the field site early and went home where she rested, drank water, and stayed inside where it was air conditioned.</a:t>
            </a:r>
          </a:p>
          <a:p>
            <a:endParaRPr lang="en-US" sz="2800" dirty="0"/>
          </a:p>
        </p:txBody>
      </p:sp>
      <p:sp>
        <p:nvSpPr>
          <p:cNvPr id="7" name="TextBox 6">
            <a:extLst>
              <a:ext uri="{FF2B5EF4-FFF2-40B4-BE49-F238E27FC236}">
                <a16:creationId xmlns:a16="http://schemas.microsoft.com/office/drawing/2014/main" id="{D36BC8AE-DF61-B1C9-1A64-29D48691E44C}"/>
              </a:ext>
            </a:extLst>
          </p:cNvPr>
          <p:cNvSpPr txBox="1"/>
          <p:nvPr/>
        </p:nvSpPr>
        <p:spPr>
          <a:xfrm rot="10800000" flipV="1">
            <a:off x="7040973" y="4731215"/>
            <a:ext cx="4617627" cy="1815882"/>
          </a:xfrm>
          <a:prstGeom prst="rect">
            <a:avLst/>
          </a:prstGeom>
          <a:noFill/>
        </p:spPr>
        <p:txBody>
          <a:bodyPr wrap="square">
            <a:spAutoFit/>
          </a:bodyPr>
          <a:lstStyle/>
          <a:p>
            <a:r>
              <a:rPr lang="en-US" sz="2800" dirty="0"/>
              <a:t>What is your initial diagnosis?  </a:t>
            </a:r>
          </a:p>
          <a:p>
            <a:endParaRPr lang="en-US" sz="2800" dirty="0"/>
          </a:p>
          <a:p>
            <a:r>
              <a:rPr lang="en-US" sz="2800" dirty="0"/>
              <a:t>What would you encourage the young lady to do? </a:t>
            </a:r>
          </a:p>
        </p:txBody>
      </p:sp>
      <p:pic>
        <p:nvPicPr>
          <p:cNvPr id="9" name="Picture 8" descr="A person digging in the dirt&#10;&#10;Description automatically generated with medium confidence">
            <a:extLst>
              <a:ext uri="{FF2B5EF4-FFF2-40B4-BE49-F238E27FC236}">
                <a16:creationId xmlns:a16="http://schemas.microsoft.com/office/drawing/2014/main" id="{0661D9A2-FB07-0D27-1287-3910EEAAB9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3667" y="1151080"/>
            <a:ext cx="5678309" cy="3194049"/>
          </a:xfrm>
          <a:prstGeom prst="rect">
            <a:avLst/>
          </a:prstGeom>
        </p:spPr>
      </p:pic>
    </p:spTree>
    <p:extLst>
      <p:ext uri="{BB962C8B-B14F-4D97-AF65-F5344CB8AC3E}">
        <p14:creationId xmlns:p14="http://schemas.microsoft.com/office/powerpoint/2010/main" val="9203893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pPr algn="ctr"/>
            <a:r>
              <a:rPr lang="en-US" sz="3600" dirty="0">
                <a:latin typeface="+mn-lt"/>
              </a:rPr>
              <a:t>Workshop NGSS Connections </a:t>
            </a:r>
            <a:endParaRPr lang="en-US" sz="2000" dirty="0">
              <a:solidFill>
                <a:schemeClr val="accent1"/>
              </a:solidFill>
              <a:latin typeface="+mn-lt"/>
            </a:endParaRPr>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185173755"/>
              </p:ext>
            </p:extLst>
          </p:nvPr>
        </p:nvGraphicFramePr>
        <p:xfrm>
          <a:off x="223520" y="2082801"/>
          <a:ext cx="11684000" cy="4011295"/>
        </p:xfrm>
        <a:graphic>
          <a:graphicData uri="http://schemas.openxmlformats.org/drawingml/2006/table">
            <a:tbl>
              <a:tblPr firstRow="1" firstCol="1" bandRow="1">
                <a:tableStyleId>{C4B1156A-380E-4F78-BDF5-A606A8083BF9}</a:tableStyleId>
              </a:tblPr>
              <a:tblGrid>
                <a:gridCol w="3761547">
                  <a:extLst>
                    <a:ext uri="{9D8B030D-6E8A-4147-A177-3AD203B41FA5}">
                      <a16:colId xmlns:a16="http://schemas.microsoft.com/office/drawing/2014/main" val="598079876"/>
                    </a:ext>
                  </a:extLst>
                </a:gridCol>
                <a:gridCol w="4106343">
                  <a:extLst>
                    <a:ext uri="{9D8B030D-6E8A-4147-A177-3AD203B41FA5}">
                      <a16:colId xmlns:a16="http://schemas.microsoft.com/office/drawing/2014/main" val="3881289360"/>
                    </a:ext>
                  </a:extLst>
                </a:gridCol>
                <a:gridCol w="3816110">
                  <a:extLst>
                    <a:ext uri="{9D8B030D-6E8A-4147-A177-3AD203B41FA5}">
                      <a16:colId xmlns:a16="http://schemas.microsoft.com/office/drawing/2014/main" val="2035052738"/>
                    </a:ext>
                  </a:extLst>
                </a:gridCol>
              </a:tblGrid>
              <a:tr h="676431">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extLst>
                  <a:ext uri="{0D108BD9-81ED-4DB2-BD59-A6C34878D82A}">
                    <a16:rowId xmlns:a16="http://schemas.microsoft.com/office/drawing/2014/main" val="4031367682"/>
                  </a:ext>
                </a:extLst>
              </a:tr>
              <a:tr h="831528">
                <a:tc>
                  <a:txBody>
                    <a:bodyPr/>
                    <a:lstStyle/>
                    <a:p>
                      <a:pPr marL="0" marR="0" lvl="0">
                        <a:lnSpc>
                          <a:spcPct val="107000"/>
                        </a:lnSpc>
                        <a:spcBef>
                          <a:spcPts val="0"/>
                        </a:spcBef>
                        <a:spcAft>
                          <a:spcPts val="0"/>
                        </a:spcAft>
                        <a:buNone/>
                      </a:pPr>
                      <a:r>
                        <a:rPr lang="en-US" sz="2400" b="1" dirty="0">
                          <a:effectLst/>
                          <a:latin typeface="Calibri"/>
                          <a:cs typeface="Times New Roman"/>
                        </a:rPr>
                        <a:t>Asking Questions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a:effectLst/>
                          <a:latin typeface="+mn-lt"/>
                          <a:cs typeface="Times New Roman"/>
                        </a:rPr>
                        <a:t>Patterns</a:t>
                      </a:r>
                      <a:endParaRPr lang="en-US" sz="2400" dirty="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rtl="0">
                        <a:lnSpc>
                          <a:spcPct val="107000"/>
                        </a:lnSpc>
                        <a:spcBef>
                          <a:spcPts val="0"/>
                        </a:spcBef>
                        <a:spcAft>
                          <a:spcPts val="0"/>
                        </a:spcAft>
                        <a:buClrTx/>
                        <a:buSzTx/>
                        <a:buFontTx/>
                        <a:buNone/>
                      </a:pPr>
                      <a:r>
                        <a:rPr lang="en-US" sz="2400" b="1" dirty="0">
                          <a:effectLst/>
                          <a:latin typeface="Calibri"/>
                          <a:cs typeface="Times New Roman"/>
                        </a:rPr>
                        <a:t>MS-LS1-2</a:t>
                      </a:r>
                      <a:endParaRPr lang="en-US" dirty="0"/>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extLst>
                  <a:ext uri="{0D108BD9-81ED-4DB2-BD59-A6C34878D82A}">
                    <a16:rowId xmlns:a16="http://schemas.microsoft.com/office/drawing/2014/main" val="2084955307"/>
                  </a:ext>
                </a:extLst>
              </a:tr>
              <a:tr h="721286">
                <a:tc>
                  <a:txBody>
                    <a:bodyPr/>
                    <a:lstStyle/>
                    <a:p>
                      <a:pPr marL="0" marR="0" lvl="0">
                        <a:lnSpc>
                          <a:spcPct val="107000"/>
                        </a:lnSpc>
                        <a:spcBef>
                          <a:spcPts val="0"/>
                        </a:spcBef>
                        <a:spcAft>
                          <a:spcPts val="0"/>
                        </a:spcAft>
                        <a:buNone/>
                      </a:pPr>
                      <a:r>
                        <a:rPr lang="en-US" sz="2400" b="1" dirty="0">
                          <a:effectLst/>
                          <a:latin typeface="Calibri"/>
                          <a:cs typeface="Times New Roman"/>
                        </a:rPr>
                        <a:t>Developing and Using Models</a:t>
                      </a:r>
                      <a:endParaRPr lang="en-US"/>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2400" b="1" dirty="0"/>
                        <a:t>Cause and effect</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a:t>MS-LS1-3</a:t>
                      </a:r>
                    </a:p>
                    <a:p>
                      <a:pPr marL="0" marR="0" lvl="0" indent="0" algn="l" rtl="0">
                        <a:lnSpc>
                          <a:spcPct val="107000"/>
                        </a:lnSpc>
                        <a:spcBef>
                          <a:spcPts val="0"/>
                        </a:spcBef>
                        <a:spcAft>
                          <a:spcPts val="0"/>
                        </a:spcAft>
                        <a:buClrTx/>
                        <a:buSzTx/>
                        <a:buFontTx/>
                        <a:buNone/>
                      </a:pPr>
                      <a:endParaRPr lang="en-US" sz="2400" b="1" dirty="0">
                        <a:effectLst/>
                        <a:latin typeface="Calibri"/>
                        <a:ea typeface="Calibri" panose="020F0502020204030204" pitchFamily="34" charset="0"/>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40861642"/>
                  </a:ext>
                </a:extLst>
              </a:tr>
              <a:tr h="972604">
                <a:tc>
                  <a:txBody>
                    <a:bodyPr/>
                    <a:lstStyle/>
                    <a:p>
                      <a:pPr marL="0" marR="0" lvl="0">
                        <a:lnSpc>
                          <a:spcPct val="107000"/>
                        </a:lnSpc>
                        <a:spcBef>
                          <a:spcPts val="0"/>
                        </a:spcBef>
                        <a:spcAft>
                          <a:spcPts val="0"/>
                        </a:spcAft>
                        <a:buNone/>
                      </a:pPr>
                      <a:r>
                        <a:rPr lang="en-US" sz="2400" b="1" dirty="0">
                          <a:effectLst/>
                          <a:latin typeface="Calibri"/>
                          <a:cs typeface="Times New Roman"/>
                        </a:rPr>
                        <a:t>Constructing Explanations</a:t>
                      </a: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1" dirty="0">
                          <a:effectLst/>
                          <a:latin typeface="+mn-lt"/>
                          <a:cs typeface="Times New Roman"/>
                        </a:rPr>
                        <a:t>Structure and Function</a:t>
                      </a:r>
                      <a:endParaRPr lang="en-US" sz="2400"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2400" b="1" dirty="0"/>
                        <a:t>HS-LS1-2</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r h="715627">
                <a:tc>
                  <a:txBody>
                    <a:bodyPr/>
                    <a:lstStyle/>
                    <a:p>
                      <a:pPr marL="0" marR="0">
                        <a:lnSpc>
                          <a:spcPct val="107000"/>
                        </a:lnSpc>
                        <a:spcBef>
                          <a:spcPts val="0"/>
                        </a:spcBef>
                        <a:spcAft>
                          <a:spcPts val="0"/>
                        </a:spcAft>
                      </a:pPr>
                      <a:r>
                        <a:rPr lang="en-US" sz="2400" b="1" dirty="0">
                          <a:effectLst/>
                        </a:rPr>
                        <a:t> Engaging in an Argument from Evidence</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a:lnSpc>
                          <a:spcPct val="107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Stability and Change</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a:lnSpc>
                          <a:spcPct val="107000"/>
                        </a:lnSpc>
                        <a:spcBef>
                          <a:spcPts val="0"/>
                        </a:spcBef>
                        <a:spcAft>
                          <a:spcPts val="0"/>
                        </a:spcAft>
                      </a:pPr>
                      <a:r>
                        <a:rPr lang="en-US" sz="2400" b="1" dirty="0">
                          <a:effectLst/>
                          <a:latin typeface="Calibri" panose="020F0502020204030204" pitchFamily="34" charset="0"/>
                          <a:ea typeface="Calibri" panose="020F0502020204030204" pitchFamily="34" charset="0"/>
                          <a:cs typeface="Times New Roman" panose="02020603050405020304" pitchFamily="18" charset="0"/>
                        </a:rPr>
                        <a:t>HS-LS1-3</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217456750"/>
                  </a:ext>
                </a:extLst>
              </a:tr>
            </a:tbl>
          </a:graphicData>
        </a:graphic>
      </p:graphicFrame>
    </p:spTree>
    <p:extLst>
      <p:ext uri="{BB962C8B-B14F-4D97-AF65-F5344CB8AC3E}">
        <p14:creationId xmlns:p14="http://schemas.microsoft.com/office/powerpoint/2010/main" val="3102877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1608904" y="6235148"/>
            <a:ext cx="364434" cy="486327"/>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41</a:t>
            </a:fld>
            <a:endParaRPr lang="en-US" dirty="0">
              <a:solidFill>
                <a:prstClr val="black">
                  <a:tint val="75000"/>
                </a:prstClr>
              </a:solidFill>
            </a:endParaRPr>
          </a:p>
        </p:txBody>
      </p:sp>
      <p:pic>
        <p:nvPicPr>
          <p:cNvPr id="4" name="Picture 4" descr="Qr code&#10;&#10;Description automatically generated">
            <a:extLst>
              <a:ext uri="{FF2B5EF4-FFF2-40B4-BE49-F238E27FC236}">
                <a16:creationId xmlns:a16="http://schemas.microsoft.com/office/drawing/2014/main" id="{ECA3F9C3-D2FD-E3F4-CAFA-D28C7A3FC086}"/>
              </a:ext>
            </a:extLst>
          </p:cNvPr>
          <p:cNvPicPr>
            <a:picLocks noChangeAspect="1"/>
          </p:cNvPicPr>
          <p:nvPr/>
        </p:nvPicPr>
        <p:blipFill>
          <a:blip r:embed="rId2"/>
          <a:stretch>
            <a:fillRect/>
          </a:stretch>
        </p:blipFill>
        <p:spPr>
          <a:xfrm>
            <a:off x="4952010" y="731322"/>
            <a:ext cx="5989122" cy="5989121"/>
          </a:xfrm>
          <a:prstGeom prst="rect">
            <a:avLst/>
          </a:prstGeom>
        </p:spPr>
      </p:pic>
    </p:spTree>
    <p:extLst>
      <p:ext uri="{BB962C8B-B14F-4D97-AF65-F5344CB8AC3E}">
        <p14:creationId xmlns:p14="http://schemas.microsoft.com/office/powerpoint/2010/main" val="20044531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6454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10;&#10;Description automatically generated">
            <a:extLst>
              <a:ext uri="{FF2B5EF4-FFF2-40B4-BE49-F238E27FC236}">
                <a16:creationId xmlns:a16="http://schemas.microsoft.com/office/drawing/2014/main" id="{45B6BCA9-43BF-6294-F395-4DB4F98451BC}"/>
              </a:ext>
            </a:extLst>
          </p:cNvPr>
          <p:cNvPicPr>
            <a:picLocks noChangeAspect="1"/>
          </p:cNvPicPr>
          <p:nvPr/>
        </p:nvPicPr>
        <p:blipFill rotWithShape="1">
          <a:blip r:embed="rId3">
            <a:extLst>
              <a:ext uri="{28A0092B-C50C-407E-A947-70E740481C1C}">
                <a14:useLocalDpi xmlns:a14="http://schemas.microsoft.com/office/drawing/2010/main" val="0"/>
              </a:ext>
            </a:extLst>
          </a:blip>
          <a:srcRect b="12990"/>
          <a:stretch/>
        </p:blipFill>
        <p:spPr>
          <a:xfrm>
            <a:off x="0" y="2430538"/>
            <a:ext cx="944973" cy="998462"/>
          </a:xfrm>
          <a:prstGeom prst="rect">
            <a:avLst/>
          </a:prstGeom>
        </p:spPr>
      </p:pic>
      <p:pic>
        <p:nvPicPr>
          <p:cNvPr id="3" name="Picture 2">
            <a:extLst>
              <a:ext uri="{FF2B5EF4-FFF2-40B4-BE49-F238E27FC236}">
                <a16:creationId xmlns:a16="http://schemas.microsoft.com/office/drawing/2014/main" id="{EFA806B5-CC0B-A76F-2CC6-D73030088CDC}"/>
              </a:ext>
            </a:extLst>
          </p:cNvPr>
          <p:cNvPicPr>
            <a:picLocks noChangeAspect="1"/>
          </p:cNvPicPr>
          <p:nvPr/>
        </p:nvPicPr>
        <p:blipFill rotWithShape="1">
          <a:blip r:embed="rId4">
            <a:extLst>
              <a:ext uri="{28A0092B-C50C-407E-A947-70E740481C1C}">
                <a14:useLocalDpi xmlns:a14="http://schemas.microsoft.com/office/drawing/2010/main" val="0"/>
              </a:ext>
            </a:extLst>
          </a:blip>
          <a:srcRect l="-29884" t="-29884"/>
          <a:stretch/>
        </p:blipFill>
        <p:spPr>
          <a:xfrm>
            <a:off x="4069257" y="438150"/>
            <a:ext cx="7779843" cy="5181600"/>
          </a:xfrm>
          <a:prstGeom prst="rect">
            <a:avLst/>
          </a:prstGeom>
        </p:spPr>
      </p:pic>
      <p:sp>
        <p:nvSpPr>
          <p:cNvPr id="4" name="TextBox 3">
            <a:extLst>
              <a:ext uri="{FF2B5EF4-FFF2-40B4-BE49-F238E27FC236}">
                <a16:creationId xmlns:a16="http://schemas.microsoft.com/office/drawing/2014/main" id="{EAFCC973-3E9B-A9EF-B5BB-08C85745E4AF}"/>
              </a:ext>
            </a:extLst>
          </p:cNvPr>
          <p:cNvSpPr txBox="1"/>
          <p:nvPr/>
        </p:nvSpPr>
        <p:spPr>
          <a:xfrm>
            <a:off x="863600" y="1097280"/>
            <a:ext cx="5422900" cy="4431983"/>
          </a:xfrm>
          <a:prstGeom prst="rect">
            <a:avLst/>
          </a:prstGeom>
          <a:noFill/>
        </p:spPr>
        <p:txBody>
          <a:bodyPr wrap="square" rtlCol="0">
            <a:spAutoFit/>
          </a:bodyPr>
          <a:lstStyle/>
          <a:p>
            <a:pPr marL="285750" indent="-285750">
              <a:buFont typeface="Arial" panose="020B0604020202020204" pitchFamily="34" charset="0"/>
              <a:buChar char="•"/>
            </a:pPr>
            <a:r>
              <a:rPr lang="en-US" sz="2400" dirty="0"/>
              <a:t>Find a physical representation of water.</a:t>
            </a:r>
          </a:p>
          <a:p>
            <a:pPr marL="342900" indent="-342900">
              <a:buAutoNum type="arabicPeriod"/>
            </a:pPr>
            <a:endParaRPr lang="en-US" sz="2400" dirty="0"/>
          </a:p>
          <a:p>
            <a:pPr marL="285750" indent="-285750">
              <a:buFont typeface="Arial" panose="020B0604020202020204" pitchFamily="34" charset="0"/>
              <a:buChar char="•"/>
            </a:pPr>
            <a:r>
              <a:rPr lang="en-US" sz="2400" dirty="0"/>
              <a:t>How do you know which model represents a water molecule? </a:t>
            </a:r>
          </a:p>
          <a:p>
            <a:pPr marL="342900" indent="-342900">
              <a:buAutoNum type="arabicPeriod"/>
            </a:pPr>
            <a:endParaRPr lang="en-US" sz="2400" dirty="0"/>
          </a:p>
          <a:p>
            <a:pPr marL="285750" indent="-285750">
              <a:buFont typeface="Arial" panose="020B0604020202020204" pitchFamily="34" charset="0"/>
              <a:buChar char="•"/>
            </a:pPr>
            <a:r>
              <a:rPr lang="en-US" sz="2400" dirty="0"/>
              <a:t>What color represents the oxygen?</a:t>
            </a:r>
          </a:p>
          <a:p>
            <a:pPr marL="342900" indent="-342900">
              <a:buAutoNum type="arabicPeriod"/>
            </a:pPr>
            <a:endParaRPr lang="en-US" sz="2400" dirty="0"/>
          </a:p>
          <a:p>
            <a:pPr marL="285750" indent="-285750">
              <a:buFont typeface="Arial" panose="020B0604020202020204" pitchFamily="34" charset="0"/>
              <a:buChar char="•"/>
            </a:pPr>
            <a:r>
              <a:rPr lang="en-US" sz="2400" dirty="0"/>
              <a:t>Which atoms interact with each other?</a:t>
            </a:r>
          </a:p>
          <a:p>
            <a:pPr marL="342900" indent="-342900">
              <a:buAutoNum type="arabicPeriod"/>
            </a:pPr>
            <a:endParaRPr lang="en-US" sz="2400" dirty="0"/>
          </a:p>
          <a:p>
            <a:pPr marL="285750" indent="-285750">
              <a:buFont typeface="Arial" panose="020B0604020202020204" pitchFamily="34" charset="0"/>
              <a:buChar char="•"/>
            </a:pPr>
            <a:r>
              <a:rPr lang="en-US" sz="2400" dirty="0"/>
              <a:t>Why do water molecules stick to each other?</a:t>
            </a:r>
          </a:p>
          <a:p>
            <a:pPr marL="342900" indent="-342900">
              <a:buAutoNum type="arabicPeriod"/>
            </a:pPr>
            <a:endParaRPr lang="en-US" dirty="0"/>
          </a:p>
        </p:txBody>
      </p:sp>
    </p:spTree>
    <p:extLst>
      <p:ext uri="{BB962C8B-B14F-4D97-AF65-F5344CB8AC3E}">
        <p14:creationId xmlns:p14="http://schemas.microsoft.com/office/powerpoint/2010/main" val="3948250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Image result for hydrogen bonding between water molecules">
            <a:extLst>
              <a:ext uri="{FF2B5EF4-FFF2-40B4-BE49-F238E27FC236}">
                <a16:creationId xmlns:a16="http://schemas.microsoft.com/office/drawing/2014/main" id="{B4F542D7-DCB9-0994-B973-923A6D99A6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618" t="13481" r="22567" b="17430"/>
          <a:stretch/>
        </p:blipFill>
        <p:spPr bwMode="auto">
          <a:xfrm>
            <a:off x="91272" y="1330960"/>
            <a:ext cx="5464529" cy="50783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indoor, decorated&#10;&#10;Description automatically generated">
            <a:extLst>
              <a:ext uri="{FF2B5EF4-FFF2-40B4-BE49-F238E27FC236}">
                <a16:creationId xmlns:a16="http://schemas.microsoft.com/office/drawing/2014/main" id="{F700DC6C-65FA-FA56-7447-BEB88DBB07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55801" y="1513841"/>
            <a:ext cx="6369589" cy="4777192"/>
          </a:xfrm>
          <a:prstGeom prst="rect">
            <a:avLst/>
          </a:prstGeom>
        </p:spPr>
      </p:pic>
    </p:spTree>
    <p:extLst>
      <p:ext uri="{BB962C8B-B14F-4D97-AF65-F5344CB8AC3E}">
        <p14:creationId xmlns:p14="http://schemas.microsoft.com/office/powerpoint/2010/main" val="210356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EF4BA5-F4DC-7F58-BE99-C26C1E2050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8731" y="1183646"/>
            <a:ext cx="5658185" cy="4860037"/>
          </a:xfrm>
          <a:prstGeom prst="rect">
            <a:avLst/>
          </a:prstGeom>
        </p:spPr>
      </p:pic>
      <p:sp>
        <p:nvSpPr>
          <p:cNvPr id="5" name="TextBox 4">
            <a:extLst>
              <a:ext uri="{FF2B5EF4-FFF2-40B4-BE49-F238E27FC236}">
                <a16:creationId xmlns:a16="http://schemas.microsoft.com/office/drawing/2014/main" id="{C1780059-CAF7-B16F-1E37-15B662733AF3}"/>
              </a:ext>
            </a:extLst>
          </p:cNvPr>
          <p:cNvSpPr txBox="1"/>
          <p:nvPr/>
        </p:nvSpPr>
        <p:spPr>
          <a:xfrm>
            <a:off x="3048000" y="3244333"/>
            <a:ext cx="6963508" cy="369332"/>
          </a:xfrm>
          <a:prstGeom prst="rect">
            <a:avLst/>
          </a:prstGeom>
          <a:noFill/>
        </p:spPr>
        <p:txBody>
          <a:bodyPr wrap="square">
            <a:spAutoFit/>
          </a:bodyPr>
          <a:lstStyle/>
          <a:p>
            <a:r>
              <a:rPr lang="en-US" b="0" i="0" dirty="0">
                <a:solidFill>
                  <a:srgbClr val="000000"/>
                </a:solidFill>
                <a:effectLst/>
                <a:latin typeface="Times New Roman" panose="02020603050405020304" pitchFamily="18" charset="0"/>
              </a:rPr>
              <a:t> </a:t>
            </a:r>
            <a:endParaRPr lang="en-US" dirty="0"/>
          </a:p>
        </p:txBody>
      </p:sp>
      <p:sp>
        <p:nvSpPr>
          <p:cNvPr id="9" name="Thought Bubble: Cloud 8">
            <a:extLst>
              <a:ext uri="{FF2B5EF4-FFF2-40B4-BE49-F238E27FC236}">
                <a16:creationId xmlns:a16="http://schemas.microsoft.com/office/drawing/2014/main" id="{BEA9E97C-407F-B63A-F40D-3FFCECB06925}"/>
              </a:ext>
            </a:extLst>
          </p:cNvPr>
          <p:cNvSpPr/>
          <p:nvPr/>
        </p:nvSpPr>
        <p:spPr>
          <a:xfrm>
            <a:off x="6365631" y="2008543"/>
            <a:ext cx="4771292" cy="3210244"/>
          </a:xfrm>
          <a:prstGeom prst="cloudCallout">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a:solidFill>
                  <a:schemeClr val="tx1"/>
                </a:solidFill>
              </a:rPr>
              <a:t>What patterns do you see? </a:t>
            </a:r>
          </a:p>
          <a:p>
            <a:pPr algn="ctr"/>
            <a:endParaRPr lang="en-US" dirty="0">
              <a:solidFill>
                <a:schemeClr val="tx1"/>
              </a:solidFill>
            </a:endParaRPr>
          </a:p>
          <a:p>
            <a:pPr algn="ctr"/>
            <a:r>
              <a:rPr lang="en-US" dirty="0">
                <a:solidFill>
                  <a:schemeClr val="tx1"/>
                </a:solidFill>
              </a:rPr>
              <a:t>What questions do you have?</a:t>
            </a:r>
          </a:p>
        </p:txBody>
      </p:sp>
    </p:spTree>
    <p:extLst>
      <p:ext uri="{BB962C8B-B14F-4D97-AF65-F5344CB8AC3E}">
        <p14:creationId xmlns:p14="http://schemas.microsoft.com/office/powerpoint/2010/main" val="1138205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152D2-CF94-0A66-54BD-4C3517FB0FA6}"/>
              </a:ext>
            </a:extLst>
          </p:cNvPr>
          <p:cNvSpPr txBox="1"/>
          <p:nvPr/>
        </p:nvSpPr>
        <p:spPr>
          <a:xfrm>
            <a:off x="5962650" y="1771650"/>
            <a:ext cx="5853914" cy="861774"/>
          </a:xfrm>
          <a:prstGeom prst="rect">
            <a:avLst/>
          </a:prstGeom>
          <a:noFill/>
        </p:spPr>
        <p:txBody>
          <a:bodyPr wrap="square" rtlCol="0">
            <a:spAutoFit/>
          </a:bodyPr>
          <a:lstStyle/>
          <a:p>
            <a:pPr algn="ctr"/>
            <a:r>
              <a:rPr lang="en-US" sz="3200" dirty="0"/>
              <a:t>A closer look at solubility </a:t>
            </a:r>
          </a:p>
          <a:p>
            <a:pPr algn="ctr"/>
            <a:endParaRPr lang="en-US" dirty="0"/>
          </a:p>
        </p:txBody>
      </p:sp>
      <p:pic>
        <p:nvPicPr>
          <p:cNvPr id="5" name="Picture 4">
            <a:extLst>
              <a:ext uri="{FF2B5EF4-FFF2-40B4-BE49-F238E27FC236}">
                <a16:creationId xmlns:a16="http://schemas.microsoft.com/office/drawing/2014/main" id="{72322033-5282-28E7-00D5-703B88B15C90}"/>
              </a:ext>
            </a:extLst>
          </p:cNvPr>
          <p:cNvPicPr>
            <a:picLocks noChangeAspect="1"/>
          </p:cNvPicPr>
          <p:nvPr/>
        </p:nvPicPr>
        <p:blipFill rotWithShape="1">
          <a:blip r:embed="rId3">
            <a:extLst>
              <a:ext uri="{28A0092B-C50C-407E-A947-70E740481C1C}">
                <a14:useLocalDpi xmlns:a14="http://schemas.microsoft.com/office/drawing/2010/main" val="0"/>
              </a:ext>
            </a:extLst>
          </a:blip>
          <a:srcRect l="23175" t="23276" r="22169" b="24795"/>
          <a:stretch/>
        </p:blipFill>
        <p:spPr>
          <a:xfrm>
            <a:off x="7724564" y="2633424"/>
            <a:ext cx="2650067" cy="3564016"/>
          </a:xfrm>
          <a:prstGeom prst="rect">
            <a:avLst/>
          </a:prstGeom>
        </p:spPr>
      </p:pic>
      <p:sp>
        <p:nvSpPr>
          <p:cNvPr id="6" name="TextBox 5">
            <a:extLst>
              <a:ext uri="{FF2B5EF4-FFF2-40B4-BE49-F238E27FC236}">
                <a16:creationId xmlns:a16="http://schemas.microsoft.com/office/drawing/2014/main" id="{EA2EA535-28F2-D545-4108-BDB243CA325C}"/>
              </a:ext>
            </a:extLst>
          </p:cNvPr>
          <p:cNvSpPr txBox="1"/>
          <p:nvPr/>
        </p:nvSpPr>
        <p:spPr>
          <a:xfrm>
            <a:off x="894080" y="924560"/>
            <a:ext cx="5068570" cy="4585871"/>
          </a:xfrm>
          <a:prstGeom prst="rect">
            <a:avLst/>
          </a:prstGeom>
          <a:noFill/>
        </p:spPr>
        <p:txBody>
          <a:bodyPr wrap="square" rtlCol="0">
            <a:spAutoFit/>
          </a:bodyPr>
          <a:lstStyle/>
          <a:p>
            <a:r>
              <a:rPr lang="en-US" sz="3200" dirty="0"/>
              <a:t>How does this molecule interact with water molecules ?</a:t>
            </a:r>
          </a:p>
          <a:p>
            <a:endParaRPr lang="en-US" sz="3200" dirty="0"/>
          </a:p>
          <a:p>
            <a:r>
              <a:rPr lang="en-US" sz="3200" dirty="0"/>
              <a:t>What patterns do you see?</a:t>
            </a:r>
          </a:p>
          <a:p>
            <a:endParaRPr lang="en-US" sz="3200" dirty="0"/>
          </a:p>
          <a:p>
            <a:endParaRPr lang="en-US" sz="3200" dirty="0"/>
          </a:p>
          <a:p>
            <a:r>
              <a:rPr lang="en-US" sz="3200" dirty="0"/>
              <a:t>What questions do you have? </a:t>
            </a:r>
          </a:p>
          <a:p>
            <a:endParaRPr lang="en-US" dirty="0"/>
          </a:p>
          <a:p>
            <a:endParaRPr lang="en-US" dirty="0"/>
          </a:p>
        </p:txBody>
      </p:sp>
      <p:pic>
        <p:nvPicPr>
          <p:cNvPr id="8" name="Picture 7" descr="Shape&#10;&#10;Description automatically generated">
            <a:extLst>
              <a:ext uri="{FF2B5EF4-FFF2-40B4-BE49-F238E27FC236}">
                <a16:creationId xmlns:a16="http://schemas.microsoft.com/office/drawing/2014/main" id="{95125B2B-77D2-1868-C569-FB18F76AE0E7}"/>
              </a:ext>
            </a:extLst>
          </p:cNvPr>
          <p:cNvPicPr>
            <a:picLocks noChangeAspect="1"/>
          </p:cNvPicPr>
          <p:nvPr/>
        </p:nvPicPr>
        <p:blipFill rotWithShape="1">
          <a:blip r:embed="rId4">
            <a:extLst>
              <a:ext uri="{28A0092B-C50C-407E-A947-70E740481C1C}">
                <a14:useLocalDpi xmlns:a14="http://schemas.microsoft.com/office/drawing/2010/main" val="0"/>
              </a:ext>
            </a:extLst>
          </a:blip>
          <a:srcRect b="12990"/>
          <a:stretch/>
        </p:blipFill>
        <p:spPr>
          <a:xfrm>
            <a:off x="0" y="773188"/>
            <a:ext cx="944973" cy="998462"/>
          </a:xfrm>
          <a:prstGeom prst="rect">
            <a:avLst/>
          </a:prstGeom>
        </p:spPr>
      </p:pic>
    </p:spTree>
    <p:extLst>
      <p:ext uri="{BB962C8B-B14F-4D97-AF65-F5344CB8AC3E}">
        <p14:creationId xmlns:p14="http://schemas.microsoft.com/office/powerpoint/2010/main" val="2354661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B152D2-CF94-0A66-54BD-4C3517FB0FA6}"/>
              </a:ext>
            </a:extLst>
          </p:cNvPr>
          <p:cNvSpPr txBox="1"/>
          <p:nvPr/>
        </p:nvSpPr>
        <p:spPr>
          <a:xfrm>
            <a:off x="5994400" y="744336"/>
            <a:ext cx="5822164" cy="861774"/>
          </a:xfrm>
          <a:prstGeom prst="rect">
            <a:avLst/>
          </a:prstGeom>
          <a:noFill/>
        </p:spPr>
        <p:txBody>
          <a:bodyPr wrap="square" rtlCol="0">
            <a:spAutoFit/>
          </a:bodyPr>
          <a:lstStyle/>
          <a:p>
            <a:pPr algn="ctr"/>
            <a:r>
              <a:rPr lang="en-US" sz="3200" dirty="0"/>
              <a:t>A closer look at solubility </a:t>
            </a:r>
          </a:p>
          <a:p>
            <a:endParaRPr lang="en-US" dirty="0"/>
          </a:p>
        </p:txBody>
      </p:sp>
      <p:sp>
        <p:nvSpPr>
          <p:cNvPr id="6" name="TextBox 5">
            <a:extLst>
              <a:ext uri="{FF2B5EF4-FFF2-40B4-BE49-F238E27FC236}">
                <a16:creationId xmlns:a16="http://schemas.microsoft.com/office/drawing/2014/main" id="{EA2EA535-28F2-D545-4108-BDB243CA325C}"/>
              </a:ext>
            </a:extLst>
          </p:cNvPr>
          <p:cNvSpPr txBox="1"/>
          <p:nvPr/>
        </p:nvSpPr>
        <p:spPr>
          <a:xfrm>
            <a:off x="497840" y="744336"/>
            <a:ext cx="5598160" cy="2123658"/>
          </a:xfrm>
          <a:prstGeom prst="rect">
            <a:avLst/>
          </a:prstGeom>
          <a:noFill/>
        </p:spPr>
        <p:txBody>
          <a:bodyPr wrap="square" rtlCol="0">
            <a:spAutoFit/>
          </a:bodyPr>
          <a:lstStyle/>
          <a:p>
            <a:pPr algn="ctr"/>
            <a:r>
              <a:rPr lang="en-US" sz="3200" dirty="0"/>
              <a:t>Molecular Manipulation</a:t>
            </a:r>
          </a:p>
          <a:p>
            <a:endParaRPr lang="en-US" sz="3200" dirty="0"/>
          </a:p>
          <a:p>
            <a:endParaRPr lang="en-US" sz="3200" dirty="0"/>
          </a:p>
          <a:p>
            <a:endParaRPr lang="en-US" dirty="0"/>
          </a:p>
          <a:p>
            <a:endParaRPr lang="en-US" dirty="0"/>
          </a:p>
        </p:txBody>
      </p:sp>
      <p:sp>
        <p:nvSpPr>
          <p:cNvPr id="2" name="Arrow: Down 1">
            <a:extLst>
              <a:ext uri="{FF2B5EF4-FFF2-40B4-BE49-F238E27FC236}">
                <a16:creationId xmlns:a16="http://schemas.microsoft.com/office/drawing/2014/main" id="{054F127E-8C9C-9ACD-F861-B8CCB4D413BC}"/>
              </a:ext>
            </a:extLst>
          </p:cNvPr>
          <p:cNvSpPr/>
          <p:nvPr/>
        </p:nvSpPr>
        <p:spPr>
          <a:xfrm>
            <a:off x="2839720" y="2358608"/>
            <a:ext cx="914400" cy="1446414"/>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6E59EF7-2869-9E1F-FF20-462A73AF87D0}"/>
              </a:ext>
            </a:extLst>
          </p:cNvPr>
          <p:cNvPicPr>
            <a:picLocks noChangeAspect="1"/>
          </p:cNvPicPr>
          <p:nvPr/>
        </p:nvPicPr>
        <p:blipFill rotWithShape="1">
          <a:blip r:embed="rId3">
            <a:extLst>
              <a:ext uri="{28A0092B-C50C-407E-A947-70E740481C1C}">
                <a14:useLocalDpi xmlns:a14="http://schemas.microsoft.com/office/drawing/2010/main" val="0"/>
              </a:ext>
            </a:extLst>
          </a:blip>
          <a:srcRect l="16697" t="9532" r="23059" b="14542"/>
          <a:stretch/>
        </p:blipFill>
        <p:spPr>
          <a:xfrm>
            <a:off x="7277100" y="2223432"/>
            <a:ext cx="2226993" cy="3969862"/>
          </a:xfrm>
          <a:prstGeom prst="rect">
            <a:avLst/>
          </a:prstGeom>
        </p:spPr>
      </p:pic>
      <p:sp>
        <p:nvSpPr>
          <p:cNvPr id="8" name="TextBox 7">
            <a:extLst>
              <a:ext uri="{FF2B5EF4-FFF2-40B4-BE49-F238E27FC236}">
                <a16:creationId xmlns:a16="http://schemas.microsoft.com/office/drawing/2014/main" id="{BFD6DCF6-E89C-3759-784E-CC1E3F1B520A}"/>
              </a:ext>
            </a:extLst>
          </p:cNvPr>
          <p:cNvSpPr txBox="1"/>
          <p:nvPr/>
        </p:nvSpPr>
        <p:spPr>
          <a:xfrm>
            <a:off x="80010" y="1606110"/>
            <a:ext cx="6275070" cy="584775"/>
          </a:xfrm>
          <a:prstGeom prst="rect">
            <a:avLst/>
          </a:prstGeom>
          <a:noFill/>
        </p:spPr>
        <p:txBody>
          <a:bodyPr wrap="square" rtlCol="0">
            <a:spAutoFit/>
          </a:bodyPr>
          <a:lstStyle/>
          <a:p>
            <a:pPr algn="ctr"/>
            <a:r>
              <a:rPr lang="en-US" sz="3200" dirty="0"/>
              <a:t>Remove a hydrogen </a:t>
            </a:r>
          </a:p>
        </p:txBody>
      </p:sp>
      <p:sp>
        <p:nvSpPr>
          <p:cNvPr id="9" name="TextBox 8">
            <a:extLst>
              <a:ext uri="{FF2B5EF4-FFF2-40B4-BE49-F238E27FC236}">
                <a16:creationId xmlns:a16="http://schemas.microsoft.com/office/drawing/2014/main" id="{0F125C17-B527-4CB1-6C11-9872A5D5ED7E}"/>
              </a:ext>
            </a:extLst>
          </p:cNvPr>
          <p:cNvSpPr txBox="1"/>
          <p:nvPr/>
        </p:nvSpPr>
        <p:spPr>
          <a:xfrm>
            <a:off x="252730" y="4208363"/>
            <a:ext cx="6102350" cy="584775"/>
          </a:xfrm>
          <a:prstGeom prst="rect">
            <a:avLst/>
          </a:prstGeom>
          <a:noFill/>
        </p:spPr>
        <p:txBody>
          <a:bodyPr wrap="square" rtlCol="0">
            <a:spAutoFit/>
          </a:bodyPr>
          <a:lstStyle/>
          <a:p>
            <a:pPr algn="ctr"/>
            <a:r>
              <a:rPr lang="en-US" sz="3200" dirty="0"/>
              <a:t>Add a hydroxide </a:t>
            </a:r>
          </a:p>
        </p:txBody>
      </p:sp>
    </p:spTree>
    <p:extLst>
      <p:ext uri="{BB962C8B-B14F-4D97-AF65-F5344CB8AC3E}">
        <p14:creationId xmlns:p14="http://schemas.microsoft.com/office/powerpoint/2010/main" val="29710556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1" ma:contentTypeDescription="Create a new document." ma:contentTypeScope="" ma:versionID="50f1bd06b1c5b782c82d5bae311ccf5b">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3a2c19bcc5f9f103c0bc11c7ae6a0506"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SharedWithUsers xmlns="256d1f37-a5bf-40ea-9e3b-df9e783b5a8c">
      <UserInfo>
        <DisplayName>Tim Herman</DisplayName>
        <AccountId>37</AccountId>
        <AccountType/>
      </UserInfo>
      <UserInfo>
        <DisplayName>Mark Arnholt</DisplayName>
        <AccountId>477</AccountId>
        <AccountType/>
      </UserInfo>
      <UserInfo>
        <DisplayName>Ruth Hutson</DisplayName>
        <AccountId>478</AccountId>
        <AccountType/>
      </UserInfo>
    </SharedWithUsers>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58A681-FF50-42C5-BBE0-6458E8304F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D5962CB-8C63-4229-A667-B44985094579}">
  <ds:schemaRefs>
    <ds:schemaRef ds:uri="http://schemas.microsoft.com/office/2006/metadata/properties"/>
    <ds:schemaRef ds:uri="http://schemas.microsoft.com/office/infopath/2007/PartnerControls"/>
    <ds:schemaRef ds:uri="256d1f37-a5bf-40ea-9e3b-df9e783b5a8c"/>
    <ds:schemaRef ds:uri="cfebaabb-06ba-495d-9116-624c50a03998"/>
    <ds:schemaRef ds:uri="fccfdd5f-3cf6-48f3-9c58-398738ebd059"/>
    <ds:schemaRef ds:uri="http://schemas.microsoft.com/sharepoint/v3"/>
  </ds:schemaRefs>
</ds:datastoreItem>
</file>

<file path=customXml/itemProps3.xml><?xml version="1.0" encoding="utf-8"?>
<ds:datastoreItem xmlns:ds="http://schemas.openxmlformats.org/officeDocument/2006/customXml" ds:itemID="{191D679C-C911-4C8E-8BD8-1E1E6B10F7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WorkshopPPTemplateUpperLeftLogo</Template>
  <TotalTime>30790</TotalTime>
  <Words>2685</Words>
  <Application>Microsoft Office PowerPoint</Application>
  <PresentationFormat>Widescreen</PresentationFormat>
  <Paragraphs>361</Paragraphs>
  <Slides>42</Slides>
  <Notes>38</Notes>
  <HiddenSlides>0</HiddenSlides>
  <MMClips>0</MMClip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Office Theme</vt:lpstr>
      <vt:lpstr>Office Theme</vt:lpstr>
      <vt:lpstr>PowerPoint Presentation</vt:lpstr>
      <vt:lpstr>PowerPoint Presentation</vt:lpstr>
      <vt:lpstr>Workshop Learning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NGSS Connections </vt:lpstr>
      <vt:lpstr>We value your opinion!  Let us know what you think.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Title</dc:title>
  <dc:creator>Rachel Mosey</dc:creator>
  <cp:lastModifiedBy>Ruth Hutson</cp:lastModifiedBy>
  <cp:revision>1060</cp:revision>
  <cp:lastPrinted>2017-05-25T17:00:31Z</cp:lastPrinted>
  <dcterms:created xsi:type="dcterms:W3CDTF">2020-01-27T16:44:45Z</dcterms:created>
  <dcterms:modified xsi:type="dcterms:W3CDTF">2023-03-24T22:11:49Z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y fmtid="{D5CDD505-2E9C-101B-9397-08002B2CF9AE}" pid="4" name="Order">
    <vt:r8>271800</vt:r8>
  </property>
  <property fmtid="{D5CDD505-2E9C-101B-9397-08002B2CF9AE}" pid="5" name="xd_ProgID">
    <vt:lpwstr/>
  </property>
  <property fmtid="{D5CDD505-2E9C-101B-9397-08002B2CF9AE}" pid="6" name="SubmittedtoNSTA">
    <vt:bool>false</vt:bool>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y fmtid="{D5CDD505-2E9C-101B-9397-08002B2CF9AE}" pid="13" name="xd_Signature">
    <vt:bool>false</vt:bool>
  </property>
</Properties>
</file>