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58"/>
  </p:notesMasterIdLst>
  <p:sldIdLst>
    <p:sldId id="273" r:id="rId2"/>
    <p:sldId id="1392" r:id="rId3"/>
    <p:sldId id="274" r:id="rId4"/>
    <p:sldId id="258" r:id="rId5"/>
    <p:sldId id="1393" r:id="rId6"/>
    <p:sldId id="1361" r:id="rId7"/>
    <p:sldId id="1275" r:id="rId8"/>
    <p:sldId id="311" r:id="rId9"/>
    <p:sldId id="852" r:id="rId10"/>
    <p:sldId id="816" r:id="rId11"/>
    <p:sldId id="1272" r:id="rId12"/>
    <p:sldId id="1273" r:id="rId13"/>
    <p:sldId id="1351" r:id="rId14"/>
    <p:sldId id="1140" r:id="rId15"/>
    <p:sldId id="1142" r:id="rId16"/>
    <p:sldId id="1356" r:id="rId17"/>
    <p:sldId id="1274" r:id="rId18"/>
    <p:sldId id="1358" r:id="rId19"/>
    <p:sldId id="1380" r:id="rId20"/>
    <p:sldId id="312" r:id="rId21"/>
    <p:sldId id="1352" r:id="rId22"/>
    <p:sldId id="1305" r:id="rId23"/>
    <p:sldId id="1304" r:id="rId24"/>
    <p:sldId id="1301" r:id="rId25"/>
    <p:sldId id="1359" r:id="rId26"/>
    <p:sldId id="1360" r:id="rId27"/>
    <p:sldId id="1302" r:id="rId28"/>
    <p:sldId id="1271" r:id="rId29"/>
    <p:sldId id="1378" r:id="rId30"/>
    <p:sldId id="1364" r:id="rId31"/>
    <p:sldId id="1362" r:id="rId32"/>
    <p:sldId id="1363" r:id="rId33"/>
    <p:sldId id="1365" r:id="rId34"/>
    <p:sldId id="1307" r:id="rId35"/>
    <p:sldId id="1366" r:id="rId36"/>
    <p:sldId id="1367" r:id="rId37"/>
    <p:sldId id="1341" r:id="rId38"/>
    <p:sldId id="1368" r:id="rId39"/>
    <p:sldId id="1369" r:id="rId40"/>
    <p:sldId id="1370" r:id="rId41"/>
    <p:sldId id="1377" r:id="rId42"/>
    <p:sldId id="1376" r:id="rId43"/>
    <p:sldId id="1373" r:id="rId44"/>
    <p:sldId id="318" r:id="rId45"/>
    <p:sldId id="1247" r:id="rId46"/>
    <p:sldId id="1350" r:id="rId47"/>
    <p:sldId id="1248" r:id="rId48"/>
    <p:sldId id="1268" r:id="rId49"/>
    <p:sldId id="1379" r:id="rId50"/>
    <p:sldId id="1354" r:id="rId51"/>
    <p:sldId id="1375" r:id="rId52"/>
    <p:sldId id="1374" r:id="rId53"/>
    <p:sldId id="1372" r:id="rId54"/>
    <p:sldId id="1391" r:id="rId55"/>
    <p:sldId id="269" r:id="rId56"/>
    <p:sldId id="271" r:id="rId57"/>
  </p:sldIdLst>
  <p:sldSz cx="9144000" cy="6858000" type="screen4x3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59" roundtripDataSignature="AMtx7miM2MnqMJwElGfqy1Zq9TXeobBe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76" autoAdjust="0"/>
    <p:restoredTop sz="94660"/>
  </p:normalViewPr>
  <p:slideViewPr>
    <p:cSldViewPr snapToGrid="0">
      <p:cViewPr varScale="1">
        <p:scale>
          <a:sx n="97" d="100"/>
          <a:sy n="97" d="100"/>
        </p:scale>
        <p:origin x="405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/>
            <a:r>
              <a:rPr lang="en-US" dirty="0"/>
              <a:t>Reach me at mhoward@wtps.org</a:t>
            </a:r>
            <a:endParaRPr dirty="0"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708025"/>
            <a:ext cx="4725987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17021-E3F8-45DB-A91B-4C88E3B9A85E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04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708025"/>
            <a:ext cx="4725987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17021-E3F8-45DB-A91B-4C88E3B9A85E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3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1" name="Google Shape;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708025"/>
            <a:ext cx="4725987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7872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Wrap Up Activity.  Use Large Post It Notes with Questions on Wall/Tables.  Have participants use small post it notes to share answers with others.  Let participants mingle to see others' ideas.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50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2615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51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9361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52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26387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1" name="Google Shape;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708025"/>
            <a:ext cx="4725987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8c916bf2c4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8c916bf2c4_0_2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28c916bf2c4_0_2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94" name="Google Shape;19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610"/>
          </a:xfrm>
          <a:prstGeom prst="rect">
            <a:avLst/>
          </a:prstGeom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/>
            <a:r>
              <a:rPr lang="en-US" dirty="0"/>
              <a:t>Ransom Notes Type Icebreaker Activity.  Created with help of Instructional Coach.  File available upon request at mhoward@wtps.org</a:t>
            </a:r>
            <a:endParaRPr dirty="0"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610"/>
          </a:xfrm>
          <a:prstGeom prst="rect">
            <a:avLst/>
          </a:prstGeom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/>
            <a:r>
              <a:rPr lang="en-US" dirty="0"/>
              <a:t>Ransom Notes Type Icebreaker Activity.  Created with help of Instructional Coach.  File available upon request at mhoward@wtps.org</a:t>
            </a:r>
            <a:endParaRPr dirty="0"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560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Resource is HHMI</a:t>
            </a:r>
          </a:p>
        </p:txBody>
      </p:sp>
    </p:spTree>
    <p:extLst>
      <p:ext uri="{BB962C8B-B14F-4D97-AF65-F5344CB8AC3E}">
        <p14:creationId xmlns:p14="http://schemas.microsoft.com/office/powerpoint/2010/main" val="1746696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17021-E3F8-45DB-A91B-4C88E3B9A85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78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1" name="Google Shape;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708025"/>
            <a:ext cx="4725987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9082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872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708025"/>
            <a:ext cx="4725987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important to be mindful that our district policies and procedures always align with our mission and the district vision …… of promoting</a:t>
            </a:r>
          </a:p>
          <a:p>
            <a:endParaRPr lang="en-US" b="1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b="1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District Vision Statement</a:t>
            </a:r>
            <a:endParaRPr lang="en-US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trike="sng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Washington Township school district promotes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safe, inclusive environment that embraces differences and provides varied experiences to help </a:t>
            </a:r>
            <a:r>
              <a:rPr lang="en-US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students build an academic foundation that will develop critical thinking skills, interpersonal skills, social and emotional intelligence, and the confidence to be ethical, responsible, and productive citizens in a global society.</a:t>
            </a:r>
          </a:p>
          <a:p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931774">
              <a:buClrTx/>
              <a:buSzTx/>
              <a:defRPr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Details located on district website at wtps.org</a:t>
            </a:r>
          </a:p>
          <a:p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1D2D0E-41FA-4A10-B64A-CB333ACD711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74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2">
  <p:cSld name="1_TITLE Slide 2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0" descr="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3408630" y="1727847"/>
            <a:ext cx="4938995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subTitle" idx="1"/>
          </p:nvPr>
        </p:nvSpPr>
        <p:spPr>
          <a:xfrm>
            <a:off x="3408629" y="4407694"/>
            <a:ext cx="2629626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18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0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17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85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ODY Slide RIGHT 1">
  <p:cSld name="5_BODY Slide RIGHT 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8"/>
          <p:cNvSpPr txBox="1">
            <a:spLocks noGrp="1"/>
          </p:cNvSpPr>
          <p:nvPr>
            <p:ph type="title"/>
          </p:nvPr>
        </p:nvSpPr>
        <p:spPr>
          <a:xfrm>
            <a:off x="292396" y="231303"/>
            <a:ext cx="6858000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8"/>
          <p:cNvSpPr/>
          <p:nvPr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8"/>
          <p:cNvSpPr txBox="1">
            <a:spLocks noGrp="1"/>
          </p:cNvSpPr>
          <p:nvPr>
            <p:ph type="sldNum" idx="12"/>
          </p:nvPr>
        </p:nvSpPr>
        <p:spPr>
          <a:xfrm>
            <a:off x="8771066" y="6299374"/>
            <a:ext cx="3282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74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576B36-8B67-0861-C508-50B79A3E56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89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ODY Slide TOP 2">
  <p:cSld name="2_BODY Slide TOP 2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2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2"/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8701958" y="6299374"/>
            <a:ext cx="3282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400784" y="958302"/>
            <a:ext cx="8402435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400784" y="1768475"/>
            <a:ext cx="8402434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685800" lvl="1" indent="-2857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028700" lvl="2" indent="-2667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ODY Slide TOP 3">
  <p:cSld name="3_BODY Slide TOP 3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3" descr="A picture containing shap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3"/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3"/>
          <p:cNvSpPr txBox="1">
            <a:spLocks noGrp="1"/>
          </p:cNvSpPr>
          <p:nvPr>
            <p:ph type="sldNum" idx="12"/>
          </p:nvPr>
        </p:nvSpPr>
        <p:spPr>
          <a:xfrm>
            <a:off x="8701958" y="6299374"/>
            <a:ext cx="3282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0" name="Google Shape;40;p23"/>
          <p:cNvSpPr txBox="1">
            <a:spLocks noGrp="1"/>
          </p:cNvSpPr>
          <p:nvPr>
            <p:ph type="title"/>
          </p:nvPr>
        </p:nvSpPr>
        <p:spPr>
          <a:xfrm>
            <a:off x="400784" y="958302"/>
            <a:ext cx="8402435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1"/>
          </p:nvPr>
        </p:nvSpPr>
        <p:spPr>
          <a:xfrm>
            <a:off x="400784" y="1768475"/>
            <a:ext cx="8402434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685800" lvl="1" indent="-2857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028700" lvl="2" indent="-2667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ODY Slide LEFT 1">
  <p:cSld name="3_BODY Slide LEFT 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4" descr="A picture containing 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4"/>
          <p:cNvSpPr txBox="1">
            <a:spLocks noGrp="1"/>
          </p:cNvSpPr>
          <p:nvPr>
            <p:ph type="body" idx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685800" lvl="1" indent="-2857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028700" lvl="2" indent="-2667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4"/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4"/>
          <p:cNvSpPr txBox="1">
            <a:spLocks noGrp="1"/>
          </p:cNvSpPr>
          <p:nvPr>
            <p:ph type="sldNum" idx="12"/>
          </p:nvPr>
        </p:nvSpPr>
        <p:spPr>
          <a:xfrm>
            <a:off x="8701958" y="6299374"/>
            <a:ext cx="3282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7" name="Google Shape;47;p24"/>
          <p:cNvSpPr txBox="1">
            <a:spLocks noGrp="1"/>
          </p:cNvSpPr>
          <p:nvPr>
            <p:ph type="title"/>
          </p:nvPr>
        </p:nvSpPr>
        <p:spPr>
          <a:xfrm>
            <a:off x="762144" y="414134"/>
            <a:ext cx="6883925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ODY Slide LEFT 2">
  <p:cSld name="4_BODY Slide LEFT 2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5" descr="Background pattern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5"/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5"/>
          <p:cNvSpPr txBox="1">
            <a:spLocks noGrp="1"/>
          </p:cNvSpPr>
          <p:nvPr>
            <p:ph type="sldNum" idx="12"/>
          </p:nvPr>
        </p:nvSpPr>
        <p:spPr>
          <a:xfrm>
            <a:off x="8701958" y="6299374"/>
            <a:ext cx="3282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2" name="Google Shape;52;p25"/>
          <p:cNvSpPr txBox="1">
            <a:spLocks noGrp="1"/>
          </p:cNvSpPr>
          <p:nvPr>
            <p:ph type="body" idx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685800" lvl="1" indent="-2857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028700" lvl="2" indent="-2667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title"/>
          </p:nvPr>
        </p:nvSpPr>
        <p:spPr>
          <a:xfrm>
            <a:off x="762144" y="414134"/>
            <a:ext cx="7935973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ODY Slide LEFT 4">
  <p:cSld name="6_BODY Slide LEFT 4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7" descr="A picture containing 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7"/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7"/>
          <p:cNvSpPr txBox="1">
            <a:spLocks noGrp="1"/>
          </p:cNvSpPr>
          <p:nvPr>
            <p:ph type="sldNum" idx="12"/>
          </p:nvPr>
        </p:nvSpPr>
        <p:spPr>
          <a:xfrm>
            <a:off x="8701958" y="6299374"/>
            <a:ext cx="3282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685800" lvl="1" indent="-2857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028700" lvl="2" indent="-2667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title"/>
          </p:nvPr>
        </p:nvSpPr>
        <p:spPr>
          <a:xfrm>
            <a:off x="762144" y="414134"/>
            <a:ext cx="7935973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ODY Slide RIGHT 4">
  <p:cSld name="7_BODY Slide RIGHT 4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31" descr="A picture containing 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31"/>
          <p:cNvSpPr txBox="1">
            <a:spLocks noGrp="1"/>
          </p:cNvSpPr>
          <p:nvPr>
            <p:ph type="title"/>
          </p:nvPr>
        </p:nvSpPr>
        <p:spPr>
          <a:xfrm>
            <a:off x="707066" y="294463"/>
            <a:ext cx="7650125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1"/>
          <p:cNvSpPr/>
          <p:nvPr/>
        </p:nvSpPr>
        <p:spPr>
          <a:xfrm>
            <a:off x="105102" y="6413381"/>
            <a:ext cx="231032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1"/>
          <p:cNvSpPr/>
          <p:nvPr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1"/>
          <p:cNvSpPr txBox="1">
            <a:spLocks noGrp="1"/>
          </p:cNvSpPr>
          <p:nvPr>
            <p:ph type="sldNum" idx="12"/>
          </p:nvPr>
        </p:nvSpPr>
        <p:spPr>
          <a:xfrm>
            <a:off x="8771066" y="6299374"/>
            <a:ext cx="3282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LOSING Slide 3">
  <p:cSld name="12_CLOSING Slide 3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4" descr="Map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8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7" r:id="rId6"/>
    <p:sldLayoutId id="2147483661" r:id="rId7"/>
    <p:sldLayoutId id="2147483664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3dmoleculardesigns.com/classroom_resources/dynamic-dna-kit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eacher-Resources/Dynamic-DNA-Kit.htm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dnai.org/timeline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pdb101.rcsb.org/motm/2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3dmoleculardesigns.com/classroom_resources/flow-of-genetic-information-kit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3dmoleculardesigns.com/classroom_resources/flow-of-genetic-information-kit/" TargetMode="External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mp"/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tm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mp"/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u_BcMXgws6Y?feature=oembed" TargetMode="External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9.tmp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tmp"/><Relationship Id="rId4" Type="http://schemas.openxmlformats.org/officeDocument/2006/relationships/image" Target="../media/image50.tm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s://3dmoleculardesigns.com/classroom_resources/flow-of-genetic-information-kit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mp"/><Relationship Id="rId2" Type="http://schemas.openxmlformats.org/officeDocument/2006/relationships/image" Target="../media/image54.tmp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mp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mp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mp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3dmoleculardesigns.com/classroom_resources/flow-of-genetic-information-kit/" TargetMode="External"/><Relationship Id="rId2" Type="http://schemas.openxmlformats.org/officeDocument/2006/relationships/hyperlink" Target="https://pdb101.rcsb.org/learn/coloring-books/coloring-molecular-machinery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tm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mp"/><Relationship Id="rId2" Type="http://schemas.openxmlformats.org/officeDocument/2006/relationships/image" Target="../media/image60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tm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3dmoleculardesigns.com/classroom_resources/flow-of-genetic-information-kit/" TargetMode="External"/><Relationship Id="rId2" Type="http://schemas.openxmlformats.org/officeDocument/2006/relationships/image" Target="../media/image63.tmp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H50zuS8DD0?feature=oembed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tmp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mp"/><Relationship Id="rId2" Type="http://schemas.openxmlformats.org/officeDocument/2006/relationships/image" Target="../media/image65.tmp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mp"/><Relationship Id="rId2" Type="http://schemas.openxmlformats.org/officeDocument/2006/relationships/image" Target="../media/image68.tmp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3dmoleculardesigns.com/classroom_resources/amino-acid-starter-ki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tmp"/><Relationship Id="rId4" Type="http://schemas.openxmlformats.org/officeDocument/2006/relationships/image" Target="../media/image70.tm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3dmoleculardesigns.com/classroom_resources/enzymes-in-action-kit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jpeg"/><Relationship Id="rId5" Type="http://schemas.openxmlformats.org/officeDocument/2006/relationships/image" Target="../media/image73.tmp"/><Relationship Id="rId4" Type="http://schemas.openxmlformats.org/officeDocument/2006/relationships/image" Target="../media/image72.tm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tmp"/><Relationship Id="rId2" Type="http://schemas.openxmlformats.org/officeDocument/2006/relationships/hyperlink" Target="https://www.biointeractive.org/classroom-resources/sickle-cell-disease-and-malaria-lesson-nature-science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7.png"/><Relationship Id="rId4" Type="http://schemas.openxmlformats.org/officeDocument/2006/relationships/image" Target="../media/image76.tmp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hyperlink" Target="https://www.biointeractive.org/classroom-resources/genetically-modified-mosquitoes" TargetMode="External"/><Relationship Id="rId7" Type="http://schemas.openxmlformats.org/officeDocument/2006/relationships/image" Target="../media/image80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zlSTGkDyEfM?feature=oembed" TargetMode="External"/><Relationship Id="rId6" Type="http://schemas.openxmlformats.org/officeDocument/2006/relationships/image" Target="../media/image79.jpeg"/><Relationship Id="rId5" Type="http://schemas.openxmlformats.org/officeDocument/2006/relationships/image" Target="../media/image78.tmp"/><Relationship Id="rId4" Type="http://schemas.openxmlformats.org/officeDocument/2006/relationships/hyperlink" Target="https://www.webmd.com/a-to-z-guides/news/20220309/genetically-modified-mosquitoes-may-be-released-in-fla-and-calif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xG2aJa6UyY?feature=oembed" TargetMode="Externa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3.tm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tm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3dmoleculardesigns.com/classroom_resources/flow-of-genetic-information-kit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1vm3od_UmFg?feature=oembed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s://www.youtube.com/watch?v=1vm3od_UmF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5F3DC-4421-8DA4-9AED-B67A4F272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8758" y="2223147"/>
            <a:ext cx="4938995" cy="170115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Go With the Flow! 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Modeling DNA to RNA to Proteins and Beyond </a:t>
            </a:r>
            <a:endParaRPr lang="en-US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82748C-5F65-FF1B-60E5-FB80EB799C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5393" y="3770676"/>
            <a:ext cx="2629626" cy="105785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07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DNA Models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741566" y="948285"/>
            <a:ext cx="8402637" cy="49688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Can you build it?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8D56A49-8174-4D7A-A7D7-145667F7B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6" y="1501202"/>
            <a:ext cx="3281103" cy="4248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67C93D4-1C44-48A7-88F9-A42D6215D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733" y="1501202"/>
            <a:ext cx="3281103" cy="4287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DE66908-432B-951E-D48F-2BCD8ABEB3C8}"/>
              </a:ext>
            </a:extLst>
          </p:cNvPr>
          <p:cNvSpPr txBox="1">
            <a:spLocks/>
          </p:cNvSpPr>
          <p:nvPr/>
        </p:nvSpPr>
        <p:spPr>
          <a:xfrm>
            <a:off x="610334" y="5984861"/>
            <a:ext cx="8402434" cy="49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Dynamic DNA Resources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https://3dmoleculardesigns.com/classroom_resources/dynamic-dna-kit/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2791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3309A-70CE-2F4F-EA0B-2133868D7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Dynamic DNA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8BE1A3-FEC9-0650-C26D-08CF31BA3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361" y="1625600"/>
            <a:ext cx="8402434" cy="54457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Give it a try!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550FDBE-18B4-DD68-896D-8423F123A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89" y="2886891"/>
            <a:ext cx="4036989" cy="214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9ACFCA-1E62-C1CC-E2F8-F138D08D5E9F}"/>
              </a:ext>
            </a:extLst>
          </p:cNvPr>
          <p:cNvSpPr txBox="1">
            <a:spLocks/>
          </p:cNvSpPr>
          <p:nvPr/>
        </p:nvSpPr>
        <p:spPr>
          <a:xfrm>
            <a:off x="400785" y="5832461"/>
            <a:ext cx="8402434" cy="49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Dynamic DNA Resources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https://www.3dmoleculardesigns.com/Teacher-Resources/Dynamic-DNA-Kit.htm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8E34836C-1A71-323F-F8D5-326E272D3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6" y="1099938"/>
            <a:ext cx="6453370" cy="43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194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BAD570C-0E98-0A7B-CF85-CCCAD49D0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6FE2E34-1A51-1E2A-D8AA-E38CCB4E1B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9D6502F-3EE5-B4AD-52DB-D50A339D9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7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5305" y="1432572"/>
            <a:ext cx="4938995" cy="2362478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And Beyond!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C5ED331-CC3D-A402-8866-6EA308687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3571" y="5427809"/>
            <a:ext cx="7486546" cy="7977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Additional activities I could pull into my classroom to further engage my students?</a:t>
            </a:r>
          </a:p>
        </p:txBody>
      </p:sp>
      <p:pic>
        <p:nvPicPr>
          <p:cNvPr id="2052" name="Picture 4" descr="space suit reading">
            <a:extLst>
              <a:ext uri="{FF2B5EF4-FFF2-40B4-BE49-F238E27FC236}">
                <a16:creationId xmlns:a16="http://schemas.microsoft.com/office/drawing/2014/main" id="{2E62926B-3EE8-B04D-7C1B-371D9D94F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844" y="2150268"/>
            <a:ext cx="2843213" cy="284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DD42660E-63AB-427A-58C0-CE71F335D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30" y="5157059"/>
            <a:ext cx="1068469" cy="106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62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B6496A-45D1-4CB2-8F76-581025BC7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81" y="1942236"/>
            <a:ext cx="3666981" cy="4501630"/>
          </a:xfrm>
        </p:spPr>
        <p:txBody>
          <a:bodyPr/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Find a current article focused on DNA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Read the Article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Write a Summary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One paragraph – What was the article about?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One paragraph -  What did you find most interesting?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Be Prepared to Share</a:t>
            </a:r>
          </a:p>
        </p:txBody>
      </p:sp>
      <p:sp>
        <p:nvSpPr>
          <p:cNvPr id="16386" name="Title 1">
            <a:extLst>
              <a:ext uri="{FF2B5EF4-FFF2-40B4-BE49-F238E27FC236}">
                <a16:creationId xmlns:a16="http://schemas.microsoft.com/office/drawing/2014/main" id="{680754EE-A7F9-43A8-9A97-BAD7BB313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37" y="995973"/>
            <a:ext cx="7935973" cy="54457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400" b="1" dirty="0">
                <a:solidFill>
                  <a:schemeClr val="accent6"/>
                </a:solidFill>
              </a:rPr>
              <a:t>Current Event: DNA</a:t>
            </a:r>
            <a:endParaRPr lang="en-US" altLang="en-US" sz="4400" b="1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A person sitting at a desk&#10;&#10;Description automatically generated with low confidence">
            <a:extLst>
              <a:ext uri="{FF2B5EF4-FFF2-40B4-BE49-F238E27FC236}">
                <a16:creationId xmlns:a16="http://schemas.microsoft.com/office/drawing/2014/main" id="{E1E7D434-4C6A-4B51-94C7-EE10797A650E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899" y="2830044"/>
            <a:ext cx="3913189" cy="3189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news flash">
            <a:extLst>
              <a:ext uri="{FF2B5EF4-FFF2-40B4-BE49-F238E27FC236}">
                <a16:creationId xmlns:a16="http://schemas.microsoft.com/office/drawing/2014/main" id="{6E08D780-A5D1-4DB2-A172-8AE8A7EAC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829" y="199530"/>
            <a:ext cx="2065781" cy="206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9453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B6496A-45D1-4CB2-8F76-581025BC7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870" y="1376221"/>
            <a:ext cx="5295756" cy="5331413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Follow link to DNA Timeline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Pick two scientists from the timeline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Communicate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Each person in group MUST have different scientists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Create a Note Card</a:t>
            </a:r>
          </a:p>
          <a:p>
            <a:pPr lvl="1"/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What did they discover!</a:t>
            </a:r>
          </a:p>
          <a:p>
            <a:pPr lvl="1"/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Find at least three interesting facts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Be Prepared to Share!</a:t>
            </a:r>
          </a:p>
        </p:txBody>
      </p:sp>
      <p:sp>
        <p:nvSpPr>
          <p:cNvPr id="16386" name="Title 1">
            <a:extLst>
              <a:ext uri="{FF2B5EF4-FFF2-40B4-BE49-F238E27FC236}">
                <a16:creationId xmlns:a16="http://schemas.microsoft.com/office/drawing/2014/main" id="{680754EE-A7F9-43A8-9A97-BAD7BB313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145" y="654523"/>
            <a:ext cx="7935973" cy="54457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400" b="1" dirty="0">
                <a:solidFill>
                  <a:schemeClr val="accent6"/>
                </a:solidFill>
              </a:rPr>
              <a:t>DNA History Challenge</a:t>
            </a:r>
            <a:br>
              <a:rPr lang="en-US" altLang="en-US" sz="4400" b="1" dirty="0">
                <a:solidFill>
                  <a:schemeClr val="bg1"/>
                </a:solidFill>
              </a:rPr>
            </a:br>
            <a:endParaRPr lang="en-US" altLang="en-US" sz="4400" b="1" dirty="0">
              <a:solidFill>
                <a:schemeClr val="bg1"/>
              </a:solidFill>
            </a:endParaRPr>
          </a:p>
        </p:txBody>
      </p:sp>
      <p:pic>
        <p:nvPicPr>
          <p:cNvPr id="8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C8B7ACF-FDC2-4D28-B6BC-78BA679DA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043" y="2259104"/>
            <a:ext cx="3392273" cy="2464663"/>
          </a:xfrm>
          <a:prstGeom prst="rect">
            <a:avLst/>
          </a:prstGeom>
        </p:spPr>
      </p:pic>
      <p:pic>
        <p:nvPicPr>
          <p:cNvPr id="4098" name="Picture 2" descr="Bitmoji Image">
            <a:extLst>
              <a:ext uri="{FF2B5EF4-FFF2-40B4-BE49-F238E27FC236}">
                <a16:creationId xmlns:a16="http://schemas.microsoft.com/office/drawing/2014/main" id="{B68A7DE6-E547-498F-9B96-5A86863C8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582" y="-43524"/>
            <a:ext cx="1940668" cy="194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F4F94DA-556E-F893-5F24-2776BAF7EEE8}"/>
              </a:ext>
            </a:extLst>
          </p:cNvPr>
          <p:cNvSpPr txBox="1">
            <a:spLocks/>
          </p:cNvSpPr>
          <p:nvPr/>
        </p:nvSpPr>
        <p:spPr>
          <a:xfrm>
            <a:off x="5626110" y="4936574"/>
            <a:ext cx="3232140" cy="559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0" anchor="t" anchorCtr="0">
            <a:normAutofit fontScale="6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defRPr/>
            </a:pPr>
            <a:r>
              <a:rPr lang="en-US" altLang="en-US" b="1" dirty="0">
                <a:solidFill>
                  <a:schemeClr val="accent2"/>
                </a:solidFill>
              </a:rPr>
              <a:t>Timeline found at: </a:t>
            </a:r>
            <a:r>
              <a:rPr lang="en-US" altLang="en-US" b="1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http://www.dnai.org/timeline/</a:t>
            </a:r>
            <a:br>
              <a:rPr lang="en-US" altLang="en-US" b="1" dirty="0">
                <a:solidFill>
                  <a:schemeClr val="accent2"/>
                </a:solidFill>
              </a:rPr>
            </a:br>
            <a:endParaRPr lang="en-US" alt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56790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B6496A-45D1-4CB2-8F76-581025BC7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145" y="1068582"/>
            <a:ext cx="7313947" cy="1176479"/>
          </a:xfrm>
        </p:spPr>
        <p:txBody>
          <a:bodyPr>
            <a:normAutofit lnSpcReduction="10000"/>
          </a:bodyPr>
          <a:lstStyle/>
          <a:p>
            <a:endParaRPr lang="en-US" sz="2400" dirty="0"/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Student Enrichment Activity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Protein Data Bank</a:t>
            </a:r>
          </a:p>
        </p:txBody>
      </p:sp>
      <p:sp>
        <p:nvSpPr>
          <p:cNvPr id="16386" name="Title 1">
            <a:extLst>
              <a:ext uri="{FF2B5EF4-FFF2-40B4-BE49-F238E27FC236}">
                <a16:creationId xmlns:a16="http://schemas.microsoft.com/office/drawing/2014/main" id="{680754EE-A7F9-43A8-9A97-BAD7BB313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145" y="654523"/>
            <a:ext cx="7935973" cy="54457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400" b="1" dirty="0">
                <a:solidFill>
                  <a:schemeClr val="accent6"/>
                </a:solidFill>
              </a:rPr>
              <a:t>Molecule of the Month</a:t>
            </a:r>
            <a:br>
              <a:rPr lang="en-US" altLang="en-US" sz="4400" b="1" dirty="0">
                <a:solidFill>
                  <a:schemeClr val="bg1"/>
                </a:solidFill>
              </a:rPr>
            </a:br>
            <a:endParaRPr lang="en-US" alt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772E45-28CF-2F14-4AB9-14A848C22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817" y="75183"/>
            <a:ext cx="1202076" cy="6707634"/>
          </a:xfrm>
          <a:prstGeom prst="rect">
            <a:avLst/>
          </a:prstGeom>
        </p:spPr>
      </p:pic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79B1DB4-8D7D-AE61-FDFD-2C5D724D3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066" y="2406847"/>
            <a:ext cx="5088333" cy="3473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4D444A-538F-FDF7-6668-05B4A90EB93C}"/>
              </a:ext>
            </a:extLst>
          </p:cNvPr>
          <p:cNvSpPr txBox="1"/>
          <p:nvPr/>
        </p:nvSpPr>
        <p:spPr>
          <a:xfrm>
            <a:off x="1720642" y="6203477"/>
            <a:ext cx="4729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PDB Resource Link: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https://pdb101.rcsb.org/motm/23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04094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y questions">
            <a:extLst>
              <a:ext uri="{FF2B5EF4-FFF2-40B4-BE49-F238E27FC236}">
                <a16:creationId xmlns:a16="http://schemas.microsoft.com/office/drawing/2014/main" id="{9A81E922-0998-0023-3333-22801B78B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961" y="2237899"/>
            <a:ext cx="3802856" cy="380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563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F4747E-DE24-C6A4-39FF-AD499545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284" y="3410654"/>
            <a:ext cx="8402435" cy="54457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Central Dogma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C64418-2534-D7B0-CD0C-0B8DFA09D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8676" y="3463515"/>
            <a:ext cx="3571141" cy="2441575"/>
          </a:xfrm>
        </p:spPr>
        <p:txBody>
          <a:bodyPr>
            <a:noAutofit/>
          </a:bodyPr>
          <a:lstStyle/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Replication 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Transcription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Translation</a:t>
            </a:r>
          </a:p>
        </p:txBody>
      </p:sp>
      <p:pic>
        <p:nvPicPr>
          <p:cNvPr id="2" name="Picture 2" descr="Biology Genius – The Central Dogma | Genius">
            <a:extLst>
              <a:ext uri="{FF2B5EF4-FFF2-40B4-BE49-F238E27FC236}">
                <a16:creationId xmlns:a16="http://schemas.microsoft.com/office/drawing/2014/main" id="{35F38565-4E15-EF13-AA55-AA487B38E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097" y="877133"/>
            <a:ext cx="5797806" cy="253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BD4C875C-5BE7-021B-BBFD-DBCBDBAE8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3" y="5155107"/>
            <a:ext cx="1201819" cy="12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ACB9705-FAFE-223E-3ED5-9C3739647C73}"/>
              </a:ext>
            </a:extLst>
          </p:cNvPr>
          <p:cNvSpPr txBox="1">
            <a:spLocks/>
          </p:cNvSpPr>
          <p:nvPr/>
        </p:nvSpPr>
        <p:spPr>
          <a:xfrm>
            <a:off x="1298318" y="5413376"/>
            <a:ext cx="8402434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/>
            <a:r>
              <a:rPr lang="en-US" sz="2800" b="1" dirty="0">
                <a:solidFill>
                  <a:schemeClr val="accent2"/>
                </a:solidFill>
              </a:rPr>
              <a:t>How can students learn the concept of the Central Dogma through Modeling?</a:t>
            </a:r>
          </a:p>
        </p:txBody>
      </p:sp>
    </p:spTree>
    <p:extLst>
      <p:ext uri="{BB962C8B-B14F-4D97-AF65-F5344CB8AC3E}">
        <p14:creationId xmlns:p14="http://schemas.microsoft.com/office/powerpoint/2010/main" val="174220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6D2CF8-68BE-9474-F969-F00F069B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Flow of Genetic Information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28CD3-50C4-47E8-9516-1A720BBD8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976" y="5574260"/>
            <a:ext cx="8402434" cy="798690"/>
          </a:xfrm>
        </p:spPr>
        <p:txBody>
          <a:bodyPr>
            <a:normAutofit fontScale="625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https://3dmoleculardesigns.com/classroom_resources/flow-of-genetic-information-kit/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2" descr="Flow of Genetic Information Kit&lt;span class='copyText'&gt;©&lt;/span&gt;">
            <a:extLst>
              <a:ext uri="{FF2B5EF4-FFF2-40B4-BE49-F238E27FC236}">
                <a16:creationId xmlns:a16="http://schemas.microsoft.com/office/drawing/2014/main" id="{39353C89-6884-FCF0-0C53-418F13DBD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18" y="1949171"/>
            <a:ext cx="6389372" cy="339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308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sldNum" idx="12"/>
          </p:nvPr>
        </p:nvSpPr>
        <p:spPr>
          <a:xfrm>
            <a:off x="8701958" y="5581780"/>
            <a:ext cx="32828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en-US"/>
              <a:pPr/>
              <a:t>2</a:t>
            </a:fld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title"/>
          </p:nvPr>
        </p:nvSpPr>
        <p:spPr>
          <a:xfrm>
            <a:off x="146516" y="1413887"/>
            <a:ext cx="8402435" cy="408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en-US" sz="4400" b="1" dirty="0">
                <a:solidFill>
                  <a:schemeClr val="accent6"/>
                </a:solidFill>
              </a:rPr>
              <a:t>Mary Howard</a:t>
            </a:r>
            <a:endParaRPr sz="4400" b="1" dirty="0">
              <a:solidFill>
                <a:schemeClr val="accent6"/>
              </a:solidFill>
            </a:endParaRPr>
          </a:p>
        </p:txBody>
      </p:sp>
      <p:pic>
        <p:nvPicPr>
          <p:cNvPr id="2" name="Picture 4" descr="Washington Township High School 1974,75,76 - Home | Facebook">
            <a:extLst>
              <a:ext uri="{FF2B5EF4-FFF2-40B4-BE49-F238E27FC236}">
                <a16:creationId xmlns:a16="http://schemas.microsoft.com/office/drawing/2014/main" id="{6933D817-50BC-F95A-21EA-5C200760D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20" y="2278792"/>
            <a:ext cx="6758404" cy="300819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30D444F-9FF6-4742-8CA3-6D7EB2BB8618}"/>
              </a:ext>
            </a:extLst>
          </p:cNvPr>
          <p:cNvSpPr txBox="1">
            <a:spLocks/>
          </p:cNvSpPr>
          <p:nvPr/>
        </p:nvSpPr>
        <p:spPr>
          <a:xfrm>
            <a:off x="1887588" y="5741611"/>
            <a:ext cx="4920292" cy="228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7030A0"/>
                </a:solidFill>
                <a:latin typeface="Verdana Pro Cond SemiBold" panose="020B0706030504040204" pitchFamily="34" charset="0"/>
              </a:rPr>
              <a:t>Science Teacher at Washington Township High School in Sewell, NJ</a:t>
            </a:r>
            <a:endParaRPr lang="en-US" sz="2400" dirty="0">
              <a:solidFill>
                <a:srgbClr val="7030A0"/>
              </a:solidFill>
              <a:latin typeface="Verdana Pro Cond SemiBold" panose="020B0706030504040204" pitchFamily="34" charset="0"/>
            </a:endParaRPr>
          </a:p>
        </p:txBody>
      </p:sp>
      <p:pic>
        <p:nvPicPr>
          <p:cNvPr id="4" name="Picture 2" descr="Washington Township Public Schools logo">
            <a:extLst>
              <a:ext uri="{FF2B5EF4-FFF2-40B4-BE49-F238E27FC236}">
                <a16:creationId xmlns:a16="http://schemas.microsoft.com/office/drawing/2014/main" id="{C58B619B-C004-0E25-52FF-1A1C6CBDF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96245" y="1374430"/>
            <a:ext cx="1789398" cy="1789398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DNA Replication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C8774D-8753-816C-1FFC-19B7CA847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172" y="1635675"/>
            <a:ext cx="8402434" cy="1660525"/>
          </a:xfrm>
        </p:spPr>
        <p:txBody>
          <a:bodyPr>
            <a:normAutofit fontScale="92500" lnSpcReduction="10000"/>
          </a:bodyPr>
          <a:lstStyle/>
          <a:p>
            <a:pPr marL="38100" indent="0">
              <a:buNone/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Components: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DNA Sequence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DNA Replication Mat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DNA Polymerase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Foam Nucleotides</a:t>
            </a:r>
          </a:p>
        </p:txBody>
      </p:sp>
      <p:pic>
        <p:nvPicPr>
          <p:cNvPr id="4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4C9C2BA-B797-704F-D9DB-B1922236A0F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" y="3429000"/>
            <a:ext cx="4182258" cy="2776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00771A5B-AE9E-1C6C-967B-7ED84BC41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89" y="3429000"/>
            <a:ext cx="4141832" cy="2776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8973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09D978-B867-D004-471C-E54A0C535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719" y="633209"/>
            <a:ext cx="6883925" cy="54457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Replication Handouts</a:t>
            </a:r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C9D0873-7C01-0CC3-4D1C-E743875BD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130" y="1292856"/>
            <a:ext cx="3689422" cy="4809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CE8E410-6174-CFEC-C5CA-681BD259B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144" y="6217842"/>
            <a:ext cx="7935973" cy="640157"/>
          </a:xfrm>
        </p:spPr>
        <p:txBody>
          <a:bodyPr>
            <a:normAutofit fontScale="5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and Handouts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https://3dmoleculardesigns.com/classroom_resources/flow-of-genetic-information-kit/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3" name="Picture 1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2A12944-4EF2-EEDE-8595-311462A65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578" y="1342810"/>
            <a:ext cx="3689422" cy="4759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7511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0A82E-3D4F-B7FD-AA62-727DD46BB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804" y="2393356"/>
            <a:ext cx="7886700" cy="446464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028D64A-2A38-1509-2AF2-2DA46BB88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A7CA042-F202-35E0-D522-AD0BA0DC9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9" y="2369"/>
            <a:ext cx="9144000" cy="68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687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F04053-D537-3172-2968-3E7B96DC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Flow of Genetic Information</a:t>
            </a:r>
          </a:p>
        </p:txBody>
      </p:sp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93261A2D-7332-96F1-9C17-A3B391CF17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77" y="2094029"/>
            <a:ext cx="7181706" cy="1173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E571638-2EEA-9E14-BE02-A3F9355ADB72}"/>
              </a:ext>
            </a:extLst>
          </p:cNvPr>
          <p:cNvSpPr txBox="1">
            <a:spLocks/>
          </p:cNvSpPr>
          <p:nvPr/>
        </p:nvSpPr>
        <p:spPr>
          <a:xfrm>
            <a:off x="901080" y="1158875"/>
            <a:ext cx="7614270" cy="5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Give it a try!</a:t>
            </a:r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44D1F775-B58F-8451-E019-65676C8B4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2297" y="3781479"/>
            <a:ext cx="3539515" cy="2333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Diagram&#10;&#10;Description automatically generated with low confidence">
            <a:extLst>
              <a:ext uri="{FF2B5EF4-FFF2-40B4-BE49-F238E27FC236}">
                <a16:creationId xmlns:a16="http://schemas.microsoft.com/office/drawing/2014/main" id="{1F984BF2-480C-9CBB-4E9E-F9C19EE3D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80" y="3781479"/>
            <a:ext cx="3539515" cy="2315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482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3426A-B87C-3DC8-8C7B-46D9EE66E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6"/>
                </a:solidFill>
              </a:rPr>
              <a:t>Highlights: Continuous and Discontinuous Replication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02376A-9D6D-D8D1-2CCA-095E218AEDC0}"/>
              </a:ext>
            </a:extLst>
          </p:cNvPr>
          <p:cNvSpPr txBox="1">
            <a:spLocks/>
          </p:cNvSpPr>
          <p:nvPr/>
        </p:nvSpPr>
        <p:spPr bwMode="auto">
          <a:xfrm>
            <a:off x="1081508" y="4533900"/>
            <a:ext cx="7529092" cy="14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 b="1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4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kern="0" dirty="0"/>
          </a:p>
          <a:p>
            <a:pPr marL="457200" indent="-457200">
              <a:buFont typeface="+mj-lt"/>
              <a:buAutoNum type="arabicPeriod"/>
            </a:pPr>
            <a:endParaRPr lang="en-US" kern="0" dirty="0"/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C96CAFCC-DF36-FF74-103C-89275B4A4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08" y="2723571"/>
            <a:ext cx="6862797" cy="4053465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4716C9B-6628-F86C-A33C-C39C9509C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067" y="1403871"/>
            <a:ext cx="7935973" cy="1319700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Leading Strand</a:t>
            </a:r>
          </a:p>
          <a:p>
            <a:pPr marL="457200" indent="-457200"/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Lagging Strand</a:t>
            </a:r>
          </a:p>
          <a:p>
            <a:pPr marL="457200" indent="-457200"/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Okazaki Fragments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615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3426A-B87C-3DC8-8C7B-46D9EE66E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6"/>
                </a:solidFill>
              </a:rPr>
              <a:t>Highlights: Origins of Replication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02376A-9D6D-D8D1-2CCA-095E218AEDC0}"/>
              </a:ext>
            </a:extLst>
          </p:cNvPr>
          <p:cNvSpPr txBox="1">
            <a:spLocks/>
          </p:cNvSpPr>
          <p:nvPr/>
        </p:nvSpPr>
        <p:spPr bwMode="auto">
          <a:xfrm>
            <a:off x="1081508" y="4533900"/>
            <a:ext cx="7529092" cy="14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 b="1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4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kern="0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DDD59E8E-250C-88BA-428B-1FF8C4B77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33" y="1250732"/>
            <a:ext cx="8273680" cy="2692617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27C06FDC-9190-C362-FF04-2212FE4F2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324" y="4024148"/>
            <a:ext cx="3896001" cy="262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34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5305" y="1432572"/>
            <a:ext cx="4938995" cy="2362478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And Beyond!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C5ED331-CC3D-A402-8866-6EA308687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3571" y="5427809"/>
            <a:ext cx="7486546" cy="7977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What About Assessment?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Any Enrichment?</a:t>
            </a:r>
          </a:p>
        </p:txBody>
      </p:sp>
      <p:pic>
        <p:nvPicPr>
          <p:cNvPr id="2052" name="Picture 4" descr="space suit reading">
            <a:extLst>
              <a:ext uri="{FF2B5EF4-FFF2-40B4-BE49-F238E27FC236}">
                <a16:creationId xmlns:a16="http://schemas.microsoft.com/office/drawing/2014/main" id="{2E62926B-3EE8-B04D-7C1B-371D9D94F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375" y="1921668"/>
            <a:ext cx="3402807" cy="340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DD42660E-63AB-427A-58C0-CE71F335D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30" y="5157059"/>
            <a:ext cx="1068469" cy="106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48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E5C812-61A0-45F7-B318-368F38749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4013" y="1603896"/>
            <a:ext cx="7935973" cy="5331413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Group Activity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Review what you learned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Demonstrate DNA Replication</a:t>
            </a:r>
          </a:p>
          <a:p>
            <a:pPr lvl="2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Make sure to explain each step </a:t>
            </a:r>
          </a:p>
          <a:p>
            <a:pPr lvl="2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Use all components that are necessary for replication</a:t>
            </a:r>
          </a:p>
          <a:p>
            <a:pPr lvl="2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Everyone has a role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Practice </a:t>
            </a:r>
          </a:p>
          <a:p>
            <a:pPr lvl="2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This is a graded demonstration</a:t>
            </a:r>
          </a:p>
          <a:p>
            <a:pPr lvl="2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Know Before You Go!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282EB0-F1ED-8591-00DB-587E5B131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Show Me What You Know!</a:t>
            </a:r>
          </a:p>
        </p:txBody>
      </p:sp>
      <p:pic>
        <p:nvPicPr>
          <p:cNvPr id="3074" name="Picture 2" descr="bow">
            <a:extLst>
              <a:ext uri="{FF2B5EF4-FFF2-40B4-BE49-F238E27FC236}">
                <a16:creationId xmlns:a16="http://schemas.microsoft.com/office/drawing/2014/main" id="{37DF3728-BD12-BF40-FAF9-97DD1D365C7E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9324" y="4110310"/>
            <a:ext cx="2287587" cy="228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nline Media 2" title="15 Minute Timer">
            <a:hlinkClick r:id="" action="ppaction://media"/>
            <a:extLst>
              <a:ext uri="{FF2B5EF4-FFF2-40B4-BE49-F238E27FC236}">
                <a16:creationId xmlns:a16="http://schemas.microsoft.com/office/drawing/2014/main" id="{F8EB384E-BC4F-1537-6812-F7379E64FD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117049" y="1422588"/>
            <a:ext cx="2540000" cy="143510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650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8EBDF-3CC7-27F8-BC6B-65E1E0727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Want to dig deeper?</a:t>
            </a: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ECEB8B84-071F-82A4-273F-AAEB86179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407" y="2401898"/>
            <a:ext cx="2559369" cy="4007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question mark">
            <a:extLst>
              <a:ext uri="{FF2B5EF4-FFF2-40B4-BE49-F238E27FC236}">
                <a16:creationId xmlns:a16="http://schemas.microsoft.com/office/drawing/2014/main" id="{7B671574-2C2B-1411-E650-C4B32AE0E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759" y="83769"/>
            <a:ext cx="2023591" cy="20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4E6D5BB-7323-B703-545A-F95D0E40D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0566" y="2404739"/>
            <a:ext cx="3209800" cy="4159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015DFBA-04A5-4171-B5AB-CBC5861F1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224" y="1830493"/>
            <a:ext cx="3196101" cy="4135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77977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F4747E-DE24-C6A4-39FF-AD499545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284" y="3410654"/>
            <a:ext cx="8402435" cy="54457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Central Dogma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C64418-2534-D7B0-CD0C-0B8DFA09D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8676" y="3463515"/>
            <a:ext cx="3571141" cy="2441575"/>
          </a:xfrm>
        </p:spPr>
        <p:txBody>
          <a:bodyPr>
            <a:noAutofit/>
          </a:bodyPr>
          <a:lstStyle/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Replication 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Transcription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Translation</a:t>
            </a:r>
          </a:p>
        </p:txBody>
      </p:sp>
      <p:pic>
        <p:nvPicPr>
          <p:cNvPr id="2" name="Picture 2" descr="Biology Genius – The Central Dogma | Genius">
            <a:extLst>
              <a:ext uri="{FF2B5EF4-FFF2-40B4-BE49-F238E27FC236}">
                <a16:creationId xmlns:a16="http://schemas.microsoft.com/office/drawing/2014/main" id="{35F38565-4E15-EF13-AA55-AA487B38E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097" y="877133"/>
            <a:ext cx="5797806" cy="253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BD4C875C-5BE7-021B-BBFD-DBCBDBAE8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3" y="5155107"/>
            <a:ext cx="1201819" cy="12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ACB9705-FAFE-223E-3ED5-9C3739647C73}"/>
              </a:ext>
            </a:extLst>
          </p:cNvPr>
          <p:cNvSpPr txBox="1">
            <a:spLocks/>
          </p:cNvSpPr>
          <p:nvPr/>
        </p:nvSpPr>
        <p:spPr>
          <a:xfrm>
            <a:off x="1298318" y="5413376"/>
            <a:ext cx="8402434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/>
            <a:r>
              <a:rPr lang="en-US" sz="2800" b="1" dirty="0">
                <a:solidFill>
                  <a:schemeClr val="accent2"/>
                </a:solidFill>
              </a:rPr>
              <a:t>How can students learn the concept of the Central Dogma through Modeling?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0267B0E-8A08-BCEE-10E6-E05056EB8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48250" y="1699048"/>
            <a:ext cx="1926499" cy="102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51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8DD96C-6EE6-BECE-57D1-982E744E4B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AF82AF-6D32-FBCD-74EC-773B58E4B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3" y="1307552"/>
            <a:ext cx="8402435" cy="408431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Mary Howard Basic Background</a:t>
            </a:r>
            <a:endParaRPr lang="en-US" sz="3600" dirty="0"/>
          </a:p>
        </p:txBody>
      </p:sp>
      <p:pic>
        <p:nvPicPr>
          <p:cNvPr id="5" name="Picture 4" descr="A large room&#10;&#10;Description automatically generated">
            <a:extLst>
              <a:ext uri="{FF2B5EF4-FFF2-40B4-BE49-F238E27FC236}">
                <a16:creationId xmlns:a16="http://schemas.microsoft.com/office/drawing/2014/main" id="{537F4F18-94DB-8A1C-97EE-536ED4899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1503" y="2785995"/>
            <a:ext cx="2695104" cy="189626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Washington Township Public Schools logo">
            <a:extLst>
              <a:ext uri="{FF2B5EF4-FFF2-40B4-BE49-F238E27FC236}">
                <a16:creationId xmlns:a16="http://schemas.microsoft.com/office/drawing/2014/main" id="{9064F6E5-C334-C7A3-B13D-01F2D9127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5254" y="4660216"/>
            <a:ext cx="785099" cy="785099"/>
          </a:xfrm>
          <a:prstGeom prst="roundRect">
            <a:avLst>
              <a:gd name="adj" fmla="val 2752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FB093B-E459-9933-0D76-67C60D260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1111" y="2345255"/>
            <a:ext cx="6127635" cy="2695575"/>
          </a:xfrm>
        </p:spPr>
        <p:txBody>
          <a:bodyPr numCol="2">
            <a:noAutofit/>
          </a:bodyPr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Education: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Biochemistry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Physiology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Education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Experience: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Researcher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Instructor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21469" lvl="1" indent="0">
              <a:buNone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Science Classroom Strategies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Lectures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Digital Activities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Laboratory Activities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Projects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Assessments</a:t>
            </a:r>
          </a:p>
        </p:txBody>
      </p:sp>
    </p:spTree>
    <p:extLst>
      <p:ext uri="{BB962C8B-B14F-4D97-AF65-F5344CB8AC3E}">
        <p14:creationId xmlns:p14="http://schemas.microsoft.com/office/powerpoint/2010/main" val="19781698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Transcription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C8774D-8753-816C-1FFC-19B7CA847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172" y="1635675"/>
            <a:ext cx="8402434" cy="1660525"/>
          </a:xfrm>
        </p:spPr>
        <p:txBody>
          <a:bodyPr>
            <a:normAutofit fontScale="92500" lnSpcReduction="10000"/>
          </a:bodyPr>
          <a:lstStyle/>
          <a:p>
            <a:pPr marL="38100" indent="0">
              <a:buNone/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Components: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DNA Sequence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Transcription Mat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Foam DNA Nucleotides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Foam RNA Nucleotides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1586CED2-1D1A-9DF4-F5A3-5D7D2B9A6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851" y="3561801"/>
            <a:ext cx="5062297" cy="2595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61538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C53F03-C5B7-FA51-770D-6D77EA209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144" y="6217843"/>
            <a:ext cx="7935973" cy="693536"/>
          </a:xfrm>
        </p:spPr>
        <p:txBody>
          <a:bodyPr>
            <a:normAutofit fontScale="5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and Handouts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https://3dmoleculardesigns.com/classroom_resources/flow-of-genetic-information-kit/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09D978-B867-D004-471C-E54A0C535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Transcription Handouts</a:t>
            </a:r>
          </a:p>
        </p:txBody>
      </p:sp>
      <p:pic>
        <p:nvPicPr>
          <p:cNvPr id="2" name="Content Placeholder 4" descr="Text&#10;&#10;Description automatically generated with medium confidence">
            <a:extLst>
              <a:ext uri="{FF2B5EF4-FFF2-40B4-BE49-F238E27FC236}">
                <a16:creationId xmlns:a16="http://schemas.microsoft.com/office/drawing/2014/main" id="{3A329ECA-D9B1-50F1-6B51-464A6B63D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871" y="1422721"/>
            <a:ext cx="3513854" cy="454945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C84D3B4-3A88-926C-B331-2F591C446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340" y="1422721"/>
            <a:ext cx="3526261" cy="4549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2943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F04053-D537-3172-2968-3E7B96DC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Flow of Genetic Information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E571638-2EEA-9E14-BE02-A3F9355ADB72}"/>
              </a:ext>
            </a:extLst>
          </p:cNvPr>
          <p:cNvSpPr txBox="1">
            <a:spLocks/>
          </p:cNvSpPr>
          <p:nvPr/>
        </p:nvSpPr>
        <p:spPr>
          <a:xfrm>
            <a:off x="901080" y="1158875"/>
            <a:ext cx="7614270" cy="5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Give it a try!</a:t>
            </a:r>
          </a:p>
        </p:txBody>
      </p:sp>
      <p:pic>
        <p:nvPicPr>
          <p:cNvPr id="3" name="Picture 2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1B36DE69-5FEE-E508-12C2-E98C2DF7A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199" y="5157907"/>
            <a:ext cx="7113596" cy="1285959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F406A9D8-A66C-D4CD-94AC-3C2ACBA8F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412" y="2121915"/>
            <a:ext cx="5029436" cy="2614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0980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56D7F-AAEB-D160-F538-CF7E918A2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8247" y="4270938"/>
            <a:ext cx="7683766" cy="217292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Comparing Various Models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Foam Models 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Any Classroom DNA Models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Alternate Protein Synthesis Models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0E26B-A53D-EE66-4E28-7CBD0DFAC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Highlights: Making Connections</a:t>
            </a:r>
          </a:p>
        </p:txBody>
      </p:sp>
      <p:pic>
        <p:nvPicPr>
          <p:cNvPr id="5" name="Picture 4" descr="A picture containing colorful&#10;&#10;Description automatically generated">
            <a:extLst>
              <a:ext uri="{FF2B5EF4-FFF2-40B4-BE49-F238E27FC236}">
                <a16:creationId xmlns:a16="http://schemas.microsoft.com/office/drawing/2014/main" id="{8061113D-E0B1-7EB6-D948-AE446A59C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355" y="1198887"/>
            <a:ext cx="7329550" cy="283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923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56D7F-AAEB-D160-F538-CF7E918A2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437" y="4189455"/>
            <a:ext cx="8105631" cy="188129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Consistent Shapes/Similar But Different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Consistent Across All Products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Similar Nucleotide Components 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Different Shape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0E26B-A53D-EE66-4E28-7CBD0DFA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970" y="712622"/>
            <a:ext cx="7935973" cy="54457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Highlights: DNA vs. RNA Pieces</a:t>
            </a:r>
          </a:p>
        </p:txBody>
      </p:sp>
      <p:pic>
        <p:nvPicPr>
          <p:cNvPr id="4" name="Picture 3" descr="Logo&#10;&#10;Description automatically generated with low confidence">
            <a:extLst>
              <a:ext uri="{FF2B5EF4-FFF2-40B4-BE49-F238E27FC236}">
                <a16:creationId xmlns:a16="http://schemas.microsoft.com/office/drawing/2014/main" id="{35BB777C-8BCA-A5CD-C353-D94E5BCFA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35" y="1738208"/>
            <a:ext cx="7601717" cy="188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58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56D7F-AAEB-D160-F538-CF7E918A2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312" y="4734029"/>
            <a:ext cx="8105631" cy="1981096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US" sz="2400" b="1" dirty="0">
                <a:solidFill>
                  <a:schemeClr val="accent6"/>
                </a:solidFill>
              </a:rPr>
              <a:t>Provides Understanding of Complex Process at Different Levels </a:t>
            </a:r>
            <a:endParaRPr lang="en-US" b="1" dirty="0">
              <a:solidFill>
                <a:schemeClr val="accent6"/>
              </a:solidFill>
            </a:endParaRP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Include: Initiation, Elongation, Termination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Ribosome Structure and Function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0E26B-A53D-EE66-4E28-7CBD0DFA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140" y="501240"/>
            <a:ext cx="8020803" cy="54457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Highlights: Differentiated Instruction</a:t>
            </a:r>
            <a:br>
              <a:rPr lang="en-US" sz="4000" b="1" dirty="0">
                <a:solidFill>
                  <a:schemeClr val="accent6"/>
                </a:solidFill>
              </a:rPr>
            </a:br>
            <a:endParaRPr lang="en-US" sz="3600" b="1" dirty="0">
              <a:solidFill>
                <a:schemeClr val="accent6"/>
              </a:solidFill>
            </a:endParaRP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EF398DB6-127E-6492-7787-1C021578C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770" y="1825719"/>
            <a:ext cx="6736714" cy="2698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61816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5305" y="1432572"/>
            <a:ext cx="4938995" cy="2362478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And Beyond!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C5ED331-CC3D-A402-8866-6EA308687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3571" y="5427809"/>
            <a:ext cx="7486546" cy="7977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Further Engagement?</a:t>
            </a:r>
          </a:p>
        </p:txBody>
      </p:sp>
      <p:pic>
        <p:nvPicPr>
          <p:cNvPr id="2052" name="Picture 4" descr="space suit reading">
            <a:extLst>
              <a:ext uri="{FF2B5EF4-FFF2-40B4-BE49-F238E27FC236}">
                <a16:creationId xmlns:a16="http://schemas.microsoft.com/office/drawing/2014/main" id="{2E62926B-3EE8-B04D-7C1B-371D9D94F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375" y="1921668"/>
            <a:ext cx="3402807" cy="340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DD42660E-63AB-427A-58C0-CE71F335D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30" y="5157059"/>
            <a:ext cx="1068469" cy="106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39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0E26B-A53D-EE66-4E28-7CBD0DFA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7703"/>
            <a:ext cx="7673975" cy="62388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Modeling Transcription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56D7F-AAEB-D160-F538-CF7E918A2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" y="5334000"/>
            <a:ext cx="9220200" cy="1295400"/>
          </a:xfrm>
        </p:spPr>
        <p:txBody>
          <a:bodyPr>
            <a:normAutofit fontScale="85000" lnSpcReduction="20000"/>
          </a:bodyPr>
          <a:lstStyle/>
          <a:p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Coloring Pages</a:t>
            </a:r>
          </a:p>
          <a:p>
            <a:pPr lvl="1"/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Protein Data Base at: 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https://pdb101.rcsb.org/learn/coloring-books/coloring-molecular-machinery</a:t>
            </a:r>
            <a:endParaRPr lang="en-US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Embedded in Activity found at: 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https://3dmoleculardesigns.com/classroom_resources/flow-of-genetic-information-kit/</a:t>
            </a:r>
            <a:endParaRPr lang="en-US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8" name="Content Placeholder 7" descr="Map&#10;&#10;Description automatically generated with medium confidence">
            <a:extLst>
              <a:ext uri="{FF2B5EF4-FFF2-40B4-BE49-F238E27FC236}">
                <a16:creationId xmlns:a16="http://schemas.microsoft.com/office/drawing/2014/main" id="{6508ED25-38CB-49AD-46B0-36398CC07D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28" y="214525"/>
            <a:ext cx="8760543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B4D440B-F9E1-60A4-A7CB-D0C81ECDD889}"/>
              </a:ext>
            </a:extLst>
          </p:cNvPr>
          <p:cNvSpPr/>
          <p:nvPr/>
        </p:nvSpPr>
        <p:spPr>
          <a:xfrm>
            <a:off x="3505200" y="838200"/>
            <a:ext cx="914400" cy="381000"/>
          </a:xfrm>
          <a:prstGeom prst="ellipse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rgbClr val="FF0000"/>
                </a:solidFill>
              </a:ln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B588901-A4F3-D729-F9C4-30C71FA31FE1}"/>
              </a:ext>
            </a:extLst>
          </p:cNvPr>
          <p:cNvSpPr/>
          <p:nvPr/>
        </p:nvSpPr>
        <p:spPr>
          <a:xfrm>
            <a:off x="6314408" y="838947"/>
            <a:ext cx="914400" cy="381000"/>
          </a:xfrm>
          <a:prstGeom prst="ellipse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203663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Translation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C8774D-8753-816C-1FFC-19B7CA847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172" y="1635675"/>
            <a:ext cx="8402434" cy="2279100"/>
          </a:xfrm>
        </p:spPr>
        <p:txBody>
          <a:bodyPr>
            <a:normAutofit lnSpcReduction="10000"/>
          </a:bodyPr>
          <a:lstStyle/>
          <a:p>
            <a:pPr marL="38100" indent="0">
              <a:buNone/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Components: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Genetic Codon Chart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Translation Mat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Foam RNA Nucleotides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Foam tRNA Nucleotides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Foam Amino Acids</a:t>
            </a:r>
          </a:p>
        </p:txBody>
      </p:sp>
      <p:pic>
        <p:nvPicPr>
          <p:cNvPr id="6" name="Picture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831EDECD-DC6E-CA45-E369-331ADD15F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056" y="4047574"/>
            <a:ext cx="4330288" cy="2279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8B1CC2FD-80C9-BE8D-012F-60499002B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179524" y="866774"/>
            <a:ext cx="2422939" cy="2943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7670C59-AE44-EABB-1E22-88AB8C725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21" y="4339279"/>
            <a:ext cx="2238687" cy="1695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07276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09D978-B867-D004-471C-E54A0C535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Translation Handouts</a:t>
            </a: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578185E-59A4-F364-6358-B931402C1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925" y="1223215"/>
            <a:ext cx="3607316" cy="4675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ED53CF6-8650-1B8A-F2E8-D139A3E80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144" y="6217842"/>
            <a:ext cx="7935973" cy="679611"/>
          </a:xfrm>
        </p:spPr>
        <p:txBody>
          <a:bodyPr>
            <a:normAutofit fontScale="5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and Handouts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https://3dmoleculardesigns.com/classroom_resources/flow-of-genetic-information-kit/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795B695-14DB-8C83-57A8-0D8B163B4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44" y="1223215"/>
            <a:ext cx="3623782" cy="4675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3263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en-US"/>
              <a:pPr/>
              <a:t>4</a:t>
            </a:fld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title"/>
          </p:nvPr>
        </p:nvSpPr>
        <p:spPr>
          <a:xfrm>
            <a:off x="463663" y="2420704"/>
            <a:ext cx="8402435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Icebreaker</a:t>
            </a:r>
            <a:endParaRPr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DBA98-6B6D-AA6D-A0A0-CB2242E9A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783" y="3282951"/>
            <a:ext cx="8402434" cy="26987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How do you describe yourself as an educator?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What is your favorite aspect of teaching science?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How would you describe your ideal classroom/activity?</a:t>
            </a:r>
          </a:p>
        </p:txBody>
      </p:sp>
      <p:pic>
        <p:nvPicPr>
          <p:cNvPr id="2" name="Online Media 1" title="1 Minute Timer">
            <a:hlinkClick r:id="" action="ppaction://media"/>
            <a:extLst>
              <a:ext uri="{FF2B5EF4-FFF2-40B4-BE49-F238E27FC236}">
                <a16:creationId xmlns:a16="http://schemas.microsoft.com/office/drawing/2014/main" id="{B1C3C973-0F57-362B-E99E-004E883CC76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534025" y="1401541"/>
            <a:ext cx="3048803" cy="1722573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Bitmoji Image">
            <a:extLst>
              <a:ext uri="{FF2B5EF4-FFF2-40B4-BE49-F238E27FC236}">
                <a16:creationId xmlns:a16="http://schemas.microsoft.com/office/drawing/2014/main" id="{A557B6FD-B49F-FF6B-B225-CAE572133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69878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F04053-D537-3172-2968-3E7B96DC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Flow of Genetic Information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E571638-2EEA-9E14-BE02-A3F9355ADB72}"/>
              </a:ext>
            </a:extLst>
          </p:cNvPr>
          <p:cNvSpPr txBox="1">
            <a:spLocks/>
          </p:cNvSpPr>
          <p:nvPr/>
        </p:nvSpPr>
        <p:spPr>
          <a:xfrm>
            <a:off x="901080" y="1158875"/>
            <a:ext cx="7614270" cy="5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Give it a try!</a:t>
            </a:r>
          </a:p>
        </p:txBody>
      </p:sp>
      <p:pic>
        <p:nvPicPr>
          <p:cNvPr id="2" name="Content Placeholder 4" descr="Diagram, calendar&#10;&#10;Description automatically generated">
            <a:extLst>
              <a:ext uri="{FF2B5EF4-FFF2-40B4-BE49-F238E27FC236}">
                <a16:creationId xmlns:a16="http://schemas.microsoft.com/office/drawing/2014/main" id="{B51E666B-B33C-5EB3-AC99-D7BC3BD71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4" y="2053198"/>
            <a:ext cx="7282875" cy="4490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76082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56D7F-AAEB-D160-F538-CF7E918A2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8247" y="4270938"/>
            <a:ext cx="7683766" cy="217292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Comparing Various Models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Typical Textbook Models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3D Printed Models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Foam Models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0E26B-A53D-EE66-4E28-7CBD0DFAC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Highlights: Making Connections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1C2804CF-7F4E-C6C4-7696-9DFB6C6F3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837" y="1359064"/>
            <a:ext cx="2522176" cy="260796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F7BB01AF-6F57-3FFE-7EAB-DF17DB8F6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929" y="1362697"/>
            <a:ext cx="2166142" cy="2604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AC34F7B6-0481-41A5-359E-4BFD07054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56" y="1682573"/>
            <a:ext cx="2687594" cy="228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5036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56D7F-AAEB-D160-F538-CF7E918A2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312" y="4734029"/>
            <a:ext cx="8105631" cy="1981096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US" sz="2400" b="1" dirty="0">
                <a:solidFill>
                  <a:schemeClr val="accent6"/>
                </a:solidFill>
              </a:rPr>
              <a:t>Provides Understanding of Complex Process </a:t>
            </a:r>
            <a:endParaRPr lang="en-US" b="1" dirty="0">
              <a:solidFill>
                <a:schemeClr val="accent6"/>
              </a:solidFill>
            </a:endParaRP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Using Codon Charts 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DNA to RNA to Protein</a:t>
            </a:r>
          </a:p>
          <a:p>
            <a:pPr lvl="1"/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0E26B-A53D-EE66-4E28-7CBD0DFA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140" y="501240"/>
            <a:ext cx="8020803" cy="54457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Highlights: Allows to Demonstrate Understanding</a:t>
            </a:r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9C002697-4080-EE04-59A9-9757D6DC8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60" y="3243179"/>
            <a:ext cx="8138534" cy="1395496"/>
          </a:xfrm>
          <a:prstGeom prst="rect">
            <a:avLst/>
          </a:prstGeom>
        </p:spPr>
      </p:pic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C336AAE4-C249-6401-6E55-576524071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043663" y="985031"/>
            <a:ext cx="1909004" cy="2318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21476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5305" y="1432572"/>
            <a:ext cx="4938995" cy="2362478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And Beyond!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C5ED331-CC3D-A402-8866-6EA308687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3571" y="5427809"/>
            <a:ext cx="7486546" cy="7977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I finished the lab, Now What?</a:t>
            </a:r>
          </a:p>
        </p:txBody>
      </p:sp>
      <p:pic>
        <p:nvPicPr>
          <p:cNvPr id="2052" name="Picture 4" descr="space suit reading">
            <a:extLst>
              <a:ext uri="{FF2B5EF4-FFF2-40B4-BE49-F238E27FC236}">
                <a16:creationId xmlns:a16="http://schemas.microsoft.com/office/drawing/2014/main" id="{2E62926B-3EE8-B04D-7C1B-371D9D94F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375" y="1921668"/>
            <a:ext cx="3402807" cy="340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DD42660E-63AB-427A-58C0-CE71F335D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30" y="5157059"/>
            <a:ext cx="1068469" cy="106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64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FE9BF9-2294-4A86-9A7C-A15B2B2B1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Examples and 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EE734-6F49-4F6B-85BA-F96291520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Proteins: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Structure and Function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Protein Folding</a:t>
            </a:r>
          </a:p>
          <a:p>
            <a:r>
              <a:rPr lang="en-US" sz="2400" b="1" dirty="0">
                <a:solidFill>
                  <a:schemeClr val="accent6"/>
                </a:solidFill>
              </a:rPr>
              <a:t>Enzymes: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Enzyme Action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Lactose Intolerance</a:t>
            </a:r>
          </a:p>
          <a:p>
            <a:r>
              <a:rPr lang="en-US" sz="2400" b="1" dirty="0">
                <a:solidFill>
                  <a:schemeClr val="accent6"/>
                </a:solidFill>
              </a:rPr>
              <a:t>Hemoglobin: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Genetics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Sickle Cell Anemia</a:t>
            </a:r>
          </a:p>
          <a:p>
            <a:pPr marL="428625" lvl="1" indent="0">
              <a:buNone/>
            </a:pPr>
            <a:endParaRPr lang="en-US" sz="1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lvl="1" indent="0">
              <a:buNone/>
            </a:pPr>
            <a:endParaRPr lang="en-US" sz="195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100" dirty="0"/>
          </a:p>
        </p:txBody>
      </p:sp>
      <p:pic>
        <p:nvPicPr>
          <p:cNvPr id="2" name="Picture 2" descr="check box">
            <a:extLst>
              <a:ext uri="{FF2B5EF4-FFF2-40B4-BE49-F238E27FC236}">
                <a16:creationId xmlns:a16="http://schemas.microsoft.com/office/drawing/2014/main" id="{8887BCD0-2D0F-617E-9415-A479AA41E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434" y="2664532"/>
            <a:ext cx="3235166" cy="323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2867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3E7F5-E98D-43C5-ABB7-7310106EC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Lab: Protein Folding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905FD-3AA0-E651-2D93-603921AF8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6187" y="6219825"/>
            <a:ext cx="8402434" cy="457200"/>
          </a:xfrm>
        </p:spPr>
        <p:txBody>
          <a:bodyPr>
            <a:normAutofit fontScale="5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for this lab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https://3dmoleculardesigns.com/classroom_resources/amino-acid-starter-kit/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934F26A-9FC5-48D2-91EC-0E05AA48C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373" y="1822032"/>
            <a:ext cx="3255201" cy="4207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95B6548-7529-4D2D-A0F2-06886CBF6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32" y="1822032"/>
            <a:ext cx="3756093" cy="313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3829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3E7F5-E98D-43C5-ABB7-7310106EC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Lab: Enzymes in 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89489-9E1C-F80D-52BF-0EFE0E275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785" y="6261648"/>
            <a:ext cx="8402434" cy="520152"/>
          </a:xfrm>
        </p:spPr>
        <p:txBody>
          <a:bodyPr>
            <a:normAutofit fontScale="5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for this lab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https://3dmoleculardesigns.com/classroom_resources/enzymes-in-action-kit/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EA5B3C6-B597-9774-9029-29BB55EFF7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810" y="1693982"/>
            <a:ext cx="3017633" cy="3927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BC9AD8B-B542-D17B-AD8B-0877BAE3D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657" y="1751152"/>
            <a:ext cx="2678643" cy="1906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Some of the enzymes and enzyme-like proteins used for immobilization on...  | Download Scientific Diagram">
            <a:extLst>
              <a:ext uri="{FF2B5EF4-FFF2-40B4-BE49-F238E27FC236}">
                <a16:creationId xmlns:a16="http://schemas.microsoft.com/office/drawing/2014/main" id="{F8961E49-9071-46CC-C6C4-AE40CCD1F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57" y="3927907"/>
            <a:ext cx="4766271" cy="206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19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3E7F5-E98D-43C5-ABB7-7310106E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83" y="834476"/>
            <a:ext cx="8402435" cy="54457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Activity: Genetics of Sickle Cell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70178-8008-9BEA-9718-7E29BF7A1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959" y="6190834"/>
            <a:ext cx="8402434" cy="544574"/>
          </a:xfrm>
        </p:spPr>
        <p:txBody>
          <a:bodyPr>
            <a:normAutofit fontScale="5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Sources for this activity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https://www.biointeractive.org/classroom-resources/sickle-cell-disease-and-malaria-lesson-nature-science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66B86798-7D11-4A0E-9E1D-A2D6F582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27" y="1588600"/>
            <a:ext cx="3053728" cy="3954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B5D1CF3D-E5B0-4D83-ACC7-E064EA212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85" y="1588600"/>
            <a:ext cx="3029394" cy="3922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9E39E897-DE54-BA12-BDE7-599DB6E4B6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32" y="3694346"/>
            <a:ext cx="4171968" cy="2329178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08349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3E7F5-E98D-43C5-ABB7-7310106E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780" y="959511"/>
            <a:ext cx="8638441" cy="54457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Activity: You and the GMO Mosquitoes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7A707-DAD0-2454-3F80-A9B135642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780" y="5898489"/>
            <a:ext cx="8402434" cy="854736"/>
          </a:xfrm>
        </p:spPr>
        <p:txBody>
          <a:bodyPr>
            <a:normAutofit fontScale="5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Sources for this activity found at: 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https://www.biointeractive.org/classroom-resources/genetically-modified-mosquitoes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and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https://www.webmd.com/a-to-z-guides/news/20220309/genetically-modified-mosquitoes-may-be-released-in-fla-and-calif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5CFFD0E-DDC6-E416-697E-9C6F1152ED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487" y="1648217"/>
            <a:ext cx="3148813" cy="4058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nline Media 4" title="Genetically Modified Mosquitoes | HHMI BioInteractive Video">
            <a:hlinkClick r:id="" action="ppaction://media"/>
            <a:extLst>
              <a:ext uri="{FF2B5EF4-FFF2-40B4-BE49-F238E27FC236}">
                <a16:creationId xmlns:a16="http://schemas.microsoft.com/office/drawing/2014/main" id="{68C265DF-6D87-3E21-72FB-9396AD75D25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78958" y="3187701"/>
            <a:ext cx="4119071" cy="2327275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Genetically modified mosquitoes pass on deadly gene to native mosquitoes,  study finds - YouTube">
            <a:extLst>
              <a:ext uri="{FF2B5EF4-FFF2-40B4-BE49-F238E27FC236}">
                <a16:creationId xmlns:a16="http://schemas.microsoft.com/office/drawing/2014/main" id="{3BC243EC-5030-9D94-FBCC-5EAC925F7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18" y="2159663"/>
            <a:ext cx="2301875" cy="128905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C32D3B0-6CEE-F3D3-7D71-A35C54FBE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341" y="4490045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44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y questions">
            <a:extLst>
              <a:ext uri="{FF2B5EF4-FFF2-40B4-BE49-F238E27FC236}">
                <a16:creationId xmlns:a16="http://schemas.microsoft.com/office/drawing/2014/main" id="{9A81E922-0998-0023-3333-22801B78B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961" y="2237899"/>
            <a:ext cx="3802856" cy="380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368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en-US"/>
              <a:pPr/>
              <a:t>5</a:t>
            </a:fld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title"/>
          </p:nvPr>
        </p:nvSpPr>
        <p:spPr>
          <a:xfrm>
            <a:off x="533284" y="2232221"/>
            <a:ext cx="8402435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Icebreaker</a:t>
            </a:r>
            <a:endParaRPr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DBA98-6B6D-AA6D-A0A0-CB2242E9A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825" y="2844646"/>
            <a:ext cx="5770937" cy="269875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Let’s Get Talking with Conversation Cubes</a:t>
            </a:r>
          </a:p>
        </p:txBody>
      </p:sp>
      <p:pic>
        <p:nvPicPr>
          <p:cNvPr id="2050" name="Picture 2" descr="Bitmoji Image">
            <a:extLst>
              <a:ext uri="{FF2B5EF4-FFF2-40B4-BE49-F238E27FC236}">
                <a16:creationId xmlns:a16="http://schemas.microsoft.com/office/drawing/2014/main" id="{A557B6FD-B49F-FF6B-B225-CAE572133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812" y="5338389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2DFCEC3-D3B1-8787-B44D-B66D587E6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0895" y="896701"/>
            <a:ext cx="3394824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nline Media 3" title="2 Minute Timer">
            <a:hlinkClick r:id="" action="ppaction://media"/>
            <a:extLst>
              <a:ext uri="{FF2B5EF4-FFF2-40B4-BE49-F238E27FC236}">
                <a16:creationId xmlns:a16="http://schemas.microsoft.com/office/drawing/2014/main" id="{FDDA3D18-75B5-5297-88DD-B4C005D164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759189" y="4328054"/>
            <a:ext cx="3237604" cy="182924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43A025-118B-B777-F8C2-A7301E881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accent6"/>
                </a:solidFill>
              </a:rPr>
              <a:t>Reflection Activity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8A5A28F-89DD-8303-D4D3-E67474894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784" y="1597025"/>
            <a:ext cx="8402434" cy="46513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Where do you see this fitting into your curriculum?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What Lingering Questions Do You Still Have?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What Does This Look Like Implemented in Your Classroom?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What Other Resources Would You Use With this topic? (Make a Suggestion!)</a:t>
            </a:r>
          </a:p>
        </p:txBody>
      </p:sp>
      <p:pic>
        <p:nvPicPr>
          <p:cNvPr id="1026" name="Picture 2" descr="Biology Genius – The Central Dogma | Genius">
            <a:extLst>
              <a:ext uri="{FF2B5EF4-FFF2-40B4-BE49-F238E27FC236}">
                <a16:creationId xmlns:a16="http://schemas.microsoft.com/office/drawing/2014/main" id="{EABB9725-DB41-D8C7-399D-2A03E0BDE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4696899"/>
            <a:ext cx="4513593" cy="197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3736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17B6B6-9BBF-9D0D-8D55-D032D7654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83" y="1147650"/>
            <a:ext cx="8402435" cy="54457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Give Away!  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75E328-BEFD-18AF-1C0E-06BFFF9B5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783" y="1968201"/>
            <a:ext cx="5076091" cy="1590675"/>
          </a:xfrm>
        </p:spPr>
        <p:txBody>
          <a:bodyPr/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Flow of Information Kit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3F60CB-65AC-F179-9EC0-831A4FF04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83" y="2853973"/>
            <a:ext cx="4095749" cy="273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teacher notes page&#10;&#10;Description automatically generated with medium confidence">
            <a:extLst>
              <a:ext uri="{FF2B5EF4-FFF2-40B4-BE49-F238E27FC236}">
                <a16:creationId xmlns:a16="http://schemas.microsoft.com/office/drawing/2014/main" id="{A4560C68-3F94-C21C-D6B1-D69166C96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519" y="1101455"/>
            <a:ext cx="3788230" cy="4914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84114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17B6B6-9BBF-9D0D-8D55-D032D7654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Resources and Materials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75E328-BEFD-18AF-1C0E-06BFFF9B5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807" y="1694654"/>
            <a:ext cx="5076091" cy="1590675"/>
          </a:xfrm>
        </p:spPr>
        <p:txBody>
          <a:bodyPr/>
          <a:lstStyle/>
          <a:p>
            <a:pPr marL="3810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1026" name="Picture 2" descr="Flow of Genetic Information Kit&lt;span class='copyText'&gt;©&lt;/span&gt;">
            <a:extLst>
              <a:ext uri="{FF2B5EF4-FFF2-40B4-BE49-F238E27FC236}">
                <a16:creationId xmlns:a16="http://schemas.microsoft.com/office/drawing/2014/main" id="{D1EEDB06-38DE-6FBB-EF80-5513B378B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819" y="3410448"/>
            <a:ext cx="4107394" cy="218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BA935D23-0901-FDDF-F608-8B980A03F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38" y="3552698"/>
            <a:ext cx="1966827" cy="1990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DC15D52-1E61-845E-94ED-960EB64E0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914" y="1755988"/>
            <a:ext cx="2763305" cy="146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CBDC8EE-B61E-3681-B5C0-0EBC33E02D71}"/>
              </a:ext>
            </a:extLst>
          </p:cNvPr>
          <p:cNvSpPr txBox="1">
            <a:spLocks/>
          </p:cNvSpPr>
          <p:nvPr/>
        </p:nvSpPr>
        <p:spPr>
          <a:xfrm>
            <a:off x="614207" y="1847054"/>
            <a:ext cx="5076091" cy="159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buFont typeface="Arial"/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Kits Used in this workshop: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Dynamic DNA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Flow of Genetic Information</a:t>
            </a:r>
          </a:p>
        </p:txBody>
      </p:sp>
      <p:sp>
        <p:nvSpPr>
          <p:cNvPr id="7" name="Google Shape;128;p22">
            <a:extLst>
              <a:ext uri="{FF2B5EF4-FFF2-40B4-BE49-F238E27FC236}">
                <a16:creationId xmlns:a16="http://schemas.microsoft.com/office/drawing/2014/main" id="{5D641C0D-E3D4-DC8F-B008-D9DEB473D66B}"/>
              </a:ext>
            </a:extLst>
          </p:cNvPr>
          <p:cNvSpPr txBox="1">
            <a:spLocks/>
          </p:cNvSpPr>
          <p:nvPr/>
        </p:nvSpPr>
        <p:spPr>
          <a:xfrm>
            <a:off x="200680" y="5962494"/>
            <a:ext cx="8602539" cy="1239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SzPts val="3000"/>
            </a:pPr>
            <a:r>
              <a:rPr lang="en-US" sz="2250" dirty="0"/>
              <a:t>Purchase kits at </a:t>
            </a:r>
            <a:r>
              <a:rPr lang="en-US" sz="2250" b="1" dirty="0">
                <a:solidFill>
                  <a:srgbClr val="008000"/>
                </a:solidFill>
              </a:rPr>
              <a:t>3dmoleculardesigns.com</a:t>
            </a:r>
            <a:r>
              <a:rPr lang="en-US" sz="2250" dirty="0"/>
              <a:t>. </a:t>
            </a:r>
            <a:endParaRPr lang="en-US" dirty="0"/>
          </a:p>
          <a:p>
            <a:pPr marL="0" indent="0"/>
            <a:r>
              <a:rPr lang="en-US" sz="2100" dirty="0"/>
              <a:t>Receive 20% off most items in our catalog with Discount Code FC23.</a:t>
            </a:r>
            <a:r>
              <a:rPr lang="en-US" sz="1200" i="1" dirty="0"/>
              <a:t>.</a:t>
            </a:r>
            <a:endParaRPr lang="en-US" sz="1200" b="1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65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y questions">
            <a:extLst>
              <a:ext uri="{FF2B5EF4-FFF2-40B4-BE49-F238E27FC236}">
                <a16:creationId xmlns:a16="http://schemas.microsoft.com/office/drawing/2014/main" id="{9A81E922-0998-0023-3333-22801B78B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769" y="1388797"/>
            <a:ext cx="3802856" cy="380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060F1C2-2EB7-E0EB-CEC2-AA2720F8B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61926" y="5191653"/>
            <a:ext cx="7419975" cy="1341826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+mn-lt"/>
              </a:rPr>
              <a:t>Stop by and See Us at the </a:t>
            </a:r>
          </a:p>
          <a:p>
            <a:pPr algn="ctr"/>
            <a:r>
              <a:rPr lang="en-US" sz="2400" b="1" dirty="0">
                <a:solidFill>
                  <a:schemeClr val="accent6"/>
                </a:solidFill>
                <a:latin typeface="+mn-lt"/>
              </a:rPr>
              <a:t>3d molecular designs </a:t>
            </a:r>
          </a:p>
          <a:p>
            <a:pPr algn="ctr"/>
            <a:r>
              <a:rPr lang="en-US" sz="2400" b="1" dirty="0">
                <a:solidFill>
                  <a:srgbClr val="7030A0"/>
                </a:solidFill>
                <a:latin typeface="+mn-lt"/>
              </a:rPr>
              <a:t>Booth 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8c916bf2c4_0_276"/>
          <p:cNvSpPr txBox="1">
            <a:spLocks noGrp="1"/>
          </p:cNvSpPr>
          <p:nvPr>
            <p:ph type="sldNum" idx="12"/>
          </p:nvPr>
        </p:nvSpPr>
        <p:spPr>
          <a:xfrm>
            <a:off x="8771066" y="5581780"/>
            <a:ext cx="328275" cy="273825"/>
          </a:xfrm>
          <a:prstGeom prst="rect">
            <a:avLst/>
          </a:prstGeom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54</a:t>
            </a:fld>
            <a:endParaRPr/>
          </a:p>
        </p:txBody>
      </p:sp>
      <p:sp>
        <p:nvSpPr>
          <p:cNvPr id="223" name="Google Shape;223;g28c916bf2c4_0_276"/>
          <p:cNvSpPr txBox="1"/>
          <p:nvPr/>
        </p:nvSpPr>
        <p:spPr>
          <a:xfrm>
            <a:off x="91094" y="445521"/>
            <a:ext cx="8402400" cy="114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accent6"/>
                </a:solidFill>
                <a:latin typeface="Verdana Pro Cond SemiBold" panose="020F0502020204030204" pitchFamily="34" charset="0"/>
              </a:rPr>
              <a:t>Summer Course 2024</a:t>
            </a:r>
          </a:p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accent6"/>
                </a:solidFill>
                <a:latin typeface="Verdana Pro Cond SemiBold" panose="020F0502020204030204" pitchFamily="34" charset="0"/>
              </a:rPr>
              <a:t>Modeling the Molecular World</a:t>
            </a:r>
            <a:endParaRPr sz="3200" b="1" dirty="0">
              <a:solidFill>
                <a:schemeClr val="accent6"/>
              </a:solidFill>
              <a:latin typeface="Verdana Pro Cond SemiBold" panose="020F0502020204030204" pitchFamily="34" charset="0"/>
            </a:endParaRPr>
          </a:p>
        </p:txBody>
      </p:sp>
      <p:sp>
        <p:nvSpPr>
          <p:cNvPr id="224" name="Google Shape;224;g28c916bf2c4_0_276"/>
          <p:cNvSpPr txBox="1"/>
          <p:nvPr/>
        </p:nvSpPr>
        <p:spPr>
          <a:xfrm>
            <a:off x="197590" y="1556463"/>
            <a:ext cx="8402400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 Pro Cond SemiBold" panose="020B0706030504040204" pitchFamily="34" charset="0"/>
                <a:ea typeface="Calibri"/>
                <a:cs typeface="Calibri"/>
                <a:sym typeface="Calibri"/>
              </a:rPr>
              <a:t>Join us in Milwaukee 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latin typeface="Verdana Pro Cond SemiBold" panose="020B0706030504040204" pitchFamily="34" charset="0"/>
                <a:ea typeface="Calibri"/>
                <a:cs typeface="Calibri"/>
                <a:sym typeface="Calibri"/>
              </a:rPr>
              <a:t>for hands-on discovery and professional development 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latin typeface="Verdana Pro Cond SemiBold" panose="020B0706030504040204" pitchFamily="34" charset="0"/>
                <a:ea typeface="Calibri"/>
                <a:cs typeface="Calibri"/>
                <a:sym typeface="Calibri"/>
              </a:rPr>
              <a:t>                               July 29 – Aug 2 OR Aug 5 – 9  	</a:t>
            </a:r>
            <a:r>
              <a:rPr lang="en-US" sz="1350" b="1" dirty="0">
                <a:solidFill>
                  <a:srgbClr val="000000"/>
                </a:solidFill>
                <a:latin typeface="Verdana Pro Cond SemiBold" panose="020B0706030504040204" pitchFamily="34" charset="0"/>
                <a:ea typeface="Calibri"/>
                <a:cs typeface="Calibri"/>
                <a:sym typeface="Calibri"/>
              </a:rPr>
              <a:t>					</a:t>
            </a:r>
            <a:endParaRPr sz="1350" b="1" dirty="0">
              <a:solidFill>
                <a:srgbClr val="000000"/>
              </a:solidFill>
              <a:latin typeface="Verdana Pro Cond SemiBold" panose="020B070603050404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g28c916bf2c4_0_2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2294" y="2813359"/>
            <a:ext cx="3530883" cy="2634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6" name="Google Shape;226;g28c916bf2c4_0_276"/>
          <p:cNvSpPr txBox="1"/>
          <p:nvPr/>
        </p:nvSpPr>
        <p:spPr>
          <a:xfrm>
            <a:off x="4204280" y="5726393"/>
            <a:ext cx="4939720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Bring an empty suitcase! </a:t>
            </a:r>
            <a:br>
              <a:rPr lang="en-US" sz="20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You'll take home all these classroom resources!</a:t>
            </a:r>
            <a:endParaRPr sz="2000" b="1" dirty="0">
              <a:solidFill>
                <a:srgbClr val="7030A0"/>
              </a:solidFill>
            </a:endParaRPr>
          </a:p>
        </p:txBody>
      </p:sp>
      <p:sp>
        <p:nvSpPr>
          <p:cNvPr id="227" name="Google Shape;227;g28c916bf2c4_0_276"/>
          <p:cNvSpPr/>
          <p:nvPr/>
        </p:nvSpPr>
        <p:spPr>
          <a:xfrm rot="-5400000">
            <a:off x="7146950" y="5591982"/>
            <a:ext cx="481625" cy="402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B672E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28c916bf2c4_0_276"/>
          <p:cNvSpPr txBox="1"/>
          <p:nvPr/>
        </p:nvSpPr>
        <p:spPr>
          <a:xfrm>
            <a:off x="1056468" y="6034170"/>
            <a:ext cx="1847025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rgbClr val="6C3078"/>
                </a:solidFill>
                <a:latin typeface="Calibri"/>
                <a:ea typeface="Calibri"/>
                <a:cs typeface="Calibri"/>
                <a:sym typeface="Calibri"/>
              </a:rPr>
              <a:t>Scan to register</a:t>
            </a:r>
            <a:r>
              <a:rPr lang="en-US" sz="1350" b="1" dirty="0">
                <a:solidFill>
                  <a:srgbClr val="6C3078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1350" b="1" dirty="0">
              <a:solidFill>
                <a:srgbClr val="6C307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g28c916bf2c4_0_276" descr="Qr cod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502" y="2805500"/>
            <a:ext cx="2812979" cy="2913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8E27950A-1C99-EAD3-998B-B6142C8C2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17" y="3092533"/>
            <a:ext cx="3717966" cy="371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6D2CF8-68BE-9474-F969-F00F069B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Flow of Genetic Information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28CD3-50C4-47E8-9516-1A720BBD8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976" y="5574260"/>
            <a:ext cx="8402434" cy="798690"/>
          </a:xfrm>
        </p:spPr>
        <p:txBody>
          <a:bodyPr>
            <a:normAutofit fontScale="625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https://3dmoleculardesigns.com/classroom_resources/flow-of-genetic-information-kit/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2" descr="Flow of Genetic Information Kit&lt;span class='copyText'&gt;©&lt;/span&gt;">
            <a:extLst>
              <a:ext uri="{FF2B5EF4-FFF2-40B4-BE49-F238E27FC236}">
                <a16:creationId xmlns:a16="http://schemas.microsoft.com/office/drawing/2014/main" id="{39353C89-6884-FCF0-0C53-418F13DBD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18" y="1949171"/>
            <a:ext cx="6389372" cy="339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849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17B6B6-9BBF-9D0D-8D55-D032D7654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Resources and Materials</a:t>
            </a:r>
            <a:endParaRPr lang="en-US" sz="4000" dirty="0"/>
          </a:p>
        </p:txBody>
      </p:sp>
      <p:pic>
        <p:nvPicPr>
          <p:cNvPr id="1026" name="Picture 2" descr="Flow of Genetic Information Kit&lt;span class='copyText'&gt;©&lt;/span&gt;">
            <a:extLst>
              <a:ext uri="{FF2B5EF4-FFF2-40B4-BE49-F238E27FC236}">
                <a16:creationId xmlns:a16="http://schemas.microsoft.com/office/drawing/2014/main" id="{D1EEDB06-38DE-6FBB-EF80-5513B378B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746" y="3720128"/>
            <a:ext cx="4927473" cy="2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BA935D23-0901-FDDF-F608-8B980A03F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225" y="3475525"/>
            <a:ext cx="2405715" cy="2434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DC15D52-1E61-845E-94ED-960EB64E0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1773768"/>
            <a:ext cx="3115730" cy="165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5D9BB28-FC9A-54CF-7CC5-1BBB973258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1963" y="1693863"/>
            <a:ext cx="5075237" cy="159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buFont typeface="Arial"/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Kits Used in this workshop: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Dynamic DNA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Flow of Genetic Information</a:t>
            </a:r>
          </a:p>
        </p:txBody>
      </p:sp>
    </p:spTree>
    <p:extLst>
      <p:ext uri="{BB962C8B-B14F-4D97-AF65-F5344CB8AC3E}">
        <p14:creationId xmlns:p14="http://schemas.microsoft.com/office/powerpoint/2010/main" val="52705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21" y="3975764"/>
            <a:ext cx="8402435" cy="544574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6"/>
                </a:solidFill>
              </a:rPr>
              <a:t>DNA Structure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829AE7-F9F0-E5FE-EF5A-6DBEA6081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498" y="3429000"/>
            <a:ext cx="8402434" cy="2809875"/>
          </a:xfrm>
        </p:spPr>
        <p:txBody>
          <a:bodyPr>
            <a:normAutofit/>
          </a:bodyPr>
          <a:lstStyle/>
          <a:p>
            <a:pPr marL="38100" indent="0">
              <a:buNone/>
            </a:pPr>
            <a:r>
              <a:rPr lang="en-US" sz="2800" b="1" dirty="0">
                <a:solidFill>
                  <a:schemeClr val="accent2"/>
                </a:solidFill>
              </a:rPr>
              <a:t>Central Dogma and Modeling; How do I start?</a:t>
            </a:r>
          </a:p>
        </p:txBody>
      </p:sp>
      <p:pic>
        <p:nvPicPr>
          <p:cNvPr id="5" name="Picture 2" descr="question mark">
            <a:extLst>
              <a:ext uri="{FF2B5EF4-FFF2-40B4-BE49-F238E27FC236}">
                <a16:creationId xmlns:a16="http://schemas.microsoft.com/office/drawing/2014/main" id="{D44857D1-8F9C-8B0F-147F-78C62263A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046" y="1258336"/>
            <a:ext cx="2018954" cy="201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89B4AA9-F455-43B9-9DE7-0328ECD7B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4765654"/>
            <a:ext cx="3115730" cy="165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Biology Genius – The Central Dogma | Genius">
            <a:extLst>
              <a:ext uri="{FF2B5EF4-FFF2-40B4-BE49-F238E27FC236}">
                <a16:creationId xmlns:a16="http://schemas.microsoft.com/office/drawing/2014/main" id="{365E0F25-B858-8062-A246-CC112FA5B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98" y="1522239"/>
            <a:ext cx="4363504" cy="190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05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DCB66-A9CC-49DA-BAB8-459402574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83" y="884115"/>
            <a:ext cx="8402435" cy="544574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6"/>
                </a:solidFill>
              </a:rPr>
              <a:t>The Double Helix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B7BB6-2131-F48B-FDC1-7D7E1D2D7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783" y="6183374"/>
            <a:ext cx="8402434" cy="390525"/>
          </a:xfrm>
        </p:spPr>
        <p:txBody>
          <a:bodyPr>
            <a:normAutofit fontScale="70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Video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https://www.youtube.com/watch?v=1vm3od_UmFg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Online Media 8" title="The DNA Double Helix Discovery — HHMI BioInteractive Video">
            <a:hlinkClick r:id="" action="ppaction://media"/>
            <a:extLst>
              <a:ext uri="{FF2B5EF4-FFF2-40B4-BE49-F238E27FC236}">
                <a16:creationId xmlns:a16="http://schemas.microsoft.com/office/drawing/2014/main" id="{1874104E-D4E5-4D39-920B-5CDFCC5BB1E1}"/>
              </a:ext>
            </a:extLst>
          </p:cNvPr>
          <p:cNvPicPr>
            <a:picLocks noGrp="1" noRot="1" noChangeAspect="1"/>
          </p:cNvPicPr>
          <p:nvPr>
            <p:ph idx="4294967295"/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66588" y="1582738"/>
            <a:ext cx="7870825" cy="4446587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25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3580</TotalTime>
  <Words>1254</Words>
  <Application>Microsoft Office PowerPoint</Application>
  <PresentationFormat>On-screen Show (4:3)</PresentationFormat>
  <Paragraphs>232</Paragraphs>
  <Slides>56</Slides>
  <Notes>18</Notes>
  <HiddenSlides>1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Go With the Flow! Modeling DNA to RNA to Proteins and Beyond </vt:lpstr>
      <vt:lpstr>Mary Howard</vt:lpstr>
      <vt:lpstr>Mary Howard Basic Background</vt:lpstr>
      <vt:lpstr>Icebreaker</vt:lpstr>
      <vt:lpstr>Icebreaker</vt:lpstr>
      <vt:lpstr>Flow of Genetic Information </vt:lpstr>
      <vt:lpstr>Resources and Materials</vt:lpstr>
      <vt:lpstr>DNA Structure</vt:lpstr>
      <vt:lpstr>The Double Helix</vt:lpstr>
      <vt:lpstr>DNA Models</vt:lpstr>
      <vt:lpstr>Dynamic DNA</vt:lpstr>
      <vt:lpstr>PowerPoint Presentation</vt:lpstr>
      <vt:lpstr>And Beyond!</vt:lpstr>
      <vt:lpstr>Current Event: DNA</vt:lpstr>
      <vt:lpstr>DNA History Challenge </vt:lpstr>
      <vt:lpstr>Molecule of the Month </vt:lpstr>
      <vt:lpstr>PowerPoint Presentation</vt:lpstr>
      <vt:lpstr>Central Dogma</vt:lpstr>
      <vt:lpstr>Flow of Genetic Information </vt:lpstr>
      <vt:lpstr>DNA Replication</vt:lpstr>
      <vt:lpstr>Replication Handouts</vt:lpstr>
      <vt:lpstr>PowerPoint Presentation</vt:lpstr>
      <vt:lpstr>Flow of Genetic Information</vt:lpstr>
      <vt:lpstr>Highlights: Continuous and Discontinuous Replication</vt:lpstr>
      <vt:lpstr>Highlights: Origins of Replication</vt:lpstr>
      <vt:lpstr>And Beyond!</vt:lpstr>
      <vt:lpstr>Show Me What You Know!</vt:lpstr>
      <vt:lpstr>Want to dig deeper?</vt:lpstr>
      <vt:lpstr>Central Dogma</vt:lpstr>
      <vt:lpstr>Transcription</vt:lpstr>
      <vt:lpstr>Transcription Handouts</vt:lpstr>
      <vt:lpstr>Flow of Genetic Information</vt:lpstr>
      <vt:lpstr>Highlights: Making Connections</vt:lpstr>
      <vt:lpstr>Highlights: DNA vs. RNA Pieces</vt:lpstr>
      <vt:lpstr>Highlights: Differentiated Instruction </vt:lpstr>
      <vt:lpstr>And Beyond!</vt:lpstr>
      <vt:lpstr>Modeling Transcription</vt:lpstr>
      <vt:lpstr>Translation</vt:lpstr>
      <vt:lpstr>Translation Handouts</vt:lpstr>
      <vt:lpstr>Flow of Genetic Information</vt:lpstr>
      <vt:lpstr>Highlights: Making Connections</vt:lpstr>
      <vt:lpstr>Highlights: Allows to Demonstrate Understanding</vt:lpstr>
      <vt:lpstr>And Beyond!</vt:lpstr>
      <vt:lpstr>Examples and Suggestions</vt:lpstr>
      <vt:lpstr>Lab: Protein Folding</vt:lpstr>
      <vt:lpstr>Lab: Enzymes in Action</vt:lpstr>
      <vt:lpstr>Activity: Genetics of Sickle Cell</vt:lpstr>
      <vt:lpstr>Activity: You and the GMO Mosquitoes</vt:lpstr>
      <vt:lpstr>PowerPoint Presentation</vt:lpstr>
      <vt:lpstr>Reflection Activity</vt:lpstr>
      <vt:lpstr>Give Away!  </vt:lpstr>
      <vt:lpstr>Resources and Materials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lastModifiedBy>Mary Howard</cp:lastModifiedBy>
  <cp:revision>28</cp:revision>
  <cp:lastPrinted>2022-10-18T00:05:13Z</cp:lastPrinted>
  <dcterms:created xsi:type="dcterms:W3CDTF">2022-09-15T14:16:27Z</dcterms:created>
  <dcterms:modified xsi:type="dcterms:W3CDTF">2023-11-14T22:34:56Z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0x0101000CE81FD7C27CF74084EB08A1E4683C3B</vt:lpwstr>
  </property>
</Properties>
</file>