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Lst>
  <p:notesMasterIdLst>
    <p:notesMasterId r:id="rId55"/>
  </p:notesMasterIdLst>
  <p:sldIdLst>
    <p:sldId id="256" r:id="rId6"/>
    <p:sldId id="326" r:id="rId7"/>
    <p:sldId id="266" r:id="rId8"/>
    <p:sldId id="260" r:id="rId9"/>
    <p:sldId id="293" r:id="rId10"/>
    <p:sldId id="289" r:id="rId11"/>
    <p:sldId id="292" r:id="rId12"/>
    <p:sldId id="315" r:id="rId13"/>
    <p:sldId id="294" r:id="rId14"/>
    <p:sldId id="303" r:id="rId15"/>
    <p:sldId id="316" r:id="rId16"/>
    <p:sldId id="284" r:id="rId17"/>
    <p:sldId id="285" r:id="rId18"/>
    <p:sldId id="286" r:id="rId19"/>
    <p:sldId id="287" r:id="rId20"/>
    <p:sldId id="288" r:id="rId21"/>
    <p:sldId id="267" r:id="rId22"/>
    <p:sldId id="317" r:id="rId23"/>
    <p:sldId id="318" r:id="rId24"/>
    <p:sldId id="319" r:id="rId25"/>
    <p:sldId id="320" r:id="rId26"/>
    <p:sldId id="297" r:id="rId27"/>
    <p:sldId id="298" r:id="rId28"/>
    <p:sldId id="299" r:id="rId29"/>
    <p:sldId id="300" r:id="rId30"/>
    <p:sldId id="302" r:id="rId31"/>
    <p:sldId id="305" r:id="rId32"/>
    <p:sldId id="301" r:id="rId33"/>
    <p:sldId id="304" r:id="rId34"/>
    <p:sldId id="306" r:id="rId35"/>
    <p:sldId id="307" r:id="rId36"/>
    <p:sldId id="308" r:id="rId37"/>
    <p:sldId id="309" r:id="rId38"/>
    <p:sldId id="310" r:id="rId39"/>
    <p:sldId id="311" r:id="rId40"/>
    <p:sldId id="321" r:id="rId41"/>
    <p:sldId id="327" r:id="rId42"/>
    <p:sldId id="291" r:id="rId43"/>
    <p:sldId id="312" r:id="rId44"/>
    <p:sldId id="296" r:id="rId45"/>
    <p:sldId id="295" r:id="rId46"/>
    <p:sldId id="322" r:id="rId47"/>
    <p:sldId id="323" r:id="rId48"/>
    <p:sldId id="313" r:id="rId49"/>
    <p:sldId id="324" r:id="rId50"/>
    <p:sldId id="258" r:id="rId51"/>
    <p:sldId id="325" r:id="rId52"/>
    <p:sldId id="259" r:id="rId53"/>
    <p:sldId id="268"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85034" autoAdjust="0"/>
  </p:normalViewPr>
  <p:slideViewPr>
    <p:cSldViewPr snapToGrid="0">
      <p:cViewPr varScale="1">
        <p:scale>
          <a:sx n="73" d="100"/>
          <a:sy n="73" d="100"/>
        </p:scale>
        <p:origin x="882"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heme" Target="theme/theme1.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9F2AC8-F4EE-4670-BDDB-C1FC908B3739}" type="doc">
      <dgm:prSet loTypeId="urn:microsoft.com/office/officeart/2005/8/layout/default" loCatId="list" qsTypeId="urn:microsoft.com/office/officeart/2005/8/quickstyle/simple5" qsCatId="simple" csTypeId="urn:microsoft.com/office/officeart/2005/8/colors/accent2_2" csCatId="accent2" phldr="1"/>
      <dgm:spPr/>
      <dgm:t>
        <a:bodyPr/>
        <a:lstStyle/>
        <a:p>
          <a:endParaRPr lang="en-US"/>
        </a:p>
      </dgm:t>
    </dgm:pt>
    <dgm:pt modelId="{2E96967E-8330-4A43-899A-D418B3FBBCC9}">
      <dgm:prSet/>
      <dgm:spPr/>
      <dgm:t>
        <a:bodyPr/>
        <a:lstStyle/>
        <a:p>
          <a:pPr rtl="0"/>
          <a:r>
            <a:rPr lang="en-US"/>
            <a:t>Diagnosis of Genetic disorders</a:t>
          </a:r>
          <a:r>
            <a:rPr lang="en-US">
              <a:latin typeface="Calibri Light" panose="020F0302020204030204"/>
            </a:rPr>
            <a:t> </a:t>
          </a:r>
          <a:endParaRPr lang="en-US"/>
        </a:p>
      </dgm:t>
    </dgm:pt>
    <dgm:pt modelId="{451B06EB-9B9D-4F66-AD3C-55098B1FC348}" type="parTrans" cxnId="{A9E923EB-C557-4C7A-ACAF-AE7B3E716056}">
      <dgm:prSet/>
      <dgm:spPr/>
      <dgm:t>
        <a:bodyPr/>
        <a:lstStyle/>
        <a:p>
          <a:endParaRPr lang="en-US"/>
        </a:p>
      </dgm:t>
    </dgm:pt>
    <dgm:pt modelId="{E9336325-F221-4319-A782-1948489086D8}" type="sibTrans" cxnId="{A9E923EB-C557-4C7A-ACAF-AE7B3E716056}">
      <dgm:prSet/>
      <dgm:spPr/>
      <dgm:t>
        <a:bodyPr/>
        <a:lstStyle/>
        <a:p>
          <a:endParaRPr lang="en-US"/>
        </a:p>
      </dgm:t>
    </dgm:pt>
    <dgm:pt modelId="{0F12AB09-54EF-458F-B0EB-F1F7E82B46BB}">
      <dgm:prSet/>
      <dgm:spPr/>
      <dgm:t>
        <a:bodyPr/>
        <a:lstStyle/>
        <a:p>
          <a:r>
            <a:rPr lang="en-US" dirty="0"/>
            <a:t>Sickle Cell Anemia (Single Nucleotide Polymorphism)</a:t>
          </a:r>
        </a:p>
      </dgm:t>
    </dgm:pt>
    <dgm:pt modelId="{FB31400E-53D4-4F22-BF1B-D2E1710746B0}" type="parTrans" cxnId="{80585E7B-DE54-4CA1-ADD0-47882F270A90}">
      <dgm:prSet/>
      <dgm:spPr/>
      <dgm:t>
        <a:bodyPr/>
        <a:lstStyle/>
        <a:p>
          <a:endParaRPr lang="en-US"/>
        </a:p>
      </dgm:t>
    </dgm:pt>
    <dgm:pt modelId="{741B7855-AA42-4EE3-A560-3FAEE5582DBE}" type="sibTrans" cxnId="{80585E7B-DE54-4CA1-ADD0-47882F270A90}">
      <dgm:prSet/>
      <dgm:spPr/>
      <dgm:t>
        <a:bodyPr/>
        <a:lstStyle/>
        <a:p>
          <a:endParaRPr lang="en-US"/>
        </a:p>
      </dgm:t>
    </dgm:pt>
    <dgm:pt modelId="{20671D23-0F91-4C81-A4EC-CE9CDFC9A3D0}">
      <dgm:prSet/>
      <dgm:spPr/>
      <dgm:t>
        <a:bodyPr/>
        <a:lstStyle/>
        <a:p>
          <a:r>
            <a:rPr lang="en-US"/>
            <a:t>BRCA mutations (Short Tandem Repeats)</a:t>
          </a:r>
        </a:p>
      </dgm:t>
    </dgm:pt>
    <dgm:pt modelId="{D68BE8F1-2B71-4BCA-9613-762A64B8D689}" type="parTrans" cxnId="{36925A97-400F-4BD7-BA47-355C22DE15EC}">
      <dgm:prSet/>
      <dgm:spPr/>
      <dgm:t>
        <a:bodyPr/>
        <a:lstStyle/>
        <a:p>
          <a:endParaRPr lang="en-US"/>
        </a:p>
      </dgm:t>
    </dgm:pt>
    <dgm:pt modelId="{CB85C750-8CAD-4162-9089-B6B56F08DFAB}" type="sibTrans" cxnId="{36925A97-400F-4BD7-BA47-355C22DE15EC}">
      <dgm:prSet/>
      <dgm:spPr/>
      <dgm:t>
        <a:bodyPr/>
        <a:lstStyle/>
        <a:p>
          <a:endParaRPr lang="en-US"/>
        </a:p>
      </dgm:t>
    </dgm:pt>
    <dgm:pt modelId="{1F5A0796-5EC0-4C07-B972-2F255C1089C2}">
      <dgm:prSet/>
      <dgm:spPr/>
      <dgm:t>
        <a:bodyPr/>
        <a:lstStyle/>
        <a:p>
          <a:pPr rtl="0"/>
          <a:r>
            <a:rPr lang="en-US"/>
            <a:t>Bacterial</a:t>
          </a:r>
          <a:r>
            <a:rPr lang="en-US">
              <a:latin typeface="Calibri Light" panose="020F0302020204030204"/>
            </a:rPr>
            <a:t> Contaminants </a:t>
          </a:r>
          <a:r>
            <a:rPr lang="en-US"/>
            <a:t>in Food or Water Samples</a:t>
          </a:r>
        </a:p>
      </dgm:t>
    </dgm:pt>
    <dgm:pt modelId="{740828C1-B783-4475-8A27-C63E5667330C}" type="parTrans" cxnId="{2F9F2C80-7F25-47A0-A74D-E6FFEB1C09EA}">
      <dgm:prSet/>
      <dgm:spPr/>
      <dgm:t>
        <a:bodyPr/>
        <a:lstStyle/>
        <a:p>
          <a:endParaRPr lang="en-US"/>
        </a:p>
      </dgm:t>
    </dgm:pt>
    <dgm:pt modelId="{517150B9-C85A-4CB2-8F49-88BC983B8A1D}" type="sibTrans" cxnId="{2F9F2C80-7F25-47A0-A74D-E6FFEB1C09EA}">
      <dgm:prSet/>
      <dgm:spPr/>
      <dgm:t>
        <a:bodyPr/>
        <a:lstStyle/>
        <a:p>
          <a:endParaRPr lang="en-US"/>
        </a:p>
      </dgm:t>
    </dgm:pt>
    <dgm:pt modelId="{8F4AD393-E69B-4C8D-A70A-89CCCAA458D5}">
      <dgm:prSet/>
      <dgm:spPr/>
      <dgm:t>
        <a:bodyPr/>
        <a:lstStyle/>
        <a:p>
          <a:r>
            <a:rPr lang="en-US"/>
            <a:t>Amplification of crime scene DNA – suspect identification</a:t>
          </a:r>
        </a:p>
      </dgm:t>
    </dgm:pt>
    <dgm:pt modelId="{CAE395A6-BF85-48D1-AFA7-64D965C9495B}" type="parTrans" cxnId="{AB9BE3AB-E236-4190-9793-A860B30CFBC0}">
      <dgm:prSet/>
      <dgm:spPr/>
      <dgm:t>
        <a:bodyPr/>
        <a:lstStyle/>
        <a:p>
          <a:endParaRPr lang="en-US"/>
        </a:p>
      </dgm:t>
    </dgm:pt>
    <dgm:pt modelId="{D262DEE7-0A33-4DC9-88D9-09DC24E71C1C}" type="sibTrans" cxnId="{AB9BE3AB-E236-4190-9793-A860B30CFBC0}">
      <dgm:prSet/>
      <dgm:spPr/>
      <dgm:t>
        <a:bodyPr/>
        <a:lstStyle/>
        <a:p>
          <a:endParaRPr lang="en-US"/>
        </a:p>
      </dgm:t>
    </dgm:pt>
    <dgm:pt modelId="{0A935AD6-724D-432E-AC80-B152AA8D5443}">
      <dgm:prSet/>
      <dgm:spPr/>
      <dgm:t>
        <a:bodyPr/>
        <a:lstStyle/>
        <a:p>
          <a:r>
            <a:rPr lang="en-US"/>
            <a:t>Genotyping</a:t>
          </a:r>
        </a:p>
      </dgm:t>
    </dgm:pt>
    <dgm:pt modelId="{7DAB1FEE-5EA7-4314-B598-EFF0584D2A89}" type="parTrans" cxnId="{04ADBC5D-E952-4399-AAF0-DE95017C5B88}">
      <dgm:prSet/>
      <dgm:spPr/>
      <dgm:t>
        <a:bodyPr/>
        <a:lstStyle/>
        <a:p>
          <a:endParaRPr lang="en-US"/>
        </a:p>
      </dgm:t>
    </dgm:pt>
    <dgm:pt modelId="{DC7838CE-7501-4259-870B-38AEDEA85328}" type="sibTrans" cxnId="{04ADBC5D-E952-4399-AAF0-DE95017C5B88}">
      <dgm:prSet/>
      <dgm:spPr/>
      <dgm:t>
        <a:bodyPr/>
        <a:lstStyle/>
        <a:p>
          <a:endParaRPr lang="en-US"/>
        </a:p>
      </dgm:t>
    </dgm:pt>
    <dgm:pt modelId="{E15536D4-A3D3-4A69-A25A-A316A9205ED3}">
      <dgm:prSet/>
      <dgm:spPr/>
      <dgm:t>
        <a:bodyPr/>
        <a:lstStyle/>
        <a:p>
          <a:r>
            <a:rPr lang="en-US"/>
            <a:t>Synthetic Biology – Recombinant DNA</a:t>
          </a:r>
        </a:p>
      </dgm:t>
    </dgm:pt>
    <dgm:pt modelId="{DF2ED8D4-CED0-432B-B39C-15100CE2A285}" type="parTrans" cxnId="{9A7CAF65-6AFF-4107-A7FF-92279D984A5D}">
      <dgm:prSet/>
      <dgm:spPr/>
      <dgm:t>
        <a:bodyPr/>
        <a:lstStyle/>
        <a:p>
          <a:endParaRPr lang="en-US"/>
        </a:p>
      </dgm:t>
    </dgm:pt>
    <dgm:pt modelId="{130F3C68-D6AB-4B84-9637-2F740CB563D1}" type="sibTrans" cxnId="{9A7CAF65-6AFF-4107-A7FF-92279D984A5D}">
      <dgm:prSet/>
      <dgm:spPr/>
      <dgm:t>
        <a:bodyPr/>
        <a:lstStyle/>
        <a:p>
          <a:endParaRPr lang="en-US"/>
        </a:p>
      </dgm:t>
    </dgm:pt>
    <dgm:pt modelId="{23B48AAD-3E5E-4A8F-B620-1DAAFE61DDA9}">
      <dgm:prSet/>
      <dgm:spPr/>
      <dgm:t>
        <a:bodyPr/>
        <a:lstStyle/>
        <a:p>
          <a:r>
            <a:rPr lang="en-US"/>
            <a:t>Cloning</a:t>
          </a:r>
        </a:p>
      </dgm:t>
    </dgm:pt>
    <dgm:pt modelId="{E6615B06-C741-4CDA-A7E9-FAEAEEE93190}" type="parTrans" cxnId="{691D431E-964E-44CD-8F24-A17A5A8BBA1B}">
      <dgm:prSet/>
      <dgm:spPr/>
      <dgm:t>
        <a:bodyPr/>
        <a:lstStyle/>
        <a:p>
          <a:endParaRPr lang="en-US"/>
        </a:p>
      </dgm:t>
    </dgm:pt>
    <dgm:pt modelId="{555B27A5-5CDC-4243-ACFE-D8462DA01DC0}" type="sibTrans" cxnId="{691D431E-964E-44CD-8F24-A17A5A8BBA1B}">
      <dgm:prSet/>
      <dgm:spPr/>
      <dgm:t>
        <a:bodyPr/>
        <a:lstStyle/>
        <a:p>
          <a:endParaRPr lang="en-US"/>
        </a:p>
      </dgm:t>
    </dgm:pt>
    <dgm:pt modelId="{7CEAAA5F-4330-4608-8F2F-905A50AEEDDA}">
      <dgm:prSet phldr="0"/>
      <dgm:spPr/>
      <dgm:t>
        <a:bodyPr/>
        <a:lstStyle/>
        <a:p>
          <a:pPr rtl="0"/>
          <a:r>
            <a:rPr lang="en-US">
              <a:latin typeface="Calibri Light" panose="020F0302020204030204"/>
            </a:rPr>
            <a:t>DNA Sequencing</a:t>
          </a:r>
        </a:p>
      </dgm:t>
    </dgm:pt>
    <dgm:pt modelId="{808B38C2-C638-4DD5-8AD6-6AFB57D70382}" type="parTrans" cxnId="{D25A3424-F32E-48B8-B160-C5F4E9074F63}">
      <dgm:prSet/>
      <dgm:spPr/>
      <dgm:t>
        <a:bodyPr/>
        <a:lstStyle/>
        <a:p>
          <a:endParaRPr lang="en-US"/>
        </a:p>
      </dgm:t>
    </dgm:pt>
    <dgm:pt modelId="{1460D284-D2F7-4944-9010-15E3AE0971A6}" type="sibTrans" cxnId="{D25A3424-F32E-48B8-B160-C5F4E9074F63}">
      <dgm:prSet/>
      <dgm:spPr/>
      <dgm:t>
        <a:bodyPr/>
        <a:lstStyle/>
        <a:p>
          <a:endParaRPr lang="en-US"/>
        </a:p>
      </dgm:t>
    </dgm:pt>
    <dgm:pt modelId="{2FD80FAC-500D-472A-B886-2DB176964CC1}" type="pres">
      <dgm:prSet presAssocID="{C09F2AC8-F4EE-4670-BDDB-C1FC908B3739}" presName="diagram" presStyleCnt="0">
        <dgm:presLayoutVars>
          <dgm:dir/>
          <dgm:resizeHandles val="exact"/>
        </dgm:presLayoutVars>
      </dgm:prSet>
      <dgm:spPr/>
    </dgm:pt>
    <dgm:pt modelId="{D1FF1CBD-BB17-4086-9F1E-D31D2DDA1BEC}" type="pres">
      <dgm:prSet presAssocID="{2E96967E-8330-4A43-899A-D418B3FBBCC9}" presName="node" presStyleLbl="node1" presStyleIdx="0" presStyleCnt="7">
        <dgm:presLayoutVars>
          <dgm:bulletEnabled val="1"/>
        </dgm:presLayoutVars>
      </dgm:prSet>
      <dgm:spPr/>
    </dgm:pt>
    <dgm:pt modelId="{E8AE5A96-C3C5-471E-B9DF-062F7CA74911}" type="pres">
      <dgm:prSet presAssocID="{E9336325-F221-4319-A782-1948489086D8}" presName="sibTrans" presStyleCnt="0"/>
      <dgm:spPr/>
    </dgm:pt>
    <dgm:pt modelId="{C787341A-80BB-41F5-88D7-0E83BCC2579E}" type="pres">
      <dgm:prSet presAssocID="{1F5A0796-5EC0-4C07-B972-2F255C1089C2}" presName="node" presStyleLbl="node1" presStyleIdx="1" presStyleCnt="7">
        <dgm:presLayoutVars>
          <dgm:bulletEnabled val="1"/>
        </dgm:presLayoutVars>
      </dgm:prSet>
      <dgm:spPr/>
    </dgm:pt>
    <dgm:pt modelId="{48546C4B-7509-46D6-AD63-5F5AF8C719B6}" type="pres">
      <dgm:prSet presAssocID="{517150B9-C85A-4CB2-8F49-88BC983B8A1D}" presName="sibTrans" presStyleCnt="0"/>
      <dgm:spPr/>
    </dgm:pt>
    <dgm:pt modelId="{2E95F710-3A92-4C74-9B7B-8B7E254A6189}" type="pres">
      <dgm:prSet presAssocID="{8F4AD393-E69B-4C8D-A70A-89CCCAA458D5}" presName="node" presStyleLbl="node1" presStyleIdx="2" presStyleCnt="7">
        <dgm:presLayoutVars>
          <dgm:bulletEnabled val="1"/>
        </dgm:presLayoutVars>
      </dgm:prSet>
      <dgm:spPr/>
    </dgm:pt>
    <dgm:pt modelId="{8A81A44C-39B3-4C9F-86F6-85C53544CF50}" type="pres">
      <dgm:prSet presAssocID="{D262DEE7-0A33-4DC9-88D9-09DC24E71C1C}" presName="sibTrans" presStyleCnt="0"/>
      <dgm:spPr/>
    </dgm:pt>
    <dgm:pt modelId="{E00BFA2E-40DD-44BD-AEF6-E4598B7ABC30}" type="pres">
      <dgm:prSet presAssocID="{0A935AD6-724D-432E-AC80-B152AA8D5443}" presName="node" presStyleLbl="node1" presStyleIdx="3" presStyleCnt="7">
        <dgm:presLayoutVars>
          <dgm:bulletEnabled val="1"/>
        </dgm:presLayoutVars>
      </dgm:prSet>
      <dgm:spPr/>
    </dgm:pt>
    <dgm:pt modelId="{F7E10383-0F5C-4A5B-93E7-D26F32909226}" type="pres">
      <dgm:prSet presAssocID="{DC7838CE-7501-4259-870B-38AEDEA85328}" presName="sibTrans" presStyleCnt="0"/>
      <dgm:spPr/>
    </dgm:pt>
    <dgm:pt modelId="{CC5ADE72-D246-4755-BDC8-A9EB2EBD9D12}" type="pres">
      <dgm:prSet presAssocID="{7CEAAA5F-4330-4608-8F2F-905A50AEEDDA}" presName="node" presStyleLbl="node1" presStyleIdx="4" presStyleCnt="7">
        <dgm:presLayoutVars>
          <dgm:bulletEnabled val="1"/>
        </dgm:presLayoutVars>
      </dgm:prSet>
      <dgm:spPr/>
    </dgm:pt>
    <dgm:pt modelId="{2E2F5CF4-3B7C-486C-B6FA-221243D1CE34}" type="pres">
      <dgm:prSet presAssocID="{1460D284-D2F7-4944-9010-15E3AE0971A6}" presName="sibTrans" presStyleCnt="0"/>
      <dgm:spPr/>
    </dgm:pt>
    <dgm:pt modelId="{B605066C-B198-45AC-9F0B-55357BBC8169}" type="pres">
      <dgm:prSet presAssocID="{E15536D4-A3D3-4A69-A25A-A316A9205ED3}" presName="node" presStyleLbl="node1" presStyleIdx="5" presStyleCnt="7">
        <dgm:presLayoutVars>
          <dgm:bulletEnabled val="1"/>
        </dgm:presLayoutVars>
      </dgm:prSet>
      <dgm:spPr/>
    </dgm:pt>
    <dgm:pt modelId="{36E802DB-1079-4CAA-8A44-ACEA9CD6DC70}" type="pres">
      <dgm:prSet presAssocID="{130F3C68-D6AB-4B84-9637-2F740CB563D1}" presName="sibTrans" presStyleCnt="0"/>
      <dgm:spPr/>
    </dgm:pt>
    <dgm:pt modelId="{89BF2B2E-71A7-4A24-9CA5-6DF6924DE775}" type="pres">
      <dgm:prSet presAssocID="{23B48AAD-3E5E-4A8F-B620-1DAAFE61DDA9}" presName="node" presStyleLbl="node1" presStyleIdx="6" presStyleCnt="7">
        <dgm:presLayoutVars>
          <dgm:bulletEnabled val="1"/>
        </dgm:presLayoutVars>
      </dgm:prSet>
      <dgm:spPr/>
    </dgm:pt>
  </dgm:ptLst>
  <dgm:cxnLst>
    <dgm:cxn modelId="{691D431E-964E-44CD-8F24-A17A5A8BBA1B}" srcId="{C09F2AC8-F4EE-4670-BDDB-C1FC908B3739}" destId="{23B48AAD-3E5E-4A8F-B620-1DAAFE61DDA9}" srcOrd="6" destOrd="0" parTransId="{E6615B06-C741-4CDA-A7E9-FAEAEEE93190}" sibTransId="{555B27A5-5CDC-4243-ACFE-D8462DA01DC0}"/>
    <dgm:cxn modelId="{D25A3424-F32E-48B8-B160-C5F4E9074F63}" srcId="{C09F2AC8-F4EE-4670-BDDB-C1FC908B3739}" destId="{7CEAAA5F-4330-4608-8F2F-905A50AEEDDA}" srcOrd="4" destOrd="0" parTransId="{808B38C2-C638-4DD5-8AD6-6AFB57D70382}" sibTransId="{1460D284-D2F7-4944-9010-15E3AE0971A6}"/>
    <dgm:cxn modelId="{849B8725-A694-4B45-B380-595010F5E5AF}" type="presOf" srcId="{0A935AD6-724D-432E-AC80-B152AA8D5443}" destId="{E00BFA2E-40DD-44BD-AEF6-E4598B7ABC30}" srcOrd="0" destOrd="0" presId="urn:microsoft.com/office/officeart/2005/8/layout/default"/>
    <dgm:cxn modelId="{7254063A-587D-418E-AF25-0893E3BBFDDC}" type="presOf" srcId="{0F12AB09-54EF-458F-B0EB-F1F7E82B46BB}" destId="{D1FF1CBD-BB17-4086-9F1E-D31D2DDA1BEC}" srcOrd="0" destOrd="1" presId="urn:microsoft.com/office/officeart/2005/8/layout/default"/>
    <dgm:cxn modelId="{A356735B-BB4D-4600-A9F0-1B0BBDBDB415}" type="presOf" srcId="{C09F2AC8-F4EE-4670-BDDB-C1FC908B3739}" destId="{2FD80FAC-500D-472A-B886-2DB176964CC1}" srcOrd="0" destOrd="0" presId="urn:microsoft.com/office/officeart/2005/8/layout/default"/>
    <dgm:cxn modelId="{04ADBC5D-E952-4399-AAF0-DE95017C5B88}" srcId="{C09F2AC8-F4EE-4670-BDDB-C1FC908B3739}" destId="{0A935AD6-724D-432E-AC80-B152AA8D5443}" srcOrd="3" destOrd="0" parTransId="{7DAB1FEE-5EA7-4314-B598-EFF0584D2A89}" sibTransId="{DC7838CE-7501-4259-870B-38AEDEA85328}"/>
    <dgm:cxn modelId="{9A7CAF65-6AFF-4107-A7FF-92279D984A5D}" srcId="{C09F2AC8-F4EE-4670-BDDB-C1FC908B3739}" destId="{E15536D4-A3D3-4A69-A25A-A316A9205ED3}" srcOrd="5" destOrd="0" parTransId="{DF2ED8D4-CED0-432B-B39C-15100CE2A285}" sibTransId="{130F3C68-D6AB-4B84-9637-2F740CB563D1}"/>
    <dgm:cxn modelId="{986D4470-1C34-465E-A44F-73E6375D4B6D}" type="presOf" srcId="{8F4AD393-E69B-4C8D-A70A-89CCCAA458D5}" destId="{2E95F710-3A92-4C74-9B7B-8B7E254A6189}" srcOrd="0" destOrd="0" presId="urn:microsoft.com/office/officeart/2005/8/layout/default"/>
    <dgm:cxn modelId="{1D71DF78-3A70-4371-82C0-94DEB4C937F1}" type="presOf" srcId="{7CEAAA5F-4330-4608-8F2F-905A50AEEDDA}" destId="{CC5ADE72-D246-4755-BDC8-A9EB2EBD9D12}" srcOrd="0" destOrd="0" presId="urn:microsoft.com/office/officeart/2005/8/layout/default"/>
    <dgm:cxn modelId="{80585E7B-DE54-4CA1-ADD0-47882F270A90}" srcId="{2E96967E-8330-4A43-899A-D418B3FBBCC9}" destId="{0F12AB09-54EF-458F-B0EB-F1F7E82B46BB}" srcOrd="0" destOrd="0" parTransId="{FB31400E-53D4-4F22-BF1B-D2E1710746B0}" sibTransId="{741B7855-AA42-4EE3-A560-3FAEE5582DBE}"/>
    <dgm:cxn modelId="{8296C07F-77B1-443B-92D4-AA342D136D27}" type="presOf" srcId="{1F5A0796-5EC0-4C07-B972-2F255C1089C2}" destId="{C787341A-80BB-41F5-88D7-0E83BCC2579E}" srcOrd="0" destOrd="0" presId="urn:microsoft.com/office/officeart/2005/8/layout/default"/>
    <dgm:cxn modelId="{2F9F2C80-7F25-47A0-A74D-E6FFEB1C09EA}" srcId="{C09F2AC8-F4EE-4670-BDDB-C1FC908B3739}" destId="{1F5A0796-5EC0-4C07-B972-2F255C1089C2}" srcOrd="1" destOrd="0" parTransId="{740828C1-B783-4475-8A27-C63E5667330C}" sibTransId="{517150B9-C85A-4CB2-8F49-88BC983B8A1D}"/>
    <dgm:cxn modelId="{C55D9088-BB67-43A0-9671-1584C577EC9E}" type="presOf" srcId="{23B48AAD-3E5E-4A8F-B620-1DAAFE61DDA9}" destId="{89BF2B2E-71A7-4A24-9CA5-6DF6924DE775}" srcOrd="0" destOrd="0" presId="urn:microsoft.com/office/officeart/2005/8/layout/default"/>
    <dgm:cxn modelId="{3A2D088F-E874-41F9-8A86-4D577BFBFE0D}" type="presOf" srcId="{20671D23-0F91-4C81-A4EC-CE9CDFC9A3D0}" destId="{D1FF1CBD-BB17-4086-9F1E-D31D2DDA1BEC}" srcOrd="0" destOrd="2" presId="urn:microsoft.com/office/officeart/2005/8/layout/default"/>
    <dgm:cxn modelId="{36925A97-400F-4BD7-BA47-355C22DE15EC}" srcId="{2E96967E-8330-4A43-899A-D418B3FBBCC9}" destId="{20671D23-0F91-4C81-A4EC-CE9CDFC9A3D0}" srcOrd="1" destOrd="0" parTransId="{D68BE8F1-2B71-4BCA-9613-762A64B8D689}" sibTransId="{CB85C750-8CAD-4162-9089-B6B56F08DFAB}"/>
    <dgm:cxn modelId="{AB9BE3AB-E236-4190-9793-A860B30CFBC0}" srcId="{C09F2AC8-F4EE-4670-BDDB-C1FC908B3739}" destId="{8F4AD393-E69B-4C8D-A70A-89CCCAA458D5}" srcOrd="2" destOrd="0" parTransId="{CAE395A6-BF85-48D1-AFA7-64D965C9495B}" sibTransId="{D262DEE7-0A33-4DC9-88D9-09DC24E71C1C}"/>
    <dgm:cxn modelId="{27C9CAD3-DE2F-4824-A4F6-9CD56CFC1951}" type="presOf" srcId="{2E96967E-8330-4A43-899A-D418B3FBBCC9}" destId="{D1FF1CBD-BB17-4086-9F1E-D31D2DDA1BEC}" srcOrd="0" destOrd="0" presId="urn:microsoft.com/office/officeart/2005/8/layout/default"/>
    <dgm:cxn modelId="{A9E923EB-C557-4C7A-ACAF-AE7B3E716056}" srcId="{C09F2AC8-F4EE-4670-BDDB-C1FC908B3739}" destId="{2E96967E-8330-4A43-899A-D418B3FBBCC9}" srcOrd="0" destOrd="0" parTransId="{451B06EB-9B9D-4F66-AD3C-55098B1FC348}" sibTransId="{E9336325-F221-4319-A782-1948489086D8}"/>
    <dgm:cxn modelId="{745139FB-F9F7-4884-A913-14274689C8EB}" type="presOf" srcId="{E15536D4-A3D3-4A69-A25A-A316A9205ED3}" destId="{B605066C-B198-45AC-9F0B-55357BBC8169}" srcOrd="0" destOrd="0" presId="urn:microsoft.com/office/officeart/2005/8/layout/default"/>
    <dgm:cxn modelId="{72D2D5D6-EE6B-42C1-92B7-48F426C6AB09}" type="presParOf" srcId="{2FD80FAC-500D-472A-B886-2DB176964CC1}" destId="{D1FF1CBD-BB17-4086-9F1E-D31D2DDA1BEC}" srcOrd="0" destOrd="0" presId="urn:microsoft.com/office/officeart/2005/8/layout/default"/>
    <dgm:cxn modelId="{E3CFA5C0-43ED-4E31-82D2-939D5DBD24D2}" type="presParOf" srcId="{2FD80FAC-500D-472A-B886-2DB176964CC1}" destId="{E8AE5A96-C3C5-471E-B9DF-062F7CA74911}" srcOrd="1" destOrd="0" presId="urn:microsoft.com/office/officeart/2005/8/layout/default"/>
    <dgm:cxn modelId="{D9C9FD5B-74FA-4228-A662-4B481F3BC8EE}" type="presParOf" srcId="{2FD80FAC-500D-472A-B886-2DB176964CC1}" destId="{C787341A-80BB-41F5-88D7-0E83BCC2579E}" srcOrd="2" destOrd="0" presId="urn:microsoft.com/office/officeart/2005/8/layout/default"/>
    <dgm:cxn modelId="{320D3E81-8E36-4AA0-A1E1-77FBD3A3E0A4}" type="presParOf" srcId="{2FD80FAC-500D-472A-B886-2DB176964CC1}" destId="{48546C4B-7509-46D6-AD63-5F5AF8C719B6}" srcOrd="3" destOrd="0" presId="urn:microsoft.com/office/officeart/2005/8/layout/default"/>
    <dgm:cxn modelId="{B45167FD-3649-4C1A-9C20-1F1E006D8331}" type="presParOf" srcId="{2FD80FAC-500D-472A-B886-2DB176964CC1}" destId="{2E95F710-3A92-4C74-9B7B-8B7E254A6189}" srcOrd="4" destOrd="0" presId="urn:microsoft.com/office/officeart/2005/8/layout/default"/>
    <dgm:cxn modelId="{070C2094-9E3C-4796-A849-0FC33EF39346}" type="presParOf" srcId="{2FD80FAC-500D-472A-B886-2DB176964CC1}" destId="{8A81A44C-39B3-4C9F-86F6-85C53544CF50}" srcOrd="5" destOrd="0" presId="urn:microsoft.com/office/officeart/2005/8/layout/default"/>
    <dgm:cxn modelId="{A7E60E01-D972-49C1-AA07-A258BA52F2FD}" type="presParOf" srcId="{2FD80FAC-500D-472A-B886-2DB176964CC1}" destId="{E00BFA2E-40DD-44BD-AEF6-E4598B7ABC30}" srcOrd="6" destOrd="0" presId="urn:microsoft.com/office/officeart/2005/8/layout/default"/>
    <dgm:cxn modelId="{F935D20D-29D2-4115-8B29-BD69AB169185}" type="presParOf" srcId="{2FD80FAC-500D-472A-B886-2DB176964CC1}" destId="{F7E10383-0F5C-4A5B-93E7-D26F32909226}" srcOrd="7" destOrd="0" presId="urn:microsoft.com/office/officeart/2005/8/layout/default"/>
    <dgm:cxn modelId="{CFAD9905-068A-421C-971F-23FC811A758E}" type="presParOf" srcId="{2FD80FAC-500D-472A-B886-2DB176964CC1}" destId="{CC5ADE72-D246-4755-BDC8-A9EB2EBD9D12}" srcOrd="8" destOrd="0" presId="urn:microsoft.com/office/officeart/2005/8/layout/default"/>
    <dgm:cxn modelId="{A13B92D7-F6BA-4CBF-9EE1-58E74EF322BA}" type="presParOf" srcId="{2FD80FAC-500D-472A-B886-2DB176964CC1}" destId="{2E2F5CF4-3B7C-486C-B6FA-221243D1CE34}" srcOrd="9" destOrd="0" presId="urn:microsoft.com/office/officeart/2005/8/layout/default"/>
    <dgm:cxn modelId="{3DC792B2-95D7-4AC1-B705-48EBD645B0A0}" type="presParOf" srcId="{2FD80FAC-500D-472A-B886-2DB176964CC1}" destId="{B605066C-B198-45AC-9F0B-55357BBC8169}" srcOrd="10" destOrd="0" presId="urn:microsoft.com/office/officeart/2005/8/layout/default"/>
    <dgm:cxn modelId="{AB385536-0122-4681-B76A-31E8C37EE8A1}" type="presParOf" srcId="{2FD80FAC-500D-472A-B886-2DB176964CC1}" destId="{36E802DB-1079-4CAA-8A44-ACEA9CD6DC70}" srcOrd="11" destOrd="0" presId="urn:microsoft.com/office/officeart/2005/8/layout/default"/>
    <dgm:cxn modelId="{3290B503-BE33-4DF5-AB7E-977EA5F7B611}" type="presParOf" srcId="{2FD80FAC-500D-472A-B886-2DB176964CC1}" destId="{89BF2B2E-71A7-4A24-9CA5-6DF6924DE775}"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FF1CBD-BB17-4086-9F1E-D31D2DDA1BEC}">
      <dsp:nvSpPr>
        <dsp:cNvPr id="0" name=""/>
        <dsp:cNvSpPr/>
      </dsp:nvSpPr>
      <dsp:spPr>
        <a:xfrm>
          <a:off x="3182" y="695944"/>
          <a:ext cx="2524399" cy="151463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en-US" sz="1700" kern="1200"/>
            <a:t>Diagnosis of Genetic disorders</a:t>
          </a:r>
          <a:r>
            <a:rPr lang="en-US" sz="1700" kern="1200">
              <a:latin typeface="Calibri Light" panose="020F0302020204030204"/>
            </a:rPr>
            <a:t> </a:t>
          </a:r>
          <a:endParaRPr lang="en-US" sz="1700" kern="1200"/>
        </a:p>
        <a:p>
          <a:pPr marL="114300" lvl="1" indent="-114300" algn="l" defTabSz="577850">
            <a:lnSpc>
              <a:spcPct val="90000"/>
            </a:lnSpc>
            <a:spcBef>
              <a:spcPct val="0"/>
            </a:spcBef>
            <a:spcAft>
              <a:spcPct val="15000"/>
            </a:spcAft>
            <a:buChar char="•"/>
          </a:pPr>
          <a:r>
            <a:rPr lang="en-US" sz="1300" kern="1200" dirty="0"/>
            <a:t>Sickle Cell Anemia (Single Nucleotide Polymorphism)</a:t>
          </a:r>
        </a:p>
        <a:p>
          <a:pPr marL="114300" lvl="1" indent="-114300" algn="l" defTabSz="577850">
            <a:lnSpc>
              <a:spcPct val="90000"/>
            </a:lnSpc>
            <a:spcBef>
              <a:spcPct val="0"/>
            </a:spcBef>
            <a:spcAft>
              <a:spcPct val="15000"/>
            </a:spcAft>
            <a:buChar char="•"/>
          </a:pPr>
          <a:r>
            <a:rPr lang="en-US" sz="1300" kern="1200"/>
            <a:t>BRCA mutations (Short Tandem Repeats)</a:t>
          </a:r>
        </a:p>
      </dsp:txBody>
      <dsp:txXfrm>
        <a:off x="3182" y="695944"/>
        <a:ext cx="2524399" cy="1514639"/>
      </dsp:txXfrm>
    </dsp:sp>
    <dsp:sp modelId="{C787341A-80BB-41F5-88D7-0E83BCC2579E}">
      <dsp:nvSpPr>
        <dsp:cNvPr id="0" name=""/>
        <dsp:cNvSpPr/>
      </dsp:nvSpPr>
      <dsp:spPr>
        <a:xfrm>
          <a:off x="2780020" y="695944"/>
          <a:ext cx="2524399" cy="151463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t>Bacterial</a:t>
          </a:r>
          <a:r>
            <a:rPr lang="en-US" sz="1700" kern="1200">
              <a:latin typeface="Calibri Light" panose="020F0302020204030204"/>
            </a:rPr>
            <a:t> Contaminants </a:t>
          </a:r>
          <a:r>
            <a:rPr lang="en-US" sz="1700" kern="1200"/>
            <a:t>in Food or Water Samples</a:t>
          </a:r>
        </a:p>
      </dsp:txBody>
      <dsp:txXfrm>
        <a:off x="2780020" y="695944"/>
        <a:ext cx="2524399" cy="1514639"/>
      </dsp:txXfrm>
    </dsp:sp>
    <dsp:sp modelId="{2E95F710-3A92-4C74-9B7B-8B7E254A6189}">
      <dsp:nvSpPr>
        <dsp:cNvPr id="0" name=""/>
        <dsp:cNvSpPr/>
      </dsp:nvSpPr>
      <dsp:spPr>
        <a:xfrm>
          <a:off x="5556859" y="695944"/>
          <a:ext cx="2524399" cy="151463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Amplification of crime scene DNA – suspect identification</a:t>
          </a:r>
        </a:p>
      </dsp:txBody>
      <dsp:txXfrm>
        <a:off x="5556859" y="695944"/>
        <a:ext cx="2524399" cy="1514639"/>
      </dsp:txXfrm>
    </dsp:sp>
    <dsp:sp modelId="{E00BFA2E-40DD-44BD-AEF6-E4598B7ABC30}">
      <dsp:nvSpPr>
        <dsp:cNvPr id="0" name=""/>
        <dsp:cNvSpPr/>
      </dsp:nvSpPr>
      <dsp:spPr>
        <a:xfrm>
          <a:off x="8333698" y="695944"/>
          <a:ext cx="2524399" cy="151463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Genotyping</a:t>
          </a:r>
        </a:p>
      </dsp:txBody>
      <dsp:txXfrm>
        <a:off x="8333698" y="695944"/>
        <a:ext cx="2524399" cy="1514639"/>
      </dsp:txXfrm>
    </dsp:sp>
    <dsp:sp modelId="{CC5ADE72-D246-4755-BDC8-A9EB2EBD9D12}">
      <dsp:nvSpPr>
        <dsp:cNvPr id="0" name=""/>
        <dsp:cNvSpPr/>
      </dsp:nvSpPr>
      <dsp:spPr>
        <a:xfrm>
          <a:off x="1391601" y="2463023"/>
          <a:ext cx="2524399" cy="151463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latin typeface="Calibri Light" panose="020F0302020204030204"/>
            </a:rPr>
            <a:t>DNA Sequencing</a:t>
          </a:r>
        </a:p>
      </dsp:txBody>
      <dsp:txXfrm>
        <a:off x="1391601" y="2463023"/>
        <a:ext cx="2524399" cy="1514639"/>
      </dsp:txXfrm>
    </dsp:sp>
    <dsp:sp modelId="{B605066C-B198-45AC-9F0B-55357BBC8169}">
      <dsp:nvSpPr>
        <dsp:cNvPr id="0" name=""/>
        <dsp:cNvSpPr/>
      </dsp:nvSpPr>
      <dsp:spPr>
        <a:xfrm>
          <a:off x="4168440" y="2463023"/>
          <a:ext cx="2524399" cy="151463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Synthetic Biology – Recombinant DNA</a:t>
          </a:r>
        </a:p>
      </dsp:txBody>
      <dsp:txXfrm>
        <a:off x="4168440" y="2463023"/>
        <a:ext cx="2524399" cy="1514639"/>
      </dsp:txXfrm>
    </dsp:sp>
    <dsp:sp modelId="{89BF2B2E-71A7-4A24-9CA5-6DF6924DE775}">
      <dsp:nvSpPr>
        <dsp:cNvPr id="0" name=""/>
        <dsp:cNvSpPr/>
      </dsp:nvSpPr>
      <dsp:spPr>
        <a:xfrm>
          <a:off x="6945279" y="2463023"/>
          <a:ext cx="2524399" cy="151463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Cloning</a:t>
          </a:r>
        </a:p>
      </dsp:txBody>
      <dsp:txXfrm>
        <a:off x="6945279" y="2463023"/>
        <a:ext cx="2524399" cy="151463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11/10/2022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r>
              <a:rPr lang="en-US"/>
              <a:t>Click icon to add picture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29CF1-EB6C-432D-AF2A-5FB814AB4E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A6A436-3C29-4B4E-8D0B-055B31A3B1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F62413-B2E8-49C5-B5D5-0BD1A2ACC5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C493DB-552D-4228-A6FA-EF3F7751DB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1C19ED-6299-432B-975F-DBD14C4201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61793D6-B0DD-4918-848C-A75F34B7E05B}"/>
              </a:ext>
            </a:extLst>
          </p:cNvPr>
          <p:cNvSpPr>
            <a:spLocks noGrp="1"/>
          </p:cNvSpPr>
          <p:nvPr>
            <p:ph type="dt" sz="half" idx="10"/>
          </p:nvPr>
        </p:nvSpPr>
        <p:spPr/>
        <p:txBody>
          <a:bodyPr/>
          <a:lstStyle/>
          <a:p>
            <a:fld id="{3007D912-F9E3-44A0-BEBD-C09BB8C3C460}" type="datetimeFigureOut">
              <a:rPr lang="en-GB" smtClean="0"/>
              <a:t>10/11/2022</a:t>
            </a:fld>
            <a:endParaRPr lang="en-GB"/>
          </a:p>
        </p:txBody>
      </p:sp>
      <p:sp>
        <p:nvSpPr>
          <p:cNvPr id="8" name="Footer Placeholder 7">
            <a:extLst>
              <a:ext uri="{FF2B5EF4-FFF2-40B4-BE49-F238E27FC236}">
                <a16:creationId xmlns:a16="http://schemas.microsoft.com/office/drawing/2014/main" id="{E9EDB1F1-1D68-46D6-8C18-E174B7CEDB5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3FE9590-13FE-4972-A4A1-F33B2C4F2C37}"/>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734268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78DE7-2E0C-44D1-9F04-0702CA5687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D93686-46C0-4F44-A0F0-E645DEB53F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56278C-0F1F-427C-B6A6-B7274004D718}"/>
              </a:ext>
            </a:extLst>
          </p:cNvPr>
          <p:cNvSpPr>
            <a:spLocks noGrp="1"/>
          </p:cNvSpPr>
          <p:nvPr>
            <p:ph type="dt" sz="half" idx="10"/>
          </p:nvPr>
        </p:nvSpPr>
        <p:spPr/>
        <p:txBody>
          <a:bodyPr/>
          <a:lstStyle/>
          <a:p>
            <a:fld id="{3007D912-F9E3-44A0-BEBD-C09BB8C3C460}" type="datetimeFigureOut">
              <a:rPr lang="en-GB" smtClean="0"/>
              <a:t>10/11/2022</a:t>
            </a:fld>
            <a:endParaRPr lang="en-GB"/>
          </a:p>
        </p:txBody>
      </p:sp>
      <p:sp>
        <p:nvSpPr>
          <p:cNvPr id="5" name="Footer Placeholder 4">
            <a:extLst>
              <a:ext uri="{FF2B5EF4-FFF2-40B4-BE49-F238E27FC236}">
                <a16:creationId xmlns:a16="http://schemas.microsoft.com/office/drawing/2014/main" id="{70B19D12-C1FC-43EC-AC84-C3054B7DBA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2BDDDC-DDCA-4880-A801-370CA94996BE}"/>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1580791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4F57D-EF68-4E37-AFE7-EF03A89F32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381084-EFA9-48D7-A79B-6526C5A5874C}"/>
              </a:ext>
            </a:extLst>
          </p:cNvPr>
          <p:cNvSpPr>
            <a:spLocks noGrp="1"/>
          </p:cNvSpPr>
          <p:nvPr>
            <p:ph type="dt" sz="half" idx="10"/>
          </p:nvPr>
        </p:nvSpPr>
        <p:spPr/>
        <p:txBody>
          <a:bodyPr/>
          <a:lstStyle/>
          <a:p>
            <a:fld id="{3007D912-F9E3-44A0-BEBD-C09BB8C3C460}" type="datetimeFigureOut">
              <a:rPr lang="en-GB" smtClean="0"/>
              <a:t>10/11/2022</a:t>
            </a:fld>
            <a:endParaRPr lang="en-GB"/>
          </a:p>
        </p:txBody>
      </p:sp>
      <p:sp>
        <p:nvSpPr>
          <p:cNvPr id="4" name="Footer Placeholder 3">
            <a:extLst>
              <a:ext uri="{FF2B5EF4-FFF2-40B4-BE49-F238E27FC236}">
                <a16:creationId xmlns:a16="http://schemas.microsoft.com/office/drawing/2014/main" id="{BA64CD1D-29CE-4D40-8EAF-8EF2F5F52C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5E08E6A-1EAD-4608-80CB-96B178ABFA75}"/>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135681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0E3ED-698E-4AB6-B9B5-F5AB2101D5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939821-4911-4D40-9213-304F3C7042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754E26-AD83-4013-A765-D525F27EC94C}"/>
              </a:ext>
            </a:extLst>
          </p:cNvPr>
          <p:cNvSpPr>
            <a:spLocks noGrp="1"/>
          </p:cNvSpPr>
          <p:nvPr>
            <p:ph type="dt" sz="half" idx="10"/>
          </p:nvPr>
        </p:nvSpPr>
        <p:spPr/>
        <p:txBody>
          <a:bodyPr/>
          <a:lstStyle/>
          <a:p>
            <a:fld id="{3007D912-F9E3-44A0-BEBD-C09BB8C3C460}" type="datetimeFigureOut">
              <a:rPr lang="en-GB" smtClean="0"/>
              <a:t>10/11/2022</a:t>
            </a:fld>
            <a:endParaRPr lang="en-GB"/>
          </a:p>
        </p:txBody>
      </p:sp>
      <p:sp>
        <p:nvSpPr>
          <p:cNvPr id="5" name="Footer Placeholder 4">
            <a:extLst>
              <a:ext uri="{FF2B5EF4-FFF2-40B4-BE49-F238E27FC236}">
                <a16:creationId xmlns:a16="http://schemas.microsoft.com/office/drawing/2014/main" id="{06829AAB-6A40-46C3-8DA4-F3827B8A32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1B7673-E186-430F-9A21-6B8C09A1C3B0}"/>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17836985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F779E-C4CF-4C44-BF82-34297CACCE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410FB8-889E-4D6D-910B-04F2D1A88B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4AFAB7-4BD8-4F49-AF8A-8A27E78107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7B2356-0902-420F-BF19-A4FF62F7E76B}"/>
              </a:ext>
            </a:extLst>
          </p:cNvPr>
          <p:cNvSpPr>
            <a:spLocks noGrp="1"/>
          </p:cNvSpPr>
          <p:nvPr>
            <p:ph type="dt" sz="half" idx="10"/>
          </p:nvPr>
        </p:nvSpPr>
        <p:spPr/>
        <p:txBody>
          <a:bodyPr/>
          <a:lstStyle/>
          <a:p>
            <a:fld id="{3007D912-F9E3-44A0-BEBD-C09BB8C3C460}" type="datetimeFigureOut">
              <a:rPr lang="en-GB" smtClean="0"/>
              <a:t>10/11/2022</a:t>
            </a:fld>
            <a:endParaRPr lang="en-GB"/>
          </a:p>
        </p:txBody>
      </p:sp>
      <p:sp>
        <p:nvSpPr>
          <p:cNvPr id="6" name="Footer Placeholder 5">
            <a:extLst>
              <a:ext uri="{FF2B5EF4-FFF2-40B4-BE49-F238E27FC236}">
                <a16:creationId xmlns:a16="http://schemas.microsoft.com/office/drawing/2014/main" id="{94336C01-8AE4-4352-B679-FD13531450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C7B77F-78E9-45DD-9BB1-2033CC555840}"/>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348219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36E7E1-1780-4A79-8EED-42998F474D41}"/>
              </a:ext>
            </a:extLst>
          </p:cNvPr>
          <p:cNvSpPr>
            <a:spLocks noGrp="1"/>
          </p:cNvSpPr>
          <p:nvPr>
            <p:ph type="dt" sz="half" idx="10"/>
          </p:nvPr>
        </p:nvSpPr>
        <p:spPr/>
        <p:txBody>
          <a:bodyPr/>
          <a:lstStyle/>
          <a:p>
            <a:fld id="{3007D912-F9E3-44A0-BEBD-C09BB8C3C460}" type="datetimeFigureOut">
              <a:rPr lang="en-GB" smtClean="0"/>
              <a:t>10/11/2022</a:t>
            </a:fld>
            <a:endParaRPr lang="en-GB"/>
          </a:p>
        </p:txBody>
      </p:sp>
      <p:sp>
        <p:nvSpPr>
          <p:cNvPr id="3" name="Footer Placeholder 2">
            <a:extLst>
              <a:ext uri="{FF2B5EF4-FFF2-40B4-BE49-F238E27FC236}">
                <a16:creationId xmlns:a16="http://schemas.microsoft.com/office/drawing/2014/main" id="{CAEEEC3A-5779-4CDE-9D62-D6E777D5BBF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225D082-3902-4670-B68E-B1D30A1A7673}"/>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1108894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8A552-0322-4CF2-93DA-933E243D4C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31CAFA4-D08B-4AE2-ABC7-3EC5421E4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ADA87E-4D76-41EC-A548-1AD2F8DE967A}"/>
              </a:ext>
            </a:extLst>
          </p:cNvPr>
          <p:cNvSpPr>
            <a:spLocks noGrp="1"/>
          </p:cNvSpPr>
          <p:nvPr>
            <p:ph type="dt" sz="half" idx="10"/>
          </p:nvPr>
        </p:nvSpPr>
        <p:spPr/>
        <p:txBody>
          <a:bodyPr/>
          <a:lstStyle/>
          <a:p>
            <a:fld id="{3007D912-F9E3-44A0-BEBD-C09BB8C3C460}" type="datetimeFigureOut">
              <a:rPr lang="en-GB" smtClean="0"/>
              <a:t>10/11/2022</a:t>
            </a:fld>
            <a:endParaRPr lang="en-GB"/>
          </a:p>
        </p:txBody>
      </p:sp>
      <p:sp>
        <p:nvSpPr>
          <p:cNvPr id="5" name="Footer Placeholder 4">
            <a:extLst>
              <a:ext uri="{FF2B5EF4-FFF2-40B4-BE49-F238E27FC236}">
                <a16:creationId xmlns:a16="http://schemas.microsoft.com/office/drawing/2014/main" id="{9EC6D651-1C13-463B-A3DA-094D7A6778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35FA88-B05C-4DD4-A7CD-E4B79B6F3791}"/>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6727183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1AAAE-D91C-C6FF-450D-065F80A0A69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125DFC-2F22-582C-792A-21AAECF0AA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33E3A466-9D73-FF9B-79D9-D437E96A869D}"/>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4272220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 id="2147483691" r:id="rId18"/>
    <p:sldLayoutId id="2147483692" r:id="rId19"/>
    <p:sldLayoutId id="2147483693" r:id="rId20"/>
    <p:sldLayoutId id="2147483694" r:id="rId21"/>
    <p:sldLayoutId id="2147483695" r:id="rId22"/>
    <p:sldLayoutId id="2147483696" r:id="rId23"/>
    <p:sldLayoutId id="214748369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8"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12.xml"/><Relationship Id="rId1" Type="http://schemas.openxmlformats.org/officeDocument/2006/relationships/video" Target="https://www.youtube.com/embed/kfT_DuRv5s0?feature=oembed"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learn.genetics.utah.edu/content/labs/pcr/" TargetMode="External"/><Relationship Id="rId1" Type="http://schemas.openxmlformats.org/officeDocument/2006/relationships/slideLayout" Target="../slideLayouts/slideLayout12.xml"/><Relationship Id="rId4" Type="http://schemas.openxmlformats.org/officeDocument/2006/relationships/hyperlink" Target="https://commons.wikimedia.org/wiki/File:Polymerase_chain_reaction-en.sv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hyperlink" Target="https://www.rcsb.org/structure/1TAU" TargetMode="External"/><Relationship Id="rId2" Type="http://schemas.openxmlformats.org/officeDocument/2006/relationships/image" Target="../media/image31.png"/><Relationship Id="rId1" Type="http://schemas.openxmlformats.org/officeDocument/2006/relationships/slideLayout" Target="../slideLayouts/slideLayout10.xml"/><Relationship Id="rId5" Type="http://schemas.openxmlformats.org/officeDocument/2006/relationships/hyperlink" Target="https://pdb101.rcsb.org/motm/3" TargetMode="External"/><Relationship Id="rId4" Type="http://schemas.openxmlformats.org/officeDocument/2006/relationships/image" Target="../media/image32.gif"/></Relationships>
</file>

<file path=ppt/slides/_rels/slide17.xml.rels><?xml version="1.0" encoding="UTF-8" standalone="yes"?>
<Relationships xmlns="http://schemas.openxmlformats.org/package/2006/relationships"><Relationship Id="rId3" Type="http://schemas.openxmlformats.org/officeDocument/2006/relationships/hyperlink" Target="https://commons.wikimedia.org/wiki/File:Polymerase_chain_reaction-en.svg" TargetMode="External"/><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mailto:mark.arnholt@3dmoleculardesigns.com" TargetMode="External"/><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2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8" Type="http://schemas.openxmlformats.org/officeDocument/2006/relationships/hyperlink" Target="https://www.carolina.com/polymerase-chain-reaction/ptc-extraction-amplification-and-electrophoresis-kit-with-carolinablu-and-02-ml-tubes-with-perishables/211381P.pr?question=ptc" TargetMode="External"/><Relationship Id="rId3" Type="http://schemas.openxmlformats.org/officeDocument/2006/relationships/hyperlink" Target="https://commons.wikimedia.org/wiki/File:Polymerase_chain_reaction-en.svg" TargetMode="External"/><Relationship Id="rId7" Type="http://schemas.openxmlformats.org/officeDocument/2006/relationships/hyperlink" Target="https://www.goldbio.com/goldbios-pcr-overview" TargetMode="External"/><Relationship Id="rId2" Type="http://schemas.openxmlformats.org/officeDocument/2006/relationships/hyperlink" Target="https://byjus.com/chemistry/denaturation-of-proteins-and-its-causes/" TargetMode="External"/><Relationship Id="rId1" Type="http://schemas.openxmlformats.org/officeDocument/2006/relationships/slideLayout" Target="../slideLayouts/slideLayout11.xml"/><Relationship Id="rId6" Type="http://schemas.openxmlformats.org/officeDocument/2006/relationships/hyperlink" Target="https://en.wikipedia.org/wiki/Phenylthiocarbamide" TargetMode="External"/><Relationship Id="rId5" Type="http://schemas.openxmlformats.org/officeDocument/2006/relationships/hyperlink" Target="https://www.news-medical.net/health/Genetics-of-Taste.aspx" TargetMode="External"/><Relationship Id="rId10" Type="http://schemas.openxmlformats.org/officeDocument/2006/relationships/hyperlink" Target="https://www.youtube.com/watch?v=PGoBr0usBzA" TargetMode="External"/><Relationship Id="rId4" Type="http://schemas.openxmlformats.org/officeDocument/2006/relationships/hyperlink" Target="https://buydontbuy.net/2015/07/03/how-to-deal-with-bitter-coffee-and-other-drip-coffee-maker-problems/" TargetMode="External"/><Relationship Id="rId9" Type="http://schemas.openxmlformats.org/officeDocument/2006/relationships/hyperlink" Target="https://www.edvotek.com/345"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Biotechnology Kit&lt;span class='copyText'&gt;©&lt;/span&gt;">
            <a:extLst>
              <a:ext uri="{FF2B5EF4-FFF2-40B4-BE49-F238E27FC236}">
                <a16:creationId xmlns:a16="http://schemas.microsoft.com/office/drawing/2014/main" id="{2E91208F-82D6-8581-5A3C-089DFCD4476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26998" y="3148149"/>
            <a:ext cx="3565902" cy="2772490"/>
          </a:xfrm>
          <a:prstGeom prst="rect">
            <a:avLst/>
          </a:prstGeom>
          <a:solidFill>
            <a:srgbClr val="FFFFFF"/>
          </a:solidFill>
          <a:ln>
            <a:solidFill>
              <a:schemeClr val="bg1">
                <a:lumMod val="50000"/>
              </a:schemeClr>
            </a:solidFill>
          </a:ln>
        </p:spPr>
      </p:pic>
      <p:sp>
        <p:nvSpPr>
          <p:cNvPr id="13" name="Text Placeholder 2">
            <a:extLst>
              <a:ext uri="{FF2B5EF4-FFF2-40B4-BE49-F238E27FC236}">
                <a16:creationId xmlns:a16="http://schemas.microsoft.com/office/drawing/2014/main" id="{6462C9F9-5811-2B24-78F3-98D9E4EE42E2}"/>
              </a:ext>
            </a:extLst>
          </p:cNvPr>
          <p:cNvSpPr>
            <a:spLocks noGrp="1"/>
          </p:cNvSpPr>
          <p:nvPr>
            <p:ph type="subTitle" idx="1"/>
          </p:nvPr>
        </p:nvSpPr>
        <p:spPr>
          <a:xfrm>
            <a:off x="5289997" y="1816631"/>
            <a:ext cx="6087752" cy="4104008"/>
          </a:xfrm>
        </p:spPr>
        <p:txBody>
          <a:bodyPr>
            <a:noAutofit/>
          </a:bodyPr>
          <a:lstStyle/>
          <a:p>
            <a:r>
              <a:rPr lang="en-US" sz="4400" dirty="0">
                <a:solidFill>
                  <a:schemeClr val="accent6">
                    <a:lumMod val="50000"/>
                  </a:schemeClr>
                </a:solidFill>
              </a:rPr>
              <a:t>In the Tube Where it Happens: </a:t>
            </a:r>
          </a:p>
          <a:p>
            <a:endParaRPr lang="en-US" sz="1000" b="0" dirty="0">
              <a:solidFill>
                <a:schemeClr val="accent6">
                  <a:lumMod val="50000"/>
                </a:schemeClr>
              </a:solidFill>
              <a:ea typeface="+mn-lt"/>
              <a:cs typeface="+mn-lt"/>
            </a:endParaRPr>
          </a:p>
          <a:p>
            <a:endParaRPr lang="en-US" sz="1000" b="0" dirty="0">
              <a:solidFill>
                <a:schemeClr val="accent6">
                  <a:lumMod val="50000"/>
                </a:schemeClr>
              </a:solidFill>
              <a:ea typeface="+mn-lt"/>
              <a:cs typeface="+mn-lt"/>
            </a:endParaRPr>
          </a:p>
          <a:p>
            <a:r>
              <a:rPr lang="en-US" sz="3600" b="0" dirty="0">
                <a:solidFill>
                  <a:schemeClr val="accent6">
                    <a:lumMod val="50000"/>
                  </a:schemeClr>
                </a:solidFill>
                <a:ea typeface="+mn-lt"/>
                <a:cs typeface="+mn-lt"/>
              </a:rPr>
              <a:t>Using models to support student understanding in biotechnology</a:t>
            </a:r>
          </a:p>
          <a:p>
            <a:endParaRPr lang="en-US" sz="4400" dirty="0">
              <a:cs typeface="Calibri"/>
            </a:endParaRPr>
          </a:p>
        </p:txBody>
      </p:sp>
    </p:spTree>
    <p:extLst>
      <p:ext uri="{BB962C8B-B14F-4D97-AF65-F5344CB8AC3E}">
        <p14:creationId xmlns:p14="http://schemas.microsoft.com/office/powerpoint/2010/main" val="185995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10;&#10;Description automatically generated with medium confidence">
            <a:extLst>
              <a:ext uri="{FF2B5EF4-FFF2-40B4-BE49-F238E27FC236}">
                <a16:creationId xmlns:a16="http://schemas.microsoft.com/office/drawing/2014/main" id="{D5445B38-C5C6-23AC-5565-95677566D8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8325" y="367366"/>
            <a:ext cx="7778743" cy="6259457"/>
          </a:xfrm>
          <a:prstGeom prst="rect">
            <a:avLst/>
          </a:prstGeom>
        </p:spPr>
      </p:pic>
      <p:graphicFrame>
        <p:nvGraphicFramePr>
          <p:cNvPr id="6" name="Table 6">
            <a:extLst>
              <a:ext uri="{FF2B5EF4-FFF2-40B4-BE49-F238E27FC236}">
                <a16:creationId xmlns:a16="http://schemas.microsoft.com/office/drawing/2014/main" id="{BD149AD8-163B-6B61-5B4F-03F6C89CAEBE}"/>
              </a:ext>
            </a:extLst>
          </p:cNvPr>
          <p:cNvGraphicFramePr>
            <a:graphicFrameLocks noGrp="1"/>
          </p:cNvGraphicFramePr>
          <p:nvPr>
            <p:extLst>
              <p:ext uri="{D42A27DB-BD31-4B8C-83A1-F6EECF244321}">
                <p14:modId xmlns:p14="http://schemas.microsoft.com/office/powerpoint/2010/main" val="770903678"/>
              </p:ext>
            </p:extLst>
          </p:nvPr>
        </p:nvGraphicFramePr>
        <p:xfrm>
          <a:off x="7414172" y="2188723"/>
          <a:ext cx="3801820" cy="1843532"/>
        </p:xfrm>
        <a:graphic>
          <a:graphicData uri="http://schemas.openxmlformats.org/drawingml/2006/table">
            <a:tbl>
              <a:tblPr firstRow="1" bandRow="1">
                <a:tableStyleId>{5C22544A-7EE6-4342-B048-85BDC9FD1C3A}</a:tableStyleId>
              </a:tblPr>
              <a:tblGrid>
                <a:gridCol w="1900910">
                  <a:extLst>
                    <a:ext uri="{9D8B030D-6E8A-4147-A177-3AD203B41FA5}">
                      <a16:colId xmlns:a16="http://schemas.microsoft.com/office/drawing/2014/main" val="2422518573"/>
                    </a:ext>
                  </a:extLst>
                </a:gridCol>
                <a:gridCol w="1900910">
                  <a:extLst>
                    <a:ext uri="{9D8B030D-6E8A-4147-A177-3AD203B41FA5}">
                      <a16:colId xmlns:a16="http://schemas.microsoft.com/office/drawing/2014/main" val="274864123"/>
                    </a:ext>
                  </a:extLst>
                </a:gridCol>
              </a:tblGrid>
              <a:tr h="460883">
                <a:tc>
                  <a:txBody>
                    <a:bodyPr/>
                    <a:lstStyle/>
                    <a:p>
                      <a:r>
                        <a:rPr lang="en-US"/>
                        <a:t>Genotype</a:t>
                      </a:r>
                    </a:p>
                  </a:txBody>
                  <a:tcPr/>
                </a:tc>
                <a:tc>
                  <a:txBody>
                    <a:bodyPr/>
                    <a:lstStyle/>
                    <a:p>
                      <a:r>
                        <a:rPr lang="en-US"/>
                        <a:t>Phenotype</a:t>
                      </a:r>
                    </a:p>
                  </a:txBody>
                  <a:tcPr/>
                </a:tc>
                <a:extLst>
                  <a:ext uri="{0D108BD9-81ED-4DB2-BD59-A6C34878D82A}">
                    <a16:rowId xmlns:a16="http://schemas.microsoft.com/office/drawing/2014/main" val="1377951637"/>
                  </a:ext>
                </a:extLst>
              </a:tr>
              <a:tr h="460883">
                <a:tc>
                  <a:txBody>
                    <a:bodyPr/>
                    <a:lstStyle/>
                    <a:p>
                      <a:r>
                        <a:rPr lang="en-US"/>
                        <a:t>TT</a:t>
                      </a:r>
                    </a:p>
                  </a:txBody>
                  <a:tcPr/>
                </a:tc>
                <a:tc>
                  <a:txBody>
                    <a:bodyPr/>
                    <a:lstStyle/>
                    <a:p>
                      <a:r>
                        <a:rPr lang="en-US"/>
                        <a:t>Super Taster</a:t>
                      </a:r>
                    </a:p>
                  </a:txBody>
                  <a:tcPr/>
                </a:tc>
                <a:extLst>
                  <a:ext uri="{0D108BD9-81ED-4DB2-BD59-A6C34878D82A}">
                    <a16:rowId xmlns:a16="http://schemas.microsoft.com/office/drawing/2014/main" val="83754968"/>
                  </a:ext>
                </a:extLst>
              </a:tr>
              <a:tr h="460883">
                <a:tc>
                  <a:txBody>
                    <a:bodyPr/>
                    <a:lstStyle/>
                    <a:p>
                      <a:r>
                        <a:rPr lang="en-US"/>
                        <a:t>Tt</a:t>
                      </a:r>
                    </a:p>
                  </a:txBody>
                  <a:tcPr/>
                </a:tc>
                <a:tc>
                  <a:txBody>
                    <a:bodyPr/>
                    <a:lstStyle/>
                    <a:p>
                      <a:r>
                        <a:rPr lang="en-US" dirty="0"/>
                        <a:t>Taster</a:t>
                      </a:r>
                    </a:p>
                  </a:txBody>
                  <a:tcPr/>
                </a:tc>
                <a:extLst>
                  <a:ext uri="{0D108BD9-81ED-4DB2-BD59-A6C34878D82A}">
                    <a16:rowId xmlns:a16="http://schemas.microsoft.com/office/drawing/2014/main" val="860537068"/>
                  </a:ext>
                </a:extLst>
              </a:tr>
              <a:tr h="460883">
                <a:tc>
                  <a:txBody>
                    <a:bodyPr/>
                    <a:lstStyle/>
                    <a:p>
                      <a:r>
                        <a:rPr lang="en-US" err="1"/>
                        <a:t>tt</a:t>
                      </a:r>
                      <a:endParaRPr lang="en-US"/>
                    </a:p>
                  </a:txBody>
                  <a:tcPr/>
                </a:tc>
                <a:tc>
                  <a:txBody>
                    <a:bodyPr/>
                    <a:lstStyle/>
                    <a:p>
                      <a:r>
                        <a:rPr lang="en-US" dirty="0"/>
                        <a:t>Non-taster</a:t>
                      </a:r>
                    </a:p>
                  </a:txBody>
                  <a:tcPr/>
                </a:tc>
                <a:extLst>
                  <a:ext uri="{0D108BD9-81ED-4DB2-BD59-A6C34878D82A}">
                    <a16:rowId xmlns:a16="http://schemas.microsoft.com/office/drawing/2014/main" val="1567977629"/>
                  </a:ext>
                </a:extLst>
              </a:tr>
            </a:tbl>
          </a:graphicData>
        </a:graphic>
      </p:graphicFrame>
    </p:spTree>
    <p:extLst>
      <p:ext uri="{BB962C8B-B14F-4D97-AF65-F5344CB8AC3E}">
        <p14:creationId xmlns:p14="http://schemas.microsoft.com/office/powerpoint/2010/main" val="35823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1B0BA-2805-8276-F978-BCECC514050F}"/>
              </a:ext>
            </a:extLst>
          </p:cNvPr>
          <p:cNvSpPr>
            <a:spLocks noGrp="1"/>
          </p:cNvSpPr>
          <p:nvPr>
            <p:ph type="title"/>
          </p:nvPr>
        </p:nvSpPr>
        <p:spPr/>
        <p:txBody>
          <a:bodyPr vert="horz" lIns="91440" tIns="45720" rIns="91440" bIns="45720" rtlCol="0" anchor="b">
            <a:normAutofit fontScale="90000"/>
          </a:bodyPr>
          <a:lstStyle/>
          <a:p>
            <a:r>
              <a:rPr lang="en-US" sz="4400" kern="1200">
                <a:solidFill>
                  <a:schemeClr val="accent1"/>
                </a:solidFill>
                <a:latin typeface="+mj-lt"/>
                <a:ea typeface="+mj-ea"/>
                <a:cs typeface="+mj-cs"/>
              </a:rPr>
              <a:t>Let’s review DNA replication in a cell</a:t>
            </a:r>
          </a:p>
        </p:txBody>
      </p:sp>
      <p:pic>
        <p:nvPicPr>
          <p:cNvPr id="4" name="Online Media 3" title="Replication with Nucleotide SMP">
            <a:hlinkClick r:id="" action="ppaction://media"/>
            <a:extLst>
              <a:ext uri="{FF2B5EF4-FFF2-40B4-BE49-F238E27FC236}">
                <a16:creationId xmlns:a16="http://schemas.microsoft.com/office/drawing/2014/main" id="{41BC809A-BFD4-5A19-E327-17B0B99DAFD3}"/>
              </a:ext>
            </a:extLst>
          </p:cNvPr>
          <p:cNvPicPr>
            <a:picLocks noGrp="1" noRot="1" noChangeAspect="1"/>
          </p:cNvPicPr>
          <p:nvPr>
            <p:ph idx="4294967295"/>
            <a:videoFile r:link="rId1"/>
          </p:nvPr>
        </p:nvPicPr>
        <p:blipFill>
          <a:blip r:embed="rId3"/>
          <a:stretch>
            <a:fillRect/>
          </a:stretch>
        </p:blipFill>
        <p:spPr>
          <a:xfrm>
            <a:off x="1857982" y="1082011"/>
            <a:ext cx="7315200" cy="5486400"/>
          </a:xfrm>
          <a:prstGeom prst="rect">
            <a:avLst/>
          </a:prstGeom>
        </p:spPr>
      </p:pic>
    </p:spTree>
    <p:extLst>
      <p:ext uri="{BB962C8B-B14F-4D97-AF65-F5344CB8AC3E}">
        <p14:creationId xmlns:p14="http://schemas.microsoft.com/office/powerpoint/2010/main" val="4203645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1765D-4B43-1F5F-C71D-C52894BB7FF2}"/>
              </a:ext>
            </a:extLst>
          </p:cNvPr>
          <p:cNvSpPr>
            <a:spLocks noGrp="1"/>
          </p:cNvSpPr>
          <p:nvPr>
            <p:ph type="title"/>
          </p:nvPr>
        </p:nvSpPr>
        <p:spPr/>
        <p:txBody>
          <a:bodyPr/>
          <a:lstStyle/>
          <a:p>
            <a:r>
              <a:rPr lang="en-US"/>
              <a:t>So many enzymes!</a:t>
            </a:r>
          </a:p>
        </p:txBody>
      </p:sp>
      <p:sp>
        <p:nvSpPr>
          <p:cNvPr id="4" name="Subtitle 3">
            <a:extLst>
              <a:ext uri="{FF2B5EF4-FFF2-40B4-BE49-F238E27FC236}">
                <a16:creationId xmlns:a16="http://schemas.microsoft.com/office/drawing/2014/main" id="{841C0B77-9F23-B7F8-E592-2A36612EE30A}"/>
              </a:ext>
            </a:extLst>
          </p:cNvPr>
          <p:cNvSpPr>
            <a:spLocks noGrp="1"/>
          </p:cNvSpPr>
          <p:nvPr>
            <p:ph type="subTitle" idx="1"/>
          </p:nvPr>
        </p:nvSpPr>
        <p:spPr/>
        <p:txBody>
          <a:bodyPr/>
          <a:lstStyle/>
          <a:p>
            <a:endParaRPr lang="en-US"/>
          </a:p>
        </p:txBody>
      </p:sp>
      <p:graphicFrame>
        <p:nvGraphicFramePr>
          <p:cNvPr id="7" name="Table 7">
            <a:extLst>
              <a:ext uri="{FF2B5EF4-FFF2-40B4-BE49-F238E27FC236}">
                <a16:creationId xmlns:a16="http://schemas.microsoft.com/office/drawing/2014/main" id="{368E89A4-E765-0CC0-3E06-707A3A761D74}"/>
              </a:ext>
            </a:extLst>
          </p:cNvPr>
          <p:cNvGraphicFramePr>
            <a:graphicFrameLocks noGrp="1"/>
          </p:cNvGraphicFramePr>
          <p:nvPr>
            <p:extLst>
              <p:ext uri="{D42A27DB-BD31-4B8C-83A1-F6EECF244321}">
                <p14:modId xmlns:p14="http://schemas.microsoft.com/office/powerpoint/2010/main" val="3214352312"/>
              </p:ext>
            </p:extLst>
          </p:nvPr>
        </p:nvGraphicFramePr>
        <p:xfrm>
          <a:off x="2999164" y="2886891"/>
          <a:ext cx="7782828" cy="3428184"/>
        </p:xfrm>
        <a:graphic>
          <a:graphicData uri="http://schemas.openxmlformats.org/drawingml/2006/table">
            <a:tbl>
              <a:tblPr firstRow="1" bandRow="1">
                <a:tableStyleId>{5C22544A-7EE6-4342-B048-85BDC9FD1C3A}</a:tableStyleId>
              </a:tblPr>
              <a:tblGrid>
                <a:gridCol w="3891414">
                  <a:extLst>
                    <a:ext uri="{9D8B030D-6E8A-4147-A177-3AD203B41FA5}">
                      <a16:colId xmlns:a16="http://schemas.microsoft.com/office/drawing/2014/main" val="1823327010"/>
                    </a:ext>
                  </a:extLst>
                </a:gridCol>
                <a:gridCol w="3891414">
                  <a:extLst>
                    <a:ext uri="{9D8B030D-6E8A-4147-A177-3AD203B41FA5}">
                      <a16:colId xmlns:a16="http://schemas.microsoft.com/office/drawing/2014/main" val="2231337532"/>
                    </a:ext>
                  </a:extLst>
                </a:gridCol>
              </a:tblGrid>
              <a:tr h="571364">
                <a:tc>
                  <a:txBody>
                    <a:bodyPr/>
                    <a:lstStyle/>
                    <a:p>
                      <a:r>
                        <a:rPr lang="en-US" sz="1700" dirty="0"/>
                        <a:t>What needs to be done </a:t>
                      </a:r>
                    </a:p>
                  </a:txBody>
                  <a:tcPr marL="83918" marR="83918" marT="41959" marB="41959"/>
                </a:tc>
                <a:tc>
                  <a:txBody>
                    <a:bodyPr/>
                    <a:lstStyle/>
                    <a:p>
                      <a:r>
                        <a:rPr lang="en-US" sz="1700"/>
                        <a:t>Enzyme</a:t>
                      </a:r>
                    </a:p>
                  </a:txBody>
                  <a:tcPr marL="83918" marR="83918" marT="41959" marB="41959"/>
                </a:tc>
                <a:extLst>
                  <a:ext uri="{0D108BD9-81ED-4DB2-BD59-A6C34878D82A}">
                    <a16:rowId xmlns:a16="http://schemas.microsoft.com/office/drawing/2014/main" val="3882627255"/>
                  </a:ext>
                </a:extLst>
              </a:tr>
              <a:tr h="571364">
                <a:tc>
                  <a:txBody>
                    <a:bodyPr/>
                    <a:lstStyle/>
                    <a:p>
                      <a:r>
                        <a:rPr lang="en-US" sz="1700"/>
                        <a:t>Separate Strands</a:t>
                      </a:r>
                    </a:p>
                  </a:txBody>
                  <a:tcPr marL="83918" marR="83918" marT="41959" marB="41959"/>
                </a:tc>
                <a:tc>
                  <a:txBody>
                    <a:bodyPr/>
                    <a:lstStyle/>
                    <a:p>
                      <a:r>
                        <a:rPr lang="en-US" sz="1700"/>
                        <a:t>Helicase / Topoisomerase</a:t>
                      </a:r>
                    </a:p>
                  </a:txBody>
                  <a:tcPr marL="83918" marR="83918" marT="41959" marB="41959"/>
                </a:tc>
                <a:extLst>
                  <a:ext uri="{0D108BD9-81ED-4DB2-BD59-A6C34878D82A}">
                    <a16:rowId xmlns:a16="http://schemas.microsoft.com/office/drawing/2014/main" val="2546704440"/>
                  </a:ext>
                </a:extLst>
              </a:tr>
              <a:tr h="571364">
                <a:tc>
                  <a:txBody>
                    <a:bodyPr/>
                    <a:lstStyle/>
                    <a:p>
                      <a:r>
                        <a:rPr lang="en-US" sz="1700" dirty="0"/>
                        <a:t>Add Primers to DNA</a:t>
                      </a:r>
                    </a:p>
                  </a:txBody>
                  <a:tcPr marL="83918" marR="83918" marT="41959" marB="41959"/>
                </a:tc>
                <a:tc>
                  <a:txBody>
                    <a:bodyPr/>
                    <a:lstStyle/>
                    <a:p>
                      <a:r>
                        <a:rPr lang="en-US" sz="1700"/>
                        <a:t>Primase</a:t>
                      </a:r>
                    </a:p>
                  </a:txBody>
                  <a:tcPr marL="83918" marR="83918" marT="41959" marB="41959"/>
                </a:tc>
                <a:extLst>
                  <a:ext uri="{0D108BD9-81ED-4DB2-BD59-A6C34878D82A}">
                    <a16:rowId xmlns:a16="http://schemas.microsoft.com/office/drawing/2014/main" val="804999599"/>
                  </a:ext>
                </a:extLst>
              </a:tr>
              <a:tr h="571364">
                <a:tc>
                  <a:txBody>
                    <a:bodyPr/>
                    <a:lstStyle/>
                    <a:p>
                      <a:r>
                        <a:rPr lang="en-US" sz="1700"/>
                        <a:t>Extend DNA</a:t>
                      </a:r>
                    </a:p>
                  </a:txBody>
                  <a:tcPr marL="83918" marR="83918" marT="41959" marB="41959"/>
                </a:tc>
                <a:tc>
                  <a:txBody>
                    <a:bodyPr/>
                    <a:lstStyle/>
                    <a:p>
                      <a:r>
                        <a:rPr lang="en-US" sz="1700"/>
                        <a:t>DNA Polymerase-ð</a:t>
                      </a:r>
                    </a:p>
                  </a:txBody>
                  <a:tcPr marL="83918" marR="83918" marT="41959" marB="41959"/>
                </a:tc>
                <a:extLst>
                  <a:ext uri="{0D108BD9-81ED-4DB2-BD59-A6C34878D82A}">
                    <a16:rowId xmlns:a16="http://schemas.microsoft.com/office/drawing/2014/main" val="64185537"/>
                  </a:ext>
                </a:extLst>
              </a:tr>
              <a:tr h="571364">
                <a:tc>
                  <a:txBody>
                    <a:bodyPr/>
                    <a:lstStyle/>
                    <a:p>
                      <a:r>
                        <a:rPr lang="en-US" sz="1700"/>
                        <a:t>Remove RNA / Replace with DNA</a:t>
                      </a:r>
                    </a:p>
                  </a:txBody>
                  <a:tcPr marL="83918" marR="83918" marT="41959" marB="41959"/>
                </a:tc>
                <a:tc>
                  <a:txBody>
                    <a:bodyPr/>
                    <a:lstStyle/>
                    <a:p>
                      <a:r>
                        <a:rPr lang="en-US" sz="1700"/>
                        <a:t>DNA Polymerase-</a:t>
                      </a:r>
                      <a:r>
                        <a:rPr lang="el-GR" sz="1700"/>
                        <a:t>α</a:t>
                      </a:r>
                      <a:r>
                        <a:rPr lang="en-US" sz="1700"/>
                        <a:t> </a:t>
                      </a:r>
                    </a:p>
                  </a:txBody>
                  <a:tcPr marL="83918" marR="83918" marT="41959" marB="41959"/>
                </a:tc>
                <a:extLst>
                  <a:ext uri="{0D108BD9-81ED-4DB2-BD59-A6C34878D82A}">
                    <a16:rowId xmlns:a16="http://schemas.microsoft.com/office/drawing/2014/main" val="3889731593"/>
                  </a:ext>
                </a:extLst>
              </a:tr>
              <a:tr h="571364">
                <a:tc>
                  <a:txBody>
                    <a:bodyPr/>
                    <a:lstStyle/>
                    <a:p>
                      <a:r>
                        <a:rPr lang="en-US" sz="1700"/>
                        <a:t>Ligation of Okazaki fragments</a:t>
                      </a:r>
                    </a:p>
                  </a:txBody>
                  <a:tcPr marL="83918" marR="83918" marT="41959" marB="41959"/>
                </a:tc>
                <a:tc>
                  <a:txBody>
                    <a:bodyPr/>
                    <a:lstStyle/>
                    <a:p>
                      <a:r>
                        <a:rPr lang="en-US" sz="1700" dirty="0"/>
                        <a:t>Ligase</a:t>
                      </a:r>
                    </a:p>
                  </a:txBody>
                  <a:tcPr marL="83918" marR="83918" marT="41959" marB="41959"/>
                </a:tc>
                <a:extLst>
                  <a:ext uri="{0D108BD9-81ED-4DB2-BD59-A6C34878D82A}">
                    <a16:rowId xmlns:a16="http://schemas.microsoft.com/office/drawing/2014/main" val="3232396367"/>
                  </a:ext>
                </a:extLst>
              </a:tr>
            </a:tbl>
          </a:graphicData>
        </a:graphic>
      </p:graphicFrame>
    </p:spTree>
    <p:extLst>
      <p:ext uri="{BB962C8B-B14F-4D97-AF65-F5344CB8AC3E}">
        <p14:creationId xmlns:p14="http://schemas.microsoft.com/office/powerpoint/2010/main" val="3396697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53358-4080-28E8-B631-8A94D23F9028}"/>
              </a:ext>
            </a:extLst>
          </p:cNvPr>
          <p:cNvSpPr>
            <a:spLocks noGrp="1"/>
          </p:cNvSpPr>
          <p:nvPr>
            <p:ph type="title"/>
          </p:nvPr>
        </p:nvSpPr>
        <p:spPr/>
        <p:txBody>
          <a:bodyPr/>
          <a:lstStyle/>
          <a:p>
            <a:r>
              <a:rPr lang="en-US"/>
              <a:t>Working with enzymes is difficult!</a:t>
            </a:r>
          </a:p>
        </p:txBody>
      </p:sp>
      <p:sp>
        <p:nvSpPr>
          <p:cNvPr id="3" name="Text Placeholder 2">
            <a:extLst>
              <a:ext uri="{FF2B5EF4-FFF2-40B4-BE49-F238E27FC236}">
                <a16:creationId xmlns:a16="http://schemas.microsoft.com/office/drawing/2014/main" id="{DFD69D8D-4840-9B6C-AC58-F435419063F9}"/>
              </a:ext>
            </a:extLst>
          </p:cNvPr>
          <p:cNvSpPr>
            <a:spLocks noGrp="1"/>
          </p:cNvSpPr>
          <p:nvPr>
            <p:ph type="body" idx="4294967295"/>
          </p:nvPr>
        </p:nvSpPr>
        <p:spPr>
          <a:xfrm>
            <a:off x="334909" y="1670795"/>
            <a:ext cx="5157788" cy="823912"/>
          </a:xfrm>
        </p:spPr>
        <p:txBody>
          <a:bodyPr>
            <a:normAutofit/>
          </a:bodyPr>
          <a:lstStyle/>
          <a:p>
            <a:r>
              <a:rPr lang="en-US" sz="3600" dirty="0"/>
              <a:t>Problems include:</a:t>
            </a:r>
          </a:p>
        </p:txBody>
      </p:sp>
      <p:sp>
        <p:nvSpPr>
          <p:cNvPr id="4" name="Content Placeholder 3">
            <a:extLst>
              <a:ext uri="{FF2B5EF4-FFF2-40B4-BE49-F238E27FC236}">
                <a16:creationId xmlns:a16="http://schemas.microsoft.com/office/drawing/2014/main" id="{8B48D9EE-BF90-A794-5577-C59D5F36C9A0}"/>
              </a:ext>
            </a:extLst>
          </p:cNvPr>
          <p:cNvSpPr>
            <a:spLocks noGrp="1"/>
          </p:cNvSpPr>
          <p:nvPr>
            <p:ph type="subTitle" idx="4294967295"/>
          </p:nvPr>
        </p:nvSpPr>
        <p:spPr>
          <a:xfrm>
            <a:off x="651833" y="2599332"/>
            <a:ext cx="3506787" cy="1409700"/>
          </a:xfrm>
        </p:spPr>
        <p:txBody>
          <a:bodyPr vert="horz" lIns="91440" tIns="45720" rIns="91440" bIns="45720" rtlCol="0" anchor="t">
            <a:normAutofit fontScale="25000" lnSpcReduction="20000"/>
          </a:bodyPr>
          <a:lstStyle/>
          <a:p>
            <a:r>
              <a:rPr lang="en-US" sz="12300" dirty="0"/>
              <a:t>CO$T</a:t>
            </a:r>
          </a:p>
          <a:p>
            <a:r>
              <a:rPr lang="en-US" sz="12300" dirty="0"/>
              <a:t>Stability</a:t>
            </a:r>
            <a:endParaRPr lang="en-US" sz="12300" dirty="0">
              <a:cs typeface="Calibri"/>
            </a:endParaRPr>
          </a:p>
          <a:p>
            <a:r>
              <a:rPr lang="en-US" sz="12300" dirty="0"/>
              <a:t>Temperature</a:t>
            </a:r>
            <a:endParaRPr lang="en-US" sz="12300" dirty="0">
              <a:cs typeface="Calibri"/>
            </a:endParaRPr>
          </a:p>
          <a:p>
            <a:r>
              <a:rPr lang="en-US" sz="12300" dirty="0"/>
              <a:t>pH</a:t>
            </a:r>
            <a:endParaRPr lang="en-US" sz="12300" dirty="0">
              <a:cs typeface="Calibri"/>
            </a:endParaRPr>
          </a:p>
          <a:p>
            <a:r>
              <a:rPr lang="en-US" sz="12300" dirty="0"/>
              <a:t>Salt (cations)</a:t>
            </a:r>
          </a:p>
          <a:p>
            <a:r>
              <a:rPr lang="en-US" sz="12300" dirty="0"/>
              <a:t>Buffers</a:t>
            </a:r>
            <a:endParaRPr lang="en-US" sz="12300" dirty="0">
              <a:cs typeface="Calibri"/>
            </a:endParaRPr>
          </a:p>
          <a:p>
            <a:endParaRPr lang="en-US" dirty="0"/>
          </a:p>
        </p:txBody>
      </p:sp>
      <p:sp>
        <p:nvSpPr>
          <p:cNvPr id="5" name="Text Placeholder 4">
            <a:extLst>
              <a:ext uri="{FF2B5EF4-FFF2-40B4-BE49-F238E27FC236}">
                <a16:creationId xmlns:a16="http://schemas.microsoft.com/office/drawing/2014/main" id="{1F82F115-28DE-CFBD-74E6-A3887386FF57}"/>
              </a:ext>
            </a:extLst>
          </p:cNvPr>
          <p:cNvSpPr>
            <a:spLocks noGrp="1"/>
          </p:cNvSpPr>
          <p:nvPr>
            <p:ph type="body" sz="quarter" idx="4294967295"/>
          </p:nvPr>
        </p:nvSpPr>
        <p:spPr>
          <a:xfrm>
            <a:off x="4929003" y="1652422"/>
            <a:ext cx="5183187" cy="823912"/>
          </a:xfrm>
        </p:spPr>
        <p:txBody>
          <a:bodyPr>
            <a:normAutofit fontScale="92500" lnSpcReduction="20000"/>
          </a:bodyPr>
          <a:lstStyle/>
          <a:p>
            <a:r>
              <a:rPr lang="en-US" sz="3600" dirty="0"/>
              <a:t>Denatured enzymes won’t work</a:t>
            </a:r>
            <a:r>
              <a:rPr lang="en-US" dirty="0"/>
              <a:t>!</a:t>
            </a:r>
          </a:p>
        </p:txBody>
      </p:sp>
      <p:pic>
        <p:nvPicPr>
          <p:cNvPr id="2052" name="Picture 4" descr="See the source image">
            <a:extLst>
              <a:ext uri="{FF2B5EF4-FFF2-40B4-BE49-F238E27FC236}">
                <a16:creationId xmlns:a16="http://schemas.microsoft.com/office/drawing/2014/main" id="{712286AB-535E-D8C0-AC25-C2D80F7F4482}"/>
              </a:ext>
            </a:extLst>
          </p:cNvPr>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bwMode="auto">
          <a:xfrm>
            <a:off x="4929003" y="2599332"/>
            <a:ext cx="5554595" cy="3069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1578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AAD3D-D741-3A02-088C-3887A0F96641}"/>
              </a:ext>
            </a:extLst>
          </p:cNvPr>
          <p:cNvSpPr>
            <a:spLocks noGrp="1"/>
          </p:cNvSpPr>
          <p:nvPr>
            <p:ph type="title"/>
          </p:nvPr>
        </p:nvSpPr>
        <p:spPr>
          <a:xfrm>
            <a:off x="942753" y="412700"/>
            <a:ext cx="10193081" cy="544574"/>
          </a:xfrm>
        </p:spPr>
        <p:txBody>
          <a:bodyPr/>
          <a:lstStyle/>
          <a:p>
            <a:r>
              <a:rPr lang="en-US" dirty="0">
                <a:hlinkClick r:id="rId2"/>
              </a:rPr>
              <a:t>The Process</a:t>
            </a:r>
            <a:endParaRPr lang="en-US" dirty="0"/>
          </a:p>
        </p:txBody>
      </p:sp>
      <p:pic>
        <p:nvPicPr>
          <p:cNvPr id="1026" name="Picture 2" descr="Schematic drawing of a complete PCR cycle">
            <a:extLst>
              <a:ext uri="{FF2B5EF4-FFF2-40B4-BE49-F238E27FC236}">
                <a16:creationId xmlns:a16="http://schemas.microsoft.com/office/drawing/2014/main" id="{2236CE7C-77D4-0195-66EB-31B59BAC6E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233" y="1148096"/>
            <a:ext cx="10645601" cy="456180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A14F8E1-0EDC-DE5C-6F72-A0A1E1F06B1B}"/>
              </a:ext>
            </a:extLst>
          </p:cNvPr>
          <p:cNvSpPr txBox="1"/>
          <p:nvPr/>
        </p:nvSpPr>
        <p:spPr>
          <a:xfrm>
            <a:off x="7265250" y="5900725"/>
            <a:ext cx="4108817" cy="246221"/>
          </a:xfrm>
          <a:prstGeom prst="rect">
            <a:avLst/>
          </a:prstGeom>
          <a:noFill/>
        </p:spPr>
        <p:txBody>
          <a:bodyPr wrap="none" rtlCol="0">
            <a:spAutoFit/>
          </a:bodyPr>
          <a:lstStyle/>
          <a:p>
            <a:r>
              <a:rPr lang="en-US" sz="1000" dirty="0"/>
              <a:t>Image: </a:t>
            </a:r>
            <a:r>
              <a:rPr lang="en-US" sz="1000" dirty="0">
                <a:hlinkClick r:id="rId4"/>
              </a:rPr>
              <a:t>File:Polymerase chain reaction-</a:t>
            </a:r>
            <a:r>
              <a:rPr lang="en-US" sz="1000" dirty="0" err="1">
                <a:hlinkClick r:id="rId4"/>
              </a:rPr>
              <a:t>en.svg</a:t>
            </a:r>
            <a:r>
              <a:rPr lang="en-US" sz="1000" dirty="0">
                <a:hlinkClick r:id="rId4"/>
              </a:rPr>
              <a:t> - Wikimedia Commons</a:t>
            </a:r>
            <a:endParaRPr lang="en-US" sz="1000" dirty="0"/>
          </a:p>
        </p:txBody>
      </p:sp>
    </p:spTree>
    <p:extLst>
      <p:ext uri="{BB962C8B-B14F-4D97-AF65-F5344CB8AC3E}">
        <p14:creationId xmlns:p14="http://schemas.microsoft.com/office/powerpoint/2010/main" val="3419963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1765D-4B43-1F5F-C71D-C52894BB7FF2}"/>
              </a:ext>
            </a:extLst>
          </p:cNvPr>
          <p:cNvSpPr>
            <a:spLocks noGrp="1"/>
          </p:cNvSpPr>
          <p:nvPr>
            <p:ph type="title"/>
          </p:nvPr>
        </p:nvSpPr>
        <p:spPr>
          <a:xfrm>
            <a:off x="389861" y="250227"/>
            <a:ext cx="9144000" cy="544574"/>
          </a:xfrm>
        </p:spPr>
        <p:txBody>
          <a:bodyPr/>
          <a:lstStyle/>
          <a:p>
            <a:r>
              <a:rPr lang="en-US" dirty="0"/>
              <a:t>In the tube</a:t>
            </a:r>
          </a:p>
        </p:txBody>
      </p:sp>
      <p:graphicFrame>
        <p:nvGraphicFramePr>
          <p:cNvPr id="7" name="Table 7">
            <a:extLst>
              <a:ext uri="{FF2B5EF4-FFF2-40B4-BE49-F238E27FC236}">
                <a16:creationId xmlns:a16="http://schemas.microsoft.com/office/drawing/2014/main" id="{368E89A4-E765-0CC0-3E06-707A3A761D74}"/>
              </a:ext>
            </a:extLst>
          </p:cNvPr>
          <p:cNvGraphicFramePr>
            <a:graphicFrameLocks noGrp="1"/>
          </p:cNvGraphicFramePr>
          <p:nvPr>
            <p:extLst>
              <p:ext uri="{D42A27DB-BD31-4B8C-83A1-F6EECF244321}">
                <p14:modId xmlns:p14="http://schemas.microsoft.com/office/powerpoint/2010/main" val="2057614661"/>
              </p:ext>
            </p:extLst>
          </p:nvPr>
        </p:nvGraphicFramePr>
        <p:xfrm>
          <a:off x="507427" y="1194242"/>
          <a:ext cx="10483428" cy="5141244"/>
        </p:xfrm>
        <a:graphic>
          <a:graphicData uri="http://schemas.openxmlformats.org/drawingml/2006/table">
            <a:tbl>
              <a:tblPr firstRow="1" bandRow="1">
                <a:tableStyleId>{5C22544A-7EE6-4342-B048-85BDC9FD1C3A}</a:tableStyleId>
              </a:tblPr>
              <a:tblGrid>
                <a:gridCol w="5241714">
                  <a:extLst>
                    <a:ext uri="{9D8B030D-6E8A-4147-A177-3AD203B41FA5}">
                      <a16:colId xmlns:a16="http://schemas.microsoft.com/office/drawing/2014/main" val="1823327010"/>
                    </a:ext>
                  </a:extLst>
                </a:gridCol>
                <a:gridCol w="5241714">
                  <a:extLst>
                    <a:ext uri="{9D8B030D-6E8A-4147-A177-3AD203B41FA5}">
                      <a16:colId xmlns:a16="http://schemas.microsoft.com/office/drawing/2014/main" val="2231337532"/>
                    </a:ext>
                  </a:extLst>
                </a:gridCol>
              </a:tblGrid>
              <a:tr h="856874">
                <a:tc>
                  <a:txBody>
                    <a:bodyPr/>
                    <a:lstStyle/>
                    <a:p>
                      <a:r>
                        <a:rPr lang="en-US" sz="1700"/>
                        <a:t>What needs to be done </a:t>
                      </a:r>
                    </a:p>
                  </a:txBody>
                  <a:tcPr marL="86982" marR="86982" marT="43491" marB="43491"/>
                </a:tc>
                <a:tc>
                  <a:txBody>
                    <a:bodyPr/>
                    <a:lstStyle/>
                    <a:p>
                      <a:r>
                        <a:rPr lang="en-US" sz="1700" dirty="0"/>
                        <a:t>Enzyme or process?</a:t>
                      </a:r>
                    </a:p>
                  </a:txBody>
                  <a:tcPr marL="86982" marR="86982" marT="43491" marB="43491"/>
                </a:tc>
                <a:extLst>
                  <a:ext uri="{0D108BD9-81ED-4DB2-BD59-A6C34878D82A}">
                    <a16:rowId xmlns:a16="http://schemas.microsoft.com/office/drawing/2014/main" val="3882627255"/>
                  </a:ext>
                </a:extLst>
              </a:tr>
              <a:tr h="856874">
                <a:tc>
                  <a:txBody>
                    <a:bodyPr/>
                    <a:lstStyle/>
                    <a:p>
                      <a:r>
                        <a:rPr lang="en-US" sz="1700"/>
                        <a:t>Separate Strands</a:t>
                      </a:r>
                    </a:p>
                  </a:txBody>
                  <a:tcPr marL="86982" marR="86982" marT="43491" marB="43491"/>
                </a:tc>
                <a:tc>
                  <a:txBody>
                    <a:bodyPr/>
                    <a:lstStyle/>
                    <a:p>
                      <a:r>
                        <a:rPr lang="en-US" sz="1700"/>
                        <a:t>Temperature</a:t>
                      </a:r>
                    </a:p>
                  </a:txBody>
                  <a:tcPr marL="86982" marR="86982" marT="43491" marB="43491"/>
                </a:tc>
                <a:extLst>
                  <a:ext uri="{0D108BD9-81ED-4DB2-BD59-A6C34878D82A}">
                    <a16:rowId xmlns:a16="http://schemas.microsoft.com/office/drawing/2014/main" val="2546704440"/>
                  </a:ext>
                </a:extLst>
              </a:tr>
              <a:tr h="856874">
                <a:tc>
                  <a:txBody>
                    <a:bodyPr/>
                    <a:lstStyle/>
                    <a:p>
                      <a:r>
                        <a:rPr lang="en-US" sz="1700" dirty="0"/>
                        <a:t>Add Primers to DNA</a:t>
                      </a:r>
                    </a:p>
                  </a:txBody>
                  <a:tcPr marL="86982" marR="86982" marT="43491" marB="43491"/>
                </a:tc>
                <a:tc>
                  <a:txBody>
                    <a:bodyPr/>
                    <a:lstStyle/>
                    <a:p>
                      <a:r>
                        <a:rPr lang="en-US" sz="1700"/>
                        <a:t>Process - Annealing</a:t>
                      </a:r>
                    </a:p>
                  </a:txBody>
                  <a:tcPr marL="86982" marR="86982" marT="43491" marB="43491"/>
                </a:tc>
                <a:extLst>
                  <a:ext uri="{0D108BD9-81ED-4DB2-BD59-A6C34878D82A}">
                    <a16:rowId xmlns:a16="http://schemas.microsoft.com/office/drawing/2014/main" val="804999599"/>
                  </a:ext>
                </a:extLst>
              </a:tr>
              <a:tr h="856874">
                <a:tc>
                  <a:txBody>
                    <a:bodyPr/>
                    <a:lstStyle/>
                    <a:p>
                      <a:r>
                        <a:rPr lang="en-US" sz="1700"/>
                        <a:t>Extend DNA</a:t>
                      </a:r>
                    </a:p>
                  </a:txBody>
                  <a:tcPr marL="86982" marR="86982" marT="43491" marB="43491"/>
                </a:tc>
                <a:tc>
                  <a:txBody>
                    <a:bodyPr/>
                    <a:lstStyle/>
                    <a:p>
                      <a:r>
                        <a:rPr lang="en-US" sz="1700" i="1" dirty="0"/>
                        <a:t>Taq</a:t>
                      </a:r>
                      <a:r>
                        <a:rPr lang="en-US" sz="1700" dirty="0"/>
                        <a:t> Polymerase*</a:t>
                      </a:r>
                    </a:p>
                  </a:txBody>
                  <a:tcPr marL="86982" marR="86982" marT="43491" marB="43491"/>
                </a:tc>
                <a:extLst>
                  <a:ext uri="{0D108BD9-81ED-4DB2-BD59-A6C34878D82A}">
                    <a16:rowId xmlns:a16="http://schemas.microsoft.com/office/drawing/2014/main" val="64185537"/>
                  </a:ext>
                </a:extLst>
              </a:tr>
              <a:tr h="856874">
                <a:tc>
                  <a:txBody>
                    <a:bodyPr/>
                    <a:lstStyle/>
                    <a:p>
                      <a:r>
                        <a:rPr lang="en-US" sz="1700"/>
                        <a:t>Remove RNA / Replace with DNA</a:t>
                      </a:r>
                    </a:p>
                  </a:txBody>
                  <a:tcPr marL="86982" marR="86982" marT="43491" marB="43491"/>
                </a:tc>
                <a:tc>
                  <a:txBody>
                    <a:bodyPr/>
                    <a:lstStyle/>
                    <a:p>
                      <a:r>
                        <a:rPr lang="en-US" sz="1700"/>
                        <a:t>Not required</a:t>
                      </a:r>
                    </a:p>
                  </a:txBody>
                  <a:tcPr marL="86982" marR="86982" marT="43491" marB="43491"/>
                </a:tc>
                <a:extLst>
                  <a:ext uri="{0D108BD9-81ED-4DB2-BD59-A6C34878D82A}">
                    <a16:rowId xmlns:a16="http://schemas.microsoft.com/office/drawing/2014/main" val="3889731593"/>
                  </a:ext>
                </a:extLst>
              </a:tr>
              <a:tr h="856874">
                <a:tc>
                  <a:txBody>
                    <a:bodyPr/>
                    <a:lstStyle/>
                    <a:p>
                      <a:r>
                        <a:rPr lang="en-US" sz="1700"/>
                        <a:t>Ligation of Okazaki fragments</a:t>
                      </a:r>
                    </a:p>
                  </a:txBody>
                  <a:tcPr marL="86982" marR="86982" marT="43491" marB="43491"/>
                </a:tc>
                <a:tc>
                  <a:txBody>
                    <a:bodyPr/>
                    <a:lstStyle/>
                    <a:p>
                      <a:r>
                        <a:rPr lang="en-US" sz="1700" dirty="0"/>
                        <a:t>Not required</a:t>
                      </a:r>
                    </a:p>
                  </a:txBody>
                  <a:tcPr marL="86982" marR="86982" marT="43491" marB="43491"/>
                </a:tc>
                <a:extLst>
                  <a:ext uri="{0D108BD9-81ED-4DB2-BD59-A6C34878D82A}">
                    <a16:rowId xmlns:a16="http://schemas.microsoft.com/office/drawing/2014/main" val="3232396367"/>
                  </a:ext>
                </a:extLst>
              </a:tr>
            </a:tbl>
          </a:graphicData>
        </a:graphic>
      </p:graphicFrame>
    </p:spTree>
    <p:extLst>
      <p:ext uri="{BB962C8B-B14F-4D97-AF65-F5344CB8AC3E}">
        <p14:creationId xmlns:p14="http://schemas.microsoft.com/office/powerpoint/2010/main" val="381609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16A4D-7B29-E405-C7DF-AF2CB3C99FE1}"/>
              </a:ext>
            </a:extLst>
          </p:cNvPr>
          <p:cNvSpPr>
            <a:spLocks noGrp="1"/>
          </p:cNvSpPr>
          <p:nvPr>
            <p:ph type="title"/>
          </p:nvPr>
        </p:nvSpPr>
        <p:spPr>
          <a:xfrm>
            <a:off x="409316" y="751274"/>
            <a:ext cx="9144000" cy="544574"/>
          </a:xfrm>
        </p:spPr>
        <p:txBody>
          <a:bodyPr vert="horz" lIns="91440" tIns="45720" rIns="91440" bIns="45720" rtlCol="0" anchor="b">
            <a:normAutofit fontScale="90000"/>
          </a:bodyPr>
          <a:lstStyle/>
          <a:p>
            <a:pPr>
              <a:lnSpc>
                <a:spcPct val="90000"/>
              </a:lnSpc>
            </a:pPr>
            <a:r>
              <a:rPr lang="en-US" sz="3400" dirty="0"/>
              <a:t>Why do we </a:t>
            </a:r>
            <a:r>
              <a:rPr lang="en-US" sz="3400" u="sng" dirty="0"/>
              <a:t>need</a:t>
            </a:r>
            <a:r>
              <a:rPr lang="en-US" sz="3400" dirty="0"/>
              <a:t> to use </a:t>
            </a:r>
            <a:r>
              <a:rPr lang="en-US" sz="3400" i="1" dirty="0"/>
              <a:t>Taq</a:t>
            </a:r>
            <a:r>
              <a:rPr lang="en-US" sz="3400" dirty="0"/>
              <a:t> Polymerase?</a:t>
            </a:r>
          </a:p>
        </p:txBody>
      </p:sp>
      <p:pic>
        <p:nvPicPr>
          <p:cNvPr id="7" name="Picture 6" descr="A close-up of a puzzle&#10;&#10;Description automatically generated with low confidence">
            <a:extLst>
              <a:ext uri="{FF2B5EF4-FFF2-40B4-BE49-F238E27FC236}">
                <a16:creationId xmlns:a16="http://schemas.microsoft.com/office/drawing/2014/main" id="{8B0A2E78-E008-0995-39C4-1CD01BE64A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28" y="2047564"/>
            <a:ext cx="5532172" cy="3056523"/>
          </a:xfrm>
          <a:prstGeom prst="rect">
            <a:avLst/>
          </a:prstGeom>
        </p:spPr>
      </p:pic>
      <p:sp>
        <p:nvSpPr>
          <p:cNvPr id="9" name="TextBox 8">
            <a:extLst>
              <a:ext uri="{FF2B5EF4-FFF2-40B4-BE49-F238E27FC236}">
                <a16:creationId xmlns:a16="http://schemas.microsoft.com/office/drawing/2014/main" id="{1781F62E-02AB-CC54-654A-DF043A16FA82}"/>
              </a:ext>
            </a:extLst>
          </p:cNvPr>
          <p:cNvSpPr txBox="1"/>
          <p:nvPr/>
        </p:nvSpPr>
        <p:spPr>
          <a:xfrm>
            <a:off x="2713510" y="5257976"/>
            <a:ext cx="2495693" cy="307777"/>
          </a:xfrm>
          <a:prstGeom prst="rect">
            <a:avLst/>
          </a:prstGeom>
          <a:noFill/>
        </p:spPr>
        <p:txBody>
          <a:bodyPr wrap="square" rtlCol="0">
            <a:spAutoFit/>
          </a:bodyPr>
          <a:lstStyle/>
          <a:p>
            <a:r>
              <a:rPr lang="en-US" sz="1400" dirty="0">
                <a:solidFill>
                  <a:schemeClr val="tx2"/>
                </a:solidFill>
                <a:hlinkClick r:id="rId3">
                  <a:extLst>
                    <a:ext uri="{A12FA001-AC4F-418D-AE19-62706E023703}">
                      <ahyp:hlinkClr xmlns:ahyp="http://schemas.microsoft.com/office/drawing/2018/hyperlinkcolor" val="tx"/>
                    </a:ext>
                  </a:extLst>
                </a:hlinkClick>
              </a:rPr>
              <a:t>PDB file: 1TAU</a:t>
            </a:r>
            <a:endParaRPr lang="en-US" sz="1400" dirty="0">
              <a:solidFill>
                <a:schemeClr val="tx2"/>
              </a:solidFill>
            </a:endParaRPr>
          </a:p>
        </p:txBody>
      </p:sp>
      <p:pic>
        <p:nvPicPr>
          <p:cNvPr id="3080" name="Picture 8">
            <a:extLst>
              <a:ext uri="{FF2B5EF4-FFF2-40B4-BE49-F238E27FC236}">
                <a16:creationId xmlns:a16="http://schemas.microsoft.com/office/drawing/2014/main" id="{31526355-2E92-FCE1-9B14-D35CC378E2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7588" y="1846392"/>
            <a:ext cx="3182041" cy="394467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4A571DE-BF7F-626D-1D98-70AF28EAEBB5}"/>
              </a:ext>
            </a:extLst>
          </p:cNvPr>
          <p:cNvSpPr txBox="1"/>
          <p:nvPr/>
        </p:nvSpPr>
        <p:spPr>
          <a:xfrm>
            <a:off x="8878979" y="4334646"/>
            <a:ext cx="1801299" cy="923330"/>
          </a:xfrm>
          <a:prstGeom prst="rect">
            <a:avLst/>
          </a:prstGeom>
          <a:noFill/>
        </p:spPr>
        <p:txBody>
          <a:bodyPr wrap="square" rtlCol="0">
            <a:spAutoFit/>
          </a:bodyPr>
          <a:lstStyle/>
          <a:p>
            <a:r>
              <a:rPr lang="en-US" dirty="0">
                <a:solidFill>
                  <a:schemeClr val="tx2"/>
                </a:solidFill>
                <a:hlinkClick r:id="rId5">
                  <a:extLst>
                    <a:ext uri="{A12FA001-AC4F-418D-AE19-62706E023703}">
                      <ahyp:hlinkClr xmlns:ahyp="http://schemas.microsoft.com/office/drawing/2018/hyperlinkcolor" val="tx"/>
                    </a:ext>
                  </a:extLst>
                </a:hlinkClick>
              </a:rPr>
              <a:t>Molecule of the Month</a:t>
            </a:r>
            <a:r>
              <a:rPr lang="en-US" dirty="0">
                <a:solidFill>
                  <a:schemeClr val="tx2"/>
                </a:solidFill>
              </a:rPr>
              <a:t> –</a:t>
            </a:r>
          </a:p>
          <a:p>
            <a:r>
              <a:rPr lang="en-US" dirty="0">
                <a:solidFill>
                  <a:schemeClr val="tx2"/>
                </a:solidFill>
              </a:rPr>
              <a:t>PDB 101</a:t>
            </a:r>
          </a:p>
        </p:txBody>
      </p:sp>
    </p:spTree>
    <p:extLst>
      <p:ext uri="{BB962C8B-B14F-4D97-AF65-F5344CB8AC3E}">
        <p14:creationId xmlns:p14="http://schemas.microsoft.com/office/powerpoint/2010/main" val="32805643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AAD3D-D741-3A02-088C-3887A0F96641}"/>
              </a:ext>
            </a:extLst>
          </p:cNvPr>
          <p:cNvSpPr>
            <a:spLocks noGrp="1"/>
          </p:cNvSpPr>
          <p:nvPr>
            <p:ph type="title"/>
          </p:nvPr>
        </p:nvSpPr>
        <p:spPr/>
        <p:txBody>
          <a:bodyPr/>
          <a:lstStyle/>
          <a:p>
            <a:r>
              <a:rPr lang="en-US"/>
              <a:t>Let’s break this down</a:t>
            </a:r>
          </a:p>
        </p:txBody>
      </p:sp>
      <p:pic>
        <p:nvPicPr>
          <p:cNvPr id="1026" name="Picture 2" descr="Schematic drawing of a complete PCR cycle">
            <a:extLst>
              <a:ext uri="{FF2B5EF4-FFF2-40B4-BE49-F238E27FC236}">
                <a16:creationId xmlns:a16="http://schemas.microsoft.com/office/drawing/2014/main" id="{2236CE7C-77D4-0195-66EB-31B59BAC6E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178" y="1188460"/>
            <a:ext cx="10457213" cy="448107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A14F8E1-0EDC-DE5C-6F72-A0A1E1F06B1B}"/>
              </a:ext>
            </a:extLst>
          </p:cNvPr>
          <p:cNvSpPr txBox="1"/>
          <p:nvPr/>
        </p:nvSpPr>
        <p:spPr>
          <a:xfrm>
            <a:off x="4315144" y="5770755"/>
            <a:ext cx="4108817" cy="246221"/>
          </a:xfrm>
          <a:prstGeom prst="rect">
            <a:avLst/>
          </a:prstGeom>
          <a:noFill/>
        </p:spPr>
        <p:txBody>
          <a:bodyPr wrap="none" rtlCol="0">
            <a:spAutoFit/>
          </a:bodyPr>
          <a:lstStyle/>
          <a:p>
            <a:r>
              <a:rPr lang="en-US" sz="1000" dirty="0"/>
              <a:t>Image: </a:t>
            </a:r>
            <a:r>
              <a:rPr lang="en-US" sz="1000" dirty="0">
                <a:hlinkClick r:id="rId3"/>
              </a:rPr>
              <a:t>File:Polymerase chain reaction-</a:t>
            </a:r>
            <a:r>
              <a:rPr lang="en-US" sz="1000" dirty="0" err="1">
                <a:hlinkClick r:id="rId3"/>
              </a:rPr>
              <a:t>en.svg</a:t>
            </a:r>
            <a:r>
              <a:rPr lang="en-US" sz="1000" dirty="0">
                <a:hlinkClick r:id="rId3"/>
              </a:rPr>
              <a:t> - Wikimedia Commons</a:t>
            </a:r>
            <a:endParaRPr lang="en-US" sz="1000" dirty="0"/>
          </a:p>
        </p:txBody>
      </p:sp>
    </p:spTree>
    <p:extLst>
      <p:ext uri="{BB962C8B-B14F-4D97-AF65-F5344CB8AC3E}">
        <p14:creationId xmlns:p14="http://schemas.microsoft.com/office/powerpoint/2010/main" val="3354670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D6A77-DB9C-9308-FECC-B8E64EF136D8}"/>
              </a:ext>
            </a:extLst>
          </p:cNvPr>
          <p:cNvSpPr>
            <a:spLocks noGrp="1"/>
          </p:cNvSpPr>
          <p:nvPr>
            <p:ph type="title"/>
          </p:nvPr>
        </p:nvSpPr>
        <p:spPr/>
        <p:txBody>
          <a:bodyPr/>
          <a:lstStyle/>
          <a:p>
            <a:r>
              <a:rPr lang="en-US"/>
              <a:t>Denature</a:t>
            </a:r>
          </a:p>
        </p:txBody>
      </p:sp>
      <p:pic>
        <p:nvPicPr>
          <p:cNvPr id="4098" name="Picture 2" descr="Denaturation: In the first stage, the denaturation stage, double-stranded DNA is separated into two single strands by breaking the hydrogen bonds between the nucleotide base pairs (bp). In a PCR reaction, an initial denaturation step is needed at the beginning of PCR, before the cycling of the three stages begins.">
            <a:extLst>
              <a:ext uri="{FF2B5EF4-FFF2-40B4-BE49-F238E27FC236}">
                <a16:creationId xmlns:a16="http://schemas.microsoft.com/office/drawing/2014/main" id="{0F9F1D26-A8AE-A743-92B1-FFB882D502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003" y="1186145"/>
            <a:ext cx="10808437" cy="38519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B27FFDA-816D-28FA-CCAE-63BBD3B51C36}"/>
              </a:ext>
            </a:extLst>
          </p:cNvPr>
          <p:cNvSpPr txBox="1"/>
          <p:nvPr/>
        </p:nvSpPr>
        <p:spPr>
          <a:xfrm>
            <a:off x="2530069" y="5232018"/>
            <a:ext cx="5012012" cy="646331"/>
          </a:xfrm>
          <a:prstGeom prst="rect">
            <a:avLst/>
          </a:prstGeom>
          <a:noFill/>
        </p:spPr>
        <p:txBody>
          <a:bodyPr wrap="square" lIns="91440" tIns="45720" rIns="91440" bIns="45720" rtlCol="0" anchor="t">
            <a:spAutoFit/>
          </a:bodyPr>
          <a:lstStyle/>
          <a:p>
            <a:r>
              <a:rPr lang="en-US"/>
              <a:t>95</a:t>
            </a:r>
            <a:r>
              <a:rPr lang="en-US" baseline="30000">
                <a:ea typeface="+mn-lt"/>
                <a:cs typeface="+mn-lt"/>
              </a:rPr>
              <a:t>o</a:t>
            </a:r>
            <a:r>
              <a:rPr lang="en-US">
                <a:ea typeface="+mn-lt"/>
                <a:cs typeface="+mn-lt"/>
              </a:rPr>
              <a:t>C</a:t>
            </a:r>
            <a:r>
              <a:rPr lang="en-US"/>
              <a:t> – This will break the hydrogen bonds between base pairs</a:t>
            </a:r>
          </a:p>
        </p:txBody>
      </p:sp>
    </p:spTree>
    <p:extLst>
      <p:ext uri="{BB962C8B-B14F-4D97-AF65-F5344CB8AC3E}">
        <p14:creationId xmlns:p14="http://schemas.microsoft.com/office/powerpoint/2010/main" val="1602719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BA917-0F80-96F3-3F8E-BC40E373B382}"/>
              </a:ext>
            </a:extLst>
          </p:cNvPr>
          <p:cNvSpPr>
            <a:spLocks noGrp="1"/>
          </p:cNvSpPr>
          <p:nvPr>
            <p:ph type="title"/>
          </p:nvPr>
        </p:nvSpPr>
        <p:spPr/>
        <p:txBody>
          <a:bodyPr/>
          <a:lstStyle/>
          <a:p>
            <a:r>
              <a:rPr lang="en-US"/>
              <a:t>Anneal</a:t>
            </a:r>
          </a:p>
        </p:txBody>
      </p:sp>
      <p:pic>
        <p:nvPicPr>
          <p:cNvPr id="5122" name="Picture 2" descr="Annealing: Annealing is the next stage of the PCR process. In this step, primers anneal, or bind, at complementary sequences of the denatured DNA strands.">
            <a:extLst>
              <a:ext uri="{FF2B5EF4-FFF2-40B4-BE49-F238E27FC236}">
                <a16:creationId xmlns:a16="http://schemas.microsoft.com/office/drawing/2014/main" id="{35B6AD1F-832B-0C1A-1C0D-9B1A942073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086" y="1233533"/>
            <a:ext cx="10485813" cy="219546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0B4C02D-0820-62FC-BF6B-24F2F325E70A}"/>
              </a:ext>
            </a:extLst>
          </p:cNvPr>
          <p:cNvSpPr txBox="1"/>
          <p:nvPr/>
        </p:nvSpPr>
        <p:spPr>
          <a:xfrm>
            <a:off x="2746404" y="3970311"/>
            <a:ext cx="6098290" cy="646331"/>
          </a:xfrm>
          <a:prstGeom prst="rect">
            <a:avLst/>
          </a:prstGeom>
          <a:noFill/>
        </p:spPr>
        <p:txBody>
          <a:bodyPr wrap="square" lIns="91440" tIns="45720" rIns="91440" bIns="45720" anchor="t">
            <a:spAutoFit/>
          </a:bodyPr>
          <a:lstStyle/>
          <a:p>
            <a:r>
              <a:rPr lang="en-US" dirty="0"/>
              <a:t>50(</a:t>
            </a:r>
            <a:r>
              <a:rPr lang="en-US" dirty="0" err="1"/>
              <a:t>ish</a:t>
            </a:r>
            <a:r>
              <a:rPr lang="en-US" dirty="0"/>
              <a:t>*)</a:t>
            </a:r>
            <a:r>
              <a:rPr lang="en-US" baseline="30000" dirty="0" err="1">
                <a:ea typeface="+mn-lt"/>
                <a:cs typeface="+mn-lt"/>
              </a:rPr>
              <a:t>o</a:t>
            </a:r>
            <a:r>
              <a:rPr lang="en-US" dirty="0" err="1">
                <a:ea typeface="+mn-lt"/>
                <a:cs typeface="+mn-lt"/>
              </a:rPr>
              <a:t>C</a:t>
            </a:r>
            <a:r>
              <a:rPr lang="en-US" dirty="0"/>
              <a:t> – Cooling it down will allow the primers to hydrogen bond to the appropriate targeted sequence</a:t>
            </a:r>
          </a:p>
        </p:txBody>
      </p:sp>
    </p:spTree>
    <p:extLst>
      <p:ext uri="{BB962C8B-B14F-4D97-AF65-F5344CB8AC3E}">
        <p14:creationId xmlns:p14="http://schemas.microsoft.com/office/powerpoint/2010/main" val="159932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DFCB04-4139-5115-9D70-E7A0EF9F461F}"/>
              </a:ext>
            </a:extLst>
          </p:cNvPr>
          <p:cNvSpPr txBox="1">
            <a:spLocks noGrp="1"/>
          </p:cNvSpPr>
          <p:nvPr>
            <p:ph type="title"/>
          </p:nvPr>
        </p:nvSpPr>
        <p:spPr>
          <a:xfrm>
            <a:off x="494377" y="1271806"/>
            <a:ext cx="11203246" cy="544574"/>
          </a:xfrm>
          <a:prstGeom prst="rect">
            <a:avLst/>
          </a:prstGeom>
          <a:noFill/>
        </p:spPr>
        <p:txBody>
          <a:bodyPr wrap="square" lIns="0" tIns="36000" rIns="216000" bIns="36000" rtlCol="0">
            <a:spAutoFit/>
          </a:bodyPr>
          <a:lstStyle/>
          <a:p>
            <a:pPr algn="l">
              <a:lnSpc>
                <a:spcPct val="130000"/>
              </a:lnSpc>
              <a:spcBef>
                <a:spcPts val="1000"/>
              </a:spcBef>
            </a:pPr>
            <a:r>
              <a:rPr lang="en-US" sz="1600" b="1" u="sng" dirty="0">
                <a:latin typeface="Times New Roman" panose="02020603050405020304" pitchFamily="18" charset="0"/>
                <a:cs typeface="Times New Roman" panose="02020603050405020304" pitchFamily="18" charset="0"/>
              </a:rPr>
              <a:t>Mark Arnholt</a:t>
            </a:r>
          </a:p>
          <a:p>
            <a:pPr algn="l">
              <a:lnSpc>
                <a:spcPct val="130000"/>
              </a:lnSpc>
              <a:spcBef>
                <a:spcPts val="1000"/>
              </a:spcBef>
            </a:pPr>
            <a:r>
              <a:rPr lang="en-US" sz="1400" b="1" dirty="0">
                <a:latin typeface="Times New Roman" panose="02020603050405020304" pitchFamily="18" charset="0"/>
                <a:cs typeface="Times New Roman" panose="02020603050405020304" pitchFamily="18" charset="0"/>
              </a:rPr>
              <a:t>Science Educator</a:t>
            </a:r>
          </a:p>
          <a:p>
            <a:pPr algn="l">
              <a:lnSpc>
                <a:spcPct val="130000"/>
              </a:lnSpc>
              <a:spcBef>
                <a:spcPts val="1000"/>
              </a:spcBef>
            </a:pPr>
            <a:r>
              <a:rPr lang="en-US" sz="1400" b="1" dirty="0">
                <a:latin typeface="Times New Roman" panose="02020603050405020304" pitchFamily="18" charset="0"/>
                <a:cs typeface="Times New Roman" panose="02020603050405020304" pitchFamily="18" charset="0"/>
              </a:rPr>
              <a:t>SMART Team Coordinator</a:t>
            </a:r>
          </a:p>
          <a:p>
            <a:pPr algn="l">
              <a:lnSpc>
                <a:spcPct val="130000"/>
              </a:lnSpc>
              <a:spcBef>
                <a:spcPts val="1000"/>
              </a:spcBef>
            </a:pPr>
            <a:r>
              <a:rPr lang="en-US" sz="1400" b="1" dirty="0">
                <a:latin typeface="Times New Roman" panose="02020603050405020304" pitchFamily="18" charset="0"/>
                <a:cs typeface="Times New Roman" panose="02020603050405020304" pitchFamily="18" charset="0"/>
              </a:rPr>
              <a:t>3D Molecular Designs</a:t>
            </a:r>
          </a:p>
          <a:p>
            <a:pPr algn="l">
              <a:lnSpc>
                <a:spcPct val="130000"/>
              </a:lnSpc>
              <a:spcBef>
                <a:spcPts val="1000"/>
              </a:spcBef>
            </a:pPr>
            <a:r>
              <a:rPr lang="en-US" sz="1400" b="1" dirty="0">
                <a:latin typeface="Times New Roman" panose="02020603050405020304" pitchFamily="18" charset="0"/>
                <a:cs typeface="Times New Roman" panose="02020603050405020304" pitchFamily="18" charset="0"/>
              </a:rPr>
              <a:t>Milwaukee, WI</a:t>
            </a:r>
            <a:br>
              <a:rPr lang="en-US" sz="1400" b="1" dirty="0">
                <a:latin typeface="Times New Roman" panose="02020603050405020304" pitchFamily="18" charset="0"/>
                <a:cs typeface="Times New Roman" panose="02020603050405020304" pitchFamily="18" charset="0"/>
              </a:rPr>
            </a:br>
            <a:r>
              <a:rPr lang="en-US" sz="1400" b="1" dirty="0">
                <a:latin typeface="Times New Roman" panose="02020603050405020304" pitchFamily="18" charset="0"/>
                <a:cs typeface="Times New Roman" panose="02020603050405020304" pitchFamily="18" charset="0"/>
                <a:hlinkClick r:id="rId2"/>
              </a:rPr>
              <a:t>mark.arnholt@3dmoleculardesigns.com</a:t>
            </a:r>
            <a:br>
              <a:rPr lang="en-US" sz="1400" b="1" dirty="0">
                <a:latin typeface="Times New Roman" panose="02020603050405020304" pitchFamily="18" charset="0"/>
                <a:cs typeface="Times New Roman" panose="02020603050405020304" pitchFamily="18" charset="0"/>
              </a:rPr>
            </a:br>
            <a:endParaRPr lang="en-US" sz="1400" b="1" dirty="0">
              <a:latin typeface="Times New Roman" panose="02020603050405020304" pitchFamily="18" charset="0"/>
              <a:cs typeface="Times New Roman" panose="02020603050405020304" pitchFamily="18" charset="0"/>
            </a:endParaRPr>
          </a:p>
        </p:txBody>
      </p:sp>
      <p:pic>
        <p:nvPicPr>
          <p:cNvPr id="4" name="Picture 3" descr="A person smiling for the camera&#10;&#10;Description automatically generated with medium confidence">
            <a:extLst>
              <a:ext uri="{FF2B5EF4-FFF2-40B4-BE49-F238E27FC236}">
                <a16:creationId xmlns:a16="http://schemas.microsoft.com/office/drawing/2014/main" id="{00233BF4-E133-B296-3EA4-D72F494204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2020" y="1417713"/>
            <a:ext cx="2345221" cy="2725841"/>
          </a:xfrm>
          <a:prstGeom prst="rect">
            <a:avLst/>
          </a:prstGeom>
        </p:spPr>
      </p:pic>
      <p:sp>
        <p:nvSpPr>
          <p:cNvPr id="5" name="TextBox 4">
            <a:extLst>
              <a:ext uri="{FF2B5EF4-FFF2-40B4-BE49-F238E27FC236}">
                <a16:creationId xmlns:a16="http://schemas.microsoft.com/office/drawing/2014/main" id="{297AE9D2-C342-A269-4B15-0C069CDAC972}"/>
              </a:ext>
            </a:extLst>
          </p:cNvPr>
          <p:cNvSpPr txBox="1"/>
          <p:nvPr/>
        </p:nvSpPr>
        <p:spPr>
          <a:xfrm>
            <a:off x="6754441" y="1338877"/>
            <a:ext cx="4101700" cy="4247317"/>
          </a:xfrm>
          <a:prstGeom prst="rect">
            <a:avLst/>
          </a:prstGeom>
          <a:noFill/>
        </p:spPr>
        <p:txBody>
          <a:bodyPr wrap="none" rtlCol="0">
            <a:spAutoFit/>
          </a:bodyPr>
          <a:lstStyle/>
          <a:p>
            <a:r>
              <a:rPr lang="en-US" b="1" u="sng" dirty="0"/>
              <a:t>24 years of classroom experience</a:t>
            </a:r>
          </a:p>
          <a:p>
            <a:r>
              <a:rPr lang="en-US" dirty="0"/>
              <a:t>PLTW BMS Certified (PBS, MI, BI)</a:t>
            </a:r>
          </a:p>
          <a:p>
            <a:r>
              <a:rPr lang="en-US" dirty="0"/>
              <a:t>Cohort Biology</a:t>
            </a:r>
          </a:p>
          <a:p>
            <a:r>
              <a:rPr lang="en-US" dirty="0"/>
              <a:t>General Biology (9-10)</a:t>
            </a:r>
          </a:p>
          <a:p>
            <a:r>
              <a:rPr lang="en-US" dirty="0"/>
              <a:t>Anatomy and Physiology</a:t>
            </a:r>
          </a:p>
          <a:p>
            <a:r>
              <a:rPr lang="en-US" dirty="0"/>
              <a:t>Biotechnology, Bacteriology, and Genetics</a:t>
            </a:r>
          </a:p>
          <a:p>
            <a:r>
              <a:rPr lang="en-US" dirty="0"/>
              <a:t>Physical Science(9)</a:t>
            </a:r>
          </a:p>
          <a:p>
            <a:r>
              <a:rPr lang="en-US" dirty="0"/>
              <a:t>Aviation</a:t>
            </a:r>
          </a:p>
          <a:p>
            <a:endParaRPr lang="en-US" dirty="0"/>
          </a:p>
          <a:p>
            <a:r>
              <a:rPr lang="en-US" b="1" u="sng" dirty="0"/>
              <a:t>After school activities</a:t>
            </a:r>
          </a:p>
          <a:p>
            <a:r>
              <a:rPr lang="en-US" dirty="0"/>
              <a:t>New Teacher Mentor </a:t>
            </a:r>
          </a:p>
          <a:p>
            <a:r>
              <a:rPr lang="en-US" dirty="0"/>
              <a:t>SMART team advisor </a:t>
            </a:r>
          </a:p>
          <a:p>
            <a:r>
              <a:rPr lang="en-US" dirty="0"/>
              <a:t>Wrestling coach </a:t>
            </a:r>
          </a:p>
          <a:p>
            <a:r>
              <a:rPr lang="en-US" dirty="0"/>
              <a:t>Fishing club advisor </a:t>
            </a:r>
          </a:p>
          <a:p>
            <a:endParaRPr lang="en-US" dirty="0"/>
          </a:p>
        </p:txBody>
      </p:sp>
      <p:sp>
        <p:nvSpPr>
          <p:cNvPr id="6" name="TextBox 5">
            <a:extLst>
              <a:ext uri="{FF2B5EF4-FFF2-40B4-BE49-F238E27FC236}">
                <a16:creationId xmlns:a16="http://schemas.microsoft.com/office/drawing/2014/main" id="{426AE890-E5D1-D87B-626D-E122AB8B0EDB}"/>
              </a:ext>
            </a:extLst>
          </p:cNvPr>
          <p:cNvSpPr txBox="1"/>
          <p:nvPr/>
        </p:nvSpPr>
        <p:spPr>
          <a:xfrm>
            <a:off x="429062" y="4502154"/>
            <a:ext cx="5901359" cy="1846659"/>
          </a:xfrm>
          <a:prstGeom prst="rect">
            <a:avLst/>
          </a:prstGeom>
          <a:noFill/>
        </p:spPr>
        <p:txBody>
          <a:bodyPr wrap="none" rtlCol="0">
            <a:spAutoFit/>
          </a:bodyPr>
          <a:lstStyle/>
          <a:p>
            <a:r>
              <a:rPr lang="en-US" b="1" u="sng" dirty="0"/>
              <a:t>Awards</a:t>
            </a:r>
            <a:r>
              <a:rPr lang="en-US" dirty="0"/>
              <a:t>:</a:t>
            </a:r>
          </a:p>
          <a:p>
            <a:r>
              <a:rPr lang="en-US" sz="1600" dirty="0"/>
              <a:t>Outstanding Science Educator - University of Minnesota – Twin Cities</a:t>
            </a:r>
          </a:p>
          <a:p>
            <a:r>
              <a:rPr lang="en-US" sz="1600" dirty="0"/>
              <a:t>2014</a:t>
            </a:r>
          </a:p>
          <a:p>
            <a:r>
              <a:rPr lang="en-US" sz="1600" dirty="0"/>
              <a:t>Educator of the year HUHS </a:t>
            </a:r>
          </a:p>
          <a:p>
            <a:r>
              <a:rPr lang="en-US" sz="1600" dirty="0"/>
              <a:t>2015</a:t>
            </a:r>
          </a:p>
          <a:p>
            <a:r>
              <a:rPr lang="en-US" sz="1600" dirty="0"/>
              <a:t>Herb Kohl Fellowship Grant</a:t>
            </a:r>
          </a:p>
          <a:p>
            <a:r>
              <a:rPr lang="en-US" sz="1600" dirty="0"/>
              <a:t>2016</a:t>
            </a:r>
          </a:p>
        </p:txBody>
      </p:sp>
      <p:pic>
        <p:nvPicPr>
          <p:cNvPr id="4100" name="Picture 4" descr="Image result for hartford orioles football">
            <a:extLst>
              <a:ext uri="{FF2B5EF4-FFF2-40B4-BE49-F238E27FC236}">
                <a16:creationId xmlns:a16="http://schemas.microsoft.com/office/drawing/2014/main" id="{99BA37B6-4331-BF26-43CA-BFE742CB74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377" y="3594026"/>
            <a:ext cx="1692718" cy="840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55871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C5756-29D5-941E-130F-B9057FCDCFD2}"/>
              </a:ext>
            </a:extLst>
          </p:cNvPr>
          <p:cNvSpPr>
            <a:spLocks noGrp="1"/>
          </p:cNvSpPr>
          <p:nvPr>
            <p:ph type="title"/>
          </p:nvPr>
        </p:nvSpPr>
        <p:spPr/>
        <p:txBody>
          <a:bodyPr/>
          <a:lstStyle/>
          <a:p>
            <a:r>
              <a:rPr lang="en-US"/>
              <a:t>Extend</a:t>
            </a:r>
          </a:p>
        </p:txBody>
      </p:sp>
      <p:pic>
        <p:nvPicPr>
          <p:cNvPr id="6146" name="Picture 2" descr="Extension: Extension is the final stage of a cycle and occurs at a temperature that allows optimal polymerase activity of binding nucleotides to the annealed primer resulting in exponential amplification of the template strand. Usually, the extension step can be carried out at 70-80°C for 1 to 2 minutes.">
            <a:extLst>
              <a:ext uri="{FF2B5EF4-FFF2-40B4-BE49-F238E27FC236}">
                <a16:creationId xmlns:a16="http://schemas.microsoft.com/office/drawing/2014/main" id="{774695E6-C874-1A47-A07D-57615BAD2D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764" y="703376"/>
            <a:ext cx="9960113" cy="517588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2E301CF-868F-ACB9-E650-8B60C4021DDC}"/>
              </a:ext>
            </a:extLst>
          </p:cNvPr>
          <p:cNvSpPr txBox="1"/>
          <p:nvPr/>
        </p:nvSpPr>
        <p:spPr>
          <a:xfrm>
            <a:off x="1509104" y="5879263"/>
            <a:ext cx="6098290" cy="646331"/>
          </a:xfrm>
          <a:prstGeom prst="rect">
            <a:avLst/>
          </a:prstGeom>
          <a:noFill/>
        </p:spPr>
        <p:txBody>
          <a:bodyPr wrap="square" lIns="91440" tIns="45720" rIns="91440" bIns="45720" anchor="t">
            <a:spAutoFit/>
          </a:bodyPr>
          <a:lstStyle/>
          <a:p>
            <a:r>
              <a:rPr lang="en-US"/>
              <a:t>72</a:t>
            </a:r>
            <a:r>
              <a:rPr lang="en-US" baseline="30000">
                <a:ea typeface="+mn-lt"/>
                <a:cs typeface="+mn-lt"/>
              </a:rPr>
              <a:t>o</a:t>
            </a:r>
            <a:r>
              <a:rPr lang="en-US">
                <a:ea typeface="+mn-lt"/>
                <a:cs typeface="+mn-lt"/>
              </a:rPr>
              <a:t>C</a:t>
            </a:r>
            <a:r>
              <a:rPr lang="en-US"/>
              <a:t> – Activates the Taq Polymerase to complete the extension of the target sequence</a:t>
            </a:r>
          </a:p>
        </p:txBody>
      </p:sp>
    </p:spTree>
    <p:extLst>
      <p:ext uri="{BB962C8B-B14F-4D97-AF65-F5344CB8AC3E}">
        <p14:creationId xmlns:p14="http://schemas.microsoft.com/office/powerpoint/2010/main" val="4119448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B3DBC-8CFB-1E71-FDD8-542BCF52D295}"/>
              </a:ext>
            </a:extLst>
          </p:cNvPr>
          <p:cNvSpPr>
            <a:spLocks noGrp="1"/>
          </p:cNvSpPr>
          <p:nvPr>
            <p:ph type="title"/>
          </p:nvPr>
        </p:nvSpPr>
        <p:spPr/>
        <p:txBody>
          <a:bodyPr/>
          <a:lstStyle/>
          <a:p>
            <a:r>
              <a:rPr lang="en-US">
                <a:cs typeface="Calibri Light"/>
              </a:rPr>
              <a:t>Hurry up...</a:t>
            </a:r>
            <a:endParaRPr lang="en-US"/>
          </a:p>
        </p:txBody>
      </p:sp>
      <p:sp>
        <p:nvSpPr>
          <p:cNvPr id="3" name="Text Placeholder 2">
            <a:extLst>
              <a:ext uri="{FF2B5EF4-FFF2-40B4-BE49-F238E27FC236}">
                <a16:creationId xmlns:a16="http://schemas.microsoft.com/office/drawing/2014/main" id="{B498B65E-836F-5305-B101-684E22C04293}"/>
              </a:ext>
            </a:extLst>
          </p:cNvPr>
          <p:cNvSpPr>
            <a:spLocks noGrp="1"/>
          </p:cNvSpPr>
          <p:nvPr>
            <p:ph type="subTitle" idx="4294967295"/>
          </p:nvPr>
        </p:nvSpPr>
        <p:spPr>
          <a:xfrm>
            <a:off x="7636134" y="5196811"/>
            <a:ext cx="3506787" cy="1409700"/>
          </a:xfrm>
        </p:spPr>
        <p:txBody>
          <a:bodyPr vert="horz" lIns="91440" tIns="45720" rIns="91440" bIns="45720" rtlCol="0" anchor="t">
            <a:normAutofit/>
          </a:bodyPr>
          <a:lstStyle/>
          <a:p>
            <a:r>
              <a:rPr lang="en-US" dirty="0">
                <a:cs typeface="Calibri"/>
              </a:rPr>
              <a:t>… and wait</a:t>
            </a:r>
            <a:endParaRPr lang="en-US" dirty="0"/>
          </a:p>
        </p:txBody>
      </p:sp>
      <p:pic>
        <p:nvPicPr>
          <p:cNvPr id="4" name="Picture 4">
            <a:extLst>
              <a:ext uri="{FF2B5EF4-FFF2-40B4-BE49-F238E27FC236}">
                <a16:creationId xmlns:a16="http://schemas.microsoft.com/office/drawing/2014/main" id="{62BF7E4E-18E0-E945-DDD3-709346649013}"/>
              </a:ext>
            </a:extLst>
          </p:cNvPr>
          <p:cNvPicPr>
            <a:picLocks noChangeAspect="1"/>
          </p:cNvPicPr>
          <p:nvPr/>
        </p:nvPicPr>
        <p:blipFill>
          <a:blip r:embed="rId2"/>
          <a:stretch>
            <a:fillRect/>
          </a:stretch>
        </p:blipFill>
        <p:spPr>
          <a:xfrm>
            <a:off x="6295275" y="582054"/>
            <a:ext cx="4074410" cy="4366418"/>
          </a:xfrm>
          <a:prstGeom prst="rect">
            <a:avLst/>
          </a:prstGeom>
        </p:spPr>
      </p:pic>
      <p:sp>
        <p:nvSpPr>
          <p:cNvPr id="5" name="TextBox 4">
            <a:extLst>
              <a:ext uri="{FF2B5EF4-FFF2-40B4-BE49-F238E27FC236}">
                <a16:creationId xmlns:a16="http://schemas.microsoft.com/office/drawing/2014/main" id="{286CD6F8-3EBE-5DFC-35C9-42B9639A8064}"/>
              </a:ext>
            </a:extLst>
          </p:cNvPr>
          <p:cNvSpPr txBox="1"/>
          <p:nvPr/>
        </p:nvSpPr>
        <p:spPr>
          <a:xfrm>
            <a:off x="588167" y="1961666"/>
            <a:ext cx="4685370"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cs typeface="Calibri"/>
              </a:rPr>
              <a:t>How do you fill "down time" when you run a Biotechnology or Microbiology lab?</a:t>
            </a:r>
          </a:p>
        </p:txBody>
      </p:sp>
    </p:spTree>
    <p:extLst>
      <p:ext uri="{BB962C8B-B14F-4D97-AF65-F5344CB8AC3E}">
        <p14:creationId xmlns:p14="http://schemas.microsoft.com/office/powerpoint/2010/main" val="3828796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See the source image">
            <a:extLst>
              <a:ext uri="{FF2B5EF4-FFF2-40B4-BE49-F238E27FC236}">
                <a16:creationId xmlns:a16="http://schemas.microsoft.com/office/drawing/2014/main" id="{8468BD92-DDC0-2B73-3438-F572E4BC0DE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50755" y="251489"/>
            <a:ext cx="4931363" cy="6383643"/>
          </a:xfrm>
          <a:prstGeom prst="rect">
            <a:avLst/>
          </a:prstGeom>
          <a:solidFill>
            <a:srgbClr val="FFFFFF"/>
          </a:solidFill>
        </p:spPr>
      </p:pic>
      <p:sp>
        <p:nvSpPr>
          <p:cNvPr id="2" name="Title 1">
            <a:extLst>
              <a:ext uri="{FF2B5EF4-FFF2-40B4-BE49-F238E27FC236}">
                <a16:creationId xmlns:a16="http://schemas.microsoft.com/office/drawing/2014/main" id="{19C95DC8-CB39-E6DE-0261-A1C94213B253}"/>
              </a:ext>
            </a:extLst>
          </p:cNvPr>
          <p:cNvSpPr>
            <a:spLocks noGrp="1"/>
          </p:cNvSpPr>
          <p:nvPr>
            <p:ph type="title"/>
          </p:nvPr>
        </p:nvSpPr>
        <p:spPr/>
        <p:txBody>
          <a:bodyPr anchor="ctr">
            <a:normAutofit/>
          </a:bodyPr>
          <a:lstStyle/>
          <a:p>
            <a:r>
              <a:rPr lang="en-US"/>
              <a:t>Your table is now a 0.2 mL PCR tube.</a:t>
            </a:r>
          </a:p>
        </p:txBody>
      </p:sp>
      <p:sp>
        <p:nvSpPr>
          <p:cNvPr id="6153" name="Content Placeholder 2">
            <a:extLst>
              <a:ext uri="{FF2B5EF4-FFF2-40B4-BE49-F238E27FC236}">
                <a16:creationId xmlns:a16="http://schemas.microsoft.com/office/drawing/2014/main" id="{06297A51-37E6-38E4-2717-AB1000DF40ED}"/>
              </a:ext>
            </a:extLst>
          </p:cNvPr>
          <p:cNvSpPr>
            <a:spLocks noGrp="1"/>
          </p:cNvSpPr>
          <p:nvPr>
            <p:ph type="subTitle" idx="4294967295"/>
          </p:nvPr>
        </p:nvSpPr>
        <p:spPr>
          <a:xfrm>
            <a:off x="4747097" y="1449421"/>
            <a:ext cx="6598597" cy="4368767"/>
          </a:xfrm>
        </p:spPr>
        <p:txBody>
          <a:bodyPr vert="horz" lIns="91440" tIns="45720" rIns="91440" bIns="45720" rtlCol="0" anchor="t">
            <a:normAutofit/>
          </a:bodyPr>
          <a:lstStyle/>
          <a:p>
            <a:r>
              <a:rPr lang="en-US" b="1" u="sng" dirty="0"/>
              <a:t>We need to add:</a:t>
            </a:r>
          </a:p>
          <a:p>
            <a:r>
              <a:rPr lang="en-US" dirty="0"/>
              <a:t>Template DNA</a:t>
            </a:r>
            <a:endParaRPr lang="en-US" dirty="0">
              <a:cs typeface="Calibri"/>
            </a:endParaRPr>
          </a:p>
          <a:p>
            <a:r>
              <a:rPr lang="en-US" dirty="0"/>
              <a:t>2 different Primers</a:t>
            </a:r>
            <a:endParaRPr lang="en-US" dirty="0">
              <a:cs typeface="Calibri"/>
            </a:endParaRPr>
          </a:p>
          <a:p>
            <a:r>
              <a:rPr lang="en-US" dirty="0"/>
              <a:t>Nucleotides (dNTPs)</a:t>
            </a:r>
            <a:endParaRPr lang="en-US" dirty="0">
              <a:cs typeface="Calibri"/>
            </a:endParaRPr>
          </a:p>
          <a:p>
            <a:r>
              <a:rPr lang="en-US" i="1" dirty="0"/>
              <a:t>Taq</a:t>
            </a:r>
            <a:r>
              <a:rPr lang="en-US" dirty="0"/>
              <a:t> Polymerase</a:t>
            </a:r>
            <a:endParaRPr lang="en-US" dirty="0">
              <a:cs typeface="Calibri"/>
            </a:endParaRPr>
          </a:p>
          <a:p>
            <a:endParaRPr lang="en-US" dirty="0">
              <a:cs typeface="Calibri"/>
            </a:endParaRPr>
          </a:p>
          <a:p>
            <a:r>
              <a:rPr lang="en-US" dirty="0">
                <a:cs typeface="Calibri"/>
              </a:rPr>
              <a:t>We also need 3 temperature regions. 95</a:t>
            </a:r>
            <a:r>
              <a:rPr lang="en-US" baseline="30000" dirty="0">
                <a:ea typeface="+mn-lt"/>
                <a:cs typeface="+mn-lt"/>
              </a:rPr>
              <a:t>o</a:t>
            </a:r>
            <a:r>
              <a:rPr lang="en-US" dirty="0">
                <a:ea typeface="+mn-lt"/>
                <a:cs typeface="+mn-lt"/>
              </a:rPr>
              <a:t>C</a:t>
            </a:r>
            <a:r>
              <a:rPr lang="en-US" dirty="0">
                <a:cs typeface="Calibri" panose="020F0502020204030204"/>
              </a:rPr>
              <a:t>, 52</a:t>
            </a:r>
            <a:r>
              <a:rPr lang="en-US" baseline="30000" dirty="0">
                <a:ea typeface="+mn-lt"/>
                <a:cs typeface="+mn-lt"/>
              </a:rPr>
              <a:t>o</a:t>
            </a:r>
            <a:r>
              <a:rPr lang="en-US" dirty="0">
                <a:ea typeface="+mn-lt"/>
                <a:cs typeface="+mn-lt"/>
              </a:rPr>
              <a:t>C</a:t>
            </a:r>
            <a:r>
              <a:rPr lang="en-US" dirty="0">
                <a:cs typeface="Calibri" panose="020F0502020204030204"/>
              </a:rPr>
              <a:t>, and 72</a:t>
            </a:r>
            <a:r>
              <a:rPr lang="en-US" baseline="30000" dirty="0">
                <a:ea typeface="+mn-lt"/>
                <a:cs typeface="+mn-lt"/>
              </a:rPr>
              <a:t>o</a:t>
            </a:r>
            <a:r>
              <a:rPr lang="en-US" dirty="0">
                <a:ea typeface="+mn-lt"/>
                <a:cs typeface="+mn-lt"/>
              </a:rPr>
              <a:t>C</a:t>
            </a:r>
          </a:p>
          <a:p>
            <a:pPr marL="0" indent="0">
              <a:buNone/>
            </a:pPr>
            <a:endParaRPr lang="en-US" dirty="0">
              <a:cs typeface="Calibri" panose="020F0502020204030204"/>
            </a:endParaRPr>
          </a:p>
        </p:txBody>
      </p:sp>
    </p:spTree>
    <p:extLst>
      <p:ext uri="{BB962C8B-B14F-4D97-AF65-F5344CB8AC3E}">
        <p14:creationId xmlns:p14="http://schemas.microsoft.com/office/powerpoint/2010/main" val="2827392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 clipart&#10;&#10;Description automatically generated">
            <a:extLst>
              <a:ext uri="{FF2B5EF4-FFF2-40B4-BE49-F238E27FC236}">
                <a16:creationId xmlns:a16="http://schemas.microsoft.com/office/drawing/2014/main" id="{5D6A6EB9-AE56-1310-1925-1D56AC5D314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9814" y="2324911"/>
            <a:ext cx="11225841" cy="1925901"/>
          </a:xfrm>
        </p:spPr>
      </p:pic>
      <p:sp>
        <p:nvSpPr>
          <p:cNvPr id="7" name="Title 1">
            <a:extLst>
              <a:ext uri="{FF2B5EF4-FFF2-40B4-BE49-F238E27FC236}">
                <a16:creationId xmlns:a16="http://schemas.microsoft.com/office/drawing/2014/main" id="{D29D8751-867B-AA12-6063-586B7476005C}"/>
              </a:ext>
            </a:extLst>
          </p:cNvPr>
          <p:cNvSpPr>
            <a:spLocks noGrp="1"/>
          </p:cNvSpPr>
          <p:nvPr>
            <p:ph type="title"/>
          </p:nvPr>
        </p:nvSpPr>
        <p:spPr/>
        <p:txBody>
          <a:bodyPr/>
          <a:lstStyle/>
          <a:p>
            <a:r>
              <a:rPr lang="en-US"/>
              <a:t>Time to build our Template DNA</a:t>
            </a:r>
          </a:p>
        </p:txBody>
      </p:sp>
      <p:sp>
        <p:nvSpPr>
          <p:cNvPr id="3" name="TextBox 2">
            <a:extLst>
              <a:ext uri="{FF2B5EF4-FFF2-40B4-BE49-F238E27FC236}">
                <a16:creationId xmlns:a16="http://schemas.microsoft.com/office/drawing/2014/main" id="{F501FC5C-0FB0-7D2E-67EF-5CE4E986F951}"/>
              </a:ext>
            </a:extLst>
          </p:cNvPr>
          <p:cNvSpPr txBox="1"/>
          <p:nvPr/>
        </p:nvSpPr>
        <p:spPr>
          <a:xfrm>
            <a:off x="1605064" y="5155660"/>
            <a:ext cx="8832714" cy="646331"/>
          </a:xfrm>
          <a:prstGeom prst="rect">
            <a:avLst/>
          </a:prstGeom>
          <a:noFill/>
        </p:spPr>
        <p:txBody>
          <a:bodyPr wrap="square" rtlCol="0">
            <a:spAutoFit/>
          </a:bodyPr>
          <a:lstStyle/>
          <a:p>
            <a:r>
              <a:rPr lang="en-US" dirty="0"/>
              <a:t>* These should be pre-built in your kit. In your classroom, you may have your students assemble them.</a:t>
            </a:r>
          </a:p>
        </p:txBody>
      </p:sp>
    </p:spTree>
    <p:extLst>
      <p:ext uri="{BB962C8B-B14F-4D97-AF65-F5344CB8AC3E}">
        <p14:creationId xmlns:p14="http://schemas.microsoft.com/office/powerpoint/2010/main" val="35221978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7D39A-1C6A-74E2-74E7-8EBFD2C35065}"/>
              </a:ext>
            </a:extLst>
          </p:cNvPr>
          <p:cNvSpPr>
            <a:spLocks noGrp="1"/>
          </p:cNvSpPr>
          <p:nvPr>
            <p:ph type="title"/>
          </p:nvPr>
        </p:nvSpPr>
        <p:spPr/>
        <p:txBody>
          <a:bodyPr/>
          <a:lstStyle/>
          <a:p>
            <a:r>
              <a:rPr lang="en-US"/>
              <a:t>Next, build our Primers. We need 7 of each.</a:t>
            </a:r>
          </a:p>
        </p:txBody>
      </p:sp>
      <p:pic>
        <p:nvPicPr>
          <p:cNvPr id="4" name="Picture 3" descr="A picture containing application&#10;&#10;Description automatically generated">
            <a:extLst>
              <a:ext uri="{FF2B5EF4-FFF2-40B4-BE49-F238E27FC236}">
                <a16:creationId xmlns:a16="http://schemas.microsoft.com/office/drawing/2014/main" id="{DD571D1C-682E-5A7E-2C3B-B965ADFFD5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882" y="1799617"/>
            <a:ext cx="9935794" cy="2382084"/>
          </a:xfrm>
          <a:prstGeom prst="rect">
            <a:avLst/>
          </a:prstGeom>
        </p:spPr>
      </p:pic>
      <p:sp>
        <p:nvSpPr>
          <p:cNvPr id="6" name="TextBox 5">
            <a:extLst>
              <a:ext uri="{FF2B5EF4-FFF2-40B4-BE49-F238E27FC236}">
                <a16:creationId xmlns:a16="http://schemas.microsoft.com/office/drawing/2014/main" id="{7B5FD46C-A554-FFF9-77E5-D3216066D095}"/>
              </a:ext>
            </a:extLst>
          </p:cNvPr>
          <p:cNvSpPr txBox="1"/>
          <p:nvPr/>
        </p:nvSpPr>
        <p:spPr>
          <a:xfrm>
            <a:off x="603115" y="5058383"/>
            <a:ext cx="9552561" cy="523220"/>
          </a:xfrm>
          <a:prstGeom prst="rect">
            <a:avLst/>
          </a:prstGeom>
          <a:noFill/>
        </p:spPr>
        <p:txBody>
          <a:bodyPr wrap="square" rtlCol="0">
            <a:spAutoFit/>
          </a:bodyPr>
          <a:lstStyle/>
          <a:p>
            <a:r>
              <a:rPr lang="en-US" sz="2800" dirty="0"/>
              <a:t>Why do we need 2?</a:t>
            </a:r>
          </a:p>
        </p:txBody>
      </p:sp>
    </p:spTree>
    <p:extLst>
      <p:ext uri="{BB962C8B-B14F-4D97-AF65-F5344CB8AC3E}">
        <p14:creationId xmlns:p14="http://schemas.microsoft.com/office/powerpoint/2010/main" val="21318795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91056-AD3B-6537-3F36-FEF8563A82D1}"/>
              </a:ext>
            </a:extLst>
          </p:cNvPr>
          <p:cNvSpPr>
            <a:spLocks noGrp="1"/>
          </p:cNvSpPr>
          <p:nvPr>
            <p:ph type="title"/>
          </p:nvPr>
        </p:nvSpPr>
        <p:spPr/>
        <p:txBody>
          <a:bodyPr/>
          <a:lstStyle/>
          <a:p>
            <a:r>
              <a:rPr lang="en-US"/>
              <a:t>Add a “big pile” of nucleotides</a:t>
            </a:r>
          </a:p>
        </p:txBody>
      </p:sp>
      <p:pic>
        <p:nvPicPr>
          <p:cNvPr id="4" name="Picture 3" descr="A picture containing wheel&#10;&#10;Description automatically generated">
            <a:extLst>
              <a:ext uri="{FF2B5EF4-FFF2-40B4-BE49-F238E27FC236}">
                <a16:creationId xmlns:a16="http://schemas.microsoft.com/office/drawing/2014/main" id="{E7310425-B391-CE5D-52AE-3C55261720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606" y="2077828"/>
            <a:ext cx="9949542" cy="2702344"/>
          </a:xfrm>
          <a:prstGeom prst="rect">
            <a:avLst/>
          </a:prstGeom>
        </p:spPr>
      </p:pic>
    </p:spTree>
    <p:extLst>
      <p:ext uri="{BB962C8B-B14F-4D97-AF65-F5344CB8AC3E}">
        <p14:creationId xmlns:p14="http://schemas.microsoft.com/office/powerpoint/2010/main" val="36218427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DB678-E780-F15C-89C2-90F5EA1BC26B}"/>
              </a:ext>
            </a:extLst>
          </p:cNvPr>
          <p:cNvSpPr>
            <a:spLocks noGrp="1"/>
          </p:cNvSpPr>
          <p:nvPr>
            <p:ph type="title"/>
          </p:nvPr>
        </p:nvSpPr>
        <p:spPr>
          <a:xfrm>
            <a:off x="4544839" y="1628752"/>
            <a:ext cx="6585327" cy="2362478"/>
          </a:xfrm>
        </p:spPr>
        <p:txBody>
          <a:bodyPr>
            <a:normAutofit/>
          </a:bodyPr>
          <a:lstStyle/>
          <a:p>
            <a:r>
              <a:rPr lang="en-US" sz="4000" dirty="0"/>
              <a:t>And finally, the </a:t>
            </a:r>
            <a:r>
              <a:rPr lang="en-US" sz="4000" i="1" dirty="0"/>
              <a:t>Taq</a:t>
            </a:r>
            <a:r>
              <a:rPr lang="en-US" sz="4000" dirty="0"/>
              <a:t> Polymerase</a:t>
            </a:r>
          </a:p>
        </p:txBody>
      </p:sp>
      <p:sp>
        <p:nvSpPr>
          <p:cNvPr id="5" name="Subtitle 4">
            <a:extLst>
              <a:ext uri="{FF2B5EF4-FFF2-40B4-BE49-F238E27FC236}">
                <a16:creationId xmlns:a16="http://schemas.microsoft.com/office/drawing/2014/main" id="{43A51A29-E310-1EAC-FB3E-CEAB066A0CA5}"/>
              </a:ext>
            </a:extLst>
          </p:cNvPr>
          <p:cNvSpPr>
            <a:spLocks noGrp="1"/>
          </p:cNvSpPr>
          <p:nvPr>
            <p:ph type="subTitle" idx="1"/>
          </p:nvPr>
        </p:nvSpPr>
        <p:spPr>
          <a:xfrm>
            <a:off x="3839686" y="3285991"/>
            <a:ext cx="3506168" cy="1410478"/>
          </a:xfrm>
        </p:spPr>
        <p:txBody>
          <a:bodyPr/>
          <a:lstStyle/>
          <a:p>
            <a:r>
              <a:rPr lang="en-US" dirty="0"/>
              <a:t>If you have our Flow of Genetics Information Kit, pull the DNA Polymerase.</a:t>
            </a:r>
          </a:p>
        </p:txBody>
      </p:sp>
      <p:pic>
        <p:nvPicPr>
          <p:cNvPr id="4" name="Picture 3" descr="A picture containing athletic game, golf, sport, indoor&#10;&#10;Description automatically generated">
            <a:extLst>
              <a:ext uri="{FF2B5EF4-FFF2-40B4-BE49-F238E27FC236}">
                <a16:creationId xmlns:a16="http://schemas.microsoft.com/office/drawing/2014/main" id="{B88B3BA6-5866-FD94-9F57-37CDF99C71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8961" y="3122500"/>
            <a:ext cx="4416358" cy="3147938"/>
          </a:xfrm>
          <a:prstGeom prst="rect">
            <a:avLst/>
          </a:prstGeom>
        </p:spPr>
      </p:pic>
      <p:sp>
        <p:nvSpPr>
          <p:cNvPr id="6" name="TextBox 5">
            <a:extLst>
              <a:ext uri="{FF2B5EF4-FFF2-40B4-BE49-F238E27FC236}">
                <a16:creationId xmlns:a16="http://schemas.microsoft.com/office/drawing/2014/main" id="{8B86F6D5-AC3E-DCD6-E796-B8316B4D044B}"/>
              </a:ext>
            </a:extLst>
          </p:cNvPr>
          <p:cNvSpPr txBox="1"/>
          <p:nvPr/>
        </p:nvSpPr>
        <p:spPr>
          <a:xfrm>
            <a:off x="1976737" y="4781749"/>
            <a:ext cx="5136204" cy="1323439"/>
          </a:xfrm>
          <a:prstGeom prst="rect">
            <a:avLst/>
          </a:prstGeom>
          <a:noFill/>
        </p:spPr>
        <p:txBody>
          <a:bodyPr wrap="square" rtlCol="0">
            <a:spAutoFit/>
          </a:bodyPr>
          <a:lstStyle/>
          <a:p>
            <a:r>
              <a:rPr lang="en-US" sz="4000" dirty="0">
                <a:solidFill>
                  <a:schemeClr val="accent6">
                    <a:lumMod val="50000"/>
                  </a:schemeClr>
                </a:solidFill>
              </a:rPr>
              <a:t>Why do we use </a:t>
            </a:r>
            <a:r>
              <a:rPr lang="en-US" sz="4000" i="1" dirty="0">
                <a:solidFill>
                  <a:schemeClr val="accent6">
                    <a:lumMod val="50000"/>
                  </a:schemeClr>
                </a:solidFill>
              </a:rPr>
              <a:t>Taq </a:t>
            </a:r>
            <a:r>
              <a:rPr lang="en-US" sz="4000" dirty="0">
                <a:solidFill>
                  <a:schemeClr val="accent6">
                    <a:lumMod val="50000"/>
                  </a:schemeClr>
                </a:solidFill>
              </a:rPr>
              <a:t>Polymerase?</a:t>
            </a:r>
          </a:p>
        </p:txBody>
      </p:sp>
    </p:spTree>
    <p:extLst>
      <p:ext uri="{BB962C8B-B14F-4D97-AF65-F5344CB8AC3E}">
        <p14:creationId xmlns:p14="http://schemas.microsoft.com/office/powerpoint/2010/main" val="10977008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8E0B6-F8AF-2837-7845-C7A39CAB4F2D}"/>
              </a:ext>
            </a:extLst>
          </p:cNvPr>
          <p:cNvSpPr>
            <a:spLocks noGrp="1"/>
          </p:cNvSpPr>
          <p:nvPr>
            <p:ph type="title"/>
          </p:nvPr>
        </p:nvSpPr>
        <p:spPr/>
        <p:txBody>
          <a:bodyPr/>
          <a:lstStyle/>
          <a:p>
            <a:r>
              <a:rPr lang="en-US"/>
              <a:t>Into the Thermal Cycler - Denature</a:t>
            </a:r>
          </a:p>
        </p:txBody>
      </p:sp>
      <p:pic>
        <p:nvPicPr>
          <p:cNvPr id="4" name="Picture 3" descr="A picture containing text, clipart, screenshot&#10;&#10;Description automatically generated">
            <a:extLst>
              <a:ext uri="{FF2B5EF4-FFF2-40B4-BE49-F238E27FC236}">
                <a16:creationId xmlns:a16="http://schemas.microsoft.com/office/drawing/2014/main" id="{422D80CB-FB0C-A416-58B2-B7E0D6B6EA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564" y="1906620"/>
            <a:ext cx="11306842" cy="2562725"/>
          </a:xfrm>
          <a:prstGeom prst="rect">
            <a:avLst/>
          </a:prstGeom>
        </p:spPr>
      </p:pic>
    </p:spTree>
    <p:extLst>
      <p:ext uri="{BB962C8B-B14F-4D97-AF65-F5344CB8AC3E}">
        <p14:creationId xmlns:p14="http://schemas.microsoft.com/office/powerpoint/2010/main" val="26915480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2D11C-FC78-7BB7-DA07-4C0DB1C5D07A}"/>
              </a:ext>
            </a:extLst>
          </p:cNvPr>
          <p:cNvSpPr>
            <a:spLocks noGrp="1"/>
          </p:cNvSpPr>
          <p:nvPr>
            <p:ph type="title"/>
          </p:nvPr>
        </p:nvSpPr>
        <p:spPr/>
        <p:txBody>
          <a:bodyPr/>
          <a:lstStyle/>
          <a:p>
            <a:r>
              <a:rPr lang="en-US"/>
              <a:t>Anneal</a:t>
            </a:r>
          </a:p>
        </p:txBody>
      </p:sp>
      <p:pic>
        <p:nvPicPr>
          <p:cNvPr id="4" name="Picture 3" descr="A picture containing arrow&#10;&#10;Description automatically generated">
            <a:extLst>
              <a:ext uri="{FF2B5EF4-FFF2-40B4-BE49-F238E27FC236}">
                <a16:creationId xmlns:a16="http://schemas.microsoft.com/office/drawing/2014/main" id="{0DD067DC-2760-0CD6-E16B-9258326F3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178" y="971946"/>
            <a:ext cx="10070984" cy="3183358"/>
          </a:xfrm>
          <a:prstGeom prst="rect">
            <a:avLst/>
          </a:prstGeom>
        </p:spPr>
      </p:pic>
      <p:sp>
        <p:nvSpPr>
          <p:cNvPr id="6" name="TextBox 5">
            <a:extLst>
              <a:ext uri="{FF2B5EF4-FFF2-40B4-BE49-F238E27FC236}">
                <a16:creationId xmlns:a16="http://schemas.microsoft.com/office/drawing/2014/main" id="{8B016BFB-D380-D739-2DDA-0E4217B7E79B}"/>
              </a:ext>
            </a:extLst>
          </p:cNvPr>
          <p:cNvSpPr txBox="1"/>
          <p:nvPr/>
        </p:nvSpPr>
        <p:spPr>
          <a:xfrm>
            <a:off x="1303505" y="4494179"/>
            <a:ext cx="8793805" cy="954107"/>
          </a:xfrm>
          <a:prstGeom prst="rect">
            <a:avLst/>
          </a:prstGeom>
          <a:noFill/>
        </p:spPr>
        <p:txBody>
          <a:bodyPr wrap="square" rtlCol="0">
            <a:spAutoFit/>
          </a:bodyPr>
          <a:lstStyle/>
          <a:p>
            <a:r>
              <a:rPr lang="en-US" sz="2800" dirty="0"/>
              <a:t>Primers will bind according to Watson and Crick base pairing rules</a:t>
            </a:r>
          </a:p>
        </p:txBody>
      </p:sp>
    </p:spTree>
    <p:extLst>
      <p:ext uri="{BB962C8B-B14F-4D97-AF65-F5344CB8AC3E}">
        <p14:creationId xmlns:p14="http://schemas.microsoft.com/office/powerpoint/2010/main" val="19150373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EEA82-80DD-55E7-41DE-586D0D1C2784}"/>
              </a:ext>
            </a:extLst>
          </p:cNvPr>
          <p:cNvSpPr>
            <a:spLocks noGrp="1"/>
          </p:cNvSpPr>
          <p:nvPr>
            <p:ph type="title"/>
          </p:nvPr>
        </p:nvSpPr>
        <p:spPr/>
        <p:txBody>
          <a:bodyPr/>
          <a:lstStyle/>
          <a:p>
            <a:r>
              <a:rPr lang="en-US"/>
              <a:t>Extend</a:t>
            </a:r>
          </a:p>
        </p:txBody>
      </p:sp>
      <p:pic>
        <p:nvPicPr>
          <p:cNvPr id="4" name="Picture 3" descr="A picture containing text, clipart&#10;&#10;Description automatically generated">
            <a:extLst>
              <a:ext uri="{FF2B5EF4-FFF2-40B4-BE49-F238E27FC236}">
                <a16:creationId xmlns:a16="http://schemas.microsoft.com/office/drawing/2014/main" id="{9789372B-04AA-EB13-9FAB-3BFE98CCE2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1758" y="1117387"/>
            <a:ext cx="9227582" cy="2687914"/>
          </a:xfrm>
          <a:prstGeom prst="rect">
            <a:avLst/>
          </a:prstGeom>
        </p:spPr>
      </p:pic>
      <p:sp>
        <p:nvSpPr>
          <p:cNvPr id="5" name="TextBox 4">
            <a:extLst>
              <a:ext uri="{FF2B5EF4-FFF2-40B4-BE49-F238E27FC236}">
                <a16:creationId xmlns:a16="http://schemas.microsoft.com/office/drawing/2014/main" id="{EF1B0C12-8ABA-1C52-4AEC-D980E14A4EAA}"/>
              </a:ext>
            </a:extLst>
          </p:cNvPr>
          <p:cNvSpPr txBox="1"/>
          <p:nvPr/>
        </p:nvSpPr>
        <p:spPr>
          <a:xfrm>
            <a:off x="1181758" y="3950213"/>
            <a:ext cx="8237913" cy="646331"/>
          </a:xfrm>
          <a:prstGeom prst="rect">
            <a:avLst/>
          </a:prstGeom>
          <a:noFill/>
        </p:spPr>
        <p:txBody>
          <a:bodyPr wrap="square" rtlCol="0">
            <a:spAutoFit/>
          </a:bodyPr>
          <a:lstStyle/>
          <a:p>
            <a:r>
              <a:rPr lang="en-US" dirty="0"/>
              <a:t>Starting at the 3’ end of your primer, copy the template strand. Remember that </a:t>
            </a:r>
            <a:r>
              <a:rPr lang="en-US" i="1" dirty="0"/>
              <a:t>Taq </a:t>
            </a:r>
            <a:r>
              <a:rPr lang="en-US" dirty="0"/>
              <a:t>Polymerase can only add nucleotides in one direction (5’ -&gt; 3’)</a:t>
            </a:r>
          </a:p>
        </p:txBody>
      </p:sp>
      <p:sp>
        <p:nvSpPr>
          <p:cNvPr id="6" name="TextBox 5">
            <a:extLst>
              <a:ext uri="{FF2B5EF4-FFF2-40B4-BE49-F238E27FC236}">
                <a16:creationId xmlns:a16="http://schemas.microsoft.com/office/drawing/2014/main" id="{F310151D-EA2E-31BF-D5EA-DACE36347972}"/>
              </a:ext>
            </a:extLst>
          </p:cNvPr>
          <p:cNvSpPr txBox="1"/>
          <p:nvPr/>
        </p:nvSpPr>
        <p:spPr>
          <a:xfrm>
            <a:off x="7984817" y="5574197"/>
            <a:ext cx="2261062" cy="646331"/>
          </a:xfrm>
          <a:prstGeom prst="rect">
            <a:avLst/>
          </a:prstGeom>
          <a:noFill/>
        </p:spPr>
        <p:txBody>
          <a:bodyPr wrap="square" rtlCol="0">
            <a:spAutoFit/>
          </a:bodyPr>
          <a:lstStyle/>
          <a:p>
            <a:r>
              <a:rPr lang="en-US" dirty="0"/>
              <a:t>Cycle 1:</a:t>
            </a:r>
          </a:p>
          <a:p>
            <a:r>
              <a:rPr lang="en-US" dirty="0"/>
              <a:t>Complete</a:t>
            </a:r>
          </a:p>
        </p:txBody>
      </p:sp>
      <p:sp>
        <p:nvSpPr>
          <p:cNvPr id="7" name="TextBox 6">
            <a:extLst>
              <a:ext uri="{FF2B5EF4-FFF2-40B4-BE49-F238E27FC236}">
                <a16:creationId xmlns:a16="http://schemas.microsoft.com/office/drawing/2014/main" id="{0D285838-7827-27CD-FB84-4BCA11C1CBE4}"/>
              </a:ext>
            </a:extLst>
          </p:cNvPr>
          <p:cNvSpPr txBox="1"/>
          <p:nvPr/>
        </p:nvSpPr>
        <p:spPr>
          <a:xfrm>
            <a:off x="1181758" y="4762205"/>
            <a:ext cx="7747462" cy="646331"/>
          </a:xfrm>
          <a:prstGeom prst="rect">
            <a:avLst/>
          </a:prstGeom>
          <a:noFill/>
        </p:spPr>
        <p:txBody>
          <a:bodyPr wrap="square" rtlCol="0">
            <a:spAutoFit/>
          </a:bodyPr>
          <a:lstStyle/>
          <a:p>
            <a:r>
              <a:rPr lang="en-US" dirty="0"/>
              <a:t>*Note the unpaired ends here- The targeted sequence is dependent upon the primers</a:t>
            </a:r>
          </a:p>
        </p:txBody>
      </p:sp>
    </p:spTree>
    <p:extLst>
      <p:ext uri="{BB962C8B-B14F-4D97-AF65-F5344CB8AC3E}">
        <p14:creationId xmlns:p14="http://schemas.microsoft.com/office/powerpoint/2010/main" val="2200024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6A12D-88A8-40C8-9CCB-D99758D91922}"/>
              </a:ext>
            </a:extLst>
          </p:cNvPr>
          <p:cNvSpPr>
            <a:spLocks noGrp="1"/>
          </p:cNvSpPr>
          <p:nvPr>
            <p:ph type="title"/>
          </p:nvPr>
        </p:nvSpPr>
        <p:spPr/>
        <p:txBody>
          <a:bodyPr>
            <a:normAutofit fontScale="90000"/>
          </a:bodyPr>
          <a:lstStyle/>
          <a:p>
            <a:r>
              <a:rPr lang="en-US" sz="4400" b="1" u="sng" dirty="0">
                <a:latin typeface="+mn-lt"/>
                <a:cs typeface="Arial"/>
              </a:rPr>
              <a:t>Workshop Learning Goals</a:t>
            </a:r>
            <a:br>
              <a:rPr lang="en-US" sz="4400" b="1" u="sng" dirty="0">
                <a:latin typeface="+mn-lt"/>
                <a:cs typeface="Arial" panose="020B0604020202020204" pitchFamily="34" charset="0"/>
              </a:rPr>
            </a:br>
            <a:br>
              <a:rPr lang="en-US" sz="3600" dirty="0">
                <a:latin typeface="+mn-lt"/>
                <a:cs typeface="Arial"/>
              </a:rPr>
            </a:br>
            <a:r>
              <a:rPr lang="en-US" sz="3400" dirty="0">
                <a:latin typeface="+mn-lt"/>
                <a:cs typeface="Arial"/>
              </a:rPr>
              <a:t>1. Understand the ability to taste PTC</a:t>
            </a:r>
            <a:br>
              <a:rPr lang="en-US" sz="3400" dirty="0">
                <a:latin typeface="+mn-lt"/>
                <a:cs typeface="Arial" panose="020B0604020202020204" pitchFamily="34" charset="0"/>
              </a:rPr>
            </a:br>
            <a:r>
              <a:rPr lang="en-US" sz="3400" dirty="0">
                <a:latin typeface="+mn-lt"/>
                <a:cs typeface="Arial"/>
              </a:rPr>
              <a:t>2. Learn the Process of a Polymerase Chain Reaction</a:t>
            </a:r>
            <a:br>
              <a:rPr lang="en-US" sz="3400" dirty="0">
                <a:latin typeface="+mn-lt"/>
                <a:cs typeface="Arial" panose="020B0604020202020204" pitchFamily="34" charset="0"/>
              </a:rPr>
            </a:br>
            <a:r>
              <a:rPr lang="en-US" sz="3400" dirty="0">
                <a:latin typeface="+mn-lt"/>
                <a:cs typeface="Arial"/>
              </a:rPr>
              <a:t>3. Understand the potential applications of the technology</a:t>
            </a:r>
            <a:br>
              <a:rPr lang="en-US" sz="3400" dirty="0">
                <a:latin typeface="+mn-lt"/>
                <a:cs typeface="Arial" panose="020B0604020202020204" pitchFamily="34" charset="0"/>
              </a:rPr>
            </a:br>
            <a:r>
              <a:rPr lang="en-US" sz="3400" dirty="0">
                <a:latin typeface="+mn-lt"/>
                <a:cs typeface="Arial"/>
              </a:rPr>
              <a:t>4. See how models build student understanding</a:t>
            </a:r>
            <a:br>
              <a:rPr lang="en-US" sz="3400" dirty="0">
                <a:latin typeface="+mn-lt"/>
                <a:cs typeface="Arial" panose="020B0604020202020204" pitchFamily="34" charset="0"/>
              </a:rPr>
            </a:br>
            <a:r>
              <a:rPr lang="en-US" sz="3400" dirty="0">
                <a:latin typeface="+mn-lt"/>
                <a:cs typeface="Arial"/>
              </a:rPr>
              <a:t>5. Have fun!</a:t>
            </a:r>
            <a:endParaRPr lang="en-US" sz="3400" dirty="0">
              <a:cs typeface="Arial"/>
            </a:endParaRPr>
          </a:p>
        </p:txBody>
      </p:sp>
    </p:spTree>
    <p:extLst>
      <p:ext uri="{BB962C8B-B14F-4D97-AF65-F5344CB8AC3E}">
        <p14:creationId xmlns:p14="http://schemas.microsoft.com/office/powerpoint/2010/main" val="8173400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6E446-0100-6CB3-E182-36DBB60DC791}"/>
              </a:ext>
            </a:extLst>
          </p:cNvPr>
          <p:cNvSpPr>
            <a:spLocks noGrp="1"/>
          </p:cNvSpPr>
          <p:nvPr>
            <p:ph type="title"/>
          </p:nvPr>
        </p:nvSpPr>
        <p:spPr/>
        <p:txBody>
          <a:bodyPr>
            <a:normAutofit fontScale="90000"/>
          </a:bodyPr>
          <a:lstStyle/>
          <a:p>
            <a:r>
              <a:rPr lang="en-US"/>
              <a:t>Begin Cycle 2</a:t>
            </a:r>
            <a:br>
              <a:rPr lang="en-US"/>
            </a:br>
            <a:r>
              <a:rPr lang="en-US"/>
              <a:t>Denature</a:t>
            </a:r>
          </a:p>
        </p:txBody>
      </p:sp>
      <p:pic>
        <p:nvPicPr>
          <p:cNvPr id="4" name="Picture 3" descr="A picture containing clipart, screenshot&#10;&#10;Description automatically generated">
            <a:extLst>
              <a:ext uri="{FF2B5EF4-FFF2-40B4-BE49-F238E27FC236}">
                <a16:creationId xmlns:a16="http://schemas.microsoft.com/office/drawing/2014/main" id="{96A31729-E544-BC45-9F12-59B1A214EA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161" y="2830749"/>
            <a:ext cx="10886760" cy="1779080"/>
          </a:xfrm>
          <a:prstGeom prst="rect">
            <a:avLst/>
          </a:prstGeom>
        </p:spPr>
      </p:pic>
    </p:spTree>
    <p:extLst>
      <p:ext uri="{BB962C8B-B14F-4D97-AF65-F5344CB8AC3E}">
        <p14:creationId xmlns:p14="http://schemas.microsoft.com/office/powerpoint/2010/main" val="27247935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C6895-230E-A754-B70C-74FCB120C9AE}"/>
              </a:ext>
            </a:extLst>
          </p:cNvPr>
          <p:cNvSpPr>
            <a:spLocks noGrp="1"/>
          </p:cNvSpPr>
          <p:nvPr>
            <p:ph type="title"/>
          </p:nvPr>
        </p:nvSpPr>
        <p:spPr/>
        <p:txBody>
          <a:bodyPr/>
          <a:lstStyle/>
          <a:p>
            <a:r>
              <a:rPr lang="en-US"/>
              <a:t>Anneal</a:t>
            </a:r>
          </a:p>
        </p:txBody>
      </p:sp>
      <p:pic>
        <p:nvPicPr>
          <p:cNvPr id="4" name="Picture 3" descr="Shape, arrow&#10;&#10;Description automatically generated">
            <a:extLst>
              <a:ext uri="{FF2B5EF4-FFF2-40B4-BE49-F238E27FC236}">
                <a16:creationId xmlns:a16="http://schemas.microsoft.com/office/drawing/2014/main" id="{F300599B-8320-4A54-6D44-1B82ACBF4F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083" y="2801390"/>
            <a:ext cx="11275990" cy="2340300"/>
          </a:xfrm>
          <a:prstGeom prst="rect">
            <a:avLst/>
          </a:prstGeom>
        </p:spPr>
      </p:pic>
    </p:spTree>
    <p:extLst>
      <p:ext uri="{BB962C8B-B14F-4D97-AF65-F5344CB8AC3E}">
        <p14:creationId xmlns:p14="http://schemas.microsoft.com/office/powerpoint/2010/main" val="16927352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C7BA1-B4B5-9542-9690-4DACB7B53D0C}"/>
              </a:ext>
            </a:extLst>
          </p:cNvPr>
          <p:cNvSpPr>
            <a:spLocks noGrp="1"/>
          </p:cNvSpPr>
          <p:nvPr>
            <p:ph type="title"/>
          </p:nvPr>
        </p:nvSpPr>
        <p:spPr/>
        <p:txBody>
          <a:bodyPr/>
          <a:lstStyle/>
          <a:p>
            <a:r>
              <a:rPr lang="en-US"/>
              <a:t>Extension</a:t>
            </a:r>
          </a:p>
        </p:txBody>
      </p:sp>
      <p:pic>
        <p:nvPicPr>
          <p:cNvPr id="4" name="Picture 3" descr="Shape, arrow&#10;&#10;Description automatically generated">
            <a:extLst>
              <a:ext uri="{FF2B5EF4-FFF2-40B4-BE49-F238E27FC236}">
                <a16:creationId xmlns:a16="http://schemas.microsoft.com/office/drawing/2014/main" id="{6DF56199-00F3-D62B-648B-BA87772452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688" y="2226090"/>
            <a:ext cx="11375937" cy="2405820"/>
          </a:xfrm>
          <a:prstGeom prst="rect">
            <a:avLst/>
          </a:prstGeom>
        </p:spPr>
      </p:pic>
      <p:sp>
        <p:nvSpPr>
          <p:cNvPr id="5" name="TextBox 4">
            <a:extLst>
              <a:ext uri="{FF2B5EF4-FFF2-40B4-BE49-F238E27FC236}">
                <a16:creationId xmlns:a16="http://schemas.microsoft.com/office/drawing/2014/main" id="{4732120E-225C-EC13-BED2-EDBFC300A27C}"/>
              </a:ext>
            </a:extLst>
          </p:cNvPr>
          <p:cNvSpPr txBox="1"/>
          <p:nvPr/>
        </p:nvSpPr>
        <p:spPr>
          <a:xfrm>
            <a:off x="7861010" y="4951674"/>
            <a:ext cx="3142211" cy="646331"/>
          </a:xfrm>
          <a:prstGeom prst="rect">
            <a:avLst/>
          </a:prstGeom>
          <a:noFill/>
        </p:spPr>
        <p:txBody>
          <a:bodyPr wrap="square" rtlCol="0">
            <a:spAutoFit/>
          </a:bodyPr>
          <a:lstStyle/>
          <a:p>
            <a:r>
              <a:rPr lang="en-US"/>
              <a:t>Cycle 2</a:t>
            </a:r>
          </a:p>
          <a:p>
            <a:r>
              <a:rPr lang="en-US"/>
              <a:t>Complete</a:t>
            </a:r>
          </a:p>
        </p:txBody>
      </p:sp>
      <p:sp>
        <p:nvSpPr>
          <p:cNvPr id="6" name="TextBox 5">
            <a:extLst>
              <a:ext uri="{FF2B5EF4-FFF2-40B4-BE49-F238E27FC236}">
                <a16:creationId xmlns:a16="http://schemas.microsoft.com/office/drawing/2014/main" id="{F98962F8-FCF1-17DA-B12B-414977D7ED7E}"/>
              </a:ext>
            </a:extLst>
          </p:cNvPr>
          <p:cNvSpPr txBox="1"/>
          <p:nvPr/>
        </p:nvSpPr>
        <p:spPr>
          <a:xfrm>
            <a:off x="534379" y="4767008"/>
            <a:ext cx="3890357" cy="369332"/>
          </a:xfrm>
          <a:prstGeom prst="rect">
            <a:avLst/>
          </a:prstGeom>
          <a:noFill/>
        </p:spPr>
        <p:txBody>
          <a:bodyPr wrap="square" rtlCol="0">
            <a:spAutoFit/>
          </a:bodyPr>
          <a:lstStyle/>
          <a:p>
            <a:r>
              <a:rPr lang="en-US" dirty="0"/>
              <a:t>*Note: Unpaired bases are still present</a:t>
            </a:r>
          </a:p>
        </p:txBody>
      </p:sp>
    </p:spTree>
    <p:extLst>
      <p:ext uri="{BB962C8B-B14F-4D97-AF65-F5344CB8AC3E}">
        <p14:creationId xmlns:p14="http://schemas.microsoft.com/office/powerpoint/2010/main" val="36716351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712F0-3559-8857-5583-ACA69E6EEE99}"/>
              </a:ext>
            </a:extLst>
          </p:cNvPr>
          <p:cNvSpPr>
            <a:spLocks noGrp="1"/>
          </p:cNvSpPr>
          <p:nvPr>
            <p:ph type="title"/>
          </p:nvPr>
        </p:nvSpPr>
        <p:spPr/>
        <p:txBody>
          <a:bodyPr>
            <a:normAutofit fontScale="90000"/>
          </a:bodyPr>
          <a:lstStyle/>
          <a:p>
            <a:r>
              <a:rPr lang="en-US"/>
              <a:t>Begin Cycle 3</a:t>
            </a:r>
            <a:br>
              <a:rPr lang="en-US"/>
            </a:br>
            <a:r>
              <a:rPr lang="en-US"/>
              <a:t>Denature</a:t>
            </a:r>
          </a:p>
        </p:txBody>
      </p:sp>
      <p:pic>
        <p:nvPicPr>
          <p:cNvPr id="4" name="Picture 3" descr="Graphical user interface&#10;&#10;Description automatically generated">
            <a:extLst>
              <a:ext uri="{FF2B5EF4-FFF2-40B4-BE49-F238E27FC236}">
                <a16:creationId xmlns:a16="http://schemas.microsoft.com/office/drawing/2014/main" id="{BA8509E1-0D09-3842-3B15-889846BDF4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868" y="2529191"/>
            <a:ext cx="11123047" cy="2385752"/>
          </a:xfrm>
          <a:prstGeom prst="rect">
            <a:avLst/>
          </a:prstGeom>
        </p:spPr>
      </p:pic>
    </p:spTree>
    <p:extLst>
      <p:ext uri="{BB962C8B-B14F-4D97-AF65-F5344CB8AC3E}">
        <p14:creationId xmlns:p14="http://schemas.microsoft.com/office/powerpoint/2010/main" val="24184279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F6C08-8069-9136-B935-96460ED3631E}"/>
              </a:ext>
            </a:extLst>
          </p:cNvPr>
          <p:cNvSpPr>
            <a:spLocks noGrp="1"/>
          </p:cNvSpPr>
          <p:nvPr>
            <p:ph type="title"/>
          </p:nvPr>
        </p:nvSpPr>
        <p:spPr/>
        <p:txBody>
          <a:bodyPr/>
          <a:lstStyle/>
          <a:p>
            <a:r>
              <a:rPr lang="en-US"/>
              <a:t>Anneal</a:t>
            </a:r>
          </a:p>
        </p:txBody>
      </p:sp>
      <p:pic>
        <p:nvPicPr>
          <p:cNvPr id="4" name="Picture 3" descr="A screenshot of a computer&#10;&#10;Description automatically generated with low confidence">
            <a:extLst>
              <a:ext uri="{FF2B5EF4-FFF2-40B4-BE49-F238E27FC236}">
                <a16:creationId xmlns:a16="http://schemas.microsoft.com/office/drawing/2014/main" id="{86D308FD-51B5-94E4-9AA7-4AEDC95888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903" y="2535382"/>
            <a:ext cx="11314194" cy="3033211"/>
          </a:xfrm>
          <a:prstGeom prst="rect">
            <a:avLst/>
          </a:prstGeom>
        </p:spPr>
      </p:pic>
    </p:spTree>
    <p:extLst>
      <p:ext uri="{BB962C8B-B14F-4D97-AF65-F5344CB8AC3E}">
        <p14:creationId xmlns:p14="http://schemas.microsoft.com/office/powerpoint/2010/main" val="8996412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42FC7-4CEE-4A97-2B6A-8670F4600593}"/>
              </a:ext>
            </a:extLst>
          </p:cNvPr>
          <p:cNvSpPr>
            <a:spLocks noGrp="1"/>
          </p:cNvSpPr>
          <p:nvPr>
            <p:ph type="title"/>
          </p:nvPr>
        </p:nvSpPr>
        <p:spPr/>
        <p:txBody>
          <a:bodyPr/>
          <a:lstStyle/>
          <a:p>
            <a:r>
              <a:rPr lang="en-US"/>
              <a:t>Extend</a:t>
            </a:r>
          </a:p>
        </p:txBody>
      </p:sp>
      <p:pic>
        <p:nvPicPr>
          <p:cNvPr id="4" name="Picture 3" descr="Arrow&#10;&#10;Description automatically generated with low confidence">
            <a:extLst>
              <a:ext uri="{FF2B5EF4-FFF2-40B4-BE49-F238E27FC236}">
                <a16:creationId xmlns:a16="http://schemas.microsoft.com/office/drawing/2014/main" id="{76A298C5-42A3-FC09-7925-B975643CF7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547" y="2304711"/>
            <a:ext cx="11684906" cy="3319946"/>
          </a:xfrm>
          <a:prstGeom prst="rect">
            <a:avLst/>
          </a:prstGeom>
        </p:spPr>
      </p:pic>
      <p:sp>
        <p:nvSpPr>
          <p:cNvPr id="5" name="Star: 5 Points 4">
            <a:extLst>
              <a:ext uri="{FF2B5EF4-FFF2-40B4-BE49-F238E27FC236}">
                <a16:creationId xmlns:a16="http://schemas.microsoft.com/office/drawing/2014/main" id="{BAE9D838-B6E5-7E78-74A0-A6273FA3DF95}"/>
              </a:ext>
            </a:extLst>
          </p:cNvPr>
          <p:cNvSpPr/>
          <p:nvPr/>
        </p:nvSpPr>
        <p:spPr>
          <a:xfrm>
            <a:off x="4588625" y="4141180"/>
            <a:ext cx="465513" cy="482138"/>
          </a:xfrm>
          <a:prstGeom prst="star5">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tar: 5 Points 5">
            <a:extLst>
              <a:ext uri="{FF2B5EF4-FFF2-40B4-BE49-F238E27FC236}">
                <a16:creationId xmlns:a16="http://schemas.microsoft.com/office/drawing/2014/main" id="{A66EF3A6-C2D8-6D5A-A144-E1BE3B110E39}"/>
              </a:ext>
            </a:extLst>
          </p:cNvPr>
          <p:cNvSpPr/>
          <p:nvPr/>
        </p:nvSpPr>
        <p:spPr>
          <a:xfrm>
            <a:off x="7074090" y="3071650"/>
            <a:ext cx="465513" cy="482138"/>
          </a:xfrm>
          <a:prstGeom prst="star5">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03594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6D109-E68F-DB6E-026C-285425D403B8}"/>
              </a:ext>
            </a:extLst>
          </p:cNvPr>
          <p:cNvSpPr>
            <a:spLocks noGrp="1"/>
          </p:cNvSpPr>
          <p:nvPr>
            <p:ph type="title"/>
          </p:nvPr>
        </p:nvSpPr>
        <p:spPr>
          <a:xfrm>
            <a:off x="4544839" y="1727847"/>
            <a:ext cx="7647161" cy="2362478"/>
          </a:xfrm>
        </p:spPr>
        <p:txBody>
          <a:bodyPr/>
          <a:lstStyle/>
          <a:p>
            <a:r>
              <a:rPr lang="en-US" dirty="0"/>
              <a:t>Lather, rinse, repeat…</a:t>
            </a:r>
          </a:p>
        </p:txBody>
      </p:sp>
      <p:sp>
        <p:nvSpPr>
          <p:cNvPr id="5" name="TextBox 4">
            <a:extLst>
              <a:ext uri="{FF2B5EF4-FFF2-40B4-BE49-F238E27FC236}">
                <a16:creationId xmlns:a16="http://schemas.microsoft.com/office/drawing/2014/main" id="{E0758BD5-C95F-2F7B-9A20-6A9A115CD46B}"/>
              </a:ext>
            </a:extLst>
          </p:cNvPr>
          <p:cNvSpPr txBox="1"/>
          <p:nvPr/>
        </p:nvSpPr>
        <p:spPr>
          <a:xfrm>
            <a:off x="1046849" y="3115521"/>
            <a:ext cx="6964565" cy="2031325"/>
          </a:xfrm>
          <a:prstGeom prst="rect">
            <a:avLst/>
          </a:prstGeom>
          <a:noFill/>
        </p:spPr>
        <p:txBody>
          <a:bodyPr wrap="square" rtlCol="0">
            <a:spAutoFit/>
          </a:bodyPr>
          <a:lstStyle/>
          <a:p>
            <a:r>
              <a:rPr lang="en-US" dirty="0"/>
              <a:t>The goal? Make as many copies of a specific sequence of DNA as possible.</a:t>
            </a:r>
          </a:p>
          <a:p>
            <a:endParaRPr lang="en-US" dirty="0"/>
          </a:p>
          <a:p>
            <a:r>
              <a:rPr lang="en-US" dirty="0"/>
              <a:t>How many copies of the sequence will we make if we run 30 cycles?</a:t>
            </a:r>
          </a:p>
          <a:p>
            <a:endParaRPr lang="en-US" dirty="0"/>
          </a:p>
          <a:p>
            <a:endParaRPr lang="en-US" dirty="0"/>
          </a:p>
          <a:p>
            <a:r>
              <a:rPr lang="en-US" b="0" i="0" dirty="0">
                <a:solidFill>
                  <a:schemeClr val="bg1"/>
                </a:solidFill>
                <a:effectLst/>
                <a:highlight>
                  <a:srgbClr val="000000"/>
                </a:highlight>
                <a:latin typeface="Roboto" panose="020B0604020202020204" pitchFamily="2" charset="0"/>
              </a:rPr>
              <a:t>2 </a:t>
            </a:r>
            <a:r>
              <a:rPr lang="en-US" b="1" i="0" baseline="30000" dirty="0">
                <a:solidFill>
                  <a:schemeClr val="bg1"/>
                </a:solidFill>
                <a:effectLst/>
                <a:highlight>
                  <a:srgbClr val="000000"/>
                </a:highlight>
                <a:latin typeface="Roboto" panose="020B0604020202020204" pitchFamily="2" charset="0"/>
              </a:rPr>
              <a:t>30</a:t>
            </a:r>
            <a:r>
              <a:rPr lang="en-US" b="0" i="0" dirty="0">
                <a:solidFill>
                  <a:schemeClr val="bg1"/>
                </a:solidFill>
                <a:effectLst/>
                <a:highlight>
                  <a:srgbClr val="000000"/>
                </a:highlight>
                <a:latin typeface="Roboto" panose="020B0604020202020204" pitchFamily="2" charset="0"/>
              </a:rPr>
              <a:t> = </a:t>
            </a:r>
            <a:r>
              <a:rPr lang="en-US" b="1" i="0" dirty="0">
                <a:solidFill>
                  <a:schemeClr val="bg1"/>
                </a:solidFill>
                <a:effectLst/>
                <a:highlight>
                  <a:srgbClr val="000000"/>
                </a:highlight>
                <a:latin typeface="Roboto" panose="020B0604020202020204" pitchFamily="2" charset="0"/>
              </a:rPr>
              <a:t>1</a:t>
            </a:r>
            <a:r>
              <a:rPr lang="en-US" b="0" i="0" dirty="0">
                <a:solidFill>
                  <a:schemeClr val="bg1"/>
                </a:solidFill>
                <a:effectLst/>
                <a:highlight>
                  <a:srgbClr val="000000"/>
                </a:highlight>
                <a:latin typeface="Roboto" panose="020B0604020202020204" pitchFamily="2" charset="0"/>
              </a:rPr>
              <a:t>.02 x 10 </a:t>
            </a:r>
            <a:r>
              <a:rPr lang="en-US" b="0" i="0" baseline="30000" dirty="0">
                <a:solidFill>
                  <a:schemeClr val="bg1"/>
                </a:solidFill>
                <a:effectLst/>
                <a:highlight>
                  <a:srgbClr val="000000"/>
                </a:highlight>
                <a:latin typeface="Roboto" panose="020B0604020202020204" pitchFamily="2" charset="0"/>
              </a:rPr>
              <a:t>9</a:t>
            </a:r>
            <a:endParaRPr lang="en-US" baseline="30000" dirty="0">
              <a:solidFill>
                <a:schemeClr val="bg1"/>
              </a:solidFill>
              <a:highlight>
                <a:srgbClr val="000000"/>
              </a:highlight>
            </a:endParaRPr>
          </a:p>
        </p:txBody>
      </p:sp>
      <p:sp>
        <p:nvSpPr>
          <p:cNvPr id="3" name="Rectangle 2">
            <a:extLst>
              <a:ext uri="{FF2B5EF4-FFF2-40B4-BE49-F238E27FC236}">
                <a16:creationId xmlns:a16="http://schemas.microsoft.com/office/drawing/2014/main" id="{21C3521F-E929-3032-A2B4-CFA0AFE26A5B}"/>
              </a:ext>
            </a:extLst>
          </p:cNvPr>
          <p:cNvSpPr/>
          <p:nvPr/>
        </p:nvSpPr>
        <p:spPr>
          <a:xfrm>
            <a:off x="1111760" y="4548102"/>
            <a:ext cx="2568388" cy="923330"/>
          </a:xfrm>
          <a:prstGeom prst="rect">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5B6949D-129F-769D-8CB6-7DE868D5A9E7}"/>
              </a:ext>
            </a:extLst>
          </p:cNvPr>
          <p:cNvSpPr txBox="1"/>
          <p:nvPr/>
        </p:nvSpPr>
        <p:spPr>
          <a:xfrm>
            <a:off x="4084216" y="4554669"/>
            <a:ext cx="3523129" cy="923330"/>
          </a:xfrm>
          <a:prstGeom prst="rect">
            <a:avLst/>
          </a:prstGeom>
          <a:noFill/>
        </p:spPr>
        <p:txBody>
          <a:bodyPr wrap="square" rtlCol="0">
            <a:spAutoFit/>
          </a:bodyPr>
          <a:lstStyle/>
          <a:p>
            <a:r>
              <a:rPr lang="en-US" dirty="0"/>
              <a:t>60 will have unmatched base pairs</a:t>
            </a:r>
          </a:p>
          <a:p>
            <a:r>
              <a:rPr lang="en-US" dirty="0"/>
              <a:t>All of the rest will be the targeted DNA sequence</a:t>
            </a:r>
          </a:p>
        </p:txBody>
      </p:sp>
    </p:spTree>
    <p:extLst>
      <p:ext uri="{BB962C8B-B14F-4D97-AF65-F5344CB8AC3E}">
        <p14:creationId xmlns:p14="http://schemas.microsoft.com/office/powerpoint/2010/main" val="42558278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6D109-E68F-DB6E-026C-285425D403B8}"/>
              </a:ext>
            </a:extLst>
          </p:cNvPr>
          <p:cNvSpPr>
            <a:spLocks noGrp="1"/>
          </p:cNvSpPr>
          <p:nvPr>
            <p:ph type="title"/>
          </p:nvPr>
        </p:nvSpPr>
        <p:spPr>
          <a:xfrm>
            <a:off x="4544839" y="1727847"/>
            <a:ext cx="7647161" cy="2362478"/>
          </a:xfrm>
        </p:spPr>
        <p:txBody>
          <a:bodyPr/>
          <a:lstStyle/>
          <a:p>
            <a:r>
              <a:rPr lang="en-US" dirty="0"/>
              <a:t>Lather, rinse, repeat…</a:t>
            </a:r>
          </a:p>
        </p:txBody>
      </p:sp>
      <p:sp>
        <p:nvSpPr>
          <p:cNvPr id="5" name="TextBox 4">
            <a:extLst>
              <a:ext uri="{FF2B5EF4-FFF2-40B4-BE49-F238E27FC236}">
                <a16:creationId xmlns:a16="http://schemas.microsoft.com/office/drawing/2014/main" id="{E0758BD5-C95F-2F7B-9A20-6A9A115CD46B}"/>
              </a:ext>
            </a:extLst>
          </p:cNvPr>
          <p:cNvSpPr txBox="1"/>
          <p:nvPr/>
        </p:nvSpPr>
        <p:spPr>
          <a:xfrm>
            <a:off x="1046849" y="3115521"/>
            <a:ext cx="6964565" cy="2031325"/>
          </a:xfrm>
          <a:prstGeom prst="rect">
            <a:avLst/>
          </a:prstGeom>
          <a:noFill/>
        </p:spPr>
        <p:txBody>
          <a:bodyPr wrap="square" rtlCol="0">
            <a:spAutoFit/>
          </a:bodyPr>
          <a:lstStyle/>
          <a:p>
            <a:r>
              <a:rPr lang="en-US" dirty="0"/>
              <a:t>The goal? Make as many copies of a specific sequence of DNA as possible.</a:t>
            </a:r>
          </a:p>
          <a:p>
            <a:endParaRPr lang="en-US" dirty="0"/>
          </a:p>
          <a:p>
            <a:r>
              <a:rPr lang="en-US" dirty="0"/>
              <a:t>How many copies of the sequence will we make if we run 30 cycles?</a:t>
            </a:r>
          </a:p>
          <a:p>
            <a:endParaRPr lang="en-US" dirty="0"/>
          </a:p>
          <a:p>
            <a:endParaRPr lang="en-US" dirty="0"/>
          </a:p>
          <a:p>
            <a:r>
              <a:rPr lang="en-US" b="0" i="0" dirty="0">
                <a:solidFill>
                  <a:schemeClr val="bg1"/>
                </a:solidFill>
                <a:effectLst/>
                <a:highlight>
                  <a:srgbClr val="000000"/>
                </a:highlight>
                <a:latin typeface="Roboto" panose="020B0604020202020204" pitchFamily="2" charset="0"/>
              </a:rPr>
              <a:t>2 </a:t>
            </a:r>
            <a:r>
              <a:rPr lang="en-US" b="1" i="0" baseline="30000" dirty="0">
                <a:solidFill>
                  <a:schemeClr val="bg1"/>
                </a:solidFill>
                <a:effectLst/>
                <a:highlight>
                  <a:srgbClr val="000000"/>
                </a:highlight>
                <a:latin typeface="Roboto" panose="020B0604020202020204" pitchFamily="2" charset="0"/>
              </a:rPr>
              <a:t>30</a:t>
            </a:r>
            <a:r>
              <a:rPr lang="en-US" b="0" i="0" dirty="0">
                <a:solidFill>
                  <a:schemeClr val="bg1"/>
                </a:solidFill>
                <a:effectLst/>
                <a:highlight>
                  <a:srgbClr val="000000"/>
                </a:highlight>
                <a:latin typeface="Roboto" panose="020B0604020202020204" pitchFamily="2" charset="0"/>
              </a:rPr>
              <a:t> = </a:t>
            </a:r>
            <a:r>
              <a:rPr lang="en-US" b="1" i="0" dirty="0">
                <a:solidFill>
                  <a:schemeClr val="bg1"/>
                </a:solidFill>
                <a:effectLst/>
                <a:highlight>
                  <a:srgbClr val="000000"/>
                </a:highlight>
                <a:latin typeface="Roboto" panose="020B0604020202020204" pitchFamily="2" charset="0"/>
              </a:rPr>
              <a:t>1</a:t>
            </a:r>
            <a:r>
              <a:rPr lang="en-US" b="0" i="0" dirty="0">
                <a:solidFill>
                  <a:schemeClr val="bg1"/>
                </a:solidFill>
                <a:effectLst/>
                <a:highlight>
                  <a:srgbClr val="000000"/>
                </a:highlight>
                <a:latin typeface="Roboto" panose="020B0604020202020204" pitchFamily="2" charset="0"/>
              </a:rPr>
              <a:t>.02 x 10 </a:t>
            </a:r>
            <a:r>
              <a:rPr lang="en-US" b="0" i="0" baseline="30000" dirty="0">
                <a:solidFill>
                  <a:schemeClr val="bg1"/>
                </a:solidFill>
                <a:effectLst/>
                <a:highlight>
                  <a:srgbClr val="000000"/>
                </a:highlight>
                <a:latin typeface="Roboto" panose="020B0604020202020204" pitchFamily="2" charset="0"/>
              </a:rPr>
              <a:t>9</a:t>
            </a:r>
            <a:endParaRPr lang="en-US" baseline="30000" dirty="0">
              <a:solidFill>
                <a:schemeClr val="bg1"/>
              </a:solidFill>
              <a:highlight>
                <a:srgbClr val="000000"/>
              </a:highlight>
            </a:endParaRPr>
          </a:p>
        </p:txBody>
      </p:sp>
      <p:sp>
        <p:nvSpPr>
          <p:cNvPr id="4" name="TextBox 3">
            <a:extLst>
              <a:ext uri="{FF2B5EF4-FFF2-40B4-BE49-F238E27FC236}">
                <a16:creationId xmlns:a16="http://schemas.microsoft.com/office/drawing/2014/main" id="{E5B6949D-129F-769D-8CB6-7DE868D5A9E7}"/>
              </a:ext>
            </a:extLst>
          </p:cNvPr>
          <p:cNvSpPr txBox="1"/>
          <p:nvPr/>
        </p:nvSpPr>
        <p:spPr>
          <a:xfrm>
            <a:off x="4084216" y="4554669"/>
            <a:ext cx="3523129" cy="923330"/>
          </a:xfrm>
          <a:prstGeom prst="rect">
            <a:avLst/>
          </a:prstGeom>
          <a:noFill/>
        </p:spPr>
        <p:txBody>
          <a:bodyPr wrap="square" rtlCol="0">
            <a:spAutoFit/>
          </a:bodyPr>
          <a:lstStyle/>
          <a:p>
            <a:r>
              <a:rPr lang="en-US" dirty="0"/>
              <a:t>60 will have unmatched base pairs</a:t>
            </a:r>
          </a:p>
          <a:p>
            <a:r>
              <a:rPr lang="en-US" dirty="0"/>
              <a:t>All of the rest will be the targeted DNA sequence</a:t>
            </a:r>
          </a:p>
        </p:txBody>
      </p:sp>
    </p:spTree>
    <p:extLst>
      <p:ext uri="{BB962C8B-B14F-4D97-AF65-F5344CB8AC3E}">
        <p14:creationId xmlns:p14="http://schemas.microsoft.com/office/powerpoint/2010/main" val="1419347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CECDA3B8-3950-10C4-22ED-67999FE69A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9201" y="1502876"/>
            <a:ext cx="7343353" cy="4789612"/>
          </a:xfrm>
          <a:prstGeom prst="rect">
            <a:avLst/>
          </a:prstGeom>
        </p:spPr>
      </p:pic>
      <p:sp>
        <p:nvSpPr>
          <p:cNvPr id="2" name="Title 1">
            <a:extLst>
              <a:ext uri="{FF2B5EF4-FFF2-40B4-BE49-F238E27FC236}">
                <a16:creationId xmlns:a16="http://schemas.microsoft.com/office/drawing/2014/main" id="{529EC952-15B2-8B82-65BB-6EDFAEFBD8FD}"/>
              </a:ext>
            </a:extLst>
          </p:cNvPr>
          <p:cNvSpPr>
            <a:spLocks noGrp="1"/>
          </p:cNvSpPr>
          <p:nvPr>
            <p:ph type="title"/>
          </p:nvPr>
        </p:nvSpPr>
        <p:spPr/>
        <p:txBody>
          <a:bodyPr>
            <a:normAutofit fontScale="90000"/>
          </a:bodyPr>
          <a:lstStyle/>
          <a:p>
            <a:r>
              <a:rPr lang="en-US"/>
              <a:t>How can we differentiate between the 2 different DNA sequences?</a:t>
            </a:r>
            <a:br>
              <a:rPr lang="en-US"/>
            </a:br>
            <a:br>
              <a:rPr lang="en-US"/>
            </a:br>
            <a:endParaRPr lang="en-US"/>
          </a:p>
        </p:txBody>
      </p:sp>
      <p:pic>
        <p:nvPicPr>
          <p:cNvPr id="8194" name="Picture 2">
            <a:extLst>
              <a:ext uri="{FF2B5EF4-FFF2-40B4-BE49-F238E27FC236}">
                <a16:creationId xmlns:a16="http://schemas.microsoft.com/office/drawing/2014/main" id="{AA861313-3146-8CCF-D74D-E5AC9791D0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509" y="2736571"/>
            <a:ext cx="3057525" cy="2095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58E34E1-ED7D-BEA8-99F2-E09D7FB3EAD9}"/>
              </a:ext>
            </a:extLst>
          </p:cNvPr>
          <p:cNvSpPr txBox="1"/>
          <p:nvPr/>
        </p:nvSpPr>
        <p:spPr>
          <a:xfrm>
            <a:off x="1163170" y="4915362"/>
            <a:ext cx="2070847" cy="369332"/>
          </a:xfrm>
          <a:prstGeom prst="rect">
            <a:avLst/>
          </a:prstGeom>
          <a:noFill/>
        </p:spPr>
        <p:txBody>
          <a:bodyPr wrap="square" rtlCol="0">
            <a:spAutoFit/>
          </a:bodyPr>
          <a:lstStyle/>
          <a:p>
            <a:r>
              <a:rPr lang="en-US" i="1" err="1"/>
              <a:t>Hae</a:t>
            </a:r>
            <a:r>
              <a:rPr lang="en-US" err="1"/>
              <a:t>III</a:t>
            </a:r>
            <a:endParaRPr lang="en-US" i="1"/>
          </a:p>
        </p:txBody>
      </p:sp>
    </p:spTree>
    <p:extLst>
      <p:ext uri="{BB962C8B-B14F-4D97-AF65-F5344CB8AC3E}">
        <p14:creationId xmlns:p14="http://schemas.microsoft.com/office/powerpoint/2010/main" val="34344333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CEEAE-74EE-2113-0AAE-C945C19E9A81}"/>
              </a:ext>
            </a:extLst>
          </p:cNvPr>
          <p:cNvSpPr>
            <a:spLocks noGrp="1"/>
          </p:cNvSpPr>
          <p:nvPr>
            <p:ph type="title"/>
          </p:nvPr>
        </p:nvSpPr>
        <p:spPr/>
        <p:txBody>
          <a:bodyPr>
            <a:normAutofit fontScale="90000"/>
          </a:bodyPr>
          <a:lstStyle/>
          <a:p>
            <a:r>
              <a:rPr lang="en-US"/>
              <a:t>Gel Electrophoresis allows us to separate DNA based upon size.</a:t>
            </a:r>
          </a:p>
        </p:txBody>
      </p:sp>
      <p:pic>
        <p:nvPicPr>
          <p:cNvPr id="9220" name="Picture 4" descr="See the source image">
            <a:extLst>
              <a:ext uri="{FF2B5EF4-FFF2-40B4-BE49-F238E27FC236}">
                <a16:creationId xmlns:a16="http://schemas.microsoft.com/office/drawing/2014/main" id="{E317A3CF-F64F-00BA-EF31-DF83F89B04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051" y="1744907"/>
            <a:ext cx="11515898" cy="3913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5301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82D84-9969-6DD8-25E9-BC9283554E3A}"/>
              </a:ext>
            </a:extLst>
          </p:cNvPr>
          <p:cNvSpPr>
            <a:spLocks noGrp="1"/>
          </p:cNvSpPr>
          <p:nvPr>
            <p:ph type="title"/>
          </p:nvPr>
        </p:nvSpPr>
        <p:spPr>
          <a:xfrm>
            <a:off x="4761071" y="1249801"/>
            <a:ext cx="5937410" cy="1229362"/>
          </a:xfrm>
        </p:spPr>
        <p:txBody>
          <a:bodyPr>
            <a:noAutofit/>
          </a:bodyPr>
          <a:lstStyle/>
          <a:p>
            <a:r>
              <a:rPr lang="en-US" sz="3200" dirty="0"/>
              <a:t>Background Knowledge for Students:</a:t>
            </a:r>
          </a:p>
        </p:txBody>
      </p:sp>
      <p:sp>
        <p:nvSpPr>
          <p:cNvPr id="3" name="TextBox 2">
            <a:extLst>
              <a:ext uri="{FF2B5EF4-FFF2-40B4-BE49-F238E27FC236}">
                <a16:creationId xmlns:a16="http://schemas.microsoft.com/office/drawing/2014/main" id="{8F553895-8392-7A88-3352-5389FAF91B79}"/>
              </a:ext>
            </a:extLst>
          </p:cNvPr>
          <p:cNvSpPr txBox="1"/>
          <p:nvPr/>
        </p:nvSpPr>
        <p:spPr>
          <a:xfrm>
            <a:off x="2240603" y="3782340"/>
            <a:ext cx="3660041" cy="2523768"/>
          </a:xfrm>
          <a:prstGeom prst="rect">
            <a:avLst/>
          </a:prstGeom>
          <a:noFill/>
        </p:spPr>
        <p:txBody>
          <a:bodyPr wrap="none" rtlCol="0">
            <a:spAutoFit/>
          </a:bodyPr>
          <a:lstStyle/>
          <a:p>
            <a:r>
              <a:rPr lang="en-US" sz="3200" u="sng" dirty="0"/>
              <a:t>Big Concepts:</a:t>
            </a:r>
          </a:p>
          <a:p>
            <a:endParaRPr lang="en-US" dirty="0"/>
          </a:p>
          <a:p>
            <a:r>
              <a:rPr lang="en-US" dirty="0"/>
              <a:t>DNA Replication</a:t>
            </a:r>
          </a:p>
          <a:p>
            <a:r>
              <a:rPr lang="en-US" dirty="0"/>
              <a:t>Rules for Base Pairing</a:t>
            </a:r>
          </a:p>
          <a:p>
            <a:r>
              <a:rPr lang="en-US" dirty="0"/>
              <a:t>Hydrogen and Covalent bonding</a:t>
            </a:r>
          </a:p>
          <a:p>
            <a:r>
              <a:rPr lang="en-US" dirty="0"/>
              <a:t>DNA Structure</a:t>
            </a:r>
          </a:p>
          <a:p>
            <a:r>
              <a:rPr lang="en-US" dirty="0"/>
              <a:t>Point Mutations</a:t>
            </a:r>
          </a:p>
          <a:p>
            <a:r>
              <a:rPr lang="en-US" dirty="0"/>
              <a:t>Chromosomes, Genes, and Alleles</a:t>
            </a:r>
          </a:p>
        </p:txBody>
      </p:sp>
      <p:sp>
        <p:nvSpPr>
          <p:cNvPr id="4" name="TextBox 3">
            <a:extLst>
              <a:ext uri="{FF2B5EF4-FFF2-40B4-BE49-F238E27FC236}">
                <a16:creationId xmlns:a16="http://schemas.microsoft.com/office/drawing/2014/main" id="{CC70CAFF-9C4B-AD6B-F227-5AC62BDD0533}"/>
              </a:ext>
            </a:extLst>
          </p:cNvPr>
          <p:cNvSpPr txBox="1"/>
          <p:nvPr/>
        </p:nvSpPr>
        <p:spPr>
          <a:xfrm>
            <a:off x="5900644" y="2376050"/>
            <a:ext cx="3591689" cy="4185761"/>
          </a:xfrm>
          <a:prstGeom prst="rect">
            <a:avLst/>
          </a:prstGeom>
          <a:noFill/>
        </p:spPr>
        <p:txBody>
          <a:bodyPr wrap="none" rtlCol="0">
            <a:spAutoFit/>
          </a:bodyPr>
          <a:lstStyle/>
          <a:p>
            <a:r>
              <a:rPr lang="en-US" sz="3200" u="sng" dirty="0"/>
              <a:t>Terminology:</a:t>
            </a:r>
          </a:p>
          <a:p>
            <a:endParaRPr lang="en-US" dirty="0"/>
          </a:p>
          <a:p>
            <a:r>
              <a:rPr lang="en-US" dirty="0"/>
              <a:t>PCR – Polymerase Chain Reaction</a:t>
            </a:r>
          </a:p>
          <a:p>
            <a:r>
              <a:rPr lang="en-US" dirty="0"/>
              <a:t>Nucleotide (dNTP)</a:t>
            </a:r>
          </a:p>
          <a:p>
            <a:r>
              <a:rPr lang="en-US" dirty="0"/>
              <a:t>DNA Polymerase</a:t>
            </a:r>
          </a:p>
          <a:p>
            <a:r>
              <a:rPr lang="en-US" dirty="0"/>
              <a:t>Taq Polymerase</a:t>
            </a:r>
          </a:p>
          <a:p>
            <a:r>
              <a:rPr lang="en-US" dirty="0"/>
              <a:t>Thermal cycling</a:t>
            </a:r>
          </a:p>
          <a:p>
            <a:r>
              <a:rPr lang="en-US" dirty="0"/>
              <a:t>Target DNA</a:t>
            </a:r>
          </a:p>
          <a:p>
            <a:r>
              <a:rPr lang="en-US" dirty="0"/>
              <a:t>Primers</a:t>
            </a:r>
          </a:p>
          <a:p>
            <a:r>
              <a:rPr lang="en-US" dirty="0"/>
              <a:t>Denature</a:t>
            </a:r>
          </a:p>
          <a:p>
            <a:r>
              <a:rPr lang="en-US" dirty="0"/>
              <a:t>Anneal</a:t>
            </a:r>
          </a:p>
          <a:p>
            <a:r>
              <a:rPr lang="en-US" dirty="0"/>
              <a:t>Extend</a:t>
            </a:r>
          </a:p>
          <a:p>
            <a:r>
              <a:rPr lang="en-US" dirty="0"/>
              <a:t>Electrophoresis</a:t>
            </a:r>
          </a:p>
          <a:p>
            <a:endParaRPr lang="en-US" u="sng" dirty="0"/>
          </a:p>
        </p:txBody>
      </p:sp>
      <p:pic>
        <p:nvPicPr>
          <p:cNvPr id="5122" name="Picture 2" descr="Image result for biotechnology">
            <a:extLst>
              <a:ext uri="{FF2B5EF4-FFF2-40B4-BE49-F238E27FC236}">
                <a16:creationId xmlns:a16="http://schemas.microsoft.com/office/drawing/2014/main" id="{CAE2E814-F9E3-226A-1497-38B968F5C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2912" y="3892731"/>
            <a:ext cx="3214853" cy="2308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1338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CAEB14FD-4C1E-C927-5D5D-5639FEF560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844" y="305723"/>
            <a:ext cx="8050040" cy="6246554"/>
          </a:xfrm>
          <a:prstGeom prst="rect">
            <a:avLst/>
          </a:prstGeom>
        </p:spPr>
      </p:pic>
      <p:sp>
        <p:nvSpPr>
          <p:cNvPr id="8" name="TextBox 7">
            <a:extLst>
              <a:ext uri="{FF2B5EF4-FFF2-40B4-BE49-F238E27FC236}">
                <a16:creationId xmlns:a16="http://schemas.microsoft.com/office/drawing/2014/main" id="{6A01A69D-E279-770F-4EF8-73AF667588F5}"/>
              </a:ext>
            </a:extLst>
          </p:cNvPr>
          <p:cNvSpPr txBox="1"/>
          <p:nvPr/>
        </p:nvSpPr>
        <p:spPr>
          <a:xfrm>
            <a:off x="8540884" y="2266545"/>
            <a:ext cx="2655651" cy="2308324"/>
          </a:xfrm>
          <a:prstGeom prst="rect">
            <a:avLst/>
          </a:prstGeom>
          <a:noFill/>
        </p:spPr>
        <p:txBody>
          <a:bodyPr wrap="square" rtlCol="0">
            <a:spAutoFit/>
          </a:bodyPr>
          <a:lstStyle/>
          <a:p>
            <a:r>
              <a:rPr lang="en-US" dirty="0">
                <a:solidFill>
                  <a:schemeClr val="accent6">
                    <a:lumMod val="50000"/>
                  </a:schemeClr>
                </a:solidFill>
              </a:rPr>
              <a:t>Challenge Question!</a:t>
            </a:r>
          </a:p>
          <a:p>
            <a:endParaRPr lang="en-US" dirty="0">
              <a:solidFill>
                <a:schemeClr val="accent6">
                  <a:lumMod val="50000"/>
                </a:schemeClr>
              </a:solidFill>
            </a:endParaRPr>
          </a:p>
          <a:p>
            <a:r>
              <a:rPr lang="en-US" dirty="0">
                <a:solidFill>
                  <a:schemeClr val="accent6">
                    <a:lumMod val="50000"/>
                  </a:schemeClr>
                </a:solidFill>
              </a:rPr>
              <a:t>What about a heterozygote for this trait? </a:t>
            </a:r>
          </a:p>
          <a:p>
            <a:endParaRPr lang="en-US" dirty="0">
              <a:solidFill>
                <a:schemeClr val="accent6">
                  <a:lumMod val="50000"/>
                </a:schemeClr>
              </a:solidFill>
            </a:endParaRPr>
          </a:p>
          <a:p>
            <a:r>
              <a:rPr lang="en-US" dirty="0">
                <a:solidFill>
                  <a:schemeClr val="accent6">
                    <a:lumMod val="50000"/>
                  </a:schemeClr>
                </a:solidFill>
              </a:rPr>
              <a:t>Predict what their lane would look like.</a:t>
            </a:r>
          </a:p>
        </p:txBody>
      </p:sp>
    </p:spTree>
    <p:extLst>
      <p:ext uri="{BB962C8B-B14F-4D97-AF65-F5344CB8AC3E}">
        <p14:creationId xmlns:p14="http://schemas.microsoft.com/office/powerpoint/2010/main" val="41686310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CED5C-D261-8B50-50CB-97E4C36CF303}"/>
              </a:ext>
            </a:extLst>
          </p:cNvPr>
          <p:cNvSpPr>
            <a:spLocks noGrp="1"/>
          </p:cNvSpPr>
          <p:nvPr>
            <p:ph type="title"/>
          </p:nvPr>
        </p:nvSpPr>
        <p:spPr/>
        <p:txBody>
          <a:bodyPr/>
          <a:lstStyle/>
          <a:p>
            <a:r>
              <a:rPr lang="en-US"/>
              <a:t>Electrophoresis results</a:t>
            </a:r>
          </a:p>
        </p:txBody>
      </p:sp>
      <p:pic>
        <p:nvPicPr>
          <p:cNvPr id="4" name="Picture 3" descr="A black and white image of a guitar&#10;&#10;Description automatically generated with medium confidence">
            <a:extLst>
              <a:ext uri="{FF2B5EF4-FFF2-40B4-BE49-F238E27FC236}">
                <a16:creationId xmlns:a16="http://schemas.microsoft.com/office/drawing/2014/main" id="{8654A505-05BB-97C5-3F29-EC6028042A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9446" y="1091643"/>
            <a:ext cx="9440630" cy="5352223"/>
          </a:xfrm>
          <a:prstGeom prst="rect">
            <a:avLst/>
          </a:prstGeom>
        </p:spPr>
      </p:pic>
    </p:spTree>
    <p:extLst>
      <p:ext uri="{BB962C8B-B14F-4D97-AF65-F5344CB8AC3E}">
        <p14:creationId xmlns:p14="http://schemas.microsoft.com/office/powerpoint/2010/main" val="26037329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hart, histogram&#10;&#10;Description automatically generated">
            <a:extLst>
              <a:ext uri="{FF2B5EF4-FFF2-40B4-BE49-F238E27FC236}">
                <a16:creationId xmlns:a16="http://schemas.microsoft.com/office/drawing/2014/main" id="{5DC33731-E0C3-CBC0-9218-F30BF2129823}"/>
              </a:ext>
            </a:extLst>
          </p:cNvPr>
          <p:cNvPicPr>
            <a:picLocks noChangeAspect="1"/>
          </p:cNvPicPr>
          <p:nvPr/>
        </p:nvPicPr>
        <p:blipFill>
          <a:blip r:embed="rId2"/>
          <a:stretch>
            <a:fillRect/>
          </a:stretch>
        </p:blipFill>
        <p:spPr>
          <a:xfrm>
            <a:off x="5188639" y="1307994"/>
            <a:ext cx="6172199" cy="4925634"/>
          </a:xfrm>
          <a:prstGeom prst="rect">
            <a:avLst/>
          </a:prstGeom>
        </p:spPr>
      </p:pic>
      <p:sp>
        <p:nvSpPr>
          <p:cNvPr id="5" name="TextBox 4">
            <a:extLst>
              <a:ext uri="{FF2B5EF4-FFF2-40B4-BE49-F238E27FC236}">
                <a16:creationId xmlns:a16="http://schemas.microsoft.com/office/drawing/2014/main" id="{2F475E5B-F594-32B9-F74A-59FC36FAD537}"/>
              </a:ext>
            </a:extLst>
          </p:cNvPr>
          <p:cNvSpPr txBox="1"/>
          <p:nvPr/>
        </p:nvSpPr>
        <p:spPr>
          <a:xfrm>
            <a:off x="448178" y="1128923"/>
            <a:ext cx="4202151"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u="sng" dirty="0">
                <a:cs typeface="Calibri"/>
              </a:rPr>
              <a:t>Semi-log graphing:</a:t>
            </a:r>
          </a:p>
          <a:p>
            <a:endParaRPr lang="en-US" sz="4000" dirty="0">
              <a:cs typeface="Calibri"/>
            </a:endParaRPr>
          </a:p>
          <a:p>
            <a:r>
              <a:rPr lang="en-US" sz="4000" dirty="0">
                <a:cs typeface="Calibri"/>
              </a:rPr>
              <a:t>Why do we make a semi-log graph?</a:t>
            </a:r>
          </a:p>
        </p:txBody>
      </p:sp>
      <p:sp>
        <p:nvSpPr>
          <p:cNvPr id="8" name="Title 7">
            <a:extLst>
              <a:ext uri="{FF2B5EF4-FFF2-40B4-BE49-F238E27FC236}">
                <a16:creationId xmlns:a16="http://schemas.microsoft.com/office/drawing/2014/main" id="{9471867B-6400-428F-44D2-BB67C20B4A3D}"/>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2821332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B3939-2FE8-6164-064E-8A9C149FA2B1}"/>
              </a:ext>
            </a:extLst>
          </p:cNvPr>
          <p:cNvSpPr>
            <a:spLocks noGrp="1"/>
          </p:cNvSpPr>
          <p:nvPr>
            <p:ph type="title"/>
          </p:nvPr>
        </p:nvSpPr>
        <p:spPr/>
        <p:txBody>
          <a:bodyPr vert="horz" lIns="91440" tIns="45720" rIns="91440" bIns="45720" rtlCol="0" anchor="ctr">
            <a:normAutofit/>
          </a:bodyPr>
          <a:lstStyle/>
          <a:p>
            <a:r>
              <a:rPr lang="en-US" kern="1200">
                <a:latin typeface="+mj-lt"/>
                <a:ea typeface="+mj-ea"/>
                <a:cs typeface="+mj-cs"/>
              </a:rPr>
              <a:t>Application of the technology</a:t>
            </a:r>
          </a:p>
        </p:txBody>
      </p:sp>
      <p:graphicFrame>
        <p:nvGraphicFramePr>
          <p:cNvPr id="5" name="TextBox 2">
            <a:extLst>
              <a:ext uri="{FF2B5EF4-FFF2-40B4-BE49-F238E27FC236}">
                <a16:creationId xmlns:a16="http://schemas.microsoft.com/office/drawing/2014/main" id="{77297E86-32D5-A287-2A2A-AA8B3596F33F}"/>
              </a:ext>
            </a:extLst>
          </p:cNvPr>
          <p:cNvGraphicFramePr/>
          <p:nvPr>
            <p:extLst>
              <p:ext uri="{D42A27DB-BD31-4B8C-83A1-F6EECF244321}">
                <p14:modId xmlns:p14="http://schemas.microsoft.com/office/powerpoint/2010/main" val="57648961"/>
              </p:ext>
            </p:extLst>
          </p:nvPr>
        </p:nvGraphicFramePr>
        <p:xfrm>
          <a:off x="1016192" y="958707"/>
          <a:ext cx="10861280" cy="46736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87847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D4C3A-5C9E-9FCC-1C4B-F423A9B3019A}"/>
              </a:ext>
            </a:extLst>
          </p:cNvPr>
          <p:cNvSpPr>
            <a:spLocks noGrp="1"/>
          </p:cNvSpPr>
          <p:nvPr>
            <p:ph type="title"/>
          </p:nvPr>
        </p:nvSpPr>
        <p:spPr/>
        <p:txBody>
          <a:bodyPr/>
          <a:lstStyle/>
          <a:p>
            <a:r>
              <a:rPr lang="en-US"/>
              <a:t>Assessment Ideas</a:t>
            </a:r>
          </a:p>
        </p:txBody>
      </p:sp>
      <p:sp>
        <p:nvSpPr>
          <p:cNvPr id="3" name="Content Placeholder 2">
            <a:extLst>
              <a:ext uri="{FF2B5EF4-FFF2-40B4-BE49-F238E27FC236}">
                <a16:creationId xmlns:a16="http://schemas.microsoft.com/office/drawing/2014/main" id="{C432FF8C-5E7B-7E89-1A9E-2D1A0BB3DBF0}"/>
              </a:ext>
            </a:extLst>
          </p:cNvPr>
          <p:cNvSpPr>
            <a:spLocks noGrp="1"/>
          </p:cNvSpPr>
          <p:nvPr>
            <p:ph type="subTitle" idx="4294967295"/>
          </p:nvPr>
        </p:nvSpPr>
        <p:spPr>
          <a:xfrm>
            <a:off x="348609" y="1525638"/>
            <a:ext cx="11071663" cy="5810448"/>
          </a:xfrm>
        </p:spPr>
        <p:txBody>
          <a:bodyPr vert="horz" lIns="91440" tIns="45720" rIns="91440" bIns="45720" rtlCol="0" anchor="t">
            <a:normAutofit/>
          </a:bodyPr>
          <a:lstStyle/>
          <a:p>
            <a:r>
              <a:rPr lang="en-US" dirty="0"/>
              <a:t>Research a Single Nucleotide Polymorphism (SNP) Disease and determine if an enzyme exists to differentiate between them</a:t>
            </a:r>
          </a:p>
          <a:p>
            <a:r>
              <a:rPr lang="en-US" dirty="0"/>
              <a:t>Explain how Short Tandem Repeats (STR) could be used to identify BRCA mutations</a:t>
            </a:r>
            <a:endParaRPr lang="en-US" dirty="0">
              <a:cs typeface="Calibri"/>
            </a:endParaRPr>
          </a:p>
          <a:p>
            <a:r>
              <a:rPr lang="en-US" dirty="0"/>
              <a:t>Demonstrate how a plasmid could be constructed with a gene of interest inserted (GFP Lab)</a:t>
            </a:r>
            <a:endParaRPr lang="en-US" dirty="0">
              <a:cs typeface="Calibri"/>
            </a:endParaRPr>
          </a:p>
          <a:p>
            <a:r>
              <a:rPr lang="en-US" dirty="0"/>
              <a:t>Demonstrate how a Multiplex PCR would allow identification of biological </a:t>
            </a:r>
            <a:r>
              <a:rPr lang="en-US" dirty="0">
                <a:ea typeface="+mn-lt"/>
                <a:cs typeface="+mn-lt"/>
              </a:rPr>
              <a:t>contaminants</a:t>
            </a:r>
            <a:endParaRPr lang="en-US" dirty="0"/>
          </a:p>
          <a:p>
            <a:r>
              <a:rPr lang="en-US" dirty="0"/>
              <a:t>Create a video explaining PCR – Live action or stop motion</a:t>
            </a:r>
            <a:endParaRPr lang="en-US" dirty="0">
              <a:cs typeface="Calibri"/>
            </a:endParaRPr>
          </a:p>
          <a:p>
            <a:endParaRPr lang="en-US" dirty="0"/>
          </a:p>
        </p:txBody>
      </p:sp>
    </p:spTree>
    <p:extLst>
      <p:ext uri="{BB962C8B-B14F-4D97-AF65-F5344CB8AC3E}">
        <p14:creationId xmlns:p14="http://schemas.microsoft.com/office/powerpoint/2010/main" val="16775711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73DFE-1377-5FDB-A702-D235AA314826}"/>
              </a:ext>
            </a:extLst>
          </p:cNvPr>
          <p:cNvSpPr>
            <a:spLocks noGrp="1"/>
          </p:cNvSpPr>
          <p:nvPr>
            <p:ph type="title"/>
          </p:nvPr>
        </p:nvSpPr>
        <p:spPr/>
        <p:txBody>
          <a:bodyPr/>
          <a:lstStyle/>
          <a:p>
            <a:r>
              <a:rPr lang="en-US"/>
              <a:t>Citations</a:t>
            </a:r>
          </a:p>
        </p:txBody>
      </p:sp>
      <p:sp>
        <p:nvSpPr>
          <p:cNvPr id="3" name="Content Placeholder 2">
            <a:extLst>
              <a:ext uri="{FF2B5EF4-FFF2-40B4-BE49-F238E27FC236}">
                <a16:creationId xmlns:a16="http://schemas.microsoft.com/office/drawing/2014/main" id="{CABF34BE-4A2E-BAB2-3345-0E08644E8A02}"/>
              </a:ext>
            </a:extLst>
          </p:cNvPr>
          <p:cNvSpPr>
            <a:spLocks noGrp="1"/>
          </p:cNvSpPr>
          <p:nvPr>
            <p:ph type="subTitle" idx="4294967295"/>
          </p:nvPr>
        </p:nvSpPr>
        <p:spPr>
          <a:xfrm>
            <a:off x="4922197" y="1519051"/>
            <a:ext cx="6423498" cy="4115848"/>
          </a:xfrm>
        </p:spPr>
        <p:txBody>
          <a:bodyPr>
            <a:normAutofit/>
          </a:bodyPr>
          <a:lstStyle/>
          <a:p>
            <a:r>
              <a:rPr lang="en-US" sz="2000"/>
              <a:t>Images:</a:t>
            </a:r>
          </a:p>
          <a:p>
            <a:r>
              <a:rPr lang="en-US" sz="2000">
                <a:hlinkClick r:id="rId2"/>
              </a:rPr>
              <a:t>Denatured protein</a:t>
            </a:r>
            <a:endParaRPr lang="en-US" sz="2000"/>
          </a:p>
          <a:p>
            <a:r>
              <a:rPr lang="en-US" sz="2000">
                <a:hlinkClick r:id="rId3"/>
              </a:rPr>
              <a:t>File:Polymerase chain reaction Wikimedia Commons</a:t>
            </a:r>
            <a:endParaRPr lang="en-US" sz="2000"/>
          </a:p>
          <a:p>
            <a:r>
              <a:rPr lang="en-US" sz="2000">
                <a:hlinkClick r:id="rId4"/>
              </a:rPr>
              <a:t>Coffee face</a:t>
            </a:r>
            <a:endParaRPr lang="en-US" sz="2000"/>
          </a:p>
          <a:p>
            <a:r>
              <a:rPr lang="en-US" sz="2000">
                <a:hlinkClick r:id="rId5"/>
              </a:rPr>
              <a:t>Taste bud / tongue</a:t>
            </a:r>
            <a:endParaRPr lang="en-US" sz="2000"/>
          </a:p>
          <a:p>
            <a:r>
              <a:rPr lang="en-US" sz="2000">
                <a:hlinkClick r:id="rId6"/>
              </a:rPr>
              <a:t>PTC image</a:t>
            </a:r>
            <a:endParaRPr lang="en-US" sz="2000"/>
          </a:p>
        </p:txBody>
      </p:sp>
      <p:sp>
        <p:nvSpPr>
          <p:cNvPr id="4" name="Content Placeholder 3">
            <a:extLst>
              <a:ext uri="{FF2B5EF4-FFF2-40B4-BE49-F238E27FC236}">
                <a16:creationId xmlns:a16="http://schemas.microsoft.com/office/drawing/2014/main" id="{66658AF4-E4DC-85AE-6548-A4D2328F49BB}"/>
              </a:ext>
            </a:extLst>
          </p:cNvPr>
          <p:cNvSpPr>
            <a:spLocks noGrp="1"/>
          </p:cNvSpPr>
          <p:nvPr>
            <p:ph sz="half" idx="4294967295"/>
          </p:nvPr>
        </p:nvSpPr>
        <p:spPr>
          <a:xfrm>
            <a:off x="376136" y="1039812"/>
            <a:ext cx="5181600" cy="4351338"/>
          </a:xfrm>
        </p:spPr>
        <p:txBody>
          <a:bodyPr vert="horz" lIns="91440" tIns="45720" rIns="91440" bIns="45720" rtlCol="0" anchor="t">
            <a:normAutofit/>
          </a:bodyPr>
          <a:lstStyle/>
          <a:p>
            <a:endParaRPr lang="en-US" sz="2000" dirty="0">
              <a:latin typeface="Times New Roman" panose="02020603050405020304" pitchFamily="18" charset="0"/>
              <a:cs typeface="Times New Roman" panose="02020603050405020304" pitchFamily="18" charset="0"/>
            </a:endParaRPr>
          </a:p>
          <a:p>
            <a:r>
              <a:rPr lang="en-US" sz="2000" dirty="0">
                <a:latin typeface="Times New Roman"/>
                <a:cs typeface="Times New Roman"/>
              </a:rPr>
              <a:t>Additional reading / resources:</a:t>
            </a:r>
          </a:p>
          <a:p>
            <a:r>
              <a:rPr lang="en-US" sz="2000" dirty="0">
                <a:latin typeface="Times New Roman"/>
                <a:cs typeface="Times New Roman"/>
                <a:hlinkClick r:id="rId7"/>
              </a:rPr>
              <a:t>PCR Overview | GoldBio</a:t>
            </a:r>
            <a:endParaRPr lang="en-US" sz="2000" dirty="0">
              <a:latin typeface="Times New Roman"/>
              <a:cs typeface="Times New Roman"/>
            </a:endParaRPr>
          </a:p>
          <a:p>
            <a:r>
              <a:rPr lang="en-US" sz="2000" dirty="0">
                <a:latin typeface="Times New Roman"/>
                <a:cs typeface="Times New Roman"/>
                <a:hlinkClick r:id="rId8"/>
              </a:rPr>
              <a:t>Wet Lab resources - Carolina</a:t>
            </a:r>
            <a:endParaRPr lang="en-US" sz="2000" dirty="0">
              <a:latin typeface="Times New Roman"/>
              <a:cs typeface="Times New Roman"/>
            </a:endParaRPr>
          </a:p>
          <a:p>
            <a:r>
              <a:rPr lang="en-US" sz="2000" dirty="0">
                <a:latin typeface="Times New Roman"/>
                <a:cs typeface="Times New Roman"/>
                <a:hlinkClick r:id="rId9"/>
              </a:rPr>
              <a:t>Wet Lab resources - Edvotek</a:t>
            </a:r>
            <a:endParaRPr lang="en-US" sz="2000" dirty="0">
              <a:latin typeface="Times New Roman"/>
              <a:cs typeface="Times New Roman"/>
            </a:endParaRPr>
          </a:p>
          <a:p>
            <a:r>
              <a:rPr lang="en-US" sz="2000" dirty="0">
                <a:latin typeface="Calibri"/>
                <a:cs typeface="Calibri"/>
                <a:hlinkClick r:id="rId10"/>
              </a:rPr>
              <a:t>HHMI</a:t>
            </a:r>
            <a:r>
              <a:rPr lang="en-US" sz="2000" dirty="0">
                <a:ea typeface="+mn-lt"/>
                <a:cs typeface="+mn-lt"/>
                <a:hlinkClick r:id="rId10"/>
              </a:rPr>
              <a:t> – Genetics of Bitter Taste</a:t>
            </a:r>
            <a:endParaRPr lang="en-US" sz="2000" dirty="0">
              <a:latin typeface="Times New Roman"/>
              <a:cs typeface="Times New Roman"/>
            </a:endParaRPr>
          </a:p>
          <a:p>
            <a:endParaRPr lang="en-US" sz="2000" dirty="0">
              <a:latin typeface="Times New Roman"/>
              <a:cs typeface="Times New Roman"/>
            </a:endParaRPr>
          </a:p>
          <a:p>
            <a:endParaRPr lang="en-US" dirty="0">
              <a:cs typeface="Calibri" panose="020F0502020204030204"/>
            </a:endParaRPr>
          </a:p>
        </p:txBody>
      </p:sp>
    </p:spTree>
    <p:extLst>
      <p:ext uri="{BB962C8B-B14F-4D97-AF65-F5344CB8AC3E}">
        <p14:creationId xmlns:p14="http://schemas.microsoft.com/office/powerpoint/2010/main" val="35638435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06CDB-3D6F-41B1-A284-BE9DE96C9905}"/>
              </a:ext>
            </a:extLst>
          </p:cNvPr>
          <p:cNvSpPr>
            <a:spLocks noGrp="1"/>
          </p:cNvSpPr>
          <p:nvPr>
            <p:ph type="title"/>
          </p:nvPr>
        </p:nvSpPr>
        <p:spPr/>
        <p:txBody>
          <a:bodyPr>
            <a:noAutofit/>
          </a:bodyPr>
          <a:lstStyle/>
          <a:p>
            <a:r>
              <a:rPr lang="en-US" sz="4800">
                <a:latin typeface="+mn-lt"/>
              </a:rPr>
              <a:t>Workshop NGSS Connections </a:t>
            </a:r>
            <a:br>
              <a:rPr lang="en-US" sz="3600"/>
            </a:br>
            <a:endParaRPr lang="en-US" sz="2000">
              <a:solidFill>
                <a:schemeClr val="accent1"/>
              </a:solidFill>
              <a:latin typeface="+mn-lt"/>
              <a:cs typeface="Calibri"/>
            </a:endParaRPr>
          </a:p>
        </p:txBody>
      </p:sp>
      <p:graphicFrame>
        <p:nvGraphicFramePr>
          <p:cNvPr id="4" name="Table 3">
            <a:extLst>
              <a:ext uri="{FF2B5EF4-FFF2-40B4-BE49-F238E27FC236}">
                <a16:creationId xmlns:a16="http://schemas.microsoft.com/office/drawing/2014/main" id="{6A7E2AEF-CE4B-4814-9EB8-FFB6BFA6087A}"/>
              </a:ext>
            </a:extLst>
          </p:cNvPr>
          <p:cNvGraphicFramePr>
            <a:graphicFrameLocks noGrp="1"/>
          </p:cNvGraphicFramePr>
          <p:nvPr>
            <p:extLst>
              <p:ext uri="{D42A27DB-BD31-4B8C-83A1-F6EECF244321}">
                <p14:modId xmlns:p14="http://schemas.microsoft.com/office/powerpoint/2010/main" val="1168305529"/>
              </p:ext>
            </p:extLst>
          </p:nvPr>
        </p:nvGraphicFramePr>
        <p:xfrm>
          <a:off x="670160" y="1400035"/>
          <a:ext cx="9963007" cy="4283365"/>
        </p:xfrm>
        <a:graphic>
          <a:graphicData uri="http://schemas.openxmlformats.org/drawingml/2006/table">
            <a:tbl>
              <a:tblPr firstRow="1" firstCol="1" bandRow="1">
                <a:tableStyleId>{C4B1156A-380E-4F78-BDF5-A606A8083BF9}</a:tableStyleId>
              </a:tblPr>
              <a:tblGrid>
                <a:gridCol w="3207490">
                  <a:extLst>
                    <a:ext uri="{9D8B030D-6E8A-4147-A177-3AD203B41FA5}">
                      <a16:colId xmlns:a16="http://schemas.microsoft.com/office/drawing/2014/main" val="598079876"/>
                    </a:ext>
                  </a:extLst>
                </a:gridCol>
                <a:gridCol w="3501499">
                  <a:extLst>
                    <a:ext uri="{9D8B030D-6E8A-4147-A177-3AD203B41FA5}">
                      <a16:colId xmlns:a16="http://schemas.microsoft.com/office/drawing/2014/main" val="3881289360"/>
                    </a:ext>
                  </a:extLst>
                </a:gridCol>
                <a:gridCol w="3254018">
                  <a:extLst>
                    <a:ext uri="{9D8B030D-6E8A-4147-A177-3AD203B41FA5}">
                      <a16:colId xmlns:a16="http://schemas.microsoft.com/office/drawing/2014/main" val="2035052738"/>
                    </a:ext>
                  </a:extLst>
                </a:gridCol>
              </a:tblGrid>
              <a:tr h="453520">
                <a:tc>
                  <a:txBody>
                    <a:bodyPr/>
                    <a:lstStyle/>
                    <a:p>
                      <a:pPr marL="0" marR="0" algn="ctr">
                        <a:lnSpc>
                          <a:spcPct val="107000"/>
                        </a:lnSpc>
                        <a:spcBef>
                          <a:spcPts val="0"/>
                        </a:spcBef>
                        <a:spcAft>
                          <a:spcPts val="0"/>
                        </a:spcAft>
                      </a:pPr>
                      <a:r>
                        <a:rPr lang="en-US" sz="2900">
                          <a:solidFill>
                            <a:schemeClr val="bg1"/>
                          </a:solidFill>
                          <a:effectLst/>
                        </a:rPr>
                        <a:t>SEPs</a:t>
                      </a:r>
                      <a:endParaRPr lang="en-US" sz="29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2363" marR="62363"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2900">
                          <a:solidFill>
                            <a:schemeClr val="bg1"/>
                          </a:solidFill>
                          <a:effectLst/>
                        </a:rPr>
                        <a:t>CCCs</a:t>
                      </a:r>
                      <a:endParaRPr lang="en-US" sz="29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2363" marR="62363"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2900">
                          <a:solidFill>
                            <a:schemeClr val="bg1"/>
                          </a:solidFill>
                          <a:effectLst/>
                        </a:rPr>
                        <a:t>DCIs</a:t>
                      </a:r>
                      <a:endParaRPr lang="en-US" sz="29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2363" marR="62363"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051861">
                <a:tc>
                  <a:txBody>
                    <a:bodyPr/>
                    <a:lstStyle/>
                    <a:p>
                      <a:pPr marL="0" marR="0">
                        <a:lnSpc>
                          <a:spcPct val="107000"/>
                        </a:lnSpc>
                        <a:spcBef>
                          <a:spcPts val="0"/>
                        </a:spcBef>
                        <a:spcAft>
                          <a:spcPts val="0"/>
                        </a:spcAft>
                      </a:pPr>
                      <a:r>
                        <a:rPr lang="en-US" sz="2200" b="1">
                          <a:effectLst/>
                          <a:latin typeface="Calibri" panose="020F0502020204030204" pitchFamily="34" charset="0"/>
                          <a:ea typeface="Calibri" panose="020F0502020204030204" pitchFamily="34" charset="0"/>
                          <a:cs typeface="Times New Roman" panose="02020603050405020304" pitchFamily="18" charset="0"/>
                        </a:rPr>
                        <a:t>Asking Questions and Defining Problems (HS-LS3-1)</a:t>
                      </a:r>
                    </a:p>
                  </a:txBody>
                  <a:tcPr marL="62363" marR="62363"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lnSpc>
                          <a:spcPct val="107000"/>
                        </a:lnSpc>
                        <a:spcBef>
                          <a:spcPts val="0"/>
                        </a:spcBef>
                        <a:spcAft>
                          <a:spcPts val="0"/>
                        </a:spcAft>
                      </a:pPr>
                      <a:r>
                        <a:rPr lang="en-US" sz="2200" b="1" dirty="0">
                          <a:effectLst/>
                          <a:latin typeface="Calibri" panose="020F0502020204030204" pitchFamily="34" charset="0"/>
                          <a:ea typeface="Calibri" panose="020F0502020204030204" pitchFamily="34" charset="0"/>
                          <a:cs typeface="Times New Roman" panose="02020603050405020304" pitchFamily="18" charset="0"/>
                        </a:rPr>
                        <a:t>Cause and Effect (HS-LS3-2)</a:t>
                      </a:r>
                    </a:p>
                  </a:txBody>
                  <a:tcPr marL="62363" marR="62363"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a:lnSpc>
                          <a:spcPct val="107000"/>
                        </a:lnSpc>
                        <a:spcBef>
                          <a:spcPts val="0"/>
                        </a:spcBef>
                        <a:spcAft>
                          <a:spcPts val="0"/>
                        </a:spcAft>
                      </a:pPr>
                      <a:r>
                        <a:rPr lang="en-US" sz="2200" b="1">
                          <a:effectLst/>
                          <a:latin typeface="Calibri" panose="020F0502020204030204" pitchFamily="34" charset="0"/>
                          <a:ea typeface="Calibri" panose="020F0502020204030204" pitchFamily="34" charset="0"/>
                          <a:cs typeface="Times New Roman" panose="02020603050405020304" pitchFamily="18" charset="0"/>
                        </a:rPr>
                        <a:t>Structure and Function (HS-LS1-1)</a:t>
                      </a:r>
                    </a:p>
                  </a:txBody>
                  <a:tcPr marL="62363" marR="62363"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2084955307"/>
                  </a:ext>
                </a:extLst>
              </a:tr>
              <a:tr h="695986">
                <a:tc>
                  <a:txBody>
                    <a:bodyPr/>
                    <a:lstStyle/>
                    <a:p>
                      <a:pPr marL="0" marR="0">
                        <a:lnSpc>
                          <a:spcPct val="107000"/>
                        </a:lnSpc>
                        <a:spcBef>
                          <a:spcPts val="0"/>
                        </a:spcBef>
                        <a:spcAft>
                          <a:spcPts val="0"/>
                        </a:spcAft>
                      </a:pPr>
                      <a:r>
                        <a:rPr lang="en-US" sz="2200" b="1">
                          <a:effectLst/>
                          <a:latin typeface="Calibri" panose="020F0502020204030204" pitchFamily="34" charset="0"/>
                          <a:ea typeface="Calibri" panose="020F0502020204030204" pitchFamily="34" charset="0"/>
                          <a:cs typeface="Times New Roman" panose="02020603050405020304" pitchFamily="18" charset="0"/>
                        </a:rPr>
                        <a:t>Developing and Using Models (HS-LS1-4)</a:t>
                      </a:r>
                    </a:p>
                  </a:txBody>
                  <a:tcPr marL="62363" marR="62363"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lnSpc>
                          <a:spcPct val="107000"/>
                        </a:lnSpc>
                        <a:spcBef>
                          <a:spcPts val="0"/>
                        </a:spcBef>
                        <a:spcAft>
                          <a:spcPts val="0"/>
                        </a:spcAft>
                      </a:pPr>
                      <a:r>
                        <a:rPr lang="en-US" sz="2200" b="1" dirty="0">
                          <a:effectLst/>
                          <a:latin typeface="Calibri" panose="020F0502020204030204" pitchFamily="34" charset="0"/>
                          <a:ea typeface="Calibri" panose="020F0502020204030204" pitchFamily="34" charset="0"/>
                          <a:cs typeface="Times New Roman" panose="02020603050405020304" pitchFamily="18" charset="0"/>
                        </a:rPr>
                        <a:t>Scale Proportion, and Quantity (HS-LS3-3)</a:t>
                      </a:r>
                    </a:p>
                  </a:txBody>
                  <a:tcPr marL="62363" marR="62363"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a:lnSpc>
                          <a:spcPct val="107000"/>
                        </a:lnSpc>
                        <a:spcBef>
                          <a:spcPts val="0"/>
                        </a:spcBef>
                        <a:spcAft>
                          <a:spcPts val="0"/>
                        </a:spcAft>
                      </a:pPr>
                      <a:r>
                        <a:rPr lang="en-US" sz="2200" b="1">
                          <a:effectLst/>
                          <a:latin typeface="Calibri" panose="020F0502020204030204" pitchFamily="34" charset="0"/>
                          <a:ea typeface="Calibri" panose="020F0502020204030204" pitchFamily="34" charset="0"/>
                          <a:cs typeface="Times New Roman" panose="02020603050405020304" pitchFamily="18" charset="0"/>
                        </a:rPr>
                        <a:t>Inheritance of traits (HS-LS3-1)</a:t>
                      </a:r>
                    </a:p>
                  </a:txBody>
                  <a:tcPr marL="62363" marR="62363"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045246224"/>
                  </a:ext>
                </a:extLst>
              </a:tr>
              <a:tr h="780815">
                <a:tc>
                  <a:txBody>
                    <a:bodyPr/>
                    <a:lstStyle/>
                    <a:p>
                      <a:pPr marL="0" marR="0">
                        <a:lnSpc>
                          <a:spcPct val="107000"/>
                        </a:lnSpc>
                        <a:spcBef>
                          <a:spcPts val="0"/>
                        </a:spcBef>
                        <a:spcAft>
                          <a:spcPts val="0"/>
                        </a:spcAft>
                      </a:pPr>
                      <a:r>
                        <a:rPr lang="en-US" sz="2200" b="1">
                          <a:effectLst/>
                          <a:latin typeface="Calibri" panose="020F0502020204030204" pitchFamily="34" charset="0"/>
                          <a:ea typeface="Calibri" panose="020F0502020204030204" pitchFamily="34" charset="0"/>
                          <a:cs typeface="Times New Roman" panose="02020603050405020304" pitchFamily="18" charset="0"/>
                        </a:rPr>
                        <a:t>Analyzing and Interpreting Data (HS-LS3-3)</a:t>
                      </a:r>
                    </a:p>
                  </a:txBody>
                  <a:tcPr marL="62363" marR="62363"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lnSpc>
                          <a:spcPct val="107000"/>
                        </a:lnSpc>
                        <a:spcBef>
                          <a:spcPts val="0"/>
                        </a:spcBef>
                        <a:spcAft>
                          <a:spcPts val="0"/>
                        </a:spcAft>
                      </a:pPr>
                      <a:r>
                        <a:rPr lang="en-US" sz="2200" b="1">
                          <a:effectLst/>
                          <a:latin typeface="Calibri" panose="020F0502020204030204" pitchFamily="34" charset="0"/>
                          <a:ea typeface="Calibri" panose="020F0502020204030204" pitchFamily="34" charset="0"/>
                          <a:cs typeface="Times New Roman" panose="02020603050405020304" pitchFamily="18" charset="0"/>
                        </a:rPr>
                        <a:t>Systems and System Models</a:t>
                      </a:r>
                    </a:p>
                    <a:p>
                      <a:pPr marL="0" marR="0">
                        <a:lnSpc>
                          <a:spcPct val="107000"/>
                        </a:lnSpc>
                        <a:spcBef>
                          <a:spcPts val="0"/>
                        </a:spcBef>
                        <a:spcAft>
                          <a:spcPts val="0"/>
                        </a:spcAft>
                      </a:pPr>
                      <a:r>
                        <a:rPr lang="en-US" sz="2200" b="1">
                          <a:effectLst/>
                          <a:latin typeface="Calibri" panose="020F0502020204030204" pitchFamily="34" charset="0"/>
                          <a:ea typeface="Calibri" panose="020F0502020204030204" pitchFamily="34" charset="0"/>
                          <a:cs typeface="Times New Roman" panose="02020603050405020304" pitchFamily="18" charset="0"/>
                        </a:rPr>
                        <a:t>(HS-LS3-3)</a:t>
                      </a:r>
                    </a:p>
                  </a:txBody>
                  <a:tcPr marL="62363" marR="62363"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a:lnSpc>
                          <a:spcPct val="107000"/>
                        </a:lnSpc>
                        <a:spcBef>
                          <a:spcPts val="0"/>
                        </a:spcBef>
                        <a:spcAft>
                          <a:spcPts val="0"/>
                        </a:spcAft>
                      </a:pPr>
                      <a:r>
                        <a:rPr lang="en-US" sz="2200" b="1">
                          <a:effectLst/>
                          <a:latin typeface="Calibri" panose="020F0502020204030204" pitchFamily="34" charset="0"/>
                          <a:ea typeface="Calibri" panose="020F0502020204030204" pitchFamily="34" charset="0"/>
                          <a:cs typeface="Times New Roman" panose="02020603050405020304" pitchFamily="18" charset="0"/>
                        </a:rPr>
                        <a:t>Variation of Traits (HS-LS3-2)</a:t>
                      </a:r>
                    </a:p>
                  </a:txBody>
                  <a:tcPr marL="62363" marR="62363"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695986">
                <a:tc>
                  <a:txBody>
                    <a:bodyPr/>
                    <a:lstStyle/>
                    <a:p>
                      <a:pPr marL="0" marR="0">
                        <a:lnSpc>
                          <a:spcPct val="107000"/>
                        </a:lnSpc>
                        <a:spcBef>
                          <a:spcPts val="0"/>
                        </a:spcBef>
                        <a:spcAft>
                          <a:spcPts val="0"/>
                        </a:spcAft>
                      </a:pPr>
                      <a:endParaRPr lang="en-US" sz="2200" b="1">
                        <a:effectLst/>
                        <a:latin typeface="Calibri" panose="020F0502020204030204" pitchFamily="34" charset="0"/>
                        <a:ea typeface="Calibri" panose="020F0502020204030204" pitchFamily="34" charset="0"/>
                        <a:cs typeface="Times New Roman" panose="02020603050405020304" pitchFamily="18" charset="0"/>
                      </a:endParaRPr>
                    </a:p>
                  </a:txBody>
                  <a:tcPr marL="62363" marR="62363"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lnSpc>
                          <a:spcPct val="107000"/>
                        </a:lnSpc>
                        <a:spcBef>
                          <a:spcPts val="0"/>
                        </a:spcBef>
                        <a:spcAft>
                          <a:spcPts val="0"/>
                        </a:spcAft>
                      </a:pPr>
                      <a:r>
                        <a:rPr lang="en-US" sz="2200" b="1">
                          <a:effectLst/>
                          <a:latin typeface="Calibri" panose="020F0502020204030204" pitchFamily="34" charset="0"/>
                          <a:ea typeface="Calibri" panose="020F0502020204030204" pitchFamily="34" charset="0"/>
                          <a:cs typeface="Times New Roman" panose="02020603050405020304" pitchFamily="18" charset="0"/>
                        </a:rPr>
                        <a:t>Science is a Human Endeavor</a:t>
                      </a:r>
                    </a:p>
                    <a:p>
                      <a:pPr marL="0" marR="0">
                        <a:lnSpc>
                          <a:spcPct val="107000"/>
                        </a:lnSpc>
                        <a:spcBef>
                          <a:spcPts val="0"/>
                        </a:spcBef>
                        <a:spcAft>
                          <a:spcPts val="0"/>
                        </a:spcAft>
                      </a:pPr>
                      <a:r>
                        <a:rPr lang="en-US" sz="2200" b="1">
                          <a:effectLst/>
                          <a:latin typeface="Calibri" panose="020F0502020204030204" pitchFamily="34" charset="0"/>
                          <a:ea typeface="Calibri" panose="020F0502020204030204" pitchFamily="34" charset="0"/>
                          <a:cs typeface="Times New Roman" panose="02020603050405020304" pitchFamily="18" charset="0"/>
                        </a:rPr>
                        <a:t>(HS-LS3-3)</a:t>
                      </a:r>
                    </a:p>
                  </a:txBody>
                  <a:tcPr marL="62363" marR="62363"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a:lnSpc>
                          <a:spcPct val="107000"/>
                        </a:lnSpc>
                        <a:spcBef>
                          <a:spcPts val="0"/>
                        </a:spcBef>
                        <a:spcAft>
                          <a:spcPts val="0"/>
                        </a:spcAft>
                      </a:pPr>
                      <a:endParaRPr lang="en-US" sz="2200" b="1">
                        <a:effectLst/>
                        <a:latin typeface="Calibri" panose="020F0502020204030204" pitchFamily="34" charset="0"/>
                        <a:ea typeface="Calibri" panose="020F0502020204030204" pitchFamily="34" charset="0"/>
                        <a:cs typeface="Times New Roman" panose="02020603050405020304" pitchFamily="18" charset="0"/>
                      </a:endParaRPr>
                    </a:p>
                  </a:txBody>
                  <a:tcPr marL="62363" marR="62363"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r h="585230">
                <a:tc>
                  <a:txBody>
                    <a:bodyPr/>
                    <a:lstStyle/>
                    <a:p>
                      <a:pPr marL="0" marR="0">
                        <a:lnSpc>
                          <a:spcPct val="107000"/>
                        </a:lnSpc>
                        <a:spcBef>
                          <a:spcPts val="0"/>
                        </a:spcBef>
                        <a:spcAft>
                          <a:spcPts val="0"/>
                        </a:spcAft>
                      </a:pPr>
                      <a:r>
                        <a:rPr lang="en-US" sz="2200" b="1" dirty="0">
                          <a:effectLst/>
                        </a:rPr>
                        <a:t> </a:t>
                      </a:r>
                      <a:endParaRPr lang="en-US"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2363" marR="62363"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lnSpc>
                          <a:spcPct val="107000"/>
                        </a:lnSpc>
                        <a:spcBef>
                          <a:spcPts val="0"/>
                        </a:spcBef>
                        <a:spcAft>
                          <a:spcPts val="0"/>
                        </a:spcAft>
                      </a:pPr>
                      <a:endParaRPr lang="en-US" sz="2200" b="1">
                        <a:effectLst/>
                        <a:latin typeface="Calibri" panose="020F0502020204030204" pitchFamily="34" charset="0"/>
                        <a:ea typeface="Calibri" panose="020F0502020204030204" pitchFamily="34" charset="0"/>
                        <a:cs typeface="Times New Roman" panose="02020603050405020304" pitchFamily="18" charset="0"/>
                      </a:endParaRPr>
                    </a:p>
                  </a:txBody>
                  <a:tcPr marL="62363" marR="62363"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a:lnSpc>
                          <a:spcPct val="107000"/>
                        </a:lnSpc>
                        <a:spcBef>
                          <a:spcPts val="0"/>
                        </a:spcBef>
                        <a:spcAft>
                          <a:spcPts val="0"/>
                        </a:spcAft>
                      </a:pPr>
                      <a:endParaRPr lang="en-US"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2363" marR="62363"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217456750"/>
                  </a:ext>
                </a:extLst>
              </a:tr>
            </a:tbl>
          </a:graphicData>
        </a:graphic>
      </p:graphicFrame>
    </p:spTree>
    <p:extLst>
      <p:ext uri="{BB962C8B-B14F-4D97-AF65-F5344CB8AC3E}">
        <p14:creationId xmlns:p14="http://schemas.microsoft.com/office/powerpoint/2010/main" val="31028778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55C0E5-5405-8E71-7D10-9FF75C7D4E35}"/>
              </a:ext>
            </a:extLst>
          </p:cNvPr>
          <p:cNvSpPr txBox="1"/>
          <p:nvPr/>
        </p:nvSpPr>
        <p:spPr>
          <a:xfrm>
            <a:off x="2605021" y="1397608"/>
            <a:ext cx="6600825" cy="4351338"/>
          </a:xfrm>
          <a:prstGeom prst="rect">
            <a:avLst/>
          </a:prstGeom>
        </p:spPr>
        <p:txBody>
          <a:bodyPr vert="horz" lIns="91440" tIns="45720" rIns="91440" bIns="45720" rtlCol="0" anchor="t">
            <a:normAutofit/>
          </a:bodyPr>
          <a:lstStyle/>
          <a:p>
            <a:pPr algn="ctr" defTabSz="914400">
              <a:spcAft>
                <a:spcPts val="600"/>
              </a:spcAft>
            </a:pPr>
            <a:r>
              <a:rPr lang="en-US" sz="3600" b="1" dirty="0">
                <a:solidFill>
                  <a:schemeClr val="accent6">
                    <a:lumMod val="75000"/>
                  </a:schemeClr>
                </a:solidFill>
                <a:cs typeface="Calibri"/>
              </a:rPr>
              <a:t>We put teachers first!</a:t>
            </a:r>
            <a:br>
              <a:rPr lang="en-US" sz="3600" b="1" dirty="0">
                <a:solidFill>
                  <a:schemeClr val="accent6">
                    <a:lumMod val="75000"/>
                  </a:schemeClr>
                </a:solidFill>
                <a:cs typeface="Calibri"/>
              </a:rPr>
            </a:br>
            <a:r>
              <a:rPr lang="en-US" sz="3600" dirty="0">
                <a:cs typeface="Calibri"/>
              </a:rPr>
              <a:t>Your opinions are important to us.</a:t>
            </a:r>
            <a:endParaRPr lang="en-US" sz="3600" dirty="0">
              <a:solidFill>
                <a:srgbClr val="548235"/>
              </a:solidFill>
              <a:cs typeface="Calibri"/>
            </a:endParaRPr>
          </a:p>
          <a:p>
            <a:pPr algn="ctr" defTabSz="914400">
              <a:spcAft>
                <a:spcPts val="600"/>
              </a:spcAft>
            </a:pPr>
            <a:endParaRPr lang="en-US" sz="1600" dirty="0">
              <a:cs typeface="Calibri"/>
            </a:endParaRPr>
          </a:p>
          <a:p>
            <a:pPr algn="ctr" defTabSz="914400">
              <a:spcAft>
                <a:spcPts val="600"/>
              </a:spcAft>
            </a:pPr>
            <a:r>
              <a:rPr lang="en-US" b="1" dirty="0">
                <a:cs typeface="Calibri"/>
              </a:rPr>
              <a:t>We will email you</a:t>
            </a:r>
            <a:br>
              <a:rPr lang="en-US" b="1" dirty="0">
                <a:cs typeface="Calibri"/>
              </a:rPr>
            </a:br>
            <a:r>
              <a:rPr lang="en-US" b="1" dirty="0">
                <a:cs typeface="Calibri"/>
              </a:rPr>
              <a:t>the digital resources associated</a:t>
            </a:r>
            <a:br>
              <a:rPr lang="en-US" b="1" dirty="0">
                <a:cs typeface="Calibri"/>
              </a:rPr>
            </a:br>
            <a:r>
              <a:rPr lang="en-US" b="1" dirty="0">
                <a:cs typeface="Calibri"/>
              </a:rPr>
              <a:t>with this session.</a:t>
            </a:r>
            <a:endParaRPr lang="en-US" dirty="0">
              <a:cs typeface="Calibri"/>
            </a:endParaRPr>
          </a:p>
        </p:txBody>
      </p:sp>
    </p:spTree>
    <p:extLst>
      <p:ext uri="{BB962C8B-B14F-4D97-AF65-F5344CB8AC3E}">
        <p14:creationId xmlns:p14="http://schemas.microsoft.com/office/powerpoint/2010/main" val="6344349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6FD4E50-0D4C-4D51-96AE-E4D4B3841CA8}"/>
              </a:ext>
            </a:extLst>
          </p:cNvPr>
          <p:cNvSpPr>
            <a:spLocks noGrp="1"/>
          </p:cNvSpPr>
          <p:nvPr>
            <p:ph idx="1"/>
          </p:nvPr>
        </p:nvSpPr>
        <p:spPr/>
        <p:txBody>
          <a:bodyPr vert="horz" lIns="91440" tIns="45720" rIns="91440" bIns="45720" rtlCol="0" anchor="t">
            <a:noAutofit/>
          </a:bodyPr>
          <a:lstStyle/>
          <a:p>
            <a:r>
              <a:rPr lang="en-US" sz="3000" dirty="0"/>
              <a:t>Purchase kits at </a:t>
            </a:r>
            <a:r>
              <a:rPr lang="en-US" sz="3000" b="1" dirty="0">
                <a:solidFill>
                  <a:srgbClr val="008000"/>
                </a:solidFill>
              </a:rPr>
              <a:t>3dmoleculardesigns.com</a:t>
            </a:r>
            <a:r>
              <a:rPr lang="en-US" sz="3000" dirty="0"/>
              <a:t>. </a:t>
            </a:r>
          </a:p>
          <a:p>
            <a:r>
              <a:rPr lang="en-US" sz="2800" dirty="0">
                <a:latin typeface="Calibri"/>
                <a:cs typeface="Calibri"/>
              </a:rPr>
              <a:t>Use discount code </a:t>
            </a:r>
            <a:r>
              <a:rPr lang="en-US" sz="2800" b="1" dirty="0">
                <a:solidFill>
                  <a:srgbClr val="800080"/>
                </a:solidFill>
                <a:latin typeface="Calibri"/>
                <a:cs typeface="Calibri"/>
              </a:rPr>
              <a:t>STATE22</a:t>
            </a:r>
            <a:r>
              <a:rPr lang="en-US" sz="2800" dirty="0">
                <a:latin typeface="Calibri"/>
                <a:cs typeface="Calibri"/>
              </a:rPr>
              <a:t> to receive 20% off most items in our catalog. </a:t>
            </a:r>
            <a:r>
              <a:rPr lang="en-US" sz="1600" i="1" dirty="0">
                <a:latin typeface="Calibri"/>
                <a:cs typeface="Calibri"/>
              </a:rPr>
              <a:t>Student Modeling Packs are not eligible for discount.</a:t>
            </a:r>
            <a:endParaRPr lang="en-US" sz="1600" b="1" i="1" dirty="0">
              <a:solidFill>
                <a:srgbClr val="008000"/>
              </a:solidFill>
              <a:latin typeface="Calibri"/>
              <a:cs typeface="Calibri"/>
            </a:endParaRPr>
          </a:p>
        </p:txBody>
      </p:sp>
      <p:sp>
        <p:nvSpPr>
          <p:cNvPr id="2" name="Title 1">
            <a:extLst>
              <a:ext uri="{FF2B5EF4-FFF2-40B4-BE49-F238E27FC236}">
                <a16:creationId xmlns:a16="http://schemas.microsoft.com/office/drawing/2014/main" id="{F7F29A5C-024B-498F-B5BC-A10A39A26B9B}"/>
              </a:ext>
            </a:extLst>
          </p:cNvPr>
          <p:cNvSpPr>
            <a:spLocks noGrp="1"/>
          </p:cNvSpPr>
          <p:nvPr>
            <p:ph type="title"/>
          </p:nvPr>
        </p:nvSpPr>
        <p:spPr/>
        <p:txBody>
          <a:bodyPr>
            <a:normAutofit fontScale="90000"/>
          </a:bodyPr>
          <a:lstStyle/>
          <a:p>
            <a:r>
              <a:rPr lang="en-US" sz="4800">
                <a:solidFill>
                  <a:schemeClr val="accent1"/>
                </a:solidFill>
                <a:latin typeface="+mn-lt"/>
              </a:rPr>
              <a:t>THANK YOU FOR ATTENDING!</a:t>
            </a:r>
          </a:p>
        </p:txBody>
      </p:sp>
      <p:sp>
        <p:nvSpPr>
          <p:cNvPr id="12" name="Rectangle 11">
            <a:extLst>
              <a:ext uri="{FF2B5EF4-FFF2-40B4-BE49-F238E27FC236}">
                <a16:creationId xmlns:a16="http://schemas.microsoft.com/office/drawing/2014/main" id="{3390379A-FFFE-4213-8E31-C3B4E7AFD053}"/>
              </a:ext>
            </a:extLst>
          </p:cNvPr>
          <p:cNvSpPr/>
          <p:nvPr/>
        </p:nvSpPr>
        <p:spPr>
          <a:xfrm>
            <a:off x="746620" y="3313351"/>
            <a:ext cx="10698760" cy="584775"/>
          </a:xfrm>
          <a:prstGeom prst="rect">
            <a:avLst/>
          </a:prstGeom>
        </p:spPr>
        <p:txBody>
          <a:bodyPr wrap="square">
            <a:spAutoFit/>
          </a:bodyPr>
          <a:lstStyle/>
          <a:p>
            <a:pPr algn="ctr"/>
            <a:r>
              <a:rPr lang="en-US" sz="3200" b="1" dirty="0"/>
              <a:t>Kits and models used in this session:</a:t>
            </a:r>
          </a:p>
        </p:txBody>
      </p:sp>
      <p:sp>
        <p:nvSpPr>
          <p:cNvPr id="4" name="AutoShape 2">
            <a:extLst>
              <a:ext uri="{FF2B5EF4-FFF2-40B4-BE49-F238E27FC236}">
                <a16:creationId xmlns:a16="http://schemas.microsoft.com/office/drawing/2014/main" id="{F3D72C0B-EBA2-BF42-A060-65523BA2F30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descr="A group of people playing a board game&#10;&#10;Description automatically generated">
            <a:extLst>
              <a:ext uri="{FF2B5EF4-FFF2-40B4-BE49-F238E27FC236}">
                <a16:creationId xmlns:a16="http://schemas.microsoft.com/office/drawing/2014/main" id="{6B10330F-431F-C7CE-6F42-AE191C1DF1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2656" y="4083393"/>
            <a:ext cx="3184408" cy="2122139"/>
          </a:xfrm>
          <a:prstGeom prst="rect">
            <a:avLst/>
          </a:prstGeom>
        </p:spPr>
      </p:pic>
      <p:sp>
        <p:nvSpPr>
          <p:cNvPr id="5" name="TextBox 4">
            <a:extLst>
              <a:ext uri="{FF2B5EF4-FFF2-40B4-BE49-F238E27FC236}">
                <a16:creationId xmlns:a16="http://schemas.microsoft.com/office/drawing/2014/main" id="{54354489-E943-7DE1-521D-302F7BF555C8}"/>
              </a:ext>
            </a:extLst>
          </p:cNvPr>
          <p:cNvSpPr txBox="1"/>
          <p:nvPr/>
        </p:nvSpPr>
        <p:spPr>
          <a:xfrm>
            <a:off x="6452688" y="4386447"/>
            <a:ext cx="3314699"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cs typeface="Calibri"/>
              </a:rPr>
              <a:t>Biotechnology Kit</a:t>
            </a:r>
          </a:p>
        </p:txBody>
      </p:sp>
    </p:spTree>
    <p:extLst>
      <p:ext uri="{BB962C8B-B14F-4D97-AF65-F5344CB8AC3E}">
        <p14:creationId xmlns:p14="http://schemas.microsoft.com/office/powerpoint/2010/main" val="39311638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772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38E92-BA3B-47F5-B426-D90D97528890}"/>
              </a:ext>
            </a:extLst>
          </p:cNvPr>
          <p:cNvSpPr>
            <a:spLocks noGrp="1"/>
          </p:cNvSpPr>
          <p:nvPr>
            <p:ph type="title"/>
          </p:nvPr>
        </p:nvSpPr>
        <p:spPr/>
        <p:txBody>
          <a:bodyPr/>
          <a:lstStyle/>
          <a:p>
            <a:r>
              <a:rPr lang="en-US"/>
              <a:t>The Science of PTC Tasting</a:t>
            </a:r>
          </a:p>
        </p:txBody>
      </p:sp>
      <p:pic>
        <p:nvPicPr>
          <p:cNvPr id="1028" name="Picture 4" descr="See the source image">
            <a:extLst>
              <a:ext uri="{FF2B5EF4-FFF2-40B4-BE49-F238E27FC236}">
                <a16:creationId xmlns:a16="http://schemas.microsoft.com/office/drawing/2014/main" id="{D85DF816-D628-DA63-A362-416E801668EC}"/>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tretch>
            <a:fillRect/>
          </a:stretch>
        </p:blipFill>
        <p:spPr bwMode="auto">
          <a:xfrm>
            <a:off x="1033250" y="1040859"/>
            <a:ext cx="9462895" cy="5317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1498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ow taste works">
            <a:extLst>
              <a:ext uri="{FF2B5EF4-FFF2-40B4-BE49-F238E27FC236}">
                <a16:creationId xmlns:a16="http://schemas.microsoft.com/office/drawing/2014/main" id="{1DF6BE04-24AB-D93B-E615-3D37A15A3D79}"/>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tretch>
            <a:fillRect/>
          </a:stretch>
        </p:blipFill>
        <p:spPr bwMode="auto">
          <a:xfrm>
            <a:off x="6096000" y="405319"/>
            <a:ext cx="3857916" cy="6009408"/>
          </a:xfrm>
          <a:prstGeom prst="rect">
            <a:avLst/>
          </a:prstGeom>
          <a:solidFill>
            <a:srgbClr val="FFFFFF"/>
          </a:solidFill>
        </p:spPr>
      </p:pic>
      <p:pic>
        <p:nvPicPr>
          <p:cNvPr id="2054" name="Picture 6" descr="Bitter food, coffee and dark chocolate">
            <a:extLst>
              <a:ext uri="{FF2B5EF4-FFF2-40B4-BE49-F238E27FC236}">
                <a16:creationId xmlns:a16="http://schemas.microsoft.com/office/drawing/2014/main" id="{DCC42B4A-F50C-F535-977C-D73FCDF221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325" y="2006600"/>
            <a:ext cx="5160759" cy="28448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B73E89A-16C0-B9A8-77CE-D70120AA67CE}"/>
              </a:ext>
            </a:extLst>
          </p:cNvPr>
          <p:cNvSpPr txBox="1"/>
          <p:nvPr/>
        </p:nvSpPr>
        <p:spPr>
          <a:xfrm>
            <a:off x="604016" y="405319"/>
            <a:ext cx="5257800" cy="954107"/>
          </a:xfrm>
          <a:prstGeom prst="rect">
            <a:avLst/>
          </a:prstGeom>
          <a:noFill/>
        </p:spPr>
        <p:txBody>
          <a:bodyPr wrap="square" rtlCol="0">
            <a:spAutoFit/>
          </a:bodyPr>
          <a:lstStyle/>
          <a:p>
            <a:r>
              <a:rPr lang="en-US" sz="2800" dirty="0"/>
              <a:t>Accidental discovery – 1931 – Arthur Fox</a:t>
            </a:r>
          </a:p>
        </p:txBody>
      </p:sp>
    </p:spTree>
    <p:extLst>
      <p:ext uri="{BB962C8B-B14F-4D97-AF65-F5344CB8AC3E}">
        <p14:creationId xmlns:p14="http://schemas.microsoft.com/office/powerpoint/2010/main" val="1493739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A picture containing indoor, device, accessory&#10;&#10;Description automatically generated">
            <a:extLst>
              <a:ext uri="{FF2B5EF4-FFF2-40B4-BE49-F238E27FC236}">
                <a16:creationId xmlns:a16="http://schemas.microsoft.com/office/drawing/2014/main" id="{A8F5BCC1-5C6A-5B81-0A37-A5D9AA611F41}"/>
              </a:ext>
            </a:extLst>
          </p:cNvPr>
          <p:cNvPicPr>
            <a:picLocks noGrp="1" noChangeAspect="1"/>
          </p:cNvPicPr>
          <p:nvPr>
            <p:ph idx="1"/>
          </p:nvPr>
        </p:nvPicPr>
        <p:blipFill>
          <a:blip r:embed="rId2"/>
          <a:stretch>
            <a:fillRect/>
          </a:stretch>
        </p:blipFill>
        <p:spPr>
          <a:xfrm>
            <a:off x="1016191" y="1393398"/>
            <a:ext cx="8016052" cy="4424790"/>
          </a:xfrm>
        </p:spPr>
      </p:pic>
      <p:sp>
        <p:nvSpPr>
          <p:cNvPr id="3083" name="Title 1">
            <a:extLst>
              <a:ext uri="{FF2B5EF4-FFF2-40B4-BE49-F238E27FC236}">
                <a16:creationId xmlns:a16="http://schemas.microsoft.com/office/drawing/2014/main" id="{38B506F6-3996-C754-0C19-F3157EB0D68C}"/>
              </a:ext>
            </a:extLst>
          </p:cNvPr>
          <p:cNvSpPr>
            <a:spLocks noGrp="1"/>
          </p:cNvSpPr>
          <p:nvPr>
            <p:ph type="title"/>
          </p:nvPr>
        </p:nvSpPr>
        <p:spPr/>
        <p:txBody>
          <a:bodyPr/>
          <a:lstStyle/>
          <a:p>
            <a:r>
              <a:rPr lang="en-US"/>
              <a:t>Phenylthiocarbamide</a:t>
            </a:r>
          </a:p>
        </p:txBody>
      </p:sp>
      <p:sp>
        <p:nvSpPr>
          <p:cNvPr id="3085" name="Content Placeholder 2">
            <a:extLst>
              <a:ext uri="{FF2B5EF4-FFF2-40B4-BE49-F238E27FC236}">
                <a16:creationId xmlns:a16="http://schemas.microsoft.com/office/drawing/2014/main" id="{9C3BF0DC-4447-1544-482B-1F62F3ABB814}"/>
              </a:ext>
            </a:extLst>
          </p:cNvPr>
          <p:cNvSpPr>
            <a:spLocks noGrp="1"/>
          </p:cNvSpPr>
          <p:nvPr>
            <p:ph type="subTitle" idx="4294967295"/>
          </p:nvPr>
        </p:nvSpPr>
        <p:spPr>
          <a:xfrm>
            <a:off x="7430345" y="3961016"/>
            <a:ext cx="3999655" cy="1857172"/>
          </a:xfrm>
        </p:spPr>
        <p:txBody>
          <a:bodyPr vert="horz" lIns="91440" tIns="45720" rIns="91440" bIns="45720" rtlCol="0" anchor="t">
            <a:normAutofit fontScale="92500" lnSpcReduction="20000"/>
          </a:bodyPr>
          <a:lstStyle/>
          <a:p>
            <a:r>
              <a:rPr lang="en-US" dirty="0">
                <a:solidFill>
                  <a:srgbClr val="202122"/>
                </a:solidFill>
                <a:latin typeface="+mj-lt"/>
              </a:rPr>
              <a:t>Also</a:t>
            </a:r>
            <a:r>
              <a:rPr lang="en-US" i="0" dirty="0">
                <a:solidFill>
                  <a:srgbClr val="202122"/>
                </a:solidFill>
                <a:effectLst/>
                <a:latin typeface="+mj-lt"/>
              </a:rPr>
              <a:t> known as phenylthiourea</a:t>
            </a:r>
          </a:p>
          <a:p>
            <a:r>
              <a:rPr lang="en-US" dirty="0">
                <a:solidFill>
                  <a:srgbClr val="202122"/>
                </a:solidFill>
                <a:latin typeface="+mj-lt"/>
              </a:rPr>
              <a:t>Plant Defense Mechanism</a:t>
            </a:r>
            <a:endParaRPr lang="en-US" dirty="0">
              <a:solidFill>
                <a:srgbClr val="202122"/>
              </a:solidFill>
              <a:latin typeface="+mj-lt"/>
              <a:cs typeface="Calibri Light"/>
            </a:endParaRPr>
          </a:p>
          <a:p>
            <a:r>
              <a:rPr lang="en-US" dirty="0">
                <a:latin typeface="+mj-lt"/>
              </a:rPr>
              <a:t>Human ability to taste this plays a role in food choice</a:t>
            </a:r>
            <a:endParaRPr lang="en-US" dirty="0">
              <a:latin typeface="+mj-lt"/>
              <a:cs typeface="Calibri Light"/>
            </a:endParaRPr>
          </a:p>
        </p:txBody>
      </p:sp>
    </p:spTree>
    <p:extLst>
      <p:ext uri="{BB962C8B-B14F-4D97-AF65-F5344CB8AC3E}">
        <p14:creationId xmlns:p14="http://schemas.microsoft.com/office/powerpoint/2010/main" val="3334626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8C1DE90-3E66-E67B-183B-E74FDE272F29}"/>
              </a:ext>
            </a:extLst>
          </p:cNvPr>
          <p:cNvSpPr txBox="1"/>
          <p:nvPr/>
        </p:nvSpPr>
        <p:spPr>
          <a:xfrm>
            <a:off x="1996903" y="520429"/>
            <a:ext cx="7380561" cy="3600986"/>
          </a:xfrm>
          <a:prstGeom prst="rect">
            <a:avLst/>
          </a:prstGeom>
          <a:noFill/>
        </p:spPr>
        <p:txBody>
          <a:bodyPr wrap="square" rtlCol="0">
            <a:spAutoFit/>
          </a:bodyPr>
          <a:lstStyle/>
          <a:p>
            <a:pPr algn="ctr"/>
            <a:r>
              <a:rPr lang="en-US" sz="4800" b="1" u="sng" dirty="0"/>
              <a:t>Pull out your DNA Sequence.</a:t>
            </a:r>
          </a:p>
          <a:p>
            <a:pPr algn="ctr"/>
            <a:endParaRPr lang="en-US" sz="4400" dirty="0"/>
          </a:p>
          <a:p>
            <a:pPr algn="ctr"/>
            <a:r>
              <a:rPr lang="en-US" sz="4400" dirty="0"/>
              <a:t>What are some initial observations you can make?</a:t>
            </a:r>
          </a:p>
        </p:txBody>
      </p:sp>
    </p:spTree>
    <p:extLst>
      <p:ext uri="{BB962C8B-B14F-4D97-AF65-F5344CB8AC3E}">
        <p14:creationId xmlns:p14="http://schemas.microsoft.com/office/powerpoint/2010/main" val="2756336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63B5C38D-BC06-F8EC-ED65-DFED05B740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0035" y="1144354"/>
            <a:ext cx="7552563" cy="5373077"/>
          </a:xfrm>
          <a:prstGeom prst="rect">
            <a:avLst/>
          </a:prstGeom>
        </p:spPr>
      </p:pic>
      <p:sp>
        <p:nvSpPr>
          <p:cNvPr id="2" name="Title 1">
            <a:extLst>
              <a:ext uri="{FF2B5EF4-FFF2-40B4-BE49-F238E27FC236}">
                <a16:creationId xmlns:a16="http://schemas.microsoft.com/office/drawing/2014/main" id="{78E46995-ED33-176E-DCBF-8C7ED00EE9A8}"/>
              </a:ext>
            </a:extLst>
          </p:cNvPr>
          <p:cNvSpPr>
            <a:spLocks noGrp="1"/>
          </p:cNvSpPr>
          <p:nvPr>
            <p:ph type="title"/>
          </p:nvPr>
        </p:nvSpPr>
        <p:spPr/>
        <p:txBody>
          <a:bodyPr/>
          <a:lstStyle/>
          <a:p>
            <a:r>
              <a:rPr lang="en-US"/>
              <a:t>The Genetics</a:t>
            </a:r>
          </a:p>
        </p:txBody>
      </p:sp>
    </p:spTree>
    <p:extLst>
      <p:ext uri="{BB962C8B-B14F-4D97-AF65-F5344CB8AC3E}">
        <p14:creationId xmlns:p14="http://schemas.microsoft.com/office/powerpoint/2010/main" val="11552719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93288F0A-068E-40D7-B4F8-15AB39E4A283}" vid="{5E80E0DD-D864-4982-B4BD-DD655C27828F}"/>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93288F0A-068E-40D7-B4F8-15AB39E4A283}" vid="{E8471C4C-3E8C-46B6-8453-1BB87D69F46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1" ma:contentTypeDescription="Create a new document." ma:contentTypeScope="" ma:versionID="50f1bd06b1c5b782c82d5bae311ccf5b">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3a2c19bcc5f9f103c0bc11c7ae6a0506"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lcf76f155ced4ddcb4097134ff3c332f xmlns="fccfdd5f-3cf6-48f3-9c58-398738ebd059">
      <Terms xmlns="http://schemas.microsoft.com/office/infopath/2007/PartnerControls"/>
    </lcf76f155ced4ddcb4097134ff3c332f>
    <_ip_UnifiedCompliancePolicyUIAction xmlns="http://schemas.microsoft.com/sharepoint/v3" xsi:nil="true"/>
    <Comments xmlns="fccfdd5f-3cf6-48f3-9c58-398738ebd059" xsi:nil="true"/>
    <SubmittedtoNSTA xmlns="fccfdd5f-3cf6-48f3-9c58-398738ebd059">false</SubmittedtoNSTA>
    <_ip_UnifiedCompliancePolicyProperties xmlns="http://schemas.microsoft.com/sharepoint/v3" xsi:nil="true"/>
  </documentManagement>
</p:properties>
</file>

<file path=customXml/itemProps1.xml><?xml version="1.0" encoding="utf-8"?>
<ds:datastoreItem xmlns:ds="http://schemas.openxmlformats.org/officeDocument/2006/customXml" ds:itemID="{91E16ABB-C338-49FE-BEFB-AD5EFBB9D155}">
  <ds:schemaRefs>
    <ds:schemaRef ds:uri="http://schemas.microsoft.com/sharepoint/v3/contenttype/forms"/>
  </ds:schemaRefs>
</ds:datastoreItem>
</file>

<file path=customXml/itemProps2.xml><?xml version="1.0" encoding="utf-8"?>
<ds:datastoreItem xmlns:ds="http://schemas.openxmlformats.org/officeDocument/2006/customXml" ds:itemID="{1521B9E1-4F64-41B6-BFED-73D7135E8E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937C8D3-1BFD-40B6-BC92-A17C86FCEACF}">
  <ds:schemaRefs>
    <ds:schemaRef ds:uri="http://schemas.microsoft.com/office/2006/metadata/properties"/>
    <ds:schemaRef ds:uri="http://schemas.microsoft.com/office/infopath/2007/PartnerControls"/>
    <ds:schemaRef ds:uri="http://schemas.microsoft.com/sharepoint/v3"/>
    <ds:schemaRef ds:uri="77f421b6-124f-4701-bd7b-c31d2b908c90"/>
    <ds:schemaRef ds:uri="256d1f37-a5bf-40ea-9e3b-df9e783b5a8c"/>
    <ds:schemaRef ds:uri="cfebaabb-06ba-495d-9116-624c50a03998"/>
    <ds:schemaRef ds:uri="fccfdd5f-3cf6-48f3-9c58-398738ebd059"/>
  </ds:schemaRefs>
</ds:datastoreItem>
</file>

<file path=docProps/app.xml><?xml version="1.0" encoding="utf-8"?>
<Properties xmlns="http://schemas.openxmlformats.org/officeDocument/2006/extended-properties" xmlns:vt="http://schemas.openxmlformats.org/officeDocument/2006/docPropsVTypes">
  <Template>3DMD Presentation template 2022</Template>
  <TotalTime>1091</TotalTime>
  <Words>1211</Words>
  <Application>Microsoft Office PowerPoint</Application>
  <PresentationFormat>Widescreen</PresentationFormat>
  <Paragraphs>241</Paragraphs>
  <Slides>49</Slides>
  <Notes>0</Notes>
  <HiddenSlides>0</HiddenSlides>
  <MMClips>1</MMClips>
  <ScaleCrop>false</ScaleCrop>
  <HeadingPairs>
    <vt:vector size="4" baseType="variant">
      <vt:variant>
        <vt:lpstr>Theme</vt:lpstr>
      </vt:variant>
      <vt:variant>
        <vt:i4>2</vt:i4>
      </vt:variant>
      <vt:variant>
        <vt:lpstr>Slide Titles</vt:lpstr>
      </vt:variant>
      <vt:variant>
        <vt:i4>49</vt:i4>
      </vt:variant>
    </vt:vector>
  </HeadingPairs>
  <TitlesOfParts>
    <vt:vector size="51" baseType="lpstr">
      <vt:lpstr>Office Theme</vt:lpstr>
      <vt:lpstr>Custom Design</vt:lpstr>
      <vt:lpstr>PowerPoint Presentation</vt:lpstr>
      <vt:lpstr>Mark Arnholt Science Educator SMART Team Coordinator 3D Molecular Designs Milwaukee, WI mark.arnholt@3dmoleculardesigns.com </vt:lpstr>
      <vt:lpstr>Workshop Learning Goals  1. Understand the ability to taste PTC 2. Learn the Process of a Polymerase Chain Reaction 3. Understand the potential applications of the technology 4. See how models build student understanding 5. Have fun!</vt:lpstr>
      <vt:lpstr>Background Knowledge for Students:</vt:lpstr>
      <vt:lpstr>The Science of PTC Tasting</vt:lpstr>
      <vt:lpstr>PowerPoint Presentation</vt:lpstr>
      <vt:lpstr>Phenylthiocarbamide</vt:lpstr>
      <vt:lpstr>PowerPoint Presentation</vt:lpstr>
      <vt:lpstr>The Genetics</vt:lpstr>
      <vt:lpstr>PowerPoint Presentation</vt:lpstr>
      <vt:lpstr>Let’s review DNA replication in a cell</vt:lpstr>
      <vt:lpstr>So many enzymes!</vt:lpstr>
      <vt:lpstr>Working with enzymes is difficult!</vt:lpstr>
      <vt:lpstr>The Process</vt:lpstr>
      <vt:lpstr>In the tube</vt:lpstr>
      <vt:lpstr>Why do we need to use Taq Polymerase?</vt:lpstr>
      <vt:lpstr>Let’s break this down</vt:lpstr>
      <vt:lpstr>Denature</vt:lpstr>
      <vt:lpstr>Anneal</vt:lpstr>
      <vt:lpstr>Extend</vt:lpstr>
      <vt:lpstr>Hurry up...</vt:lpstr>
      <vt:lpstr>Your table is now a 0.2 mL PCR tube.</vt:lpstr>
      <vt:lpstr>Time to build our Template DNA</vt:lpstr>
      <vt:lpstr>Next, build our Primers. We need 7 of each.</vt:lpstr>
      <vt:lpstr>Add a “big pile” of nucleotides</vt:lpstr>
      <vt:lpstr>And finally, the Taq Polymerase</vt:lpstr>
      <vt:lpstr>Into the Thermal Cycler - Denature</vt:lpstr>
      <vt:lpstr>Anneal</vt:lpstr>
      <vt:lpstr>Extend</vt:lpstr>
      <vt:lpstr>Begin Cycle 2 Denature</vt:lpstr>
      <vt:lpstr>Anneal</vt:lpstr>
      <vt:lpstr>Extension</vt:lpstr>
      <vt:lpstr>Begin Cycle 3 Denature</vt:lpstr>
      <vt:lpstr>Anneal</vt:lpstr>
      <vt:lpstr>Extend</vt:lpstr>
      <vt:lpstr>Lather, rinse, repeat…</vt:lpstr>
      <vt:lpstr>Lather, rinse, repeat…</vt:lpstr>
      <vt:lpstr>How can we differentiate between the 2 different DNA sequences?  </vt:lpstr>
      <vt:lpstr>Gel Electrophoresis allows us to separate DNA based upon size.</vt:lpstr>
      <vt:lpstr>PowerPoint Presentation</vt:lpstr>
      <vt:lpstr>Electrophoresis results</vt:lpstr>
      <vt:lpstr>PowerPoint Presentation</vt:lpstr>
      <vt:lpstr>Application of the technology</vt:lpstr>
      <vt:lpstr>Assessment Ideas</vt:lpstr>
      <vt:lpstr>Citations</vt:lpstr>
      <vt:lpstr>Workshop NGSS Connections  </vt:lpstr>
      <vt:lpstr>PowerPoint Presentation</vt:lpstr>
      <vt:lpstr>THANK YOU FOR ATTENDING!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Arnholt</dc:creator>
  <cp:lastModifiedBy>Mark Hoelzer</cp:lastModifiedBy>
  <cp:revision>5</cp:revision>
  <dcterms:created xsi:type="dcterms:W3CDTF">2022-11-02T21:10:28Z</dcterms:created>
  <dcterms:modified xsi:type="dcterms:W3CDTF">2022-11-10T21:58:47Z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