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6" r:id="rId6"/>
  </p:sldMasterIdLst>
  <p:notesMasterIdLst>
    <p:notesMasterId r:id="rId48"/>
  </p:notesMasterIdLst>
  <p:sldIdLst>
    <p:sldId id="282" r:id="rId7"/>
    <p:sldId id="283" r:id="rId8"/>
    <p:sldId id="257" r:id="rId9"/>
    <p:sldId id="301" r:id="rId10"/>
    <p:sldId id="289" r:id="rId11"/>
    <p:sldId id="290" r:id="rId12"/>
    <p:sldId id="276" r:id="rId13"/>
    <p:sldId id="302" r:id="rId14"/>
    <p:sldId id="303" r:id="rId15"/>
    <p:sldId id="309" r:id="rId16"/>
    <p:sldId id="284" r:id="rId17"/>
    <p:sldId id="291" r:id="rId18"/>
    <p:sldId id="300" r:id="rId19"/>
    <p:sldId id="310" r:id="rId20"/>
    <p:sldId id="304" r:id="rId21"/>
    <p:sldId id="325" r:id="rId22"/>
    <p:sldId id="305" r:id="rId23"/>
    <p:sldId id="314" r:id="rId24"/>
    <p:sldId id="312" r:id="rId25"/>
    <p:sldId id="326" r:id="rId26"/>
    <p:sldId id="321" r:id="rId27"/>
    <p:sldId id="306" r:id="rId28"/>
    <p:sldId id="292" r:id="rId29"/>
    <p:sldId id="293" r:id="rId30"/>
    <p:sldId id="294" r:id="rId31"/>
    <p:sldId id="295" r:id="rId32"/>
    <p:sldId id="296" r:id="rId33"/>
    <p:sldId id="297" r:id="rId34"/>
    <p:sldId id="298" r:id="rId35"/>
    <p:sldId id="299" r:id="rId36"/>
    <p:sldId id="322" r:id="rId37"/>
    <p:sldId id="323" r:id="rId38"/>
    <p:sldId id="316" r:id="rId39"/>
    <p:sldId id="317" r:id="rId40"/>
    <p:sldId id="318" r:id="rId41"/>
    <p:sldId id="319" r:id="rId42"/>
    <p:sldId id="307" r:id="rId43"/>
    <p:sldId id="324" r:id="rId44"/>
    <p:sldId id="320" r:id="rId45"/>
    <p:sldId id="315" r:id="rId46"/>
    <p:sldId id="269"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56FD0D-CCE3-846F-5014-0A2EC6A0D440}" v="5" dt="2023-10-09T15:41:41.6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71671" autoAdjust="0"/>
  </p:normalViewPr>
  <p:slideViewPr>
    <p:cSldViewPr snapToGrid="0">
      <p:cViewPr varScale="1">
        <p:scale>
          <a:sx n="73" d="100"/>
          <a:sy n="73" d="100"/>
        </p:scale>
        <p:origin x="840" y="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hem.rutgers.edu/cldf-demos/1031-cldf-demo-crystallizatio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hem.rutgers.edu/cldf-demos/1031-cldf-demo-crystallizati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presentation we will use the Water Kit and the NaCl Lattice. </a:t>
            </a:r>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720997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Assess students’ understanding by asking them to model another scenario. Make a saturated solution together.  After discussing the characteristics of an unsaturated solution and supersaturated solution, allow students create those models. </a:t>
            </a:r>
          </a:p>
        </p:txBody>
      </p:sp>
      <p:sp>
        <p:nvSpPr>
          <p:cNvPr id="4" name="Slide Number Placeholder 3"/>
          <p:cNvSpPr>
            <a:spLocks noGrp="1"/>
          </p:cNvSpPr>
          <p:nvPr>
            <p:ph type="sldNum" sz="quarter" idx="5"/>
          </p:nvPr>
        </p:nvSpPr>
        <p:spPr/>
        <p:txBody>
          <a:bodyPr/>
          <a:lstStyle/>
          <a:p>
            <a:fld id="{A41D09FE-F307-4964-9705-B8CB856696E2}" type="slidenum">
              <a:rPr lang="en-US" smtClean="0"/>
              <a:t>19</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93948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62A"/>
                </a:solidFill>
                <a:effectLst/>
                <a:latin typeface="Source Sans Pro" panose="020F0502020204030204" pitchFamily="34" charset="0"/>
              </a:rPr>
              <a:t>At temperatures below 58° C, solutions that are saturated with respect to anhydrous sodium acetate are supersaturated with respect to the trihydrate.  The composition of the solution prepared corresponds to 88 g NaC</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H</a:t>
            </a:r>
            <a:r>
              <a:rPr lang="en-US" b="0" i="0" baseline="-25000" dirty="0">
                <a:solidFill>
                  <a:srgbClr val="22262A"/>
                </a:solidFill>
                <a:effectLst/>
                <a:latin typeface="Source Sans Pro" panose="020F0502020204030204" pitchFamily="34" charset="0"/>
              </a:rPr>
              <a:t>3</a:t>
            </a:r>
            <a:r>
              <a:rPr lang="en-US" b="0" i="0" baseline="30000" dirty="0">
                <a:solidFill>
                  <a:srgbClr val="22262A"/>
                </a:solidFill>
                <a:effectLst/>
                <a:latin typeface="Source Sans Pro" panose="020F0502020204030204" pitchFamily="34" charset="0"/>
              </a:rPr>
              <a:t>O</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 per 100 g water.  The 100 g of water includes both added water and water of hydration.  When this solution is cooled to 20° C, it is unsaturated with respect to NaC</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H</a:t>
            </a:r>
            <a:r>
              <a:rPr lang="en-US" b="0" i="0" baseline="-25000" dirty="0">
                <a:solidFill>
                  <a:srgbClr val="22262A"/>
                </a:solidFill>
                <a:effectLst/>
                <a:latin typeface="Source Sans Pro" panose="020F0502020204030204" pitchFamily="34" charset="0"/>
              </a:rPr>
              <a:t>3</a:t>
            </a:r>
            <a:r>
              <a:rPr lang="en-US" b="0" i="0" dirty="0">
                <a:solidFill>
                  <a:srgbClr val="22262A"/>
                </a:solidFill>
                <a:effectLst/>
                <a:latin typeface="Source Sans Pro" panose="020F0502020204030204" pitchFamily="34" charset="0"/>
              </a:rPr>
              <a:t>O</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 but supersaturated with respect to NaC</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H</a:t>
            </a:r>
            <a:r>
              <a:rPr lang="en-US" b="0" i="0" baseline="-25000" dirty="0">
                <a:solidFill>
                  <a:srgbClr val="22262A"/>
                </a:solidFill>
                <a:effectLst/>
                <a:latin typeface="Source Sans Pro" panose="020F0502020204030204" pitchFamily="34" charset="0"/>
              </a:rPr>
              <a:t>3</a:t>
            </a:r>
            <a:r>
              <a:rPr lang="en-US" b="0" i="0" dirty="0">
                <a:solidFill>
                  <a:srgbClr val="22262A"/>
                </a:solidFill>
                <a:effectLst/>
                <a:latin typeface="Source Sans Pro" panose="020F0502020204030204" pitchFamily="34" charset="0"/>
              </a:rPr>
              <a:t>O</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.3H</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O.  “Seeding” the solution with the trihydrate thus causes formation of crystals of hydrated sodium acetate.  Crystallization is exothermic, and the resulting solid is warm to the touch.  </a:t>
            </a:r>
            <a:br>
              <a:rPr lang="en-US" b="0" i="0" dirty="0">
                <a:solidFill>
                  <a:srgbClr val="22262A"/>
                </a:solidFill>
                <a:effectLst/>
                <a:latin typeface="Source Sans Pro" panose="020F0502020204030204" pitchFamily="34" charset="0"/>
              </a:rPr>
            </a:br>
            <a:endParaRPr lang="en-US" b="0" i="0" dirty="0">
              <a:solidFill>
                <a:srgbClr val="22262A"/>
              </a:solidFill>
              <a:effectLst/>
              <a:latin typeface="Source Sans Pro" panose="020F0502020204030204" pitchFamily="34" charset="0"/>
            </a:endParaRPr>
          </a:p>
          <a:p>
            <a:r>
              <a:rPr lang="en-US" b="0" i="0" dirty="0">
                <a:solidFill>
                  <a:srgbClr val="22262A"/>
                </a:solidFill>
                <a:effectLst/>
                <a:latin typeface="Source Sans Pro" panose="020F0502020204030204" pitchFamily="34" charset="0"/>
              </a:rPr>
              <a:t>Explanation from </a:t>
            </a:r>
            <a:r>
              <a:rPr lang="en-US" dirty="0">
                <a:hlinkClick r:id="rId3"/>
              </a:rPr>
              <a:t>Crystallization from a Supersaturated Solution (rutgers.edu)</a:t>
            </a:r>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21</a:t>
            </a:fld>
            <a:endParaRPr lang="en-US"/>
          </a:p>
        </p:txBody>
      </p:sp>
    </p:spTree>
    <p:extLst>
      <p:ext uri="{BB962C8B-B14F-4D97-AF65-F5344CB8AC3E}">
        <p14:creationId xmlns:p14="http://schemas.microsoft.com/office/powerpoint/2010/main" val="3182129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Solubility in water is affected by: </a:t>
            </a:r>
          </a:p>
          <a:p>
            <a:pPr marL="228600" indent="-228600">
              <a:buAutoNum type="arabicParenR"/>
            </a:pPr>
            <a:r>
              <a:rPr lang="en-US" dirty="0"/>
              <a:t>Temperature  (Solubility increases with temperature for most solids dissolved in liquid water.  Higher temperatures increase the vibration or kinetic energy of the solute molecules.)</a:t>
            </a:r>
          </a:p>
          <a:p>
            <a:pPr marL="228600" indent="-228600">
              <a:buAutoNum type="arabicParenR"/>
            </a:pPr>
            <a:r>
              <a:rPr lang="en-US" dirty="0"/>
              <a:t>Pressure (gaseous substances are much more influenced by pressure than solids and liquids)</a:t>
            </a:r>
          </a:p>
          <a:p>
            <a:pPr marL="228600" indent="-228600">
              <a:buAutoNum type="arabicParenR"/>
            </a:pPr>
            <a:r>
              <a:rPr lang="en-US" dirty="0"/>
              <a:t>Polarity (like dissolves like)</a:t>
            </a:r>
          </a:p>
          <a:p>
            <a:pPr marL="228600" indent="-228600">
              <a:buAutoNum type="arabicParenR"/>
            </a:pPr>
            <a:r>
              <a:rPr lang="en-US" dirty="0"/>
              <a:t>Molecular size (Smaller molecules are generally more soluble in water than larger molecules.)</a:t>
            </a:r>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3468051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 a simple wet lab where they add equal parts of four different alcohols to equal parts of distilled water.  Before moving to the lab, introduce what an SDS sheet is.  Do this in the lab in microscale (typically between 5 mL to 10 mL).  Students mix the chemicals, record their observations, they clean their glassware, and return to their seats in the classroom. </a:t>
            </a:r>
            <a:endParaRPr lang="en-US" b="1" dirty="0"/>
          </a:p>
        </p:txBody>
      </p:sp>
      <p:sp>
        <p:nvSpPr>
          <p:cNvPr id="4" name="Slide Number Placeholder 3"/>
          <p:cNvSpPr>
            <a:spLocks noGrp="1"/>
          </p:cNvSpPr>
          <p:nvPr>
            <p:ph type="sldNum" sz="quarter" idx="5"/>
          </p:nvPr>
        </p:nvSpPr>
        <p:spPr/>
        <p:txBody>
          <a:bodyPr/>
          <a:lstStyle/>
          <a:p>
            <a:fld id="{A41D09FE-F307-4964-9705-B8CB856696E2}" type="slidenum">
              <a:rPr lang="en-US" smtClean="0"/>
              <a:t>23</a:t>
            </a:fld>
            <a:endParaRPr lang="en-US"/>
          </a:p>
        </p:txBody>
      </p:sp>
    </p:spTree>
    <p:extLst>
      <p:ext uri="{BB962C8B-B14F-4D97-AF65-F5344CB8AC3E}">
        <p14:creationId xmlns:p14="http://schemas.microsoft.com/office/powerpoint/2010/main" val="2585406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do modeling this at the molecular scale, first must build a model of alcohol.  Use the 'broken' water part from the kit and the ethane molecule. </a:t>
            </a:r>
          </a:p>
          <a:p>
            <a:endParaRPr lang="en-US" dirty="0">
              <a:cs typeface="Calibri"/>
            </a:endParaRPr>
          </a:p>
          <a:p>
            <a:r>
              <a:rPr lang="en-US" dirty="0">
                <a:cs typeface="Calibri"/>
              </a:rPr>
              <a:t>Review the parts of the molecules. Students will make all four molecules or assign groups and have them share their findings. Remove the hydrogen atom that has the S-bond.  I've shown it on the screen.  It is the hydrogen that has a star beside it.  Once that hydrogen and the post is removed, the hydroxyl group can be covalently bonded to the remaining structure. </a:t>
            </a:r>
          </a:p>
        </p:txBody>
      </p:sp>
      <p:sp>
        <p:nvSpPr>
          <p:cNvPr id="4" name="Slide Number Placeholder 3"/>
          <p:cNvSpPr>
            <a:spLocks noGrp="1"/>
          </p:cNvSpPr>
          <p:nvPr>
            <p:ph type="sldNum" sz="quarter" idx="5"/>
          </p:nvPr>
        </p:nvSpPr>
        <p:spPr/>
        <p:txBody>
          <a:bodyPr/>
          <a:lstStyle/>
          <a:p>
            <a:fld id="{A41D09FE-F307-4964-9705-B8CB856696E2}" type="slidenum">
              <a:rPr lang="en-US" smtClean="0"/>
              <a:t>24</a:t>
            </a:fld>
            <a:endParaRPr lang="en-US"/>
          </a:p>
        </p:txBody>
      </p:sp>
    </p:spTree>
    <p:extLst>
      <p:ext uri="{BB962C8B-B14F-4D97-AF65-F5344CB8AC3E}">
        <p14:creationId xmlns:p14="http://schemas.microsoft.com/office/powerpoint/2010/main" val="914184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Test methanol's solubility in water by placing the methanol molecule in an empty cup with three or four water molecules.  Place the lid on tightly and shake to mix.  </a:t>
            </a:r>
            <a:r>
              <a:rPr lang="en-US" i="1" dirty="0">
                <a:cs typeface="Calibri"/>
              </a:rPr>
              <a:t>[Shake cup with flourish and pour the contents on the table.] </a:t>
            </a:r>
            <a:r>
              <a:rPr lang="en-US" dirty="0">
                <a:cs typeface="Calibri"/>
              </a:rPr>
              <a:t>Now pour the contents on the table.</a:t>
            </a:r>
            <a:endParaRPr lang="en-US" b="1"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25</a:t>
            </a:fld>
            <a:endParaRPr lang="en-US"/>
          </a:p>
        </p:txBody>
      </p:sp>
    </p:spTree>
    <p:extLst>
      <p:ext uri="{BB962C8B-B14F-4D97-AF65-F5344CB8AC3E}">
        <p14:creationId xmlns:p14="http://schemas.microsoft.com/office/powerpoint/2010/main" val="841944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Discuss findings.</a:t>
            </a:r>
            <a:endParaRPr lang="en-US" b="1"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26</a:t>
            </a:fld>
            <a:endParaRPr lang="en-US"/>
          </a:p>
        </p:txBody>
      </p:sp>
    </p:spTree>
    <p:extLst>
      <p:ext uri="{BB962C8B-B14F-4D97-AF65-F5344CB8AC3E}">
        <p14:creationId xmlns:p14="http://schemas.microsoft.com/office/powerpoint/2010/main" val="32147759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 the same thing for ethanol.  </a:t>
            </a: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2093438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Discuss findings.</a:t>
            </a:r>
            <a:endParaRPr lang="en-US" dirty="0"/>
          </a:p>
          <a:p>
            <a:endParaRPr lang="en-US"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28</a:t>
            </a:fld>
            <a:endParaRPr lang="en-US"/>
          </a:p>
        </p:txBody>
      </p:sp>
    </p:spTree>
    <p:extLst>
      <p:ext uri="{BB962C8B-B14F-4D97-AF65-F5344CB8AC3E}">
        <p14:creationId xmlns:p14="http://schemas.microsoft.com/office/powerpoint/2010/main" val="1077183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discrepant event uses a charged balloon.  Inflate a balloon and then rub it will a silk cloth or your hair.  Turn on a faucet so that it has a slow continuous stream of water.  Observe what happens to the water stream as the balloon is placed near the stream of water and then pulled away.  </a:t>
            </a:r>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23391732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build butanol with a partner.  Test butanol’s solubility and discuss findings. </a:t>
            </a:r>
          </a:p>
          <a:p>
            <a:endParaRPr lang="en-US" dirty="0">
              <a:cs typeface="Calibri"/>
            </a:endParaRPr>
          </a:p>
          <a:p>
            <a:r>
              <a:rPr lang="en-US" dirty="0">
                <a:cs typeface="Calibri"/>
              </a:rPr>
              <a:t>How can we explain what is happening as the carbon and hydrogen chain gets longer?  </a:t>
            </a:r>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29</a:t>
            </a:fld>
            <a:endParaRPr lang="en-US"/>
          </a:p>
        </p:txBody>
      </p:sp>
    </p:spTree>
    <p:extLst>
      <p:ext uri="{BB962C8B-B14F-4D97-AF65-F5344CB8AC3E}">
        <p14:creationId xmlns:p14="http://schemas.microsoft.com/office/powerpoint/2010/main" val="2435852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Take apart their butanol molecule and return to your seats with the parts you used to make it.  Assemble the ethane molecules and return it to the cup.  </a:t>
            </a:r>
          </a:p>
          <a:p>
            <a:r>
              <a:rPr lang="en-US" dirty="0">
                <a:cs typeface="Calibri"/>
              </a:rPr>
              <a:t>Ask for a volunteer and test a pre-made octanol molecule. Make a prediction based on what you already know about methanol, ethanol, and butanol?  Test octanol’s solubility. </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30</a:t>
            </a:fld>
            <a:endParaRPr lang="en-US"/>
          </a:p>
        </p:txBody>
      </p:sp>
    </p:spTree>
    <p:extLst>
      <p:ext uri="{BB962C8B-B14F-4D97-AF65-F5344CB8AC3E}">
        <p14:creationId xmlns:p14="http://schemas.microsoft.com/office/powerpoint/2010/main" val="2452130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Summarize what was discovered in the lab.    As the carbon chain on the alcohol increases, the alcohol becomes less soluble in water.  </a:t>
            </a:r>
          </a:p>
        </p:txBody>
      </p:sp>
      <p:sp>
        <p:nvSpPr>
          <p:cNvPr id="4" name="Slide Number Placeholder 3"/>
          <p:cNvSpPr>
            <a:spLocks noGrp="1"/>
          </p:cNvSpPr>
          <p:nvPr>
            <p:ph type="sldNum" sz="quarter" idx="5"/>
          </p:nvPr>
        </p:nvSpPr>
        <p:spPr/>
        <p:txBody>
          <a:bodyPr/>
          <a:lstStyle/>
          <a:p>
            <a:fld id="{A41D09FE-F307-4964-9705-B8CB856696E2}" type="slidenum">
              <a:rPr lang="en-US" smtClean="0"/>
              <a:t>31</a:t>
            </a:fld>
            <a:endParaRPr lang="en-US"/>
          </a:p>
        </p:txBody>
      </p:sp>
    </p:spTree>
    <p:extLst>
      <p:ext uri="{BB962C8B-B14F-4D97-AF65-F5344CB8AC3E}">
        <p14:creationId xmlns:p14="http://schemas.microsoft.com/office/powerpoint/2010/main" val="3582159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Water Kit can be used to help students model acid-base reactions and autoionization of water.  Start by having students make a serial dilution and test it with indicators.  Discuss why indicators are necessary for viewing reactions. </a:t>
            </a:r>
          </a:p>
        </p:txBody>
      </p:sp>
      <p:sp>
        <p:nvSpPr>
          <p:cNvPr id="4" name="Slide Number Placeholder 3"/>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19097118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ea typeface="Calibri"/>
                <a:cs typeface="Calibri" panose="020F0502020204030204"/>
              </a:rPr>
              <a:t>Model this with two water molecules from the Water Kit.</a:t>
            </a: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33</a:t>
            </a:fld>
            <a:endParaRPr lang="en-US"/>
          </a:p>
        </p:txBody>
      </p:sp>
    </p:spTree>
    <p:extLst>
      <p:ext uri="{BB962C8B-B14F-4D97-AF65-F5344CB8AC3E}">
        <p14:creationId xmlns:p14="http://schemas.microsoft.com/office/powerpoint/2010/main" val="42504092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ea typeface="Calibri"/>
                <a:cs typeface="Calibri" panose="020F0502020204030204"/>
              </a:rPr>
              <a:t>Model this reaction. </a:t>
            </a: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34</a:t>
            </a:fld>
            <a:endParaRPr lang="en-US"/>
          </a:p>
        </p:txBody>
      </p:sp>
    </p:spTree>
    <p:extLst>
      <p:ext uri="{BB962C8B-B14F-4D97-AF65-F5344CB8AC3E}">
        <p14:creationId xmlns:p14="http://schemas.microsoft.com/office/powerpoint/2010/main" val="38679852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 oldest Arrhenius theory identifies a base as a hydroxide ion anion donor.  There are other definitions of a base like the Bronsted-Lowry theory which defines a base as a proton (hydrogen cation) acceptor.  The Lewis theory defines a base as an electron pair donor. </a:t>
            </a:r>
          </a:p>
          <a:p>
            <a:pPr>
              <a:defRPr/>
            </a:pPr>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35</a:t>
            </a:fld>
            <a:endParaRPr lang="en-US"/>
          </a:p>
        </p:txBody>
      </p:sp>
    </p:spTree>
    <p:extLst>
      <p:ext uri="{BB962C8B-B14F-4D97-AF65-F5344CB8AC3E}">
        <p14:creationId xmlns:p14="http://schemas.microsoft.com/office/powerpoint/2010/main" val="442145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Students should model that hydrochloric acid reacts with sodium hydroxide to make water and sodium chloride.  </a:t>
            </a:r>
          </a:p>
          <a:p>
            <a:pPr>
              <a:defRPr/>
            </a:pP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36</a:t>
            </a:fld>
            <a:endParaRPr lang="en-US"/>
          </a:p>
        </p:txBody>
      </p:sp>
    </p:spTree>
    <p:extLst>
      <p:ext uri="{BB962C8B-B14F-4D97-AF65-F5344CB8AC3E}">
        <p14:creationId xmlns:p14="http://schemas.microsoft.com/office/powerpoint/2010/main" val="3122816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 of a solution is a measure of the concentration of hydrogen ions in the solution and describes how acidic or basic a solution is. The letters “pH” stand for “power of hydrogen”. The usual range of pH values most commonly encountered is between 0 and 14. Solutions with a pH less than 7 are said to be acidic and solutions with a pH greater than 7 are said to be basic or alkaline. A solution with a pH of 7 is considered to be neutral.</a:t>
            </a:r>
          </a:p>
          <a:p>
            <a:endParaRPr lang="en-US" dirty="0"/>
          </a:p>
          <a:p>
            <a:r>
              <a:rPr lang="en-US" dirty="0"/>
              <a:t>Each pH unit represents a tenfold change in the concentration of H3 O+ cations. For example, lemon juice at a pH of 2 has 10 times more H3 O+ cations than an equal amount of orange juice at pH 3.</a:t>
            </a:r>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1631290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Water Kit, students can sketch in their notebook and represent the relative amounts of hydronium and hydroxide ions along with chloride ions for hydrochloric acid.  The same can be done with the sodium ion, hydroxide ions, and hydronium ions for sodium hydroxide. </a:t>
            </a:r>
          </a:p>
        </p:txBody>
      </p:sp>
      <p:sp>
        <p:nvSpPr>
          <p:cNvPr id="4" name="Slide Number Placeholder 3"/>
          <p:cNvSpPr>
            <a:spLocks noGrp="1"/>
          </p:cNvSpPr>
          <p:nvPr>
            <p:ph type="sldNum" sz="quarter" idx="5"/>
          </p:nvPr>
        </p:nvSpPr>
        <p:spPr/>
        <p:txBody>
          <a:bodyPr/>
          <a:lstStyle/>
          <a:p>
            <a:fld id="{A41D09FE-F307-4964-9705-B8CB856696E2}" type="slidenum">
              <a:rPr lang="en-US" smtClean="0"/>
              <a:t>38</a:t>
            </a:fld>
            <a:endParaRPr lang="en-US"/>
          </a:p>
        </p:txBody>
      </p:sp>
    </p:spTree>
    <p:extLst>
      <p:ext uri="{BB962C8B-B14F-4D97-AF65-F5344CB8AC3E}">
        <p14:creationId xmlns:p14="http://schemas.microsoft.com/office/powerpoint/2010/main" val="3554114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Materials management is a must for my classes.  I start by having students look at one molecule of water.  Please open your cup of water and retrieve one water molecule from it.  Each of my students or student group (depending on class size) have a cup of water to work with.  I first ask my students to observe a single water molecule and then they get out a second molecule. Would you put your student hat on and observe how you think your students would play with the kit? </a:t>
            </a:r>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are the NGSS Connections for this workshop.</a:t>
            </a:r>
          </a:p>
        </p:txBody>
      </p:sp>
      <p:sp>
        <p:nvSpPr>
          <p:cNvPr id="4" name="Slide Number Placeholder 3"/>
          <p:cNvSpPr>
            <a:spLocks noGrp="1"/>
          </p:cNvSpPr>
          <p:nvPr>
            <p:ph type="sldNum" sz="quarter" idx="5"/>
          </p:nvPr>
        </p:nvSpPr>
        <p:spPr/>
        <p:txBody>
          <a:bodyPr/>
          <a:lstStyle/>
          <a:p>
            <a:fld id="{A41D09FE-F307-4964-9705-B8CB856696E2}" type="slidenum">
              <a:rPr lang="en-US" smtClean="0"/>
              <a:t>40</a:t>
            </a:fld>
            <a:endParaRPr lang="en-US"/>
          </a:p>
        </p:txBody>
      </p:sp>
    </p:spTree>
    <p:extLst>
      <p:ext uri="{BB962C8B-B14F-4D97-AF65-F5344CB8AC3E}">
        <p14:creationId xmlns:p14="http://schemas.microsoft.com/office/powerpoint/2010/main" val="429059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1 minute to see how the two molecules interact and walk around the room giving feedback to participants.] After students’ initial observations, I ask them to complete a </a:t>
            </a:r>
            <a:r>
              <a:rPr lang="en-US" dirty="0" err="1"/>
              <a:t>notice|wonder</a:t>
            </a:r>
            <a:r>
              <a:rPr lang="en-US" dirty="0"/>
              <a:t> chart.  Because this is one of the first modeling experiences they would have at the beginning of the year, use a </a:t>
            </a:r>
            <a:r>
              <a:rPr lang="en-US" dirty="0" err="1"/>
              <a:t>notice|wonder</a:t>
            </a:r>
            <a:r>
              <a:rPr lang="en-US" dirty="0"/>
              <a:t> chart as it is low risk and it encourages students to write what they observe without attaching any scientific vocabulary to it. </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378565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This ends the first day of using this kit.  Use this graphic to summarize what students should know about the model.  </a:t>
            </a:r>
          </a:p>
          <a:p>
            <a:endParaRPr lang="en-US" dirty="0">
              <a:cs typeface="Calibri" panose="020F0502020204030204"/>
            </a:endParaRPr>
          </a:p>
          <a:p>
            <a:r>
              <a:rPr lang="en-US" dirty="0">
                <a:cs typeface="Calibri" panose="020F0502020204030204"/>
              </a:rPr>
              <a:t>Does anyone have a better way that they use when they summarize using this kit? </a:t>
            </a:r>
            <a:endParaRPr lang="en-US" b="1" dirty="0">
              <a:cs typeface="Calibri" panose="020F0502020204030204"/>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12</a:t>
            </a:fld>
            <a:endParaRPr lang="en-US"/>
          </a:p>
        </p:txBody>
      </p:sp>
    </p:spTree>
    <p:extLst>
      <p:ext uri="{BB962C8B-B14F-4D97-AF65-F5344CB8AC3E}">
        <p14:creationId xmlns:p14="http://schemas.microsoft.com/office/powerpoint/2010/main" val="1456579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 takeaways from this demonstration </a:t>
            </a:r>
          </a:p>
          <a:p>
            <a:endParaRPr lang="en-US" dirty="0"/>
          </a:p>
          <a:p>
            <a:r>
              <a:rPr lang="en-US" dirty="0"/>
              <a:t>Polarity describes the partial positive charge found on the hydrogen atoms in water and the partial negative charge found on the oxygen atom in water.  Molecules that have partial charges are polar molecules. </a:t>
            </a:r>
          </a:p>
          <a:p>
            <a:r>
              <a:rPr lang="en-US" dirty="0"/>
              <a:t>The atoms in the water molecules form covalent bonds which can be polar or nonpolar and are intramolecular forces. Hydrogen bonds are intermolecular forces that occur between two molecules where a positively charged hydrogen atom interacts with a negatively charged fluorine, nitrogen, or oxygen atom in a second molecule. Hydrogen bonding is responsible for cohesion which is the attraction between two like molecules.  In this case, water molecules are attracted to each other. Through the intermolecular force of cohesion, they form the stream of water coming out of the faucet. </a:t>
            </a:r>
          </a:p>
          <a:p>
            <a:endParaRPr lang="en-US" dirty="0"/>
          </a:p>
          <a:p>
            <a:r>
              <a:rPr lang="en-US" dirty="0"/>
              <a:t>Explaining the phenomenon</a:t>
            </a:r>
          </a:p>
          <a:p>
            <a:endParaRPr lang="en-US" dirty="0"/>
          </a:p>
          <a:p>
            <a:r>
              <a:rPr lang="en-US" dirty="0"/>
              <a:t>Rubbing the balloon with the cloth or the hair causes it to gain an electrostatic charge.  Extra electrons are deposited on the surface of the balloon. The stream of water in the demonstration is formed because water molecules hydrogen bond with each other.  Since water has a dipole (an unequal distribution of charges), the stream can be attracted to the charged balloon and move toward it.  </a:t>
            </a:r>
          </a:p>
          <a:p>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13</a:t>
            </a:fld>
            <a:endParaRPr lang="en-US"/>
          </a:p>
        </p:txBody>
      </p:sp>
    </p:spTree>
    <p:extLst>
      <p:ext uri="{BB962C8B-B14F-4D97-AF65-F5344CB8AC3E}">
        <p14:creationId xmlns:p14="http://schemas.microsoft.com/office/powerpoint/2010/main" val="3301597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great discrepant event to use when introducing solubility and types of solutions—unsaturated, saturated, and supersaturated.  It uses a supersaturated solution of sodium acetate. </a:t>
            </a:r>
          </a:p>
          <a:p>
            <a:endParaRPr lang="en-US" dirty="0"/>
          </a:p>
          <a:p>
            <a:r>
              <a:rPr lang="en-US" dirty="0">
                <a:hlinkClick r:id="rId3"/>
              </a:rPr>
              <a:t>Crystallization from a Supersaturated Solution (rutgers.edu)</a:t>
            </a:r>
            <a:r>
              <a:rPr lang="en-US" dirty="0"/>
              <a:t> explains the necessary supplies and reasoning. </a:t>
            </a:r>
          </a:p>
        </p:txBody>
      </p:sp>
      <p:sp>
        <p:nvSpPr>
          <p:cNvPr id="4" name="Slide Number Placeholder 3"/>
          <p:cNvSpPr>
            <a:spLocks noGrp="1"/>
          </p:cNvSpPr>
          <p:nvPr>
            <p:ph type="sldNum" sz="quarter" idx="5"/>
          </p:nvPr>
        </p:nvSpPr>
        <p:spPr/>
        <p:txBody>
          <a:bodyPr/>
          <a:lstStyle/>
          <a:p>
            <a:fld id="{A41D09FE-F307-4964-9705-B8CB856696E2}" type="slidenum">
              <a:rPr lang="en-US" smtClean="0"/>
              <a:t>14</a:t>
            </a:fld>
            <a:endParaRPr lang="en-US"/>
          </a:p>
        </p:txBody>
      </p:sp>
    </p:spTree>
    <p:extLst>
      <p:ext uri="{BB962C8B-B14F-4D97-AF65-F5344CB8AC3E}">
        <p14:creationId xmlns:p14="http://schemas.microsoft.com/office/powerpoint/2010/main" val="3106976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students what a solvation shell is.  In the case of water, it is known as a hydration shell. </a:t>
            </a:r>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3861945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looking at the rock salt, students should model what they see with the NaCl lattice to determine how it might appear at the molecular level. </a:t>
            </a:r>
          </a:p>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18</a:t>
            </a:fld>
            <a:endParaRPr lang="en-US"/>
          </a:p>
        </p:txBody>
      </p:sp>
    </p:spTree>
    <p:extLst>
      <p:ext uri="{BB962C8B-B14F-4D97-AF65-F5344CB8AC3E}">
        <p14:creationId xmlns:p14="http://schemas.microsoft.com/office/powerpoint/2010/main" val="28327539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1" r:id="rId1"/>
    <p:sldLayoutId id="2147483649" r:id="rId2"/>
    <p:sldLayoutId id="2147483690" r:id="rId3"/>
    <p:sldLayoutId id="2147483673" r:id="rId4"/>
    <p:sldLayoutId id="2147483674" r:id="rId5"/>
    <p:sldLayoutId id="2147483682" r:id="rId6"/>
    <p:sldLayoutId id="2147483675" r:id="rId7"/>
    <p:sldLayoutId id="2147483676" r:id="rId8"/>
    <p:sldLayoutId id="2147483683" r:id="rId9"/>
    <p:sldLayoutId id="2147483684" r:id="rId10"/>
    <p:sldLayoutId id="2147483677" r:id="rId11"/>
    <p:sldLayoutId id="2147483679" r:id="rId12"/>
    <p:sldLayoutId id="2147483678" r:id="rId13"/>
    <p:sldLayoutId id="2147483680" r:id="rId14"/>
    <p:sldLayoutId id="2147483681" r:id="rId15"/>
    <p:sldLayoutId id="2147483687" r:id="rId16"/>
    <p:sldLayoutId id="2147483688" r:id="rId17"/>
    <p:sldLayoutId id="2147483689"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4.jpg"/></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39.jpg"/><Relationship Id="rId4" Type="http://schemas.openxmlformats.org/officeDocument/2006/relationships/image" Target="../media/image38.jp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51.jpg"/><Relationship Id="rId7"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53.jpg"/></Relationships>
</file>

<file path=ppt/slides/_rels/slide3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p:txBody>
          <a:bodyPr/>
          <a:lstStyle/>
          <a:p>
            <a:r>
              <a:rPr lang="en-US" dirty="0"/>
              <a:t>It All Begins with Water</a:t>
            </a:r>
          </a:p>
        </p:txBody>
      </p:sp>
      <p:pic>
        <p:nvPicPr>
          <p:cNvPr id="6" name="Picture Placeholder 5" descr="A group of plastic water kit&#10;&#10;Description automatically generated">
            <a:extLst>
              <a:ext uri="{FF2B5EF4-FFF2-40B4-BE49-F238E27FC236}">
                <a16:creationId xmlns:a16="http://schemas.microsoft.com/office/drawing/2014/main" id="{B4AA577F-95AF-F429-F511-C6A1163ABA05}"/>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689" r="16689"/>
          <a:stretch>
            <a:fillRect/>
          </a:stretch>
        </p:blipFill>
        <p:spPr>
          <a:xfrm>
            <a:off x="8264138" y="2975216"/>
            <a:ext cx="4671589" cy="4671589"/>
          </a:xfr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dirty="0"/>
              <a:t>Ruth Hutson, MSSE</a:t>
            </a:r>
          </a:p>
        </p:txBody>
      </p:sp>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50635" y="907526"/>
            <a:ext cx="5540880" cy="5512324"/>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Identify the location of the covalent bonds in the ethanol molecule.  </a:t>
            </a:r>
            <a:r>
              <a:rPr lang="en-US" b="0" i="0" dirty="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000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Where do you find hydrogen bonding?</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5122" name="Picture 2" descr="A picture containing indoor&#10;&#10;Description automatically generated">
            <a:extLst>
              <a:ext uri="{FF2B5EF4-FFF2-40B4-BE49-F238E27FC236}">
                <a16:creationId xmlns:a16="http://schemas.microsoft.com/office/drawing/2014/main" id="{6082E8C4-CC9E-522B-53E4-08F59CCB1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9159" y="907525"/>
            <a:ext cx="5540879" cy="41817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825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78135" y="976278"/>
            <a:ext cx="5179984" cy="5443572"/>
          </a:xfrm>
        </p:spPr>
        <p:txBody>
          <a:bodyPr>
            <a:normAutofit lnSpcReduction="10000"/>
          </a:bodyPr>
          <a:lstStyle/>
          <a:p>
            <a:pPr marL="0" indent="0" algn="l" rtl="0" fontAlgn="base">
              <a:buNone/>
            </a:pPr>
            <a:r>
              <a:rPr lang="en-US" b="0" i="0" u="none" strike="noStrike" dirty="0">
                <a:solidFill>
                  <a:srgbClr val="00B050"/>
                </a:solidFill>
                <a:effectLst/>
                <a:latin typeface="Arial" panose="020B0604020202020204" pitchFamily="34" charset="0"/>
              </a:rPr>
              <a:t>How does sodium chloride interact with water?  </a:t>
            </a:r>
            <a:r>
              <a:rPr lang="en-US" b="0" i="0" dirty="0">
                <a:solidFill>
                  <a:srgbClr val="00B050"/>
                </a:solidFill>
                <a:effectLst/>
                <a:latin typeface="Arial" panose="020B0604020202020204" pitchFamily="34" charset="0"/>
              </a:rPr>
              <a:t>​</a:t>
            </a:r>
            <a:endParaRPr lang="en-US" dirty="0">
              <a:solidFill>
                <a:srgbClr val="00B050"/>
              </a:solidFill>
              <a:latin typeface="Segoe UI" panose="020B0502040204020203" pitchFamily="34" charset="0"/>
            </a:endParaRPr>
          </a:p>
          <a:p>
            <a:pPr marL="0" indent="0" algn="l" rtl="0" fontAlgn="base">
              <a:buNone/>
            </a:pPr>
            <a:endParaRPr lang="en-US" dirty="0">
              <a:solidFill>
                <a:srgbClr val="00B050"/>
              </a:solidFill>
              <a:latin typeface="Segoe UI" panose="020B0502040204020203" pitchFamily="34" charset="0"/>
            </a:endParaRPr>
          </a:p>
          <a:p>
            <a:pPr marL="0" indent="0" algn="l" rtl="0" fontAlgn="base">
              <a:buNone/>
            </a:pPr>
            <a:r>
              <a:rPr lang="en-US" b="0" i="0" u="none" strike="noStrike" dirty="0">
                <a:solidFill>
                  <a:srgbClr val="00B050"/>
                </a:solidFill>
                <a:effectLst/>
                <a:latin typeface="Arial" panose="020B0604020202020204" pitchFamily="34" charset="0"/>
              </a:rPr>
              <a:t>How do the sodium ion and the chloride ion interact with each other? </a:t>
            </a:r>
            <a:r>
              <a:rPr lang="en-US" b="0" i="0" u="none" strike="noStrike" dirty="0">
                <a:solidFill>
                  <a:srgbClr val="000000"/>
                </a:solidFill>
                <a:effectLst/>
                <a:latin typeface="Arial" panose="020B0604020202020204" pitchFamily="34" charset="0"/>
              </a:rPr>
              <a:t> </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marL="0" indent="0" algn="l" rtl="0" fontAlgn="base">
              <a:buNone/>
            </a:pP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marL="0" indent="0" algn="l" rtl="0" fontAlgn="base">
              <a:buNone/>
            </a:pPr>
            <a:r>
              <a:rPr lang="en-US" b="0" i="0" u="none" strike="noStrike" dirty="0">
                <a:solidFill>
                  <a:srgbClr val="000000"/>
                </a:solidFill>
                <a:effectLst/>
                <a:latin typeface="Arial" panose="020B0604020202020204" pitchFamily="34" charset="0"/>
              </a:rPr>
              <a:t>Compare the three types of chemical bonds about which you have learned.  Rank them in order of strength of the bond.</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endParaRPr lang="en-US" dirty="0"/>
          </a:p>
        </p:txBody>
      </p:sp>
      <p:pic>
        <p:nvPicPr>
          <p:cNvPr id="6146" name="Picture 2">
            <a:extLst>
              <a:ext uri="{FF2B5EF4-FFF2-40B4-BE49-F238E27FC236}">
                <a16:creationId xmlns:a16="http://schemas.microsoft.com/office/drawing/2014/main" id="{ABDF6163-3290-483B-16B8-B6C201C23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7665" y="1047785"/>
            <a:ext cx="5583290" cy="41957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822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D3A09B64-1118-A328-906C-E67890EBC98F}"/>
              </a:ext>
            </a:extLst>
          </p:cNvPr>
          <p:cNvGraphicFramePr>
            <a:graphicFrameLocks noGrp="1"/>
          </p:cNvGraphicFramePr>
          <p:nvPr>
            <p:extLst>
              <p:ext uri="{D42A27DB-BD31-4B8C-83A1-F6EECF244321}">
                <p14:modId xmlns:p14="http://schemas.microsoft.com/office/powerpoint/2010/main" val="3618864805"/>
              </p:ext>
            </p:extLst>
          </p:nvPr>
        </p:nvGraphicFramePr>
        <p:xfrm>
          <a:off x="220006" y="811272"/>
          <a:ext cx="11583111" cy="5855616"/>
        </p:xfrm>
        <a:graphic>
          <a:graphicData uri="http://schemas.openxmlformats.org/drawingml/2006/table">
            <a:tbl>
              <a:tblPr firstRow="1" bandRow="1">
                <a:tableStyleId>{93296810-A885-4BE3-A3E7-6D5BEEA58F35}</a:tableStyleId>
              </a:tblPr>
              <a:tblGrid>
                <a:gridCol w="3783918">
                  <a:extLst>
                    <a:ext uri="{9D8B030D-6E8A-4147-A177-3AD203B41FA5}">
                      <a16:colId xmlns:a16="http://schemas.microsoft.com/office/drawing/2014/main" val="2120634277"/>
                    </a:ext>
                  </a:extLst>
                </a:gridCol>
                <a:gridCol w="2632410">
                  <a:extLst>
                    <a:ext uri="{9D8B030D-6E8A-4147-A177-3AD203B41FA5}">
                      <a16:colId xmlns:a16="http://schemas.microsoft.com/office/drawing/2014/main" val="1627919457"/>
                    </a:ext>
                  </a:extLst>
                </a:gridCol>
                <a:gridCol w="2504060">
                  <a:extLst>
                    <a:ext uri="{9D8B030D-6E8A-4147-A177-3AD203B41FA5}">
                      <a16:colId xmlns:a16="http://schemas.microsoft.com/office/drawing/2014/main" val="4050183566"/>
                    </a:ext>
                  </a:extLst>
                </a:gridCol>
                <a:gridCol w="2662723">
                  <a:extLst>
                    <a:ext uri="{9D8B030D-6E8A-4147-A177-3AD203B41FA5}">
                      <a16:colId xmlns:a16="http://schemas.microsoft.com/office/drawing/2014/main" val="691191768"/>
                    </a:ext>
                  </a:extLst>
                </a:gridCol>
              </a:tblGrid>
              <a:tr h="1176866">
                <a:tc>
                  <a:txBody>
                    <a:bodyPr/>
                    <a:lstStyle/>
                    <a:p>
                      <a:r>
                        <a:rPr lang="en-US" dirty="0"/>
                        <a:t>Comparing Types of Forces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COVALENT BONDING</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IONIC BONDING</a:t>
                      </a:r>
                    </a:p>
                    <a:p>
                      <a:endParaRPr lang="en-US" dirty="0"/>
                    </a:p>
                  </a:txBody>
                  <a:tcPr/>
                </a:tc>
                <a:tc>
                  <a:txBody>
                    <a:bodyPr/>
                    <a:lstStyle/>
                    <a:p>
                      <a:r>
                        <a:rPr lang="en-US" dirty="0"/>
                        <a:t>HYDROGEN BONDING</a:t>
                      </a:r>
                    </a:p>
                  </a:txBody>
                  <a:tcPr/>
                </a:tc>
                <a:extLst>
                  <a:ext uri="{0D108BD9-81ED-4DB2-BD59-A6C34878D82A}">
                    <a16:rowId xmlns:a16="http://schemas.microsoft.com/office/drawing/2014/main" val="3169740028"/>
                  </a:ext>
                </a:extLst>
              </a:tr>
              <a:tr h="1911715">
                <a:tc>
                  <a:txBody>
                    <a:bodyPr/>
                    <a:lstStyle/>
                    <a:p>
                      <a:r>
                        <a:rPr lang="en-US" dirty="0"/>
                        <a:t>What is it?</a:t>
                      </a:r>
                    </a:p>
                  </a:txBody>
                  <a:tcPr/>
                </a:tc>
                <a:tc>
                  <a:txBody>
                    <a:bodyPr/>
                    <a:lstStyle/>
                    <a:p>
                      <a:r>
                        <a:rPr lang="en-US" dirty="0"/>
                        <a:t>Formed when two atoms share a bond within one molecule, can be partially charged or without charge.</a:t>
                      </a:r>
                    </a:p>
                  </a:txBody>
                  <a:tcPr/>
                </a:tc>
                <a:tc>
                  <a:txBody>
                    <a:bodyPr/>
                    <a:lstStyle/>
                    <a:p>
                      <a:r>
                        <a:rPr lang="en-US" dirty="0"/>
                        <a:t>Complete transfer of electrons between two atoms resulting in one that is positively charged, and one negatively charged.</a:t>
                      </a:r>
                    </a:p>
                  </a:txBody>
                  <a:tcPr/>
                </a:tc>
                <a:tc>
                  <a:txBody>
                    <a:bodyPr/>
                    <a:lstStyle/>
                    <a:p>
                      <a:r>
                        <a:rPr lang="en-US" dirty="0"/>
                        <a:t>A weak attraction of a hydrogen atom that is covalently bound to a more electronegative “donor” atom or group.</a:t>
                      </a:r>
                    </a:p>
                  </a:txBody>
                  <a:tcPr/>
                </a:tc>
                <a:extLst>
                  <a:ext uri="{0D108BD9-81ED-4DB2-BD59-A6C34878D82A}">
                    <a16:rowId xmlns:a16="http://schemas.microsoft.com/office/drawing/2014/main" val="3031487331"/>
                  </a:ext>
                </a:extLst>
              </a:tr>
              <a:tr h="1609865">
                <a:tc>
                  <a:txBody>
                    <a:bodyPr/>
                    <a:lstStyle/>
                    <a:p>
                      <a:r>
                        <a:rPr lang="en-US" dirty="0"/>
                        <a:t>How is it represented by the model?</a:t>
                      </a:r>
                    </a:p>
                  </a:txBody>
                  <a:tcPr/>
                </a:tc>
                <a:tc>
                  <a:txBody>
                    <a:bodyPr/>
                    <a:lstStyle/>
                    <a:p>
                      <a:r>
                        <a:rPr lang="en-US" dirty="0"/>
                        <a:t>The plastic post connecting the oxygen and the hydrogen in water</a:t>
                      </a:r>
                    </a:p>
                  </a:txBody>
                  <a:tcPr/>
                </a:tc>
                <a:tc>
                  <a:txBody>
                    <a:bodyPr/>
                    <a:lstStyle/>
                    <a:p>
                      <a:r>
                        <a:rPr lang="en-US" dirty="0"/>
                        <a:t>The magnet in the sodium atom connecting to the magnet of chlorine atom</a:t>
                      </a:r>
                    </a:p>
                  </a:txBody>
                  <a:tcPr/>
                </a:tc>
                <a:tc>
                  <a:txBody>
                    <a:bodyPr/>
                    <a:lstStyle/>
                    <a:p>
                      <a:r>
                        <a:rPr lang="en-US" dirty="0"/>
                        <a:t>The hydrogen of one water molecule attracted to the oxygen of another water molecule</a:t>
                      </a:r>
                    </a:p>
                  </a:txBody>
                  <a:tcPr/>
                </a:tc>
                <a:extLst>
                  <a:ext uri="{0D108BD9-81ED-4DB2-BD59-A6C34878D82A}">
                    <a16:rowId xmlns:a16="http://schemas.microsoft.com/office/drawing/2014/main" val="2279086261"/>
                  </a:ext>
                </a:extLst>
              </a:tr>
              <a:tr h="1157170">
                <a:tc>
                  <a:txBody>
                    <a:bodyPr/>
                    <a:lstStyle/>
                    <a:p>
                      <a:r>
                        <a:rPr lang="en-US" dirty="0"/>
                        <a:t>Type of force</a:t>
                      </a:r>
                    </a:p>
                  </a:txBody>
                  <a:tcPr/>
                </a:tc>
                <a:tc>
                  <a:txBody>
                    <a:bodyPr/>
                    <a:lstStyle/>
                    <a:p>
                      <a:r>
                        <a:rPr lang="en-US" dirty="0"/>
                        <a:t>Intramolecular Force</a:t>
                      </a:r>
                    </a:p>
                  </a:txBody>
                  <a:tcPr/>
                </a:tc>
                <a:tc>
                  <a:txBody>
                    <a:bodyPr/>
                    <a:lstStyle/>
                    <a:p>
                      <a:r>
                        <a:rPr lang="en-US" dirty="0"/>
                        <a:t>Intramolecular Force</a:t>
                      </a:r>
                    </a:p>
                  </a:txBody>
                  <a:tcPr/>
                </a:tc>
                <a:tc>
                  <a:txBody>
                    <a:bodyPr/>
                    <a:lstStyle/>
                    <a:p>
                      <a:r>
                        <a:rPr lang="en-US" dirty="0"/>
                        <a:t>Intermolecular Force</a:t>
                      </a:r>
                    </a:p>
                  </a:txBody>
                  <a:tcPr/>
                </a:tc>
                <a:extLst>
                  <a:ext uri="{0D108BD9-81ED-4DB2-BD59-A6C34878D82A}">
                    <a16:rowId xmlns:a16="http://schemas.microsoft.com/office/drawing/2014/main" val="2863776902"/>
                  </a:ext>
                </a:extLst>
              </a:tr>
            </a:tbl>
          </a:graphicData>
        </a:graphic>
      </p:graphicFrame>
    </p:spTree>
    <p:extLst>
      <p:ext uri="{BB962C8B-B14F-4D97-AF65-F5344CB8AC3E}">
        <p14:creationId xmlns:p14="http://schemas.microsoft.com/office/powerpoint/2010/main" val="3067789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picture containing indoor, kitchenware, pot, pan&#10;&#10;Description automatically generated">
            <a:extLst>
              <a:ext uri="{FF2B5EF4-FFF2-40B4-BE49-F238E27FC236}">
                <a16:creationId xmlns:a16="http://schemas.microsoft.com/office/drawing/2014/main" id="{92A5248D-5132-3169-62F8-FD9CA48BB1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01" y="1061192"/>
            <a:ext cx="5410200" cy="4067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CA7742F-E065-269C-F768-2B912854FA2D}"/>
              </a:ext>
            </a:extLst>
          </p:cNvPr>
          <p:cNvSpPr txBox="1"/>
          <p:nvPr/>
        </p:nvSpPr>
        <p:spPr>
          <a:xfrm>
            <a:off x="5911666" y="1061192"/>
            <a:ext cx="5410201" cy="2246769"/>
          </a:xfrm>
          <a:prstGeom prst="rect">
            <a:avLst/>
          </a:prstGeom>
          <a:noFill/>
        </p:spPr>
        <p:txBody>
          <a:bodyPr wrap="square">
            <a:spAutoFit/>
          </a:bodyPr>
          <a:lstStyle/>
          <a:p>
            <a:r>
              <a:rPr lang="en-US" sz="2800" b="0" i="0" u="none" strike="noStrike" dirty="0">
                <a:solidFill>
                  <a:srgbClr val="000000"/>
                </a:solidFill>
                <a:effectLst/>
                <a:latin typeface="Arial" panose="020B0604020202020204" pitchFamily="34" charset="0"/>
                <a:cs typeface="Arial" panose="020B0604020202020204" pitchFamily="34" charset="0"/>
              </a:rPr>
              <a:t>Based on what you have learned about hydrogen bonding and covalent bonds, use the Water Kit to help explain what is happening in this picture.</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7044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904851" y="993938"/>
            <a:ext cx="6287149" cy="3752465"/>
          </a:xfrm>
          <a:prstGeom prst="rect">
            <a:avLst/>
          </a:prstGeom>
          <a:noFill/>
          <a:ln>
            <a:noFill/>
          </a:ln>
        </p:spPr>
      </p:pic>
      <p:pic>
        <p:nvPicPr>
          <p:cNvPr id="7170" name="Picture 2" descr="A picture containing table, indoor, person, counter&#10;&#10;Description automatically generated">
            <a:extLst>
              <a:ext uri="{FF2B5EF4-FFF2-40B4-BE49-F238E27FC236}">
                <a16:creationId xmlns:a16="http://schemas.microsoft.com/office/drawing/2014/main" id="{4EA2351E-9A10-5CD5-DBFA-671981DB9A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691" y="1516284"/>
            <a:ext cx="5949368" cy="3339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806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240632" y="941902"/>
            <a:ext cx="5687686" cy="5477948"/>
          </a:xfrm>
        </p:spPr>
        <p:txBody>
          <a:bodyPr>
            <a:normAutofit/>
          </a:bodyPr>
          <a:lstStyle/>
          <a:p>
            <a:pPr marL="0" indent="0" algn="l" rtl="0" fontAlgn="base">
              <a:buNone/>
            </a:pPr>
            <a:r>
              <a:rPr lang="en-US" b="0" i="0" u="none" strike="noStrike" dirty="0">
                <a:solidFill>
                  <a:srgbClr val="000000"/>
                </a:solidFill>
                <a:effectLst/>
                <a:latin typeface="Calibri" panose="020F0502020204030204" pitchFamily="34" charset="0"/>
              </a:rPr>
              <a:t>Let’s start by modeling </a:t>
            </a:r>
            <a:r>
              <a:rPr lang="en-US" dirty="0">
                <a:solidFill>
                  <a:srgbClr val="000000"/>
                </a:solidFill>
                <a:latin typeface="Calibri" panose="020F0502020204030204" pitchFamily="34" charset="0"/>
              </a:rPr>
              <a:t>s</a:t>
            </a:r>
            <a:r>
              <a:rPr lang="en-US" b="0" i="0" u="none" strike="noStrike" dirty="0">
                <a:solidFill>
                  <a:srgbClr val="000000"/>
                </a:solidFill>
                <a:effectLst/>
                <a:latin typeface="Calibri" panose="020F0502020204030204" pitchFamily="34" charset="0"/>
              </a:rPr>
              <a:t>odium </a:t>
            </a:r>
            <a:r>
              <a:rPr lang="en-US" dirty="0">
                <a:solidFill>
                  <a:srgbClr val="000000"/>
                </a:solidFill>
                <a:latin typeface="Calibri" panose="020F0502020204030204" pitchFamily="34" charset="0"/>
              </a:rPr>
              <a:t>c</a:t>
            </a:r>
            <a:r>
              <a:rPr lang="en-US" b="0" i="0" u="none" strike="noStrike" dirty="0">
                <a:solidFill>
                  <a:srgbClr val="000000"/>
                </a:solidFill>
                <a:effectLst/>
                <a:latin typeface="Calibri" panose="020F0502020204030204" pitchFamily="34" charset="0"/>
              </a:rPr>
              <a:t>hloride’s interaction with water</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b="0" i="0" u="none" strike="noStrike" dirty="0">
              <a:solidFill>
                <a:srgbClr val="000000"/>
              </a:solidFill>
              <a:effectLst/>
              <a:latin typeface="Calibri" panose="020F0502020204030204" pitchFamily="34" charset="0"/>
            </a:endParaRPr>
          </a:p>
          <a:p>
            <a:pPr marL="0" indent="0" algn="l" rtl="0" fontAlgn="base">
              <a:buNone/>
            </a:pPr>
            <a:r>
              <a:rPr lang="en-US" b="0" i="0" u="none" strike="noStrike" dirty="0">
                <a:solidFill>
                  <a:srgbClr val="000000"/>
                </a:solidFill>
                <a:effectLst/>
                <a:latin typeface="Calibri" panose="020F0502020204030204" pitchFamily="34" charset="0"/>
              </a:rPr>
              <a:t>Describe what occurs when water interacts with sodium chloride. </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u="none" strike="noStrike" dirty="0">
              <a:solidFill>
                <a:srgbClr val="00000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oxygen? Why?</a:t>
            </a:r>
            <a:r>
              <a:rPr lang="en-US" b="0" i="0" dirty="0">
                <a:solidFill>
                  <a:srgbClr val="00B050"/>
                </a:solidFill>
                <a:effectLst/>
                <a:latin typeface="Calibri" panose="020F0502020204030204" pitchFamily="34" charset="0"/>
              </a:rPr>
              <a:t>​</a:t>
            </a:r>
            <a:endParaRPr lang="en-US" b="0" i="0" dirty="0">
              <a:solidFill>
                <a:srgbClr val="00B050"/>
              </a:solidFill>
              <a:effectLst/>
              <a:latin typeface="Segoe UI" panose="020B0502040204020203" pitchFamily="34" charset="0"/>
            </a:endParaRPr>
          </a:p>
          <a:p>
            <a:pPr marL="0" indent="0" algn="l" rtl="0" fontAlgn="base">
              <a:buNone/>
            </a:pPr>
            <a:endParaRPr lang="en-US" u="none" strike="noStrike" dirty="0">
              <a:solidFill>
                <a:srgbClr val="00B05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hydrogen?  </a:t>
            </a:r>
          </a:p>
          <a:p>
            <a:pPr marL="0" indent="0" algn="l" rtl="0" fontAlgn="base">
              <a:buNone/>
            </a:pPr>
            <a:r>
              <a:rPr lang="en-US" b="0" i="0" u="none" strike="noStrike" dirty="0">
                <a:solidFill>
                  <a:srgbClr val="00B050"/>
                </a:solidFill>
                <a:effectLst/>
                <a:latin typeface="Calibri" panose="020F0502020204030204" pitchFamily="34" charset="0"/>
              </a:rPr>
              <a:t>Why?</a:t>
            </a:r>
            <a:endParaRPr lang="en-US" b="0" i="0" dirty="0">
              <a:solidFill>
                <a:srgbClr val="00B050"/>
              </a:solidFill>
              <a:effectLst/>
              <a:latin typeface="Segoe UI" panose="020B0502040204020203" pitchFamily="34" charset="0"/>
            </a:endParaRPr>
          </a:p>
          <a:p>
            <a:endParaRPr lang="en-US" dirty="0"/>
          </a:p>
        </p:txBody>
      </p:sp>
      <p:pic>
        <p:nvPicPr>
          <p:cNvPr id="8194" name="Picture 2">
            <a:extLst>
              <a:ext uri="{FF2B5EF4-FFF2-40B4-BE49-F238E27FC236}">
                <a16:creationId xmlns:a16="http://schemas.microsoft.com/office/drawing/2014/main" id="{68A52A2C-32F9-9AF7-4F5D-AF744CC51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683" y="941902"/>
            <a:ext cx="5486400" cy="409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420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240632" y="941902"/>
            <a:ext cx="5687686" cy="5477948"/>
          </a:xfrm>
        </p:spPr>
        <p:txBody>
          <a:bodyPr>
            <a:normAutofit/>
          </a:bodyPr>
          <a:lstStyle/>
          <a:p>
            <a:pPr marL="0" indent="0" algn="l" rtl="0" fontAlgn="base">
              <a:buNone/>
            </a:pPr>
            <a:r>
              <a:rPr lang="en-US" b="0" i="0" u="none" strike="noStrike" dirty="0">
                <a:solidFill>
                  <a:srgbClr val="000000"/>
                </a:solidFill>
                <a:effectLst/>
                <a:latin typeface="Calibri" panose="020F0502020204030204" pitchFamily="34" charset="0"/>
              </a:rPr>
              <a:t>Let’s start by modeling </a:t>
            </a:r>
            <a:r>
              <a:rPr lang="en-US" dirty="0">
                <a:solidFill>
                  <a:srgbClr val="000000"/>
                </a:solidFill>
                <a:latin typeface="Calibri" panose="020F0502020204030204" pitchFamily="34" charset="0"/>
              </a:rPr>
              <a:t>s</a:t>
            </a:r>
            <a:r>
              <a:rPr lang="en-US" b="0" i="0" u="none" strike="noStrike" dirty="0">
                <a:solidFill>
                  <a:srgbClr val="000000"/>
                </a:solidFill>
                <a:effectLst/>
                <a:latin typeface="Calibri" panose="020F0502020204030204" pitchFamily="34" charset="0"/>
              </a:rPr>
              <a:t>odium </a:t>
            </a:r>
            <a:r>
              <a:rPr lang="en-US" dirty="0">
                <a:solidFill>
                  <a:srgbClr val="000000"/>
                </a:solidFill>
                <a:latin typeface="Calibri" panose="020F0502020204030204" pitchFamily="34" charset="0"/>
              </a:rPr>
              <a:t>c</a:t>
            </a:r>
            <a:r>
              <a:rPr lang="en-US" b="0" i="0" u="none" strike="noStrike" dirty="0">
                <a:solidFill>
                  <a:srgbClr val="000000"/>
                </a:solidFill>
                <a:effectLst/>
                <a:latin typeface="Calibri" panose="020F0502020204030204" pitchFamily="34" charset="0"/>
              </a:rPr>
              <a:t>hloride’s interaction with water</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b="0" i="0" u="none" strike="noStrike" dirty="0">
              <a:solidFill>
                <a:srgbClr val="000000"/>
              </a:solidFill>
              <a:effectLst/>
              <a:latin typeface="Calibri" panose="020F0502020204030204" pitchFamily="34" charset="0"/>
            </a:endParaRPr>
          </a:p>
          <a:p>
            <a:pPr marL="0" indent="0" algn="l" rtl="0" fontAlgn="base">
              <a:buNone/>
            </a:pPr>
            <a:r>
              <a:rPr lang="en-US" b="0" i="0" u="none" strike="noStrike" dirty="0">
                <a:solidFill>
                  <a:srgbClr val="000000"/>
                </a:solidFill>
                <a:effectLst/>
                <a:latin typeface="Calibri" panose="020F0502020204030204" pitchFamily="34" charset="0"/>
              </a:rPr>
              <a:t>Describe what occurs when water interacts with sodium chloride. </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u="none" strike="noStrike" dirty="0">
              <a:solidFill>
                <a:srgbClr val="00000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oxygen? Why?</a:t>
            </a:r>
            <a:r>
              <a:rPr lang="en-US" b="0" i="0" dirty="0">
                <a:solidFill>
                  <a:srgbClr val="00B050"/>
                </a:solidFill>
                <a:effectLst/>
                <a:latin typeface="Calibri" panose="020F0502020204030204" pitchFamily="34" charset="0"/>
              </a:rPr>
              <a:t>​</a:t>
            </a:r>
            <a:endParaRPr lang="en-US" b="0" i="0" dirty="0">
              <a:solidFill>
                <a:srgbClr val="00B050"/>
              </a:solidFill>
              <a:effectLst/>
              <a:latin typeface="Segoe UI" panose="020B0502040204020203" pitchFamily="34" charset="0"/>
            </a:endParaRPr>
          </a:p>
          <a:p>
            <a:pPr marL="0" indent="0" algn="l" rtl="0" fontAlgn="base">
              <a:buNone/>
            </a:pPr>
            <a:endParaRPr lang="en-US" u="none" strike="noStrike" dirty="0">
              <a:solidFill>
                <a:srgbClr val="00B05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hydrogen?  </a:t>
            </a:r>
          </a:p>
          <a:p>
            <a:pPr marL="0" indent="0" algn="l" rtl="0" fontAlgn="base">
              <a:buNone/>
            </a:pPr>
            <a:r>
              <a:rPr lang="en-US" b="0" i="0" u="none" strike="noStrike" dirty="0">
                <a:solidFill>
                  <a:srgbClr val="00B050"/>
                </a:solidFill>
                <a:effectLst/>
                <a:latin typeface="Calibri" panose="020F0502020204030204" pitchFamily="34" charset="0"/>
              </a:rPr>
              <a:t>Why?</a:t>
            </a:r>
            <a:endParaRPr lang="en-US" b="0" i="0" dirty="0">
              <a:solidFill>
                <a:srgbClr val="00B050"/>
              </a:solidFill>
              <a:effectLst/>
              <a:latin typeface="Segoe UI" panose="020B0502040204020203" pitchFamily="34" charset="0"/>
            </a:endParaRPr>
          </a:p>
          <a:p>
            <a:endParaRPr lang="en-US" dirty="0"/>
          </a:p>
        </p:txBody>
      </p:sp>
      <p:pic>
        <p:nvPicPr>
          <p:cNvPr id="3" name="Picture 2">
            <a:extLst>
              <a:ext uri="{FF2B5EF4-FFF2-40B4-BE49-F238E27FC236}">
                <a16:creationId xmlns:a16="http://schemas.microsoft.com/office/drawing/2014/main" id="{809BE682-A47C-EBC7-7142-EF09DAA83D0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35834" y="1228959"/>
            <a:ext cx="5866776" cy="4400082"/>
          </a:xfrm>
          <a:prstGeom prst="rect">
            <a:avLst/>
          </a:prstGeom>
        </p:spPr>
      </p:pic>
    </p:spTree>
    <p:extLst>
      <p:ext uri="{BB962C8B-B14F-4D97-AF65-F5344CB8AC3E}">
        <p14:creationId xmlns:p14="http://schemas.microsoft.com/office/powerpoint/2010/main" val="293872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Misconception Alert</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9" y="1768474"/>
            <a:ext cx="4311942" cy="4651375"/>
          </a:xfrm>
        </p:spPr>
        <p:txBody>
          <a:bodyPr/>
          <a:lstStyle/>
          <a:p>
            <a:r>
              <a:rPr lang="en-US" dirty="0"/>
              <a:t>Sodium chloride does not appear as a single molecule.  </a:t>
            </a:r>
          </a:p>
          <a:p>
            <a:pPr marL="0" indent="0">
              <a:buNone/>
            </a:pPr>
            <a:endParaRPr lang="en-US" dirty="0"/>
          </a:p>
          <a:p>
            <a:r>
              <a:rPr lang="en-US" dirty="0"/>
              <a:t>Sodium chloride presents itself as crystals in nature. </a:t>
            </a:r>
          </a:p>
        </p:txBody>
      </p:sp>
      <p:pic>
        <p:nvPicPr>
          <p:cNvPr id="5" name="Picture 4" descr="A white plate with a white substance on it&#10;&#10;Description automatically generated with low confidence">
            <a:extLst>
              <a:ext uri="{FF2B5EF4-FFF2-40B4-BE49-F238E27FC236}">
                <a16:creationId xmlns:a16="http://schemas.microsoft.com/office/drawing/2014/main" id="{735D6AA0-53C1-04F7-7114-9C7A15739F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666" y="1768474"/>
            <a:ext cx="4030717" cy="4030717"/>
          </a:xfrm>
          <a:prstGeom prst="rect">
            <a:avLst/>
          </a:prstGeom>
        </p:spPr>
      </p:pic>
    </p:spTree>
    <p:extLst>
      <p:ext uri="{BB962C8B-B14F-4D97-AF65-F5344CB8AC3E}">
        <p14:creationId xmlns:p14="http://schemas.microsoft.com/office/powerpoint/2010/main" val="2781770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2412178"/>
            <a:ext cx="4030717" cy="3023037"/>
          </a:xfrm>
          <a:prstGeom prst="rect">
            <a:avLst/>
          </a:prstGeom>
        </p:spPr>
      </p:pic>
    </p:spTree>
    <p:extLst>
      <p:ext uri="{BB962C8B-B14F-4D97-AF65-F5344CB8AC3E}">
        <p14:creationId xmlns:p14="http://schemas.microsoft.com/office/powerpoint/2010/main" val="280349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92092" y="936051"/>
            <a:ext cx="12484092" cy="584775"/>
          </a:xfrm>
          <a:prstGeom prst="rect">
            <a:avLst/>
          </a:prstGeom>
          <a:noFill/>
        </p:spPr>
        <p:txBody>
          <a:bodyPr wrap="square" rtlCol="0">
            <a:spAutoFit/>
          </a:bodyPr>
          <a:lstStyle/>
          <a:p>
            <a:pPr algn="ctr"/>
            <a:r>
              <a:rPr lang="en-US" sz="3200" dirty="0"/>
              <a:t>Let’s model a sodium chloride lattice dissolving in water</a:t>
            </a:r>
          </a:p>
        </p:txBody>
      </p:sp>
      <p:pic>
        <p:nvPicPr>
          <p:cNvPr id="5" name="Picture 4" descr="A group of balloons&#10;&#10;Description automatically generated with medium confidence">
            <a:extLst>
              <a:ext uri="{FF2B5EF4-FFF2-40B4-BE49-F238E27FC236}">
                <a16:creationId xmlns:a16="http://schemas.microsoft.com/office/drawing/2014/main" id="{3E5A0B7E-D7E9-F0C8-2EA7-B54A2CD49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0525" y="2023983"/>
            <a:ext cx="4626427" cy="4064426"/>
          </a:xfrm>
          <a:prstGeom prst="rect">
            <a:avLst/>
          </a:prstGeom>
        </p:spPr>
      </p:pic>
      <p:pic>
        <p:nvPicPr>
          <p:cNvPr id="4" name="Picture 2" descr="A picture containing cup, container, glass, drink&#10;&#10;Description automatically generated">
            <a:extLst>
              <a:ext uri="{FF2B5EF4-FFF2-40B4-BE49-F238E27FC236}">
                <a16:creationId xmlns:a16="http://schemas.microsoft.com/office/drawing/2014/main" id="{0E4DCBDF-6526-6C41-5E61-97454693A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5349" y="1663835"/>
            <a:ext cx="3753533" cy="4784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705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p:txBody>
          <a:bodyPr/>
          <a:lstStyle/>
          <a:p>
            <a:r>
              <a:rPr lang="en-US" dirty="0"/>
              <a:t>It All Begins with Water</a:t>
            </a:r>
          </a:p>
        </p:txBody>
      </p:sp>
      <p:pic>
        <p:nvPicPr>
          <p:cNvPr id="6" name="Picture Placeholder 5">
            <a:extLst>
              <a:ext uri="{FF2B5EF4-FFF2-40B4-BE49-F238E27FC236}">
                <a16:creationId xmlns:a16="http://schemas.microsoft.com/office/drawing/2014/main" id="{B4AA577F-95AF-F429-F511-C6A1163ABA0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7345" r="7345"/>
          <a:stretch/>
        </p:blipFill>
        <p:spPr>
          <a:xfrm>
            <a:off x="8319140" y="2909086"/>
            <a:ext cx="4671589" cy="4671589"/>
          </a:xfr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dirty="0"/>
              <a:t>Ruth Hutson, MSSE</a:t>
            </a:r>
          </a:p>
        </p:txBody>
      </p:sp>
    </p:spTree>
    <p:extLst>
      <p:ext uri="{BB962C8B-B14F-4D97-AF65-F5344CB8AC3E}">
        <p14:creationId xmlns:p14="http://schemas.microsoft.com/office/powerpoint/2010/main" val="873495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20</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256032" y="958302"/>
            <a:ext cx="11935968" cy="544574"/>
          </a:xfrm>
        </p:spPr>
        <p:txBody>
          <a:bodyPr>
            <a:normAutofit fontScale="90000"/>
          </a:bodyPr>
          <a:lstStyle/>
          <a:p>
            <a:r>
              <a:rPr lang="en-US" dirty="0"/>
              <a:t>Modeling Solutions </a:t>
            </a:r>
            <a:br>
              <a:rPr lang="en-US" dirty="0"/>
            </a:br>
            <a:endParaRPr lang="en-US" dirty="0"/>
          </a:p>
        </p:txBody>
      </p:sp>
      <p:graphicFrame>
        <p:nvGraphicFramePr>
          <p:cNvPr id="5" name="Content Placeholder 4">
            <a:extLst>
              <a:ext uri="{FF2B5EF4-FFF2-40B4-BE49-F238E27FC236}">
                <a16:creationId xmlns:a16="http://schemas.microsoft.com/office/drawing/2014/main" id="{2D8FE09C-E385-33AF-07F1-890C0BE25287}"/>
              </a:ext>
            </a:extLst>
          </p:cNvPr>
          <p:cNvGraphicFramePr>
            <a:graphicFrameLocks noGrp="1"/>
          </p:cNvGraphicFramePr>
          <p:nvPr>
            <p:ph idx="1"/>
            <p:extLst>
              <p:ext uri="{D42A27DB-BD31-4B8C-83A1-F6EECF244321}">
                <p14:modId xmlns:p14="http://schemas.microsoft.com/office/powerpoint/2010/main" val="2231458939"/>
              </p:ext>
            </p:extLst>
          </p:nvPr>
        </p:nvGraphicFramePr>
        <p:xfrm>
          <a:off x="256032" y="1502876"/>
          <a:ext cx="11481942" cy="4914573"/>
        </p:xfrm>
        <a:graphic>
          <a:graphicData uri="http://schemas.openxmlformats.org/drawingml/2006/table">
            <a:tbl>
              <a:tblPr firstRow="1" bandRow="1">
                <a:tableStyleId>{93296810-A885-4BE3-A3E7-6D5BEEA58F35}</a:tableStyleId>
              </a:tblPr>
              <a:tblGrid>
                <a:gridCol w="3827314">
                  <a:extLst>
                    <a:ext uri="{9D8B030D-6E8A-4147-A177-3AD203B41FA5}">
                      <a16:colId xmlns:a16="http://schemas.microsoft.com/office/drawing/2014/main" val="2625157645"/>
                    </a:ext>
                  </a:extLst>
                </a:gridCol>
                <a:gridCol w="3827314">
                  <a:extLst>
                    <a:ext uri="{9D8B030D-6E8A-4147-A177-3AD203B41FA5}">
                      <a16:colId xmlns:a16="http://schemas.microsoft.com/office/drawing/2014/main" val="2062838798"/>
                    </a:ext>
                  </a:extLst>
                </a:gridCol>
                <a:gridCol w="3827314">
                  <a:extLst>
                    <a:ext uri="{9D8B030D-6E8A-4147-A177-3AD203B41FA5}">
                      <a16:colId xmlns:a16="http://schemas.microsoft.com/office/drawing/2014/main" val="945241412"/>
                    </a:ext>
                  </a:extLst>
                </a:gridCol>
              </a:tblGrid>
              <a:tr h="390385">
                <a:tc>
                  <a:txBody>
                    <a:bodyPr/>
                    <a:lstStyle/>
                    <a:p>
                      <a:pPr algn="ctr"/>
                      <a:r>
                        <a:rPr lang="en-US" dirty="0"/>
                        <a:t>Unsaturated </a:t>
                      </a:r>
                    </a:p>
                  </a:txBody>
                  <a:tcPr/>
                </a:tc>
                <a:tc>
                  <a:txBody>
                    <a:bodyPr/>
                    <a:lstStyle/>
                    <a:p>
                      <a:pPr algn="ctr"/>
                      <a:r>
                        <a:rPr lang="en-US" dirty="0"/>
                        <a:t>Saturated </a:t>
                      </a:r>
                    </a:p>
                  </a:txBody>
                  <a:tcPr/>
                </a:tc>
                <a:tc>
                  <a:txBody>
                    <a:bodyPr/>
                    <a:lstStyle/>
                    <a:p>
                      <a:pPr algn="ctr"/>
                      <a:r>
                        <a:rPr lang="en-US" dirty="0"/>
                        <a:t>Supersaturated</a:t>
                      </a:r>
                    </a:p>
                  </a:txBody>
                  <a:tcPr/>
                </a:tc>
                <a:extLst>
                  <a:ext uri="{0D108BD9-81ED-4DB2-BD59-A6C34878D82A}">
                    <a16:rowId xmlns:a16="http://schemas.microsoft.com/office/drawing/2014/main" val="2068214020"/>
                  </a:ext>
                </a:extLst>
              </a:tr>
              <a:tr h="2695261">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4091337179"/>
                  </a:ext>
                </a:extLst>
              </a:tr>
              <a:tr h="1828927">
                <a:tc>
                  <a:txBody>
                    <a:bodyPr/>
                    <a:lstStyle/>
                    <a:p>
                      <a:r>
                        <a:rPr lang="en-US" dirty="0"/>
                        <a:t>A solution that contains less than the maximum amount of solute that is capable of being dissolved. </a:t>
                      </a:r>
                    </a:p>
                    <a:p>
                      <a:endParaRPr lang="en-US" dirty="0"/>
                    </a:p>
                    <a:p>
                      <a:endParaRPr lang="en-US" dirty="0"/>
                    </a:p>
                    <a:p>
                      <a:endParaRPr lang="en-US" dirty="0"/>
                    </a:p>
                  </a:txBody>
                  <a:tcPr/>
                </a:tc>
                <a:tc>
                  <a:txBody>
                    <a:bodyPr/>
                    <a:lstStyle/>
                    <a:p>
                      <a:r>
                        <a:rPr lang="en-US" dirty="0"/>
                        <a:t>A solution that contains the maximum amount of solute that is capable of dissolving. </a:t>
                      </a:r>
                    </a:p>
                  </a:txBody>
                  <a:tcPr/>
                </a:tc>
                <a:tc>
                  <a:txBody>
                    <a:bodyPr/>
                    <a:lstStyle/>
                    <a:p>
                      <a:r>
                        <a:rPr lang="en-US" dirty="0"/>
                        <a:t>A solution that contains more than the maximum amount of solute that is capable of being dissolved at a given temperature.  By adding a seed crystal, the solution recrystallizes. </a:t>
                      </a:r>
                    </a:p>
                  </a:txBody>
                  <a:tcPr/>
                </a:tc>
                <a:extLst>
                  <a:ext uri="{0D108BD9-81ED-4DB2-BD59-A6C34878D82A}">
                    <a16:rowId xmlns:a16="http://schemas.microsoft.com/office/drawing/2014/main" val="593239069"/>
                  </a:ext>
                </a:extLst>
              </a:tr>
            </a:tbl>
          </a:graphicData>
        </a:graphic>
      </p:graphicFrame>
      <p:pic>
        <p:nvPicPr>
          <p:cNvPr id="7" name="Picture 6" descr="A pile of red white and green spheres&#10;&#10;Description automatically generated">
            <a:extLst>
              <a:ext uri="{FF2B5EF4-FFF2-40B4-BE49-F238E27FC236}">
                <a16:creationId xmlns:a16="http://schemas.microsoft.com/office/drawing/2014/main" id="{335836A2-8E21-BF55-2D0B-7173AA103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036" y="1981579"/>
            <a:ext cx="2518142" cy="2490272"/>
          </a:xfrm>
          <a:prstGeom prst="rect">
            <a:avLst/>
          </a:prstGeom>
        </p:spPr>
      </p:pic>
      <p:pic>
        <p:nvPicPr>
          <p:cNvPr id="9" name="Picture 8" descr="A pile of colorful balls&#10;&#10;Description automatically generated">
            <a:extLst>
              <a:ext uri="{FF2B5EF4-FFF2-40B4-BE49-F238E27FC236}">
                <a16:creationId xmlns:a16="http://schemas.microsoft.com/office/drawing/2014/main" id="{E49A1244-D173-E3BF-AB25-EB9C2F942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8382" y="1974958"/>
            <a:ext cx="2431037" cy="2490272"/>
          </a:xfrm>
          <a:prstGeom prst="rect">
            <a:avLst/>
          </a:prstGeom>
        </p:spPr>
      </p:pic>
      <p:pic>
        <p:nvPicPr>
          <p:cNvPr id="11" name="Picture 10" descr="A group of colorful balls&#10;&#10;Description automatically generated">
            <a:extLst>
              <a:ext uri="{FF2B5EF4-FFF2-40B4-BE49-F238E27FC236}">
                <a16:creationId xmlns:a16="http://schemas.microsoft.com/office/drawing/2014/main" id="{BAC76FA6-248E-ED4C-BB49-0BE8CE034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36623" y="1974958"/>
            <a:ext cx="2340064" cy="2496893"/>
          </a:xfrm>
          <a:prstGeom prst="rect">
            <a:avLst/>
          </a:prstGeom>
        </p:spPr>
      </p:pic>
    </p:spTree>
    <p:extLst>
      <p:ext uri="{BB962C8B-B14F-4D97-AF65-F5344CB8AC3E}">
        <p14:creationId xmlns:p14="http://schemas.microsoft.com/office/powerpoint/2010/main" val="3429685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A7742F-E065-269C-F768-2B912854FA2D}"/>
              </a:ext>
            </a:extLst>
          </p:cNvPr>
          <p:cNvSpPr txBox="1"/>
          <p:nvPr/>
        </p:nvSpPr>
        <p:spPr>
          <a:xfrm>
            <a:off x="5911667" y="1061192"/>
            <a:ext cx="5409926" cy="2246769"/>
          </a:xfrm>
          <a:prstGeom prst="rect">
            <a:avLst/>
          </a:prstGeom>
          <a:noFill/>
        </p:spPr>
        <p:txBody>
          <a:bodyPr wrap="square">
            <a:spAutoFit/>
          </a:bodyPr>
          <a:lstStyle/>
          <a:p>
            <a:r>
              <a:rPr lang="en-US" sz="2800" b="0" i="0" u="none" strike="noStrike" dirty="0">
                <a:solidFill>
                  <a:srgbClr val="000000"/>
                </a:solidFill>
                <a:effectLst/>
                <a:latin typeface="Arial" panose="020B0604020202020204" pitchFamily="34" charset="0"/>
                <a:cs typeface="Arial" panose="020B0604020202020204" pitchFamily="34" charset="0"/>
              </a:rPr>
              <a:t>Based on what you have learned about interactions between salt and water, use the Water Kit to help explain what is happening in this picture.</a:t>
            </a:r>
            <a:endParaRPr lang="en-US" sz="2800" dirty="0">
              <a:latin typeface="Arial" panose="020B0604020202020204" pitchFamily="34" charset="0"/>
              <a:cs typeface="Arial" panose="020B0604020202020204" pitchFamily="34" charset="0"/>
            </a:endParaRPr>
          </a:p>
        </p:txBody>
      </p:sp>
      <p:pic>
        <p:nvPicPr>
          <p:cNvPr id="2" name="Picture 2" descr="A picture containing table, indoor, person, counter&#10;&#10;Description automatically generated">
            <a:extLst>
              <a:ext uri="{FF2B5EF4-FFF2-40B4-BE49-F238E27FC236}">
                <a16:creationId xmlns:a16="http://schemas.microsoft.com/office/drawing/2014/main" id="{F224D776-9715-C741-EE7F-5C886EEFF4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996" y="1061192"/>
            <a:ext cx="5496671" cy="33398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F619856-2D2A-6B65-C03C-E22A39C30A3C}"/>
              </a:ext>
            </a:extLst>
          </p:cNvPr>
          <p:cNvPicPr>
            <a:picLocks noChangeAspect="1"/>
          </p:cNvPicPr>
          <p:nvPr/>
        </p:nvPicPr>
        <p:blipFill>
          <a:blip r:embed="rId4"/>
          <a:stretch>
            <a:fillRect/>
          </a:stretch>
        </p:blipFill>
        <p:spPr>
          <a:xfrm>
            <a:off x="6280334" y="3350052"/>
            <a:ext cx="4758967" cy="3023451"/>
          </a:xfrm>
          <a:prstGeom prst="rect">
            <a:avLst/>
          </a:prstGeom>
        </p:spPr>
      </p:pic>
    </p:spTree>
    <p:extLst>
      <p:ext uri="{BB962C8B-B14F-4D97-AF65-F5344CB8AC3E}">
        <p14:creationId xmlns:p14="http://schemas.microsoft.com/office/powerpoint/2010/main" val="3451016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A closer look by other factors affecting solubility</a:t>
            </a:r>
          </a:p>
        </p:txBody>
      </p:sp>
      <p:pic>
        <p:nvPicPr>
          <p:cNvPr id="6" name="Content Placeholder 5" descr="Wooden spoon with pink and white bath salt crystals overflowing onto wood surface">
            <a:extLst>
              <a:ext uri="{FF2B5EF4-FFF2-40B4-BE49-F238E27FC236}">
                <a16:creationId xmlns:a16="http://schemas.microsoft.com/office/drawing/2014/main" id="{A53E3F86-B9D2-CA19-72BA-81AFA590CD2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86116" y="1768475"/>
            <a:ext cx="7100730" cy="4651375"/>
          </a:xfrm>
          <a:prstGeom prst="rect">
            <a:avLst/>
          </a:prstGeom>
          <a:ln>
            <a:noFill/>
          </a:ln>
          <a:effectLst>
            <a:softEdge rad="112500"/>
          </a:effectLst>
        </p:spPr>
      </p:pic>
    </p:spTree>
    <p:extLst>
      <p:ext uri="{BB962C8B-B14F-4D97-AF65-F5344CB8AC3E}">
        <p14:creationId xmlns:p14="http://schemas.microsoft.com/office/powerpoint/2010/main" val="2022126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557" y="1908338"/>
            <a:ext cx="3999512" cy="4538088"/>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Alcohol</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3" name="TextBox 2">
            <a:extLst>
              <a:ext uri="{FF2B5EF4-FFF2-40B4-BE49-F238E27FC236}">
                <a16:creationId xmlns:a16="http://schemas.microsoft.com/office/drawing/2014/main" id="{D797C87E-7EC6-4CF6-1B17-D0079F1D86E2}"/>
              </a:ext>
            </a:extLst>
          </p:cNvPr>
          <p:cNvSpPr txBox="1"/>
          <p:nvPr/>
        </p:nvSpPr>
        <p:spPr>
          <a:xfrm>
            <a:off x="420625" y="713232"/>
            <a:ext cx="11484864" cy="523220"/>
          </a:xfrm>
          <a:prstGeom prst="rect">
            <a:avLst/>
          </a:prstGeom>
          <a:noFill/>
        </p:spPr>
        <p:txBody>
          <a:bodyPr wrap="square" rtlCol="0">
            <a:spAutoFit/>
          </a:bodyPr>
          <a:lstStyle/>
          <a:p>
            <a:pPr algn="ctr"/>
            <a:r>
              <a:rPr lang="en-US" dirty="0"/>
              <a:t> </a:t>
            </a:r>
            <a:r>
              <a:rPr lang="en-US" sz="2800" dirty="0">
                <a:solidFill>
                  <a:schemeClr val="accent1"/>
                </a:solidFill>
                <a:latin typeface="Arial" panose="020B0604020202020204" pitchFamily="34" charset="0"/>
                <a:cs typeface="Arial" panose="020B0604020202020204" pitchFamily="34" charset="0"/>
              </a:rPr>
              <a:t>How does the polarity of a substance affect its solubility in water? </a:t>
            </a:r>
          </a:p>
        </p:txBody>
      </p:sp>
    </p:spTree>
    <p:extLst>
      <p:ext uri="{BB962C8B-B14F-4D97-AF65-F5344CB8AC3E}">
        <p14:creationId xmlns:p14="http://schemas.microsoft.com/office/powerpoint/2010/main" val="4242821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70634"/>
            <a:ext cx="4267202" cy="4495051"/>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644648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34378" y="748146"/>
            <a:ext cx="4300379" cy="646331"/>
          </a:xfrm>
          <a:prstGeom prst="rect">
            <a:avLst/>
          </a:prstGeom>
          <a:noFill/>
        </p:spPr>
        <p:txBody>
          <a:bodyPr wrap="square" rtlCol="0">
            <a:spAutoFit/>
          </a:bodyPr>
          <a:lstStyle/>
          <a:p>
            <a:pPr algn="ctr"/>
            <a:r>
              <a:rPr lang="en-US" dirty="0"/>
              <a:t>What is going on in this beaker at the molecular scale?</a:t>
            </a:r>
          </a:p>
        </p:txBody>
      </p:sp>
      <p:pic>
        <p:nvPicPr>
          <p:cNvPr id="12290" name="Picture 2">
            <a:extLst>
              <a:ext uri="{FF2B5EF4-FFF2-40B4-BE49-F238E27FC236}">
                <a16:creationId xmlns:a16="http://schemas.microsoft.com/office/drawing/2014/main" id="{17BB9C84-84B3-3653-DE3E-61C560467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047" y="2554669"/>
            <a:ext cx="4171710" cy="3162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419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749874"/>
            <a:ext cx="4185140"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86679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7" y="847898"/>
            <a:ext cx="4267200" cy="646331"/>
          </a:xfrm>
          <a:prstGeom prst="rect">
            <a:avLst/>
          </a:prstGeom>
          <a:noFill/>
        </p:spPr>
        <p:txBody>
          <a:bodyPr wrap="square" rtlCol="0">
            <a:spAutoFit/>
          </a:bodyPr>
          <a:lstStyle/>
          <a:p>
            <a:pPr algn="ctr"/>
            <a:r>
              <a:rPr lang="en-US" dirty="0"/>
              <a:t>What is going on in this beaker at the molecular scale?</a:t>
            </a:r>
          </a:p>
        </p:txBody>
      </p:sp>
      <p:pic>
        <p:nvPicPr>
          <p:cNvPr id="15362" name="Picture 2">
            <a:extLst>
              <a:ext uri="{FF2B5EF4-FFF2-40B4-BE49-F238E27FC236}">
                <a16:creationId xmlns:a16="http://schemas.microsoft.com/office/drawing/2014/main" id="{F61BFB98-98EB-D7C8-DBBC-9CC5331B2B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762" y="2240847"/>
            <a:ext cx="3976995" cy="3494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467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847898"/>
            <a:ext cx="4267202"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480485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822960"/>
            <a:ext cx="4267202" cy="646331"/>
          </a:xfrm>
          <a:prstGeom prst="rect">
            <a:avLst/>
          </a:prstGeom>
          <a:noFill/>
        </p:spPr>
        <p:txBody>
          <a:bodyPr wrap="square" rtlCol="0">
            <a:spAutoFit/>
          </a:bodyPr>
          <a:lstStyle/>
          <a:p>
            <a:pPr algn="ctr"/>
            <a:r>
              <a:rPr lang="en-US" dirty="0"/>
              <a:t>What is going on in this beaker at the molecular scale?</a:t>
            </a:r>
          </a:p>
        </p:txBody>
      </p:sp>
      <p:pic>
        <p:nvPicPr>
          <p:cNvPr id="16386" name="Picture 2">
            <a:extLst>
              <a:ext uri="{FF2B5EF4-FFF2-40B4-BE49-F238E27FC236}">
                <a16:creationId xmlns:a16="http://schemas.microsoft.com/office/drawing/2014/main" id="{4CB1D1D6-4DDB-2A35-8794-03A531D052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22" y="2730938"/>
            <a:ext cx="4409336" cy="2419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540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pPr algn="ctr"/>
            <a:r>
              <a:rPr lang="en-US" dirty="0"/>
              <a:t>Workshop Outcomes</a:t>
            </a:r>
          </a:p>
        </p:txBody>
      </p:sp>
      <p:sp>
        <p:nvSpPr>
          <p:cNvPr id="3" name="Content Placeholder 2">
            <a:extLst>
              <a:ext uri="{FF2B5EF4-FFF2-40B4-BE49-F238E27FC236}">
                <a16:creationId xmlns:a16="http://schemas.microsoft.com/office/drawing/2014/main" id="{FBFDD7A7-4B1A-071C-896C-450E837AFB2F}"/>
              </a:ext>
            </a:extLst>
          </p:cNvPr>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Use models to compare the structure of water at the macroscopic level to infer the strength of electrical forces between particles. </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Understand and apply factors that influence the behavior of solutions using models.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Model pH and predict the products in acid-base reactions that form water.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Have fun!</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Tree>
    <p:extLst>
      <p:ext uri="{BB962C8B-B14F-4D97-AF65-F5344CB8AC3E}">
        <p14:creationId xmlns:p14="http://schemas.microsoft.com/office/powerpoint/2010/main" val="816750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877824"/>
            <a:ext cx="4267202" cy="646331"/>
          </a:xfrm>
          <a:prstGeom prst="rect">
            <a:avLst/>
          </a:prstGeom>
          <a:noFill/>
        </p:spPr>
        <p:txBody>
          <a:bodyPr wrap="square" rtlCol="0">
            <a:spAutoFit/>
          </a:bodyPr>
          <a:lstStyle/>
          <a:p>
            <a:pPr algn="ctr"/>
            <a:r>
              <a:rPr lang="en-US" dirty="0"/>
              <a:t>What is going on in this beaker at the molecular scale?</a:t>
            </a:r>
          </a:p>
        </p:txBody>
      </p:sp>
      <p:pic>
        <p:nvPicPr>
          <p:cNvPr id="17410" name="Picture 2">
            <a:extLst>
              <a:ext uri="{FF2B5EF4-FFF2-40B4-BE49-F238E27FC236}">
                <a16:creationId xmlns:a16="http://schemas.microsoft.com/office/drawing/2014/main" id="{98015A08-1E8C-3DB4-BBB2-5055BD4EB0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364" y="2840892"/>
            <a:ext cx="4458394" cy="2416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656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A7742F-E065-269C-F768-2B912854FA2D}"/>
              </a:ext>
            </a:extLst>
          </p:cNvPr>
          <p:cNvSpPr txBox="1"/>
          <p:nvPr/>
        </p:nvSpPr>
        <p:spPr>
          <a:xfrm>
            <a:off x="5911666" y="1061192"/>
            <a:ext cx="5410201" cy="2677656"/>
          </a:xfrm>
          <a:prstGeom prst="rect">
            <a:avLst/>
          </a:prstGeom>
          <a:noFill/>
        </p:spPr>
        <p:txBody>
          <a:bodyPr wrap="square">
            <a:spAutoFit/>
          </a:bodyPr>
          <a:lstStyle/>
          <a:p>
            <a:r>
              <a:rPr lang="en-US" sz="2800" b="0" i="0" u="none" strike="noStrike" dirty="0">
                <a:solidFill>
                  <a:srgbClr val="000000"/>
                </a:solidFill>
                <a:effectLst/>
                <a:latin typeface="Arial" panose="020B0604020202020204" pitchFamily="34" charset="0"/>
                <a:cs typeface="Arial" panose="020B0604020202020204" pitchFamily="34" charset="0"/>
              </a:rPr>
              <a:t>Based on what you have learned about polarity use the Water Kit to help explain why alcohols become less soluble in water as their carbon chain increases in length. </a:t>
            </a:r>
            <a:endParaRPr lang="en-US" sz="28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189A15E5-E0BC-6E3D-253E-21E2B1239D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469" y="1061192"/>
            <a:ext cx="3999512" cy="4538088"/>
          </a:xfrm>
          <a:prstGeom prst="rect">
            <a:avLst/>
          </a:prstGeom>
        </p:spPr>
      </p:pic>
    </p:spTree>
    <p:extLst>
      <p:ext uri="{BB962C8B-B14F-4D97-AF65-F5344CB8AC3E}">
        <p14:creationId xmlns:p14="http://schemas.microsoft.com/office/powerpoint/2010/main" val="2162549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dirty="0"/>
          </a:p>
        </p:txBody>
      </p:sp>
      <p:pic>
        <p:nvPicPr>
          <p:cNvPr id="6" name="Content Placeholder 5" descr="A row of test tubes with different colored liquids&#10;&#10;Description automatically generated">
            <a:extLst>
              <a:ext uri="{FF2B5EF4-FFF2-40B4-BE49-F238E27FC236}">
                <a16:creationId xmlns:a16="http://schemas.microsoft.com/office/drawing/2014/main" id="{D4005A67-728D-CD05-7F65-9670ECCC6B0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4379" y="1502876"/>
            <a:ext cx="6066445" cy="4549834"/>
          </a:xfrm>
        </p:spPr>
      </p:pic>
      <p:pic>
        <p:nvPicPr>
          <p:cNvPr id="7" name="Google Shape;142;p21">
            <a:extLst>
              <a:ext uri="{FF2B5EF4-FFF2-40B4-BE49-F238E27FC236}">
                <a16:creationId xmlns:a16="http://schemas.microsoft.com/office/drawing/2014/main" id="{EC4D2B0F-2FAD-BA92-37A6-79BD75539B31}"/>
              </a:ext>
            </a:extLst>
          </p:cNvPr>
          <p:cNvPicPr preferRelativeResize="0"/>
          <p:nvPr/>
        </p:nvPicPr>
        <p:blipFill>
          <a:blip r:embed="rId4">
            <a:alphaModFix/>
          </a:blip>
          <a:stretch>
            <a:fillRect/>
          </a:stretch>
        </p:blipFill>
        <p:spPr>
          <a:xfrm>
            <a:off x="6762533" y="1883664"/>
            <a:ext cx="4895088" cy="2759724"/>
          </a:xfrm>
          <a:prstGeom prst="rect">
            <a:avLst/>
          </a:prstGeom>
          <a:noFill/>
          <a:ln>
            <a:noFill/>
          </a:ln>
        </p:spPr>
      </p:pic>
    </p:spTree>
    <p:extLst>
      <p:ext uri="{BB962C8B-B14F-4D97-AF65-F5344CB8AC3E}">
        <p14:creationId xmlns:p14="http://schemas.microsoft.com/office/powerpoint/2010/main" val="5126071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the autoionization of water.</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69483" y="2163084"/>
            <a:ext cx="5504799" cy="2869135"/>
          </a:xfrm>
          <a:prstGeom prst="rect">
            <a:avLst/>
          </a:prstGeom>
          <a:ln>
            <a:noFill/>
          </a:ln>
          <a:effectLst>
            <a:softEdge rad="112500"/>
          </a:effec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0DA339D-D851-D328-F8EB-C4C221721CE4}"/>
                  </a:ext>
                </a:extLst>
              </p:cNvPr>
              <p:cNvSpPr txBox="1"/>
              <p:nvPr/>
            </p:nvSpPr>
            <p:spPr>
              <a:xfrm>
                <a:off x="259492" y="2358208"/>
                <a:ext cx="1666200" cy="461665"/>
              </a:xfrm>
              <a:prstGeom prst="rect">
                <a:avLst/>
              </a:prstGeom>
              <a:noFill/>
            </p:spPr>
            <p:txBody>
              <a:bodyPr wrap="square" rtlCol="0">
                <a:spAutoFit/>
              </a:bodyPr>
              <a:lstStyle/>
              <a:p>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2</m:t>
                        </m:r>
                      </m:sub>
                    </m:sSub>
                  </m:oMath>
                </a14:m>
                <a:r>
                  <a:rPr lang="en-US" sz="2400" dirty="0"/>
                  <a:t>O (l) </a:t>
                </a:r>
              </a:p>
            </p:txBody>
          </p:sp>
        </mc:Choice>
        <mc:Fallback xmlns="">
          <p:sp>
            <p:nvSpPr>
              <p:cNvPr id="2" name="TextBox 1">
                <a:extLst>
                  <a:ext uri="{FF2B5EF4-FFF2-40B4-BE49-F238E27FC236}">
                    <a16:creationId xmlns:a16="http://schemas.microsoft.com/office/drawing/2014/main" id="{10DA339D-D851-D328-F8EB-C4C221721CE4}"/>
                  </a:ext>
                </a:extLst>
              </p:cNvPr>
              <p:cNvSpPr txBox="1">
                <a:spLocks noRot="1" noChangeAspect="1" noMove="1" noResize="1" noEditPoints="1" noAdjustHandles="1" noChangeArrowheads="1" noChangeShapeType="1" noTextEdit="1"/>
              </p:cNvSpPr>
              <p:nvPr/>
            </p:nvSpPr>
            <p:spPr>
              <a:xfrm>
                <a:off x="259492" y="2358208"/>
                <a:ext cx="1666200" cy="461665"/>
              </a:xfrm>
              <a:prstGeom prst="rect">
                <a:avLst/>
              </a:prstGeom>
              <a:blipFill>
                <a:blip r:embed="rId4"/>
                <a:stretch>
                  <a:fillRect l="-1099" t="-10526" b="-28947"/>
                </a:stretch>
              </a:blipFill>
            </p:spPr>
            <p:txBody>
              <a:bodyPr/>
              <a:lstStyle/>
              <a:p>
                <a:r>
                  <a:rPr lang="en-US">
                    <a:noFill/>
                  </a:rPr>
                  <a:t> </a:t>
                </a:r>
              </a:p>
            </p:txBody>
          </p:sp>
        </mc:Fallback>
      </mc:AlternateContent>
      <p:cxnSp>
        <p:nvCxnSpPr>
          <p:cNvPr id="5" name="Straight Arrow Connector 4">
            <a:extLst>
              <a:ext uri="{FF2B5EF4-FFF2-40B4-BE49-F238E27FC236}">
                <a16:creationId xmlns:a16="http://schemas.microsoft.com/office/drawing/2014/main" id="{1C0C5A32-34D3-AF30-52FD-54F4FA0DDFE8}"/>
              </a:ext>
            </a:extLst>
          </p:cNvPr>
          <p:cNvCxnSpPr>
            <a:cxnSpLocks/>
          </p:cNvCxnSpPr>
          <p:nvPr/>
        </p:nvCxnSpPr>
        <p:spPr>
          <a:xfrm flipH="1">
            <a:off x="1543613" y="2518495"/>
            <a:ext cx="58174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41223FF-EF3C-C2E5-C6D2-FA8D5F2D5E49}"/>
              </a:ext>
            </a:extLst>
          </p:cNvPr>
          <p:cNvCxnSpPr>
            <a:cxnSpLocks/>
          </p:cNvCxnSpPr>
          <p:nvPr/>
        </p:nvCxnSpPr>
        <p:spPr>
          <a:xfrm>
            <a:off x="1543613" y="2711987"/>
            <a:ext cx="66824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C30E7A5-1556-C201-18E6-C8E9F7CF76BF}"/>
                  </a:ext>
                </a:extLst>
              </p:cNvPr>
              <p:cNvSpPr txBox="1"/>
              <p:nvPr/>
            </p:nvSpPr>
            <p:spPr>
              <a:xfrm>
                <a:off x="2408775" y="2384390"/>
                <a:ext cx="3077625" cy="461665"/>
              </a:xfrm>
              <a:prstGeom prst="rect">
                <a:avLst/>
              </a:prstGeom>
              <a:noFill/>
            </p:spPr>
            <p:txBody>
              <a:bodyPr wrap="square" rtlCol="0">
                <a:spAutoFit/>
              </a:bodyPr>
              <a:lstStyle/>
              <a:p>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 </a:t>
                </a:r>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a:t>
                </a:r>
              </a:p>
            </p:txBody>
          </p:sp>
        </mc:Choice>
        <mc:Fallback xmlns="">
          <p:sp>
            <p:nvSpPr>
              <p:cNvPr id="16" name="TextBox 15">
                <a:extLst>
                  <a:ext uri="{FF2B5EF4-FFF2-40B4-BE49-F238E27FC236}">
                    <a16:creationId xmlns:a16="http://schemas.microsoft.com/office/drawing/2014/main" id="{9C30E7A5-1556-C201-18E6-C8E9F7CF76BF}"/>
                  </a:ext>
                </a:extLst>
              </p:cNvPr>
              <p:cNvSpPr txBox="1">
                <a:spLocks noRot="1" noChangeAspect="1" noMove="1" noResize="1" noEditPoints="1" noAdjustHandles="1" noChangeArrowheads="1" noChangeShapeType="1" noTextEdit="1"/>
              </p:cNvSpPr>
              <p:nvPr/>
            </p:nvSpPr>
            <p:spPr>
              <a:xfrm>
                <a:off x="2408775" y="2384390"/>
                <a:ext cx="3077625" cy="461665"/>
              </a:xfrm>
              <a:prstGeom prst="rect">
                <a:avLst/>
              </a:prstGeom>
              <a:blipFill>
                <a:blip r:embed="rId5"/>
                <a:stretch>
                  <a:fillRect l="-396"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832B1ED-E3F3-CABC-A796-05B1FB455626}"/>
                  </a:ext>
                </a:extLst>
              </p:cNvPr>
              <p:cNvSpPr txBox="1"/>
              <p:nvPr/>
            </p:nvSpPr>
            <p:spPr>
              <a:xfrm>
                <a:off x="111211" y="3437322"/>
                <a:ext cx="2508421" cy="461665"/>
              </a:xfrm>
              <a:prstGeom prst="rect">
                <a:avLst/>
              </a:prstGeom>
              <a:noFill/>
            </p:spPr>
            <p:txBody>
              <a:bodyPr wrap="square">
                <a:spAutoFit/>
              </a:bodyPr>
              <a:lstStyle/>
              <a:p>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2</m:t>
                        </m:r>
                      </m:sub>
                    </m:sSub>
                  </m:oMath>
                </a14:m>
                <a:r>
                  <a:rPr lang="en-US" sz="2400" dirty="0"/>
                  <a:t>O (l) + </a:t>
                </a:r>
                <a14:m>
                  <m:oMath xmlns:m="http://schemas.openxmlformats.org/officeDocument/2006/math">
                    <m:sSub>
                      <m:sSubPr>
                        <m:ctrlPr>
                          <a:rPr lang="en-US" sz="2400" i="1">
                            <a:latin typeface="Cambria Math" panose="02040503050406030204" pitchFamily="18" charset="0"/>
                          </a:rPr>
                        </m:ctrlPr>
                      </m:sSubPr>
                      <m:e>
                        <m:r>
                          <m:rPr>
                            <m:sty m:val="p"/>
                          </m:rPr>
                          <a:rPr lang="en-US" sz="2400">
                            <a:latin typeface="Cambria Math" panose="02040503050406030204" pitchFamily="18" charset="0"/>
                          </a:rPr>
                          <m:t>H</m:t>
                        </m:r>
                      </m:e>
                      <m:sub>
                        <m:r>
                          <a:rPr lang="en-US" sz="2400">
                            <a:latin typeface="Cambria Math" panose="02040503050406030204" pitchFamily="18" charset="0"/>
                          </a:rPr>
                          <m:t>2</m:t>
                        </m:r>
                      </m:sub>
                    </m:sSub>
                  </m:oMath>
                </a14:m>
                <a:r>
                  <a:rPr lang="en-US" sz="2400" dirty="0"/>
                  <a:t>O (l)  </a:t>
                </a:r>
              </a:p>
            </p:txBody>
          </p:sp>
        </mc:Choice>
        <mc:Fallback xmlns="">
          <p:sp>
            <p:nvSpPr>
              <p:cNvPr id="22" name="TextBox 21">
                <a:extLst>
                  <a:ext uri="{FF2B5EF4-FFF2-40B4-BE49-F238E27FC236}">
                    <a16:creationId xmlns:a16="http://schemas.microsoft.com/office/drawing/2014/main" id="{6832B1ED-E3F3-CABC-A796-05B1FB455626}"/>
                  </a:ext>
                </a:extLst>
              </p:cNvPr>
              <p:cNvSpPr txBox="1">
                <a:spLocks noRot="1" noChangeAspect="1" noMove="1" noResize="1" noEditPoints="1" noAdjustHandles="1" noChangeArrowheads="1" noChangeShapeType="1" noTextEdit="1"/>
              </p:cNvSpPr>
              <p:nvPr/>
            </p:nvSpPr>
            <p:spPr>
              <a:xfrm>
                <a:off x="111211" y="3437322"/>
                <a:ext cx="2508421" cy="461665"/>
              </a:xfrm>
              <a:prstGeom prst="rect">
                <a:avLst/>
              </a:prstGeom>
              <a:blipFill>
                <a:blip r:embed="rId6"/>
                <a:stretch>
                  <a:fillRect l="-485" t="-10526" b="-28947"/>
                </a:stretch>
              </a:blipFill>
            </p:spPr>
            <p:txBody>
              <a:bodyPr/>
              <a:lstStyle/>
              <a:p>
                <a:r>
                  <a:rPr lang="en-US">
                    <a:noFill/>
                  </a:rPr>
                  <a:t> </a:t>
                </a:r>
              </a:p>
            </p:txBody>
          </p:sp>
        </mc:Fallback>
      </mc:AlternateContent>
      <p:cxnSp>
        <p:nvCxnSpPr>
          <p:cNvPr id="23" name="Straight Arrow Connector 22">
            <a:extLst>
              <a:ext uri="{FF2B5EF4-FFF2-40B4-BE49-F238E27FC236}">
                <a16:creationId xmlns:a16="http://schemas.microsoft.com/office/drawing/2014/main" id="{A38B3512-884E-4F91-1987-C61C4E6C184E}"/>
              </a:ext>
            </a:extLst>
          </p:cNvPr>
          <p:cNvCxnSpPr>
            <a:cxnSpLocks/>
          </p:cNvCxnSpPr>
          <p:nvPr/>
        </p:nvCxnSpPr>
        <p:spPr>
          <a:xfrm flipH="1">
            <a:off x="2437419" y="3597652"/>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7CA270C-0E24-E5DC-69D9-0FD6162D2DF9}"/>
              </a:ext>
            </a:extLst>
          </p:cNvPr>
          <p:cNvCxnSpPr>
            <a:cxnSpLocks/>
          </p:cNvCxnSpPr>
          <p:nvPr/>
        </p:nvCxnSpPr>
        <p:spPr>
          <a:xfrm>
            <a:off x="2437419" y="3806654"/>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E924527A-A899-37F1-2D3E-FFB00B6E6075}"/>
                  </a:ext>
                </a:extLst>
              </p:cNvPr>
              <p:cNvSpPr txBox="1"/>
              <p:nvPr/>
            </p:nvSpPr>
            <p:spPr>
              <a:xfrm>
                <a:off x="2903046" y="3455933"/>
                <a:ext cx="3066437" cy="461665"/>
              </a:xfrm>
              <a:prstGeom prst="rect">
                <a:avLst/>
              </a:prstGeom>
              <a:noFill/>
            </p:spPr>
            <p:txBody>
              <a:bodyPr wrap="square">
                <a:spAutoFit/>
              </a:bodyPr>
              <a:lstStyle/>
              <a:p>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 </a:t>
                </a:r>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3 </m:t>
                        </m:r>
                      </m:sub>
                    </m:sSub>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a:t>
                </a:r>
              </a:p>
            </p:txBody>
          </p:sp>
        </mc:Choice>
        <mc:Fallback xmlns="">
          <p:sp>
            <p:nvSpPr>
              <p:cNvPr id="33" name="TextBox 32">
                <a:extLst>
                  <a:ext uri="{FF2B5EF4-FFF2-40B4-BE49-F238E27FC236}">
                    <a16:creationId xmlns:a16="http://schemas.microsoft.com/office/drawing/2014/main" id="{E924527A-A899-37F1-2D3E-FFB00B6E6075}"/>
                  </a:ext>
                </a:extLst>
              </p:cNvPr>
              <p:cNvSpPr txBox="1">
                <a:spLocks noRot="1" noChangeAspect="1" noMove="1" noResize="1" noEditPoints="1" noAdjustHandles="1" noChangeArrowheads="1" noChangeShapeType="1" noTextEdit="1"/>
              </p:cNvSpPr>
              <p:nvPr/>
            </p:nvSpPr>
            <p:spPr>
              <a:xfrm>
                <a:off x="2903046" y="3455933"/>
                <a:ext cx="3066437" cy="461665"/>
              </a:xfrm>
              <a:prstGeom prst="rect">
                <a:avLst/>
              </a:prstGeom>
              <a:blipFill>
                <a:blip r:embed="rId7"/>
                <a:stretch>
                  <a:fillRect l="-398" t="-10526" b="-28947"/>
                </a:stretch>
              </a:blipFill>
            </p:spPr>
            <p:txBody>
              <a:bodyPr/>
              <a:lstStyle/>
              <a:p>
                <a:r>
                  <a:rPr lang="en-US">
                    <a:noFill/>
                  </a:rPr>
                  <a:t> </a:t>
                </a:r>
              </a:p>
            </p:txBody>
          </p:sp>
        </mc:Fallback>
      </mc:AlternateContent>
    </p:spTree>
    <p:extLst>
      <p:ext uri="{BB962C8B-B14F-4D97-AF65-F5344CB8AC3E}">
        <p14:creationId xmlns:p14="http://schemas.microsoft.com/office/powerpoint/2010/main" val="1172998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the dissociation of hydrochloric acid in water.</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64013" y="2137529"/>
            <a:ext cx="5598638" cy="2582941"/>
          </a:xfrm>
          <a:prstGeom prst="rect">
            <a:avLst/>
          </a:prstGeom>
          <a:ln>
            <a:noFill/>
          </a:ln>
          <a:effectLst>
            <a:softEdge rad="112500"/>
          </a:effec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E180BAF-BA3A-1C31-950A-36466FAF5B98}"/>
                  </a:ext>
                </a:extLst>
              </p:cNvPr>
              <p:cNvSpPr txBox="1"/>
              <p:nvPr/>
            </p:nvSpPr>
            <p:spPr>
              <a:xfrm>
                <a:off x="135924" y="2545492"/>
                <a:ext cx="2446637" cy="461665"/>
              </a:xfrm>
              <a:prstGeom prst="rect">
                <a:avLst/>
              </a:prstGeom>
              <a:noFill/>
            </p:spPr>
            <p:txBody>
              <a:bodyPr wrap="square">
                <a:spAutoFit/>
              </a:bodyPr>
              <a:lstStyle/>
              <a:p>
                <a14:m>
                  <m:oMath xmlns:m="http://schemas.openxmlformats.org/officeDocument/2006/math">
                    <m:r>
                      <m:rPr>
                        <m:sty m:val="p"/>
                      </m:rPr>
                      <a:rPr lang="en-US" sz="2400" i="0" smtClean="0">
                        <a:latin typeface="Cambria Math" panose="02040503050406030204" pitchFamily="18" charset="0"/>
                      </a:rPr>
                      <m:t>H</m:t>
                    </m:r>
                    <m:r>
                      <m:rPr>
                        <m:sty m:val="p"/>
                      </m:rPr>
                      <a:rPr lang="en-US" sz="2400" b="0" i="0" smtClean="0">
                        <a:latin typeface="Cambria Math" panose="02040503050406030204" pitchFamily="18" charset="0"/>
                      </a:rPr>
                      <m:t>Cl</m:t>
                    </m:r>
                    <m:r>
                      <a:rPr lang="en-US" sz="2400" b="0" i="0" smtClean="0">
                        <a:latin typeface="Cambria Math" panose="02040503050406030204" pitchFamily="18" charset="0"/>
                      </a:rPr>
                      <m:t> </m:t>
                    </m:r>
                  </m:oMath>
                </a14:m>
                <a:r>
                  <a:rPr lang="en-US" sz="2400" dirty="0"/>
                  <a:t>(</a:t>
                </a:r>
                <a:r>
                  <a:rPr lang="en-US" sz="2400" dirty="0" err="1"/>
                  <a:t>aq</a:t>
                </a:r>
                <a:r>
                  <a:rPr lang="en-US" sz="2400" dirty="0"/>
                  <a:t>) + </a:t>
                </a:r>
                <a14:m>
                  <m:oMath xmlns:m="http://schemas.openxmlformats.org/officeDocument/2006/math">
                    <m:sSub>
                      <m:sSubPr>
                        <m:ctrlPr>
                          <a:rPr lang="en-US" sz="2400" i="1">
                            <a:latin typeface="Cambria Math" panose="02040503050406030204" pitchFamily="18" charset="0"/>
                          </a:rPr>
                        </m:ctrlPr>
                      </m:sSubPr>
                      <m:e>
                        <m:r>
                          <m:rPr>
                            <m:sty m:val="p"/>
                          </m:rPr>
                          <a:rPr lang="en-US" sz="2400" i="0">
                            <a:latin typeface="Cambria Math" panose="02040503050406030204" pitchFamily="18" charset="0"/>
                          </a:rPr>
                          <m:t>H</m:t>
                        </m:r>
                      </m:e>
                      <m:sub>
                        <m:r>
                          <a:rPr lang="en-US" sz="2400" i="0">
                            <a:latin typeface="Cambria Math" panose="02040503050406030204" pitchFamily="18" charset="0"/>
                          </a:rPr>
                          <m:t>2</m:t>
                        </m:r>
                      </m:sub>
                    </m:sSub>
                  </m:oMath>
                </a14:m>
                <a:r>
                  <a:rPr lang="en-US" sz="2400" dirty="0"/>
                  <a:t>O (l) </a:t>
                </a:r>
              </a:p>
            </p:txBody>
          </p:sp>
        </mc:Choice>
        <mc:Fallback xmlns="">
          <p:sp>
            <p:nvSpPr>
              <p:cNvPr id="5" name="TextBox 4">
                <a:extLst>
                  <a:ext uri="{FF2B5EF4-FFF2-40B4-BE49-F238E27FC236}">
                    <a16:creationId xmlns:a16="http://schemas.microsoft.com/office/drawing/2014/main" id="{8E180BAF-BA3A-1C31-950A-36466FAF5B98}"/>
                  </a:ext>
                </a:extLst>
              </p:cNvPr>
              <p:cNvSpPr txBox="1">
                <a:spLocks noRot="1" noChangeAspect="1" noMove="1" noResize="1" noEditPoints="1" noAdjustHandles="1" noChangeArrowheads="1" noChangeShapeType="1" noTextEdit="1"/>
              </p:cNvSpPr>
              <p:nvPr/>
            </p:nvSpPr>
            <p:spPr>
              <a:xfrm>
                <a:off x="135924" y="2545492"/>
                <a:ext cx="2446637" cy="461665"/>
              </a:xfrm>
              <a:prstGeom prst="rect">
                <a:avLst/>
              </a:prstGeom>
              <a:blipFill>
                <a:blip r:embed="rId4"/>
                <a:stretch>
                  <a:fillRect l="-498" t="-10667" r="-3483" b="-30667"/>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716D51DE-7164-D571-741D-F6A8AB3FA287}"/>
              </a:ext>
            </a:extLst>
          </p:cNvPr>
          <p:cNvCxnSpPr>
            <a:cxnSpLocks/>
          </p:cNvCxnSpPr>
          <p:nvPr/>
        </p:nvCxnSpPr>
        <p:spPr>
          <a:xfrm>
            <a:off x="2582561" y="2793400"/>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E9073A5-6B0F-31A2-8292-8AD4570AC0DB}"/>
                  </a:ext>
                </a:extLst>
              </p:cNvPr>
              <p:cNvSpPr txBox="1"/>
              <p:nvPr/>
            </p:nvSpPr>
            <p:spPr>
              <a:xfrm>
                <a:off x="3299254" y="2545492"/>
                <a:ext cx="2964759" cy="461665"/>
              </a:xfrm>
              <a:prstGeom prst="rect">
                <a:avLst/>
              </a:prstGeom>
              <a:noFill/>
            </p:spPr>
            <p:txBody>
              <a:bodyPr wrap="square">
                <a:spAutoFit/>
              </a:bodyPr>
              <a:lstStyle/>
              <a:p>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3 </m:t>
                        </m:r>
                      </m:sub>
                    </m:sSub>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 </a:t>
                </a:r>
                <a14:m>
                  <m:oMath xmlns:m="http://schemas.openxmlformats.org/officeDocument/2006/math">
                    <m:sSup>
                      <m:sSupPr>
                        <m:ctrlPr>
                          <a:rPr lang="en-US" sz="2400" i="1">
                            <a:latin typeface="Cambria Math" panose="02040503050406030204" pitchFamily="18" charset="0"/>
                          </a:rPr>
                        </m:ctrlPr>
                      </m:sSupPr>
                      <m:e>
                        <m:r>
                          <m:rPr>
                            <m:sty m:val="p"/>
                          </m:rPr>
                          <a:rPr lang="en-US" sz="2400" b="0" i="0" smtClean="0">
                            <a:latin typeface="Cambria Math" panose="02040503050406030204" pitchFamily="18" charset="0"/>
                          </a:rPr>
                          <m:t>Cl</m:t>
                        </m:r>
                      </m:e>
                      <m:sup>
                        <m:r>
                          <a:rPr lang="en-US" sz="2400" i="0">
                            <a:latin typeface="Cambria Math" panose="02040503050406030204" pitchFamily="18" charset="0"/>
                          </a:rPr>
                          <m:t>−</m:t>
                        </m:r>
                      </m:sup>
                    </m:sSup>
                  </m:oMath>
                </a14:m>
                <a:r>
                  <a:rPr lang="en-US" sz="2400" dirty="0"/>
                  <a:t> (</a:t>
                </a:r>
                <a:r>
                  <a:rPr lang="en-US" sz="2400" dirty="0" err="1"/>
                  <a:t>aq</a:t>
                </a:r>
                <a:r>
                  <a:rPr lang="en-US" sz="2400" dirty="0"/>
                  <a:t>) </a:t>
                </a:r>
              </a:p>
            </p:txBody>
          </p:sp>
        </mc:Choice>
        <mc:Fallback xmlns="">
          <p:sp>
            <p:nvSpPr>
              <p:cNvPr id="9" name="TextBox 8">
                <a:extLst>
                  <a:ext uri="{FF2B5EF4-FFF2-40B4-BE49-F238E27FC236}">
                    <a16:creationId xmlns:a16="http://schemas.microsoft.com/office/drawing/2014/main" id="{AE9073A5-6B0F-31A2-8292-8AD4570AC0DB}"/>
                  </a:ext>
                </a:extLst>
              </p:cNvPr>
              <p:cNvSpPr txBox="1">
                <a:spLocks noRot="1" noChangeAspect="1" noMove="1" noResize="1" noEditPoints="1" noAdjustHandles="1" noChangeArrowheads="1" noChangeShapeType="1" noTextEdit="1"/>
              </p:cNvSpPr>
              <p:nvPr/>
            </p:nvSpPr>
            <p:spPr>
              <a:xfrm>
                <a:off x="3299254" y="2545492"/>
                <a:ext cx="2964759" cy="461665"/>
              </a:xfrm>
              <a:prstGeom prst="rect">
                <a:avLst/>
              </a:prstGeom>
              <a:blipFill>
                <a:blip r:embed="rId5"/>
                <a:stretch>
                  <a:fillRect l="-411" t="-10667" b="-30667"/>
                </a:stretch>
              </a:blipFill>
            </p:spPr>
            <p:txBody>
              <a:bodyPr/>
              <a:lstStyle/>
              <a:p>
                <a:r>
                  <a:rPr lang="en-US">
                    <a:noFill/>
                  </a:rPr>
                  <a:t> </a:t>
                </a:r>
              </a:p>
            </p:txBody>
          </p:sp>
        </mc:Fallback>
      </mc:AlternateContent>
    </p:spTree>
    <p:extLst>
      <p:ext uri="{BB962C8B-B14F-4D97-AF65-F5344CB8AC3E}">
        <p14:creationId xmlns:p14="http://schemas.microsoft.com/office/powerpoint/2010/main" val="3736643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6E9E461-BC53-A6B1-E574-3379DD6D846C}"/>
                  </a:ext>
                </a:extLst>
              </p:cNvPr>
              <p:cNvSpPr txBox="1"/>
              <p:nvPr/>
            </p:nvSpPr>
            <p:spPr>
              <a:xfrm>
                <a:off x="2408929" y="2393557"/>
                <a:ext cx="2200141"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Na</m:t>
                          </m:r>
                        </m:e>
                        <m:sup>
                          <m:r>
                            <a:rPr lang="en-US" sz="2400" b="0" i="0" smtClean="0">
                              <a:latin typeface="Cambria Math" panose="02040503050406030204" pitchFamily="18" charset="0"/>
                            </a:rPr>
                            <m:t>+</m:t>
                          </m:r>
                        </m:sup>
                      </m:sSup>
                      <m:d>
                        <m:dPr>
                          <m:ctrlPr>
                            <a:rPr lang="en-US" sz="2400" b="0" i="1" smtClean="0">
                              <a:latin typeface="Cambria Math" panose="02040503050406030204" pitchFamily="18" charset="0"/>
                            </a:rPr>
                          </m:ctrlPr>
                        </m:dPr>
                        <m:e>
                          <m:r>
                            <m:rPr>
                              <m:sty m:val="p"/>
                            </m:rPr>
                            <a:rPr lang="en-US" sz="2400" b="0" i="0" smtClean="0">
                              <a:latin typeface="Cambria Math" panose="02040503050406030204" pitchFamily="18" charset="0"/>
                            </a:rPr>
                            <m:t>aq</m:t>
                          </m:r>
                        </m:e>
                      </m:d>
                      <m:r>
                        <a:rPr lang="en-US" sz="2400" b="0" i="0" smtClean="0">
                          <a:latin typeface="Cambria Math" panose="02040503050406030204" pitchFamily="18" charset="0"/>
                        </a:rPr>
                        <m:t>+</m:t>
                      </m:r>
                    </m:oMath>
                  </m:oMathPara>
                </a14:m>
                <a:endParaRPr lang="en-US" sz="2400" dirty="0"/>
              </a:p>
            </p:txBody>
          </p:sp>
        </mc:Choice>
        <mc:Fallback xmlns="">
          <p:sp>
            <p:nvSpPr>
              <p:cNvPr id="9" name="TextBox 8">
                <a:extLst>
                  <a:ext uri="{FF2B5EF4-FFF2-40B4-BE49-F238E27FC236}">
                    <a16:creationId xmlns:a16="http://schemas.microsoft.com/office/drawing/2014/main" id="{16E9E461-BC53-A6B1-E574-3379DD6D846C}"/>
                  </a:ext>
                </a:extLst>
              </p:cNvPr>
              <p:cNvSpPr txBox="1">
                <a:spLocks noRot="1" noChangeAspect="1" noMove="1" noResize="1" noEditPoints="1" noAdjustHandles="1" noChangeArrowheads="1" noChangeShapeType="1" noTextEdit="1"/>
              </p:cNvSpPr>
              <p:nvPr/>
            </p:nvSpPr>
            <p:spPr>
              <a:xfrm>
                <a:off x="2408929" y="2393557"/>
                <a:ext cx="2200141" cy="369332"/>
              </a:xfrm>
              <a:prstGeom prst="rect">
                <a:avLst/>
              </a:prstGeom>
              <a:blipFill>
                <a:blip r:embed="rId3"/>
                <a:stretch>
                  <a:fillRect b="-26667"/>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the dissociation of sodium hydroxide in water.</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68921" y="2184850"/>
            <a:ext cx="5728123" cy="3346056"/>
          </a:xfrm>
          <a:prstGeom prst="rect">
            <a:avLst/>
          </a:prstGeom>
          <a:ln>
            <a:noFill/>
          </a:ln>
          <a:effectLst>
            <a:softEdge rad="112500"/>
          </a:effectLst>
        </p:spPr>
      </p:pic>
      <p:sp>
        <p:nvSpPr>
          <p:cNvPr id="2" name="TextBox 1">
            <a:extLst>
              <a:ext uri="{FF2B5EF4-FFF2-40B4-BE49-F238E27FC236}">
                <a16:creationId xmlns:a16="http://schemas.microsoft.com/office/drawing/2014/main" id="{807736BC-1E44-4370-5AAF-94E4C39A44F6}"/>
              </a:ext>
            </a:extLst>
          </p:cNvPr>
          <p:cNvSpPr txBox="1"/>
          <p:nvPr/>
        </p:nvSpPr>
        <p:spPr>
          <a:xfrm>
            <a:off x="469558" y="2335779"/>
            <a:ext cx="1497668" cy="461665"/>
          </a:xfrm>
          <a:prstGeom prst="rect">
            <a:avLst/>
          </a:prstGeom>
          <a:noFill/>
        </p:spPr>
        <p:txBody>
          <a:bodyPr wrap="square" rtlCol="0">
            <a:spAutoFit/>
          </a:bodyPr>
          <a:lstStyle/>
          <a:p>
            <a:r>
              <a:rPr lang="en-US" sz="2400" dirty="0"/>
              <a:t>NaOH (s</a:t>
            </a:r>
            <a:r>
              <a:rPr lang="en-US" dirty="0"/>
              <a:t>) </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4FC943A-4516-3B68-9D64-F88FAE8CB392}"/>
                  </a:ext>
                </a:extLst>
              </p:cNvPr>
              <p:cNvSpPr txBox="1"/>
              <p:nvPr/>
            </p:nvSpPr>
            <p:spPr>
              <a:xfrm>
                <a:off x="4238368" y="2335780"/>
                <a:ext cx="1857631" cy="461665"/>
              </a:xfrm>
              <a:prstGeom prst="rect">
                <a:avLst/>
              </a:prstGeom>
              <a:noFill/>
            </p:spPr>
            <p:txBody>
              <a:bodyPr wrap="square">
                <a:spAutoFit/>
              </a:bodyPr>
              <a:lstStyle/>
              <a:p>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a:t>
                </a:r>
              </a:p>
            </p:txBody>
          </p:sp>
        </mc:Choice>
        <mc:Fallback xmlns="">
          <p:sp>
            <p:nvSpPr>
              <p:cNvPr id="6" name="TextBox 5">
                <a:extLst>
                  <a:ext uri="{FF2B5EF4-FFF2-40B4-BE49-F238E27FC236}">
                    <a16:creationId xmlns:a16="http://schemas.microsoft.com/office/drawing/2014/main" id="{B4FC943A-4516-3B68-9D64-F88FAE8CB392}"/>
                  </a:ext>
                </a:extLst>
              </p:cNvPr>
              <p:cNvSpPr txBox="1">
                <a:spLocks noRot="1" noChangeAspect="1" noMove="1" noResize="1" noEditPoints="1" noAdjustHandles="1" noChangeArrowheads="1" noChangeShapeType="1" noTextEdit="1"/>
              </p:cNvSpPr>
              <p:nvPr/>
            </p:nvSpPr>
            <p:spPr>
              <a:xfrm>
                <a:off x="4238368" y="2335780"/>
                <a:ext cx="1857631" cy="461665"/>
              </a:xfrm>
              <a:prstGeom prst="rect">
                <a:avLst/>
              </a:prstGeom>
              <a:blipFill>
                <a:blip r:embed="rId5"/>
                <a:stretch>
                  <a:fillRect l="-656" t="-10526" b="-28947"/>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D6BB7743-A31A-D87E-5FA0-168F10D75596}"/>
              </a:ext>
            </a:extLst>
          </p:cNvPr>
          <p:cNvCxnSpPr>
            <a:cxnSpLocks/>
          </p:cNvCxnSpPr>
          <p:nvPr/>
        </p:nvCxnSpPr>
        <p:spPr>
          <a:xfrm>
            <a:off x="1967225" y="2533909"/>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8734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a neutralization reaction using the parts from the Water Kit.</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61947" y="2104348"/>
            <a:ext cx="7616168" cy="4119234"/>
          </a:xfrm>
          <a:prstGeom prst="rect">
            <a:avLst/>
          </a:prstGeom>
          <a:ln>
            <a:noFill/>
          </a:ln>
          <a:effectLst>
            <a:softEdge rad="112500"/>
          </a:effectLst>
        </p:spPr>
      </p:pic>
    </p:spTree>
    <p:extLst>
      <p:ext uri="{BB962C8B-B14F-4D97-AF65-F5344CB8AC3E}">
        <p14:creationId xmlns:p14="http://schemas.microsoft.com/office/powerpoint/2010/main" val="1097499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endParaRPr lang="en-US" dirty="0"/>
          </a:p>
        </p:txBody>
      </p:sp>
      <p:pic>
        <p:nvPicPr>
          <p:cNvPr id="10242" name="Picture 2" descr="Chart&#10;&#10;Description automatically generated">
            <a:extLst>
              <a:ext uri="{FF2B5EF4-FFF2-40B4-BE49-F238E27FC236}">
                <a16:creationId xmlns:a16="http://schemas.microsoft.com/office/drawing/2014/main" id="{C38AC2A7-BDEA-4901-3661-BA3285594DD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4379" y="1716305"/>
            <a:ext cx="11203246" cy="4773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851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A7742F-E065-269C-F768-2B912854FA2D}"/>
              </a:ext>
            </a:extLst>
          </p:cNvPr>
          <p:cNvSpPr txBox="1"/>
          <p:nvPr/>
        </p:nvSpPr>
        <p:spPr>
          <a:xfrm>
            <a:off x="5911666" y="1061192"/>
            <a:ext cx="5410201" cy="2677656"/>
          </a:xfrm>
          <a:prstGeom prst="rect">
            <a:avLst/>
          </a:prstGeom>
          <a:noFill/>
        </p:spPr>
        <p:txBody>
          <a:bodyPr wrap="square">
            <a:spAutoFit/>
          </a:bodyPr>
          <a:lstStyle/>
          <a:p>
            <a:r>
              <a:rPr lang="en-US" sz="2800" b="0" i="0" u="none" strike="noStrike" dirty="0">
                <a:solidFill>
                  <a:srgbClr val="000000"/>
                </a:solidFill>
                <a:effectLst/>
                <a:latin typeface="Arial" panose="020B0604020202020204" pitchFamily="34" charset="0"/>
                <a:cs typeface="Arial" panose="020B0604020202020204" pitchFamily="34" charset="0"/>
              </a:rPr>
              <a:t>Based on what you have learned about </a:t>
            </a:r>
            <a:r>
              <a:rPr lang="en-US" sz="2800" dirty="0">
                <a:solidFill>
                  <a:srgbClr val="000000"/>
                </a:solidFill>
                <a:latin typeface="Arial" panose="020B0604020202020204" pitchFamily="34" charset="0"/>
                <a:cs typeface="Arial" panose="020B0604020202020204" pitchFamily="34" charset="0"/>
              </a:rPr>
              <a:t>acids and bases</a:t>
            </a:r>
            <a:r>
              <a:rPr lang="en-US" sz="2800" b="0" i="0" u="none" strike="noStrike" dirty="0">
                <a:solidFill>
                  <a:srgbClr val="000000"/>
                </a:solidFill>
                <a:effectLst/>
                <a:latin typeface="Arial" panose="020B0604020202020204" pitchFamily="34" charset="0"/>
                <a:cs typeface="Arial" panose="020B0604020202020204" pitchFamily="34" charset="0"/>
              </a:rPr>
              <a:t>, use the Water Kit to help explain </a:t>
            </a:r>
            <a:r>
              <a:rPr lang="en-US" sz="2800" dirty="0">
                <a:solidFill>
                  <a:srgbClr val="000000"/>
                </a:solidFill>
                <a:latin typeface="Arial" panose="020B0604020202020204" pitchFamily="34" charset="0"/>
                <a:cs typeface="Arial" panose="020B0604020202020204" pitchFamily="34" charset="0"/>
              </a:rPr>
              <a:t>the difference between a strong acid like HCl in water and a strong base like NaOH in water.</a:t>
            </a:r>
            <a:endParaRPr lang="en-US" sz="2800" dirty="0">
              <a:latin typeface="Arial" panose="020B0604020202020204" pitchFamily="34" charset="0"/>
              <a:cs typeface="Arial" panose="020B0604020202020204" pitchFamily="34" charset="0"/>
            </a:endParaRPr>
          </a:p>
        </p:txBody>
      </p:sp>
      <p:pic>
        <p:nvPicPr>
          <p:cNvPr id="3" name="Content Placeholder 5" descr="A row of test tubes with different colored liquids&#10;&#10;Description automatically generated">
            <a:extLst>
              <a:ext uri="{FF2B5EF4-FFF2-40B4-BE49-F238E27FC236}">
                <a16:creationId xmlns:a16="http://schemas.microsoft.com/office/drawing/2014/main" id="{791CB18A-2E7B-C51B-70AE-5FABCE39529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1772" y="1061192"/>
            <a:ext cx="5509960" cy="4132470"/>
          </a:xfrm>
        </p:spPr>
      </p:pic>
    </p:spTree>
    <p:extLst>
      <p:ext uri="{BB962C8B-B14F-4D97-AF65-F5344CB8AC3E}">
        <p14:creationId xmlns:p14="http://schemas.microsoft.com/office/powerpoint/2010/main" val="21810146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39</a:t>
            </a:fld>
            <a:endParaRPr lang="en-US">
              <a:solidFill>
                <a:prstClr val="black">
                  <a:tint val="75000"/>
                </a:prstClr>
              </a:solidFill>
            </a:endParaRPr>
          </a:p>
        </p:txBody>
      </p:sp>
      <p:pic>
        <p:nvPicPr>
          <p:cNvPr id="7" name="Picture 6">
            <a:extLst>
              <a:ext uri="{FF2B5EF4-FFF2-40B4-BE49-F238E27FC236}">
                <a16:creationId xmlns:a16="http://schemas.microsoft.com/office/drawing/2014/main" id="{FFF5972D-C020-8590-76D6-56E6718B6264}"/>
              </a:ext>
            </a:extLst>
          </p:cNvPr>
          <p:cNvPicPr>
            <a:picLocks noChangeAspect="1"/>
          </p:cNvPicPr>
          <p:nvPr/>
        </p:nvPicPr>
        <p:blipFill>
          <a:blip r:embed="rId2"/>
          <a:stretch>
            <a:fillRect/>
          </a:stretch>
        </p:blipFill>
        <p:spPr>
          <a:xfrm>
            <a:off x="5032503" y="952500"/>
            <a:ext cx="5575587" cy="5239019"/>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picture containing indoor, kitchenware, pot, pan&#10;&#10;Description automatically generated">
            <a:extLst>
              <a:ext uri="{FF2B5EF4-FFF2-40B4-BE49-F238E27FC236}">
                <a16:creationId xmlns:a16="http://schemas.microsoft.com/office/drawing/2014/main" id="{92A5248D-5132-3169-62F8-FD9CA48BB1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580" y="1061194"/>
            <a:ext cx="5410200" cy="4067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C9C8279-56F9-56CC-AFE9-9D2DA69EF68D}"/>
              </a:ext>
            </a:extLst>
          </p:cNvPr>
          <p:cNvSpPr txBox="1"/>
          <p:nvPr/>
        </p:nvSpPr>
        <p:spPr>
          <a:xfrm>
            <a:off x="6192455" y="1061194"/>
            <a:ext cx="4896091" cy="4247317"/>
          </a:xfrm>
          <a:prstGeom prst="rect">
            <a:avLst/>
          </a:prstGeom>
          <a:noFill/>
        </p:spPr>
        <p:txBody>
          <a:bodyPr wrap="square" rtlCol="0">
            <a:spAutoFit/>
          </a:bodyPr>
          <a:lstStyle/>
          <a:p>
            <a:pPr algn="ctr" rtl="0" fontAlgn="base"/>
            <a:r>
              <a:rPr lang="en-US" sz="2800" b="0" i="0" u="none" strike="noStrike" dirty="0">
                <a:solidFill>
                  <a:srgbClr val="000000"/>
                </a:solidFill>
                <a:effectLst/>
                <a:latin typeface="Arial" panose="020B0604020202020204" pitchFamily="34" charset="0"/>
              </a:rPr>
              <a:t>What's going on in this picture?</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ctr"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ctr" rtl="0" fontAlgn="base"/>
            <a:r>
              <a:rPr lang="en-US" sz="2800" b="0" i="0" u="none" strike="noStrike" dirty="0">
                <a:solidFill>
                  <a:srgbClr val="000000"/>
                </a:solidFill>
                <a:effectLst/>
                <a:latin typeface="Arial" panose="020B0604020202020204" pitchFamily="34" charset="0"/>
              </a:rPr>
              <a:t>Describe five details that you see. </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ctr"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ctr" rtl="0" fontAlgn="base"/>
            <a:r>
              <a:rPr lang="en-US" sz="2800" b="0" i="0" u="none" strike="noStrike" dirty="0">
                <a:solidFill>
                  <a:srgbClr val="000000"/>
                </a:solidFill>
                <a:effectLst/>
                <a:latin typeface="Arial" panose="020B0604020202020204" pitchFamily="34" charset="0"/>
              </a:rPr>
              <a:t>How does this differ from how water normally runs out of a faucet?</a:t>
            </a:r>
            <a:endParaRPr lang="en-US" sz="2800" b="0" i="0" dirty="0">
              <a:solidFill>
                <a:srgbClr val="000000"/>
              </a:solidFill>
              <a:effectLst/>
              <a:latin typeface="Segoe UI" panose="020B0502040204020203" pitchFamily="34" charset="0"/>
            </a:endParaRPr>
          </a:p>
          <a:p>
            <a:endParaRPr lang="en-US" dirty="0"/>
          </a:p>
        </p:txBody>
      </p:sp>
    </p:spTree>
    <p:extLst>
      <p:ext uri="{BB962C8B-B14F-4D97-AF65-F5344CB8AC3E}">
        <p14:creationId xmlns:p14="http://schemas.microsoft.com/office/powerpoint/2010/main" val="36590976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06CDB-3D6F-41B1-A284-BE9DE96C9905}"/>
              </a:ext>
            </a:extLst>
          </p:cNvPr>
          <p:cNvSpPr>
            <a:spLocks noGrp="1"/>
          </p:cNvSpPr>
          <p:nvPr>
            <p:ph type="title"/>
          </p:nvPr>
        </p:nvSpPr>
        <p:spPr/>
        <p:txBody>
          <a:bodyPr>
            <a:noAutofit/>
          </a:bodyPr>
          <a:lstStyle/>
          <a:p>
            <a:r>
              <a:rPr lang="en-US" sz="3600" dirty="0">
                <a:latin typeface="+mn-lt"/>
              </a:rPr>
              <a:t>Workshop NGSS Connections </a:t>
            </a:r>
            <a:endParaRPr lang="en-US" sz="2000" dirty="0">
              <a:solidFill>
                <a:schemeClr val="accent1"/>
              </a:solidFill>
              <a:latin typeface="+mn-lt"/>
            </a:endParaRPr>
          </a:p>
        </p:txBody>
      </p:sp>
      <p:graphicFrame>
        <p:nvGraphicFramePr>
          <p:cNvPr id="4" name="Table 3">
            <a:extLst>
              <a:ext uri="{FF2B5EF4-FFF2-40B4-BE49-F238E27FC236}">
                <a16:creationId xmlns:a16="http://schemas.microsoft.com/office/drawing/2014/main" id="{6A7E2AEF-CE4B-4814-9EB8-FFB6BFA6087A}"/>
              </a:ext>
            </a:extLst>
          </p:cNvPr>
          <p:cNvGraphicFramePr>
            <a:graphicFrameLocks noGrp="1"/>
          </p:cNvGraphicFramePr>
          <p:nvPr>
            <p:extLst>
              <p:ext uri="{D42A27DB-BD31-4B8C-83A1-F6EECF244321}">
                <p14:modId xmlns:p14="http://schemas.microsoft.com/office/powerpoint/2010/main" val="267589033"/>
              </p:ext>
            </p:extLst>
          </p:nvPr>
        </p:nvGraphicFramePr>
        <p:xfrm>
          <a:off x="534378" y="1502876"/>
          <a:ext cx="10830308" cy="4767294"/>
        </p:xfrm>
        <a:graphic>
          <a:graphicData uri="http://schemas.openxmlformats.org/drawingml/2006/table">
            <a:tbl>
              <a:tblPr firstRow="1" firstCol="1" bandRow="1">
                <a:tableStyleId>{C4B1156A-380E-4F78-BDF5-A606A8083BF9}</a:tableStyleId>
              </a:tblPr>
              <a:tblGrid>
                <a:gridCol w="3486710">
                  <a:extLst>
                    <a:ext uri="{9D8B030D-6E8A-4147-A177-3AD203B41FA5}">
                      <a16:colId xmlns:a16="http://schemas.microsoft.com/office/drawing/2014/main" val="598079876"/>
                    </a:ext>
                  </a:extLst>
                </a:gridCol>
                <a:gridCol w="3806313">
                  <a:extLst>
                    <a:ext uri="{9D8B030D-6E8A-4147-A177-3AD203B41FA5}">
                      <a16:colId xmlns:a16="http://schemas.microsoft.com/office/drawing/2014/main" val="3881289360"/>
                    </a:ext>
                  </a:extLst>
                </a:gridCol>
                <a:gridCol w="3537285">
                  <a:extLst>
                    <a:ext uri="{9D8B030D-6E8A-4147-A177-3AD203B41FA5}">
                      <a16:colId xmlns:a16="http://schemas.microsoft.com/office/drawing/2014/main" val="2035052738"/>
                    </a:ext>
                  </a:extLst>
                </a:gridCol>
              </a:tblGrid>
              <a:tr h="838679">
                <a:tc>
                  <a:txBody>
                    <a:bodyPr/>
                    <a:lstStyle/>
                    <a:p>
                      <a:pPr marL="0" marR="0" algn="ctr">
                        <a:lnSpc>
                          <a:spcPct val="107000"/>
                        </a:lnSpc>
                        <a:spcBef>
                          <a:spcPts val="0"/>
                        </a:spcBef>
                        <a:spcAft>
                          <a:spcPts val="0"/>
                        </a:spcAft>
                      </a:pPr>
                      <a:r>
                        <a:rPr lang="en-US" sz="320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864581">
                <a:tc>
                  <a:txBody>
                    <a:bodyPr/>
                    <a:lstStyle/>
                    <a:p>
                      <a:pPr marL="0" marR="0" lvl="0">
                        <a:lnSpc>
                          <a:spcPct val="107000"/>
                        </a:lnSpc>
                        <a:spcBef>
                          <a:spcPts val="0"/>
                        </a:spcBef>
                        <a:spcAft>
                          <a:spcPts val="0"/>
                        </a:spcAft>
                        <a:buNone/>
                      </a:pPr>
                      <a:r>
                        <a:rPr lang="en-US" sz="1800" b="0">
                          <a:effectLst/>
                          <a:latin typeface="Arial" panose="020B0604020202020204" pitchFamily="34" charset="0"/>
                          <a:cs typeface="Arial" panose="020B0604020202020204" pitchFamily="34" charset="0"/>
                        </a:rPr>
                        <a:t>Asking Questions and Defining Problems</a:t>
                      </a:r>
                      <a:endParaRPr lang="en-US" sz="1800" b="0" dirty="0">
                        <a:effectLst/>
                        <a:latin typeface="Arial" panose="020B0604020202020204" pitchFamily="34" charset="0"/>
                        <a:cs typeface="Arial" panose="020B0604020202020204" pitchFamily="34" charset="0"/>
                      </a:endParaRP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1800" b="0">
                          <a:effectLst/>
                          <a:latin typeface="Arial" panose="020B0604020202020204" pitchFamily="34" charset="0"/>
                          <a:cs typeface="Arial" panose="020B0604020202020204" pitchFamily="34" charset="0"/>
                        </a:rPr>
                        <a:t>Scale, Proportion, and Quantity</a:t>
                      </a:r>
                      <a:endParaRPr lang="en-US" sz="1800" b="0" dirty="0">
                        <a:latin typeface="Arial" panose="020B0604020202020204" pitchFamily="34" charset="0"/>
                        <a:cs typeface="Arial" panose="020B0604020202020204" pitchFamily="34" charset="0"/>
                      </a:endParaRP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a:effectLst/>
                          <a:latin typeface="Arial" panose="020B0604020202020204" pitchFamily="34" charset="0"/>
                          <a:cs typeface="Arial" panose="020B0604020202020204" pitchFamily="34" charset="0"/>
                        </a:rPr>
                        <a:t>MS-PS1-1</a:t>
                      </a:r>
                      <a:endParaRPr lang="en-US" sz="1800" b="0" dirty="0">
                        <a:latin typeface="Arial" panose="020B0604020202020204" pitchFamily="34" charset="0"/>
                        <a:cs typeface="Arial" panose="020B0604020202020204" pitchFamily="34" charset="0"/>
                      </a:endParaRP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824686">
                <a:tc>
                  <a:txBody>
                    <a:bodyPr/>
                    <a:lstStyle/>
                    <a:p>
                      <a:pPr marL="0" marR="0" lvl="0">
                        <a:lnSpc>
                          <a:spcPct val="107000"/>
                        </a:lnSpc>
                        <a:spcBef>
                          <a:spcPts val="0"/>
                        </a:spcBef>
                        <a:spcAft>
                          <a:spcPts val="0"/>
                        </a:spcAft>
                        <a:buNone/>
                      </a:pPr>
                      <a:r>
                        <a:rPr lang="en-US" sz="1800" b="0">
                          <a:effectLst/>
                          <a:latin typeface="Arial" panose="020B0604020202020204" pitchFamily="34" charset="0"/>
                          <a:cs typeface="Arial" panose="020B0604020202020204" pitchFamily="34" charset="0"/>
                        </a:rPr>
                        <a:t>Developing and Using Models</a:t>
                      </a:r>
                      <a:endParaRPr lang="en-US" sz="1800"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1800" b="0">
                          <a:effectLst/>
                          <a:latin typeface="Arial" panose="020B0604020202020204" pitchFamily="34" charset="0"/>
                          <a:cs typeface="Arial" panose="020B0604020202020204" pitchFamily="34" charset="0"/>
                        </a:rPr>
                        <a:t>Patterns</a:t>
                      </a:r>
                      <a:endParaRPr lang="en-US" sz="1800"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1800" b="0">
                          <a:effectLst/>
                          <a:latin typeface="Arial" panose="020B0604020202020204" pitchFamily="34" charset="0"/>
                          <a:ea typeface="Calibri" panose="020F0502020204030204" pitchFamily="34" charset="0"/>
                          <a:cs typeface="Arial" panose="020B0604020202020204" pitchFamily="34" charset="0"/>
                        </a:rPr>
                        <a:t>MS-PS1-5</a:t>
                      </a:r>
                      <a:endParaRPr lang="en-US" sz="18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08413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a:effectLst/>
                          <a:latin typeface="Arial" panose="020B0604020202020204" pitchFamily="34" charset="0"/>
                          <a:cs typeface="Arial" panose="020B0604020202020204" pitchFamily="34" charset="0"/>
                        </a:rPr>
                        <a:t>Planning and Carrying Out Investigations</a:t>
                      </a:r>
                      <a:endParaRPr lang="en-US" b="0">
                        <a:latin typeface="Arial" panose="020B0604020202020204" pitchFamily="34" charset="0"/>
                        <a:cs typeface="Arial" panose="020B0604020202020204" pitchFamily="34" charset="0"/>
                      </a:endParaRPr>
                    </a:p>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1800" b="0">
                          <a:effectLst/>
                          <a:latin typeface="Arial" panose="020B0604020202020204" pitchFamily="34" charset="0"/>
                          <a:cs typeface="Arial" panose="020B0604020202020204" pitchFamily="34" charset="0"/>
                        </a:rPr>
                        <a:t>Cause and Effect</a:t>
                      </a:r>
                      <a:endParaRPr lang="en-US" sz="1800" b="0" dirty="0">
                        <a:effectLst/>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a:latin typeface="Arial" panose="020B0604020202020204" pitchFamily="34" charset="0"/>
                          <a:cs typeface="Arial" panose="020B0604020202020204" pitchFamily="34" charset="0"/>
                        </a:rPr>
                        <a:t>HS-PS1-3</a:t>
                      </a:r>
                      <a:endParaRPr lang="en-US"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3953887843"/>
                  </a:ext>
                </a:extLst>
              </a:tr>
              <a:tr h="1155216">
                <a:tc>
                  <a:txBody>
                    <a:bodyPr/>
                    <a:lstStyle/>
                    <a:p>
                      <a:pPr marL="0" marR="0" lvl="0">
                        <a:lnSpc>
                          <a:spcPct val="107000"/>
                        </a:lnSpc>
                        <a:spcBef>
                          <a:spcPts val="0"/>
                        </a:spcBef>
                        <a:spcAft>
                          <a:spcPts val="0"/>
                        </a:spcAft>
                        <a:buNone/>
                      </a:pPr>
                      <a:r>
                        <a:rPr lang="en-US" b="0">
                          <a:latin typeface="Arial" panose="020B0604020202020204" pitchFamily="34" charset="0"/>
                          <a:cs typeface="Arial" panose="020B0604020202020204" pitchFamily="34" charset="0"/>
                        </a:rPr>
                        <a:t>Constructing Explanations and Designing Solutions</a:t>
                      </a:r>
                      <a:endParaRPr lang="en-US"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1800" b="0" dirty="0">
                          <a:effectLst/>
                          <a:latin typeface="Arial" panose="020B0604020202020204" pitchFamily="34" charset="0"/>
                          <a:cs typeface="Arial" panose="020B0604020202020204" pitchFamily="34" charset="0"/>
                        </a:rPr>
                        <a:t>HS-PS1-7</a:t>
                      </a:r>
                      <a:endParaRPr lang="en-US" sz="1800"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627247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103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904851" y="982363"/>
            <a:ext cx="6287149" cy="3752465"/>
          </a:xfrm>
          <a:prstGeom prst="rect">
            <a:avLst/>
          </a:prstGeom>
          <a:noFill/>
          <a:ln>
            <a:noFill/>
          </a:ln>
        </p:spPr>
      </p:pic>
      <p:pic>
        <p:nvPicPr>
          <p:cNvPr id="4" name="Picture 3" descr="A picture containing white&#10;&#10;Description automatically generated">
            <a:extLst>
              <a:ext uri="{FF2B5EF4-FFF2-40B4-BE49-F238E27FC236}">
                <a16:creationId xmlns:a16="http://schemas.microsoft.com/office/drawing/2014/main" id="{D212B0E4-C854-765B-DA4D-3EE33FD82C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943" y="982363"/>
            <a:ext cx="5395258" cy="4046444"/>
          </a:xfrm>
          <a:prstGeom prst="rect">
            <a:avLst/>
          </a:prstGeom>
          <a:ln>
            <a:noFill/>
          </a:ln>
          <a:effectLst>
            <a:softEdge rad="112500"/>
          </a:effectLst>
        </p:spPr>
      </p:pic>
    </p:spTree>
    <p:extLst>
      <p:ext uri="{BB962C8B-B14F-4D97-AF65-F5344CB8AC3E}">
        <p14:creationId xmlns:p14="http://schemas.microsoft.com/office/powerpoint/2010/main" val="2103567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034" y="950088"/>
            <a:ext cx="5332765" cy="3999574"/>
          </a:xfrm>
          <a:prstGeom prst="rect">
            <a:avLst/>
          </a:prstGeom>
          <a:ln>
            <a:noFill/>
          </a:ln>
          <a:effectLst>
            <a:softEdge rad="112500"/>
          </a:effectLst>
        </p:spPr>
      </p:pic>
      <p:sp>
        <p:nvSpPr>
          <p:cNvPr id="5" name="TextBox 4">
            <a:extLst>
              <a:ext uri="{FF2B5EF4-FFF2-40B4-BE49-F238E27FC236}">
                <a16:creationId xmlns:a16="http://schemas.microsoft.com/office/drawing/2014/main" id="{143961D7-E85D-B018-F8FA-B2F1BACA631E}"/>
              </a:ext>
            </a:extLst>
          </p:cNvPr>
          <p:cNvSpPr txBox="1"/>
          <p:nvPr/>
        </p:nvSpPr>
        <p:spPr>
          <a:xfrm>
            <a:off x="5958495" y="895087"/>
            <a:ext cx="6011119" cy="4401205"/>
          </a:xfrm>
          <a:prstGeom prst="rect">
            <a:avLst/>
          </a:prstGeom>
          <a:noFill/>
        </p:spPr>
        <p:txBody>
          <a:bodyPr wrap="square">
            <a:spAutoFit/>
          </a:bodyPr>
          <a:lstStyle/>
          <a:p>
            <a:pPr algn="l" rtl="0" fontAlgn="base"/>
            <a:r>
              <a:rPr lang="en-US" sz="2800" b="0" i="0" u="none" strike="noStrike" dirty="0">
                <a:solidFill>
                  <a:srgbClr val="000000"/>
                </a:solidFill>
                <a:effectLst/>
                <a:latin typeface="Arial" panose="020B0604020202020204" pitchFamily="34" charset="0"/>
              </a:rPr>
              <a:t>Remove four molecules of water from your Water Kit and observe how they interact with each other.  </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u="none" strike="noStrike" dirty="0">
                <a:solidFill>
                  <a:srgbClr val="000000"/>
                </a:solidFill>
                <a:effectLst/>
                <a:latin typeface="Arial" panose="020B0604020202020204" pitchFamily="34" charset="0"/>
              </a:rPr>
              <a:t>Record your observations in your lab notebook. </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u="none" strike="noStrike" dirty="0">
                <a:solidFill>
                  <a:srgbClr val="00B050"/>
                </a:solidFill>
                <a:effectLst/>
                <a:latin typeface="Arial" panose="020B0604020202020204" pitchFamily="34" charset="0"/>
              </a:rPr>
              <a:t>What occurs as you add more molecules of water until you have added all twelve molecules? </a:t>
            </a:r>
            <a:endParaRPr lang="en-US" sz="2800" b="0" i="0" dirty="0">
              <a:solidFill>
                <a:srgbClr val="00B050"/>
              </a:solidFill>
              <a:effectLst/>
              <a:latin typeface="Segoe UI" panose="020B0502040204020203" pitchFamily="34" charset="0"/>
            </a:endParaRPr>
          </a:p>
        </p:txBody>
      </p:sp>
    </p:spTree>
    <p:extLst>
      <p:ext uri="{BB962C8B-B14F-4D97-AF65-F5344CB8AC3E}">
        <p14:creationId xmlns:p14="http://schemas.microsoft.com/office/powerpoint/2010/main" val="2354661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36884" y="955652"/>
            <a:ext cx="5554631" cy="5464198"/>
          </a:xfrm>
        </p:spPr>
        <p:txBody>
          <a:bodyPr>
            <a:normAutofit fontScale="92500" lnSpcReduction="10000"/>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Let's take a closer look at the water molecule. Very carefully separate a hydrogen from an oxygen. </a:t>
            </a:r>
            <a:r>
              <a:rPr lang="en-US" b="0" i="0" dirty="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u="none" strike="noStrike"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do you see?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Do both hydrogens connect to the oxygen in a similar fashion?</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Compare the difficulty in separating a hydrogen from an oxygen within a water molecule to separating two water molecules from each other. </a:t>
            </a:r>
            <a:endParaRPr lang="en-US" b="0" i="0" dirty="0">
              <a:solidFill>
                <a:srgbClr val="000000"/>
              </a:solidFill>
              <a:effectLst/>
              <a:latin typeface="Arial" panose="020B0604020202020204" pitchFamily="34" charset="0"/>
              <a:cs typeface="Arial" panose="020B0604020202020204" pitchFamily="34" charset="0"/>
            </a:endParaRPr>
          </a:p>
          <a:p>
            <a:pPr marL="0" indent="0">
              <a:buNone/>
            </a:pPr>
            <a:endParaRPr lang="en-US" dirty="0"/>
          </a:p>
        </p:txBody>
      </p:sp>
      <p:pic>
        <p:nvPicPr>
          <p:cNvPr id="2050" name="Picture 2" descr="A picture containing indoor, white&#10;&#10;Description automatically generated">
            <a:extLst>
              <a:ext uri="{FF2B5EF4-FFF2-40B4-BE49-F238E27FC236}">
                <a16:creationId xmlns:a16="http://schemas.microsoft.com/office/drawing/2014/main" id="{7BB73C0C-916D-4E94-C229-3F8C3BC07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2885" y="1052714"/>
            <a:ext cx="5419725" cy="4067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165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76540" y="928150"/>
            <a:ext cx="5514975" cy="5491699"/>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Look at the other contents of the Water Kit.  </a:t>
            </a:r>
          </a:p>
          <a:p>
            <a:pPr marL="0" indent="0" algn="l" rtl="0" fontAlgn="base">
              <a:buNone/>
            </a:pPr>
            <a:endParaRPr lang="en-US" dirty="0">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other substances contain posts that would represent covalent bonding?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many separate covalent bonds can you find?</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3074" name="Picture 2" descr="A picture containing indoor, arranged&#10;&#10;Description automatically generated">
            <a:extLst>
              <a:ext uri="{FF2B5EF4-FFF2-40B4-BE49-F238E27FC236}">
                <a16:creationId xmlns:a16="http://schemas.microsoft.com/office/drawing/2014/main" id="{E5AA50D8-CDB6-F5A0-7E34-15F3FB65D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635" y="1021613"/>
            <a:ext cx="5514975" cy="4133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123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84905" y="921276"/>
            <a:ext cx="5506610" cy="5498574"/>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Modify the ethane molecule to make an ethanol molecule.  </a:t>
            </a:r>
          </a:p>
          <a:p>
            <a:pPr marL="0" indent="0" algn="l" rtl="0" fontAlgn="base">
              <a:buNone/>
            </a:pPr>
            <a:endParaRPr lang="en-US" dirty="0">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is the chemical formula of ethanol?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does ethanol interact with water?</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does that compare to how ethane interacts with water?</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4098" name="Picture 2" descr="A picture containing indoor&#10;&#10;Description automatically generated">
            <a:extLst>
              <a:ext uri="{FF2B5EF4-FFF2-40B4-BE49-F238E27FC236}">
                <a16:creationId xmlns:a16="http://schemas.microsoft.com/office/drawing/2014/main" id="{3CB56122-AE97-2554-3967-E79190073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21276"/>
            <a:ext cx="5506610" cy="4139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7576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Props1.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2.xml><?xml version="1.0" encoding="utf-8"?>
<ds:datastoreItem xmlns:ds="http://schemas.openxmlformats.org/officeDocument/2006/customXml" ds:itemID="{5CE330F8-AF0B-4CB7-81B5-A2B4EE41EA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docProps/app.xml><?xml version="1.0" encoding="utf-8"?>
<Properties xmlns="http://schemas.openxmlformats.org/officeDocument/2006/extended-properties" xmlns:vt="http://schemas.openxmlformats.org/officeDocument/2006/docPropsVTypes">
  <Template>3DMD_NEW_PPT_Template_r3</Template>
  <TotalTime>2593</TotalTime>
  <Words>2736</Words>
  <Application>Microsoft Office PowerPoint</Application>
  <PresentationFormat>Widescreen</PresentationFormat>
  <Paragraphs>308</Paragraphs>
  <Slides>41</Slides>
  <Notes>30</Notes>
  <HiddenSlides>0</HiddenSlides>
  <MMClips>0</MMClips>
  <ScaleCrop>false</ScaleCrop>
  <HeadingPairs>
    <vt:vector size="4" baseType="variant">
      <vt:variant>
        <vt:lpstr>Theme</vt:lpstr>
      </vt:variant>
      <vt:variant>
        <vt:i4>3</vt:i4>
      </vt:variant>
      <vt:variant>
        <vt:lpstr>Slide Titles</vt:lpstr>
      </vt:variant>
      <vt:variant>
        <vt:i4>41</vt:i4>
      </vt:variant>
    </vt:vector>
  </HeadingPairs>
  <TitlesOfParts>
    <vt:vector size="44" baseType="lpstr">
      <vt:lpstr>Office Theme</vt:lpstr>
      <vt:lpstr>Custom Design</vt:lpstr>
      <vt:lpstr>Office Theme</vt:lpstr>
      <vt:lpstr>It All Begins with Water</vt:lpstr>
      <vt:lpstr>It All Begins with Water</vt:lpstr>
      <vt:lpstr>Workshop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Misconception Alert</vt:lpstr>
      <vt:lpstr>PowerPoint Presentation</vt:lpstr>
      <vt:lpstr>PowerPoint Presentation</vt:lpstr>
      <vt:lpstr>Modeling Solutions  </vt:lpstr>
      <vt:lpstr>PowerPoint Presentation</vt:lpstr>
      <vt:lpstr>A closer look by other factors affecting solubility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value your opinion!  Let us know what you think.  </vt:lpstr>
      <vt:lpstr>Workshop NGSS Connections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All Begins with Water</dc:title>
  <dc:creator>Ruth Hutson</dc:creator>
  <cp:lastModifiedBy>Ruth Hutson</cp:lastModifiedBy>
  <cp:revision>24</cp:revision>
  <dcterms:created xsi:type="dcterms:W3CDTF">2023-10-07T20:18:56Z</dcterms:created>
  <dcterms:modified xsi:type="dcterms:W3CDTF">2023-10-30T21:16:52Z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