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Lst>
  <p:notesMasterIdLst>
    <p:notesMasterId r:id="rId56"/>
  </p:notesMasterIdLst>
  <p:sldIdLst>
    <p:sldId id="283" r:id="rId7"/>
    <p:sldId id="284" r:id="rId8"/>
    <p:sldId id="285" r:id="rId9"/>
    <p:sldId id="286" r:id="rId10"/>
    <p:sldId id="287" r:id="rId11"/>
    <p:sldId id="288" r:id="rId12"/>
    <p:sldId id="289" r:id="rId13"/>
    <p:sldId id="293" r:id="rId14"/>
    <p:sldId id="291" r:id="rId15"/>
    <p:sldId id="290" r:id="rId16"/>
    <p:sldId id="312" r:id="rId17"/>
    <p:sldId id="276" r:id="rId18"/>
    <p:sldId id="294" r:id="rId19"/>
    <p:sldId id="295" r:id="rId20"/>
    <p:sldId id="296" r:id="rId21"/>
    <p:sldId id="297" r:id="rId22"/>
    <p:sldId id="305" r:id="rId23"/>
    <p:sldId id="306" r:id="rId24"/>
    <p:sldId id="277" r:id="rId25"/>
    <p:sldId id="298" r:id="rId26"/>
    <p:sldId id="300" r:id="rId27"/>
    <p:sldId id="304" r:id="rId28"/>
    <p:sldId id="278" r:id="rId29"/>
    <p:sldId id="302" r:id="rId30"/>
    <p:sldId id="311" r:id="rId31"/>
    <p:sldId id="313" r:id="rId32"/>
    <p:sldId id="319" r:id="rId33"/>
    <p:sldId id="320" r:id="rId34"/>
    <p:sldId id="310" r:id="rId35"/>
    <p:sldId id="321" r:id="rId36"/>
    <p:sldId id="309" r:id="rId37"/>
    <p:sldId id="314" r:id="rId38"/>
    <p:sldId id="322" r:id="rId39"/>
    <p:sldId id="316" r:id="rId40"/>
    <p:sldId id="326" r:id="rId41"/>
    <p:sldId id="308" r:id="rId42"/>
    <p:sldId id="315" r:id="rId43"/>
    <p:sldId id="323" r:id="rId44"/>
    <p:sldId id="328" r:id="rId45"/>
    <p:sldId id="317" r:id="rId46"/>
    <p:sldId id="307" r:id="rId47"/>
    <p:sldId id="329" r:id="rId48"/>
    <p:sldId id="275" r:id="rId49"/>
    <p:sldId id="292" r:id="rId50"/>
    <p:sldId id="274" r:id="rId51"/>
    <p:sldId id="327" r:id="rId52"/>
    <p:sldId id="318" r:id="rId53"/>
    <p:sldId id="270" r:id="rId54"/>
    <p:sldId id="30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62433" autoAdjust="0"/>
  </p:normalViewPr>
  <p:slideViewPr>
    <p:cSldViewPr snapToGrid="0">
      <p:cViewPr varScale="1">
        <p:scale>
          <a:sx n="63" d="100"/>
          <a:sy n="63" d="100"/>
        </p:scale>
        <p:origin x="1240"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presProps" Target="pres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JL9Y3P870jU&amp;t=2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v=HkIy7n-UaUs"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medlineplus.gov/genetics/gene/mst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3dmoleculardesigns.com/wp-content/uploads/2022/09/DRAFTPunnettSquareStudentAnswerSheet3-12-20c7419-1.pdf"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3dmoleculardesigns.com/wp-content/uploads/2022/09/DraftPunnettSquareStudentActivityGuide3-12-20-1.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50-minute session, educators will </a:t>
            </a:r>
            <a:r>
              <a:rPr lang="en-US" sz="1800" b="0" i="0" dirty="0">
                <a:solidFill>
                  <a:srgbClr val="000000"/>
                </a:solidFill>
                <a:effectLst/>
                <a:latin typeface="Calibri" panose="020F0502020204030204" pitchFamily="34" charset="0"/>
              </a:rPr>
              <a:t>explore how physical models foster an understanding of the importance of mitosis and meiosis to the growth and development of living things using the </a:t>
            </a:r>
            <a:r>
              <a:rPr lang="en-US" sz="1800" b="0" i="0">
                <a:solidFill>
                  <a:srgbClr val="000000"/>
                </a:solidFill>
                <a:effectLst/>
                <a:latin typeface="Calibri" panose="020F0502020204030204" pitchFamily="34" charset="0"/>
              </a:rPr>
              <a:t>Chromosome Connections Kit</a:t>
            </a:r>
            <a:r>
              <a:rPr lang="en-US" sz="1800" b="0" i="0">
                <a:solidFill>
                  <a:srgbClr val="000000"/>
                </a:solidFill>
                <a:effectLst/>
                <a:latin typeface="Symbol" panose="05050102010706020507" pitchFamily="18" charset="2"/>
              </a:rPr>
              <a:t>©.</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3024100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44444"/>
                </a:solidFill>
                <a:effectLst/>
                <a:latin typeface="Lucida Grande"/>
              </a:rPr>
              <a:t>The </a:t>
            </a:r>
            <a:r>
              <a:rPr lang="en-US" b="0" i="1" dirty="0">
                <a:solidFill>
                  <a:srgbClr val="444444"/>
                </a:solidFill>
                <a:effectLst/>
                <a:latin typeface="Lucida Grande"/>
              </a:rPr>
              <a:t>HBB</a:t>
            </a:r>
            <a:r>
              <a:rPr lang="en-US" b="0" i="0" dirty="0">
                <a:solidFill>
                  <a:srgbClr val="444444"/>
                </a:solidFill>
                <a:effectLst/>
                <a:latin typeface="Lucida Grande"/>
              </a:rPr>
              <a:t> gene provides instructions for making a protein called beta-globin. Beta-globin is a component (subunit) of a larger protein called hemoglobin, which is located inside red blood cells. In adults, hemoglobin consists of four protein subunits: usually two subunits of beta-globin and two</a:t>
            </a:r>
            <a:r>
              <a:rPr lang="en-US" dirty="0"/>
              <a:t> subunits of a protein called alpha-globin, which is produced from another gene called </a:t>
            </a:r>
            <a:r>
              <a:rPr lang="en-US" b="0" i="1" dirty="0">
                <a:solidFill>
                  <a:srgbClr val="444444"/>
                </a:solidFill>
                <a:effectLst/>
                <a:latin typeface="Lucida Grande"/>
              </a:rPr>
              <a:t>HBA</a:t>
            </a:r>
            <a:r>
              <a:rPr lang="en-US" dirty="0"/>
              <a:t>. Each </a:t>
            </a:r>
            <a:r>
              <a:rPr lang="en-US" b="0" i="0" dirty="0">
                <a:solidFill>
                  <a:srgbClr val="444444"/>
                </a:solidFill>
                <a:effectLst/>
                <a:latin typeface="Lucida Grande"/>
              </a:rPr>
              <a:t>of these protein subunits is attached (bound) to an iron-containing molecule called heme; the iron in the center of each heme can bind to one oxygen molecule. Hemoglobin within red blood cells binds to oxygen molecules in the lungs. These cells then travel through the bloodstream and deliver oxygen to tissues throughout the body.</a:t>
            </a:r>
          </a:p>
          <a:p>
            <a:endParaRPr lang="en-US" b="0" i="0" dirty="0">
              <a:solidFill>
                <a:srgbClr val="444444"/>
              </a:solidFill>
              <a:effectLst/>
              <a:latin typeface="Lucida Grande"/>
            </a:endParaRPr>
          </a:p>
          <a:p>
            <a:r>
              <a:rPr lang="en-US" dirty="0"/>
              <a:t>Our first example is one of codominance. Sickle cell disease is an inherited condition due to a single point mutation in the gene for beta-globin protein found on chromosome 11. The mutation results in a beta-globin protein change from the amino acid glutamic acid to valine. People with the condition have atypical hemoglobin molecules which can distort red blood cells into a sickle shape. Painful episodes can occur when the sickled red blood cells get stuck in the capillaries depriving tissues and organs of oxygen-rich blood.</a:t>
            </a:r>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2851882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help students make the connection between chromosomes and genes.  It also allows you to discuss the size of genes and that we are looking at a single-point mutation in the gene.  The normal allelic variant for the B-globin gene locus is 1600 base pairs.  It would be difficult to look at the entire locus so we have pick a very short portion of the gene where the point mutation occurs. </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2118035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Chromosome 11 is classified as a submetacentric chromosome.  Its centromere is slightly above the center of the entire chromosome.  The p arm is shorter than the q arm. </a:t>
            </a:r>
          </a:p>
          <a:p>
            <a:endParaRPr lang="en-US" dirty="0"/>
          </a:p>
          <a:p>
            <a:r>
              <a:rPr lang="en-US" dirty="0"/>
              <a:t>Pseudogenes are nonfunctional segments of DNA that resemble functional genes. They are derived from functional genes that have lost their protein-coding ability due to mutations over time. Pseudogenes can be formed by gene duplication or by reverse transcription of mRNA. The DNA sequence of a pseudogene is very similar to its functional counterpart but contains variant mutations that render the gene inactive. </a:t>
            </a:r>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3164691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B2B2B"/>
                </a:solidFill>
                <a:effectLst/>
                <a:latin typeface="Segoe UI" panose="020B0502040204020203" pitchFamily="34" charset="0"/>
              </a:rPr>
              <a:t>Sickle cell anemia is caused due to point mutation. The glutamic acid of the 6th codon in beta globin chain is replaced by valine. This type of mutant hemoglobin causes a change in red blood cell shape from biconcave to sickle shape, thereby leading to reduced oxygen-carrying capacity.</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3539365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we want students to understand that genes have a specific location on the chromosome.  The hemoglobin subunit beta gene (HBB gene) is located on chromosome 11 on the short arm position 15.4.  Students don’t need to know all that information, but it is nice if they have an appreciation that we can know where a gene is with respect to other genes. </a:t>
            </a: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3579086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normal hemoglobin tetramer consists of two alpha chains and two beta chains.  Mutant beta globin causes sickle cell anemia.  Absence of beta chains causes beta-zero-thalassemia. Reduced amounts of detectable beta globin causes beta-plus-thalassemia. </a:t>
            </a:r>
            <a:r>
              <a:rPr lang="en-US" b="0" i="0" dirty="0">
                <a:solidFill>
                  <a:srgbClr val="000000"/>
                </a:solidFill>
                <a:effectLst/>
                <a:latin typeface="arial" panose="020B0604020202020204" pitchFamily="34" charset="0"/>
              </a:rPr>
              <a:t>The order of the genes in the beta-globin cluster is 5'-epsilon -- gamma-G -- gamma-A -- delta -- beta--3'. </a:t>
            </a:r>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217882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1028563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than a thousand naturally occurring HBB variants have been discovered. The most common variant is </a:t>
            </a:r>
            <a:r>
              <a:rPr lang="en-US" dirty="0" err="1"/>
              <a:t>HbS</a:t>
            </a:r>
            <a:r>
              <a:rPr lang="en-US" dirty="0"/>
              <a:t>, which causes sickle cell disease. The single-point mutation changes the folded protein to make a hydrophobic region of the beta-globin. </a:t>
            </a:r>
            <a:r>
              <a:rPr lang="en-US" dirty="0" err="1"/>
              <a:t>HbS</a:t>
            </a:r>
            <a:r>
              <a:rPr lang="en-US" dirty="0"/>
              <a:t> will form rigid fibers under the right conditions which will cause the sickling of entire blood cells. </a:t>
            </a:r>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2054449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person has two copies of every gene in their genome. Sometimes the alleles are the same on each chromosome.  Sometimes the gene sequences differ resulting in different alleles on each of the homologous chromosomes. Punnett squares are used to predict the probability of inheriting certain alleles from one’s parents.  Typically, a shorthand notation is used to aid in prediction, but students don’t always understand what that notation means in terms of genes.  Using the part of the DNA that codes for the amino acid in question help reinforce the DNA-protein connection. </a:t>
            </a:r>
          </a:p>
          <a:p>
            <a:endParaRPr lang="en-US" dirty="0"/>
          </a:p>
          <a:p>
            <a:r>
              <a:rPr lang="en-US" dirty="0"/>
              <a:t>Traditionally, when first teaching Punnett squares, a capital letter is used to represent a dominant allele while a small letter represents the recessive trait. When discussing other types of inheritance that notation can become confusing for students.  By using a portion of the genetic code, students can have a better understanding without having to remember the shorthand. </a:t>
            </a:r>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1173262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Individuals with sickle cell trait have one typical beta-globin and one atypical beta-globin.  It is generally a benign condition.  A child that inherits two atypical beta-globin genes will have sickle cell disease which is a treatable condition. </a:t>
            </a:r>
          </a:p>
          <a:p>
            <a:endParaRPr lang="en-US" dirty="0"/>
          </a:p>
          <a:p>
            <a:r>
              <a:rPr lang="en-US" dirty="0"/>
              <a:t>In this Punnett square, we focus on the DNA sequence that contains the point mutation.  </a:t>
            </a:r>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308614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students through the construction of a chromosome by starting with one centromere.</a:t>
            </a:r>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33839688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possibility of having a child with sickle cell anemia is 25%.  There is a 50% possibility of having a child with sickle cell trait.  There is a 25% possibility of having a child with two typical beta-globin genes. </a:t>
            </a:r>
          </a:p>
          <a:p>
            <a:endParaRPr lang="en-US" dirty="0"/>
          </a:p>
          <a:p>
            <a:r>
              <a:rPr lang="en-US" dirty="0"/>
              <a:t>Both types of hemoglobin are expressed so this example doesn’t follow true Mendelian principles.  The carriers with sickle cell trait will have both typical hemoglobin and hemoglobin S.  Later in the year we refer to this trait as an advantage to keeping the malarial parasite at bay. </a:t>
            </a:r>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167997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second case study is an example of autosomal dominant inheritance. Not all dominant inherited conditions are due to repeat sequences.  Huntington disease is caused by a trinucleotide repeat of CAG which codes for the amino acid glutamine.  The gene is located on the p arm at location 16.3.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Huntington disease is a progressive brain disorder that causes uncontrolled movements, emotional problems, and loss of cognition. The most common form of this disorder usually appears in a person’s thirties or forties. Mutations in the HTT gene on chromosome 4, cause Huntington disease. The HTT gene provides instructions for synthesizing a protein called huntingtin whose role appears to affect nerve cell function. The mutation involves a DNA segment known as a CAG trinucleotide repeat. Typically, the CAG segment is repeated 10 to 35 times within the gene. In people affected with Huntington disease, the CAG segment is repeated 36 to more than 120 times. In the example we will use today, one segment CAG in the model would represent a repeat of 25 times. Two segments of CAG would represent a trinucleotide repeat of 50 times.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26</a:t>
            </a:fld>
            <a:endParaRPr lang="en-US"/>
          </a:p>
        </p:txBody>
      </p:sp>
    </p:spTree>
    <p:extLst>
      <p:ext uri="{BB962C8B-B14F-4D97-AF65-F5344CB8AC3E}">
        <p14:creationId xmlns:p14="http://schemas.microsoft.com/office/powerpoint/2010/main" val="102852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Huntingtin is a protein that is important for the development of the nervous system.  The mutation in the HTT gene causes the triple nucleotide CAG to be repeated at the 5’ end which adds a long chain of glutamine at the end of the protein. </a:t>
            </a:r>
          </a:p>
          <a:p>
            <a:endParaRPr lang="en-US" dirty="0"/>
          </a:p>
          <a:p>
            <a:r>
              <a:rPr lang="en-US" dirty="0"/>
              <a:t>To find out more about this condition, look at this Nature video </a:t>
            </a:r>
            <a:r>
              <a:rPr lang="en-US" dirty="0">
                <a:hlinkClick r:id="rId3"/>
              </a:rPr>
              <a:t>Huntington Disease – YouTube</a:t>
            </a:r>
            <a:r>
              <a:rPr lang="en-US" dirty="0"/>
              <a:t>. </a:t>
            </a:r>
          </a:p>
        </p:txBody>
      </p:sp>
      <p:sp>
        <p:nvSpPr>
          <p:cNvPr id="4" name="Slide Number Placeholder 3"/>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22291448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Huntingtin is a protein that is important for the development of the nervous system.  It also has some role in cell transport because it interacts with both tubulin and dynein.  The mutation in the HTT gene causes the triple nucleotide CAG to be repeated at the 5’ end which adds a long chain of glutamine at the end of the protein. </a:t>
            </a:r>
          </a:p>
          <a:p>
            <a:endParaRPr lang="en-US" dirty="0"/>
          </a:p>
          <a:p>
            <a:r>
              <a:rPr lang="en-US" dirty="0">
                <a:hlinkClick r:id="rId3"/>
              </a:rPr>
              <a:t>Huntington's Disease: The Science of a genetic disorder - YouTube</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1558720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40 repeats of CAG means that disease will occur because mutated huntingtin proteins are broken into smaller pieces.  The extra glutamine is removed by proteases and those fragments can bind to other proteins. HHT exon 1 can form aggregates like amyloid fibrils.  </a:t>
            </a:r>
          </a:p>
          <a:p>
            <a:endParaRPr lang="en-US" dirty="0"/>
          </a:p>
          <a:p>
            <a:r>
              <a:rPr lang="en-US" dirty="0"/>
              <a:t>We have simplified this model. In more advanced classes, one might want to explore the inheritance model further. In real life, the more CAG repeats that an individual has affect both the onset of the disease and the speed of symptom progression.  If a person has less than a 27-repeat count, then they will not get the disease.  A count of 27-35 repeat presents as an intermediate form of the disease.  The person will not be affected, but there could be a risk to their offspring.  A person with a 36-39 repeat count shows reduced penetrance where the person may or may not be affected, but their offspring has a 50% chance of getting the disease. A person with a repeat count of higher than 40 shows full penetrance and will be affected by the disease and their offspring will also be at risk. </a:t>
            </a:r>
            <a:r>
              <a:rPr lang="en-US" b="0" i="0" dirty="0">
                <a:solidFill>
                  <a:srgbClr val="202122"/>
                </a:solidFill>
                <a:effectLst/>
                <a:latin typeface="Arial" panose="020B0604020202020204" pitchFamily="34" charset="0"/>
              </a:rPr>
              <a:t> Rarely is</a:t>
            </a:r>
            <a:r>
              <a:rPr lang="en-US" dirty="0"/>
              <a:t> Huntington's disease caused by a new mutation, where neither parent has over 36 CAG repeats.  </a:t>
            </a:r>
          </a:p>
        </p:txBody>
      </p:sp>
      <p:sp>
        <p:nvSpPr>
          <p:cNvPr id="4" name="Slide Number Placeholder 3"/>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3308470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30</a:t>
            </a:fld>
            <a:endParaRPr lang="en-US"/>
          </a:p>
        </p:txBody>
      </p:sp>
    </p:spTree>
    <p:extLst>
      <p:ext uri="{BB962C8B-B14F-4D97-AF65-F5344CB8AC3E}">
        <p14:creationId xmlns:p14="http://schemas.microsoft.com/office/powerpoint/2010/main" val="4136837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child that this couple has will inherit Huntington disease. However, the severity depends on the number of CAG repeats.  Currently, only symptoms can be treated.  However, there may be medical advances by the time those children are adults.  Note: in this lesson, each sequence represents 25 CAG repeats. </a:t>
            </a:r>
          </a:p>
          <a:p>
            <a:endParaRPr lang="en-US" dirty="0"/>
          </a:p>
          <a:p>
            <a:r>
              <a:rPr lang="en-US" dirty="0"/>
              <a:t>At this point in the unit, we discuss the ethics behind genetic screening and when an individual is considered mature enough to choose to test.  What to do when treatment can only alleviate symptoms and there is no cure.  Full-time care is required in later stages. I don’t give students any answers and just let them explore what they might do. </a:t>
            </a:r>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3931607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Hemophilia is a sex-linked recessive blood clotting disorder where affected individuals experience protracted bleeding following an injury or surgery. In the most severe cases, incessant bleeding occurs after only minor trauma or even spontaneously without any damage at all! Complications can result from bleeding into the brain, muscles, joints, or other internal organs. The major types of hemophilia are hemophilia A and hemophilia B caused by mutations in the F8 and F9 genes, respectively, located on the X chromosome. The F8 gene provides instructions for making a protein called coagulation factor VIII. Coagulation factor IX is a related protein produced from the F9 gene. Changes in these genes result in altered or missing proteins that cannot function effectively in the blood clotting process. </a:t>
            </a:r>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27963133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Hemophilia is caused by a deficiency in several clotting factors.  In this case, we will look at coagulation factor VIII which is coded for by the F8 gene. The F8 gene is found on the X chromosome. The X chromosome is the largest submetacentric (centromere slightly off-center) chromosome in the human genome. The Y chromosome is one of the smallest acrocentric human chromosomes. Biologically speaking, a typical human female has two X chromosomes while a typical human male has one X and one Y chromosome. The Y chromosome does not carry the clotting factor genes! </a:t>
            </a:r>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184581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84207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add three to four chromosome connectors to either side of the centromere.  </a:t>
            </a:r>
          </a:p>
          <a:p>
            <a:r>
              <a:rPr lang="en-US" dirty="0"/>
              <a:t>Student chromosomes can have variations in how many connectors are on either side. </a:t>
            </a:r>
          </a:p>
          <a:p>
            <a:r>
              <a:rPr lang="en-US" dirty="0"/>
              <a:t>Allowing for this diversity opens an opportunity to talk about chromosome classification later in the lesson.</a:t>
            </a:r>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37838481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1948273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8184672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20307601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myostatin gene acts as a negative muscle regulator.  If one has too little myostatin, then an increase in skeletal muscle mass is seen.  Overexpression of the myostatin gene leads to a wasting syndrome that is identified by extensive muscle loss. </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579037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myostatin gene acts as a negative muscle regulator.  If one has too little myostatin, then an increase in skeletal muscle mass is seen.  Overexpression of the myostatin gene leads to a wasting syndrome that is identified by extensive muscle loss. </a:t>
            </a: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34541468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Muscle hypertrophy syndrome is </a:t>
            </a:r>
          </a:p>
          <a:p>
            <a:r>
              <a:rPr lang="en-US" b="0" i="0" dirty="0">
                <a:solidFill>
                  <a:srgbClr val="444444"/>
                </a:solidFill>
                <a:effectLst/>
                <a:latin typeface="Lucida Grande"/>
              </a:rPr>
              <a:t>Variants (also known as mutations) in the </a:t>
            </a:r>
            <a:r>
              <a:rPr lang="en-US" b="0" i="1" u="none" strike="noStrike" dirty="0">
                <a:solidFill>
                  <a:srgbClr val="006699"/>
                </a:solidFill>
                <a:effectLst/>
                <a:latin typeface="Lucida Grande"/>
                <a:hlinkClick r:id="rId3"/>
              </a:rPr>
              <a:t>MSTN</a:t>
            </a:r>
            <a:r>
              <a:rPr lang="en-US" b="0" i="0" dirty="0">
                <a:solidFill>
                  <a:srgbClr val="444444"/>
                </a:solidFill>
                <a:effectLst/>
                <a:latin typeface="Lucida Grande"/>
              </a:rPr>
              <a:t> gene cause myostatin-related muscle hypertrophy. The </a:t>
            </a:r>
            <a:r>
              <a:rPr lang="en-US" b="0" i="1" dirty="0">
                <a:solidFill>
                  <a:srgbClr val="444444"/>
                </a:solidFill>
                <a:effectLst/>
                <a:latin typeface="Lucida Grande"/>
              </a:rPr>
              <a:t>MSTN</a:t>
            </a:r>
            <a:r>
              <a:rPr lang="en-US" b="0" i="0" dirty="0">
                <a:solidFill>
                  <a:srgbClr val="444444"/>
                </a:solidFill>
                <a:effectLst/>
                <a:latin typeface="Lucida Grande"/>
              </a:rPr>
              <a:t> gene provides instructions for making a protein called myostatin, which is active in muscles used for movement (skeletal muscles) both before and after birth. This protein normally limits muscle growth, ensuring that muscles do not grow too large. Variants that reduce the production of functional myostatin lead to an overgrowth of muscle tissue</a:t>
            </a:r>
            <a:endParaRPr lang="en-US" dirty="0"/>
          </a:p>
          <a:p>
            <a:r>
              <a:rPr lang="en-US" b="0" i="0" dirty="0">
                <a:solidFill>
                  <a:srgbClr val="444444"/>
                </a:solidFill>
                <a:effectLst/>
                <a:latin typeface="Lucida Grande"/>
              </a:rPr>
              <a:t>Myostatin-related muscle hypertrophy has a pattern of inheritance known as incomplete autosomal dominance. People with a variant in both copies of the </a:t>
            </a:r>
            <a:r>
              <a:rPr lang="en-US" b="0" i="1" u="none" strike="noStrike" dirty="0">
                <a:solidFill>
                  <a:srgbClr val="006699"/>
                </a:solidFill>
                <a:effectLst/>
                <a:latin typeface="Lucida Grande"/>
                <a:hlinkClick r:id="rId3"/>
              </a:rPr>
              <a:t>MSTN</a:t>
            </a:r>
            <a:r>
              <a:rPr lang="en-US" b="0" i="0" dirty="0">
                <a:solidFill>
                  <a:srgbClr val="444444"/>
                </a:solidFill>
                <a:effectLst/>
                <a:latin typeface="Lucida Grande"/>
              </a:rPr>
              <a:t> gene in each cell (homozygotes) have significantly increased muscle mass and strength. People with a variant in one copy of the </a:t>
            </a:r>
            <a:r>
              <a:rPr lang="en-US" b="0" i="1" dirty="0">
                <a:solidFill>
                  <a:srgbClr val="444444"/>
                </a:solidFill>
                <a:effectLst/>
                <a:latin typeface="Lucida Grande"/>
              </a:rPr>
              <a:t>MSTN</a:t>
            </a:r>
            <a:r>
              <a:rPr lang="en-US" b="0" i="0" dirty="0">
                <a:solidFill>
                  <a:srgbClr val="444444"/>
                </a:solidFill>
                <a:effectLst/>
                <a:latin typeface="Lucida Grande"/>
              </a:rPr>
              <a:t> gene in each cell (heterozygotes) also have increased muscle bulk, but to a lesser degree.</a:t>
            </a:r>
          </a:p>
          <a:p>
            <a:endParaRPr lang="en-US" b="0" i="0" dirty="0">
              <a:solidFill>
                <a:srgbClr val="444444"/>
              </a:solidFill>
              <a:effectLst/>
              <a:latin typeface="Lucida Grande"/>
            </a:endParaRPr>
          </a:p>
          <a:p>
            <a:r>
              <a:rPr lang="en-US" sz="1800" dirty="0" err="1">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Schuelke</a:t>
            </a:r>
            <a:r>
              <a:rPr lang="en-US" sz="18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 et al. report a case of muscle hypertrophy associated with a mutation in the myostatin gene. The patient was homozygous for a guanine-to-adenine transition at nucleotide g.IVS1+5 — a mutation that may lead to </a:t>
            </a:r>
            <a:r>
              <a:rPr lang="en-US" sz="1800" dirty="0" err="1">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missplicing</a:t>
            </a:r>
            <a:r>
              <a:rPr lang="en-US" sz="18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942543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798643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630288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40267850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Ruth says: Here are the NGSS Connections for this workshop.</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3926888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a centromere piece</a:t>
            </a:r>
          </a:p>
          <a:p>
            <a:r>
              <a:rPr lang="en-US" dirty="0"/>
              <a:t>Add 3-4 chromosome connectors on each side of the centromere piece.</a:t>
            </a:r>
          </a:p>
          <a:p>
            <a:r>
              <a:rPr lang="en-US" dirty="0"/>
              <a:t>Add a cap piece to each end of the chromatid. </a:t>
            </a:r>
          </a:p>
          <a:p>
            <a:r>
              <a:rPr lang="en-US" dirty="0"/>
              <a:t>Give students freedom to make a chromosome of their own so you can explore chromosome classification later in the lesson. </a:t>
            </a:r>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34714038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45</a:t>
            </a:fld>
            <a:endParaRPr lang="en-US"/>
          </a:p>
        </p:txBody>
      </p:sp>
    </p:spTree>
    <p:extLst>
      <p:ext uri="{BB962C8B-B14F-4D97-AF65-F5344CB8AC3E}">
        <p14:creationId xmlns:p14="http://schemas.microsoft.com/office/powerpoint/2010/main" val="1756664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23234940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graphic organizer with your students.  Print it on 11X17 paper to fit your genetic sequences, then laminate for continued use.  In addition, you can use </a:t>
            </a:r>
            <a:r>
              <a:rPr lang="en-US" dirty="0">
                <a:hlinkClick r:id="rId3"/>
              </a:rPr>
              <a:t>DRAFTPunnettSquareStudentAnswerSheet3-12-20c7419-1.pdf (3dmoleculardesigns.com)</a:t>
            </a:r>
            <a:r>
              <a:rPr lang="en-US" dirty="0"/>
              <a:t> and </a:t>
            </a:r>
            <a:r>
              <a:rPr lang="en-US" dirty="0">
                <a:hlinkClick r:id="rId4"/>
              </a:rPr>
              <a:t>DraftPunnettSquareStudentActivityGuide3-12-20-1.pdf (3dmoleculardesigns.com)</a:t>
            </a:r>
            <a:r>
              <a:rPr lang="en-US" dirty="0"/>
              <a:t>.</a:t>
            </a:r>
          </a:p>
        </p:txBody>
      </p:sp>
      <p:sp>
        <p:nvSpPr>
          <p:cNvPr id="4" name="Slide Number Placeholder 3"/>
          <p:cNvSpPr>
            <a:spLocks noGrp="1"/>
          </p:cNvSpPr>
          <p:nvPr>
            <p:ph type="sldNum" sz="quarter" idx="5"/>
          </p:nvPr>
        </p:nvSpPr>
        <p:spPr/>
        <p:txBody>
          <a:bodyPr/>
          <a:lstStyle/>
          <a:p>
            <a:fld id="{8C916263-F4AD-4FDF-883C-15B909C8229B}" type="slidenum">
              <a:rPr lang="en-US" smtClean="0"/>
              <a:t>49</a:t>
            </a:fld>
            <a:endParaRPr lang="en-US"/>
          </a:p>
        </p:txBody>
      </p:sp>
    </p:spTree>
    <p:extLst>
      <p:ext uri="{BB962C8B-B14F-4D97-AF65-F5344CB8AC3E}">
        <p14:creationId xmlns:p14="http://schemas.microsoft.com/office/powerpoint/2010/main" val="140766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0" spc="0" dirty="0">
                <a:solidFill>
                  <a:srgbClr val="000000"/>
                </a:solidFill>
                <a:effectLst/>
                <a:latin typeface="Helvetica" panose="020B0604020202020204" pitchFamily="34" charset="0"/>
                <a:ea typeface="Arial Unicode MS"/>
                <a:cs typeface="Arial Unicode MS"/>
              </a:rPr>
              <a:t>Next create a duplicate copy of the chromosome to make a sister chromatid by using the other components found in the Chromosome Connections Kit (</a:t>
            </a:r>
            <a:r>
              <a:rPr lang="en-US" sz="1200" i="1" u="none" strike="noStrike" kern="0" spc="0" dirty="0">
                <a:solidFill>
                  <a:srgbClr val="000000"/>
                </a:solidFill>
                <a:effectLst/>
                <a:latin typeface="Helvetica" panose="020B0604020202020204" pitchFamily="34" charset="0"/>
                <a:ea typeface="Arial Unicode MS"/>
                <a:cs typeface="Arial Unicode MS"/>
              </a:rPr>
              <a:t>Note: your chromosome does not need to look exactly like the one pictured, but it does not to have all the components.</a:t>
            </a:r>
            <a:r>
              <a:rPr lang="en-US" sz="1200" u="none" strike="noStrike" kern="0" spc="0" dirty="0">
                <a:solidFill>
                  <a:srgbClr val="000000"/>
                </a:solidFill>
                <a:effectLst/>
                <a:latin typeface="Helvetica" panose="020B0604020202020204" pitchFamily="34" charset="0"/>
                <a:ea typeface="Arial Unicode MS"/>
                <a:cs typeface="Arial Unicode MS"/>
              </a:rPr>
              <a: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3351511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strike="noStrike" kern="0" spc="0" dirty="0">
                <a:solidFill>
                  <a:srgbClr val="000000"/>
                </a:solidFill>
                <a:effectLst/>
                <a:latin typeface="Helvetica" panose="020B0604020202020204" pitchFamily="34" charset="0"/>
                <a:ea typeface="Arial Unicode MS"/>
                <a:cs typeface="Arial Unicode MS"/>
              </a:rPr>
              <a:t>Next create a duplicate copy of the chromosome to make a sister chromatid by using the other components found in the Chromosome Connections Kit (</a:t>
            </a:r>
            <a:r>
              <a:rPr lang="en-US" sz="1200" i="1" u="none" strike="noStrike" kern="0" spc="0" dirty="0">
                <a:solidFill>
                  <a:srgbClr val="000000"/>
                </a:solidFill>
                <a:effectLst/>
                <a:latin typeface="Helvetica" panose="020B0604020202020204" pitchFamily="34" charset="0"/>
                <a:ea typeface="Arial Unicode MS"/>
                <a:cs typeface="Arial Unicode MS"/>
              </a:rPr>
              <a:t>Note: your chromosome does not need to look exactly like the one pictured, but it does not to have all the components.</a:t>
            </a:r>
            <a:r>
              <a:rPr lang="en-US" sz="1200" u="none" strike="noStrike" kern="0" spc="0" dirty="0">
                <a:solidFill>
                  <a:srgbClr val="000000"/>
                </a:solidFill>
                <a:effectLst/>
                <a:latin typeface="Helvetica" panose="020B0604020202020204" pitchFamily="34" charset="0"/>
                <a:ea typeface="Arial Unicode MS"/>
                <a:cs typeface="Arial Unicode MS"/>
              </a:rPr>
              <a: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1252657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a centromere piece</a:t>
            </a:r>
          </a:p>
          <a:p>
            <a:r>
              <a:rPr lang="en-US" dirty="0"/>
              <a:t>Add 3-4 chromosome connectors on each side of the centromere piece.</a:t>
            </a:r>
          </a:p>
          <a:p>
            <a:r>
              <a:rPr lang="en-US" dirty="0"/>
              <a:t>Add a cap piece to each end of the chromatid.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3130323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guiding question that my students explore throughout our inheritance unit.  We look at inheritance in terms of complete dominance, codominance, and incomplete dominance.  We also only look at genes that code for proteins and how the mutation affects the protein.  Finally, we make the connection between the gene’s location on the chromosome and help students understand what a genome is. </a:t>
            </a:r>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228352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need to understand the differences between autosomes and sex chromosomes. Later in the year, we talk about the effects of multiple chromosomes, so it is important for my students to know the relationships between chromosomes and genes. Our first case is an example of an autosomal codominance disorder when the shape of the red blood cells are considered. </a:t>
            </a:r>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203191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6"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8.jpg"/></Relationships>
</file>

<file path=ppt/slides/_rels/slide2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37.jpg"/><Relationship Id="rId4" Type="http://schemas.openxmlformats.org/officeDocument/2006/relationships/image" Target="../media/image38.jpg"/></Relationships>
</file>

<file path=ppt/slides/_rels/slide2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37.jpg"/><Relationship Id="rId4" Type="http://schemas.openxmlformats.org/officeDocument/2006/relationships/image" Target="../media/image38.jp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5.jp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44.jpeg"/><Relationship Id="rId5" Type="http://schemas.openxmlformats.org/officeDocument/2006/relationships/image" Target="../media/image43.jpg"/><Relationship Id="rId4" Type="http://schemas.openxmlformats.org/officeDocument/2006/relationships/image" Target="../media/image42.jp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43.jpg"/><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43.jpg"/><Relationship Id="rId4" Type="http://schemas.openxmlformats.org/officeDocument/2006/relationships/image" Target="../media/image42.jp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3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50.jpg"/></Relationships>
</file>

<file path=ppt/slides/_rels/slide3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50.jp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4.jpg"/></Relationships>
</file>

<file path=ppt/slides/_rels/slide41.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54.jp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3.jpg"/></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54.jp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3.jpg"/></Relationships>
</file>

<file path=ppt/slides/_rels/slide43.xml.rels><?xml version="1.0" encoding="UTF-8" standalone="yes"?>
<Relationships xmlns="http://schemas.openxmlformats.org/package/2006/relationships"><Relationship Id="rId3" Type="http://schemas.openxmlformats.org/officeDocument/2006/relationships/hyperlink" Target="https://www.ncbi.nlm.nih.gov/omim/"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hyperlink" Target="https://medlineplus.gov/genetics/?_gl=1*1mqfcen*_ga*NzUzODE0MDMuMTY5Njk1MDYzNA..*_ga_7147EPK006*MTY5NzA1MTgxMS4zLjEuMTY5NzA1MjUyNC4wLjAuMA..*_ga_P1FPTH9PL4*MTY5NzA1MTgxMi4zLjEuMTY5NzA1MjUyNC4wLjAuMA..&amp;_ga=2.117221568.710379296.1696950635-75381403.1696950634"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8" Type="http://schemas.openxmlformats.org/officeDocument/2006/relationships/hyperlink" Target="https://omim.org/entry/601788" TargetMode="External"/><Relationship Id="rId3" Type="http://schemas.openxmlformats.org/officeDocument/2006/relationships/hyperlink" Target="https://sicklecellspeaks.com/understanding-sickle-cell/" TargetMode="External"/><Relationship Id="rId7" Type="http://schemas.openxmlformats.org/officeDocument/2006/relationships/hyperlink" Target="https://medlineplus.gov/genetics/condition/myostatin-related-muscle-hypertrophy/" TargetMode="External"/><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hyperlink" Target="https://www.hemophiliafed.org/" TargetMode="External"/><Relationship Id="rId5" Type="http://schemas.openxmlformats.org/officeDocument/2006/relationships/hyperlink" Target="https://hdsa.org/what-is-hd/" TargetMode="External"/><Relationship Id="rId4" Type="http://schemas.openxmlformats.org/officeDocument/2006/relationships/hyperlink" Target="https://pubmed.ncbi.nlm.nih.gov/10791557/" TargetMode="External"/><Relationship Id="rId9" Type="http://schemas.openxmlformats.org/officeDocument/2006/relationships/hyperlink" Target="https://www.nejm.org/doi/full/10.1056/NEJMoa040933"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nature.com/articles/s41586-023-06490-x"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5" Type="http://schemas.openxmlformats.org/officeDocument/2006/relationships/hyperlink" Target="https://www.nature.com/articles/nature11247" TargetMode="External"/><Relationship Id="rId4" Type="http://schemas.openxmlformats.org/officeDocument/2006/relationships/hyperlink" Target="https://www.science.org/content/article/human-genome-much-more-just-genes"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normAutofit fontScale="90000"/>
          </a:bodyPr>
          <a:lstStyle/>
          <a:p>
            <a:r>
              <a:rPr lang="en-US" dirty="0"/>
              <a:t>It’s All in the Genes: </a:t>
            </a:r>
            <a:r>
              <a:rPr lang="en-US" sz="3600" dirty="0"/>
              <a:t>Exploring Mendelian and non-Mendelian Inheritance through Modeling</a:t>
            </a:r>
            <a:endParaRPr lang="en-US" dirty="0"/>
          </a:p>
        </p:txBody>
      </p:sp>
      <p:pic>
        <p:nvPicPr>
          <p:cNvPr id="6" name="Picture Placeholder 5" descr="A person smiling for a picture&#10;&#10;Description automatically generated">
            <a:extLst>
              <a:ext uri="{FF2B5EF4-FFF2-40B4-BE49-F238E27FC236}">
                <a16:creationId xmlns:a16="http://schemas.microsoft.com/office/drawing/2014/main" id="{9426DE46-C767-200C-71C7-31C51337D75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330" r="7330"/>
          <a:stretch>
            <a:fillRect/>
          </a:stretch>
        </p:blipFill>
        <p:spPr>
          <a:xfrm>
            <a:off x="8746341" y="3429000"/>
            <a:ext cx="3883201" cy="3883201"/>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dirty="0"/>
              <a:t>Ruth Hutson, MSSE</a:t>
            </a:r>
          </a:p>
          <a:p>
            <a:endParaRPr lang="en-US" dirty="0"/>
          </a:p>
          <a:p>
            <a:r>
              <a:rPr lang="en-US" dirty="0"/>
              <a:t>NSTA-Kansas City 2023</a:t>
            </a:r>
          </a:p>
        </p:txBody>
      </p:sp>
    </p:spTree>
    <p:extLst>
      <p:ext uri="{BB962C8B-B14F-4D97-AF65-F5344CB8AC3E}">
        <p14:creationId xmlns:p14="http://schemas.microsoft.com/office/powerpoint/2010/main" val="2415636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Why do I look different than my siblings? </a:t>
            </a:r>
          </a:p>
        </p:txBody>
      </p:sp>
      <p:pic>
        <p:nvPicPr>
          <p:cNvPr id="6" name="Picture 5" descr="A group of people posing for a photo&#10;&#10;Description automatically generated">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178" y="1577735"/>
            <a:ext cx="6387644" cy="4790733"/>
          </a:xfrm>
          <a:prstGeom prst="rect">
            <a:avLst/>
          </a:prstGeom>
        </p:spPr>
      </p:pic>
    </p:spTree>
    <p:extLst>
      <p:ext uri="{BB962C8B-B14F-4D97-AF65-F5344CB8AC3E}">
        <p14:creationId xmlns:p14="http://schemas.microsoft.com/office/powerpoint/2010/main" val="2559773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b="1" dirty="0">
                <a:latin typeface="+mn-lt"/>
                <a:cs typeface="Arial" panose="020B0604020202020204" pitchFamily="34" charset="0"/>
              </a:rPr>
              <a:t>Let’s look at chromosome 11</a:t>
            </a:r>
          </a:p>
        </p:txBody>
      </p:sp>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8226" y="1719072"/>
            <a:ext cx="11296460" cy="4361688"/>
          </a:xfrm>
          <a:prstGeom prst="rect">
            <a:avLst/>
          </a:prstGeom>
        </p:spPr>
      </p:pic>
      <p:sp>
        <p:nvSpPr>
          <p:cNvPr id="3" name="Oval 2">
            <a:extLst>
              <a:ext uri="{FF2B5EF4-FFF2-40B4-BE49-F238E27FC236}">
                <a16:creationId xmlns:a16="http://schemas.microsoft.com/office/drawing/2014/main" id="{C199E36E-30A9-5E9A-A9E7-4B4ECCDD4FE9}"/>
              </a:ext>
            </a:extLst>
          </p:cNvPr>
          <p:cNvSpPr/>
          <p:nvPr/>
        </p:nvSpPr>
        <p:spPr>
          <a:xfrm>
            <a:off x="9592056" y="3072384"/>
            <a:ext cx="914400" cy="1179576"/>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4802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Create a normal beta-globin DNA gene sequence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768475"/>
            <a:ext cx="11203245" cy="2171930"/>
          </a:xfrm>
        </p:spPr>
        <p:txBody>
          <a:bodyPr>
            <a:normAutofit/>
          </a:bodyPr>
          <a:lstStyle/>
          <a:p>
            <a:pPr marL="0" indent="0" algn="ctr">
              <a:buNone/>
            </a:pPr>
            <a:r>
              <a:rPr lang="en-US" sz="6000" dirty="0"/>
              <a:t>3’ </a:t>
            </a:r>
            <a:r>
              <a:rPr lang="en-US" sz="6000" dirty="0">
                <a:solidFill>
                  <a:schemeClr val="accent6">
                    <a:lumMod val="60000"/>
                    <a:lumOff val="40000"/>
                  </a:schemeClr>
                </a:solidFill>
              </a:rPr>
              <a:t>G</a:t>
            </a:r>
            <a:r>
              <a:rPr lang="en-US" sz="6000" dirty="0"/>
              <a:t> </a:t>
            </a:r>
            <a:r>
              <a:rPr lang="en-US" sz="6000" dirty="0">
                <a:solidFill>
                  <a:schemeClr val="accent6">
                    <a:lumMod val="60000"/>
                    <a:lumOff val="40000"/>
                  </a:schemeClr>
                </a:solidFill>
              </a:rPr>
              <a:t>G</a:t>
            </a:r>
            <a:r>
              <a:rPr lang="en-US" sz="6000" dirty="0"/>
              <a:t> </a:t>
            </a:r>
            <a:r>
              <a:rPr lang="en-US" sz="6000" dirty="0">
                <a:solidFill>
                  <a:srgbClr val="FF0000"/>
                </a:solidFill>
              </a:rPr>
              <a:t>A</a:t>
            </a:r>
            <a:r>
              <a:rPr lang="en-US" sz="6000" dirty="0"/>
              <a:t> </a:t>
            </a:r>
            <a:r>
              <a:rPr lang="en-US" sz="6000" dirty="0">
                <a:solidFill>
                  <a:schemeClr val="accent5">
                    <a:lumMod val="75000"/>
                  </a:schemeClr>
                </a:solidFill>
              </a:rPr>
              <a:t>C</a:t>
            </a:r>
            <a:r>
              <a:rPr lang="en-US" sz="6000" dirty="0"/>
              <a:t> </a:t>
            </a:r>
            <a:r>
              <a:rPr lang="en-US" sz="6000" dirty="0">
                <a:solidFill>
                  <a:schemeClr val="accent4">
                    <a:lumMod val="60000"/>
                    <a:lumOff val="40000"/>
                  </a:schemeClr>
                </a:solidFill>
              </a:rPr>
              <a:t>T</a:t>
            </a:r>
            <a:r>
              <a:rPr lang="en-US" sz="6000" dirty="0"/>
              <a:t> </a:t>
            </a:r>
            <a:r>
              <a:rPr lang="en-US" sz="6000" dirty="0">
                <a:solidFill>
                  <a:schemeClr val="accent5">
                    <a:lumMod val="75000"/>
                  </a:schemeClr>
                </a:solidFill>
              </a:rPr>
              <a:t>C </a:t>
            </a:r>
            <a:r>
              <a:rPr lang="en-US" sz="6000" dirty="0" err="1">
                <a:solidFill>
                  <a:schemeClr val="accent5">
                    <a:lumMod val="75000"/>
                  </a:schemeClr>
                </a:solidFill>
              </a:rPr>
              <a:t>C</a:t>
            </a:r>
            <a:r>
              <a:rPr lang="en-US" sz="6000" dirty="0"/>
              <a:t> </a:t>
            </a:r>
            <a:r>
              <a:rPr lang="en-US" sz="6000" dirty="0">
                <a:solidFill>
                  <a:schemeClr val="accent4">
                    <a:lumMod val="60000"/>
                    <a:lumOff val="40000"/>
                  </a:schemeClr>
                </a:solidFill>
              </a:rPr>
              <a:t>T</a:t>
            </a:r>
            <a:r>
              <a:rPr lang="en-US" sz="6000" dirty="0"/>
              <a:t> </a:t>
            </a:r>
            <a:r>
              <a:rPr lang="en-US" sz="6000" dirty="0">
                <a:solidFill>
                  <a:schemeClr val="accent5">
                    <a:lumMod val="75000"/>
                  </a:schemeClr>
                </a:solidFill>
              </a:rPr>
              <a:t>C</a:t>
            </a:r>
            <a:r>
              <a:rPr lang="en-US" sz="6000" dirty="0"/>
              <a:t> 5’</a:t>
            </a:r>
          </a:p>
          <a:p>
            <a:pPr marL="0" indent="0" algn="ctr">
              <a:buNone/>
            </a:pPr>
            <a:r>
              <a:rPr lang="en-US" sz="6000" dirty="0"/>
              <a:t>5’ </a:t>
            </a:r>
            <a:r>
              <a:rPr lang="en-US" sz="6000" dirty="0">
                <a:solidFill>
                  <a:schemeClr val="accent5">
                    <a:lumMod val="75000"/>
                  </a:schemeClr>
                </a:solidFill>
              </a:rPr>
              <a:t>C </a:t>
            </a:r>
            <a:r>
              <a:rPr lang="en-US" sz="6000" dirty="0" err="1">
                <a:solidFill>
                  <a:schemeClr val="accent5">
                    <a:lumMod val="75000"/>
                  </a:schemeClr>
                </a:solidFill>
              </a:rPr>
              <a:t>C</a:t>
            </a:r>
            <a:r>
              <a:rPr lang="en-US" sz="6000" dirty="0">
                <a:solidFill>
                  <a:schemeClr val="accent5">
                    <a:lumMod val="75000"/>
                  </a:schemeClr>
                </a:solidFill>
              </a:rPr>
              <a:t> </a:t>
            </a:r>
            <a:r>
              <a:rPr lang="en-US" sz="6000" dirty="0">
                <a:solidFill>
                  <a:schemeClr val="accent4">
                    <a:lumMod val="60000"/>
                    <a:lumOff val="40000"/>
                  </a:schemeClr>
                </a:solidFill>
              </a:rPr>
              <a:t>T</a:t>
            </a:r>
            <a:r>
              <a:rPr lang="en-US" sz="6000" dirty="0"/>
              <a:t> </a:t>
            </a:r>
            <a:r>
              <a:rPr lang="en-US" sz="6000" dirty="0">
                <a:solidFill>
                  <a:schemeClr val="accent6">
                    <a:lumMod val="60000"/>
                    <a:lumOff val="40000"/>
                  </a:schemeClr>
                </a:solidFill>
              </a:rPr>
              <a:t>G</a:t>
            </a:r>
            <a:r>
              <a:rPr lang="en-US" sz="6000" dirty="0"/>
              <a:t> </a:t>
            </a:r>
            <a:r>
              <a:rPr lang="en-US" sz="6000" dirty="0">
                <a:solidFill>
                  <a:srgbClr val="FF0000"/>
                </a:solidFill>
              </a:rPr>
              <a:t>A</a:t>
            </a:r>
            <a:r>
              <a:rPr lang="en-US" sz="6000" dirty="0"/>
              <a:t> </a:t>
            </a:r>
            <a:r>
              <a:rPr lang="en-US" sz="6000" dirty="0">
                <a:solidFill>
                  <a:schemeClr val="accent6">
                    <a:lumMod val="60000"/>
                    <a:lumOff val="40000"/>
                  </a:schemeClr>
                </a:solidFill>
              </a:rPr>
              <a:t>G </a:t>
            </a:r>
            <a:r>
              <a:rPr lang="en-US" sz="6000" dirty="0" err="1">
                <a:solidFill>
                  <a:schemeClr val="accent6">
                    <a:lumMod val="60000"/>
                    <a:lumOff val="40000"/>
                  </a:schemeClr>
                </a:solidFill>
              </a:rPr>
              <a:t>G</a:t>
            </a:r>
            <a:r>
              <a:rPr lang="en-US" sz="6000" dirty="0"/>
              <a:t> </a:t>
            </a:r>
            <a:r>
              <a:rPr lang="en-US" sz="6000" dirty="0">
                <a:solidFill>
                  <a:srgbClr val="FF0000"/>
                </a:solidFill>
              </a:rPr>
              <a:t>A</a:t>
            </a:r>
            <a:r>
              <a:rPr lang="en-US" sz="6000" dirty="0"/>
              <a:t> </a:t>
            </a:r>
            <a:r>
              <a:rPr lang="en-US" sz="6000" dirty="0">
                <a:solidFill>
                  <a:schemeClr val="accent6">
                    <a:lumMod val="60000"/>
                    <a:lumOff val="40000"/>
                  </a:schemeClr>
                </a:solidFill>
              </a:rPr>
              <a:t>G</a:t>
            </a:r>
            <a:r>
              <a:rPr lang="en-US" sz="6000" dirty="0"/>
              <a:t> 3’</a:t>
            </a:r>
          </a:p>
        </p:txBody>
      </p:sp>
      <p:pic>
        <p:nvPicPr>
          <p:cNvPr id="6" name="Picture 5" descr="A group of red objects with writing&#10;&#10;Description automatically generated">
            <a:extLst>
              <a:ext uri="{FF2B5EF4-FFF2-40B4-BE49-F238E27FC236}">
                <a16:creationId xmlns:a16="http://schemas.microsoft.com/office/drawing/2014/main" id="{2677BCA1-93BB-C6EE-B07A-E15B79368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6680" y="3724835"/>
            <a:ext cx="7258640" cy="2939663"/>
          </a:xfrm>
          <a:prstGeom prst="rect">
            <a:avLst/>
          </a:prstGeom>
          <a:ln>
            <a:noFill/>
          </a:ln>
          <a:effectLst>
            <a:softEdge rad="112500"/>
          </a:effectLst>
        </p:spPr>
      </p:pic>
    </p:spTree>
    <p:extLst>
      <p:ext uri="{BB962C8B-B14F-4D97-AF65-F5344CB8AC3E}">
        <p14:creationId xmlns:p14="http://schemas.microsoft.com/office/powerpoint/2010/main" val="4259165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dirty="0"/>
              <a:t>Use insert pieces to assemble the maternal chromosome</a:t>
            </a:r>
          </a:p>
        </p:txBody>
      </p:sp>
      <p:pic>
        <p:nvPicPr>
          <p:cNvPr id="7" name="Content Placeholder 6" descr="A group of red paper objects&#10;&#10;Description automatically generated with medium confidence">
            <a:extLst>
              <a:ext uri="{FF2B5EF4-FFF2-40B4-BE49-F238E27FC236}">
                <a16:creationId xmlns:a16="http://schemas.microsoft.com/office/drawing/2014/main" id="{04A9F2A9-DBE9-323A-3F79-CFE71E15E97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85534" y="1502876"/>
            <a:ext cx="7220932" cy="5073405"/>
          </a:xfrm>
          <a:prstGeom prst="rect">
            <a:avLst/>
          </a:prstGeom>
          <a:ln>
            <a:noFill/>
          </a:ln>
          <a:effectLst>
            <a:softEdge rad="112500"/>
          </a:effectLst>
        </p:spPr>
      </p:pic>
    </p:spTree>
    <p:extLst>
      <p:ext uri="{BB962C8B-B14F-4D97-AF65-F5344CB8AC3E}">
        <p14:creationId xmlns:p14="http://schemas.microsoft.com/office/powerpoint/2010/main" val="3542339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dirty="0"/>
              <a:t>Use insert pieces to assemble the maternal chromosome</a:t>
            </a:r>
          </a:p>
        </p:txBody>
      </p:sp>
      <p:pic>
        <p:nvPicPr>
          <p:cNvPr id="8" name="Content Placeholder 7">
            <a:extLst>
              <a:ext uri="{FF2B5EF4-FFF2-40B4-BE49-F238E27FC236}">
                <a16:creationId xmlns:a16="http://schemas.microsoft.com/office/drawing/2014/main" id="{81A3B42B-FD1D-E402-7DB2-AA7D811095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3715" y="1502876"/>
            <a:ext cx="11397692" cy="1307980"/>
          </a:xfrm>
          <a:prstGeom prst="rect">
            <a:avLst/>
          </a:prstGeom>
          <a:ln>
            <a:noFill/>
          </a:ln>
          <a:effectLst>
            <a:softEdge rad="112500"/>
          </a:effectLst>
        </p:spPr>
      </p:pic>
      <p:sp>
        <p:nvSpPr>
          <p:cNvPr id="4" name="TextBox 3">
            <a:extLst>
              <a:ext uri="{FF2B5EF4-FFF2-40B4-BE49-F238E27FC236}">
                <a16:creationId xmlns:a16="http://schemas.microsoft.com/office/drawing/2014/main" id="{BEB9C746-2DAC-5B6D-C30C-50044A011756}"/>
              </a:ext>
            </a:extLst>
          </p:cNvPr>
          <p:cNvSpPr txBox="1"/>
          <p:nvPr/>
        </p:nvSpPr>
        <p:spPr>
          <a:xfrm>
            <a:off x="749808" y="3072384"/>
            <a:ext cx="10570464" cy="3539430"/>
          </a:xfrm>
          <a:prstGeom prst="rect">
            <a:avLst/>
          </a:prstGeom>
          <a:noFill/>
        </p:spPr>
        <p:txBody>
          <a:bodyPr wrap="square" rtlCol="0">
            <a:spAutoFit/>
          </a:bodyPr>
          <a:lstStyle/>
          <a:p>
            <a:r>
              <a:rPr lang="en-US" sz="2800" dirty="0"/>
              <a:t>Human B-globin is located on the p-arm of chromosome 11.</a:t>
            </a:r>
          </a:p>
          <a:p>
            <a:endParaRPr lang="en-US" sz="2800" dirty="0"/>
          </a:p>
          <a:p>
            <a:r>
              <a:rPr lang="en-US" sz="2800" dirty="0"/>
              <a:t>The human B-globin locus is a 60-kb segment on the short arm and contains five functional genes and two pseudogenes. We will look at a small part of this locus. </a:t>
            </a:r>
          </a:p>
          <a:p>
            <a:endParaRPr lang="en-US" sz="2800" dirty="0"/>
          </a:p>
          <a:p>
            <a:r>
              <a:rPr lang="en-US" sz="2800" dirty="0"/>
              <a:t>It is responsible for the creation of the beta parts of the oxygen transport protein, hemoglobin.</a:t>
            </a:r>
          </a:p>
        </p:txBody>
      </p:sp>
    </p:spTree>
    <p:extLst>
      <p:ext uri="{BB962C8B-B14F-4D97-AF65-F5344CB8AC3E}">
        <p14:creationId xmlns:p14="http://schemas.microsoft.com/office/powerpoint/2010/main" val="297312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97963" y="958302"/>
            <a:ext cx="11842354" cy="544574"/>
          </a:xfrm>
        </p:spPr>
        <p:txBody>
          <a:bodyPr>
            <a:noAutofit/>
          </a:bodyPr>
          <a:lstStyle/>
          <a:p>
            <a:r>
              <a:rPr lang="en-US" dirty="0"/>
              <a:t>Create a sickle cell beta-globin DNA gene sequence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8" y="1768475"/>
            <a:ext cx="11203245" cy="2171930"/>
          </a:xfrm>
        </p:spPr>
        <p:txBody>
          <a:bodyPr>
            <a:normAutofit/>
          </a:bodyPr>
          <a:lstStyle/>
          <a:p>
            <a:pPr marL="0" indent="0" algn="ctr">
              <a:buNone/>
            </a:pPr>
            <a:r>
              <a:rPr lang="en-US" sz="6000" dirty="0"/>
              <a:t>3’ </a:t>
            </a:r>
            <a:r>
              <a:rPr lang="en-US" sz="6000" dirty="0">
                <a:solidFill>
                  <a:schemeClr val="accent6">
                    <a:lumMod val="60000"/>
                    <a:lumOff val="40000"/>
                  </a:schemeClr>
                </a:solidFill>
              </a:rPr>
              <a:t>G</a:t>
            </a:r>
            <a:r>
              <a:rPr lang="en-US" sz="6000" dirty="0"/>
              <a:t> </a:t>
            </a:r>
            <a:r>
              <a:rPr lang="en-US" sz="6000" dirty="0">
                <a:solidFill>
                  <a:schemeClr val="accent6">
                    <a:lumMod val="60000"/>
                    <a:lumOff val="40000"/>
                  </a:schemeClr>
                </a:solidFill>
              </a:rPr>
              <a:t>G</a:t>
            </a:r>
            <a:r>
              <a:rPr lang="en-US" sz="6000" dirty="0"/>
              <a:t> </a:t>
            </a:r>
            <a:r>
              <a:rPr lang="en-US" sz="6000" dirty="0">
                <a:solidFill>
                  <a:srgbClr val="FF0000"/>
                </a:solidFill>
              </a:rPr>
              <a:t>A</a:t>
            </a:r>
            <a:r>
              <a:rPr lang="en-US" sz="6000" dirty="0"/>
              <a:t> </a:t>
            </a:r>
            <a:r>
              <a:rPr lang="en-US" sz="6000" dirty="0">
                <a:solidFill>
                  <a:schemeClr val="accent5">
                    <a:lumMod val="75000"/>
                  </a:schemeClr>
                </a:solidFill>
              </a:rPr>
              <a:t>C </a:t>
            </a:r>
            <a:r>
              <a:rPr lang="en-US" sz="6000" dirty="0">
                <a:solidFill>
                  <a:srgbClr val="FF0000"/>
                </a:solidFill>
              </a:rPr>
              <a:t>A </a:t>
            </a:r>
            <a:r>
              <a:rPr lang="en-US" sz="6000" dirty="0">
                <a:solidFill>
                  <a:schemeClr val="accent5">
                    <a:lumMod val="75000"/>
                  </a:schemeClr>
                </a:solidFill>
              </a:rPr>
              <a:t>C </a:t>
            </a:r>
            <a:r>
              <a:rPr lang="en-US" sz="6000" dirty="0" err="1">
                <a:solidFill>
                  <a:schemeClr val="accent5">
                    <a:lumMod val="75000"/>
                  </a:schemeClr>
                </a:solidFill>
              </a:rPr>
              <a:t>C</a:t>
            </a:r>
            <a:r>
              <a:rPr lang="en-US" sz="6000" dirty="0"/>
              <a:t> </a:t>
            </a:r>
            <a:r>
              <a:rPr lang="en-US" sz="6000" dirty="0">
                <a:solidFill>
                  <a:schemeClr val="accent4">
                    <a:lumMod val="60000"/>
                    <a:lumOff val="40000"/>
                  </a:schemeClr>
                </a:solidFill>
              </a:rPr>
              <a:t>T</a:t>
            </a:r>
            <a:r>
              <a:rPr lang="en-US" sz="6000" dirty="0"/>
              <a:t> </a:t>
            </a:r>
            <a:r>
              <a:rPr lang="en-US" sz="6000" dirty="0">
                <a:solidFill>
                  <a:schemeClr val="accent5">
                    <a:lumMod val="75000"/>
                  </a:schemeClr>
                </a:solidFill>
              </a:rPr>
              <a:t>C</a:t>
            </a:r>
            <a:r>
              <a:rPr lang="en-US" sz="6000" dirty="0"/>
              <a:t> 5’</a:t>
            </a:r>
          </a:p>
          <a:p>
            <a:pPr marL="0" indent="0" algn="ctr">
              <a:buNone/>
            </a:pPr>
            <a:r>
              <a:rPr lang="en-US" sz="6000" dirty="0"/>
              <a:t>5’ </a:t>
            </a:r>
            <a:r>
              <a:rPr lang="en-US" sz="6000" dirty="0">
                <a:solidFill>
                  <a:schemeClr val="accent5">
                    <a:lumMod val="75000"/>
                  </a:schemeClr>
                </a:solidFill>
              </a:rPr>
              <a:t>C </a:t>
            </a:r>
            <a:r>
              <a:rPr lang="en-US" sz="6000" dirty="0" err="1">
                <a:solidFill>
                  <a:schemeClr val="accent5">
                    <a:lumMod val="75000"/>
                  </a:schemeClr>
                </a:solidFill>
              </a:rPr>
              <a:t>C</a:t>
            </a:r>
            <a:r>
              <a:rPr lang="en-US" sz="6000" dirty="0">
                <a:solidFill>
                  <a:schemeClr val="accent5">
                    <a:lumMod val="75000"/>
                  </a:schemeClr>
                </a:solidFill>
              </a:rPr>
              <a:t> </a:t>
            </a:r>
            <a:r>
              <a:rPr lang="en-US" sz="6000" dirty="0">
                <a:solidFill>
                  <a:schemeClr val="accent4">
                    <a:lumMod val="60000"/>
                    <a:lumOff val="40000"/>
                  </a:schemeClr>
                </a:solidFill>
              </a:rPr>
              <a:t>T</a:t>
            </a:r>
            <a:r>
              <a:rPr lang="en-US" sz="6000" dirty="0"/>
              <a:t> </a:t>
            </a:r>
            <a:r>
              <a:rPr lang="en-US" sz="6000" dirty="0">
                <a:solidFill>
                  <a:schemeClr val="accent6">
                    <a:lumMod val="60000"/>
                    <a:lumOff val="40000"/>
                  </a:schemeClr>
                </a:solidFill>
              </a:rPr>
              <a:t>G</a:t>
            </a:r>
            <a:r>
              <a:rPr lang="en-US" sz="6000" dirty="0"/>
              <a:t> </a:t>
            </a:r>
            <a:r>
              <a:rPr lang="en-US" sz="6000" dirty="0">
                <a:solidFill>
                  <a:schemeClr val="accent4">
                    <a:lumMod val="60000"/>
                    <a:lumOff val="40000"/>
                  </a:schemeClr>
                </a:solidFill>
              </a:rPr>
              <a:t>T </a:t>
            </a:r>
            <a:r>
              <a:rPr lang="en-US" sz="6000" dirty="0">
                <a:solidFill>
                  <a:schemeClr val="accent6">
                    <a:lumMod val="60000"/>
                    <a:lumOff val="40000"/>
                  </a:schemeClr>
                </a:solidFill>
              </a:rPr>
              <a:t>G </a:t>
            </a:r>
            <a:r>
              <a:rPr lang="en-US" sz="6000" dirty="0" err="1">
                <a:solidFill>
                  <a:schemeClr val="accent6">
                    <a:lumMod val="60000"/>
                    <a:lumOff val="40000"/>
                  </a:schemeClr>
                </a:solidFill>
              </a:rPr>
              <a:t>G</a:t>
            </a:r>
            <a:r>
              <a:rPr lang="en-US" sz="6000" dirty="0"/>
              <a:t> </a:t>
            </a:r>
            <a:r>
              <a:rPr lang="en-US" sz="6000" dirty="0">
                <a:solidFill>
                  <a:srgbClr val="FF0000"/>
                </a:solidFill>
              </a:rPr>
              <a:t>A</a:t>
            </a:r>
            <a:r>
              <a:rPr lang="en-US" sz="6000" dirty="0"/>
              <a:t> </a:t>
            </a:r>
            <a:r>
              <a:rPr lang="en-US" sz="6000" dirty="0">
                <a:solidFill>
                  <a:schemeClr val="accent6">
                    <a:lumMod val="60000"/>
                    <a:lumOff val="40000"/>
                  </a:schemeClr>
                </a:solidFill>
              </a:rPr>
              <a:t>G</a:t>
            </a:r>
            <a:r>
              <a:rPr lang="en-US" sz="6000" dirty="0"/>
              <a:t> 3’</a:t>
            </a:r>
          </a:p>
        </p:txBody>
      </p:sp>
      <p:pic>
        <p:nvPicPr>
          <p:cNvPr id="6" name="Picture 5">
            <a:extLst>
              <a:ext uri="{FF2B5EF4-FFF2-40B4-BE49-F238E27FC236}">
                <a16:creationId xmlns:a16="http://schemas.microsoft.com/office/drawing/2014/main" id="{2677BCA1-93BB-C6EE-B07A-E15B793684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66680" y="3999767"/>
            <a:ext cx="7258640" cy="2389798"/>
          </a:xfrm>
          <a:prstGeom prst="rect">
            <a:avLst/>
          </a:prstGeom>
          <a:ln>
            <a:noFill/>
          </a:ln>
          <a:effectLst>
            <a:softEdge rad="112500"/>
          </a:effectLst>
        </p:spPr>
      </p:pic>
    </p:spTree>
    <p:extLst>
      <p:ext uri="{BB962C8B-B14F-4D97-AF65-F5344CB8AC3E}">
        <p14:creationId xmlns:p14="http://schemas.microsoft.com/office/powerpoint/2010/main" val="1578298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dirty="0"/>
              <a:t>Use insert pieces to assemble the paternal chromosome</a:t>
            </a:r>
          </a:p>
        </p:txBody>
      </p:sp>
      <p:pic>
        <p:nvPicPr>
          <p:cNvPr id="7" name="Content Placeholder 6">
            <a:extLst>
              <a:ext uri="{FF2B5EF4-FFF2-40B4-BE49-F238E27FC236}">
                <a16:creationId xmlns:a16="http://schemas.microsoft.com/office/drawing/2014/main" id="{04A9F2A9-DBE9-323A-3F79-CFE71E15E97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485534" y="1502876"/>
            <a:ext cx="7220932" cy="5073405"/>
          </a:xfrm>
          <a:prstGeom prst="rect">
            <a:avLst/>
          </a:prstGeom>
          <a:ln>
            <a:noFill/>
          </a:ln>
          <a:effectLst>
            <a:softEdge rad="112500"/>
          </a:effectLst>
        </p:spPr>
      </p:pic>
    </p:spTree>
    <p:extLst>
      <p:ext uri="{BB962C8B-B14F-4D97-AF65-F5344CB8AC3E}">
        <p14:creationId xmlns:p14="http://schemas.microsoft.com/office/powerpoint/2010/main" val="3855896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dirty="0"/>
              <a:t>Use insert pieces to assemble the paternal chromosome</a:t>
            </a:r>
          </a:p>
        </p:txBody>
      </p:sp>
      <p:pic>
        <p:nvPicPr>
          <p:cNvPr id="7" name="Content Placeholder 6" descr="A blue plastic chain on a white background&#10;&#10;Description automatically generated">
            <a:extLst>
              <a:ext uri="{FF2B5EF4-FFF2-40B4-BE49-F238E27FC236}">
                <a16:creationId xmlns:a16="http://schemas.microsoft.com/office/drawing/2014/main" id="{5F07A9FD-9E10-8D53-6873-D9666958103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9750" r="533" b="23224"/>
          <a:stretch/>
        </p:blipFill>
        <p:spPr>
          <a:xfrm>
            <a:off x="551067" y="1408176"/>
            <a:ext cx="11202987" cy="1618488"/>
          </a:xfrm>
          <a:prstGeom prst="rect">
            <a:avLst/>
          </a:prstGeom>
          <a:ln>
            <a:noFill/>
          </a:ln>
          <a:effectLst>
            <a:softEdge rad="112500"/>
          </a:effectLst>
        </p:spPr>
      </p:pic>
      <p:sp>
        <p:nvSpPr>
          <p:cNvPr id="9" name="TextBox 8">
            <a:extLst>
              <a:ext uri="{FF2B5EF4-FFF2-40B4-BE49-F238E27FC236}">
                <a16:creationId xmlns:a16="http://schemas.microsoft.com/office/drawing/2014/main" id="{C1C4F0DE-9355-5EEB-9315-E5381550A328}"/>
              </a:ext>
            </a:extLst>
          </p:cNvPr>
          <p:cNvSpPr txBox="1"/>
          <p:nvPr/>
        </p:nvSpPr>
        <p:spPr>
          <a:xfrm>
            <a:off x="795527" y="2971800"/>
            <a:ext cx="10845405" cy="954107"/>
          </a:xfrm>
          <a:prstGeom prst="rect">
            <a:avLst/>
          </a:prstGeom>
          <a:noFill/>
        </p:spPr>
        <p:txBody>
          <a:bodyPr wrap="square" rtlCol="0">
            <a:spAutoFit/>
          </a:bodyPr>
          <a:lstStyle/>
          <a:p>
            <a:endParaRPr lang="en-US" sz="2800" dirty="0"/>
          </a:p>
          <a:p>
            <a:pPr algn="ctr"/>
            <a:r>
              <a:rPr lang="en-US" sz="2800" b="1" dirty="0">
                <a:solidFill>
                  <a:schemeClr val="accent6">
                    <a:lumMod val="60000"/>
                    <a:lumOff val="40000"/>
                  </a:schemeClr>
                </a:solidFill>
              </a:rPr>
              <a:t>What is the difference between the two sequences? </a:t>
            </a:r>
          </a:p>
        </p:txBody>
      </p:sp>
    </p:spTree>
    <p:extLst>
      <p:ext uri="{BB962C8B-B14F-4D97-AF65-F5344CB8AC3E}">
        <p14:creationId xmlns:p14="http://schemas.microsoft.com/office/powerpoint/2010/main" val="3681294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fontScale="90000"/>
          </a:bodyPr>
          <a:lstStyle/>
          <a:p>
            <a:pPr algn="ctr"/>
            <a:r>
              <a:rPr lang="en-US" dirty="0"/>
              <a:t>Use insert pieces to assemble the paternal chromosome</a:t>
            </a:r>
          </a:p>
        </p:txBody>
      </p:sp>
      <p:pic>
        <p:nvPicPr>
          <p:cNvPr id="7" name="Content Placeholder 6" descr="A blue plastic chain on a white background&#10;&#10;Description automatically generated">
            <a:extLst>
              <a:ext uri="{FF2B5EF4-FFF2-40B4-BE49-F238E27FC236}">
                <a16:creationId xmlns:a16="http://schemas.microsoft.com/office/drawing/2014/main" id="{5F07A9FD-9E10-8D53-6873-D9666958103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9750" r="533" b="23224"/>
          <a:stretch/>
        </p:blipFill>
        <p:spPr>
          <a:xfrm>
            <a:off x="551067" y="1408176"/>
            <a:ext cx="11202987" cy="1618488"/>
          </a:xfrm>
          <a:prstGeom prst="rect">
            <a:avLst/>
          </a:prstGeom>
          <a:ln>
            <a:noFill/>
          </a:ln>
          <a:effectLst>
            <a:softEdge rad="112500"/>
          </a:effectLst>
        </p:spPr>
      </p:pic>
      <p:sp>
        <p:nvSpPr>
          <p:cNvPr id="9" name="TextBox 8">
            <a:extLst>
              <a:ext uri="{FF2B5EF4-FFF2-40B4-BE49-F238E27FC236}">
                <a16:creationId xmlns:a16="http://schemas.microsoft.com/office/drawing/2014/main" id="{C1C4F0DE-9355-5EEB-9315-E5381550A328}"/>
              </a:ext>
            </a:extLst>
          </p:cNvPr>
          <p:cNvSpPr txBox="1"/>
          <p:nvPr/>
        </p:nvSpPr>
        <p:spPr>
          <a:xfrm>
            <a:off x="795527" y="2971800"/>
            <a:ext cx="10845405" cy="954107"/>
          </a:xfrm>
          <a:prstGeom prst="rect">
            <a:avLst/>
          </a:prstGeom>
          <a:noFill/>
        </p:spPr>
        <p:txBody>
          <a:bodyPr wrap="square" rtlCol="0">
            <a:spAutoFit/>
          </a:bodyPr>
          <a:lstStyle/>
          <a:p>
            <a:endParaRPr lang="en-US" sz="2800" dirty="0"/>
          </a:p>
          <a:p>
            <a:pPr algn="ctr"/>
            <a:r>
              <a:rPr lang="en-US" sz="2800" b="1" dirty="0">
                <a:solidFill>
                  <a:schemeClr val="accent6">
                    <a:lumMod val="60000"/>
                    <a:lumOff val="40000"/>
                  </a:schemeClr>
                </a:solidFill>
              </a:rPr>
              <a:t>What is the difference between the two sequences? </a:t>
            </a:r>
          </a:p>
        </p:txBody>
      </p:sp>
      <p:pic>
        <p:nvPicPr>
          <p:cNvPr id="5" name="Picture 4">
            <a:extLst>
              <a:ext uri="{FF2B5EF4-FFF2-40B4-BE49-F238E27FC236}">
                <a16:creationId xmlns:a16="http://schemas.microsoft.com/office/drawing/2014/main" id="{666253AB-9256-532D-CD27-1E8D6B79DA39}"/>
              </a:ext>
            </a:extLst>
          </p:cNvPr>
          <p:cNvPicPr>
            <a:picLocks noChangeAspect="1"/>
          </p:cNvPicPr>
          <p:nvPr/>
        </p:nvPicPr>
        <p:blipFill>
          <a:blip r:embed="rId4"/>
          <a:stretch>
            <a:fillRect/>
          </a:stretch>
        </p:blipFill>
        <p:spPr>
          <a:xfrm>
            <a:off x="2561554" y="4044153"/>
            <a:ext cx="7313349" cy="2437782"/>
          </a:xfrm>
          <a:prstGeom prst="rect">
            <a:avLst/>
          </a:prstGeom>
        </p:spPr>
      </p:pic>
    </p:spTree>
    <p:extLst>
      <p:ext uri="{BB962C8B-B14F-4D97-AF65-F5344CB8AC3E}">
        <p14:creationId xmlns:p14="http://schemas.microsoft.com/office/powerpoint/2010/main" val="3234029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855013"/>
          </a:xfrm>
        </p:spPr>
        <p:txBody>
          <a:bodyPr>
            <a:normAutofit/>
          </a:bodyPr>
          <a:lstStyle/>
          <a:p>
            <a:r>
              <a:rPr lang="en-US" sz="2600" dirty="0"/>
              <a:t>What is the difference between the two sequences?  </a:t>
            </a:r>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4717" y="1142908"/>
            <a:ext cx="6648792" cy="5156465"/>
          </a:xfrm>
        </p:spPr>
      </p:pic>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dirty="0">
                <a:solidFill>
                  <a:schemeClr val="accent6"/>
                </a:solidFill>
              </a:rPr>
              <a:t>How might that affect the resulting protein?</a:t>
            </a:r>
          </a:p>
        </p:txBody>
      </p:sp>
      <p:pic>
        <p:nvPicPr>
          <p:cNvPr id="5" name="Picture 4" descr="A red puzzle pieces with letters and arrows&#10;&#10;Description automatically generated">
            <a:extLst>
              <a:ext uri="{FF2B5EF4-FFF2-40B4-BE49-F238E27FC236}">
                <a16:creationId xmlns:a16="http://schemas.microsoft.com/office/drawing/2014/main" id="{9F6BEBE4-2EC0-5EF3-01F9-E02984189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2494" y="1791537"/>
            <a:ext cx="3031131" cy="4507836"/>
          </a:xfrm>
          <a:prstGeom prst="rect">
            <a:avLst/>
          </a:prstGeom>
          <a:ln>
            <a:noFill/>
          </a:ln>
          <a:effectLst>
            <a:softEdge rad="112500"/>
          </a:effectLst>
        </p:spPr>
      </p:pic>
    </p:spTree>
    <p:extLst>
      <p:ext uri="{BB962C8B-B14F-4D97-AF65-F5344CB8AC3E}">
        <p14:creationId xmlns:p14="http://schemas.microsoft.com/office/powerpoint/2010/main" val="2604850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red and blue strips&#10;&#10;Description automatically generated">
            <a:extLst>
              <a:ext uri="{FF2B5EF4-FFF2-40B4-BE49-F238E27FC236}">
                <a16:creationId xmlns:a16="http://schemas.microsoft.com/office/drawing/2014/main" id="{DB733D16-74D7-5C63-198B-73D9F07E87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0247" y="1251283"/>
            <a:ext cx="5005709" cy="5005709"/>
          </a:xfrm>
          <a:prstGeom prst="rect">
            <a:avLst/>
          </a:prstGeom>
          <a:ln>
            <a:noFill/>
          </a:ln>
          <a:effectLst>
            <a:softEdge rad="112500"/>
          </a:effectLst>
        </p:spPr>
      </p:pic>
    </p:spTree>
    <p:extLst>
      <p:ext uri="{BB962C8B-B14F-4D97-AF65-F5344CB8AC3E}">
        <p14:creationId xmlns:p14="http://schemas.microsoft.com/office/powerpoint/2010/main" val="1289268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20</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855013"/>
          </a:xfrm>
        </p:spPr>
        <p:txBody>
          <a:bodyPr>
            <a:normAutofit/>
          </a:bodyPr>
          <a:lstStyle/>
          <a:p>
            <a:r>
              <a:rPr lang="en-US" sz="2600" dirty="0"/>
              <a:t>What is the difference between the two sequences?  </a:t>
            </a:r>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4717" y="1142908"/>
            <a:ext cx="6648792" cy="5156465"/>
          </a:xfrm>
        </p:spPr>
      </p:pic>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dirty="0">
                <a:solidFill>
                  <a:schemeClr val="accent6"/>
                </a:solidFill>
              </a:rPr>
              <a:t>How might that affect the resulting protein?</a:t>
            </a:r>
          </a:p>
        </p:txBody>
      </p:sp>
      <p:sp>
        <p:nvSpPr>
          <p:cNvPr id="5" name="Oval 4">
            <a:extLst>
              <a:ext uri="{FF2B5EF4-FFF2-40B4-BE49-F238E27FC236}">
                <a16:creationId xmlns:a16="http://schemas.microsoft.com/office/drawing/2014/main" id="{8990195B-F579-1B66-00CA-004495706772}"/>
              </a:ext>
            </a:extLst>
          </p:cNvPr>
          <p:cNvSpPr/>
          <p:nvPr/>
        </p:nvSpPr>
        <p:spPr>
          <a:xfrm>
            <a:off x="4070112" y="5142641"/>
            <a:ext cx="1347536" cy="309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red puzzle pieces with letters and arrows&#10;&#10;Description automatically generated">
            <a:extLst>
              <a:ext uri="{FF2B5EF4-FFF2-40B4-BE49-F238E27FC236}">
                <a16:creationId xmlns:a16="http://schemas.microsoft.com/office/drawing/2014/main" id="{4CF7E80A-541B-3D12-02DA-F284D5E18C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2942" y="1791537"/>
            <a:ext cx="3031131" cy="4507836"/>
          </a:xfrm>
          <a:prstGeom prst="rect">
            <a:avLst/>
          </a:prstGeom>
          <a:ln>
            <a:noFill/>
          </a:ln>
          <a:effectLst>
            <a:softEdge rad="112500"/>
          </a:effectLst>
        </p:spPr>
      </p:pic>
      <p:sp>
        <p:nvSpPr>
          <p:cNvPr id="7" name="Oval 6">
            <a:extLst>
              <a:ext uri="{FF2B5EF4-FFF2-40B4-BE49-F238E27FC236}">
                <a16:creationId xmlns:a16="http://schemas.microsoft.com/office/drawing/2014/main" id="{8346507A-0809-D0E0-94FE-228C790ED332}"/>
              </a:ext>
            </a:extLst>
          </p:cNvPr>
          <p:cNvSpPr/>
          <p:nvPr/>
        </p:nvSpPr>
        <p:spPr>
          <a:xfrm>
            <a:off x="8183880" y="2569464"/>
            <a:ext cx="1636776" cy="3520440"/>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noFill/>
            </a:endParaRPr>
          </a:p>
        </p:txBody>
      </p:sp>
    </p:spTree>
    <p:extLst>
      <p:ext uri="{BB962C8B-B14F-4D97-AF65-F5344CB8AC3E}">
        <p14:creationId xmlns:p14="http://schemas.microsoft.com/office/powerpoint/2010/main" val="2458043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21</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855013"/>
          </a:xfrm>
        </p:spPr>
        <p:txBody>
          <a:bodyPr>
            <a:normAutofit/>
          </a:bodyPr>
          <a:lstStyle/>
          <a:p>
            <a:r>
              <a:rPr lang="en-US" sz="2600" dirty="0"/>
              <a:t>What is the difference between the two sequences?  </a:t>
            </a:r>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4717" y="1142908"/>
            <a:ext cx="6648792" cy="5156465"/>
          </a:xfrm>
        </p:spPr>
      </p:pic>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dirty="0">
                <a:solidFill>
                  <a:schemeClr val="accent6"/>
                </a:solidFill>
              </a:rPr>
              <a:t>How might that affect the resulting protein?</a:t>
            </a:r>
          </a:p>
        </p:txBody>
      </p:sp>
      <p:sp>
        <p:nvSpPr>
          <p:cNvPr id="2" name="Oval 1">
            <a:extLst>
              <a:ext uri="{FF2B5EF4-FFF2-40B4-BE49-F238E27FC236}">
                <a16:creationId xmlns:a16="http://schemas.microsoft.com/office/drawing/2014/main" id="{7E34518C-D58B-8C96-620A-269CAC050DD0}"/>
              </a:ext>
            </a:extLst>
          </p:cNvPr>
          <p:cNvSpPr/>
          <p:nvPr/>
        </p:nvSpPr>
        <p:spPr>
          <a:xfrm>
            <a:off x="1464415" y="5142641"/>
            <a:ext cx="1223783" cy="309383"/>
          </a:xfrm>
          <a:prstGeom prst="ellipse">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990195B-F579-1B66-00CA-004495706772}"/>
              </a:ext>
            </a:extLst>
          </p:cNvPr>
          <p:cNvSpPr/>
          <p:nvPr/>
        </p:nvSpPr>
        <p:spPr>
          <a:xfrm>
            <a:off x="4070112" y="5142641"/>
            <a:ext cx="1347536" cy="309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grey puzzle pieces&#10;&#10;Description automatically generated">
            <a:extLst>
              <a:ext uri="{FF2B5EF4-FFF2-40B4-BE49-F238E27FC236}">
                <a16:creationId xmlns:a16="http://schemas.microsoft.com/office/drawing/2014/main" id="{C96746F0-A62F-57D1-5E6A-B052395182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2465" y="2083989"/>
            <a:ext cx="3192084" cy="4215384"/>
          </a:xfrm>
          <a:prstGeom prst="rect">
            <a:avLst/>
          </a:prstGeom>
          <a:ln>
            <a:noFill/>
          </a:ln>
          <a:effectLst>
            <a:softEdge rad="112500"/>
          </a:effectLst>
        </p:spPr>
      </p:pic>
      <p:sp>
        <p:nvSpPr>
          <p:cNvPr id="8" name="Oval 7">
            <a:extLst>
              <a:ext uri="{FF2B5EF4-FFF2-40B4-BE49-F238E27FC236}">
                <a16:creationId xmlns:a16="http://schemas.microsoft.com/office/drawing/2014/main" id="{3802680C-27FC-0F7E-43E9-8E05A77B312B}"/>
              </a:ext>
            </a:extLst>
          </p:cNvPr>
          <p:cNvSpPr/>
          <p:nvPr/>
        </p:nvSpPr>
        <p:spPr>
          <a:xfrm>
            <a:off x="8183880" y="2569464"/>
            <a:ext cx="1636776" cy="3520440"/>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noFill/>
            </a:endParaRPr>
          </a:p>
        </p:txBody>
      </p:sp>
    </p:spTree>
    <p:extLst>
      <p:ext uri="{BB962C8B-B14F-4D97-AF65-F5344CB8AC3E}">
        <p14:creationId xmlns:p14="http://schemas.microsoft.com/office/powerpoint/2010/main" val="2621336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22</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855013"/>
          </a:xfrm>
        </p:spPr>
        <p:txBody>
          <a:bodyPr>
            <a:normAutofit/>
          </a:bodyPr>
          <a:lstStyle/>
          <a:p>
            <a:r>
              <a:rPr lang="en-US" sz="2600" dirty="0"/>
              <a:t>What is the difference between the two sequences?  </a:t>
            </a:r>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4717" y="1142908"/>
            <a:ext cx="6648792" cy="5156465"/>
          </a:xfrm>
        </p:spPr>
      </p:pic>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dirty="0">
                <a:solidFill>
                  <a:schemeClr val="accent6"/>
                </a:solidFill>
              </a:rPr>
              <a:t>How might that affect the resulting protein?</a:t>
            </a:r>
          </a:p>
        </p:txBody>
      </p:sp>
      <p:sp>
        <p:nvSpPr>
          <p:cNvPr id="2" name="Oval 1">
            <a:extLst>
              <a:ext uri="{FF2B5EF4-FFF2-40B4-BE49-F238E27FC236}">
                <a16:creationId xmlns:a16="http://schemas.microsoft.com/office/drawing/2014/main" id="{7E34518C-D58B-8C96-620A-269CAC050DD0}"/>
              </a:ext>
            </a:extLst>
          </p:cNvPr>
          <p:cNvSpPr/>
          <p:nvPr/>
        </p:nvSpPr>
        <p:spPr>
          <a:xfrm>
            <a:off x="1464415" y="5142641"/>
            <a:ext cx="1223783" cy="309383"/>
          </a:xfrm>
          <a:prstGeom prst="ellipse">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990195B-F579-1B66-00CA-004495706772}"/>
              </a:ext>
            </a:extLst>
          </p:cNvPr>
          <p:cNvSpPr/>
          <p:nvPr/>
        </p:nvSpPr>
        <p:spPr>
          <a:xfrm>
            <a:off x="4070112" y="5142641"/>
            <a:ext cx="1347536" cy="309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B06287EB-3CEA-E537-1C13-7628EA1532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9563" y="1613671"/>
            <a:ext cx="238125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lthy red blood cells and sickled blood cell illustrations">
            <a:extLst>
              <a:ext uri="{FF2B5EF4-FFF2-40B4-BE49-F238E27FC236}">
                <a16:creationId xmlns:a16="http://schemas.microsoft.com/office/drawing/2014/main" id="{02C83DAF-C5E7-8AAE-1567-BE3EE3A7A2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0790" y="3721140"/>
            <a:ext cx="2129265" cy="24374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10B565D-F91D-8623-FD63-DB7A020B8032}"/>
              </a:ext>
            </a:extLst>
          </p:cNvPr>
          <p:cNvSpPr txBox="1"/>
          <p:nvPr/>
        </p:nvSpPr>
        <p:spPr>
          <a:xfrm>
            <a:off x="9591041" y="3587010"/>
            <a:ext cx="2129264" cy="461665"/>
          </a:xfrm>
          <a:prstGeom prst="rect">
            <a:avLst/>
          </a:prstGeom>
          <a:noFill/>
        </p:spPr>
        <p:txBody>
          <a:bodyPr wrap="square" rtlCol="0">
            <a:spAutoFit/>
          </a:bodyPr>
          <a:lstStyle/>
          <a:p>
            <a:pPr algn="ctr"/>
            <a:r>
              <a:rPr lang="en-US" sz="2400" dirty="0"/>
              <a:t>Beta-globin</a:t>
            </a:r>
          </a:p>
        </p:txBody>
      </p:sp>
    </p:spTree>
    <p:extLst>
      <p:ext uri="{BB962C8B-B14F-4D97-AF65-F5344CB8AC3E}">
        <p14:creationId xmlns:p14="http://schemas.microsoft.com/office/powerpoint/2010/main" val="2855640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23</a:t>
            </a:fld>
            <a:endParaRPr lang="en-US" dirty="0"/>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3502171527"/>
              </p:ext>
            </p:extLst>
          </p:nvPr>
        </p:nvGraphicFramePr>
        <p:xfrm>
          <a:off x="1016000" y="1231900"/>
          <a:ext cx="10582274" cy="502920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dirty="0"/>
                        <a:t>Sickle Cell Anemia  </a:t>
                      </a:r>
                    </a:p>
                    <a:p>
                      <a:pPr algn="ctr"/>
                      <a:r>
                        <a:rPr lang="en-US" dirty="0"/>
                        <a:t>Possible Genotypes and Phenotypes</a:t>
                      </a:r>
                    </a:p>
                  </a:txBody>
                  <a:tcPr/>
                </a:tc>
                <a:tc>
                  <a:txBody>
                    <a:bodyPr/>
                    <a:lstStyle/>
                    <a:p>
                      <a:pPr algn="ctr"/>
                      <a:r>
                        <a:rPr lang="en-US" dirty="0"/>
                        <a:t>DNA sequence</a:t>
                      </a:r>
                    </a:p>
                  </a:txBody>
                  <a:tcPr/>
                </a:tc>
                <a:extLst>
                  <a:ext uri="{0D108BD9-81ED-4DB2-BD59-A6C34878D82A}">
                    <a16:rowId xmlns:a16="http://schemas.microsoft.com/office/drawing/2014/main" val="4005106147"/>
                  </a:ext>
                </a:extLst>
              </a:tr>
              <a:tr h="370840">
                <a:tc>
                  <a:txBody>
                    <a:bodyPr/>
                    <a:lstStyle/>
                    <a:p>
                      <a:r>
                        <a:rPr lang="en-US" dirty="0"/>
                        <a:t>SS </a:t>
                      </a:r>
                    </a:p>
                    <a:p>
                      <a:pPr marL="0" indent="0">
                        <a:buNone/>
                      </a:pPr>
                      <a:r>
                        <a:rPr lang="en-US" dirty="0"/>
                        <a:t>Homozygous</a:t>
                      </a:r>
                    </a:p>
                    <a:p>
                      <a:pPr marL="0" indent="0">
                        <a:buNone/>
                      </a:pPr>
                      <a:r>
                        <a:rPr lang="en-US" dirty="0"/>
                        <a:t>Typical beta-globin</a:t>
                      </a:r>
                    </a:p>
                    <a:p>
                      <a:endParaRPr lang="en-US" dirty="0"/>
                    </a:p>
                  </a:txBody>
                  <a:tcPr/>
                </a:tc>
                <a:tc>
                  <a:txBody>
                    <a:bodyPr/>
                    <a:lstStyle/>
                    <a:p>
                      <a:endParaRPr lang="en-US" dirty="0"/>
                    </a:p>
                    <a:p>
                      <a:endParaRPr lang="en-US" dirty="0"/>
                    </a:p>
                    <a:p>
                      <a:endParaRPr lang="en-US" dirty="0"/>
                    </a:p>
                    <a:p>
                      <a:endParaRPr lang="en-US" dirty="0"/>
                    </a:p>
                    <a:p>
                      <a:endParaRPr lang="en-US" dirty="0"/>
                    </a:p>
                  </a:txBody>
                  <a:tcPr/>
                </a:tc>
                <a:extLst>
                  <a:ext uri="{0D108BD9-81ED-4DB2-BD59-A6C34878D82A}">
                    <a16:rowId xmlns:a16="http://schemas.microsoft.com/office/drawing/2014/main" val="121712790"/>
                  </a:ext>
                </a:extLst>
              </a:tr>
              <a:tr h="370840">
                <a:tc>
                  <a:txBody>
                    <a:bodyPr/>
                    <a:lstStyle/>
                    <a:p>
                      <a:r>
                        <a:rPr lang="en-US" dirty="0"/>
                        <a:t>Ss</a:t>
                      </a:r>
                    </a:p>
                    <a:p>
                      <a:pPr marL="0" indent="0">
                        <a:buNone/>
                      </a:pPr>
                      <a:r>
                        <a:rPr lang="en-US" dirty="0"/>
                        <a:t>Heterozygous Carrier</a:t>
                      </a:r>
                    </a:p>
                    <a:p>
                      <a:pPr marL="0" indent="0">
                        <a:buNone/>
                      </a:pPr>
                      <a:r>
                        <a:rPr lang="en-US" dirty="0"/>
                        <a:t>Typical beta-globin and Atypical beta-globin</a:t>
                      </a:r>
                    </a:p>
                    <a:p>
                      <a:endParaRPr lang="en-US" dirty="0"/>
                    </a:p>
                  </a:txBody>
                  <a:tcPr/>
                </a:tc>
                <a:tc>
                  <a:txBody>
                    <a:bodyPr/>
                    <a:lstStyle/>
                    <a:p>
                      <a:endParaRPr lang="en-US" dirty="0"/>
                    </a:p>
                    <a:p>
                      <a:endParaRPr lang="en-US" dirty="0"/>
                    </a:p>
                    <a:p>
                      <a:endParaRPr lang="en-US" dirty="0"/>
                    </a:p>
                    <a:p>
                      <a:endParaRPr lang="en-US" dirty="0"/>
                    </a:p>
                    <a:p>
                      <a:endParaRPr lang="en-US" dirty="0"/>
                    </a:p>
                  </a:txBody>
                  <a:tcPr/>
                </a:tc>
                <a:extLst>
                  <a:ext uri="{0D108BD9-81ED-4DB2-BD59-A6C34878D82A}">
                    <a16:rowId xmlns:a16="http://schemas.microsoft.com/office/drawing/2014/main" val="481559367"/>
                  </a:ext>
                </a:extLst>
              </a:tr>
              <a:tr h="370840">
                <a:tc>
                  <a:txBody>
                    <a:bodyPr/>
                    <a:lstStyle/>
                    <a:p>
                      <a:r>
                        <a:rPr lang="en-US" dirty="0"/>
                        <a:t>ss</a:t>
                      </a:r>
                    </a:p>
                    <a:p>
                      <a:pPr marL="0" indent="0">
                        <a:buNone/>
                      </a:pPr>
                      <a:r>
                        <a:rPr lang="en-US" dirty="0"/>
                        <a:t>Homozygous</a:t>
                      </a:r>
                    </a:p>
                    <a:p>
                      <a:pPr marL="0" indent="0">
                        <a:buNone/>
                      </a:pPr>
                      <a:r>
                        <a:rPr lang="en-US" dirty="0"/>
                        <a:t>Atypical beta-globin</a:t>
                      </a:r>
                    </a:p>
                    <a:p>
                      <a:endParaRPr lang="en-US" dirty="0"/>
                    </a:p>
                    <a:p>
                      <a:endParaRPr lang="en-US" dirty="0"/>
                    </a:p>
                  </a:txBody>
                  <a:tcPr/>
                </a:tc>
                <a:tc>
                  <a:txBody>
                    <a:bodyPr/>
                    <a:lstStyle/>
                    <a:p>
                      <a:endParaRPr lang="en-US" dirty="0"/>
                    </a:p>
                    <a:p>
                      <a:endParaRPr lang="en-US" dirty="0"/>
                    </a:p>
                    <a:p>
                      <a:endParaRPr lang="en-US" dirty="0"/>
                    </a:p>
                    <a:p>
                      <a:endParaRPr lang="en-US" dirty="0"/>
                    </a:p>
                  </a:txBody>
                  <a:tcPr/>
                </a:tc>
                <a:extLst>
                  <a:ext uri="{0D108BD9-81ED-4DB2-BD59-A6C34878D82A}">
                    <a16:rowId xmlns:a16="http://schemas.microsoft.com/office/drawing/2014/main" val="3600791914"/>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normAutofit/>
          </a:bodyPr>
          <a:lstStyle/>
          <a:p>
            <a:pPr algn="ctr"/>
            <a:r>
              <a:rPr lang="en-US" dirty="0"/>
              <a:t>Understanding Codominance</a:t>
            </a:r>
          </a:p>
        </p:txBody>
      </p:sp>
      <p:pic>
        <p:nvPicPr>
          <p:cNvPr id="9" name="Picture 8" descr="A red puzzle pieces with letters and arrows&#10;&#10;Description automatically generated">
            <a:extLst>
              <a:ext uri="{FF2B5EF4-FFF2-40B4-BE49-F238E27FC236}">
                <a16:creationId xmlns:a16="http://schemas.microsoft.com/office/drawing/2014/main" id="{9DB42AA1-B078-F569-9FD8-51E72E070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973" y="1923627"/>
            <a:ext cx="828347" cy="1231900"/>
          </a:xfrm>
          <a:prstGeom prst="rect">
            <a:avLst/>
          </a:prstGeom>
          <a:ln>
            <a:noFill/>
          </a:ln>
          <a:effectLst>
            <a:softEdge rad="112500"/>
          </a:effectLst>
        </p:spPr>
      </p:pic>
      <p:pic>
        <p:nvPicPr>
          <p:cNvPr id="10" name="Picture 9" descr="A red puzzle pieces with letters and arrows&#10;&#10;Description automatically generated">
            <a:extLst>
              <a:ext uri="{FF2B5EF4-FFF2-40B4-BE49-F238E27FC236}">
                <a16:creationId xmlns:a16="http://schemas.microsoft.com/office/drawing/2014/main" id="{DDDA2397-8FCA-E316-8CD1-ED950AA3E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3990" y="1923627"/>
            <a:ext cx="828347" cy="1231900"/>
          </a:xfrm>
          <a:prstGeom prst="rect">
            <a:avLst/>
          </a:prstGeom>
          <a:ln>
            <a:noFill/>
          </a:ln>
          <a:effectLst>
            <a:softEdge rad="112500"/>
          </a:effectLst>
        </p:spPr>
      </p:pic>
      <p:pic>
        <p:nvPicPr>
          <p:cNvPr id="11" name="Picture 10" descr="A red puzzle pieces with letters and arrows&#10;&#10;Description automatically generated">
            <a:extLst>
              <a:ext uri="{FF2B5EF4-FFF2-40B4-BE49-F238E27FC236}">
                <a16:creationId xmlns:a16="http://schemas.microsoft.com/office/drawing/2014/main" id="{42D479DD-EC98-C364-26EB-571854CFB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973" y="3501390"/>
            <a:ext cx="828347" cy="1231900"/>
          </a:xfrm>
          <a:prstGeom prst="rect">
            <a:avLst/>
          </a:prstGeom>
          <a:ln>
            <a:noFill/>
          </a:ln>
          <a:effectLst>
            <a:softEdge rad="112500"/>
          </a:effectLst>
        </p:spPr>
      </p:pic>
      <p:pic>
        <p:nvPicPr>
          <p:cNvPr id="13" name="Picture 12" descr="A blue and grey puzzle pieces&#10;&#10;Description automatically generated">
            <a:extLst>
              <a:ext uri="{FF2B5EF4-FFF2-40B4-BE49-F238E27FC236}">
                <a16:creationId xmlns:a16="http://schemas.microsoft.com/office/drawing/2014/main" id="{040A45E3-BF2C-C509-73A1-836211F546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9484" y="3428719"/>
            <a:ext cx="917357" cy="1211438"/>
          </a:xfrm>
          <a:prstGeom prst="rect">
            <a:avLst/>
          </a:prstGeom>
          <a:ln>
            <a:noFill/>
          </a:ln>
          <a:effectLst>
            <a:softEdge rad="112500"/>
          </a:effectLst>
        </p:spPr>
      </p:pic>
      <p:pic>
        <p:nvPicPr>
          <p:cNvPr id="14" name="Picture 13" descr="A blue and grey puzzle pieces&#10;&#10;Description automatically generated">
            <a:extLst>
              <a:ext uri="{FF2B5EF4-FFF2-40B4-BE49-F238E27FC236}">
                <a16:creationId xmlns:a16="http://schemas.microsoft.com/office/drawing/2014/main" id="{ED3FA7A8-9DFB-82AD-81CD-E0DF0C44AE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572" y="5020381"/>
            <a:ext cx="828347" cy="1093894"/>
          </a:xfrm>
          <a:prstGeom prst="rect">
            <a:avLst/>
          </a:prstGeom>
          <a:ln>
            <a:noFill/>
          </a:ln>
          <a:effectLst>
            <a:softEdge rad="112500"/>
          </a:effectLst>
        </p:spPr>
      </p:pic>
      <p:pic>
        <p:nvPicPr>
          <p:cNvPr id="15" name="Picture 14" descr="A blue and grey puzzle pieces&#10;&#10;Description automatically generated">
            <a:extLst>
              <a:ext uri="{FF2B5EF4-FFF2-40B4-BE49-F238E27FC236}">
                <a16:creationId xmlns:a16="http://schemas.microsoft.com/office/drawing/2014/main" id="{C91C98B6-0461-FD07-4AD9-12143917E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990" y="4961609"/>
            <a:ext cx="917357" cy="1211438"/>
          </a:xfrm>
          <a:prstGeom prst="rect">
            <a:avLst/>
          </a:prstGeom>
          <a:ln>
            <a:noFill/>
          </a:ln>
          <a:effectLst>
            <a:softEdge rad="112500"/>
          </a:effectLst>
        </p:spPr>
      </p:pic>
    </p:spTree>
    <p:extLst>
      <p:ext uri="{BB962C8B-B14F-4D97-AF65-F5344CB8AC3E}">
        <p14:creationId xmlns:p14="http://schemas.microsoft.com/office/powerpoint/2010/main" val="112127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descr="A blue and grey puzzle pieces&#10;&#10;Description automatically generated">
            <a:extLst>
              <a:ext uri="{FF2B5EF4-FFF2-40B4-BE49-F238E27FC236}">
                <a16:creationId xmlns:a16="http://schemas.microsoft.com/office/drawing/2014/main" id="{BF462B3F-5B3B-B282-D97F-9B9FDE3827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210" y="4901184"/>
            <a:ext cx="784755" cy="1211438"/>
          </a:xfrm>
          <a:prstGeom prst="rect">
            <a:avLst/>
          </a:prstGeom>
        </p:spPr>
      </p:pic>
      <p:pic>
        <p:nvPicPr>
          <p:cNvPr id="7" name="Picture 6" descr="A blue and grey puzzle pieces&#10;&#10;Description automatically generated">
            <a:extLst>
              <a:ext uri="{FF2B5EF4-FFF2-40B4-BE49-F238E27FC236}">
                <a16:creationId xmlns:a16="http://schemas.microsoft.com/office/drawing/2014/main" id="{95326DDE-C6F8-BE8B-E905-17652E80E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8" y="1400513"/>
            <a:ext cx="917357" cy="1211438"/>
          </a:xfrm>
          <a:prstGeom prst="rect">
            <a:avLst/>
          </a:prstGeom>
        </p:spPr>
      </p:pic>
      <p:pic>
        <p:nvPicPr>
          <p:cNvPr id="11" name="Picture 10" descr="A red puzzle pieces with letters and arrows&#10;&#10;Description automatically generated">
            <a:extLst>
              <a:ext uri="{FF2B5EF4-FFF2-40B4-BE49-F238E27FC236}">
                <a16:creationId xmlns:a16="http://schemas.microsoft.com/office/drawing/2014/main" id="{7E2050D1-9724-D7C4-2C53-A2D578B456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7731" y="1447292"/>
            <a:ext cx="828347" cy="1231900"/>
          </a:xfrm>
          <a:prstGeom prst="rect">
            <a:avLst/>
          </a:prstGeom>
        </p:spPr>
      </p:pic>
      <p:pic>
        <p:nvPicPr>
          <p:cNvPr id="12" name="Picture 11" descr="A red puzzle pieces with letters and arrows&#10;&#10;Description automatically generated">
            <a:extLst>
              <a:ext uri="{FF2B5EF4-FFF2-40B4-BE49-F238E27FC236}">
                <a16:creationId xmlns:a16="http://schemas.microsoft.com/office/drawing/2014/main" id="{4D7437F3-184B-F864-6173-9F2C2664C7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250" y="2974165"/>
            <a:ext cx="828347" cy="1231900"/>
          </a:xfrm>
          <a:prstGeom prst="rect">
            <a:avLst/>
          </a:prstGeom>
        </p:spPr>
      </p:pic>
      <p:sp>
        <p:nvSpPr>
          <p:cNvPr id="19" name="TextBox 18">
            <a:extLst>
              <a:ext uri="{FF2B5EF4-FFF2-40B4-BE49-F238E27FC236}">
                <a16:creationId xmlns:a16="http://schemas.microsoft.com/office/drawing/2014/main" id="{CCE964B8-6B1B-D892-F051-AA1EC0B22785}"/>
              </a:ext>
            </a:extLst>
          </p:cNvPr>
          <p:cNvSpPr txBox="1"/>
          <p:nvPr/>
        </p:nvSpPr>
        <p:spPr>
          <a:xfrm rot="10800000" flipV="1">
            <a:off x="8975483" y="5422644"/>
            <a:ext cx="3216517" cy="954107"/>
          </a:xfrm>
          <a:prstGeom prst="rect">
            <a:avLst/>
          </a:prstGeom>
          <a:noFill/>
        </p:spPr>
        <p:txBody>
          <a:bodyPr wrap="square" rtlCol="0">
            <a:spAutoFit/>
          </a:bodyPr>
          <a:lstStyle/>
          <a:p>
            <a:r>
              <a:rPr lang="en-US" sz="2800" b="1" dirty="0">
                <a:solidFill>
                  <a:schemeClr val="accent6">
                    <a:lumMod val="60000"/>
                    <a:lumOff val="40000"/>
                  </a:schemeClr>
                </a:solidFill>
              </a:rPr>
              <a:t>How would you advise them?</a:t>
            </a:r>
          </a:p>
        </p:txBody>
      </p:sp>
      <p:sp>
        <p:nvSpPr>
          <p:cNvPr id="20" name="TextBox 19">
            <a:extLst>
              <a:ext uri="{FF2B5EF4-FFF2-40B4-BE49-F238E27FC236}">
                <a16:creationId xmlns:a16="http://schemas.microsoft.com/office/drawing/2014/main" id="{56BB6296-695E-9769-1C3E-D30D03B340C1}"/>
              </a:ext>
            </a:extLst>
          </p:cNvPr>
          <p:cNvSpPr txBox="1"/>
          <p:nvPr/>
        </p:nvSpPr>
        <p:spPr>
          <a:xfrm>
            <a:off x="113122" y="1768475"/>
            <a:ext cx="3192088" cy="4832092"/>
          </a:xfrm>
          <a:prstGeom prst="rect">
            <a:avLst/>
          </a:prstGeom>
          <a:noFill/>
        </p:spPr>
        <p:txBody>
          <a:bodyPr wrap="square" rtlCol="0">
            <a:spAutoFit/>
          </a:bodyPr>
          <a:lstStyle/>
          <a:p>
            <a:r>
              <a:rPr lang="en-US" sz="2800" dirty="0"/>
              <a:t>Two individuals with sickle </a:t>
            </a:r>
          </a:p>
          <a:p>
            <a:r>
              <a:rPr lang="en-US" sz="2800" dirty="0"/>
              <a:t>cell trait want to know their chances of having a child with sick cell anemia. Complete the Punnett square using DNA sequences to fill in each of the squares.</a:t>
            </a:r>
            <a:endParaRPr lang="en-US" sz="2800" b="1" dirty="0">
              <a:solidFill>
                <a:schemeClr val="accent6">
                  <a:lumMod val="60000"/>
                  <a:lumOff val="40000"/>
                </a:schemeClr>
              </a:solidFill>
            </a:endParaRPr>
          </a:p>
        </p:txBody>
      </p:sp>
    </p:spTree>
    <p:extLst>
      <p:ext uri="{BB962C8B-B14F-4D97-AF65-F5344CB8AC3E}">
        <p14:creationId xmlns:p14="http://schemas.microsoft.com/office/powerpoint/2010/main" val="478568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descr="A blue and grey puzzle pieces&#10;&#10;Description automatically generated">
            <a:extLst>
              <a:ext uri="{FF2B5EF4-FFF2-40B4-BE49-F238E27FC236}">
                <a16:creationId xmlns:a16="http://schemas.microsoft.com/office/drawing/2014/main" id="{BF462B3F-5B3B-B282-D97F-9B9FDE3827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210" y="4901184"/>
            <a:ext cx="784755" cy="1211438"/>
          </a:xfrm>
          <a:prstGeom prst="rect">
            <a:avLst/>
          </a:prstGeom>
        </p:spPr>
      </p:pic>
      <p:pic>
        <p:nvPicPr>
          <p:cNvPr id="7" name="Picture 6" descr="A blue and grey puzzle pieces&#10;&#10;Description automatically generated">
            <a:extLst>
              <a:ext uri="{FF2B5EF4-FFF2-40B4-BE49-F238E27FC236}">
                <a16:creationId xmlns:a16="http://schemas.microsoft.com/office/drawing/2014/main" id="{95326DDE-C6F8-BE8B-E905-17652E80E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8" y="1400513"/>
            <a:ext cx="917357" cy="1211438"/>
          </a:xfrm>
          <a:prstGeom prst="rect">
            <a:avLst/>
          </a:prstGeom>
        </p:spPr>
      </p:pic>
      <p:pic>
        <p:nvPicPr>
          <p:cNvPr id="9" name="Picture 8" descr="A blue and grey puzzle pieces&#10;&#10;Description automatically generated">
            <a:extLst>
              <a:ext uri="{FF2B5EF4-FFF2-40B4-BE49-F238E27FC236}">
                <a16:creationId xmlns:a16="http://schemas.microsoft.com/office/drawing/2014/main" id="{BE5D0089-B77A-EFD2-5DF7-ABB18FE8C3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9" y="2974165"/>
            <a:ext cx="917357" cy="1211438"/>
          </a:xfrm>
          <a:prstGeom prst="rect">
            <a:avLst/>
          </a:prstGeom>
        </p:spPr>
      </p:pic>
      <p:pic>
        <p:nvPicPr>
          <p:cNvPr id="10" name="Picture 9" descr="A blue and grey puzzle pieces&#10;&#10;Description automatically generated">
            <a:extLst>
              <a:ext uri="{FF2B5EF4-FFF2-40B4-BE49-F238E27FC236}">
                <a16:creationId xmlns:a16="http://schemas.microsoft.com/office/drawing/2014/main" id="{AA0CE871-7162-91F4-6B2E-C2F439C9A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7" y="4735493"/>
            <a:ext cx="917357" cy="1211438"/>
          </a:xfrm>
          <a:prstGeom prst="rect">
            <a:avLst/>
          </a:prstGeom>
        </p:spPr>
      </p:pic>
      <p:pic>
        <p:nvPicPr>
          <p:cNvPr id="11" name="Picture 10" descr="A red puzzle pieces with letters and arrows&#10;&#10;Description automatically generated">
            <a:extLst>
              <a:ext uri="{FF2B5EF4-FFF2-40B4-BE49-F238E27FC236}">
                <a16:creationId xmlns:a16="http://schemas.microsoft.com/office/drawing/2014/main" id="{7E2050D1-9724-D7C4-2C53-A2D578B456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7731" y="1447292"/>
            <a:ext cx="828347" cy="1231900"/>
          </a:xfrm>
          <a:prstGeom prst="rect">
            <a:avLst/>
          </a:prstGeom>
        </p:spPr>
      </p:pic>
      <p:pic>
        <p:nvPicPr>
          <p:cNvPr id="12" name="Picture 11" descr="A red puzzle pieces with letters and arrows&#10;&#10;Description automatically generated">
            <a:extLst>
              <a:ext uri="{FF2B5EF4-FFF2-40B4-BE49-F238E27FC236}">
                <a16:creationId xmlns:a16="http://schemas.microsoft.com/office/drawing/2014/main" id="{4D7437F3-184B-F864-6173-9F2C2664C7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250" y="2974165"/>
            <a:ext cx="828347" cy="1231900"/>
          </a:xfrm>
          <a:prstGeom prst="rect">
            <a:avLst/>
          </a:prstGeom>
        </p:spPr>
      </p:pic>
      <p:pic>
        <p:nvPicPr>
          <p:cNvPr id="13" name="Picture 12" descr="A red puzzle pieces with letters and arrows&#10;&#10;Description automatically generated">
            <a:extLst>
              <a:ext uri="{FF2B5EF4-FFF2-40B4-BE49-F238E27FC236}">
                <a16:creationId xmlns:a16="http://schemas.microsoft.com/office/drawing/2014/main" id="{1224F1B1-18BC-E7C5-C900-010D8DE67D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5957" y="2935647"/>
            <a:ext cx="828347" cy="1231900"/>
          </a:xfrm>
          <a:prstGeom prst="rect">
            <a:avLst/>
          </a:prstGeom>
        </p:spPr>
      </p:pic>
      <p:pic>
        <p:nvPicPr>
          <p:cNvPr id="14" name="Picture 13" descr="A red puzzle pieces with letters and arrows&#10;&#10;Description automatically generated">
            <a:extLst>
              <a:ext uri="{FF2B5EF4-FFF2-40B4-BE49-F238E27FC236}">
                <a16:creationId xmlns:a16="http://schemas.microsoft.com/office/drawing/2014/main" id="{C90AF98D-8D89-6479-9739-3AC58B27A7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8880" y="2935647"/>
            <a:ext cx="828347" cy="1231900"/>
          </a:xfrm>
          <a:prstGeom prst="rect">
            <a:avLst/>
          </a:prstGeom>
        </p:spPr>
      </p:pic>
      <p:pic>
        <p:nvPicPr>
          <p:cNvPr id="15" name="Picture 14" descr="A red puzzle pieces with letters and arrows&#10;&#10;Description automatically generated">
            <a:extLst>
              <a:ext uri="{FF2B5EF4-FFF2-40B4-BE49-F238E27FC236}">
                <a16:creationId xmlns:a16="http://schemas.microsoft.com/office/drawing/2014/main" id="{3ECF4389-2926-1AEE-00D9-75CA83A9CF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366" y="2974165"/>
            <a:ext cx="828347" cy="1231900"/>
          </a:xfrm>
          <a:prstGeom prst="rect">
            <a:avLst/>
          </a:prstGeom>
        </p:spPr>
      </p:pic>
      <p:pic>
        <p:nvPicPr>
          <p:cNvPr id="16" name="Picture 15" descr="A red puzzle pieces with letters and arrows&#10;&#10;Description automatically generated">
            <a:extLst>
              <a:ext uri="{FF2B5EF4-FFF2-40B4-BE49-F238E27FC236}">
                <a16:creationId xmlns:a16="http://schemas.microsoft.com/office/drawing/2014/main" id="{812B6A8D-BB36-F7A0-1D47-5D3587189C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2312" y="4794758"/>
            <a:ext cx="828347" cy="1231900"/>
          </a:xfrm>
          <a:prstGeom prst="rect">
            <a:avLst/>
          </a:prstGeom>
        </p:spPr>
      </p:pic>
      <p:pic>
        <p:nvPicPr>
          <p:cNvPr id="17" name="Picture 16" descr="A blue and grey puzzle pieces&#10;&#10;Description automatically generated">
            <a:extLst>
              <a:ext uri="{FF2B5EF4-FFF2-40B4-BE49-F238E27FC236}">
                <a16:creationId xmlns:a16="http://schemas.microsoft.com/office/drawing/2014/main" id="{386E0A3B-5D53-0982-80D0-52728BD65D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0675" y="4794758"/>
            <a:ext cx="784755" cy="1211438"/>
          </a:xfrm>
          <a:prstGeom prst="rect">
            <a:avLst/>
          </a:prstGeom>
        </p:spPr>
      </p:pic>
      <p:pic>
        <p:nvPicPr>
          <p:cNvPr id="18" name="Picture 17" descr="A blue and grey puzzle pieces&#10;&#10;Description automatically generated">
            <a:extLst>
              <a:ext uri="{FF2B5EF4-FFF2-40B4-BE49-F238E27FC236}">
                <a16:creationId xmlns:a16="http://schemas.microsoft.com/office/drawing/2014/main" id="{B94CB6B9-ABDD-1738-6D32-ABD41AED7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836" y="4735493"/>
            <a:ext cx="784755" cy="1211438"/>
          </a:xfrm>
          <a:prstGeom prst="rect">
            <a:avLst/>
          </a:prstGeom>
        </p:spPr>
      </p:pic>
      <p:sp>
        <p:nvSpPr>
          <p:cNvPr id="20" name="TextBox 19">
            <a:extLst>
              <a:ext uri="{FF2B5EF4-FFF2-40B4-BE49-F238E27FC236}">
                <a16:creationId xmlns:a16="http://schemas.microsoft.com/office/drawing/2014/main" id="{9A9E7DDB-D1BB-6E66-D5F5-FC188666E7C6}"/>
              </a:ext>
            </a:extLst>
          </p:cNvPr>
          <p:cNvSpPr txBox="1"/>
          <p:nvPr/>
        </p:nvSpPr>
        <p:spPr>
          <a:xfrm>
            <a:off x="9045713" y="5226042"/>
            <a:ext cx="2896351" cy="954107"/>
          </a:xfrm>
          <a:prstGeom prst="rect">
            <a:avLst/>
          </a:prstGeom>
          <a:noFill/>
        </p:spPr>
        <p:txBody>
          <a:bodyPr wrap="square">
            <a:spAutoFit/>
          </a:bodyPr>
          <a:lstStyle/>
          <a:p>
            <a:r>
              <a:rPr lang="en-US" sz="2800" b="1" dirty="0">
                <a:solidFill>
                  <a:schemeClr val="accent6">
                    <a:lumMod val="60000"/>
                    <a:lumOff val="40000"/>
                  </a:schemeClr>
                </a:solidFill>
              </a:rPr>
              <a:t>What are the implications? </a:t>
            </a:r>
          </a:p>
        </p:txBody>
      </p:sp>
    </p:spTree>
    <p:extLst>
      <p:ext uri="{BB962C8B-B14F-4D97-AF65-F5344CB8AC3E}">
        <p14:creationId xmlns:p14="http://schemas.microsoft.com/office/powerpoint/2010/main" val="539588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2998" y="1656272"/>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dirty="0"/>
              <a:t>Moving to chromosome 4</a:t>
            </a:r>
            <a:endParaRPr lang="en-US" sz="3600" b="1" dirty="0">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a:off x="9299448" y="1656272"/>
            <a:ext cx="914400" cy="146183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0341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27</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dirty="0"/>
              <a:t>Huntington disease is caused by multiple repeats of CAG at the 5’ end of the HTT gene</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dirty="0">
                <a:solidFill>
                  <a:schemeClr val="accent6"/>
                </a:solidFill>
              </a:rPr>
              <a:t>How might that affect the resulting protein?</a:t>
            </a:r>
          </a:p>
        </p:txBody>
      </p:sp>
      <p:pic>
        <p:nvPicPr>
          <p:cNvPr id="6" name="Content Placeholder 9" descr="A chart with different colored text&#10;&#10;Description automatically generated">
            <a:extLst>
              <a:ext uri="{FF2B5EF4-FFF2-40B4-BE49-F238E27FC236}">
                <a16:creationId xmlns:a16="http://schemas.microsoft.com/office/drawing/2014/main" id="{8D622993-D8DB-7E89-8C1F-81C4E8AD4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277" y="1142908"/>
            <a:ext cx="6648792" cy="5156465"/>
          </a:xfrm>
          <a:prstGeom prst="rect">
            <a:avLst/>
          </a:prstGeom>
        </p:spPr>
      </p:pic>
      <p:sp>
        <p:nvSpPr>
          <p:cNvPr id="7" name="Oval 6">
            <a:extLst>
              <a:ext uri="{FF2B5EF4-FFF2-40B4-BE49-F238E27FC236}">
                <a16:creationId xmlns:a16="http://schemas.microsoft.com/office/drawing/2014/main" id="{57CF2D81-91B4-BC3F-7B8C-BED30D055A2F}"/>
              </a:ext>
            </a:extLst>
          </p:cNvPr>
          <p:cNvSpPr/>
          <p:nvPr/>
        </p:nvSpPr>
        <p:spPr>
          <a:xfrm rot="16200000">
            <a:off x="4425947" y="2898431"/>
            <a:ext cx="374436" cy="127098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group of blue pieces of puzzle&#10;&#10;Description automatically generated">
            <a:extLst>
              <a:ext uri="{FF2B5EF4-FFF2-40B4-BE49-F238E27FC236}">
                <a16:creationId xmlns:a16="http://schemas.microsoft.com/office/drawing/2014/main" id="{65A048D2-0DA0-2625-755B-6B9A841B9C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81275" y="1829772"/>
            <a:ext cx="1138709" cy="2299482"/>
          </a:xfrm>
          <a:prstGeom prst="rect">
            <a:avLst/>
          </a:prstGeom>
        </p:spPr>
      </p:pic>
      <p:pic>
        <p:nvPicPr>
          <p:cNvPr id="19" name="Picture 18" descr="A close-up of a puzzle&#10;&#10;Description automatically generated">
            <a:extLst>
              <a:ext uri="{FF2B5EF4-FFF2-40B4-BE49-F238E27FC236}">
                <a16:creationId xmlns:a16="http://schemas.microsoft.com/office/drawing/2014/main" id="{1C857D72-0B6B-116C-7503-1B81A15FE8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1639" y="1829772"/>
            <a:ext cx="1010840" cy="1380276"/>
          </a:xfrm>
          <a:prstGeom prst="rect">
            <a:avLst/>
          </a:prstGeom>
        </p:spPr>
      </p:pic>
      <p:pic>
        <p:nvPicPr>
          <p:cNvPr id="27" name="Content Placeholder 26" descr="A blue plastic chain with arrows&#10;&#10;Description automatically generated">
            <a:extLst>
              <a:ext uri="{FF2B5EF4-FFF2-40B4-BE49-F238E27FC236}">
                <a16:creationId xmlns:a16="http://schemas.microsoft.com/office/drawing/2014/main" id="{84B34F81-5087-9D71-CEF1-98E509BBCA5F}"/>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7352927" y="1829772"/>
            <a:ext cx="1505853" cy="4339066"/>
          </a:xfrm>
          <a:prstGeom prst="rect">
            <a:avLst/>
          </a:prstGeom>
        </p:spPr>
      </p:pic>
      <p:pic>
        <p:nvPicPr>
          <p:cNvPr id="29" name="Picture 28" descr="A blue plastic chain with letters and numbers&#10;&#10;Description automatically generated">
            <a:extLst>
              <a:ext uri="{FF2B5EF4-FFF2-40B4-BE49-F238E27FC236}">
                <a16:creationId xmlns:a16="http://schemas.microsoft.com/office/drawing/2014/main" id="{039174B2-1297-738C-84DD-1CA98353A6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2327" y="1829772"/>
            <a:ext cx="1291385" cy="3518791"/>
          </a:xfrm>
          <a:prstGeom prst="rect">
            <a:avLst/>
          </a:prstGeom>
        </p:spPr>
      </p:pic>
    </p:spTree>
    <p:extLst>
      <p:ext uri="{BB962C8B-B14F-4D97-AF65-F5344CB8AC3E}">
        <p14:creationId xmlns:p14="http://schemas.microsoft.com/office/powerpoint/2010/main" val="16980414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6943346" y="1997918"/>
            <a:ext cx="5050883" cy="3917208"/>
          </a:xfrm>
        </p:spPr>
      </p:pic>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28</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dirty="0"/>
              <a:t>Huntington disease is caused by multiple repeats of CAG at the 5’ end of the HTT gene</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dirty="0">
                <a:solidFill>
                  <a:schemeClr val="accent6"/>
                </a:solidFill>
              </a:rPr>
              <a:t>How might that affect the resulting protein?</a:t>
            </a:r>
          </a:p>
        </p:txBody>
      </p:sp>
      <p:pic>
        <p:nvPicPr>
          <p:cNvPr id="6" name="Content Placeholder 9" descr="A chart with different colored text&#10;&#10;Description automatically generated">
            <a:extLst>
              <a:ext uri="{FF2B5EF4-FFF2-40B4-BE49-F238E27FC236}">
                <a16:creationId xmlns:a16="http://schemas.microsoft.com/office/drawing/2014/main" id="{8D622993-D8DB-7E89-8C1F-81C4E8AD4B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277" y="1142908"/>
            <a:ext cx="6648792" cy="5156465"/>
          </a:xfrm>
          <a:prstGeom prst="rect">
            <a:avLst/>
          </a:prstGeom>
        </p:spPr>
      </p:pic>
      <p:sp>
        <p:nvSpPr>
          <p:cNvPr id="7" name="Oval 6">
            <a:extLst>
              <a:ext uri="{FF2B5EF4-FFF2-40B4-BE49-F238E27FC236}">
                <a16:creationId xmlns:a16="http://schemas.microsoft.com/office/drawing/2014/main" id="{57CF2D81-91B4-BC3F-7B8C-BED30D055A2F}"/>
              </a:ext>
            </a:extLst>
          </p:cNvPr>
          <p:cNvSpPr/>
          <p:nvPr/>
        </p:nvSpPr>
        <p:spPr>
          <a:xfrm rot="16200000">
            <a:off x="4425947" y="2898431"/>
            <a:ext cx="374436" cy="127098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891A2C5-BB93-B948-F6BC-FA4443F4303F}"/>
              </a:ext>
            </a:extLst>
          </p:cNvPr>
          <p:cNvSpPr txBox="1"/>
          <p:nvPr/>
        </p:nvSpPr>
        <p:spPr>
          <a:xfrm>
            <a:off x="8016240" y="6008766"/>
            <a:ext cx="2915920" cy="461665"/>
          </a:xfrm>
          <a:prstGeom prst="rect">
            <a:avLst/>
          </a:prstGeom>
          <a:noFill/>
        </p:spPr>
        <p:txBody>
          <a:bodyPr wrap="square" rtlCol="0">
            <a:spAutoFit/>
          </a:bodyPr>
          <a:lstStyle/>
          <a:p>
            <a:pPr algn="ctr"/>
            <a:r>
              <a:rPr lang="en-US" sz="2400" dirty="0"/>
              <a:t>Huntingtin</a:t>
            </a:r>
          </a:p>
        </p:txBody>
      </p:sp>
    </p:spTree>
    <p:extLst>
      <p:ext uri="{BB962C8B-B14F-4D97-AF65-F5344CB8AC3E}">
        <p14:creationId xmlns:p14="http://schemas.microsoft.com/office/powerpoint/2010/main" val="41176121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29</a:t>
            </a:fld>
            <a:endParaRPr lang="en-US" dirty="0"/>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3314010823"/>
              </p:ext>
            </p:extLst>
          </p:nvPr>
        </p:nvGraphicFramePr>
        <p:xfrm>
          <a:off x="1005840" y="1231900"/>
          <a:ext cx="10582274" cy="475488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dirty="0"/>
                        <a:t>Huntington disease</a:t>
                      </a:r>
                    </a:p>
                    <a:p>
                      <a:pPr algn="ctr"/>
                      <a:r>
                        <a:rPr lang="en-US" dirty="0"/>
                        <a:t>Possible Genotypes and Phenotypes</a:t>
                      </a:r>
                    </a:p>
                  </a:txBody>
                  <a:tcPr/>
                </a:tc>
                <a:tc>
                  <a:txBody>
                    <a:bodyPr/>
                    <a:lstStyle/>
                    <a:p>
                      <a:pPr algn="ctr"/>
                      <a:r>
                        <a:rPr lang="en-US" dirty="0"/>
                        <a:t>DNA sequences</a:t>
                      </a:r>
                    </a:p>
                  </a:txBody>
                  <a:tcPr/>
                </a:tc>
                <a:extLst>
                  <a:ext uri="{0D108BD9-81ED-4DB2-BD59-A6C34878D82A}">
                    <a16:rowId xmlns:a16="http://schemas.microsoft.com/office/drawing/2014/main" val="4005106147"/>
                  </a:ext>
                </a:extLst>
              </a:tr>
              <a:tr h="370840">
                <a:tc>
                  <a:txBody>
                    <a:bodyPr/>
                    <a:lstStyle/>
                    <a:p>
                      <a:r>
                        <a:rPr lang="en-US" dirty="0"/>
                        <a:t>HH</a:t>
                      </a:r>
                    </a:p>
                    <a:p>
                      <a:r>
                        <a:rPr lang="en-US" dirty="0"/>
                        <a:t>Atypical huntingtin protein</a:t>
                      </a:r>
                    </a:p>
                    <a:p>
                      <a:r>
                        <a:rPr lang="en-US" dirty="0"/>
                        <a:t>Huntington disease</a:t>
                      </a:r>
                    </a:p>
                  </a:txBody>
                  <a:tcPr/>
                </a:tc>
                <a:tc>
                  <a:txBody>
                    <a:bodyPr/>
                    <a:lstStyle/>
                    <a:p>
                      <a:endParaRPr lang="en-US" dirty="0"/>
                    </a:p>
                    <a:p>
                      <a:endParaRPr lang="en-US" dirty="0"/>
                    </a:p>
                    <a:p>
                      <a:endParaRPr lang="en-US" dirty="0"/>
                    </a:p>
                    <a:p>
                      <a:endParaRPr lang="en-US" dirty="0"/>
                    </a:p>
                    <a:p>
                      <a:endParaRPr lang="en-US" dirty="0"/>
                    </a:p>
                  </a:txBody>
                  <a:tcPr/>
                </a:tc>
                <a:extLst>
                  <a:ext uri="{0D108BD9-81ED-4DB2-BD59-A6C34878D82A}">
                    <a16:rowId xmlns:a16="http://schemas.microsoft.com/office/drawing/2014/main" val="121712790"/>
                  </a:ext>
                </a:extLst>
              </a:tr>
              <a:tr h="370840">
                <a:tc>
                  <a:txBody>
                    <a:bodyPr/>
                    <a:lstStyle/>
                    <a:p>
                      <a:r>
                        <a:rPr lang="en-US" dirty="0" err="1"/>
                        <a:t>Hh</a:t>
                      </a:r>
                      <a:endParaRPr lang="en-US" dirty="0"/>
                    </a:p>
                    <a:p>
                      <a:r>
                        <a:rPr lang="en-US" dirty="0"/>
                        <a:t>Atypical huntingtin protein</a:t>
                      </a:r>
                    </a:p>
                    <a:p>
                      <a:r>
                        <a:rPr lang="en-US" dirty="0"/>
                        <a:t>Huntington disease</a:t>
                      </a:r>
                    </a:p>
                  </a:txBody>
                  <a:tcPr/>
                </a:tc>
                <a:tc>
                  <a:txBody>
                    <a:bodyPr/>
                    <a:lstStyle/>
                    <a:p>
                      <a:endParaRPr lang="en-US" dirty="0"/>
                    </a:p>
                    <a:p>
                      <a:endParaRPr lang="en-US" dirty="0"/>
                    </a:p>
                    <a:p>
                      <a:endParaRPr lang="en-US" dirty="0"/>
                    </a:p>
                    <a:p>
                      <a:endParaRPr lang="en-US" dirty="0"/>
                    </a:p>
                    <a:p>
                      <a:endParaRPr lang="en-US" dirty="0"/>
                    </a:p>
                  </a:txBody>
                  <a:tcPr/>
                </a:tc>
                <a:extLst>
                  <a:ext uri="{0D108BD9-81ED-4DB2-BD59-A6C34878D82A}">
                    <a16:rowId xmlns:a16="http://schemas.microsoft.com/office/drawing/2014/main" val="481559367"/>
                  </a:ext>
                </a:extLst>
              </a:tr>
              <a:tr h="370840">
                <a:tc>
                  <a:txBody>
                    <a:bodyPr/>
                    <a:lstStyle/>
                    <a:p>
                      <a:r>
                        <a:rPr lang="en-US" dirty="0" err="1"/>
                        <a:t>hh</a:t>
                      </a:r>
                      <a:endParaRPr lang="en-US" dirty="0"/>
                    </a:p>
                    <a:p>
                      <a:r>
                        <a:rPr lang="en-US" dirty="0"/>
                        <a:t>Normal huntingtin protein</a:t>
                      </a:r>
                    </a:p>
                    <a:p>
                      <a:endParaRPr lang="en-US" dirty="0"/>
                    </a:p>
                    <a:p>
                      <a:endParaRPr lang="en-US" dirty="0"/>
                    </a:p>
                  </a:txBody>
                  <a:tcPr/>
                </a:tc>
                <a:tc>
                  <a:txBody>
                    <a:bodyPr/>
                    <a:lstStyle/>
                    <a:p>
                      <a:endParaRPr lang="en-US" dirty="0"/>
                    </a:p>
                    <a:p>
                      <a:endParaRPr lang="en-US" dirty="0"/>
                    </a:p>
                    <a:p>
                      <a:endParaRPr lang="en-US" dirty="0"/>
                    </a:p>
                    <a:p>
                      <a:endParaRPr lang="en-US" dirty="0"/>
                    </a:p>
                  </a:txBody>
                  <a:tcPr/>
                </a:tc>
                <a:extLst>
                  <a:ext uri="{0D108BD9-81ED-4DB2-BD59-A6C34878D82A}">
                    <a16:rowId xmlns:a16="http://schemas.microsoft.com/office/drawing/2014/main" val="3600791914"/>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dirty="0"/>
              <a:t>Understanding Complete Dominance</a:t>
            </a:r>
          </a:p>
        </p:txBody>
      </p:sp>
      <p:pic>
        <p:nvPicPr>
          <p:cNvPr id="3" name="Picture 2" descr="A group of blue pieces of puzzle&#10;&#10;Description automatically generated">
            <a:extLst>
              <a:ext uri="{FF2B5EF4-FFF2-40B4-BE49-F238E27FC236}">
                <a16:creationId xmlns:a16="http://schemas.microsoft.com/office/drawing/2014/main" id="{3351C6B1-2F1D-7B99-6208-DC91AB70EF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9827" y="1819656"/>
            <a:ext cx="731659" cy="1477494"/>
          </a:xfrm>
          <a:prstGeom prst="rect">
            <a:avLst/>
          </a:prstGeom>
          <a:ln>
            <a:noFill/>
          </a:ln>
          <a:effectLst>
            <a:softEdge rad="112500"/>
          </a:effectLst>
        </p:spPr>
      </p:pic>
      <p:pic>
        <p:nvPicPr>
          <p:cNvPr id="5" name="Picture 4" descr="A group of blue pieces of puzzle&#10;&#10;Description automatically generated">
            <a:extLst>
              <a:ext uri="{FF2B5EF4-FFF2-40B4-BE49-F238E27FC236}">
                <a16:creationId xmlns:a16="http://schemas.microsoft.com/office/drawing/2014/main" id="{908CE3C8-1000-5F53-5847-86D5276BBC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9826" y="3297150"/>
            <a:ext cx="731659" cy="1477494"/>
          </a:xfrm>
          <a:prstGeom prst="rect">
            <a:avLst/>
          </a:prstGeom>
          <a:ln>
            <a:noFill/>
          </a:ln>
          <a:effectLst>
            <a:softEdge rad="112500"/>
          </a:effectLst>
        </p:spPr>
      </p:pic>
      <p:pic>
        <p:nvPicPr>
          <p:cNvPr id="6" name="Picture 5" descr="A close-up of a puzzle&#10;&#10;Description automatically generated">
            <a:extLst>
              <a:ext uri="{FF2B5EF4-FFF2-40B4-BE49-F238E27FC236}">
                <a16:creationId xmlns:a16="http://schemas.microsoft.com/office/drawing/2014/main" id="{08C84417-FB07-B458-347E-D1189C2989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8155" y="4909520"/>
            <a:ext cx="663330" cy="905760"/>
          </a:xfrm>
          <a:prstGeom prst="rect">
            <a:avLst/>
          </a:prstGeom>
          <a:ln>
            <a:noFill/>
          </a:ln>
          <a:effectLst>
            <a:softEdge rad="112500"/>
          </a:effectLst>
        </p:spPr>
      </p:pic>
      <p:pic>
        <p:nvPicPr>
          <p:cNvPr id="8" name="Picture 7" descr="A close-up of a puzzle&#10;&#10;Description automatically generated">
            <a:extLst>
              <a:ext uri="{FF2B5EF4-FFF2-40B4-BE49-F238E27FC236}">
                <a16:creationId xmlns:a16="http://schemas.microsoft.com/office/drawing/2014/main" id="{2E3060FC-B9E0-2E43-E275-767E5E9AC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2527" y="4909520"/>
            <a:ext cx="663330" cy="905760"/>
          </a:xfrm>
          <a:prstGeom prst="rect">
            <a:avLst/>
          </a:prstGeom>
          <a:ln>
            <a:noFill/>
          </a:ln>
          <a:effectLst>
            <a:softEdge rad="112500"/>
          </a:effectLst>
        </p:spPr>
      </p:pic>
      <p:pic>
        <p:nvPicPr>
          <p:cNvPr id="12" name="Picture 11" descr="A close-up of a puzzle&#10;&#10;Description automatically generated">
            <a:extLst>
              <a:ext uri="{FF2B5EF4-FFF2-40B4-BE49-F238E27FC236}">
                <a16:creationId xmlns:a16="http://schemas.microsoft.com/office/drawing/2014/main" id="{3E040190-8E2F-3BF2-4D18-012C3F6AC5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2527" y="3738958"/>
            <a:ext cx="731659" cy="999062"/>
          </a:xfrm>
          <a:prstGeom prst="rect">
            <a:avLst/>
          </a:prstGeom>
          <a:ln>
            <a:noFill/>
          </a:ln>
          <a:effectLst>
            <a:softEdge rad="112500"/>
          </a:effectLst>
        </p:spPr>
      </p:pic>
      <p:pic>
        <p:nvPicPr>
          <p:cNvPr id="16" name="Picture 15" descr="A group of blue pieces of puzzle&#10;&#10;Description automatically generated">
            <a:extLst>
              <a:ext uri="{FF2B5EF4-FFF2-40B4-BE49-F238E27FC236}">
                <a16:creationId xmlns:a16="http://schemas.microsoft.com/office/drawing/2014/main" id="{E9C18099-7C8B-6B21-2A47-E59C186D4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7390" y="1819656"/>
            <a:ext cx="731659" cy="1477494"/>
          </a:xfrm>
          <a:prstGeom prst="rect">
            <a:avLst/>
          </a:prstGeom>
          <a:ln>
            <a:noFill/>
          </a:ln>
          <a:effectLst>
            <a:softEdge rad="112500"/>
          </a:effectLst>
        </p:spPr>
      </p:pic>
    </p:spTree>
    <p:extLst>
      <p:ext uri="{BB962C8B-B14F-4D97-AF65-F5344CB8AC3E}">
        <p14:creationId xmlns:p14="http://schemas.microsoft.com/office/powerpoint/2010/main" val="1898970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dirty="0"/>
              <a:t>Workshop Outcomes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a:normAutofit/>
              </a:bodyPr>
              <a:lstStyle/>
              <a:p>
                <a:pPr algn="l" rtl="0" fontAlgn="base"/>
                <a:r>
                  <a:rPr lang="en-US" sz="3200" b="0" i="0" dirty="0">
                    <a:solidFill>
                      <a:srgbClr val="4A4A4A"/>
                    </a:solidFill>
                    <a:effectLst/>
                    <a:latin typeface="Calibri" panose="020F0502020204030204" pitchFamily="34" charset="0"/>
                    <a:cs typeface="Calibri" panose="020F0502020204030204" pitchFamily="34" charset="0"/>
                  </a:rPr>
                  <a:t>Construct Punnett squares with gene sequences as alleles to connect inheritance of traits to chromosomes at the molecular level. </a:t>
                </a:r>
                <a:r>
                  <a:rPr lang="en-US" sz="1800" b="0" i="0" dirty="0">
                    <a:solidFill>
                      <a:srgbClr val="4A4A4A"/>
                    </a:solidFill>
                    <a:effectLst/>
                    <a:latin typeface="Helvetica" panose="020B0604020202020204" pitchFamily="34" charset="0"/>
                  </a:rPr>
                  <a:t> </a:t>
                </a:r>
              </a:p>
              <a:p>
                <a:pPr fontAlgn="base"/>
                <a:r>
                  <a:rPr lang="en-US" sz="3200" b="0" i="0" dirty="0">
                    <a:solidFill>
                      <a:srgbClr val="000000"/>
                    </a:solidFill>
                    <a:effectLst/>
                    <a:latin typeface="Calibri" panose="020F0502020204030204" pitchFamily="34" charset="0"/>
                  </a:rPr>
                  <a:t>Model several types of inheritance using the Chromosome Connection Ki</a:t>
                </a:r>
                <a14:m>
                  <m:oMath xmlns:m="http://schemas.openxmlformats.org/officeDocument/2006/math">
                    <m:sSup>
                      <m:sSupPr>
                        <m:ctrlPr>
                          <a:rPr lang="en-US" sz="3200" b="0" i="1" smtClean="0">
                            <a:solidFill>
                              <a:srgbClr val="000000"/>
                            </a:solidFill>
                            <a:effectLst/>
                            <a:latin typeface="Cambria Math" panose="02040503050406030204" pitchFamily="18" charset="0"/>
                          </a:rPr>
                        </m:ctrlPr>
                      </m:sSupPr>
                      <m:e>
                        <m:r>
                          <m:rPr>
                            <m:sty m:val="p"/>
                          </m:rPr>
                          <a:rPr lang="en-US" sz="3200" b="0" i="0" smtClean="0">
                            <a:solidFill>
                              <a:srgbClr val="000000"/>
                            </a:solidFill>
                            <a:effectLst/>
                            <a:latin typeface="Cambria Math" panose="02040503050406030204" pitchFamily="18" charset="0"/>
                          </a:rPr>
                          <m:t>t</m:t>
                        </m:r>
                      </m:e>
                      <m:sup>
                        <m:r>
                          <m:rPr>
                            <m:nor/>
                          </m:rPr>
                          <a:rPr lang="en-US" sz="3200" dirty="0">
                            <a:solidFill>
                              <a:srgbClr val="000000"/>
                            </a:solidFill>
                            <a:latin typeface="Calibri" panose="020F0502020204030204" pitchFamily="34" charset="0"/>
                          </a:rPr>
                          <m:t>©</m:t>
                        </m:r>
                      </m:sup>
                    </m:sSup>
                  </m:oMath>
                </a14:m>
                <a:r>
                  <a:rPr lang="en-US" sz="3200" b="0" i="0" dirty="0">
                    <a:solidFill>
                      <a:srgbClr val="000000"/>
                    </a:solidFill>
                    <a:effectLst/>
                    <a:latin typeface="Calibri" panose="020F0502020204030204" pitchFamily="34" charset="0"/>
                  </a:rPr>
                  <a:t> </a:t>
                </a:r>
                <a:endParaRPr lang="en-US" sz="3200" b="0" i="0" dirty="0">
                  <a:solidFill>
                    <a:srgbClr val="000000"/>
                  </a:solidFill>
                  <a:effectLst/>
                  <a:latin typeface="Segoe UI" panose="020B0502040204020203" pitchFamily="34" charset="0"/>
                </a:endParaRPr>
              </a:p>
              <a:p>
                <a:pPr algn="l" rtl="0" fontAlgn="base"/>
                <a:r>
                  <a:rPr lang="en-US" sz="3200" b="0" i="0" dirty="0">
                    <a:solidFill>
                      <a:srgbClr val="000000"/>
                    </a:solidFill>
                    <a:effectLst/>
                    <a:latin typeface="Calibri" panose="020F0502020204030204" pitchFamily="34" charset="0"/>
                  </a:rPr>
                  <a:t>Make and defend a claim based on evidence that genetic variations result from a variety of factors. </a:t>
                </a:r>
                <a:endParaRPr lang="en-US" sz="3200" b="0" i="0" dirty="0">
                  <a:solidFill>
                    <a:srgbClr val="000000"/>
                  </a:solidFill>
                  <a:effectLst/>
                  <a:latin typeface="Segoe UI" panose="020B0502040204020203" pitchFamily="34" charset="0"/>
                </a:endParaRPr>
              </a:p>
            </p:txBody>
          </p:sp>
        </mc:Choice>
        <mc:Fallback xmlns="">
          <p:sp>
            <p:nvSpPr>
              <p:cNvPr id="3" name="Content Placeholder 2">
                <a:extLst>
                  <a:ext uri="{FF2B5EF4-FFF2-40B4-BE49-F238E27FC236}">
                    <a16:creationId xmlns:a16="http://schemas.microsoft.com/office/drawing/2014/main" id="{FBFDD7A7-4B1A-071C-896C-450E837AFB2F}"/>
                  </a:ext>
                </a:extLst>
              </p:cNvPr>
              <p:cNvSpPr>
                <a:spLocks noGrp="1" noRot="1" noChangeAspect="1" noMove="1" noResize="1" noEditPoints="1" noAdjustHandles="1" noChangeArrowheads="1" noChangeShapeType="1" noTextEdit="1"/>
              </p:cNvSpPr>
              <p:nvPr>
                <p:ph idx="1"/>
              </p:nvPr>
            </p:nvSpPr>
            <p:spPr>
              <a:blipFill>
                <a:blip r:embed="rId2"/>
                <a:stretch>
                  <a:fillRect l="-1252" t="-170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Tree>
    <p:extLst>
      <p:ext uri="{BB962C8B-B14F-4D97-AF65-F5344CB8AC3E}">
        <p14:creationId xmlns:p14="http://schemas.microsoft.com/office/powerpoint/2010/main" val="13337282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83033" y="188106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303520" y="1600200"/>
            <a:ext cx="4679217" cy="11814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2184558" y="341347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623685A4-9885-536A-19D1-C89A908EC58B}"/>
              </a:ext>
            </a:extLst>
          </p:cNvPr>
          <p:cNvSpPr txBox="1"/>
          <p:nvPr/>
        </p:nvSpPr>
        <p:spPr>
          <a:xfrm>
            <a:off x="113122" y="1768476"/>
            <a:ext cx="3837086" cy="4401205"/>
          </a:xfrm>
          <a:prstGeom prst="rect">
            <a:avLst/>
          </a:prstGeom>
          <a:noFill/>
        </p:spPr>
        <p:txBody>
          <a:bodyPr wrap="square">
            <a:spAutoFit/>
          </a:bodyPr>
          <a:lstStyle/>
          <a:p>
            <a:r>
              <a:rPr lang="en-US" sz="2800" dirty="0"/>
              <a:t>One individual with severe Huntington disease and a healthy individual want to know their chances of having a child with Huntington disease. Complete the Punnett square using DNA sequences to fill in each of the squares.</a:t>
            </a:r>
            <a:endParaRPr lang="en-US" sz="2800" b="1" dirty="0">
              <a:solidFill>
                <a:schemeClr val="accent6">
                  <a:lumMod val="60000"/>
                  <a:lumOff val="40000"/>
                </a:schemeClr>
              </a:solidFill>
            </a:endParaRPr>
          </a:p>
        </p:txBody>
      </p:sp>
      <p:pic>
        <p:nvPicPr>
          <p:cNvPr id="9" name="Picture 8" descr="A group of blue pieces of puzzle&#10;&#10;Description automatically generated">
            <a:extLst>
              <a:ext uri="{FF2B5EF4-FFF2-40B4-BE49-F238E27FC236}">
                <a16:creationId xmlns:a16="http://schemas.microsoft.com/office/drawing/2014/main" id="{CAD455F5-D527-2D5C-1CF2-93162061E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1755" y="1386448"/>
            <a:ext cx="690906" cy="1395198"/>
          </a:xfrm>
          <a:prstGeom prst="rect">
            <a:avLst/>
          </a:prstGeom>
        </p:spPr>
      </p:pic>
      <p:pic>
        <p:nvPicPr>
          <p:cNvPr id="10" name="Picture 9" descr="A group of blue pieces of puzzle&#10;&#10;Description automatically generated">
            <a:extLst>
              <a:ext uri="{FF2B5EF4-FFF2-40B4-BE49-F238E27FC236}">
                <a16:creationId xmlns:a16="http://schemas.microsoft.com/office/drawing/2014/main" id="{55A49EC9-C88B-11E9-15AD-995BA700E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4305" y="1386448"/>
            <a:ext cx="690906" cy="1395198"/>
          </a:xfrm>
          <a:prstGeom prst="rect">
            <a:avLst/>
          </a:prstGeom>
        </p:spPr>
      </p:pic>
      <p:pic>
        <p:nvPicPr>
          <p:cNvPr id="11" name="Picture 10" descr="A close-up of a puzzle&#10;&#10;Description automatically generated">
            <a:extLst>
              <a:ext uri="{FF2B5EF4-FFF2-40B4-BE49-F238E27FC236}">
                <a16:creationId xmlns:a16="http://schemas.microsoft.com/office/drawing/2014/main" id="{D079EBCA-CB5A-99B3-2412-D67C7D86D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7060" y="3516198"/>
            <a:ext cx="663330" cy="905760"/>
          </a:xfrm>
          <a:prstGeom prst="rect">
            <a:avLst/>
          </a:prstGeom>
        </p:spPr>
      </p:pic>
      <p:pic>
        <p:nvPicPr>
          <p:cNvPr id="12" name="Picture 11" descr="A close-up of a puzzle&#10;&#10;Description automatically generated">
            <a:extLst>
              <a:ext uri="{FF2B5EF4-FFF2-40B4-BE49-F238E27FC236}">
                <a16:creationId xmlns:a16="http://schemas.microsoft.com/office/drawing/2014/main" id="{4160A1B9-B5D5-87DF-53A4-368361C800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4166" y="5151331"/>
            <a:ext cx="663330" cy="905760"/>
          </a:xfrm>
          <a:prstGeom prst="rect">
            <a:avLst/>
          </a:prstGeom>
        </p:spPr>
      </p:pic>
    </p:spTree>
    <p:extLst>
      <p:ext uri="{BB962C8B-B14F-4D97-AF65-F5344CB8AC3E}">
        <p14:creationId xmlns:p14="http://schemas.microsoft.com/office/powerpoint/2010/main" val="224425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83033" y="188106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303520" y="1600200"/>
            <a:ext cx="4679217" cy="11814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2184558" y="341347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623685A4-9885-536A-19D1-C89A908EC58B}"/>
              </a:ext>
            </a:extLst>
          </p:cNvPr>
          <p:cNvSpPr txBox="1"/>
          <p:nvPr/>
        </p:nvSpPr>
        <p:spPr>
          <a:xfrm>
            <a:off x="113122" y="1768476"/>
            <a:ext cx="3837086" cy="4401205"/>
          </a:xfrm>
          <a:prstGeom prst="rect">
            <a:avLst/>
          </a:prstGeom>
          <a:noFill/>
        </p:spPr>
        <p:txBody>
          <a:bodyPr wrap="square">
            <a:spAutoFit/>
          </a:bodyPr>
          <a:lstStyle/>
          <a:p>
            <a:r>
              <a:rPr lang="en-US" sz="2800" dirty="0"/>
              <a:t>One individual with severe Huntington disease and a healthy individual want to know their chances of having a child with Huntington disease. Complete the Punnett square using DNA sequences to fill in each of the squares.</a:t>
            </a:r>
            <a:endParaRPr lang="en-US" sz="2800" b="1" dirty="0">
              <a:solidFill>
                <a:schemeClr val="accent6">
                  <a:lumMod val="60000"/>
                  <a:lumOff val="40000"/>
                </a:schemeClr>
              </a:solidFill>
            </a:endParaRPr>
          </a:p>
        </p:txBody>
      </p:sp>
      <p:pic>
        <p:nvPicPr>
          <p:cNvPr id="9" name="Picture 8" descr="A group of blue pieces of puzzle&#10;&#10;Description automatically generated">
            <a:extLst>
              <a:ext uri="{FF2B5EF4-FFF2-40B4-BE49-F238E27FC236}">
                <a16:creationId xmlns:a16="http://schemas.microsoft.com/office/drawing/2014/main" id="{CAD455F5-D527-2D5C-1CF2-93162061E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407" y="1386448"/>
            <a:ext cx="690906" cy="1395198"/>
          </a:xfrm>
          <a:prstGeom prst="rect">
            <a:avLst/>
          </a:prstGeom>
        </p:spPr>
      </p:pic>
      <p:pic>
        <p:nvPicPr>
          <p:cNvPr id="10" name="Picture 9" descr="A group of blue pieces of puzzle&#10;&#10;Description automatically generated">
            <a:extLst>
              <a:ext uri="{FF2B5EF4-FFF2-40B4-BE49-F238E27FC236}">
                <a16:creationId xmlns:a16="http://schemas.microsoft.com/office/drawing/2014/main" id="{55A49EC9-C88B-11E9-15AD-995BA700E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2430" y="1420580"/>
            <a:ext cx="654598" cy="1321878"/>
          </a:xfrm>
          <a:prstGeom prst="rect">
            <a:avLst/>
          </a:prstGeom>
        </p:spPr>
      </p:pic>
      <p:pic>
        <p:nvPicPr>
          <p:cNvPr id="11" name="Picture 10" descr="A close-up of a puzzle&#10;&#10;Description automatically generated">
            <a:extLst>
              <a:ext uri="{FF2B5EF4-FFF2-40B4-BE49-F238E27FC236}">
                <a16:creationId xmlns:a16="http://schemas.microsoft.com/office/drawing/2014/main" id="{D079EBCA-CB5A-99B3-2412-D67C7D86D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7060" y="3516198"/>
            <a:ext cx="663330" cy="905760"/>
          </a:xfrm>
          <a:prstGeom prst="rect">
            <a:avLst/>
          </a:prstGeom>
        </p:spPr>
      </p:pic>
      <p:pic>
        <p:nvPicPr>
          <p:cNvPr id="12" name="Picture 11" descr="A close-up of a puzzle&#10;&#10;Description automatically generated">
            <a:extLst>
              <a:ext uri="{FF2B5EF4-FFF2-40B4-BE49-F238E27FC236}">
                <a16:creationId xmlns:a16="http://schemas.microsoft.com/office/drawing/2014/main" id="{4160A1B9-B5D5-87DF-53A4-368361C800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4166" y="5151331"/>
            <a:ext cx="663330" cy="905760"/>
          </a:xfrm>
          <a:prstGeom prst="rect">
            <a:avLst/>
          </a:prstGeom>
        </p:spPr>
      </p:pic>
      <p:sp>
        <p:nvSpPr>
          <p:cNvPr id="14" name="TextBox 13">
            <a:extLst>
              <a:ext uri="{FF2B5EF4-FFF2-40B4-BE49-F238E27FC236}">
                <a16:creationId xmlns:a16="http://schemas.microsoft.com/office/drawing/2014/main" id="{CF7595E7-5F18-34E0-69C6-F6C2CDA22BDA}"/>
              </a:ext>
            </a:extLst>
          </p:cNvPr>
          <p:cNvSpPr txBox="1"/>
          <p:nvPr/>
        </p:nvSpPr>
        <p:spPr>
          <a:xfrm flipH="1">
            <a:off x="9845577" y="5239448"/>
            <a:ext cx="2233302" cy="954107"/>
          </a:xfrm>
          <a:prstGeom prst="rect">
            <a:avLst/>
          </a:prstGeom>
          <a:noFill/>
        </p:spPr>
        <p:txBody>
          <a:bodyPr wrap="square">
            <a:spAutoFit/>
          </a:bodyPr>
          <a:lstStyle/>
          <a:p>
            <a:pPr algn="ctr"/>
            <a:r>
              <a:rPr lang="en-US" sz="2800" b="1" dirty="0">
                <a:solidFill>
                  <a:schemeClr val="accent6">
                    <a:lumMod val="60000"/>
                    <a:lumOff val="40000"/>
                  </a:schemeClr>
                </a:solidFill>
              </a:rPr>
              <a:t>What are the implications?</a:t>
            </a:r>
            <a:endParaRPr lang="en-US" dirty="0"/>
          </a:p>
        </p:txBody>
      </p:sp>
      <p:pic>
        <p:nvPicPr>
          <p:cNvPr id="15" name="Picture 14" descr="A group of blue pieces of puzzle&#10;&#10;Description automatically generated">
            <a:extLst>
              <a:ext uri="{FF2B5EF4-FFF2-40B4-BE49-F238E27FC236}">
                <a16:creationId xmlns:a16="http://schemas.microsoft.com/office/drawing/2014/main" id="{3473219B-D9C6-527E-4DFA-5804F7CAA5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7547" y="2961266"/>
            <a:ext cx="731659" cy="1477494"/>
          </a:xfrm>
          <a:prstGeom prst="rect">
            <a:avLst/>
          </a:prstGeom>
        </p:spPr>
      </p:pic>
      <p:pic>
        <p:nvPicPr>
          <p:cNvPr id="16" name="Picture 15" descr="A group of blue pieces of puzzle&#10;&#10;Description automatically generated">
            <a:extLst>
              <a:ext uri="{FF2B5EF4-FFF2-40B4-BE49-F238E27FC236}">
                <a16:creationId xmlns:a16="http://schemas.microsoft.com/office/drawing/2014/main" id="{D00152E5-09FC-56F7-4CA7-D0B72D3810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8884" y="2961266"/>
            <a:ext cx="731659" cy="1477494"/>
          </a:xfrm>
          <a:prstGeom prst="rect">
            <a:avLst/>
          </a:prstGeom>
        </p:spPr>
      </p:pic>
      <p:pic>
        <p:nvPicPr>
          <p:cNvPr id="17" name="Picture 16" descr="A group of blue pieces of puzzle&#10;&#10;Description automatically generated">
            <a:extLst>
              <a:ext uri="{FF2B5EF4-FFF2-40B4-BE49-F238E27FC236}">
                <a16:creationId xmlns:a16="http://schemas.microsoft.com/office/drawing/2014/main" id="{5F76EB3E-2792-B627-50B1-1816BE86FC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7722" y="4719625"/>
            <a:ext cx="731659" cy="1477494"/>
          </a:xfrm>
          <a:prstGeom prst="rect">
            <a:avLst/>
          </a:prstGeom>
        </p:spPr>
      </p:pic>
      <p:pic>
        <p:nvPicPr>
          <p:cNvPr id="18" name="Picture 17" descr="A group of blue pieces of puzzle&#10;&#10;Description automatically generated">
            <a:extLst>
              <a:ext uri="{FF2B5EF4-FFF2-40B4-BE49-F238E27FC236}">
                <a16:creationId xmlns:a16="http://schemas.microsoft.com/office/drawing/2014/main" id="{54B05E2A-BD7C-DA6F-4897-46F1A9B7B8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4653" y="4749010"/>
            <a:ext cx="731659" cy="1477494"/>
          </a:xfrm>
          <a:prstGeom prst="rect">
            <a:avLst/>
          </a:prstGeom>
        </p:spPr>
      </p:pic>
      <p:pic>
        <p:nvPicPr>
          <p:cNvPr id="19" name="Picture 18" descr="A close-up of a puzzle&#10;&#10;Description automatically generated">
            <a:extLst>
              <a:ext uri="{FF2B5EF4-FFF2-40B4-BE49-F238E27FC236}">
                <a16:creationId xmlns:a16="http://schemas.microsoft.com/office/drawing/2014/main" id="{CCAD497D-121A-AF09-7BD4-21E456F2A4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5994" y="3516198"/>
            <a:ext cx="663330" cy="905760"/>
          </a:xfrm>
          <a:prstGeom prst="rect">
            <a:avLst/>
          </a:prstGeom>
        </p:spPr>
      </p:pic>
      <p:pic>
        <p:nvPicPr>
          <p:cNvPr id="20" name="Picture 19" descr="A close-up of a puzzle&#10;&#10;Description automatically generated">
            <a:extLst>
              <a:ext uri="{FF2B5EF4-FFF2-40B4-BE49-F238E27FC236}">
                <a16:creationId xmlns:a16="http://schemas.microsoft.com/office/drawing/2014/main" id="{2058428D-FA81-42A7-DEC7-A8203C1E9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9729" y="3496041"/>
            <a:ext cx="663330" cy="905760"/>
          </a:xfrm>
          <a:prstGeom prst="rect">
            <a:avLst/>
          </a:prstGeom>
        </p:spPr>
      </p:pic>
      <p:pic>
        <p:nvPicPr>
          <p:cNvPr id="21" name="Picture 20" descr="A close-up of a puzzle&#10;&#10;Description automatically generated">
            <a:extLst>
              <a:ext uri="{FF2B5EF4-FFF2-40B4-BE49-F238E27FC236}">
                <a16:creationId xmlns:a16="http://schemas.microsoft.com/office/drawing/2014/main" id="{5DE44435-F027-407B-6C77-53F117F450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5994" y="5320744"/>
            <a:ext cx="663330" cy="905760"/>
          </a:xfrm>
          <a:prstGeom prst="rect">
            <a:avLst/>
          </a:prstGeom>
        </p:spPr>
      </p:pic>
      <p:pic>
        <p:nvPicPr>
          <p:cNvPr id="22" name="Picture 21" descr="A close-up of a puzzle&#10;&#10;Description automatically generated">
            <a:extLst>
              <a:ext uri="{FF2B5EF4-FFF2-40B4-BE49-F238E27FC236}">
                <a16:creationId xmlns:a16="http://schemas.microsoft.com/office/drawing/2014/main" id="{F416D578-065A-2123-9078-11EB25B87C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9729" y="5341461"/>
            <a:ext cx="663330" cy="905760"/>
          </a:xfrm>
          <a:prstGeom prst="rect">
            <a:avLst/>
          </a:prstGeom>
        </p:spPr>
      </p:pic>
    </p:spTree>
    <p:extLst>
      <p:ext uri="{BB962C8B-B14F-4D97-AF65-F5344CB8AC3E}">
        <p14:creationId xmlns:p14="http://schemas.microsoft.com/office/powerpoint/2010/main" val="747778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2998" y="1656272"/>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dirty="0"/>
              <a:t>Let’s look at the sex chromosomes</a:t>
            </a:r>
            <a:endParaRPr lang="en-US" sz="3600" b="1" dirty="0">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a:off x="9464040" y="5111496"/>
            <a:ext cx="1965960" cy="1298448"/>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47297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33</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dirty="0"/>
              <a:t>Hemophilia A is caused by a mutation in the F8 gene on the X sex chromosome. </a:t>
            </a:r>
          </a:p>
        </p:txBody>
      </p:sp>
      <p:pic>
        <p:nvPicPr>
          <p:cNvPr id="10" name="Content Placeholder 4" descr="A structure of a protein&#10;&#10;Description automatically generated with medium confidence">
            <a:extLst>
              <a:ext uri="{FF2B5EF4-FFF2-40B4-BE49-F238E27FC236}">
                <a16:creationId xmlns:a16="http://schemas.microsoft.com/office/drawing/2014/main" id="{15B6212C-4CF0-2C04-36DA-B29289611B2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02" b="12650"/>
          <a:stretch/>
        </p:blipFill>
        <p:spPr>
          <a:xfrm>
            <a:off x="2799876" y="1378290"/>
            <a:ext cx="6374494" cy="4570774"/>
          </a:xfrm>
        </p:spPr>
      </p:pic>
      <p:sp>
        <p:nvSpPr>
          <p:cNvPr id="12" name="TextBox 11">
            <a:extLst>
              <a:ext uri="{FF2B5EF4-FFF2-40B4-BE49-F238E27FC236}">
                <a16:creationId xmlns:a16="http://schemas.microsoft.com/office/drawing/2014/main" id="{A8619E9A-9A3A-3976-2C83-0DE419152148}"/>
              </a:ext>
            </a:extLst>
          </p:cNvPr>
          <p:cNvSpPr txBox="1"/>
          <p:nvPr/>
        </p:nvSpPr>
        <p:spPr>
          <a:xfrm>
            <a:off x="3017630" y="5949064"/>
            <a:ext cx="5943490" cy="461665"/>
          </a:xfrm>
          <a:prstGeom prst="rect">
            <a:avLst/>
          </a:prstGeom>
          <a:noFill/>
        </p:spPr>
        <p:txBody>
          <a:bodyPr wrap="square" rtlCol="0">
            <a:spAutoFit/>
          </a:bodyPr>
          <a:lstStyle/>
          <a:p>
            <a:pPr algn="ctr"/>
            <a:r>
              <a:rPr lang="en-US" sz="2400" dirty="0"/>
              <a:t>Clotting Factor VIII</a:t>
            </a:r>
          </a:p>
        </p:txBody>
      </p:sp>
    </p:spTree>
    <p:extLst>
      <p:ext uri="{BB962C8B-B14F-4D97-AF65-F5344CB8AC3E}">
        <p14:creationId xmlns:p14="http://schemas.microsoft.com/office/powerpoint/2010/main" val="854327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34</a:t>
            </a:fld>
            <a:endParaRPr lang="en-US" dirty="0"/>
          </a:p>
        </p:txBody>
      </p:sp>
      <mc:AlternateContent xmlns:mc="http://schemas.openxmlformats.org/markup-compatibility/2006" xmlns:a14="http://schemas.microsoft.com/office/drawing/2010/main">
        <mc:Choice Requires="a14">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3563379627"/>
                  </p:ext>
                </p:extLst>
              </p:nvPr>
            </p:nvGraphicFramePr>
            <p:xfrm>
              <a:off x="1016191" y="958708"/>
              <a:ext cx="10582084" cy="5501070"/>
            </p:xfrm>
            <a:graphic>
              <a:graphicData uri="http://schemas.openxmlformats.org/drawingml/2006/table">
                <a:tbl>
                  <a:tblPr firstRow="1" bandRow="1">
                    <a:tableStyleId>{5C22544A-7EE6-4342-B048-85BDC9FD1C3A}</a:tableStyleId>
                  </a:tblPr>
                  <a:tblGrid>
                    <a:gridCol w="5291042">
                      <a:extLst>
                        <a:ext uri="{9D8B030D-6E8A-4147-A177-3AD203B41FA5}">
                          <a16:colId xmlns:a16="http://schemas.microsoft.com/office/drawing/2014/main" val="3702558562"/>
                        </a:ext>
                      </a:extLst>
                    </a:gridCol>
                    <a:gridCol w="5291042">
                      <a:extLst>
                        <a:ext uri="{9D8B030D-6E8A-4147-A177-3AD203B41FA5}">
                          <a16:colId xmlns:a16="http://schemas.microsoft.com/office/drawing/2014/main" val="545786498"/>
                        </a:ext>
                      </a:extLst>
                    </a:gridCol>
                  </a:tblGrid>
                  <a:tr h="629450">
                    <a:tc>
                      <a:txBody>
                        <a:bodyPr/>
                        <a:lstStyle/>
                        <a:p>
                          <a:pPr algn="ctr"/>
                          <a:r>
                            <a:rPr lang="en-US" dirty="0"/>
                            <a:t>Hemophilia</a:t>
                          </a:r>
                        </a:p>
                        <a:p>
                          <a:pPr algn="ctr"/>
                          <a:r>
                            <a:rPr lang="en-US" dirty="0"/>
                            <a:t>Possible Genotypes and Phenotypes</a:t>
                          </a:r>
                        </a:p>
                      </a:txBody>
                      <a:tcPr/>
                    </a:tc>
                    <a:tc>
                      <a:txBody>
                        <a:bodyPr/>
                        <a:lstStyle/>
                        <a:p>
                          <a:pPr algn="ctr"/>
                          <a:r>
                            <a:rPr lang="en-US" dirty="0"/>
                            <a:t>DNA sequences</a:t>
                          </a:r>
                        </a:p>
                      </a:txBody>
                      <a:tcPr/>
                    </a:tc>
                    <a:extLst>
                      <a:ext uri="{0D108BD9-81ED-4DB2-BD59-A6C34878D82A}">
                        <a16:rowId xmlns:a16="http://schemas.microsoft.com/office/drawing/2014/main" val="4005106147"/>
                      </a:ext>
                    </a:extLst>
                  </a:tr>
                  <a:tr h="573638">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oMath>
                            </m:oMathPara>
                          </a14:m>
                          <a:endParaRPr lang="en-US" dirty="0"/>
                        </a:p>
                        <a:p>
                          <a:r>
                            <a:rPr lang="en-US" dirty="0"/>
                            <a:t>Non-hemophilic biological female</a:t>
                          </a:r>
                        </a:p>
                        <a:p>
                          <a:endParaRPr lang="en-US" dirty="0"/>
                        </a:p>
                      </a:txBody>
                      <a:tcPr/>
                    </a:tc>
                    <a:tc>
                      <a:txBody>
                        <a:bodyPr/>
                        <a:lstStyle/>
                        <a:p>
                          <a:endParaRPr lang="en-US" dirty="0"/>
                        </a:p>
                      </a:txBody>
                      <a:tcPr/>
                    </a:tc>
                    <a:extLst>
                      <a:ext uri="{0D108BD9-81ED-4DB2-BD59-A6C34878D82A}">
                        <a16:rowId xmlns:a16="http://schemas.microsoft.com/office/drawing/2014/main" val="121712790"/>
                      </a:ext>
                    </a:extLst>
                  </a:tr>
                  <a:tr h="598788">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m:oMathPara>
                          </a14:m>
                          <a:endParaRPr lang="en-US" dirty="0"/>
                        </a:p>
                        <a:p>
                          <a:r>
                            <a:rPr lang="en-US" dirty="0"/>
                            <a:t>Biological female carrier for hemophilia</a:t>
                          </a:r>
                        </a:p>
                        <a:p>
                          <a:endParaRPr lang="en-US" dirty="0"/>
                        </a:p>
                      </a:txBody>
                      <a:tcPr/>
                    </a:tc>
                    <a:tc>
                      <a:txBody>
                        <a:bodyPr/>
                        <a:lstStyle/>
                        <a:p>
                          <a:endParaRPr lang="en-US" dirty="0"/>
                        </a:p>
                      </a:txBody>
                      <a:tcPr/>
                    </a:tc>
                    <a:extLst>
                      <a:ext uri="{0D108BD9-81ED-4DB2-BD59-A6C34878D82A}">
                        <a16:rowId xmlns:a16="http://schemas.microsoft.com/office/drawing/2014/main" val="481559367"/>
                      </a:ext>
                    </a:extLst>
                  </a:tr>
                  <a:tr h="614827">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m:oMathPara>
                          </a14:m>
                          <a:endParaRPr lang="en-US" dirty="0"/>
                        </a:p>
                        <a:p>
                          <a:r>
                            <a:rPr lang="en-US" dirty="0"/>
                            <a:t>Biological female with hemophilia</a:t>
                          </a:r>
                        </a:p>
                        <a:p>
                          <a:endParaRPr lang="en-US" dirty="0"/>
                        </a:p>
                      </a:txBody>
                      <a:tcPr/>
                    </a:tc>
                    <a:tc>
                      <a:txBody>
                        <a:bodyPr/>
                        <a:lstStyle/>
                        <a:p>
                          <a:endParaRPr lang="en-US" dirty="0"/>
                        </a:p>
                      </a:txBody>
                      <a:tcPr/>
                    </a:tc>
                    <a:extLst>
                      <a:ext uri="{0D108BD9-81ED-4DB2-BD59-A6C34878D82A}">
                        <a16:rowId xmlns:a16="http://schemas.microsoft.com/office/drawing/2014/main" val="2180008193"/>
                      </a:ext>
                    </a:extLst>
                  </a:tr>
                  <a:tr h="593442">
                    <a:tc>
                      <a:txBody>
                        <a:bodyPr/>
                        <a:lstStyle/>
                        <a:p>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oMath>
                          </a14:m>
                          <a:r>
                            <a:rPr lang="en-US" dirty="0"/>
                            <a:t>Y</a:t>
                          </a:r>
                        </a:p>
                        <a:p>
                          <a:r>
                            <a:rPr lang="en-US" dirty="0"/>
                            <a:t>Non-hemophilic biological male</a:t>
                          </a:r>
                        </a:p>
                        <a:p>
                          <a:endParaRPr lang="en-US" dirty="0"/>
                        </a:p>
                      </a:txBody>
                      <a:tcPr/>
                    </a:tc>
                    <a:tc>
                      <a:txBody>
                        <a:bodyPr/>
                        <a:lstStyle/>
                        <a:p>
                          <a:endParaRPr lang="en-US" dirty="0"/>
                        </a:p>
                      </a:txBody>
                      <a:tcPr/>
                    </a:tc>
                    <a:extLst>
                      <a:ext uri="{0D108BD9-81ED-4DB2-BD59-A6C34878D82A}">
                        <a16:rowId xmlns:a16="http://schemas.microsoft.com/office/drawing/2014/main" val="3600791914"/>
                      </a:ext>
                    </a:extLst>
                  </a:tr>
                  <a:tr h="1173789">
                    <a:tc>
                      <a:txBody>
                        <a:bodyPr/>
                        <a:lstStyle/>
                        <a:p>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a14:m>
                          <a:r>
                            <a:rPr lang="en-US" dirty="0"/>
                            <a:t>Y</a:t>
                          </a:r>
                        </a:p>
                        <a:p>
                          <a:r>
                            <a:rPr lang="en-US" dirty="0"/>
                            <a:t>Biological male with hemophilia</a:t>
                          </a:r>
                        </a:p>
                        <a:p>
                          <a:endParaRPr lang="en-US" dirty="0"/>
                        </a:p>
                        <a:p>
                          <a:endParaRPr lang="en-US" dirty="0"/>
                        </a:p>
                      </a:txBody>
                      <a:tcPr/>
                    </a:tc>
                    <a:tc>
                      <a:txBody>
                        <a:bodyPr/>
                        <a:lstStyle/>
                        <a:p>
                          <a:endParaRPr lang="en-US" dirty="0"/>
                        </a:p>
                      </a:txBody>
                      <a:tcPr/>
                    </a:tc>
                    <a:extLst>
                      <a:ext uri="{0D108BD9-81ED-4DB2-BD59-A6C34878D82A}">
                        <a16:rowId xmlns:a16="http://schemas.microsoft.com/office/drawing/2014/main" val="3614756191"/>
                      </a:ext>
                    </a:extLst>
                  </a:tr>
                </a:tbl>
              </a:graphicData>
            </a:graphic>
          </p:graphicFrame>
        </mc:Choice>
        <mc:Fallback xmlns="">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3563379627"/>
                  </p:ext>
                </p:extLst>
              </p:nvPr>
            </p:nvGraphicFramePr>
            <p:xfrm>
              <a:off x="1016191" y="958708"/>
              <a:ext cx="10582084" cy="5501070"/>
            </p:xfrm>
            <a:graphic>
              <a:graphicData uri="http://schemas.openxmlformats.org/drawingml/2006/table">
                <a:tbl>
                  <a:tblPr firstRow="1" bandRow="1">
                    <a:tableStyleId>{5C22544A-7EE6-4342-B048-85BDC9FD1C3A}</a:tableStyleId>
                  </a:tblPr>
                  <a:tblGrid>
                    <a:gridCol w="5291042">
                      <a:extLst>
                        <a:ext uri="{9D8B030D-6E8A-4147-A177-3AD203B41FA5}">
                          <a16:colId xmlns:a16="http://schemas.microsoft.com/office/drawing/2014/main" val="3702558562"/>
                        </a:ext>
                      </a:extLst>
                    </a:gridCol>
                    <a:gridCol w="5291042">
                      <a:extLst>
                        <a:ext uri="{9D8B030D-6E8A-4147-A177-3AD203B41FA5}">
                          <a16:colId xmlns:a16="http://schemas.microsoft.com/office/drawing/2014/main" val="545786498"/>
                        </a:ext>
                      </a:extLst>
                    </a:gridCol>
                  </a:tblGrid>
                  <a:tr h="640080">
                    <a:tc>
                      <a:txBody>
                        <a:bodyPr/>
                        <a:lstStyle/>
                        <a:p>
                          <a:pPr algn="ctr"/>
                          <a:r>
                            <a:rPr lang="en-US" dirty="0"/>
                            <a:t>Hemophilia</a:t>
                          </a:r>
                        </a:p>
                        <a:p>
                          <a:pPr algn="ctr"/>
                          <a:r>
                            <a:rPr lang="en-US" dirty="0"/>
                            <a:t>Possible Genotypes and Phenotypes</a:t>
                          </a:r>
                        </a:p>
                      </a:txBody>
                      <a:tcPr/>
                    </a:tc>
                    <a:tc>
                      <a:txBody>
                        <a:bodyPr/>
                        <a:lstStyle/>
                        <a:p>
                          <a:pPr algn="ctr"/>
                          <a:r>
                            <a:rPr lang="en-US" dirty="0"/>
                            <a:t>DNA sequences</a:t>
                          </a:r>
                        </a:p>
                      </a:txBody>
                      <a:tcPr/>
                    </a:tc>
                    <a:extLst>
                      <a:ext uri="{0D108BD9-81ED-4DB2-BD59-A6C34878D82A}">
                        <a16:rowId xmlns:a16="http://schemas.microsoft.com/office/drawing/2014/main" val="4005106147"/>
                      </a:ext>
                    </a:extLst>
                  </a:tr>
                  <a:tr h="914400">
                    <a:tc>
                      <a:txBody>
                        <a:bodyPr/>
                        <a:lstStyle/>
                        <a:p>
                          <a:endParaRPr lang="en-US"/>
                        </a:p>
                      </a:txBody>
                      <a:tcPr>
                        <a:blipFill>
                          <a:blip r:embed="rId3"/>
                          <a:stretch>
                            <a:fillRect l="-115" t="-73333" r="-100345" b="-433333"/>
                          </a:stretch>
                        </a:blipFill>
                      </a:tcPr>
                    </a:tc>
                    <a:tc>
                      <a:txBody>
                        <a:bodyPr/>
                        <a:lstStyle/>
                        <a:p>
                          <a:endParaRPr lang="en-US" dirty="0"/>
                        </a:p>
                      </a:txBody>
                      <a:tcPr/>
                    </a:tc>
                    <a:extLst>
                      <a:ext uri="{0D108BD9-81ED-4DB2-BD59-A6C34878D82A}">
                        <a16:rowId xmlns:a16="http://schemas.microsoft.com/office/drawing/2014/main" val="121712790"/>
                      </a:ext>
                    </a:extLst>
                  </a:tr>
                  <a:tr h="919290">
                    <a:tc>
                      <a:txBody>
                        <a:bodyPr/>
                        <a:lstStyle/>
                        <a:p>
                          <a:endParaRPr lang="en-US"/>
                        </a:p>
                      </a:txBody>
                      <a:tcPr>
                        <a:blipFill>
                          <a:blip r:embed="rId3"/>
                          <a:stretch>
                            <a:fillRect l="-115" t="-172185" r="-100345" b="-330464"/>
                          </a:stretch>
                        </a:blipFill>
                      </a:tcPr>
                    </a:tc>
                    <a:tc>
                      <a:txBody>
                        <a:bodyPr/>
                        <a:lstStyle/>
                        <a:p>
                          <a:endParaRPr lang="en-US" dirty="0"/>
                        </a:p>
                      </a:txBody>
                      <a:tcPr/>
                    </a:tc>
                    <a:extLst>
                      <a:ext uri="{0D108BD9-81ED-4DB2-BD59-A6C34878D82A}">
                        <a16:rowId xmlns:a16="http://schemas.microsoft.com/office/drawing/2014/main" val="481559367"/>
                      </a:ext>
                    </a:extLst>
                  </a:tr>
                  <a:tr h="919290">
                    <a:tc>
                      <a:txBody>
                        <a:bodyPr/>
                        <a:lstStyle/>
                        <a:p>
                          <a:endParaRPr lang="en-US"/>
                        </a:p>
                      </a:txBody>
                      <a:tcPr>
                        <a:blipFill>
                          <a:blip r:embed="rId3"/>
                          <a:stretch>
                            <a:fillRect l="-115" t="-272185" r="-100345" b="-230464"/>
                          </a:stretch>
                        </a:blipFill>
                      </a:tcPr>
                    </a:tc>
                    <a:tc>
                      <a:txBody>
                        <a:bodyPr/>
                        <a:lstStyle/>
                        <a:p>
                          <a:endParaRPr lang="en-US" dirty="0"/>
                        </a:p>
                      </a:txBody>
                      <a:tcPr/>
                    </a:tc>
                    <a:extLst>
                      <a:ext uri="{0D108BD9-81ED-4DB2-BD59-A6C34878D82A}">
                        <a16:rowId xmlns:a16="http://schemas.microsoft.com/office/drawing/2014/main" val="2180008193"/>
                      </a:ext>
                    </a:extLst>
                  </a:tr>
                  <a:tr h="914400">
                    <a:tc>
                      <a:txBody>
                        <a:bodyPr/>
                        <a:lstStyle/>
                        <a:p>
                          <a:endParaRPr lang="en-US"/>
                        </a:p>
                      </a:txBody>
                      <a:tcPr>
                        <a:blipFill>
                          <a:blip r:embed="rId3"/>
                          <a:stretch>
                            <a:fillRect l="-115" t="-374667" r="-100345" b="-132000"/>
                          </a:stretch>
                        </a:blipFill>
                      </a:tcPr>
                    </a:tc>
                    <a:tc>
                      <a:txBody>
                        <a:bodyPr/>
                        <a:lstStyle/>
                        <a:p>
                          <a:endParaRPr lang="en-US" dirty="0"/>
                        </a:p>
                      </a:txBody>
                      <a:tcPr/>
                    </a:tc>
                    <a:extLst>
                      <a:ext uri="{0D108BD9-81ED-4DB2-BD59-A6C34878D82A}">
                        <a16:rowId xmlns:a16="http://schemas.microsoft.com/office/drawing/2014/main" val="3600791914"/>
                      </a:ext>
                    </a:extLst>
                  </a:tr>
                  <a:tr h="1193610">
                    <a:tc>
                      <a:txBody>
                        <a:bodyPr/>
                        <a:lstStyle/>
                        <a:p>
                          <a:endParaRPr lang="en-US"/>
                        </a:p>
                      </a:txBody>
                      <a:tcPr>
                        <a:blipFill>
                          <a:blip r:embed="rId3"/>
                          <a:stretch>
                            <a:fillRect l="-115" t="-363265" r="-100345" b="-1020"/>
                          </a:stretch>
                        </a:blipFill>
                      </a:tcPr>
                    </a:tc>
                    <a:tc>
                      <a:txBody>
                        <a:bodyPr/>
                        <a:lstStyle/>
                        <a:p>
                          <a:endParaRPr lang="en-US" dirty="0"/>
                        </a:p>
                      </a:txBody>
                      <a:tcPr/>
                    </a:tc>
                    <a:extLst>
                      <a:ext uri="{0D108BD9-81ED-4DB2-BD59-A6C34878D82A}">
                        <a16:rowId xmlns:a16="http://schemas.microsoft.com/office/drawing/2014/main" val="3614756191"/>
                      </a:ext>
                    </a:extLst>
                  </a:tr>
                </a:tbl>
              </a:graphicData>
            </a:graphic>
          </p:graphicFrame>
        </mc:Fallback>
      </mc:AlternateContent>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dirty="0"/>
              <a:t>Understanding Sex-linked Inheritance</a:t>
            </a:r>
          </a:p>
        </p:txBody>
      </p:sp>
      <p:pic>
        <p:nvPicPr>
          <p:cNvPr id="5" name="Picture 4" descr="A close-up of a puzzle&#10;&#10;Description automatically generated">
            <a:extLst>
              <a:ext uri="{FF2B5EF4-FFF2-40B4-BE49-F238E27FC236}">
                <a16:creationId xmlns:a16="http://schemas.microsoft.com/office/drawing/2014/main" id="{3472E9DC-F72B-1568-03B9-8DF122BC3C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2" y="1621932"/>
            <a:ext cx="697749" cy="914002"/>
          </a:xfrm>
          <a:prstGeom prst="rect">
            <a:avLst/>
          </a:prstGeom>
          <a:ln>
            <a:noFill/>
          </a:ln>
          <a:effectLst>
            <a:softEdge rad="112500"/>
          </a:effectLst>
        </p:spPr>
      </p:pic>
      <p:pic>
        <p:nvPicPr>
          <p:cNvPr id="6" name="Picture 5" descr="A close-up of a puzzle&#10;&#10;Description automatically generated">
            <a:extLst>
              <a:ext uri="{FF2B5EF4-FFF2-40B4-BE49-F238E27FC236}">
                <a16:creationId xmlns:a16="http://schemas.microsoft.com/office/drawing/2014/main" id="{C3D89650-EAC1-10F0-1912-A4D0F0BA7E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2" y="4297681"/>
            <a:ext cx="697749" cy="914002"/>
          </a:xfrm>
          <a:prstGeom prst="rect">
            <a:avLst/>
          </a:prstGeom>
          <a:ln>
            <a:noFill/>
          </a:ln>
          <a:effectLst>
            <a:softEdge rad="112500"/>
          </a:effectLst>
        </p:spPr>
      </p:pic>
      <p:pic>
        <p:nvPicPr>
          <p:cNvPr id="8" name="Picture 7" descr="A close-up of a puzzle&#10;&#10;Description automatically generated">
            <a:extLst>
              <a:ext uri="{FF2B5EF4-FFF2-40B4-BE49-F238E27FC236}">
                <a16:creationId xmlns:a16="http://schemas.microsoft.com/office/drawing/2014/main" id="{26B06B1C-996B-8E27-3458-CFB9840FC3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1" y="2560319"/>
            <a:ext cx="697749" cy="914002"/>
          </a:xfrm>
          <a:prstGeom prst="rect">
            <a:avLst/>
          </a:prstGeom>
          <a:ln>
            <a:noFill/>
          </a:ln>
          <a:effectLst>
            <a:softEdge rad="112500"/>
          </a:effectLst>
        </p:spPr>
      </p:pic>
      <p:pic>
        <p:nvPicPr>
          <p:cNvPr id="12" name="Picture 11" descr="A close-up of a puzzle&#10;&#10;Description automatically generated">
            <a:extLst>
              <a:ext uri="{FF2B5EF4-FFF2-40B4-BE49-F238E27FC236}">
                <a16:creationId xmlns:a16="http://schemas.microsoft.com/office/drawing/2014/main" id="{FCBFD0D4-20F4-8183-1804-AB2C82A3D0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0222" y="1621932"/>
            <a:ext cx="697749" cy="914002"/>
          </a:xfrm>
          <a:prstGeom prst="rect">
            <a:avLst/>
          </a:prstGeom>
          <a:ln>
            <a:noFill/>
          </a:ln>
          <a:effectLst>
            <a:softEdge rad="112500"/>
          </a:effectLst>
        </p:spPr>
      </p:pic>
      <p:pic>
        <p:nvPicPr>
          <p:cNvPr id="21" name="Picture 20" descr="A close-up of a puzzle&#10;&#10;Description automatically generated">
            <a:extLst>
              <a:ext uri="{FF2B5EF4-FFF2-40B4-BE49-F238E27FC236}">
                <a16:creationId xmlns:a16="http://schemas.microsoft.com/office/drawing/2014/main" id="{2FF051C2-711D-39C8-D656-85E6ACADB9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0222" y="2479365"/>
            <a:ext cx="697749" cy="1024073"/>
          </a:xfrm>
          <a:prstGeom prst="rect">
            <a:avLst/>
          </a:prstGeom>
          <a:ln>
            <a:noFill/>
          </a:ln>
          <a:effectLst>
            <a:softEdge rad="112500"/>
          </a:effectLst>
        </p:spPr>
      </p:pic>
      <p:pic>
        <p:nvPicPr>
          <p:cNvPr id="22" name="Picture 21" descr="A close-up of a puzzle&#10;&#10;Description automatically generated">
            <a:extLst>
              <a:ext uri="{FF2B5EF4-FFF2-40B4-BE49-F238E27FC236}">
                <a16:creationId xmlns:a16="http://schemas.microsoft.com/office/drawing/2014/main" id="{08C2B958-8BE0-DA29-66AF-50EAA0B64B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341" y="3429000"/>
            <a:ext cx="697749" cy="1024073"/>
          </a:xfrm>
          <a:prstGeom prst="rect">
            <a:avLst/>
          </a:prstGeom>
          <a:ln>
            <a:noFill/>
          </a:ln>
          <a:effectLst>
            <a:softEdge rad="112500"/>
          </a:effectLst>
        </p:spPr>
      </p:pic>
      <p:pic>
        <p:nvPicPr>
          <p:cNvPr id="23" name="Picture 22" descr="A close-up of a puzzle&#10;&#10;Description automatically generated">
            <a:extLst>
              <a:ext uri="{FF2B5EF4-FFF2-40B4-BE49-F238E27FC236}">
                <a16:creationId xmlns:a16="http://schemas.microsoft.com/office/drawing/2014/main" id="{9EB8090D-C27F-15A0-688B-CB8EDB1803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0222" y="3472091"/>
            <a:ext cx="697749" cy="1024073"/>
          </a:xfrm>
          <a:prstGeom prst="rect">
            <a:avLst/>
          </a:prstGeom>
          <a:ln>
            <a:noFill/>
          </a:ln>
          <a:effectLst>
            <a:softEdge rad="112500"/>
          </a:effectLst>
        </p:spPr>
      </p:pic>
      <p:pic>
        <p:nvPicPr>
          <p:cNvPr id="24" name="Picture 23" descr="A close-up of a puzzle&#10;&#10;Description automatically generated">
            <a:extLst>
              <a:ext uri="{FF2B5EF4-FFF2-40B4-BE49-F238E27FC236}">
                <a16:creationId xmlns:a16="http://schemas.microsoft.com/office/drawing/2014/main" id="{0C23030F-A581-8835-EEAB-288A33FF6F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341" y="5387255"/>
            <a:ext cx="697749" cy="1024073"/>
          </a:xfrm>
          <a:prstGeom prst="rect">
            <a:avLst/>
          </a:prstGeom>
          <a:ln>
            <a:noFill/>
          </a:ln>
          <a:effectLst>
            <a:softEdge rad="112500"/>
          </a:effectLst>
        </p:spPr>
      </p:pic>
      <p:pic>
        <p:nvPicPr>
          <p:cNvPr id="26" name="Picture 25" descr="A blue puzzle piece on a white background&#10;&#10;Description automatically generated">
            <a:extLst>
              <a:ext uri="{FF2B5EF4-FFF2-40B4-BE49-F238E27FC236}">
                <a16:creationId xmlns:a16="http://schemas.microsoft.com/office/drawing/2014/main" id="{447152D8-345A-14BE-340C-AE193F0FF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8853088" y="4082786"/>
            <a:ext cx="600442" cy="1470745"/>
          </a:xfrm>
          <a:prstGeom prst="rect">
            <a:avLst/>
          </a:prstGeom>
          <a:ln>
            <a:noFill/>
          </a:ln>
          <a:effectLst>
            <a:softEdge rad="112500"/>
          </a:effectLst>
        </p:spPr>
      </p:pic>
      <p:pic>
        <p:nvPicPr>
          <p:cNvPr id="27" name="Picture 26" descr="A blue puzzle piece on a white background&#10;&#10;Description automatically generated">
            <a:extLst>
              <a:ext uri="{FF2B5EF4-FFF2-40B4-BE49-F238E27FC236}">
                <a16:creationId xmlns:a16="http://schemas.microsoft.com/office/drawing/2014/main" id="{3A2702CD-5CCD-CF61-67F3-FE11BA185C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8853087" y="5163919"/>
            <a:ext cx="600442" cy="1470745"/>
          </a:xfrm>
          <a:prstGeom prst="rect">
            <a:avLst/>
          </a:prstGeom>
          <a:ln>
            <a:noFill/>
          </a:ln>
          <a:effectLst>
            <a:softEdge rad="112500"/>
          </a:effectLst>
        </p:spPr>
      </p:pic>
    </p:spTree>
    <p:extLst>
      <p:ext uri="{BB962C8B-B14F-4D97-AF65-F5344CB8AC3E}">
        <p14:creationId xmlns:p14="http://schemas.microsoft.com/office/powerpoint/2010/main" val="38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10557" y="174815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678960" y="1609345"/>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8F01E64C-6801-B0B7-8279-535057812571}"/>
              </a:ext>
            </a:extLst>
          </p:cNvPr>
          <p:cNvSpPr txBox="1"/>
          <p:nvPr/>
        </p:nvSpPr>
        <p:spPr>
          <a:xfrm>
            <a:off x="113123" y="1609345"/>
            <a:ext cx="3785110" cy="3970318"/>
          </a:xfrm>
          <a:prstGeom prst="rect">
            <a:avLst/>
          </a:prstGeom>
          <a:noFill/>
        </p:spPr>
        <p:txBody>
          <a:bodyPr wrap="square">
            <a:spAutoFit/>
          </a:bodyPr>
          <a:lstStyle/>
          <a:p>
            <a:r>
              <a:rPr lang="en-US" sz="2800" dirty="0"/>
              <a:t>A carrier female and non-hemophiliac male want to know if they have a chance of having a child with hemophilia. Complete the Punnett square using DNA sequences to fill in each of the squares.</a:t>
            </a:r>
            <a:endParaRPr lang="en-US" sz="2800" b="1" dirty="0">
              <a:solidFill>
                <a:schemeClr val="accent6">
                  <a:lumMod val="60000"/>
                  <a:lumOff val="40000"/>
                </a:schemeClr>
              </a:solidFill>
            </a:endParaRPr>
          </a:p>
        </p:txBody>
      </p:sp>
      <p:sp>
        <p:nvSpPr>
          <p:cNvPr id="10" name="Rectangle 9">
            <a:extLst>
              <a:ext uri="{FF2B5EF4-FFF2-40B4-BE49-F238E27FC236}">
                <a16:creationId xmlns:a16="http://schemas.microsoft.com/office/drawing/2014/main" id="{671A28C6-3577-702D-3CBE-7FA5EFD4D724}"/>
              </a:ext>
            </a:extLst>
          </p:cNvPr>
          <p:cNvSpPr/>
          <p:nvPr/>
        </p:nvSpPr>
        <p:spPr>
          <a:xfrm rot="5400000">
            <a:off x="2559998" y="3308411"/>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6" name="Picture 15" descr="A blue puzzle piece on a white background&#10;&#10;Description automatically generated">
            <a:extLst>
              <a:ext uri="{FF2B5EF4-FFF2-40B4-BE49-F238E27FC236}">
                <a16:creationId xmlns:a16="http://schemas.microsoft.com/office/drawing/2014/main" id="{E068EA7B-0CA0-4C92-CF8A-9EAF4C4AB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385" y="4755780"/>
            <a:ext cx="600442" cy="1470745"/>
          </a:xfrm>
          <a:prstGeom prst="rect">
            <a:avLst/>
          </a:prstGeom>
        </p:spPr>
      </p:pic>
      <p:pic>
        <p:nvPicPr>
          <p:cNvPr id="19" name="Picture 18" descr="A close-up of a puzzle&#10;&#10;Description automatically generated">
            <a:extLst>
              <a:ext uri="{FF2B5EF4-FFF2-40B4-BE49-F238E27FC236}">
                <a16:creationId xmlns:a16="http://schemas.microsoft.com/office/drawing/2014/main" id="{F8F2E5D0-A51A-89DC-FE5E-595266EFF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0557" y="3262138"/>
            <a:ext cx="697749" cy="914002"/>
          </a:xfrm>
          <a:prstGeom prst="rect">
            <a:avLst/>
          </a:prstGeom>
        </p:spPr>
      </p:pic>
      <p:pic>
        <p:nvPicPr>
          <p:cNvPr id="22" name="Picture 21" descr="A close-up of a puzzle&#10;&#10;Description automatically generated">
            <a:extLst>
              <a:ext uri="{FF2B5EF4-FFF2-40B4-BE49-F238E27FC236}">
                <a16:creationId xmlns:a16="http://schemas.microsoft.com/office/drawing/2014/main" id="{C330BA1C-38DD-AFAA-CA30-E3BDFD7BC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9861" y="1720312"/>
            <a:ext cx="697749" cy="914002"/>
          </a:xfrm>
          <a:prstGeom prst="rect">
            <a:avLst/>
          </a:prstGeom>
        </p:spPr>
      </p:pic>
      <p:pic>
        <p:nvPicPr>
          <p:cNvPr id="25" name="Picture 24" descr="A close-up of a puzzle&#10;&#10;Description automatically generated">
            <a:extLst>
              <a:ext uri="{FF2B5EF4-FFF2-40B4-BE49-F238E27FC236}">
                <a16:creationId xmlns:a16="http://schemas.microsoft.com/office/drawing/2014/main" id="{54068775-843B-A210-1C91-F109D41CD2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025" y="1609345"/>
            <a:ext cx="697749" cy="1024073"/>
          </a:xfrm>
          <a:prstGeom prst="rect">
            <a:avLst/>
          </a:prstGeom>
        </p:spPr>
      </p:pic>
    </p:spTree>
    <p:extLst>
      <p:ext uri="{BB962C8B-B14F-4D97-AF65-F5344CB8AC3E}">
        <p14:creationId xmlns:p14="http://schemas.microsoft.com/office/powerpoint/2010/main" val="1111450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10557" y="174815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678960" y="1609345"/>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8F01E64C-6801-B0B7-8279-535057812571}"/>
              </a:ext>
            </a:extLst>
          </p:cNvPr>
          <p:cNvSpPr txBox="1"/>
          <p:nvPr/>
        </p:nvSpPr>
        <p:spPr>
          <a:xfrm>
            <a:off x="113123" y="1609345"/>
            <a:ext cx="3785110" cy="3970318"/>
          </a:xfrm>
          <a:prstGeom prst="rect">
            <a:avLst/>
          </a:prstGeom>
          <a:noFill/>
        </p:spPr>
        <p:txBody>
          <a:bodyPr wrap="square">
            <a:spAutoFit/>
          </a:bodyPr>
          <a:lstStyle/>
          <a:p>
            <a:r>
              <a:rPr lang="en-US" sz="2800" dirty="0"/>
              <a:t>A carrier female and non-hemophiliac male want to know if they have a chance of having a child with hemophilia. Complete the Punnett square using DNA sequences to fill in each of the squares.</a:t>
            </a:r>
            <a:endParaRPr lang="en-US" sz="2800" b="1" dirty="0">
              <a:solidFill>
                <a:schemeClr val="accent6">
                  <a:lumMod val="60000"/>
                  <a:lumOff val="40000"/>
                </a:schemeClr>
              </a:solidFill>
            </a:endParaRPr>
          </a:p>
        </p:txBody>
      </p:sp>
      <p:sp>
        <p:nvSpPr>
          <p:cNvPr id="10" name="Rectangle 9">
            <a:extLst>
              <a:ext uri="{FF2B5EF4-FFF2-40B4-BE49-F238E27FC236}">
                <a16:creationId xmlns:a16="http://schemas.microsoft.com/office/drawing/2014/main" id="{671A28C6-3577-702D-3CBE-7FA5EFD4D724}"/>
              </a:ext>
            </a:extLst>
          </p:cNvPr>
          <p:cNvSpPr/>
          <p:nvPr/>
        </p:nvSpPr>
        <p:spPr>
          <a:xfrm rot="5400000">
            <a:off x="2559998" y="3308411"/>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6" name="Picture 15" descr="A blue puzzle piece on a white background&#10;&#10;Description automatically generated">
            <a:extLst>
              <a:ext uri="{FF2B5EF4-FFF2-40B4-BE49-F238E27FC236}">
                <a16:creationId xmlns:a16="http://schemas.microsoft.com/office/drawing/2014/main" id="{E068EA7B-0CA0-4C92-CF8A-9EAF4C4AB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385" y="4755780"/>
            <a:ext cx="600442" cy="1470745"/>
          </a:xfrm>
          <a:prstGeom prst="rect">
            <a:avLst/>
          </a:prstGeom>
        </p:spPr>
      </p:pic>
      <p:pic>
        <p:nvPicPr>
          <p:cNvPr id="17" name="Picture 16" descr="A blue puzzle piece on a white background&#10;&#10;Description automatically generated">
            <a:extLst>
              <a:ext uri="{FF2B5EF4-FFF2-40B4-BE49-F238E27FC236}">
                <a16:creationId xmlns:a16="http://schemas.microsoft.com/office/drawing/2014/main" id="{5F616530-36F0-DE6C-B3B0-E82AA55B8F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832" y="4722763"/>
            <a:ext cx="600442" cy="1470745"/>
          </a:xfrm>
          <a:prstGeom prst="rect">
            <a:avLst/>
          </a:prstGeom>
        </p:spPr>
      </p:pic>
      <p:pic>
        <p:nvPicPr>
          <p:cNvPr id="18" name="Picture 17" descr="A blue puzzle piece on a white background&#10;&#10;Description automatically generated">
            <a:extLst>
              <a:ext uri="{FF2B5EF4-FFF2-40B4-BE49-F238E27FC236}">
                <a16:creationId xmlns:a16="http://schemas.microsoft.com/office/drawing/2014/main" id="{9F6F0289-8BEE-E056-D2AB-606B868F4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785" y="4623700"/>
            <a:ext cx="600442" cy="1470745"/>
          </a:xfrm>
          <a:prstGeom prst="rect">
            <a:avLst/>
          </a:prstGeom>
        </p:spPr>
      </p:pic>
      <p:pic>
        <p:nvPicPr>
          <p:cNvPr id="19" name="Picture 18" descr="A close-up of a puzzle&#10;&#10;Description automatically generated">
            <a:extLst>
              <a:ext uri="{FF2B5EF4-FFF2-40B4-BE49-F238E27FC236}">
                <a16:creationId xmlns:a16="http://schemas.microsoft.com/office/drawing/2014/main" id="{F8F2E5D0-A51A-89DC-FE5E-595266EFF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0557" y="3262138"/>
            <a:ext cx="697749" cy="914002"/>
          </a:xfrm>
          <a:prstGeom prst="rect">
            <a:avLst/>
          </a:prstGeom>
        </p:spPr>
      </p:pic>
      <p:pic>
        <p:nvPicPr>
          <p:cNvPr id="20" name="Picture 19" descr="A close-up of a puzzle&#10;&#10;Description automatically generated">
            <a:extLst>
              <a:ext uri="{FF2B5EF4-FFF2-40B4-BE49-F238E27FC236}">
                <a16:creationId xmlns:a16="http://schemas.microsoft.com/office/drawing/2014/main" id="{43DC8EBD-19E1-4B3A-2252-2DB919B8B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2953" y="3262138"/>
            <a:ext cx="697749" cy="914002"/>
          </a:xfrm>
          <a:prstGeom prst="rect">
            <a:avLst/>
          </a:prstGeom>
        </p:spPr>
      </p:pic>
      <p:pic>
        <p:nvPicPr>
          <p:cNvPr id="22" name="Picture 21" descr="A close-up of a puzzle&#10;&#10;Description automatically generated">
            <a:extLst>
              <a:ext uri="{FF2B5EF4-FFF2-40B4-BE49-F238E27FC236}">
                <a16:creationId xmlns:a16="http://schemas.microsoft.com/office/drawing/2014/main" id="{C330BA1C-38DD-AFAA-CA30-E3BDFD7BC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9861" y="1720312"/>
            <a:ext cx="697749" cy="914002"/>
          </a:xfrm>
          <a:prstGeom prst="rect">
            <a:avLst/>
          </a:prstGeom>
        </p:spPr>
      </p:pic>
      <p:pic>
        <p:nvPicPr>
          <p:cNvPr id="23" name="Picture 22" descr="A close-up of a puzzle&#10;&#10;Description automatically generated">
            <a:extLst>
              <a:ext uri="{FF2B5EF4-FFF2-40B4-BE49-F238E27FC236}">
                <a16:creationId xmlns:a16="http://schemas.microsoft.com/office/drawing/2014/main" id="{6FDD1EBD-2A7F-E37F-32B4-0FA18DAF14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4151" y="3243977"/>
            <a:ext cx="697749" cy="914002"/>
          </a:xfrm>
          <a:prstGeom prst="rect">
            <a:avLst/>
          </a:prstGeom>
        </p:spPr>
      </p:pic>
      <p:pic>
        <p:nvPicPr>
          <p:cNvPr id="24" name="Picture 23" descr="A close-up of a puzzle&#10;&#10;Description automatically generated">
            <a:extLst>
              <a:ext uri="{FF2B5EF4-FFF2-40B4-BE49-F238E27FC236}">
                <a16:creationId xmlns:a16="http://schemas.microsoft.com/office/drawing/2014/main" id="{0504A5DC-5160-9762-7EF6-F91E5F7D87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9785" y="3188941"/>
            <a:ext cx="697749" cy="1024073"/>
          </a:xfrm>
          <a:prstGeom prst="rect">
            <a:avLst/>
          </a:prstGeom>
        </p:spPr>
      </p:pic>
      <p:pic>
        <p:nvPicPr>
          <p:cNvPr id="25" name="Picture 24" descr="A close-up of a puzzle&#10;&#10;Description automatically generated">
            <a:extLst>
              <a:ext uri="{FF2B5EF4-FFF2-40B4-BE49-F238E27FC236}">
                <a16:creationId xmlns:a16="http://schemas.microsoft.com/office/drawing/2014/main" id="{54068775-843B-A210-1C91-F109D41CD2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025" y="1609345"/>
            <a:ext cx="697749" cy="1024073"/>
          </a:xfrm>
          <a:prstGeom prst="rect">
            <a:avLst/>
          </a:prstGeom>
        </p:spPr>
      </p:pic>
      <p:pic>
        <p:nvPicPr>
          <p:cNvPr id="26" name="Picture 25" descr="A close-up of a puzzle&#10;&#10;Description automatically generated">
            <a:extLst>
              <a:ext uri="{FF2B5EF4-FFF2-40B4-BE49-F238E27FC236}">
                <a16:creationId xmlns:a16="http://schemas.microsoft.com/office/drawing/2014/main" id="{074569AD-42DB-BFEC-CFFA-03F914CD2D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4931" y="4985696"/>
            <a:ext cx="697749" cy="914002"/>
          </a:xfrm>
          <a:prstGeom prst="rect">
            <a:avLst/>
          </a:prstGeom>
        </p:spPr>
      </p:pic>
      <p:pic>
        <p:nvPicPr>
          <p:cNvPr id="27" name="Picture 26" descr="A close-up of a puzzle&#10;&#10;Description automatically generated">
            <a:extLst>
              <a:ext uri="{FF2B5EF4-FFF2-40B4-BE49-F238E27FC236}">
                <a16:creationId xmlns:a16="http://schemas.microsoft.com/office/drawing/2014/main" id="{567CBC10-8E40-A892-6D07-ED6A7FC399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6669" y="4892703"/>
            <a:ext cx="697749" cy="1024073"/>
          </a:xfrm>
          <a:prstGeom prst="rect">
            <a:avLst/>
          </a:prstGeom>
        </p:spPr>
      </p:pic>
      <p:pic>
        <p:nvPicPr>
          <p:cNvPr id="30" name="Picture 29" descr="A close-up of a puzzle&#10;&#10;Description automatically generated">
            <a:extLst>
              <a:ext uri="{FF2B5EF4-FFF2-40B4-BE49-F238E27FC236}">
                <a16:creationId xmlns:a16="http://schemas.microsoft.com/office/drawing/2014/main" id="{8F7B8F02-5D59-3164-DDFF-C88798EA99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6892" y="3278263"/>
            <a:ext cx="697749" cy="914002"/>
          </a:xfrm>
          <a:prstGeom prst="rect">
            <a:avLst/>
          </a:prstGeom>
        </p:spPr>
      </p:pic>
    </p:spTree>
    <p:extLst>
      <p:ext uri="{BB962C8B-B14F-4D97-AF65-F5344CB8AC3E}">
        <p14:creationId xmlns:p14="http://schemas.microsoft.com/office/powerpoint/2010/main" val="1929674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0158" y="2014706"/>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37</a:t>
            </a:fld>
            <a:endParaRPr lang="en-US" dirty="0"/>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dirty="0"/>
              <a:t>Our last stop is chromosome 2.</a:t>
            </a:r>
            <a:endParaRPr lang="en-US" sz="3600" b="1" dirty="0">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rot="5400000">
            <a:off x="6412642" y="2095658"/>
            <a:ext cx="1541972" cy="112471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8196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38</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dirty="0"/>
              <a:t>The gene for myostatin has a variant that causes significantly increased muscle mass and strength.</a:t>
            </a:r>
          </a:p>
        </p:txBody>
      </p:sp>
      <p:pic>
        <p:nvPicPr>
          <p:cNvPr id="12" name="Content Placeholder 11">
            <a:extLst>
              <a:ext uri="{FF2B5EF4-FFF2-40B4-BE49-F238E27FC236}">
                <a16:creationId xmlns:a16="http://schemas.microsoft.com/office/drawing/2014/main" id="{88E7A7E2-C5B6-71F0-935D-6781D6AAB3D0}"/>
              </a:ext>
            </a:extLst>
          </p:cNvPr>
          <p:cNvPicPr>
            <a:picLocks noGrp="1" noChangeAspect="1"/>
          </p:cNvPicPr>
          <p:nvPr>
            <p:ph idx="1"/>
          </p:nvPr>
        </p:nvPicPr>
        <p:blipFill>
          <a:blip r:embed="rId3"/>
          <a:stretch>
            <a:fillRect/>
          </a:stretch>
        </p:blipFill>
        <p:spPr>
          <a:xfrm>
            <a:off x="7156923" y="2113280"/>
            <a:ext cx="4732294" cy="3098727"/>
          </a:xfrm>
        </p:spPr>
      </p:pic>
      <p:sp>
        <p:nvSpPr>
          <p:cNvPr id="13" name="TextBox 12">
            <a:extLst>
              <a:ext uri="{FF2B5EF4-FFF2-40B4-BE49-F238E27FC236}">
                <a16:creationId xmlns:a16="http://schemas.microsoft.com/office/drawing/2014/main" id="{E2F53754-995B-0376-F83E-43226897F542}"/>
              </a:ext>
            </a:extLst>
          </p:cNvPr>
          <p:cNvSpPr txBox="1"/>
          <p:nvPr/>
        </p:nvSpPr>
        <p:spPr>
          <a:xfrm>
            <a:off x="7040880" y="6020270"/>
            <a:ext cx="4663440" cy="461665"/>
          </a:xfrm>
          <a:prstGeom prst="rect">
            <a:avLst/>
          </a:prstGeom>
          <a:noFill/>
        </p:spPr>
        <p:txBody>
          <a:bodyPr wrap="square" rtlCol="0">
            <a:spAutoFit/>
          </a:bodyPr>
          <a:lstStyle/>
          <a:p>
            <a:pPr algn="ctr"/>
            <a:r>
              <a:rPr lang="en-US" sz="2400" dirty="0"/>
              <a:t>Myostatin</a:t>
            </a:r>
          </a:p>
        </p:txBody>
      </p:sp>
      <p:pic>
        <p:nvPicPr>
          <p:cNvPr id="2" name="Picture 1">
            <a:extLst>
              <a:ext uri="{FF2B5EF4-FFF2-40B4-BE49-F238E27FC236}">
                <a16:creationId xmlns:a16="http://schemas.microsoft.com/office/drawing/2014/main" id="{6DE9DC42-C315-E40F-D503-76DAB31BED84}"/>
              </a:ext>
            </a:extLst>
          </p:cNvPr>
          <p:cNvPicPr>
            <a:picLocks noChangeAspect="1"/>
          </p:cNvPicPr>
          <p:nvPr/>
        </p:nvPicPr>
        <p:blipFill>
          <a:blip r:embed="rId4"/>
          <a:stretch>
            <a:fillRect/>
          </a:stretch>
        </p:blipFill>
        <p:spPr>
          <a:xfrm>
            <a:off x="744717" y="1141710"/>
            <a:ext cx="6651312" cy="5157663"/>
          </a:xfrm>
          <a:prstGeom prst="rect">
            <a:avLst/>
          </a:prstGeom>
        </p:spPr>
      </p:pic>
      <p:sp>
        <p:nvSpPr>
          <p:cNvPr id="5" name="Oval 4">
            <a:extLst>
              <a:ext uri="{FF2B5EF4-FFF2-40B4-BE49-F238E27FC236}">
                <a16:creationId xmlns:a16="http://schemas.microsoft.com/office/drawing/2014/main" id="{3A3ED245-3490-D7D0-6E44-BDF62FEA7F68}"/>
              </a:ext>
            </a:extLst>
          </p:cNvPr>
          <p:cNvSpPr/>
          <p:nvPr/>
        </p:nvSpPr>
        <p:spPr>
          <a:xfrm>
            <a:off x="5461000" y="2489200"/>
            <a:ext cx="1270000" cy="29464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128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39</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a:xfrm>
            <a:off x="744717" y="103695"/>
            <a:ext cx="9605913" cy="1274595"/>
          </a:xfrm>
        </p:spPr>
        <p:txBody>
          <a:bodyPr>
            <a:normAutofit/>
          </a:bodyPr>
          <a:lstStyle/>
          <a:p>
            <a:r>
              <a:rPr lang="en-US" sz="2600" dirty="0"/>
              <a:t>A guanine was replaced by an adenine.  What are the implications of this mutation?</a:t>
            </a:r>
          </a:p>
        </p:txBody>
      </p:sp>
      <p:pic>
        <p:nvPicPr>
          <p:cNvPr id="12" name="Content Placeholder 11">
            <a:extLst>
              <a:ext uri="{FF2B5EF4-FFF2-40B4-BE49-F238E27FC236}">
                <a16:creationId xmlns:a16="http://schemas.microsoft.com/office/drawing/2014/main" id="{88E7A7E2-C5B6-71F0-935D-6781D6AAB3D0}"/>
              </a:ext>
            </a:extLst>
          </p:cNvPr>
          <p:cNvPicPr>
            <a:picLocks noGrp="1" noChangeAspect="1"/>
          </p:cNvPicPr>
          <p:nvPr>
            <p:ph idx="1"/>
          </p:nvPr>
        </p:nvPicPr>
        <p:blipFill>
          <a:blip r:embed="rId3"/>
          <a:stretch>
            <a:fillRect/>
          </a:stretch>
        </p:blipFill>
        <p:spPr>
          <a:xfrm>
            <a:off x="7156923" y="2113280"/>
            <a:ext cx="4732294" cy="3098727"/>
          </a:xfrm>
        </p:spPr>
      </p:pic>
      <p:sp>
        <p:nvSpPr>
          <p:cNvPr id="13" name="TextBox 12">
            <a:extLst>
              <a:ext uri="{FF2B5EF4-FFF2-40B4-BE49-F238E27FC236}">
                <a16:creationId xmlns:a16="http://schemas.microsoft.com/office/drawing/2014/main" id="{E2F53754-995B-0376-F83E-43226897F542}"/>
              </a:ext>
            </a:extLst>
          </p:cNvPr>
          <p:cNvSpPr txBox="1"/>
          <p:nvPr/>
        </p:nvSpPr>
        <p:spPr>
          <a:xfrm>
            <a:off x="7040880" y="6020270"/>
            <a:ext cx="4663440" cy="461665"/>
          </a:xfrm>
          <a:prstGeom prst="rect">
            <a:avLst/>
          </a:prstGeom>
          <a:noFill/>
        </p:spPr>
        <p:txBody>
          <a:bodyPr wrap="square" rtlCol="0">
            <a:spAutoFit/>
          </a:bodyPr>
          <a:lstStyle/>
          <a:p>
            <a:pPr algn="ctr"/>
            <a:r>
              <a:rPr lang="en-US" sz="2400" dirty="0"/>
              <a:t>Myostatin</a:t>
            </a:r>
          </a:p>
        </p:txBody>
      </p:sp>
      <p:pic>
        <p:nvPicPr>
          <p:cNvPr id="2" name="Picture 1">
            <a:extLst>
              <a:ext uri="{FF2B5EF4-FFF2-40B4-BE49-F238E27FC236}">
                <a16:creationId xmlns:a16="http://schemas.microsoft.com/office/drawing/2014/main" id="{6DE9DC42-C315-E40F-D503-76DAB31BED84}"/>
              </a:ext>
            </a:extLst>
          </p:cNvPr>
          <p:cNvPicPr>
            <a:picLocks noChangeAspect="1"/>
          </p:cNvPicPr>
          <p:nvPr/>
        </p:nvPicPr>
        <p:blipFill>
          <a:blip r:embed="rId4"/>
          <a:stretch>
            <a:fillRect/>
          </a:stretch>
        </p:blipFill>
        <p:spPr>
          <a:xfrm>
            <a:off x="744717" y="1141710"/>
            <a:ext cx="6651312" cy="5157663"/>
          </a:xfrm>
          <a:prstGeom prst="rect">
            <a:avLst/>
          </a:prstGeom>
        </p:spPr>
      </p:pic>
      <p:sp>
        <p:nvSpPr>
          <p:cNvPr id="5" name="Oval 4">
            <a:extLst>
              <a:ext uri="{FF2B5EF4-FFF2-40B4-BE49-F238E27FC236}">
                <a16:creationId xmlns:a16="http://schemas.microsoft.com/office/drawing/2014/main" id="{3A3ED245-3490-D7D0-6E44-BDF62FEA7F68}"/>
              </a:ext>
            </a:extLst>
          </p:cNvPr>
          <p:cNvSpPr/>
          <p:nvPr/>
        </p:nvSpPr>
        <p:spPr>
          <a:xfrm>
            <a:off x="5384800" y="2221920"/>
            <a:ext cx="1270000" cy="38877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288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dirty="0"/>
              <a:t>Construct a chromosome</a:t>
            </a:r>
            <a:br>
              <a:rPr lang="en-US" dirty="0"/>
            </a:br>
            <a:endParaRPr lang="en-US" dirty="0"/>
          </a:p>
        </p:txBody>
      </p:sp>
      <p:pic>
        <p:nvPicPr>
          <p:cNvPr id="9" name="Content Placeholder 8" descr="A red puzzle piece with three holes&#10;&#10;Description automatically generated">
            <a:extLst>
              <a:ext uri="{FF2B5EF4-FFF2-40B4-BE49-F238E27FC236}">
                <a16:creationId xmlns:a16="http://schemas.microsoft.com/office/drawing/2014/main" id="{0E846B90-0173-9EFD-1667-CC07B79FACC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79171" y="1502876"/>
            <a:ext cx="2574173" cy="4763051"/>
          </a:xfrm>
          <a:prstGeom prst="rect">
            <a:avLst/>
          </a:prstGeom>
          <a:ln>
            <a:noFill/>
          </a:ln>
          <a:effectLst>
            <a:softEdge rad="112500"/>
          </a:effectLst>
        </p:spPr>
      </p:pic>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677656"/>
          </a:xfrm>
          <a:prstGeom prst="rect">
            <a:avLst/>
          </a:prstGeom>
          <a:noFill/>
        </p:spPr>
        <p:txBody>
          <a:bodyPr wrap="square" rtlCol="0">
            <a:spAutoFit/>
          </a:bodyPr>
          <a:lstStyle/>
          <a:p>
            <a:pPr marL="457200" indent="-457200">
              <a:buFont typeface="Arial" panose="020B0604020202020204" pitchFamily="34" charset="0"/>
              <a:buChar char="•"/>
            </a:pPr>
            <a:r>
              <a:rPr lang="en-US" sz="2800" b="1" dirty="0"/>
              <a:t>Start with one centromere</a:t>
            </a:r>
          </a:p>
          <a:p>
            <a:pPr marL="457200" indent="-457200">
              <a:buFont typeface="Arial" panose="020B0604020202020204" pitchFamily="34" charset="0"/>
              <a:buChar char="•"/>
            </a:pPr>
            <a:r>
              <a:rPr lang="en-US" sz="2800" dirty="0"/>
              <a:t>Add 3 to 4 chromosome connectors to each side of the centromere</a:t>
            </a:r>
          </a:p>
          <a:p>
            <a:pPr marL="457200" indent="-457200">
              <a:buFont typeface="Arial" panose="020B0604020202020204" pitchFamily="34" charset="0"/>
              <a:buChar char="•"/>
            </a:pPr>
            <a:r>
              <a:rPr lang="en-US" sz="2800" dirty="0"/>
              <a:t>Add a cap piece to each end of the chromatid. </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3748147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40</a:t>
            </a:fld>
            <a:endParaRPr lang="en-US" dirty="0"/>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extLst>
              <p:ext uri="{D42A27DB-BD31-4B8C-83A1-F6EECF244321}">
                <p14:modId xmlns:p14="http://schemas.microsoft.com/office/powerpoint/2010/main" val="939864808"/>
              </p:ext>
            </p:extLst>
          </p:nvPr>
        </p:nvGraphicFramePr>
        <p:xfrm>
          <a:off x="1005840" y="1231900"/>
          <a:ext cx="10582274" cy="502920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dirty="0"/>
                        <a:t>Myostatin-related muscle hypertrophy</a:t>
                      </a:r>
                    </a:p>
                    <a:p>
                      <a:pPr algn="ctr"/>
                      <a:r>
                        <a:rPr lang="en-US" dirty="0"/>
                        <a:t>Possible Genotypes and Phenotypes</a:t>
                      </a:r>
                    </a:p>
                  </a:txBody>
                  <a:tcPr/>
                </a:tc>
                <a:tc>
                  <a:txBody>
                    <a:bodyPr/>
                    <a:lstStyle/>
                    <a:p>
                      <a:pPr algn="ctr"/>
                      <a:r>
                        <a:rPr lang="en-US" dirty="0"/>
                        <a:t>DNA Sequence</a:t>
                      </a:r>
                    </a:p>
                  </a:txBody>
                  <a:tcPr/>
                </a:tc>
                <a:extLst>
                  <a:ext uri="{0D108BD9-81ED-4DB2-BD59-A6C34878D82A}">
                    <a16:rowId xmlns:a16="http://schemas.microsoft.com/office/drawing/2014/main" val="4005106147"/>
                  </a:ext>
                </a:extLst>
              </a:tr>
              <a:tr h="149860">
                <a:tc>
                  <a:txBody>
                    <a:bodyPr/>
                    <a:lstStyle/>
                    <a:p>
                      <a:r>
                        <a:rPr lang="en-US" dirty="0"/>
                        <a:t>Homozygous dominant</a:t>
                      </a:r>
                    </a:p>
                    <a:p>
                      <a:r>
                        <a:rPr lang="en-US" dirty="0"/>
                        <a:t>MM</a:t>
                      </a:r>
                    </a:p>
                  </a:txBody>
                  <a:tcPr/>
                </a:tc>
                <a:tc>
                  <a:txBody>
                    <a:bodyPr/>
                    <a:lstStyle/>
                    <a:p>
                      <a:endParaRPr lang="en-US" dirty="0"/>
                    </a:p>
                    <a:p>
                      <a:endParaRPr lang="en-US" dirty="0"/>
                    </a:p>
                    <a:p>
                      <a:endParaRPr lang="en-US" dirty="0"/>
                    </a:p>
                    <a:p>
                      <a:endParaRPr lang="en-US" dirty="0"/>
                    </a:p>
                    <a:p>
                      <a:endParaRPr lang="en-US" dirty="0"/>
                    </a:p>
                  </a:txBody>
                  <a:tcPr/>
                </a:tc>
                <a:extLst>
                  <a:ext uri="{0D108BD9-81ED-4DB2-BD59-A6C34878D82A}">
                    <a16:rowId xmlns:a16="http://schemas.microsoft.com/office/drawing/2014/main" val="121712790"/>
                  </a:ext>
                </a:extLst>
              </a:tr>
              <a:tr h="370840">
                <a:tc>
                  <a:txBody>
                    <a:bodyPr/>
                    <a:lstStyle/>
                    <a:p>
                      <a:r>
                        <a:rPr lang="en-US" dirty="0"/>
                        <a:t>Heterozygous</a:t>
                      </a:r>
                    </a:p>
                    <a:p>
                      <a:r>
                        <a:rPr lang="en-US" dirty="0"/>
                        <a:t>Mm</a:t>
                      </a:r>
                    </a:p>
                    <a:p>
                      <a:endParaRPr lang="en-US" dirty="0"/>
                    </a:p>
                  </a:txBody>
                  <a:tcPr/>
                </a:tc>
                <a:tc>
                  <a:txBody>
                    <a:bodyPr/>
                    <a:lstStyle/>
                    <a:p>
                      <a:endParaRPr lang="en-US" dirty="0"/>
                    </a:p>
                    <a:p>
                      <a:endParaRPr lang="en-US" dirty="0"/>
                    </a:p>
                    <a:p>
                      <a:endParaRPr lang="en-US" dirty="0"/>
                    </a:p>
                    <a:p>
                      <a:endParaRPr lang="en-US" dirty="0"/>
                    </a:p>
                  </a:txBody>
                  <a:tcPr/>
                </a:tc>
                <a:extLst>
                  <a:ext uri="{0D108BD9-81ED-4DB2-BD59-A6C34878D82A}">
                    <a16:rowId xmlns:a16="http://schemas.microsoft.com/office/drawing/2014/main" val="3735996478"/>
                  </a:ext>
                </a:extLst>
              </a:tr>
              <a:tr h="370840">
                <a:tc>
                  <a:txBody>
                    <a:bodyPr/>
                    <a:lstStyle/>
                    <a:p>
                      <a:r>
                        <a:rPr lang="en-US" dirty="0"/>
                        <a:t>Homozygous recessive</a:t>
                      </a:r>
                    </a:p>
                    <a:p>
                      <a:r>
                        <a:rPr lang="en-US" dirty="0"/>
                        <a:t>mm</a:t>
                      </a:r>
                    </a:p>
                  </a:txBody>
                  <a:tcPr/>
                </a:tc>
                <a:tc>
                  <a:txBody>
                    <a:bodyPr/>
                    <a:lstStyle/>
                    <a:p>
                      <a:endParaRPr lang="en-US" dirty="0"/>
                    </a:p>
                    <a:p>
                      <a:endParaRPr lang="en-US" dirty="0"/>
                    </a:p>
                    <a:p>
                      <a:endParaRPr lang="en-US" dirty="0"/>
                    </a:p>
                    <a:p>
                      <a:endParaRPr lang="en-US" dirty="0"/>
                    </a:p>
                    <a:p>
                      <a:endParaRPr lang="en-US" dirty="0"/>
                    </a:p>
                    <a:p>
                      <a:endParaRPr lang="en-US" dirty="0"/>
                    </a:p>
                  </a:txBody>
                  <a:tcPr/>
                </a:tc>
                <a:extLst>
                  <a:ext uri="{0D108BD9-81ED-4DB2-BD59-A6C34878D82A}">
                    <a16:rowId xmlns:a16="http://schemas.microsoft.com/office/drawing/2014/main" val="481559367"/>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dirty="0"/>
              <a:t>Understanding Incomplete Dominance</a:t>
            </a:r>
          </a:p>
        </p:txBody>
      </p:sp>
      <p:pic>
        <p:nvPicPr>
          <p:cNvPr id="5" name="Picture 4" descr="A group of red and grey puzzle pieces&#10;&#10;Description automatically generated">
            <a:extLst>
              <a:ext uri="{FF2B5EF4-FFF2-40B4-BE49-F238E27FC236}">
                <a16:creationId xmlns:a16="http://schemas.microsoft.com/office/drawing/2014/main" id="{744DB3A9-29DC-D087-515F-1051FB46EE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8777" y="4693710"/>
            <a:ext cx="1793704" cy="1442930"/>
          </a:xfrm>
          <a:prstGeom prst="rect">
            <a:avLst/>
          </a:prstGeom>
          <a:ln>
            <a:noFill/>
          </a:ln>
          <a:effectLst>
            <a:softEdge rad="112500"/>
          </a:effectLst>
        </p:spPr>
      </p:pic>
      <p:pic>
        <p:nvPicPr>
          <p:cNvPr id="6" name="Picture 5" descr="A group of red and grey puzzle pieces&#10;&#10;Description automatically generated">
            <a:extLst>
              <a:ext uri="{FF2B5EF4-FFF2-40B4-BE49-F238E27FC236}">
                <a16:creationId xmlns:a16="http://schemas.microsoft.com/office/drawing/2014/main" id="{66BD3535-2582-FA1B-CC02-3714C44FCC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3445" y="4693710"/>
            <a:ext cx="1793704" cy="1442930"/>
          </a:xfrm>
          <a:prstGeom prst="rect">
            <a:avLst/>
          </a:prstGeom>
          <a:ln>
            <a:noFill/>
          </a:ln>
          <a:effectLst>
            <a:softEdge rad="112500"/>
          </a:effectLst>
        </p:spPr>
      </p:pic>
      <p:pic>
        <p:nvPicPr>
          <p:cNvPr id="8" name="Picture 7" descr="A group of red and grey puzzle pieces&#10;&#10;Description automatically generated">
            <a:extLst>
              <a:ext uri="{FF2B5EF4-FFF2-40B4-BE49-F238E27FC236}">
                <a16:creationId xmlns:a16="http://schemas.microsoft.com/office/drawing/2014/main" id="{DD4FC1DF-1CA4-95F8-FA20-95287E2291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4565" y="3294311"/>
            <a:ext cx="1584875" cy="1274939"/>
          </a:xfrm>
          <a:prstGeom prst="rect">
            <a:avLst/>
          </a:prstGeom>
          <a:ln>
            <a:noFill/>
          </a:ln>
          <a:effectLst>
            <a:softEdge rad="112500"/>
          </a:effectLst>
        </p:spPr>
      </p:pic>
      <p:pic>
        <p:nvPicPr>
          <p:cNvPr id="11" name="Picture 10" descr="A group of red objects with letters&#10;&#10;Description automatically generated">
            <a:extLst>
              <a:ext uri="{FF2B5EF4-FFF2-40B4-BE49-F238E27FC236}">
                <a16:creationId xmlns:a16="http://schemas.microsoft.com/office/drawing/2014/main" id="{E8EFDE7D-6E52-47B9-C26B-5B93CCCBE6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0743" y="1932428"/>
            <a:ext cx="1591891" cy="1274939"/>
          </a:xfrm>
          <a:prstGeom prst="rect">
            <a:avLst/>
          </a:prstGeom>
          <a:ln>
            <a:noFill/>
          </a:ln>
          <a:effectLst>
            <a:softEdge rad="112500"/>
          </a:effectLst>
        </p:spPr>
      </p:pic>
      <p:pic>
        <p:nvPicPr>
          <p:cNvPr id="12" name="Picture 11" descr="A group of red objects with letters&#10;&#10;Description automatically generated">
            <a:extLst>
              <a:ext uri="{FF2B5EF4-FFF2-40B4-BE49-F238E27FC236}">
                <a16:creationId xmlns:a16="http://schemas.microsoft.com/office/drawing/2014/main" id="{B7231172-E9A2-ABEE-67F7-359F1BEBC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4565" y="1932428"/>
            <a:ext cx="1576086" cy="1262281"/>
          </a:xfrm>
          <a:prstGeom prst="rect">
            <a:avLst/>
          </a:prstGeom>
          <a:ln>
            <a:noFill/>
          </a:ln>
          <a:effectLst>
            <a:softEdge rad="112500"/>
          </a:effectLst>
        </p:spPr>
      </p:pic>
      <p:pic>
        <p:nvPicPr>
          <p:cNvPr id="13" name="Picture 12" descr="A group of red objects with letters&#10;&#10;Description automatically generated">
            <a:extLst>
              <a:ext uri="{FF2B5EF4-FFF2-40B4-BE49-F238E27FC236}">
                <a16:creationId xmlns:a16="http://schemas.microsoft.com/office/drawing/2014/main" id="{537159A1-E15F-F570-6921-1BF353B186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0743" y="3277835"/>
            <a:ext cx="1591891" cy="1274939"/>
          </a:xfrm>
          <a:prstGeom prst="rect">
            <a:avLst/>
          </a:prstGeom>
          <a:ln>
            <a:noFill/>
          </a:ln>
          <a:effectLst>
            <a:softEdge rad="112500"/>
          </a:effectLst>
        </p:spPr>
      </p:pic>
    </p:spTree>
    <p:extLst>
      <p:ext uri="{BB962C8B-B14F-4D97-AF65-F5344CB8AC3E}">
        <p14:creationId xmlns:p14="http://schemas.microsoft.com/office/powerpoint/2010/main" val="36640531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17DB0605-20BD-36E5-F995-08446C8BA5E2}"/>
              </a:ext>
            </a:extLst>
          </p:cNvPr>
          <p:cNvSpPr txBox="1"/>
          <p:nvPr/>
        </p:nvSpPr>
        <p:spPr>
          <a:xfrm>
            <a:off x="178755" y="1662007"/>
            <a:ext cx="3361967" cy="3693319"/>
          </a:xfrm>
          <a:prstGeom prst="rect">
            <a:avLst/>
          </a:prstGeom>
          <a:noFill/>
        </p:spPr>
        <p:txBody>
          <a:bodyPr wrap="square">
            <a:spAutoFit/>
          </a:bodyPr>
          <a:lstStyle/>
          <a:p>
            <a:r>
              <a:rPr lang="en-US" sz="2600" dirty="0"/>
              <a:t>Two heterozygous individuals with muscle hypertrophy syndrome want to know if they might have affected children. Complete the Punnett square using DNA sequences to fill in each of the squares.</a:t>
            </a:r>
            <a:endParaRPr lang="en-US" sz="2600" b="1" dirty="0">
              <a:solidFill>
                <a:schemeClr val="accent6">
                  <a:lumMod val="60000"/>
                  <a:lumOff val="40000"/>
                </a:schemeClr>
              </a:solidFill>
            </a:endParaRPr>
          </a:p>
        </p:txBody>
      </p:sp>
      <p:pic>
        <p:nvPicPr>
          <p:cNvPr id="6" name="Picture 5" descr="A group of red and grey puzzle pieces&#10;&#10;Description automatically generated">
            <a:extLst>
              <a:ext uri="{FF2B5EF4-FFF2-40B4-BE49-F238E27FC236}">
                <a16:creationId xmlns:a16="http://schemas.microsoft.com/office/drawing/2014/main" id="{14F7089C-1AA0-B7D6-063F-CC50C4854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3520" y="1909689"/>
            <a:ext cx="937440" cy="754116"/>
          </a:xfrm>
          <a:prstGeom prst="rect">
            <a:avLst/>
          </a:prstGeom>
          <a:ln>
            <a:noFill/>
          </a:ln>
          <a:effectLst>
            <a:softEdge rad="112500"/>
          </a:effectLst>
        </p:spPr>
      </p:pic>
      <p:pic>
        <p:nvPicPr>
          <p:cNvPr id="12" name="Picture 11" descr="A blue and grey puzzle pieces&#10;&#10;Description automatically generated">
            <a:extLst>
              <a:ext uri="{FF2B5EF4-FFF2-40B4-BE49-F238E27FC236}">
                <a16:creationId xmlns:a16="http://schemas.microsoft.com/office/drawing/2014/main" id="{872B54BB-96BB-58D9-D0A5-3AEE0372D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087878" y="5175464"/>
            <a:ext cx="1336355" cy="932471"/>
          </a:xfrm>
          <a:prstGeom prst="rect">
            <a:avLst/>
          </a:prstGeom>
        </p:spPr>
      </p:pic>
      <p:pic>
        <p:nvPicPr>
          <p:cNvPr id="16" name="Picture 15" descr="A blue puzzle pieces with letters and numbers&#10;&#10;Description automatically generated">
            <a:extLst>
              <a:ext uri="{FF2B5EF4-FFF2-40B4-BE49-F238E27FC236}">
                <a16:creationId xmlns:a16="http://schemas.microsoft.com/office/drawing/2014/main" id="{21F7A5C5-02A0-9FD3-32E3-43468D702E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3491086" y="3224199"/>
            <a:ext cx="790194" cy="1119024"/>
          </a:xfrm>
          <a:prstGeom prst="rect">
            <a:avLst/>
          </a:prstGeom>
        </p:spPr>
      </p:pic>
      <p:pic>
        <p:nvPicPr>
          <p:cNvPr id="20" name="Picture 19" descr="A group of red objects with letters&#10;&#10;Description automatically generated">
            <a:extLst>
              <a:ext uri="{FF2B5EF4-FFF2-40B4-BE49-F238E27FC236}">
                <a16:creationId xmlns:a16="http://schemas.microsoft.com/office/drawing/2014/main" id="{371999E2-CFEB-B45E-1EF6-6F7C48CF3A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5136" y="1852781"/>
            <a:ext cx="941590" cy="754116"/>
          </a:xfrm>
          <a:prstGeom prst="rect">
            <a:avLst/>
          </a:prstGeom>
        </p:spPr>
      </p:pic>
      <p:sp>
        <p:nvSpPr>
          <p:cNvPr id="24" name="TextBox 23">
            <a:extLst>
              <a:ext uri="{FF2B5EF4-FFF2-40B4-BE49-F238E27FC236}">
                <a16:creationId xmlns:a16="http://schemas.microsoft.com/office/drawing/2014/main" id="{619D5B0E-457B-8620-DD59-A172825491E8}"/>
              </a:ext>
            </a:extLst>
          </p:cNvPr>
          <p:cNvSpPr txBox="1"/>
          <p:nvPr/>
        </p:nvSpPr>
        <p:spPr>
          <a:xfrm rot="10800000" flipV="1">
            <a:off x="9185084" y="5282981"/>
            <a:ext cx="2712275" cy="830997"/>
          </a:xfrm>
          <a:prstGeom prst="rect">
            <a:avLst/>
          </a:prstGeom>
          <a:noFill/>
        </p:spPr>
        <p:txBody>
          <a:bodyPr wrap="square">
            <a:spAutoFit/>
          </a:bodyPr>
          <a:lstStyle/>
          <a:p>
            <a:pPr algn="ctr"/>
            <a:r>
              <a:rPr lang="en-US" sz="2400" b="1" dirty="0">
                <a:solidFill>
                  <a:schemeClr val="accent6">
                    <a:lumMod val="60000"/>
                    <a:lumOff val="40000"/>
                  </a:schemeClr>
                </a:solidFill>
              </a:rPr>
              <a:t>What are the implications?</a:t>
            </a:r>
            <a:endParaRPr lang="en-US" sz="2400" dirty="0"/>
          </a:p>
        </p:txBody>
      </p:sp>
    </p:spTree>
    <p:extLst>
      <p:ext uri="{BB962C8B-B14F-4D97-AF65-F5344CB8AC3E}">
        <p14:creationId xmlns:p14="http://schemas.microsoft.com/office/powerpoint/2010/main" val="2501515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17DB0605-20BD-36E5-F995-08446C8BA5E2}"/>
              </a:ext>
            </a:extLst>
          </p:cNvPr>
          <p:cNvSpPr txBox="1"/>
          <p:nvPr/>
        </p:nvSpPr>
        <p:spPr>
          <a:xfrm>
            <a:off x="178755" y="1662007"/>
            <a:ext cx="3361967" cy="3693319"/>
          </a:xfrm>
          <a:prstGeom prst="rect">
            <a:avLst/>
          </a:prstGeom>
          <a:noFill/>
        </p:spPr>
        <p:txBody>
          <a:bodyPr wrap="square">
            <a:spAutoFit/>
          </a:bodyPr>
          <a:lstStyle/>
          <a:p>
            <a:r>
              <a:rPr lang="en-US" sz="2600" dirty="0"/>
              <a:t>Two heterozygous individuals with muscle hypertrophy syndrome want to know if they might have affected children. Complete the Punnett square using DNA sequences to fill in each of the squares.</a:t>
            </a:r>
            <a:endParaRPr lang="en-US" sz="2600" b="1" dirty="0">
              <a:solidFill>
                <a:schemeClr val="accent6">
                  <a:lumMod val="60000"/>
                  <a:lumOff val="40000"/>
                </a:schemeClr>
              </a:solidFill>
            </a:endParaRPr>
          </a:p>
        </p:txBody>
      </p:sp>
      <p:pic>
        <p:nvPicPr>
          <p:cNvPr id="6" name="Picture 5" descr="A group of red and grey puzzle pieces&#10;&#10;Description automatically generated">
            <a:extLst>
              <a:ext uri="{FF2B5EF4-FFF2-40B4-BE49-F238E27FC236}">
                <a16:creationId xmlns:a16="http://schemas.microsoft.com/office/drawing/2014/main" id="{14F7089C-1AA0-B7D6-063F-CC50C4854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3520" y="1909689"/>
            <a:ext cx="937440" cy="754116"/>
          </a:xfrm>
          <a:prstGeom prst="rect">
            <a:avLst/>
          </a:prstGeom>
          <a:ln>
            <a:noFill/>
          </a:ln>
          <a:effectLst>
            <a:softEdge rad="112500"/>
          </a:effectLst>
        </p:spPr>
      </p:pic>
      <p:pic>
        <p:nvPicPr>
          <p:cNvPr id="9" name="Picture 8" descr="A group of red and grey puzzle pieces&#10;&#10;Description automatically generated">
            <a:extLst>
              <a:ext uri="{FF2B5EF4-FFF2-40B4-BE49-F238E27FC236}">
                <a16:creationId xmlns:a16="http://schemas.microsoft.com/office/drawing/2014/main" id="{913DAF18-A382-B81C-2FB3-7475529B27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1224" y="3385435"/>
            <a:ext cx="986241" cy="793373"/>
          </a:xfrm>
          <a:prstGeom prst="rect">
            <a:avLst/>
          </a:prstGeom>
          <a:ln>
            <a:noFill/>
          </a:ln>
          <a:effectLst>
            <a:softEdge rad="112500"/>
          </a:effectLst>
        </p:spPr>
      </p:pic>
      <p:pic>
        <p:nvPicPr>
          <p:cNvPr id="10" name="Picture 9" descr="A group of red and grey puzzle pieces&#10;&#10;Description automatically generated">
            <a:extLst>
              <a:ext uri="{FF2B5EF4-FFF2-40B4-BE49-F238E27FC236}">
                <a16:creationId xmlns:a16="http://schemas.microsoft.com/office/drawing/2014/main" id="{E83783C5-FD4F-5743-63EA-84AAB2FD4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2008" y="5098939"/>
            <a:ext cx="1038952" cy="835777"/>
          </a:xfrm>
          <a:prstGeom prst="rect">
            <a:avLst/>
          </a:prstGeom>
          <a:ln>
            <a:noFill/>
          </a:ln>
          <a:effectLst>
            <a:softEdge rad="112500"/>
          </a:effectLst>
        </p:spPr>
      </p:pic>
      <p:pic>
        <p:nvPicPr>
          <p:cNvPr id="12" name="Picture 11" descr="A blue and grey puzzle pieces&#10;&#10;Description automatically generated">
            <a:extLst>
              <a:ext uri="{FF2B5EF4-FFF2-40B4-BE49-F238E27FC236}">
                <a16:creationId xmlns:a16="http://schemas.microsoft.com/office/drawing/2014/main" id="{872B54BB-96BB-58D9-D0A5-3AEE0372D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087878" y="5175464"/>
            <a:ext cx="1336355" cy="932471"/>
          </a:xfrm>
          <a:prstGeom prst="rect">
            <a:avLst/>
          </a:prstGeom>
        </p:spPr>
      </p:pic>
      <p:pic>
        <p:nvPicPr>
          <p:cNvPr id="13" name="Picture 12" descr="A blue and grey puzzle pieces&#10;&#10;Description automatically generated">
            <a:extLst>
              <a:ext uri="{FF2B5EF4-FFF2-40B4-BE49-F238E27FC236}">
                <a16:creationId xmlns:a16="http://schemas.microsoft.com/office/drawing/2014/main" id="{598A2382-E784-10CE-4F92-8D7BA473F6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4497371" y="5016481"/>
            <a:ext cx="1315953" cy="918235"/>
          </a:xfrm>
          <a:prstGeom prst="rect">
            <a:avLst/>
          </a:prstGeom>
        </p:spPr>
      </p:pic>
      <p:pic>
        <p:nvPicPr>
          <p:cNvPr id="14" name="Picture 13" descr="A blue and grey puzzle pieces&#10;&#10;Description automatically generated">
            <a:extLst>
              <a:ext uri="{FF2B5EF4-FFF2-40B4-BE49-F238E27FC236}">
                <a16:creationId xmlns:a16="http://schemas.microsoft.com/office/drawing/2014/main" id="{7B51846E-5916-9170-F1F4-AC90703AA6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6747794" y="5114326"/>
            <a:ext cx="1197778" cy="835776"/>
          </a:xfrm>
          <a:prstGeom prst="rect">
            <a:avLst/>
          </a:prstGeom>
        </p:spPr>
      </p:pic>
      <p:pic>
        <p:nvPicPr>
          <p:cNvPr id="16" name="Picture 15" descr="A blue puzzle pieces with letters and numbers&#10;&#10;Description automatically generated">
            <a:extLst>
              <a:ext uri="{FF2B5EF4-FFF2-40B4-BE49-F238E27FC236}">
                <a16:creationId xmlns:a16="http://schemas.microsoft.com/office/drawing/2014/main" id="{21F7A5C5-02A0-9FD3-32E3-43468D702E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3491086" y="3224199"/>
            <a:ext cx="790194" cy="1119024"/>
          </a:xfrm>
          <a:prstGeom prst="rect">
            <a:avLst/>
          </a:prstGeom>
        </p:spPr>
      </p:pic>
      <p:pic>
        <p:nvPicPr>
          <p:cNvPr id="17" name="Picture 16" descr="A blue puzzle pieces with letters and numbers&#10;&#10;Description automatically generated">
            <a:extLst>
              <a:ext uri="{FF2B5EF4-FFF2-40B4-BE49-F238E27FC236}">
                <a16:creationId xmlns:a16="http://schemas.microsoft.com/office/drawing/2014/main" id="{7AE330D0-E810-DACA-040A-035C8F163D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4741270" y="3177083"/>
            <a:ext cx="790194" cy="1119024"/>
          </a:xfrm>
          <a:prstGeom prst="rect">
            <a:avLst/>
          </a:prstGeom>
        </p:spPr>
      </p:pic>
      <p:pic>
        <p:nvPicPr>
          <p:cNvPr id="18" name="Picture 17" descr="A blue puzzle pieces with letters and numbers&#10;&#10;Description automatically generated">
            <a:extLst>
              <a:ext uri="{FF2B5EF4-FFF2-40B4-BE49-F238E27FC236}">
                <a16:creationId xmlns:a16="http://schemas.microsoft.com/office/drawing/2014/main" id="{D2AD2F5D-B273-E51F-4B4F-371B26728C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6888911" y="3239586"/>
            <a:ext cx="790194" cy="1119024"/>
          </a:xfrm>
          <a:prstGeom prst="rect">
            <a:avLst/>
          </a:prstGeom>
        </p:spPr>
      </p:pic>
      <p:pic>
        <p:nvPicPr>
          <p:cNvPr id="20" name="Picture 19" descr="A group of red objects with letters&#10;&#10;Description automatically generated">
            <a:extLst>
              <a:ext uri="{FF2B5EF4-FFF2-40B4-BE49-F238E27FC236}">
                <a16:creationId xmlns:a16="http://schemas.microsoft.com/office/drawing/2014/main" id="{371999E2-CFEB-B45E-1EF6-6F7C48CF3A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5136" y="1852781"/>
            <a:ext cx="941590" cy="754116"/>
          </a:xfrm>
          <a:prstGeom prst="rect">
            <a:avLst/>
          </a:prstGeom>
        </p:spPr>
      </p:pic>
      <p:pic>
        <p:nvPicPr>
          <p:cNvPr id="21" name="Picture 20" descr="A group of red objects with letters&#10;&#10;Description automatically generated">
            <a:extLst>
              <a:ext uri="{FF2B5EF4-FFF2-40B4-BE49-F238E27FC236}">
                <a16:creationId xmlns:a16="http://schemas.microsoft.com/office/drawing/2014/main" id="{46A2E084-D8E7-9530-5A7A-18E1137585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4125" y="3248262"/>
            <a:ext cx="1103052" cy="883430"/>
          </a:xfrm>
          <a:prstGeom prst="rect">
            <a:avLst/>
          </a:prstGeom>
        </p:spPr>
      </p:pic>
      <p:pic>
        <p:nvPicPr>
          <p:cNvPr id="22" name="Picture 21" descr="A group of red objects with letters&#10;&#10;Description automatically generated">
            <a:extLst>
              <a:ext uri="{FF2B5EF4-FFF2-40B4-BE49-F238E27FC236}">
                <a16:creationId xmlns:a16="http://schemas.microsoft.com/office/drawing/2014/main" id="{6C80C50D-69D4-7161-0EB5-BD7BCAC06F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5879" y="5059305"/>
            <a:ext cx="981342" cy="785953"/>
          </a:xfrm>
          <a:prstGeom prst="rect">
            <a:avLst/>
          </a:prstGeom>
        </p:spPr>
      </p:pic>
      <p:sp>
        <p:nvSpPr>
          <p:cNvPr id="24" name="TextBox 23">
            <a:extLst>
              <a:ext uri="{FF2B5EF4-FFF2-40B4-BE49-F238E27FC236}">
                <a16:creationId xmlns:a16="http://schemas.microsoft.com/office/drawing/2014/main" id="{619D5B0E-457B-8620-DD59-A172825491E8}"/>
              </a:ext>
            </a:extLst>
          </p:cNvPr>
          <p:cNvSpPr txBox="1"/>
          <p:nvPr/>
        </p:nvSpPr>
        <p:spPr>
          <a:xfrm rot="10800000" flipV="1">
            <a:off x="9185084" y="5282981"/>
            <a:ext cx="2712275" cy="830997"/>
          </a:xfrm>
          <a:prstGeom prst="rect">
            <a:avLst/>
          </a:prstGeom>
          <a:noFill/>
        </p:spPr>
        <p:txBody>
          <a:bodyPr wrap="square">
            <a:spAutoFit/>
          </a:bodyPr>
          <a:lstStyle/>
          <a:p>
            <a:pPr algn="ctr"/>
            <a:r>
              <a:rPr lang="en-US" sz="2400" b="1" dirty="0">
                <a:solidFill>
                  <a:schemeClr val="accent6">
                    <a:lumMod val="60000"/>
                    <a:lumOff val="40000"/>
                  </a:schemeClr>
                </a:solidFill>
              </a:rPr>
              <a:t>What are the implications?</a:t>
            </a:r>
            <a:endParaRPr lang="en-US" sz="2400" dirty="0"/>
          </a:p>
        </p:txBody>
      </p:sp>
    </p:spTree>
    <p:extLst>
      <p:ext uri="{BB962C8B-B14F-4D97-AF65-F5344CB8AC3E}">
        <p14:creationId xmlns:p14="http://schemas.microsoft.com/office/powerpoint/2010/main" val="2180523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43</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normAutofit fontScale="90000"/>
          </a:bodyPr>
          <a:lstStyle/>
          <a:p>
            <a:pPr algn="ctr"/>
            <a:r>
              <a:rPr lang="en-US" dirty="0"/>
              <a:t>Genetic databanks to help you develop other cases</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a:xfrm>
            <a:off x="534379" y="1768474"/>
            <a:ext cx="6021870" cy="4651375"/>
          </a:xfrm>
        </p:spPr>
        <p:txBody>
          <a:bodyPr/>
          <a:lstStyle/>
          <a:p>
            <a:r>
              <a:rPr lang="en-US" dirty="0">
                <a:hlinkClick r:id="rId3"/>
              </a:rPr>
              <a:t>Home - OMIM - NCBI (nih.gov)</a:t>
            </a:r>
            <a:endParaRPr lang="en-US" dirty="0"/>
          </a:p>
          <a:p>
            <a:endParaRPr lang="en-US" dirty="0"/>
          </a:p>
          <a:p>
            <a:endParaRPr lang="en-US" dirty="0"/>
          </a:p>
          <a:p>
            <a:endParaRPr lang="en-US" dirty="0"/>
          </a:p>
          <a:p>
            <a:r>
              <a:rPr lang="en-US" dirty="0">
                <a:hlinkClick r:id="rId4"/>
              </a:rPr>
              <a:t>MedlinePlus: Genetics</a:t>
            </a:r>
            <a:endParaRPr lang="en-US" dirty="0"/>
          </a:p>
          <a:p>
            <a:endParaRPr lang="en-US" dirty="0"/>
          </a:p>
        </p:txBody>
      </p:sp>
      <p:pic>
        <p:nvPicPr>
          <p:cNvPr id="6" name="Picture 5">
            <a:extLst>
              <a:ext uri="{FF2B5EF4-FFF2-40B4-BE49-F238E27FC236}">
                <a16:creationId xmlns:a16="http://schemas.microsoft.com/office/drawing/2014/main" id="{D71CB00E-F8D3-0A21-7099-1473C360670C}"/>
              </a:ext>
            </a:extLst>
          </p:cNvPr>
          <p:cNvPicPr>
            <a:picLocks noChangeAspect="1"/>
          </p:cNvPicPr>
          <p:nvPr/>
        </p:nvPicPr>
        <p:blipFill>
          <a:blip r:embed="rId5"/>
          <a:stretch>
            <a:fillRect/>
          </a:stretch>
        </p:blipFill>
        <p:spPr>
          <a:xfrm>
            <a:off x="6677947" y="1579846"/>
            <a:ext cx="3664138" cy="1320868"/>
          </a:xfrm>
          <a:prstGeom prst="rect">
            <a:avLst/>
          </a:prstGeom>
        </p:spPr>
      </p:pic>
      <p:pic>
        <p:nvPicPr>
          <p:cNvPr id="8" name="Picture 7">
            <a:extLst>
              <a:ext uri="{FF2B5EF4-FFF2-40B4-BE49-F238E27FC236}">
                <a16:creationId xmlns:a16="http://schemas.microsoft.com/office/drawing/2014/main" id="{4F8A02A4-794B-068F-BECB-CB086807D66C}"/>
              </a:ext>
            </a:extLst>
          </p:cNvPr>
          <p:cNvPicPr>
            <a:picLocks noChangeAspect="1"/>
          </p:cNvPicPr>
          <p:nvPr/>
        </p:nvPicPr>
        <p:blipFill>
          <a:blip r:embed="rId6"/>
          <a:stretch>
            <a:fillRect/>
          </a:stretch>
        </p:blipFill>
        <p:spPr>
          <a:xfrm>
            <a:off x="6677947" y="3472476"/>
            <a:ext cx="3590533" cy="1190963"/>
          </a:xfrm>
          <a:prstGeom prst="rect">
            <a:avLst/>
          </a:prstGeom>
        </p:spPr>
      </p:pic>
    </p:spTree>
    <p:extLst>
      <p:ext uri="{BB962C8B-B14F-4D97-AF65-F5344CB8AC3E}">
        <p14:creationId xmlns:p14="http://schemas.microsoft.com/office/powerpoint/2010/main" val="3527956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44</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endParaRPr lang="en-US"/>
          </a:p>
        </p:txBody>
      </p:sp>
      <p:sp>
        <p:nvSpPr>
          <p:cNvPr id="5" name="Title 1">
            <a:extLst>
              <a:ext uri="{FF2B5EF4-FFF2-40B4-BE49-F238E27FC236}">
                <a16:creationId xmlns:a16="http://schemas.microsoft.com/office/drawing/2014/main" id="{CD87CC5F-D0D2-5D13-5C66-85FDD0E8347F}"/>
              </a:ext>
            </a:extLst>
          </p:cNvPr>
          <p:cNvSpPr txBox="1">
            <a:spLocks/>
          </p:cNvSpPr>
          <p:nvPr/>
        </p:nvSpPr>
        <p:spPr>
          <a:xfrm>
            <a:off x="534379" y="958302"/>
            <a:ext cx="11203246"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dirty="0">
                <a:latin typeface="+mn-lt"/>
              </a:rPr>
              <a:t>Workshop NGSS Connections </a:t>
            </a:r>
            <a:br>
              <a:rPr lang="en-US" sz="3600" dirty="0">
                <a:solidFill>
                  <a:srgbClr val="0070C0"/>
                </a:solidFill>
              </a:rPr>
            </a:br>
            <a:endParaRPr lang="en-US" sz="2000" dirty="0">
              <a:solidFill>
                <a:schemeClr val="accent1"/>
              </a:solidFill>
              <a:latin typeface="+mn-lt"/>
            </a:endParaRPr>
          </a:p>
        </p:txBody>
      </p:sp>
      <p:graphicFrame>
        <p:nvGraphicFramePr>
          <p:cNvPr id="6" name="Table 5">
            <a:extLst>
              <a:ext uri="{FF2B5EF4-FFF2-40B4-BE49-F238E27FC236}">
                <a16:creationId xmlns:a16="http://schemas.microsoft.com/office/drawing/2014/main" id="{E210855C-6DC1-A38A-94F0-DE1D97922B08}"/>
              </a:ext>
            </a:extLst>
          </p:cNvPr>
          <p:cNvGraphicFramePr>
            <a:graphicFrameLocks noGrp="1"/>
          </p:cNvGraphicFramePr>
          <p:nvPr/>
        </p:nvGraphicFramePr>
        <p:xfrm>
          <a:off x="618433" y="1908313"/>
          <a:ext cx="10874060" cy="4314871"/>
        </p:xfrm>
        <a:graphic>
          <a:graphicData uri="http://schemas.openxmlformats.org/drawingml/2006/table">
            <a:tbl>
              <a:tblPr firstRow="1" firstCol="1" bandRow="1">
                <a:tableStyleId>{C4B1156A-380E-4F78-BDF5-A606A8083BF9}</a:tableStyleId>
              </a:tblPr>
              <a:tblGrid>
                <a:gridCol w="3500795">
                  <a:extLst>
                    <a:ext uri="{9D8B030D-6E8A-4147-A177-3AD203B41FA5}">
                      <a16:colId xmlns:a16="http://schemas.microsoft.com/office/drawing/2014/main" val="598079876"/>
                    </a:ext>
                  </a:extLst>
                </a:gridCol>
                <a:gridCol w="3821688">
                  <a:extLst>
                    <a:ext uri="{9D8B030D-6E8A-4147-A177-3AD203B41FA5}">
                      <a16:colId xmlns:a16="http://schemas.microsoft.com/office/drawing/2014/main" val="3881289360"/>
                    </a:ext>
                  </a:extLst>
                </a:gridCol>
                <a:gridCol w="3551577">
                  <a:extLst>
                    <a:ext uri="{9D8B030D-6E8A-4147-A177-3AD203B41FA5}">
                      <a16:colId xmlns:a16="http://schemas.microsoft.com/office/drawing/2014/main" val="2035052738"/>
                    </a:ext>
                  </a:extLst>
                </a:gridCol>
              </a:tblGrid>
              <a:tr h="581929">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349684">
                <a:tc>
                  <a:txBody>
                    <a:bodyPr/>
                    <a:lstStyle/>
                    <a:p>
                      <a:pPr marL="0" marR="0" lvl="0">
                        <a:lnSpc>
                          <a:spcPct val="107000"/>
                        </a:lnSpc>
                        <a:spcBef>
                          <a:spcPts val="0"/>
                        </a:spcBef>
                        <a:spcAft>
                          <a:spcPts val="0"/>
                        </a:spcAft>
                        <a:buNone/>
                      </a:pPr>
                      <a:r>
                        <a:rPr lang="en-US" sz="2400" b="1" dirty="0">
                          <a:effectLst/>
                          <a:latin typeface="Calibri"/>
                          <a:cs typeface="Times New Roman"/>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Systems and System Models</a:t>
                      </a:r>
                      <a:endParaRPr lang="en-US" dirty="0"/>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HS-LS1-4</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1033574">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Cause and Effect</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ea typeface="Calibri" panose="020F0502020204030204" pitchFamily="34" charset="0"/>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349684">
                <a:tc>
                  <a:txBody>
                    <a:bodyPr/>
                    <a:lstStyle/>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Scale, Proportion, </a:t>
                      </a:r>
                      <a:r>
                        <a:rPr lang="en-US" sz="2400" b="1">
                          <a:effectLst/>
                          <a:latin typeface="Calibri"/>
                          <a:cs typeface="Times New Roman"/>
                        </a:rPr>
                        <a:t>and Quantity</a:t>
                      </a: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945140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dirty="0"/>
              <a:t>Additional Resources</a:t>
            </a:r>
          </a:p>
        </p:txBody>
      </p:sp>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45</a:t>
            </a:fld>
            <a:endParaRPr lang="en-US" dirty="0"/>
          </a:p>
        </p:txBody>
      </p:sp>
      <p:sp>
        <p:nvSpPr>
          <p:cNvPr id="4" name="TextBox 3">
            <a:extLst>
              <a:ext uri="{FF2B5EF4-FFF2-40B4-BE49-F238E27FC236}">
                <a16:creationId xmlns:a16="http://schemas.microsoft.com/office/drawing/2014/main" id="{9DB7AF58-443B-FDBC-6419-BF69604C17D5}"/>
              </a:ext>
            </a:extLst>
          </p:cNvPr>
          <p:cNvSpPr txBox="1"/>
          <p:nvPr/>
        </p:nvSpPr>
        <p:spPr>
          <a:xfrm>
            <a:off x="304801" y="934720"/>
            <a:ext cx="9698736" cy="5663089"/>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92D050"/>
                </a:solidFill>
                <a:hlinkClick r:id="rId3">
                  <a:extLst>
                    <a:ext uri="{A12FA001-AC4F-418D-AE19-62706E023703}">
                      <ahyp:hlinkClr xmlns:ahyp="http://schemas.microsoft.com/office/drawing/2018/hyperlinkcolor" val="tx"/>
                    </a:ext>
                  </a:extLst>
                </a:hlinkClick>
              </a:rPr>
              <a:t>Understanding Sickle Cell - Sickle Cell Speaks</a:t>
            </a:r>
            <a:endParaRPr lang="en-US" sz="2800" dirty="0">
              <a:solidFill>
                <a:srgbClr val="92D050"/>
              </a:solidFill>
            </a:endParaRPr>
          </a:p>
          <a:p>
            <a:pPr marL="457200" indent="-457200">
              <a:buFont typeface="Arial" panose="020B0604020202020204" pitchFamily="34" charset="0"/>
              <a:buChar char="•"/>
            </a:pPr>
            <a:r>
              <a:rPr lang="en-US" sz="2800" dirty="0">
                <a:solidFill>
                  <a:srgbClr val="92D050"/>
                </a:solidFill>
                <a:hlinkClick r:id="rId4">
                  <a:extLst>
                    <a:ext uri="{A12FA001-AC4F-418D-AE19-62706E023703}">
                      <ahyp:hlinkClr xmlns:ahyp="http://schemas.microsoft.com/office/drawing/2018/hyperlinkcolor" val="tx"/>
                    </a:ext>
                  </a:extLst>
                </a:hlinkClick>
              </a:rPr>
              <a:t>Sickle hemoglobin (</a:t>
            </a:r>
            <a:r>
              <a:rPr lang="en-US" sz="2800" dirty="0" err="1">
                <a:solidFill>
                  <a:srgbClr val="92D050"/>
                </a:solidFill>
                <a:hlinkClick r:id="rId4">
                  <a:extLst>
                    <a:ext uri="{A12FA001-AC4F-418D-AE19-62706E023703}">
                      <ahyp:hlinkClr xmlns:ahyp="http://schemas.microsoft.com/office/drawing/2018/hyperlinkcolor" val="tx"/>
                    </a:ext>
                  </a:extLst>
                </a:hlinkClick>
              </a:rPr>
              <a:t>HbS</a:t>
            </a:r>
            <a:r>
              <a:rPr lang="en-US" sz="2800" dirty="0">
                <a:solidFill>
                  <a:srgbClr val="92D050"/>
                </a:solidFill>
                <a:hlinkClick r:id="rId4">
                  <a:extLst>
                    <a:ext uri="{A12FA001-AC4F-418D-AE19-62706E023703}">
                      <ahyp:hlinkClr xmlns:ahyp="http://schemas.microsoft.com/office/drawing/2018/hyperlinkcolor" val="tx"/>
                    </a:ext>
                  </a:extLst>
                </a:hlinkClick>
              </a:rPr>
              <a:t>) allele and sickle cell disease: a </a:t>
            </a:r>
            <a:r>
              <a:rPr lang="en-US" sz="2800" dirty="0" err="1">
                <a:solidFill>
                  <a:srgbClr val="92D050"/>
                </a:solidFill>
                <a:hlinkClick r:id="rId4">
                  <a:extLst>
                    <a:ext uri="{A12FA001-AC4F-418D-AE19-62706E023703}">
                      <ahyp:hlinkClr xmlns:ahyp="http://schemas.microsoft.com/office/drawing/2018/hyperlinkcolor" val="tx"/>
                    </a:ext>
                  </a:extLst>
                </a:hlinkClick>
              </a:rPr>
              <a:t>HuGE</a:t>
            </a:r>
            <a:r>
              <a:rPr lang="en-US" sz="2800" dirty="0">
                <a:solidFill>
                  <a:srgbClr val="92D050"/>
                </a:solidFill>
                <a:hlinkClick r:id="rId4">
                  <a:extLst>
                    <a:ext uri="{A12FA001-AC4F-418D-AE19-62706E023703}">
                      <ahyp:hlinkClr xmlns:ahyp="http://schemas.microsoft.com/office/drawing/2018/hyperlinkcolor" val="tx"/>
                    </a:ext>
                  </a:extLst>
                </a:hlinkClick>
              </a:rPr>
              <a:t> review - PubMed (nih.gov)</a:t>
            </a:r>
            <a:endParaRPr lang="en-US" sz="2800" dirty="0">
              <a:solidFill>
                <a:srgbClr val="92D050"/>
              </a:solidFill>
            </a:endParaRPr>
          </a:p>
          <a:p>
            <a:pPr marL="457200" indent="-457200">
              <a:buFont typeface="Arial" panose="020B0604020202020204" pitchFamily="34" charset="0"/>
              <a:buChar char="•"/>
            </a:pPr>
            <a:r>
              <a:rPr lang="en-US" sz="2800" dirty="0">
                <a:solidFill>
                  <a:srgbClr val="92D050"/>
                </a:solidFill>
                <a:hlinkClick r:id="rId5">
                  <a:extLst>
                    <a:ext uri="{A12FA001-AC4F-418D-AE19-62706E023703}">
                      <ahyp:hlinkClr xmlns:ahyp="http://schemas.microsoft.com/office/drawing/2018/hyperlinkcolor" val="tx"/>
                    </a:ext>
                  </a:extLst>
                </a:hlinkClick>
              </a:rPr>
              <a:t>What is HD? - Huntington's Disease Society of America (hdsa.org)</a:t>
            </a:r>
            <a:endParaRPr lang="en-US" sz="2800" dirty="0">
              <a:solidFill>
                <a:srgbClr val="92D050"/>
              </a:solidFill>
            </a:endParaRPr>
          </a:p>
          <a:p>
            <a:pPr marL="457200" indent="-457200">
              <a:buFont typeface="Arial" panose="020B0604020202020204" pitchFamily="34" charset="0"/>
              <a:buChar char="•"/>
            </a:pPr>
            <a:r>
              <a:rPr lang="en-US" sz="2800" dirty="0">
                <a:solidFill>
                  <a:srgbClr val="92D050"/>
                </a:solidFill>
                <a:hlinkClick r:id="rId6">
                  <a:extLst>
                    <a:ext uri="{A12FA001-AC4F-418D-AE19-62706E023703}">
                      <ahyp:hlinkClr xmlns:ahyp="http://schemas.microsoft.com/office/drawing/2018/hyperlinkcolor" val="tx"/>
                    </a:ext>
                  </a:extLst>
                </a:hlinkClick>
              </a:rPr>
              <a:t>Home - Hemophilia Federation of America</a:t>
            </a:r>
            <a:endParaRPr lang="en-US" sz="2800" dirty="0">
              <a:solidFill>
                <a:srgbClr val="92D050"/>
              </a:solidFill>
            </a:endParaRPr>
          </a:p>
          <a:p>
            <a:pPr marL="457200" indent="-457200">
              <a:buFont typeface="Arial" panose="020B0604020202020204" pitchFamily="34" charset="0"/>
              <a:buChar char="•"/>
            </a:pPr>
            <a:r>
              <a:rPr lang="en-US" sz="2800" dirty="0">
                <a:solidFill>
                  <a:srgbClr val="92D050"/>
                </a:solidFill>
                <a:hlinkClick r:id="rId7">
                  <a:extLst>
                    <a:ext uri="{A12FA001-AC4F-418D-AE19-62706E023703}">
                      <ahyp:hlinkClr xmlns:ahyp="http://schemas.microsoft.com/office/drawing/2018/hyperlinkcolor" val="tx"/>
                    </a:ext>
                  </a:extLst>
                </a:hlinkClick>
              </a:rPr>
              <a:t>Myostatin-related muscle hypertrophy: MedlinePlus Genetics</a:t>
            </a:r>
            <a:endParaRPr lang="en-US" sz="2800" dirty="0">
              <a:solidFill>
                <a:srgbClr val="92D050"/>
              </a:solidFill>
            </a:endParaRPr>
          </a:p>
          <a:p>
            <a:pPr marL="457200" indent="-457200">
              <a:buFont typeface="Arial" panose="020B0604020202020204" pitchFamily="34" charset="0"/>
              <a:buChar char="•"/>
            </a:pPr>
            <a:r>
              <a:rPr lang="en-US" sz="2800" dirty="0">
                <a:solidFill>
                  <a:srgbClr val="92D050"/>
                </a:solidFill>
                <a:hlinkClick r:id="rId8">
                  <a:extLst>
                    <a:ext uri="{A12FA001-AC4F-418D-AE19-62706E023703}">
                      <ahyp:hlinkClr xmlns:ahyp="http://schemas.microsoft.com/office/drawing/2018/hyperlinkcolor" val="tx"/>
                    </a:ext>
                  </a:extLst>
                </a:hlinkClick>
              </a:rPr>
              <a:t>Entry - *601788 - MYOSTATIN; MSTN – OMIM</a:t>
            </a:r>
            <a:endParaRPr lang="en-US" sz="2800" dirty="0">
              <a:solidFill>
                <a:srgbClr val="92D050"/>
              </a:solidFill>
            </a:endParaRPr>
          </a:p>
          <a:p>
            <a:pPr marL="457200" indent="-457200">
              <a:buFont typeface="Arial" panose="020B0604020202020204" pitchFamily="34" charset="0"/>
              <a:buChar char="•"/>
            </a:pPr>
            <a:r>
              <a:rPr lang="en-US" sz="2800" dirty="0">
                <a:solidFill>
                  <a:srgbClr val="92D050"/>
                </a:solidFill>
                <a:hlinkClick r:id="rId9">
                  <a:extLst>
                    <a:ext uri="{A12FA001-AC4F-418D-AE19-62706E023703}">
                      <ahyp:hlinkClr xmlns:ahyp="http://schemas.microsoft.com/office/drawing/2018/hyperlinkcolor" val="tx"/>
                    </a:ext>
                  </a:extLst>
                </a:hlinkClick>
              </a:rPr>
              <a:t>Myostatin Mutation Associated with Gross Muscle Hypertrophy in a Child | NEJM</a:t>
            </a:r>
            <a:endParaRPr lang="en-US" sz="2800" dirty="0">
              <a:solidFill>
                <a:srgbClr val="92D050"/>
              </a:solidFill>
            </a:endParaRPr>
          </a:p>
          <a:p>
            <a:pPr marL="457200" indent="-457200">
              <a:buFont typeface="Arial" panose="020B0604020202020204" pitchFamily="34" charset="0"/>
              <a:buChar char="•"/>
            </a:pPr>
            <a:endParaRPr lang="en-US" sz="2800" dirty="0"/>
          </a:p>
          <a:p>
            <a:endParaRPr lang="en-US" dirty="0"/>
          </a:p>
          <a:p>
            <a:endParaRPr lang="en-US" dirty="0"/>
          </a:p>
          <a:p>
            <a:endParaRPr lang="en-US" dirty="0"/>
          </a:p>
        </p:txBody>
      </p:sp>
    </p:spTree>
    <p:extLst>
      <p:ext uri="{BB962C8B-B14F-4D97-AF65-F5344CB8AC3E}">
        <p14:creationId xmlns:p14="http://schemas.microsoft.com/office/powerpoint/2010/main" val="1854974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dirty="0"/>
              <a:t>Additional Resources</a:t>
            </a:r>
          </a:p>
        </p:txBody>
      </p:sp>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46</a:t>
            </a:fld>
            <a:endParaRPr lang="en-US" dirty="0"/>
          </a:p>
        </p:txBody>
      </p:sp>
      <p:sp>
        <p:nvSpPr>
          <p:cNvPr id="4" name="TextBox 3">
            <a:extLst>
              <a:ext uri="{FF2B5EF4-FFF2-40B4-BE49-F238E27FC236}">
                <a16:creationId xmlns:a16="http://schemas.microsoft.com/office/drawing/2014/main" id="{9DB7AF58-443B-FDBC-6419-BF69604C17D5}"/>
              </a:ext>
            </a:extLst>
          </p:cNvPr>
          <p:cNvSpPr txBox="1"/>
          <p:nvPr/>
        </p:nvSpPr>
        <p:spPr>
          <a:xfrm>
            <a:off x="304801" y="934720"/>
            <a:ext cx="9698736" cy="3508653"/>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92D050"/>
                </a:solidFill>
                <a:hlinkClick r:id="rId3">
                  <a:extLst>
                    <a:ext uri="{A12FA001-AC4F-418D-AE19-62706E023703}">
                      <ahyp:hlinkClr xmlns:ahyp="http://schemas.microsoft.com/office/drawing/2018/hyperlinkcolor" val="tx"/>
                    </a:ext>
                  </a:extLst>
                </a:hlinkClick>
              </a:rPr>
              <a:t>The status of the human gene catalogue | Nature</a:t>
            </a:r>
            <a:endParaRPr lang="en-US" sz="2800" dirty="0">
              <a:solidFill>
                <a:srgbClr val="92D050"/>
              </a:solidFill>
            </a:endParaRPr>
          </a:p>
          <a:p>
            <a:pPr marL="457200" indent="-457200">
              <a:buFont typeface="Arial" panose="020B0604020202020204" pitchFamily="34" charset="0"/>
              <a:buChar char="•"/>
            </a:pPr>
            <a:r>
              <a:rPr lang="en-US" sz="2800" dirty="0">
                <a:solidFill>
                  <a:srgbClr val="92D050"/>
                </a:solidFill>
                <a:hlinkClick r:id="rId4">
                  <a:extLst>
                    <a:ext uri="{A12FA001-AC4F-418D-AE19-62706E023703}">
                      <ahyp:hlinkClr xmlns:ahyp="http://schemas.microsoft.com/office/drawing/2018/hyperlinkcolor" val="tx"/>
                    </a:ext>
                  </a:extLst>
                </a:hlinkClick>
              </a:rPr>
              <a:t>Human Genome Is Much More Than Just Genes | Science | AAAS</a:t>
            </a:r>
            <a:endParaRPr lang="en-US" sz="2800" dirty="0">
              <a:solidFill>
                <a:srgbClr val="92D050"/>
              </a:solidFill>
            </a:endParaRPr>
          </a:p>
          <a:p>
            <a:pPr marL="457200" indent="-457200">
              <a:buFont typeface="Arial" panose="020B0604020202020204" pitchFamily="34" charset="0"/>
              <a:buChar char="•"/>
            </a:pPr>
            <a:r>
              <a:rPr lang="en-US" sz="2800" dirty="0">
                <a:solidFill>
                  <a:srgbClr val="92D050"/>
                </a:solidFill>
                <a:hlinkClick r:id="rId5">
                  <a:extLst>
                    <a:ext uri="{A12FA001-AC4F-418D-AE19-62706E023703}">
                      <ahyp:hlinkClr xmlns:ahyp="http://schemas.microsoft.com/office/drawing/2018/hyperlinkcolor" val="tx"/>
                    </a:ext>
                  </a:extLst>
                </a:hlinkClick>
              </a:rPr>
              <a:t>An integrated encyclopedia of DNA elements in the human genome | Nature</a:t>
            </a:r>
            <a:endParaRPr lang="en-US" sz="2800" dirty="0">
              <a:solidFill>
                <a:srgbClr val="92D050"/>
              </a:solidFill>
            </a:endParaRPr>
          </a:p>
          <a:p>
            <a:pPr marL="457200" indent="-457200">
              <a:buFont typeface="Arial" panose="020B0604020202020204" pitchFamily="34" charset="0"/>
              <a:buChar char="•"/>
            </a:pPr>
            <a:endParaRPr lang="en-US" sz="2800" dirty="0"/>
          </a:p>
          <a:p>
            <a:endParaRPr lang="en-US" dirty="0"/>
          </a:p>
          <a:p>
            <a:endParaRPr lang="en-US" dirty="0"/>
          </a:p>
          <a:p>
            <a:endParaRPr lang="en-US" dirty="0"/>
          </a:p>
        </p:txBody>
      </p:sp>
    </p:spTree>
    <p:extLst>
      <p:ext uri="{BB962C8B-B14F-4D97-AF65-F5344CB8AC3E}">
        <p14:creationId xmlns:p14="http://schemas.microsoft.com/office/powerpoint/2010/main" val="2715233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47</a:t>
            </a:fld>
            <a:endParaRPr lang="en-US">
              <a:solidFill>
                <a:prstClr val="black">
                  <a:tint val="75000"/>
                </a:prstClr>
              </a:solidFill>
            </a:endParaRPr>
          </a:p>
        </p:txBody>
      </p:sp>
      <p:pic>
        <p:nvPicPr>
          <p:cNvPr id="7" name="Picture 6">
            <a:extLst>
              <a:ext uri="{FF2B5EF4-FFF2-40B4-BE49-F238E27FC236}">
                <a16:creationId xmlns:a16="http://schemas.microsoft.com/office/drawing/2014/main" id="{FFF5972D-C020-8590-76D6-56E6718B6264}"/>
              </a:ext>
            </a:extLst>
          </p:cNvPr>
          <p:cNvPicPr>
            <a:picLocks noChangeAspect="1"/>
          </p:cNvPicPr>
          <p:nvPr/>
        </p:nvPicPr>
        <p:blipFill>
          <a:blip r:embed="rId2"/>
          <a:stretch>
            <a:fillRect/>
          </a:stretch>
        </p:blipFill>
        <p:spPr>
          <a:xfrm>
            <a:off x="5032503" y="952500"/>
            <a:ext cx="5575587" cy="5239019"/>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60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dirty="0"/>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Tree>
    <p:extLst>
      <p:ext uri="{BB962C8B-B14F-4D97-AF65-F5344CB8AC3E}">
        <p14:creationId xmlns:p14="http://schemas.microsoft.com/office/powerpoint/2010/main" val="2914234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dirty="0"/>
              <a:t>Construct a chromosome</a:t>
            </a:r>
            <a:br>
              <a:rPr lang="en-US" dirty="0"/>
            </a:br>
            <a:endParaRPr lang="en-US" dirty="0"/>
          </a:p>
        </p:txBody>
      </p:sp>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t>Start with one centromere</a:t>
            </a:r>
          </a:p>
          <a:p>
            <a:pPr marL="457200" indent="-457200">
              <a:buFont typeface="Arial" panose="020B0604020202020204" pitchFamily="34" charset="0"/>
              <a:buChar char="•"/>
            </a:pPr>
            <a:r>
              <a:rPr lang="en-US" sz="2800" b="1" dirty="0"/>
              <a:t>Add 3 to 4 chromosome connectors to each side of the centromere</a:t>
            </a:r>
          </a:p>
          <a:p>
            <a:pPr marL="457200" indent="-457200">
              <a:buFont typeface="Arial" panose="020B0604020202020204" pitchFamily="34" charset="0"/>
              <a:buChar char="•"/>
            </a:pPr>
            <a:r>
              <a:rPr lang="en-US" sz="2800" dirty="0"/>
              <a:t>Add a cap piece to each end of the chromatid. </a:t>
            </a:r>
          </a:p>
          <a:p>
            <a:pPr marL="457200" indent="-457200">
              <a:buFont typeface="Arial" panose="020B0604020202020204" pitchFamily="34" charset="0"/>
              <a:buChar char="•"/>
            </a:pPr>
            <a:endParaRPr lang="en-US" sz="2800" dirty="0"/>
          </a:p>
        </p:txBody>
      </p:sp>
      <p:pic>
        <p:nvPicPr>
          <p:cNvPr id="8" name="Content Placeholder 7" descr="A close-up of a puzzle&#10;&#10;Description automatically generated">
            <a:extLst>
              <a:ext uri="{FF2B5EF4-FFF2-40B4-BE49-F238E27FC236}">
                <a16:creationId xmlns:a16="http://schemas.microsoft.com/office/drawing/2014/main" id="{0F979886-0B1B-72C5-302D-1D0C69E7C50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49906" y="1575436"/>
            <a:ext cx="4277151" cy="4651375"/>
          </a:xfrm>
          <a:prstGeom prst="rect">
            <a:avLst/>
          </a:prstGeom>
          <a:ln>
            <a:noFill/>
          </a:ln>
          <a:effectLst>
            <a:softEdge rad="112500"/>
          </a:effectLst>
        </p:spPr>
      </p:pic>
    </p:spTree>
    <p:extLst>
      <p:ext uri="{BB962C8B-B14F-4D97-AF65-F5344CB8AC3E}">
        <p14:creationId xmlns:p14="http://schemas.microsoft.com/office/powerpoint/2010/main" val="3539282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dirty="0"/>
              <a:t>Construct a chromosome</a:t>
            </a:r>
            <a:br>
              <a:rPr lang="en-US" dirty="0"/>
            </a:br>
            <a:endParaRPr lang="en-US" dirty="0"/>
          </a:p>
        </p:txBody>
      </p:sp>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t>Start with one centromere</a:t>
            </a:r>
          </a:p>
          <a:p>
            <a:pPr marL="457200" indent="-457200">
              <a:buFont typeface="Arial" panose="020B0604020202020204" pitchFamily="34" charset="0"/>
              <a:buChar char="•"/>
            </a:pPr>
            <a:r>
              <a:rPr lang="en-US" sz="2800" dirty="0"/>
              <a:t>Add 3 to 4 chromosome connectors to each side of the centromere</a:t>
            </a:r>
          </a:p>
          <a:p>
            <a:pPr marL="457200" indent="-457200">
              <a:buFont typeface="Arial" panose="020B0604020202020204" pitchFamily="34" charset="0"/>
              <a:buChar char="•"/>
            </a:pPr>
            <a:r>
              <a:rPr lang="en-US" sz="2800" b="1" dirty="0"/>
              <a:t>Add a cap piece to each end of the chromatid. </a:t>
            </a:r>
          </a:p>
          <a:p>
            <a:pPr marL="457200" indent="-457200">
              <a:buFont typeface="Arial" panose="020B0604020202020204" pitchFamily="34" charset="0"/>
              <a:buChar char="•"/>
            </a:pPr>
            <a:endParaRPr lang="en-US" sz="2800" dirty="0"/>
          </a:p>
        </p:txBody>
      </p:sp>
      <p:pic>
        <p:nvPicPr>
          <p:cNvPr id="15" name="Content Placeholder 14" descr="A red puzzle pieces on a white background&#10;&#10;Description automatically generated">
            <a:extLst>
              <a:ext uri="{FF2B5EF4-FFF2-40B4-BE49-F238E27FC236}">
                <a16:creationId xmlns:a16="http://schemas.microsoft.com/office/drawing/2014/main" id="{71A35EC3-E93E-6AF1-12BD-271C5CA46A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15187" y="1502876"/>
            <a:ext cx="2667473" cy="4651375"/>
          </a:xfrm>
          <a:prstGeom prst="rect">
            <a:avLst/>
          </a:prstGeom>
          <a:ln>
            <a:noFill/>
          </a:ln>
          <a:effectLst>
            <a:softEdge rad="112500"/>
          </a:effectLst>
        </p:spPr>
      </p:pic>
    </p:spTree>
    <p:extLst>
      <p:ext uri="{BB962C8B-B14F-4D97-AF65-F5344CB8AC3E}">
        <p14:creationId xmlns:p14="http://schemas.microsoft.com/office/powerpoint/2010/main" val="97246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dirty="0"/>
              <a:t>Create a sister chromatid</a:t>
            </a:r>
            <a:br>
              <a:rPr lang="en-US" dirty="0"/>
            </a:br>
            <a:endParaRPr lang="en-US" dirty="0"/>
          </a:p>
        </p:txBody>
      </p:sp>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Create a duplicate copy of the chromosome to make a sister chromatid. </a:t>
            </a:r>
          </a:p>
          <a:p>
            <a:r>
              <a:rPr lang="en-US" sz="2800" b="1" dirty="0"/>
              <a:t> </a:t>
            </a:r>
          </a:p>
          <a:p>
            <a:pPr marL="457200" indent="-457200">
              <a:buFont typeface="Arial" panose="020B0604020202020204" pitchFamily="34" charset="0"/>
              <a:buChar char="•"/>
            </a:pPr>
            <a:endParaRPr lang="en-US" sz="2800" dirty="0"/>
          </a:p>
        </p:txBody>
      </p:sp>
      <p:pic>
        <p:nvPicPr>
          <p:cNvPr id="7" name="Content Placeholder 6" descr="A red puzzle piece with a hole in the middle&#10;&#10;Description automatically generated">
            <a:extLst>
              <a:ext uri="{FF2B5EF4-FFF2-40B4-BE49-F238E27FC236}">
                <a16:creationId xmlns:a16="http://schemas.microsoft.com/office/drawing/2014/main" id="{A2A792BF-7F4D-ADCE-D30E-3FEB3C2D8DB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9244" y="1496517"/>
            <a:ext cx="1187129" cy="4651375"/>
          </a:xfrm>
          <a:prstGeom prst="rect">
            <a:avLst/>
          </a:prstGeom>
          <a:ln>
            <a:noFill/>
          </a:ln>
          <a:effectLst>
            <a:softEdge rad="112500"/>
          </a:effectLst>
        </p:spPr>
      </p:pic>
    </p:spTree>
    <p:extLst>
      <p:ext uri="{BB962C8B-B14F-4D97-AF65-F5344CB8AC3E}">
        <p14:creationId xmlns:p14="http://schemas.microsoft.com/office/powerpoint/2010/main" val="3792794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r>
              <a:rPr lang="en-US" dirty="0"/>
              <a:t>Create a sister chromatid</a:t>
            </a:r>
            <a:br>
              <a:rPr lang="en-US" dirty="0"/>
            </a:br>
            <a:endParaRPr lang="en-US" dirty="0"/>
          </a:p>
        </p:txBody>
      </p:sp>
      <p:sp>
        <p:nvSpPr>
          <p:cNvPr id="10" name="TextBox 9">
            <a:extLst>
              <a:ext uri="{FF2B5EF4-FFF2-40B4-BE49-F238E27FC236}">
                <a16:creationId xmlns:a16="http://schemas.microsoft.com/office/drawing/2014/main" id="{ACAFF97C-4AD7-04D5-6994-0E3C06CFFB95}"/>
              </a:ext>
            </a:extLst>
          </p:cNvPr>
          <p:cNvSpPr txBox="1"/>
          <p:nvPr/>
        </p:nvSpPr>
        <p:spPr>
          <a:xfrm>
            <a:off x="5347855" y="1575436"/>
            <a:ext cx="6254755"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Create a duplicate copy of the chromosome to make a sister chromatid. </a:t>
            </a:r>
          </a:p>
          <a:p>
            <a:r>
              <a:rPr lang="en-US" sz="2800" b="1" dirty="0"/>
              <a:t> </a:t>
            </a:r>
          </a:p>
          <a:p>
            <a:pPr marL="457200" indent="-457200">
              <a:buFont typeface="Arial" panose="020B0604020202020204" pitchFamily="34" charset="0"/>
              <a:buChar char="•"/>
            </a:pPr>
            <a:endParaRPr lang="en-US" sz="2800" dirty="0"/>
          </a:p>
        </p:txBody>
      </p:sp>
      <p:pic>
        <p:nvPicPr>
          <p:cNvPr id="7" name="Content Placeholder 6" descr="A red puzzle piece with a hole in the middle&#10;&#10;Description automatically generated">
            <a:extLst>
              <a:ext uri="{FF2B5EF4-FFF2-40B4-BE49-F238E27FC236}">
                <a16:creationId xmlns:a16="http://schemas.microsoft.com/office/drawing/2014/main" id="{A2A792BF-7F4D-ADCE-D30E-3FEB3C2D8DB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49244" y="1496517"/>
            <a:ext cx="1187129" cy="4651375"/>
          </a:xfrm>
          <a:prstGeom prst="rect">
            <a:avLst/>
          </a:prstGeom>
          <a:ln>
            <a:noFill/>
          </a:ln>
          <a:effectLst>
            <a:softEdge rad="112500"/>
          </a:effectLst>
        </p:spPr>
      </p:pic>
      <p:pic>
        <p:nvPicPr>
          <p:cNvPr id="5" name="Picture 4" descr="A red puzzle piece in shape of a person&#10;&#10;Description automatically generated">
            <a:extLst>
              <a:ext uri="{FF2B5EF4-FFF2-40B4-BE49-F238E27FC236}">
                <a16:creationId xmlns:a16="http://schemas.microsoft.com/office/drawing/2014/main" id="{6439ABE2-97C5-10E9-80EB-029FABE77B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7071" y="1494299"/>
            <a:ext cx="1967825" cy="4651375"/>
          </a:xfrm>
          <a:prstGeom prst="rect">
            <a:avLst/>
          </a:prstGeom>
          <a:ln>
            <a:noFill/>
          </a:ln>
          <a:effectLst>
            <a:softEdge rad="112500"/>
          </a:effectLst>
        </p:spPr>
      </p:pic>
    </p:spTree>
    <p:extLst>
      <p:ext uri="{BB962C8B-B14F-4D97-AF65-F5344CB8AC3E}">
        <p14:creationId xmlns:p14="http://schemas.microsoft.com/office/powerpoint/2010/main" val="2056806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Suggested Chromosome Assembly </a:t>
            </a:r>
          </a:p>
        </p:txBody>
      </p:sp>
      <p:pic>
        <p:nvPicPr>
          <p:cNvPr id="11" name="Picture 10">
            <a:extLst>
              <a:ext uri="{FF2B5EF4-FFF2-40B4-BE49-F238E27FC236}">
                <a16:creationId xmlns:a16="http://schemas.microsoft.com/office/drawing/2014/main" id="{13CF59D7-F722-97DC-3F35-78CEFBCEE4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3789" y="2157421"/>
            <a:ext cx="4443709" cy="3487405"/>
          </a:xfrm>
          <a:prstGeom prst="rect">
            <a:avLst/>
          </a:prstGeom>
          <a:ln>
            <a:noFill/>
          </a:ln>
          <a:effectLst>
            <a:softEdge rad="112500"/>
          </a:effectLst>
        </p:spPr>
      </p:pic>
      <p:graphicFrame>
        <p:nvGraphicFramePr>
          <p:cNvPr id="14" name="Table 14">
            <a:extLst>
              <a:ext uri="{FF2B5EF4-FFF2-40B4-BE49-F238E27FC236}">
                <a16:creationId xmlns:a16="http://schemas.microsoft.com/office/drawing/2014/main" id="{E3E83FCC-2826-6FF6-9728-5FEE4086F243}"/>
              </a:ext>
            </a:extLst>
          </p:cNvPr>
          <p:cNvGraphicFramePr>
            <a:graphicFrameLocks noGrp="1"/>
          </p:cNvGraphicFramePr>
          <p:nvPr>
            <p:ph idx="1"/>
          </p:nvPr>
        </p:nvGraphicFramePr>
        <p:xfrm>
          <a:off x="5019332" y="1502875"/>
          <a:ext cx="6854710" cy="4687416"/>
        </p:xfrm>
        <a:graphic>
          <a:graphicData uri="http://schemas.openxmlformats.org/drawingml/2006/table">
            <a:tbl>
              <a:tblPr firstRow="1" bandRow="1">
                <a:tableStyleId>{5C22544A-7EE6-4342-B048-85BDC9FD1C3A}</a:tableStyleId>
              </a:tblPr>
              <a:tblGrid>
                <a:gridCol w="1740898">
                  <a:extLst>
                    <a:ext uri="{9D8B030D-6E8A-4147-A177-3AD203B41FA5}">
                      <a16:colId xmlns:a16="http://schemas.microsoft.com/office/drawing/2014/main" val="3473136043"/>
                    </a:ext>
                  </a:extLst>
                </a:gridCol>
                <a:gridCol w="1704604">
                  <a:extLst>
                    <a:ext uri="{9D8B030D-6E8A-4147-A177-3AD203B41FA5}">
                      <a16:colId xmlns:a16="http://schemas.microsoft.com/office/drawing/2014/main" val="3236380301"/>
                    </a:ext>
                  </a:extLst>
                </a:gridCol>
                <a:gridCol w="1704604">
                  <a:extLst>
                    <a:ext uri="{9D8B030D-6E8A-4147-A177-3AD203B41FA5}">
                      <a16:colId xmlns:a16="http://schemas.microsoft.com/office/drawing/2014/main" val="2102827953"/>
                    </a:ext>
                  </a:extLst>
                </a:gridCol>
                <a:gridCol w="1704604">
                  <a:extLst>
                    <a:ext uri="{9D8B030D-6E8A-4147-A177-3AD203B41FA5}">
                      <a16:colId xmlns:a16="http://schemas.microsoft.com/office/drawing/2014/main" val="3001565005"/>
                    </a:ext>
                  </a:extLst>
                </a:gridCol>
              </a:tblGrid>
              <a:tr h="1541656">
                <a:tc>
                  <a:txBody>
                    <a:bodyPr/>
                    <a:lstStyle/>
                    <a:p>
                      <a:pPr algn="ctr"/>
                      <a:endParaRPr lang="en-US" dirty="0"/>
                    </a:p>
                    <a:p>
                      <a:pPr algn="ctr"/>
                      <a:r>
                        <a:rPr lang="en-US" dirty="0"/>
                        <a:t>Chromosome</a:t>
                      </a:r>
                    </a:p>
                    <a:p>
                      <a:pPr algn="ctr"/>
                      <a:r>
                        <a:rPr lang="en-US" dirty="0"/>
                        <a:t>Size</a:t>
                      </a:r>
                    </a:p>
                  </a:txBody>
                  <a:tcPr/>
                </a:tc>
                <a:tc>
                  <a:txBody>
                    <a:bodyPr/>
                    <a:lstStyle/>
                    <a:p>
                      <a:pPr algn="ctr"/>
                      <a:endParaRPr lang="en-US" dirty="0"/>
                    </a:p>
                    <a:p>
                      <a:pPr algn="ctr"/>
                      <a:endParaRPr lang="en-US" dirty="0"/>
                    </a:p>
                    <a:p>
                      <a:pPr algn="ctr"/>
                      <a:endParaRPr lang="en-US" dirty="0"/>
                    </a:p>
                    <a:p>
                      <a:pPr algn="ctr"/>
                      <a:r>
                        <a:rPr lang="en-US" dirty="0"/>
                        <a:t>Part</a:t>
                      </a:r>
                    </a:p>
                  </a:txBody>
                  <a:tcPr/>
                </a:tc>
                <a:tc>
                  <a:txBody>
                    <a:bodyPr/>
                    <a:lstStyle/>
                    <a:p>
                      <a:pPr algn="ctr"/>
                      <a:r>
                        <a:rPr lang="en-US" dirty="0"/>
                        <a:t>Egg</a:t>
                      </a:r>
                    </a:p>
                    <a:p>
                      <a:pPr algn="ctr"/>
                      <a:r>
                        <a:rPr lang="en-US" dirty="0"/>
                        <a:t> donating parent chromosome</a:t>
                      </a:r>
                    </a:p>
                    <a:p>
                      <a:pPr algn="ctr"/>
                      <a:r>
                        <a:rPr lang="en-US" dirty="0"/>
                        <a:t>(Red Foam)</a:t>
                      </a:r>
                    </a:p>
                  </a:txBody>
                  <a:tcPr/>
                </a:tc>
                <a:tc>
                  <a:txBody>
                    <a:bodyPr/>
                    <a:lstStyle/>
                    <a:p>
                      <a:pPr algn="ctr"/>
                      <a:r>
                        <a:rPr lang="en-US" dirty="0"/>
                        <a:t>Sperm donating parent chromosome (Blue Foam)</a:t>
                      </a:r>
                    </a:p>
                  </a:txBody>
                  <a:tcPr/>
                </a:tc>
                <a:extLst>
                  <a:ext uri="{0D108BD9-81ED-4DB2-BD59-A6C34878D82A}">
                    <a16:rowId xmlns:a16="http://schemas.microsoft.com/office/drawing/2014/main" val="2029509034"/>
                  </a:ext>
                </a:extLst>
              </a:tr>
              <a:tr h="484327">
                <a:tc rowSpan="2">
                  <a:txBody>
                    <a:bodyPr/>
                    <a:lstStyle/>
                    <a:p>
                      <a:r>
                        <a:rPr lang="en-US" sz="1700" dirty="0"/>
                        <a:t>Short chromosome (Acrocentric)</a:t>
                      </a:r>
                    </a:p>
                  </a:txBody>
                  <a:tcPr/>
                </a:tc>
                <a:tc>
                  <a:txBody>
                    <a:bodyPr/>
                    <a:lstStyle/>
                    <a:p>
                      <a:pPr algn="ctr"/>
                      <a:r>
                        <a:rPr lang="en-US" dirty="0"/>
                        <a:t>p arm linkers</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90155956"/>
                  </a:ext>
                </a:extLst>
              </a:tr>
              <a:tr h="484327">
                <a:tc vMerge="1">
                  <a:txBody>
                    <a:bodyPr/>
                    <a:lstStyle/>
                    <a:p>
                      <a:endParaRPr lang="en-US"/>
                    </a:p>
                  </a:txBody>
                  <a:tcPr/>
                </a:tc>
                <a:tc>
                  <a:txBody>
                    <a:bodyPr/>
                    <a:lstStyle/>
                    <a:p>
                      <a:pPr algn="ctr"/>
                      <a:r>
                        <a:rPr lang="en-US" dirty="0"/>
                        <a:t>q arm linkers</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2643795995"/>
                  </a:ext>
                </a:extLst>
              </a:tr>
              <a:tr h="484327">
                <a:tc rowSpan="2">
                  <a:txBody>
                    <a:bodyPr/>
                    <a:lstStyle/>
                    <a:p>
                      <a:r>
                        <a:rPr lang="en-US" sz="1700" dirty="0"/>
                        <a:t>Medium </a:t>
                      </a:r>
                    </a:p>
                    <a:p>
                      <a:r>
                        <a:rPr lang="en-US" sz="1700" dirty="0"/>
                        <a:t>Chromosome</a:t>
                      </a:r>
                    </a:p>
                    <a:p>
                      <a:r>
                        <a:rPr lang="en-US" sz="1700" dirty="0"/>
                        <a:t>(Metacentric)</a:t>
                      </a:r>
                    </a:p>
                  </a:txBody>
                  <a:tcPr/>
                </a:tc>
                <a:tc>
                  <a:txBody>
                    <a:bodyPr/>
                    <a:lstStyle/>
                    <a:p>
                      <a:r>
                        <a:rPr lang="en-US" dirty="0"/>
                        <a:t>p arm linkers</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3503460526"/>
                  </a:ext>
                </a:extLst>
              </a:tr>
              <a:tr h="484327">
                <a:tc vMerge="1">
                  <a:txBody>
                    <a:bodyPr/>
                    <a:lstStyle/>
                    <a:p>
                      <a:endParaRPr lang="en-US"/>
                    </a:p>
                  </a:txBody>
                  <a:tcPr/>
                </a:tc>
                <a:tc>
                  <a:txBody>
                    <a:bodyPr/>
                    <a:lstStyle/>
                    <a:p>
                      <a:r>
                        <a:rPr lang="en-US" dirty="0"/>
                        <a:t>q arm linkers</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3171878120"/>
                  </a:ext>
                </a:extLst>
              </a:tr>
              <a:tr h="604226">
                <a:tc rowSpan="2">
                  <a:txBody>
                    <a:bodyPr/>
                    <a:lstStyle/>
                    <a:p>
                      <a:r>
                        <a:rPr lang="en-US" sz="1700" dirty="0"/>
                        <a:t>Long</a:t>
                      </a:r>
                    </a:p>
                    <a:p>
                      <a:r>
                        <a:rPr lang="en-US" sz="1700" dirty="0"/>
                        <a:t>Chromosome</a:t>
                      </a:r>
                    </a:p>
                    <a:p>
                      <a:r>
                        <a:rPr lang="en-US" sz="1700" dirty="0"/>
                        <a:t>(Submetacentric)</a:t>
                      </a:r>
                    </a:p>
                  </a:txBody>
                  <a:tcPr/>
                </a:tc>
                <a:tc>
                  <a:txBody>
                    <a:bodyPr/>
                    <a:lstStyle/>
                    <a:p>
                      <a:r>
                        <a:rPr lang="en-US" dirty="0"/>
                        <a:t>p arm linkers</a:t>
                      </a:r>
                    </a:p>
                  </a:txBody>
                  <a:tcPr/>
                </a:tc>
                <a:tc>
                  <a:txBody>
                    <a:bodyPr/>
                    <a:lstStyle/>
                    <a:p>
                      <a:pPr algn="ctr"/>
                      <a:r>
                        <a:rPr lang="en-US" dirty="0"/>
                        <a:t>1</a:t>
                      </a:r>
                    </a:p>
                  </a:txBody>
                  <a:tcPr/>
                </a:tc>
                <a:tc>
                  <a:txBody>
                    <a:bodyPr/>
                    <a:lstStyle/>
                    <a:p>
                      <a:pPr algn="ctr"/>
                      <a:r>
                        <a:rPr lang="en-US" dirty="0"/>
                        <a:t>1</a:t>
                      </a:r>
                    </a:p>
                  </a:txBody>
                  <a:tcPr/>
                </a:tc>
                <a:extLst>
                  <a:ext uri="{0D108BD9-81ED-4DB2-BD59-A6C34878D82A}">
                    <a16:rowId xmlns:a16="http://schemas.microsoft.com/office/drawing/2014/main" val="3780244626"/>
                  </a:ext>
                </a:extLst>
              </a:tr>
              <a:tr h="604226">
                <a:tc vMerge="1">
                  <a:txBody>
                    <a:bodyPr/>
                    <a:lstStyle/>
                    <a:p>
                      <a:endParaRPr lang="en-US"/>
                    </a:p>
                  </a:txBody>
                  <a:tcPr/>
                </a:tc>
                <a:tc>
                  <a:txBody>
                    <a:bodyPr/>
                    <a:lstStyle/>
                    <a:p>
                      <a:r>
                        <a:rPr lang="en-US" dirty="0"/>
                        <a:t>q arm linkers</a:t>
                      </a:r>
                    </a:p>
                  </a:txBody>
                  <a:tcPr/>
                </a:tc>
                <a:tc>
                  <a:txBody>
                    <a:bodyPr/>
                    <a:lstStyle/>
                    <a:p>
                      <a:pPr algn="ctr"/>
                      <a:r>
                        <a:rPr lang="en-US" dirty="0"/>
                        <a:t>2</a:t>
                      </a:r>
                    </a:p>
                  </a:txBody>
                  <a:tcPr/>
                </a:tc>
                <a:tc>
                  <a:txBody>
                    <a:bodyPr/>
                    <a:lstStyle/>
                    <a:p>
                      <a:pPr algn="ctr"/>
                      <a:r>
                        <a:rPr lang="en-US" dirty="0"/>
                        <a:t>2</a:t>
                      </a:r>
                    </a:p>
                  </a:txBody>
                  <a:tcPr/>
                </a:tc>
                <a:extLst>
                  <a:ext uri="{0D108BD9-81ED-4DB2-BD59-A6C34878D82A}">
                    <a16:rowId xmlns:a16="http://schemas.microsoft.com/office/drawing/2014/main" val="314297698"/>
                  </a:ext>
                </a:extLst>
              </a:tr>
            </a:tbl>
          </a:graphicData>
        </a:graphic>
      </p:graphicFrame>
    </p:spTree>
    <p:extLst>
      <p:ext uri="{BB962C8B-B14F-4D97-AF65-F5344CB8AC3E}">
        <p14:creationId xmlns:p14="http://schemas.microsoft.com/office/powerpoint/2010/main" val="4170389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customXml/itemProps2.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3.xml><?xml version="1.0" encoding="utf-8"?>
<ds:datastoreItem xmlns:ds="http://schemas.openxmlformats.org/officeDocument/2006/customXml" ds:itemID="{34DE1ED3-1037-4242-BB8C-778D1DAF88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10641</TotalTime>
  <Words>3991</Words>
  <Application>Microsoft Office PowerPoint</Application>
  <PresentationFormat>Widescreen</PresentationFormat>
  <Paragraphs>389</Paragraphs>
  <Slides>49</Slides>
  <Notes>42</Notes>
  <HiddenSlides>0</HiddenSlides>
  <MMClips>0</MMClips>
  <ScaleCrop>false</ScaleCrop>
  <HeadingPairs>
    <vt:vector size="4" baseType="variant">
      <vt:variant>
        <vt:lpstr>Theme</vt:lpstr>
      </vt:variant>
      <vt:variant>
        <vt:i4>3</vt:i4>
      </vt:variant>
      <vt:variant>
        <vt:lpstr>Slide Titles</vt:lpstr>
      </vt:variant>
      <vt:variant>
        <vt:i4>49</vt:i4>
      </vt:variant>
    </vt:vector>
  </HeadingPairs>
  <TitlesOfParts>
    <vt:vector size="52" baseType="lpstr">
      <vt:lpstr>Office Theme</vt:lpstr>
      <vt:lpstr>Custom Design</vt:lpstr>
      <vt:lpstr>Office Theme</vt:lpstr>
      <vt:lpstr>It’s All in the Genes: Exploring Mendelian and non-Mendelian Inheritance through Modeling</vt:lpstr>
      <vt:lpstr>PowerPoint Presentation</vt:lpstr>
      <vt:lpstr>Workshop Outcomes</vt:lpstr>
      <vt:lpstr>Construct a chromosome </vt:lpstr>
      <vt:lpstr>Construct a chromosome </vt:lpstr>
      <vt:lpstr>Construct a chromosome </vt:lpstr>
      <vt:lpstr>Create a sister chromatid </vt:lpstr>
      <vt:lpstr>Create a sister chromatid </vt:lpstr>
      <vt:lpstr>Suggested Chromosome Assembly </vt:lpstr>
      <vt:lpstr>Why do I look different than my siblings? </vt:lpstr>
      <vt:lpstr>Let’s look at chromosome 11</vt:lpstr>
      <vt:lpstr>Create a normal beta-globin DNA gene sequence</vt:lpstr>
      <vt:lpstr>Use insert pieces to assemble the maternal chromosome</vt:lpstr>
      <vt:lpstr>Use insert pieces to assemble the maternal chromosome</vt:lpstr>
      <vt:lpstr>Create a sickle cell beta-globin DNA gene sequence</vt:lpstr>
      <vt:lpstr>Use insert pieces to assemble the paternal chromosome</vt:lpstr>
      <vt:lpstr>Use insert pieces to assemble the paternal chromosome</vt:lpstr>
      <vt:lpstr>Use insert pieces to assemble the paternal chromosome</vt:lpstr>
      <vt:lpstr>What is the difference between the two sequences?  </vt:lpstr>
      <vt:lpstr>What is the difference between the two sequences?  </vt:lpstr>
      <vt:lpstr>What is the difference between the two sequences?  </vt:lpstr>
      <vt:lpstr>What is the difference between the two sequences?  </vt:lpstr>
      <vt:lpstr>Understanding Codominance</vt:lpstr>
      <vt:lpstr>A visit to the genetic counselor</vt:lpstr>
      <vt:lpstr>A visit to the genetic counselor</vt:lpstr>
      <vt:lpstr>Moving to chromosome 4</vt:lpstr>
      <vt:lpstr>Huntington disease is caused by multiple repeats of CAG at the 5’ end of the HTT gene</vt:lpstr>
      <vt:lpstr>Huntington disease is caused by multiple repeats of CAG at the 5’ end of the HTT gene</vt:lpstr>
      <vt:lpstr>Understanding Complete Dominance</vt:lpstr>
      <vt:lpstr>A visit to the genetic counselor</vt:lpstr>
      <vt:lpstr>A visit to the genetic counselor</vt:lpstr>
      <vt:lpstr>Let’s look at the sex chromosomes</vt:lpstr>
      <vt:lpstr>Hemophilia A is caused by a mutation in the F8 gene on the X sex chromosome. </vt:lpstr>
      <vt:lpstr>Understanding Sex-linked Inheritance</vt:lpstr>
      <vt:lpstr>A visit to the genetic counselor</vt:lpstr>
      <vt:lpstr>A visit to the genetic counselor</vt:lpstr>
      <vt:lpstr>Our last stop is chromosome 2.</vt:lpstr>
      <vt:lpstr>The gene for myostatin has a variant that causes significantly increased muscle mass and strength.</vt:lpstr>
      <vt:lpstr>A guanine was replaced by an adenine.  What are the implications of this mutation?</vt:lpstr>
      <vt:lpstr>Understanding Incomplete Dominance</vt:lpstr>
      <vt:lpstr>A visit to the genetic counselor</vt:lpstr>
      <vt:lpstr>A visit to the genetic counselor</vt:lpstr>
      <vt:lpstr>Genetic databanks to help you develop other cases</vt:lpstr>
      <vt:lpstr>PowerPoint Presentation</vt:lpstr>
      <vt:lpstr>Additional Resources</vt:lpstr>
      <vt:lpstr>Additional Resources</vt:lpstr>
      <vt:lpstr>We value your opinion!  Let us know what you think.  </vt:lpstr>
      <vt:lpstr>PowerPoint Presentation</vt:lpstr>
      <vt:lpstr>A visit to the genetic counselor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 All in the Genes: Exploring Mendelian and non-Mendelian Inheritance through Modeling.</dc:title>
  <dc:creator>Ruth Hutson</dc:creator>
  <cp:lastModifiedBy>Ruth Hutson</cp:lastModifiedBy>
  <cp:revision>49</cp:revision>
  <dcterms:created xsi:type="dcterms:W3CDTF">2023-09-19T16:43:58Z</dcterms:created>
  <dcterms:modified xsi:type="dcterms:W3CDTF">2023-10-30T22:00:02Z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