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9"/>
  </p:notesMasterIdLst>
  <p:sldIdLst>
    <p:sldId id="256" r:id="rId6"/>
    <p:sldId id="314" r:id="rId7"/>
    <p:sldId id="315" r:id="rId8"/>
    <p:sldId id="339" r:id="rId9"/>
    <p:sldId id="265" r:id="rId10"/>
    <p:sldId id="261" r:id="rId11"/>
    <p:sldId id="340" r:id="rId12"/>
    <p:sldId id="326" r:id="rId13"/>
    <p:sldId id="317" r:id="rId14"/>
    <p:sldId id="328" r:id="rId15"/>
    <p:sldId id="335" r:id="rId16"/>
    <p:sldId id="336" r:id="rId17"/>
    <p:sldId id="325" r:id="rId18"/>
    <p:sldId id="329" r:id="rId19"/>
    <p:sldId id="327" r:id="rId20"/>
    <p:sldId id="318" r:id="rId21"/>
    <p:sldId id="330" r:id="rId22"/>
    <p:sldId id="331" r:id="rId23"/>
    <p:sldId id="332" r:id="rId24"/>
    <p:sldId id="319" r:id="rId25"/>
    <p:sldId id="338" r:id="rId26"/>
    <p:sldId id="320" r:id="rId27"/>
    <p:sldId id="337" r:id="rId28"/>
    <p:sldId id="321" r:id="rId29"/>
    <p:sldId id="322" r:id="rId30"/>
    <p:sldId id="323" r:id="rId31"/>
    <p:sldId id="334" r:id="rId32"/>
    <p:sldId id="333" r:id="rId33"/>
    <p:sldId id="324" r:id="rId34"/>
    <p:sldId id="316" r:id="rId35"/>
    <p:sldId id="341" r:id="rId36"/>
    <p:sldId id="259" r:id="rId37"/>
    <p:sldId id="26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AA3B52-EEE3-4E71-A954-67D29A41EA45}" v="4" dt="2022-11-02T19:06:03.1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78DE7-2E0C-44D1-9F04-0702CA568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93686-46C0-4F44-A0F0-E645DEB53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6278C-0F1F-427C-B6A6-B7274004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19D12-C1FC-43EC-AC84-C3054B7D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BDDDC-DDCA-4880-A801-370CA9499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955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E3ED-698E-4AB6-B9B5-F5AB2101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39821-4911-4D40-9213-304F3C704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54E26-AD83-4013-A765-D525F27E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29AAB-6A40-46C3-8DA4-F3827B8A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B7673-E186-430F-9A21-6B8C09A1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00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36E7E1-1780-4A79-8EED-42998F47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EEC3A-5779-4CDE-9D62-D6E777D5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5D082-3902-4670-B68E-B1D30A1A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319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779E-C4CF-4C44-BF82-34297CACC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0FB8-889E-4D6D-910B-04F2D1A88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AFAB7-4BD8-4F49-AF8A-8A27E7810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B2356-0902-420F-BF19-A4FF62F7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36C01-8AE4-4352-B679-FD135314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7B77F-78E9-45DD-9BB1-2033CC55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552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29CF1-EB6C-432D-AF2A-5FB814AB4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6A436-3C29-4B4E-8D0B-055B31A3B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62413-B2E8-49C5-B5D5-0BD1A2ACC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493DB-552D-4228-A6FA-EF3F7751D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C19ED-6299-432B-975F-DBD14C4201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1793D6-B0DD-4918-848C-A75F34B7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EDB1F1-1D68-46D6-8C18-E174B7CE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FE9590-13FE-4972-A4A1-F33B2C4F2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883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49F3-46EF-27D8-AD4F-47818E2E4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D662D-A49E-EE1A-16B1-B8AADFED9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5920A-86C7-235B-09FD-8256B1F41E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  <p:sldLayoutId id="2147483694" r:id="rId21"/>
    <p:sldLayoutId id="214748369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ealthgrad.com/physical-health/top-picks-for-the-best-entry-level-ot-masters-degree-programs-by-region/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3dmoleculardesigns.com/3DMD-Files/DNA-Discovery/PDFs/WatsonCrick-May1953.pdf" TargetMode="External"/><Relationship Id="rId3" Type="http://schemas.openxmlformats.org/officeDocument/2006/relationships/hyperlink" Target="https://www.mun.ca/biology/scarr/iGen3_02-07.html" TargetMode="External"/><Relationship Id="rId7" Type="http://schemas.openxmlformats.org/officeDocument/2006/relationships/hyperlink" Target="https://www.3dmoleculardesigns.com/3DMD-Files/DNA-Discovery/PDFs/WatsonCrick-April1953.pdf" TargetMode="External"/><Relationship Id="rId2" Type="http://schemas.openxmlformats.org/officeDocument/2006/relationships/hyperlink" Target="https://upload.wikimedia.org/wikipedia/commons/c/cb/DAMP_chemical_structure.png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3dmoleculardesigns.com/Teacher-Resources/Dynamic-DNA-Kit/Transcription.htm" TargetMode="External"/><Relationship Id="rId5" Type="http://schemas.openxmlformats.org/officeDocument/2006/relationships/hyperlink" Target="https://www.3dmoleculardesigns.com/Teacher-Resources/Dynamic-DNA-Kit/Replication.htm" TargetMode="External"/><Relationship Id="rId4" Type="http://schemas.openxmlformats.org/officeDocument/2006/relationships/hyperlink" Target="https://www.3dmoleculardesigns.com/3DMD-Files/Dynamic-DNA-Kit/PDFs/DDNATeacherGuidePart1.pdf" TargetMode="External"/><Relationship Id="rId9" Type="http://schemas.openxmlformats.org/officeDocument/2006/relationships/hyperlink" Target="https://pdb101.rcsb.org/motm/2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hart&#10;&#10;Description automatically generated">
            <a:extLst>
              <a:ext uri="{FF2B5EF4-FFF2-40B4-BE49-F238E27FC236}">
                <a16:creationId xmlns:a16="http://schemas.microsoft.com/office/drawing/2014/main" id="{BB0BA702-CFBD-3D05-DA15-E462ACCFC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06" y="3429001"/>
            <a:ext cx="4638599" cy="245884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C82826-8BB4-4AE2-930B-48436AA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317" y="1883964"/>
            <a:ext cx="7647161" cy="2362478"/>
          </a:xfrm>
        </p:spPr>
        <p:txBody>
          <a:bodyPr>
            <a:normAutofit/>
          </a:bodyPr>
          <a:lstStyle/>
          <a:p>
            <a:r>
              <a:rPr lang="en-US" sz="3600" dirty="0">
                <a:ea typeface="+mj-lt"/>
                <a:cs typeface="+mj-lt"/>
              </a:rPr>
              <a:t>Discovering Dynamic DNA: </a:t>
            </a:r>
            <a:r>
              <a:rPr lang="en-US" sz="2800" dirty="0">
                <a:ea typeface="+mj-lt"/>
                <a:cs typeface="+mj-lt"/>
              </a:rPr>
              <a:t>More than Just As, Ts, </a:t>
            </a:r>
            <a:r>
              <a:rPr lang="en-US" sz="2800" dirty="0" err="1">
                <a:ea typeface="+mj-lt"/>
                <a:cs typeface="+mj-lt"/>
              </a:rPr>
              <a:t>Gs</a:t>
            </a:r>
            <a:r>
              <a:rPr lang="en-US" sz="2800" dirty="0">
                <a:ea typeface="+mj-lt"/>
                <a:cs typeface="+mj-lt"/>
              </a:rPr>
              <a:t>, and Cs</a:t>
            </a:r>
            <a:endParaRPr lang="en-US" sz="3600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0F6AC38-9182-F791-E554-E86BBFCD6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08" y="3480686"/>
            <a:ext cx="5849798" cy="240715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99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CAC7C5C2-842C-D5F9-B679-AA4060D2F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5" y="1441190"/>
            <a:ext cx="11341190" cy="36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29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967EA1-1A2B-04C6-24FA-4DA56CECAE47}"/>
              </a:ext>
            </a:extLst>
          </p:cNvPr>
          <p:cNvSpPr txBox="1"/>
          <p:nvPr/>
        </p:nvSpPr>
        <p:spPr>
          <a:xfrm>
            <a:off x="547169" y="1179900"/>
            <a:ext cx="1109766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400" dirty="0">
                <a:ea typeface="+mn-lt"/>
                <a:cs typeface="+mn-lt"/>
              </a:rPr>
              <a:t>What color is a carbon atom?</a:t>
            </a:r>
            <a:endParaRPr lang="en-US" sz="6400" dirty="0"/>
          </a:p>
        </p:txBody>
      </p:sp>
      <p:pic>
        <p:nvPicPr>
          <p:cNvPr id="4098" name="Picture 2" descr="Image result for carbon atom">
            <a:extLst>
              <a:ext uri="{FF2B5EF4-FFF2-40B4-BE49-F238E27FC236}">
                <a16:creationId xmlns:a16="http://schemas.microsoft.com/office/drawing/2014/main" id="{F1BD5E3F-3415-2C0A-C03F-64A5E4280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630" y="2257118"/>
            <a:ext cx="4146973" cy="427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8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0204F-3B73-186F-88D7-81012343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>
                <a:cs typeface="Calibri Light"/>
              </a:rPr>
              <a:t>Your response gives us a hint to your background.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43D50-7B9B-9F60-4566-0DCC1541C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581" y="2078044"/>
            <a:ext cx="11203245" cy="4651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Chemist</a:t>
            </a:r>
          </a:p>
          <a:p>
            <a:r>
              <a:rPr lang="en-US" dirty="0">
                <a:cs typeface="Calibri"/>
              </a:rPr>
              <a:t>BLACK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A71A4-D453-480D-2863-4052518AB15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83862" y="2144040"/>
            <a:ext cx="5183187" cy="823912"/>
          </a:xfrm>
        </p:spPr>
        <p:txBody>
          <a:bodyPr>
            <a:noAutofit/>
          </a:bodyPr>
          <a:lstStyle/>
          <a:p>
            <a:r>
              <a:rPr lang="en-US" dirty="0"/>
              <a:t>Biochemist</a:t>
            </a:r>
          </a:p>
          <a:p>
            <a:r>
              <a:rPr lang="en-US" dirty="0"/>
              <a:t>GREY</a:t>
            </a:r>
          </a:p>
        </p:txBody>
      </p:sp>
      <p:pic>
        <p:nvPicPr>
          <p:cNvPr id="22" name="Picture 22" descr="Chart, bubble chart&#10;&#10;Description automatically generated">
            <a:extLst>
              <a:ext uri="{FF2B5EF4-FFF2-40B4-BE49-F238E27FC236}">
                <a16:creationId xmlns:a16="http://schemas.microsoft.com/office/drawing/2014/main" id="{894A7AAD-8E41-AA09-9B9A-A58529175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958" y="3033945"/>
            <a:ext cx="1973035" cy="2739571"/>
          </a:xfrm>
          <a:prstGeom prst="rect">
            <a:avLst/>
          </a:prstGeom>
        </p:spPr>
      </p:pic>
      <p:pic>
        <p:nvPicPr>
          <p:cNvPr id="23" name="Picture 23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5F61261E-C460-39F5-D337-3074D50CD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006" y="3088822"/>
            <a:ext cx="2436132" cy="22950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69F67A5-A297-5F6D-D449-916E2F5CB6AA}"/>
              </a:ext>
            </a:extLst>
          </p:cNvPr>
          <p:cNvSpPr txBox="1"/>
          <p:nvPr/>
        </p:nvSpPr>
        <p:spPr>
          <a:xfrm>
            <a:off x="1053790" y="5830229"/>
            <a:ext cx="98799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cs typeface="Calibri"/>
              </a:rPr>
              <a:t>Note this to your students if you use Moly-mods!</a:t>
            </a:r>
          </a:p>
        </p:txBody>
      </p:sp>
    </p:spTree>
    <p:extLst>
      <p:ext uri="{BB962C8B-B14F-4D97-AF65-F5344CB8AC3E}">
        <p14:creationId xmlns:p14="http://schemas.microsoft.com/office/powerpoint/2010/main" val="523944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C9D2DC-DD49-E2A6-0F66-671B3EEFAC13}"/>
              </a:ext>
            </a:extLst>
          </p:cNvPr>
          <p:cNvSpPr txBox="1"/>
          <p:nvPr/>
        </p:nvSpPr>
        <p:spPr>
          <a:xfrm>
            <a:off x="718639" y="1933505"/>
            <a:ext cx="11582273" cy="298543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200"/>
              <a:t>This model uses the CPK color scheme.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 sz="2400">
              <a:cs typeface="Calibri"/>
            </a:endParaRPr>
          </a:p>
          <a:p>
            <a:r>
              <a:rPr lang="en-US" sz="2400"/>
              <a:t>This color scheme became standardized because of the work  by Corey, Pauling, and Koltun </a:t>
            </a:r>
            <a:endParaRPr lang="en-US" sz="2400">
              <a:cs typeface="Calibri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C3459-1C8F-B1BD-5981-B2A3169E2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4" y="2879741"/>
            <a:ext cx="9929496" cy="109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98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41CA15-1B08-2DD2-3862-2CF9DD6F46E9}"/>
              </a:ext>
            </a:extLst>
          </p:cNvPr>
          <p:cNvSpPr txBox="1"/>
          <p:nvPr/>
        </p:nvSpPr>
        <p:spPr>
          <a:xfrm>
            <a:off x="767665" y="1042982"/>
            <a:ext cx="98988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Base pair with a complimentary nucleotide. A-T and C-G. </a:t>
            </a:r>
          </a:p>
        </p:txBody>
      </p:sp>
      <p:pic>
        <p:nvPicPr>
          <p:cNvPr id="4" name="Picture 3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A9E6C106-D58B-DAF9-A791-74BD43C47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" y="1951028"/>
            <a:ext cx="11831960" cy="2955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D728F3-21ED-794A-40E3-0BB904BBB6BF}"/>
              </a:ext>
            </a:extLst>
          </p:cNvPr>
          <p:cNvSpPr txBox="1"/>
          <p:nvPr/>
        </p:nvSpPr>
        <p:spPr>
          <a:xfrm>
            <a:off x="1884868" y="4981190"/>
            <a:ext cx="9756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* Notice the difference in the number of hydrogen bonds created.</a:t>
            </a:r>
          </a:p>
        </p:txBody>
      </p:sp>
    </p:spTree>
    <p:extLst>
      <p:ext uri="{BB962C8B-B14F-4D97-AF65-F5344CB8AC3E}">
        <p14:creationId xmlns:p14="http://schemas.microsoft.com/office/powerpoint/2010/main" val="663005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BAFB1B-4981-DF94-F8C9-F67B7F3D2E9B}"/>
              </a:ext>
            </a:extLst>
          </p:cNvPr>
          <p:cNvSpPr/>
          <p:nvPr/>
        </p:nvSpPr>
        <p:spPr>
          <a:xfrm>
            <a:off x="7514705" y="1475678"/>
            <a:ext cx="922713" cy="4917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08D6A9C9-344C-DF45-9C62-1BD42764D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28" y="464820"/>
            <a:ext cx="4845984" cy="627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15514-D80B-3411-0C0B-60A95CCEFB58}"/>
              </a:ext>
            </a:extLst>
          </p:cNvPr>
          <p:cNvSpPr txBox="1"/>
          <p:nvPr/>
        </p:nvSpPr>
        <p:spPr>
          <a:xfrm>
            <a:off x="894516" y="2180103"/>
            <a:ext cx="5661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How is Deoxyribose like a house?</a:t>
            </a:r>
          </a:p>
        </p:txBody>
      </p:sp>
    </p:spTree>
    <p:extLst>
      <p:ext uri="{BB962C8B-B14F-4D97-AF65-F5344CB8AC3E}">
        <p14:creationId xmlns:p14="http://schemas.microsoft.com/office/powerpoint/2010/main" val="2761636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A63D78E8-74B0-BC93-7133-20D20384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83" y="270735"/>
            <a:ext cx="3137485" cy="3158265"/>
          </a:xfrm>
          <a:prstGeom prst="rect">
            <a:avLst/>
          </a:prstGeom>
        </p:spPr>
      </p:pic>
      <p:pic>
        <p:nvPicPr>
          <p:cNvPr id="5" name="Picture 4" descr="Schematic&#10;&#10;Description automatically generated">
            <a:extLst>
              <a:ext uri="{FF2B5EF4-FFF2-40B4-BE49-F238E27FC236}">
                <a16:creationId xmlns:a16="http://schemas.microsoft.com/office/drawing/2014/main" id="{A726CCFC-92FE-D408-64CA-66F87AE4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82" y="102435"/>
            <a:ext cx="2972946" cy="3626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AB4D35-8CFB-97A0-596A-7105683F807B}"/>
              </a:ext>
            </a:extLst>
          </p:cNvPr>
          <p:cNvSpPr txBox="1"/>
          <p:nvPr/>
        </p:nvSpPr>
        <p:spPr>
          <a:xfrm>
            <a:off x="2348495" y="3725757"/>
            <a:ext cx="72033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These are 2 different models of deoxyribose.</a:t>
            </a:r>
          </a:p>
          <a:p>
            <a:endParaRPr lang="en-US" sz="2800" dirty="0"/>
          </a:p>
          <a:p>
            <a:r>
              <a:rPr lang="en-US" sz="2800" dirty="0"/>
              <a:t>How are they similar? </a:t>
            </a:r>
          </a:p>
          <a:p>
            <a:endParaRPr lang="en-US" sz="2800" dirty="0"/>
          </a:p>
          <a:p>
            <a:r>
              <a:rPr lang="en-US" sz="2800" dirty="0"/>
              <a:t>What makes them different? </a:t>
            </a:r>
          </a:p>
          <a:p>
            <a:endParaRPr lang="en-US" sz="2800" dirty="0"/>
          </a:p>
          <a:p>
            <a:r>
              <a:rPr lang="en-US" sz="2800" dirty="0"/>
              <a:t>Which one is “better”?</a:t>
            </a:r>
          </a:p>
        </p:txBody>
      </p:sp>
    </p:spTree>
    <p:extLst>
      <p:ext uri="{BB962C8B-B14F-4D97-AF65-F5344CB8AC3E}">
        <p14:creationId xmlns:p14="http://schemas.microsoft.com/office/powerpoint/2010/main" val="1464948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EB77D5F2-E25A-D776-9D12-65FDFDC20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6" y="1363223"/>
            <a:ext cx="10661525" cy="54748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5D67D5-D01B-3D3A-0BC7-1D7A630255FE}"/>
              </a:ext>
            </a:extLst>
          </p:cNvPr>
          <p:cNvSpPr txBox="1"/>
          <p:nvPr/>
        </p:nvSpPr>
        <p:spPr>
          <a:xfrm>
            <a:off x="1200098" y="476619"/>
            <a:ext cx="6671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DNA is anti-parallel</a:t>
            </a:r>
          </a:p>
        </p:txBody>
      </p:sp>
    </p:spTree>
    <p:extLst>
      <p:ext uri="{BB962C8B-B14F-4D97-AF65-F5344CB8AC3E}">
        <p14:creationId xmlns:p14="http://schemas.microsoft.com/office/powerpoint/2010/main" val="238432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accessory, different&#10;&#10;Description automatically generated">
            <a:extLst>
              <a:ext uri="{FF2B5EF4-FFF2-40B4-BE49-F238E27FC236}">
                <a16:creationId xmlns:a16="http://schemas.microsoft.com/office/drawing/2014/main" id="{4A36BF9D-3766-CC0C-0B3A-45E0B6150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8" y="252425"/>
            <a:ext cx="10525468" cy="596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9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olorful candies&#10;&#10;Description automatically generated with low confidence">
            <a:extLst>
              <a:ext uri="{FF2B5EF4-FFF2-40B4-BE49-F238E27FC236}">
                <a16:creationId xmlns:a16="http://schemas.microsoft.com/office/drawing/2014/main" id="{8260C1E0-4C29-4D12-31F6-2919B7CC3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12" y="3683257"/>
            <a:ext cx="5920010" cy="3174743"/>
          </a:xfrm>
          <a:prstGeom prst="rect">
            <a:avLst/>
          </a:prstGeom>
        </p:spPr>
      </p:pic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FA5AEFA9-3591-24A5-52D7-552E596EF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017"/>
            <a:ext cx="6167412" cy="24915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BD4EC-1392-78C8-B26D-464A2B6B489D}"/>
              </a:ext>
            </a:extLst>
          </p:cNvPr>
          <p:cNvSpPr txBox="1"/>
          <p:nvPr/>
        </p:nvSpPr>
        <p:spPr>
          <a:xfrm>
            <a:off x="302004" y="3956108"/>
            <a:ext cx="5793996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u="sng"/>
              <a:t>Linear format- </a:t>
            </a:r>
            <a:endParaRPr lang="en-US" b="1" u="sng"/>
          </a:p>
          <a:p>
            <a:endParaRPr lang="en-US"/>
          </a:p>
          <a:p>
            <a:r>
              <a:rPr lang="en-US"/>
              <a:t>Replication / Transcription</a:t>
            </a:r>
            <a:endParaRPr lang="en-US">
              <a:cs typeface="Calibri" panose="020F0502020204030204"/>
            </a:endParaRPr>
          </a:p>
          <a:p>
            <a:r>
              <a:rPr lang="en-US"/>
              <a:t>Directionality</a:t>
            </a:r>
            <a:endParaRPr lang="en-US">
              <a:cs typeface="Calibri" panose="020F0502020204030204"/>
            </a:endParaRPr>
          </a:p>
          <a:p>
            <a:endParaRPr lang="en-US"/>
          </a:p>
          <a:p>
            <a:endParaRPr lang="en-US"/>
          </a:p>
          <a:p>
            <a:r>
              <a:rPr lang="en-US"/>
              <a:t>What else could you teach with this model?</a:t>
            </a:r>
            <a:endParaRPr lang="en-US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C2146-F471-4782-D67A-CEC1E15D8FE8}"/>
              </a:ext>
            </a:extLst>
          </p:cNvPr>
          <p:cNvSpPr txBox="1"/>
          <p:nvPr/>
        </p:nvSpPr>
        <p:spPr>
          <a:xfrm>
            <a:off x="6644081" y="1817881"/>
            <a:ext cx="522634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u="sng"/>
              <a:t>Double helix-</a:t>
            </a:r>
          </a:p>
          <a:p>
            <a:endParaRPr lang="en-US"/>
          </a:p>
          <a:p>
            <a:r>
              <a:rPr lang="en-US"/>
              <a:t>Right-handed helix</a:t>
            </a:r>
            <a:endParaRPr lang="en-US">
              <a:cs typeface="Calibri"/>
            </a:endParaRPr>
          </a:p>
          <a:p>
            <a:r>
              <a:rPr lang="en-US"/>
              <a:t>Major / minor groove</a:t>
            </a:r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DNA Methylation</a:t>
            </a:r>
          </a:p>
        </p:txBody>
      </p:sp>
    </p:spTree>
    <p:extLst>
      <p:ext uri="{BB962C8B-B14F-4D97-AF65-F5344CB8AC3E}">
        <p14:creationId xmlns:p14="http://schemas.microsoft.com/office/powerpoint/2010/main" val="158948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Mark Arnholt - Speaker for Modeling Marvels Webinar">
            <a:extLst>
              <a:ext uri="{FF2B5EF4-FFF2-40B4-BE49-F238E27FC236}">
                <a16:creationId xmlns:a16="http://schemas.microsoft.com/office/drawing/2014/main" id="{CD7F5DC9-7AD1-4514-3744-BFB2A0B28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31" y="3622268"/>
            <a:ext cx="3268133" cy="305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B182CA-FF61-D506-E8AD-308B4E83B3EA}"/>
              </a:ext>
            </a:extLst>
          </p:cNvPr>
          <p:cNvSpPr txBox="1"/>
          <p:nvPr/>
        </p:nvSpPr>
        <p:spPr>
          <a:xfrm>
            <a:off x="4152438" y="1574219"/>
            <a:ext cx="2859579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/>
              <a:t>Mark Arnholt</a:t>
            </a:r>
            <a:br>
              <a:rPr lang="en-US" b="1" dirty="0"/>
            </a:br>
            <a:r>
              <a:rPr lang="en-US" sz="1800" dirty="0"/>
              <a:t>Science Educator</a:t>
            </a:r>
            <a:br>
              <a:rPr lang="en-US" sz="1800" dirty="0"/>
            </a:br>
            <a:r>
              <a:rPr lang="en-US" sz="1800" dirty="0"/>
              <a:t>3D Molecular Designs</a:t>
            </a:r>
          </a:p>
          <a:p>
            <a:endParaRPr lang="en-US" dirty="0"/>
          </a:p>
          <a:p>
            <a:r>
              <a:rPr lang="en-US" dirty="0"/>
              <a:t>BA Secondary Education</a:t>
            </a:r>
            <a:endParaRPr lang="en-US" dirty="0">
              <a:cs typeface="Calibri"/>
            </a:endParaRPr>
          </a:p>
          <a:p>
            <a:r>
              <a:rPr lang="en-US" dirty="0"/>
              <a:t>BS Biology</a:t>
            </a:r>
            <a:endParaRPr lang="en-US" dirty="0">
              <a:cs typeface="Calibri"/>
            </a:endParaRPr>
          </a:p>
          <a:p>
            <a:r>
              <a:rPr lang="en-US" dirty="0"/>
              <a:t>Broadfield certification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PLTW Instructor (PBS,MI, BI)</a:t>
            </a:r>
            <a:endParaRPr lang="en-US" dirty="0">
              <a:cs typeface="Calibri"/>
            </a:endParaRPr>
          </a:p>
          <a:p>
            <a:r>
              <a:rPr lang="en-US" dirty="0"/>
              <a:t>SMART Team Advisor</a:t>
            </a:r>
            <a:endParaRPr lang="en-US" dirty="0">
              <a:cs typeface="Calibri"/>
            </a:endParaRPr>
          </a:p>
          <a:p>
            <a:r>
              <a:rPr lang="en-US" dirty="0"/>
              <a:t>Fishing Club Advisor</a:t>
            </a:r>
            <a:endParaRPr lang="en-US" dirty="0">
              <a:cs typeface="Calibri"/>
            </a:endParaRPr>
          </a:p>
          <a:p>
            <a:endParaRPr lang="en-US" dirty="0"/>
          </a:p>
          <a:p>
            <a:r>
              <a:rPr lang="en-US" dirty="0"/>
              <a:t>24 years in the classroom</a:t>
            </a:r>
            <a:endParaRPr lang="en-US" dirty="0">
              <a:cs typeface="Calibri"/>
            </a:endParaRPr>
          </a:p>
          <a:p>
            <a:r>
              <a:rPr lang="en-US" dirty="0"/>
              <a:t>Hartford Union High School </a:t>
            </a:r>
            <a:endParaRPr lang="en-US" dirty="0">
              <a:cs typeface="Calibri"/>
            </a:endParaRPr>
          </a:p>
          <a:p>
            <a:r>
              <a:rPr lang="en-US" dirty="0"/>
              <a:t>2001-2022</a:t>
            </a:r>
            <a:endParaRPr lang="en-US" dirty="0">
              <a:cs typeface="Calibri"/>
            </a:endParaRPr>
          </a:p>
        </p:txBody>
      </p:sp>
      <p:pic>
        <p:nvPicPr>
          <p:cNvPr id="7" name="Picture 12" descr="See the source image">
            <a:extLst>
              <a:ext uri="{FF2B5EF4-FFF2-40B4-BE49-F238E27FC236}">
                <a16:creationId xmlns:a16="http://schemas.microsoft.com/office/drawing/2014/main" id="{3E0E2B53-A8F9-D7C5-6E41-CEB39789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570" y="2855520"/>
            <a:ext cx="4281001" cy="66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BCBFA91-B6FB-2929-1EC4-046743764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154" y="3977153"/>
            <a:ext cx="1968261" cy="196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3902B875-7A5B-F357-E58E-4EDA1D82A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2728368"/>
            <a:ext cx="2793109" cy="1015676"/>
          </a:xfrm>
          <a:prstGeom prst="rect">
            <a:avLst/>
          </a:prstGeom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943099AE-5CD5-7839-6189-462FECE3A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085" y="4095493"/>
            <a:ext cx="2314630" cy="127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979A5382-F759-466C-E166-8D694B884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040" y="1201368"/>
            <a:ext cx="4497844" cy="163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66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948711-E02F-B2B6-2938-306B534B99EE}"/>
              </a:ext>
            </a:extLst>
          </p:cNvPr>
          <p:cNvSpPr txBox="1"/>
          <p:nvPr/>
        </p:nvSpPr>
        <p:spPr>
          <a:xfrm>
            <a:off x="64867" y="2446187"/>
            <a:ext cx="11403106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dirty="0"/>
              <a:t>What is the difference between Deoxyribose and Ribose? </a:t>
            </a:r>
            <a:endParaRPr lang="en-US" sz="6000" dirty="0">
              <a:cs typeface="Calibri" panose="020F0502020204030204"/>
            </a:endParaRPr>
          </a:p>
          <a:p>
            <a:endParaRPr lang="en-US" sz="4000" dirty="0"/>
          </a:p>
          <a:p>
            <a:endParaRPr lang="en-US" sz="4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2518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e the source image">
            <a:extLst>
              <a:ext uri="{FF2B5EF4-FFF2-40B4-BE49-F238E27FC236}">
                <a16:creationId xmlns:a16="http://schemas.microsoft.com/office/drawing/2014/main" id="{0D8B9ED0-E8EB-FD2C-7ADA-1F5649276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581" y="1791458"/>
            <a:ext cx="8586438" cy="370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65AF42-C4B2-C6FD-F575-3F3BB9F8FBB9}"/>
              </a:ext>
            </a:extLst>
          </p:cNvPr>
          <p:cNvSpPr txBox="1"/>
          <p:nvPr/>
        </p:nvSpPr>
        <p:spPr>
          <a:xfrm>
            <a:off x="3442010" y="5690839"/>
            <a:ext cx="529868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>
                <a:latin typeface="Calibri"/>
              </a:rPr>
              <a:t>How can we model this for students?</a:t>
            </a:r>
            <a:endParaRPr lang="en-US" sz="240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7B00857-0036-9DE7-F2B9-62D0769C9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50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F403D3-5879-01EC-9952-0D8C95246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8" y="986089"/>
            <a:ext cx="7040678" cy="49251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012A21-D06B-29B8-6B2D-EC67262EB216}"/>
              </a:ext>
            </a:extLst>
          </p:cNvPr>
          <p:cNvSpPr txBox="1"/>
          <p:nvPr/>
        </p:nvSpPr>
        <p:spPr>
          <a:xfrm>
            <a:off x="7712560" y="2229661"/>
            <a:ext cx="442858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/>
              <a:t>Add on Oxygen to the 2’C and you have Ribose!</a:t>
            </a:r>
          </a:p>
        </p:txBody>
      </p:sp>
    </p:spTree>
    <p:extLst>
      <p:ext uri="{BB962C8B-B14F-4D97-AF65-F5344CB8AC3E}">
        <p14:creationId xmlns:p14="http://schemas.microsoft.com/office/powerpoint/2010/main" val="2665322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13353E-D9FA-581E-BE7D-0CD7AE96177D}"/>
              </a:ext>
            </a:extLst>
          </p:cNvPr>
          <p:cNvSpPr txBox="1"/>
          <p:nvPr/>
        </p:nvSpPr>
        <p:spPr>
          <a:xfrm>
            <a:off x="1918770" y="2039139"/>
            <a:ext cx="784134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cs typeface="Calibri"/>
              </a:rPr>
              <a:t>Where's the Hydrogen?</a:t>
            </a:r>
          </a:p>
        </p:txBody>
      </p:sp>
    </p:spTree>
    <p:extLst>
      <p:ext uri="{BB962C8B-B14F-4D97-AF65-F5344CB8AC3E}">
        <p14:creationId xmlns:p14="http://schemas.microsoft.com/office/powerpoint/2010/main" val="4053163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EE4501-6EB4-82B8-86B3-FA973C94EAFC}"/>
              </a:ext>
            </a:extLst>
          </p:cNvPr>
          <p:cNvSpPr txBox="1"/>
          <p:nvPr/>
        </p:nvSpPr>
        <p:spPr>
          <a:xfrm>
            <a:off x="1201657" y="42505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latin typeface="+mj-lt"/>
                <a:ea typeface="+mj-ea"/>
                <a:cs typeface="+mj-cs"/>
              </a:rPr>
              <a:t>What are we still missing to model RNA?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3593B63-9AFC-9376-42EA-2A8C0404900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97489" y="3340500"/>
            <a:ext cx="4557141" cy="1409700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endParaRPr lang="en-US" sz="6000" dirty="0"/>
          </a:p>
          <a:p>
            <a:r>
              <a:rPr lang="en-US" sz="6000" b="1" dirty="0"/>
              <a:t>How can we make it?</a:t>
            </a:r>
            <a:endParaRPr lang="en-US" sz="60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3366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D145D90-BC96-7387-6B0F-A173B6A60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98" y="414440"/>
            <a:ext cx="10458354" cy="57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11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94FE71D-F77A-69B9-4AB4-BABE21B8CEB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580039" y="2546796"/>
            <a:ext cx="3506787" cy="140970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600" dirty="0">
                <a:cs typeface="Calibri"/>
              </a:rPr>
              <a:t>Remove a methyl group from the 5C of Thymine!</a:t>
            </a:r>
            <a:endParaRPr lang="en-US" sz="3600" dirty="0"/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E5FD821-5CCD-DCC0-B08D-0D027E7C2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190694"/>
            <a:ext cx="6494411" cy="4675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2250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D0811DF-A51D-4DC4-C2EE-C5FC67CB4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61" y="352742"/>
            <a:ext cx="10183878" cy="615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78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5D11A0C-154E-2C69-DBA3-C614CEAC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ATP &amp; GTP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2CBFB5E-89B3-FF14-B30C-DBB545B3C38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496680" y="1454779"/>
            <a:ext cx="3506787" cy="1409700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AutoNum type="arabicParenR"/>
            </a:pPr>
            <a:r>
              <a:rPr lang="en-US" sz="11200" dirty="0"/>
              <a:t>Find an adenine or guanine nucleotide</a:t>
            </a:r>
          </a:p>
          <a:p>
            <a:pPr marL="342900" indent="-342900">
              <a:buAutoNum type="arabicParenR"/>
            </a:pPr>
            <a:r>
              <a:rPr lang="en-US" sz="11200" dirty="0"/>
              <a:t>Add 2 phosphate groups</a:t>
            </a:r>
          </a:p>
          <a:p>
            <a:pPr marL="342900" indent="-342900">
              <a:buAutoNum type="arabicParenR"/>
            </a:pPr>
            <a:r>
              <a:rPr lang="en-US" sz="11200" dirty="0"/>
              <a:t>Add an Oxygen to the terminal Phosphorus</a:t>
            </a:r>
          </a:p>
          <a:p>
            <a:endParaRPr lang="en-US" sz="11200" dirty="0"/>
          </a:p>
          <a:p>
            <a:r>
              <a:rPr lang="en-US" sz="11200" dirty="0"/>
              <a:t>You can also remove phosphate groups to make ADP, GDP, GMP, and AMP.</a:t>
            </a:r>
          </a:p>
          <a:p>
            <a:endParaRPr lang="en-US" dirty="0"/>
          </a:p>
        </p:txBody>
      </p:sp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9562EDC4-323F-7369-9CDE-A0F330740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2" y="947292"/>
            <a:ext cx="5481838" cy="5262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8830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6D8C64-5F67-0898-4DD9-10E4AAB82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acknowledgements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A4AAB9-0049-44A6-FAAE-C98B78A3E24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98572" y="961397"/>
            <a:ext cx="3506787" cy="1409700"/>
          </a:xfrm>
        </p:spPr>
        <p:txBody>
          <a:bodyPr>
            <a:noAutofit/>
          </a:bodyPr>
          <a:lstStyle/>
          <a:p>
            <a:r>
              <a:rPr lang="en-US" sz="2400" dirty="0"/>
              <a:t>Image Citations</a:t>
            </a:r>
          </a:p>
          <a:p>
            <a:r>
              <a:rPr lang="en-US" sz="2400" dirty="0">
                <a:hlinkClick r:id="rId2"/>
              </a:rPr>
              <a:t>Nucleotide</a:t>
            </a:r>
            <a:endParaRPr lang="en-US" sz="2400" dirty="0"/>
          </a:p>
          <a:p>
            <a:r>
              <a:rPr lang="en-US" sz="2400" dirty="0">
                <a:hlinkClick r:id="rId3"/>
              </a:rPr>
              <a:t>Ribose vs Deoxyribose</a:t>
            </a:r>
            <a:endParaRPr lang="en-US" sz="2400" dirty="0"/>
          </a:p>
          <a:p>
            <a:r>
              <a:rPr lang="en-US" sz="2400" dirty="0">
                <a:hlinkClick r:id="rId4"/>
              </a:rPr>
              <a:t>3D Molecular Designs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Teacher resources</a:t>
            </a:r>
          </a:p>
          <a:p>
            <a:r>
              <a:rPr lang="en-US" sz="2400" dirty="0">
                <a:hlinkClick r:id="rId4"/>
              </a:rPr>
              <a:t>Dynamic DNA – Teacher Guide</a:t>
            </a:r>
            <a:endParaRPr lang="en-US" sz="2400" dirty="0"/>
          </a:p>
          <a:p>
            <a:r>
              <a:rPr lang="en-US" sz="2400" dirty="0">
                <a:hlinkClick r:id="rId5"/>
              </a:rPr>
              <a:t>Dynamic DNA – Replication</a:t>
            </a:r>
            <a:endParaRPr lang="en-US" sz="2400" dirty="0"/>
          </a:p>
          <a:p>
            <a:r>
              <a:rPr lang="en-US" sz="2400" dirty="0">
                <a:hlinkClick r:id="rId6"/>
              </a:rPr>
              <a:t>Dynamic DNA - Transcription</a:t>
            </a:r>
            <a:endParaRPr lang="en-US" sz="240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4DB022C-7AC2-C22C-795E-4F305DCBE18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8178" y="1009901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Additional reading:</a:t>
            </a:r>
          </a:p>
          <a:p>
            <a:r>
              <a:rPr lang="en-US" dirty="0">
                <a:hlinkClick r:id="rId7"/>
              </a:rPr>
              <a:t>Watson and Crick</a:t>
            </a:r>
            <a:r>
              <a:rPr lang="en-US" dirty="0"/>
              <a:t> 1952</a:t>
            </a:r>
          </a:p>
          <a:p>
            <a:r>
              <a:rPr lang="en-US" dirty="0">
                <a:hlinkClick r:id="rId8"/>
              </a:rPr>
              <a:t>Watson and Crick</a:t>
            </a:r>
            <a:r>
              <a:rPr lang="en-US" dirty="0"/>
              <a:t> 1953</a:t>
            </a:r>
          </a:p>
          <a:p>
            <a:r>
              <a:rPr lang="en-US" dirty="0">
                <a:hlinkClick r:id="rId9"/>
              </a:rPr>
              <a:t>DNA-Molecule of the month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9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6A12D-88A8-40C8-9CCB-D99758D91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573" y="2181758"/>
            <a:ext cx="7137067" cy="2362478"/>
          </a:xfrm>
        </p:spPr>
        <p:txBody>
          <a:bodyPr>
            <a:noAutofit/>
          </a:bodyPr>
          <a:lstStyle/>
          <a:p>
            <a:r>
              <a:rPr lang="en-US" sz="4000" b="1" u="sng" dirty="0">
                <a:latin typeface="+mn-lt"/>
                <a:cs typeface="Arial"/>
              </a:rPr>
              <a:t>Workshop Learning Goals</a:t>
            </a:r>
            <a:br>
              <a:rPr lang="en-US" sz="4000" b="1" u="sng" dirty="0">
                <a:latin typeface="+mn-lt"/>
                <a:cs typeface="Arial" panose="020B0604020202020204" pitchFamily="34" charset="0"/>
              </a:rPr>
            </a:br>
            <a:br>
              <a:rPr lang="en-US" sz="3600" dirty="0">
                <a:latin typeface="+mn-lt"/>
                <a:cs typeface="Arial"/>
              </a:rPr>
            </a:br>
            <a:r>
              <a:rPr lang="en-US" sz="2800" dirty="0">
                <a:latin typeface="+mn-lt"/>
                <a:cs typeface="Arial"/>
              </a:rPr>
              <a:t>1. Facilitate DNA exploration and question generation</a:t>
            </a:r>
            <a:br>
              <a:rPr lang="en-US" sz="2800" dirty="0">
                <a:latin typeface="+mn-lt"/>
                <a:cs typeface="Arial" panose="020B0604020202020204" pitchFamily="34" charset="0"/>
              </a:rPr>
            </a:br>
            <a:r>
              <a:rPr lang="en-US" sz="2800" dirty="0">
                <a:latin typeface="+mn-lt"/>
                <a:cs typeface="Arial"/>
              </a:rPr>
              <a:t>2. Use models to help students develop a deeper understanding of DNA Structure</a:t>
            </a:r>
            <a:br>
              <a:rPr lang="en-US" sz="2800" dirty="0">
                <a:latin typeface="+mn-lt"/>
                <a:cs typeface="Arial" panose="020B0604020202020204" pitchFamily="34" charset="0"/>
              </a:rPr>
            </a:br>
            <a:r>
              <a:rPr lang="en-US" sz="2800" dirty="0">
                <a:latin typeface="+mn-lt"/>
                <a:cs typeface="Arial"/>
              </a:rPr>
              <a:t>3. Discover other uses for the Dynamic DNA kit</a:t>
            </a:r>
            <a:br>
              <a:rPr lang="en-US" sz="2800" dirty="0">
                <a:latin typeface="+mn-lt"/>
                <a:cs typeface="Arial" panose="020B0604020202020204" pitchFamily="34" charset="0"/>
              </a:rPr>
            </a:br>
            <a:r>
              <a:rPr lang="en-US" sz="2800" dirty="0">
                <a:latin typeface="+mn-lt"/>
                <a:cs typeface="Arial"/>
              </a:rPr>
              <a:t>4. Have fun!</a:t>
            </a:r>
            <a:endParaRPr lang="en-US" sz="2800" dirty="0">
              <a:cs typeface="Arial"/>
            </a:endParaRPr>
          </a:p>
        </p:txBody>
      </p:sp>
      <p:pic>
        <p:nvPicPr>
          <p:cNvPr id="3074" name="Picture 2" descr="Conferences Image-2">
            <a:extLst>
              <a:ext uri="{FF2B5EF4-FFF2-40B4-BE49-F238E27FC236}">
                <a16:creationId xmlns:a16="http://schemas.microsoft.com/office/drawing/2014/main" id="{291AF221-CC84-568A-99AF-90DAD7BD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5" y="3262339"/>
            <a:ext cx="3516383" cy="22296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2149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6CDB-3D6F-41B1-A284-BE9DE96C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>
                <a:latin typeface="+mn-lt"/>
              </a:rPr>
              <a:t>Workshop NGSS Connections</a:t>
            </a:r>
            <a:r>
              <a:rPr lang="en-US" sz="3600">
                <a:latin typeface="+mn-lt"/>
              </a:rPr>
              <a:t> </a:t>
            </a:r>
            <a:br>
              <a:rPr lang="en-US" sz="3600"/>
            </a:br>
            <a:endParaRPr lang="en-US" sz="2000">
              <a:solidFill>
                <a:schemeClr val="accent1"/>
              </a:solidFill>
              <a:latin typeface="+mn-lt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7E2AEF-CE4B-4814-9EB8-FFB6BFA60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158808"/>
              </p:ext>
            </p:extLst>
          </p:nvPr>
        </p:nvGraphicFramePr>
        <p:xfrm>
          <a:off x="500334" y="1270634"/>
          <a:ext cx="10511936" cy="536890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384212">
                  <a:extLst>
                    <a:ext uri="{9D8B030D-6E8A-4147-A177-3AD203B41FA5}">
                      <a16:colId xmlns:a16="http://schemas.microsoft.com/office/drawing/2014/main" val="598079876"/>
                    </a:ext>
                  </a:extLst>
                </a:gridCol>
                <a:gridCol w="3694420">
                  <a:extLst>
                    <a:ext uri="{9D8B030D-6E8A-4147-A177-3AD203B41FA5}">
                      <a16:colId xmlns:a16="http://schemas.microsoft.com/office/drawing/2014/main" val="3881289360"/>
                    </a:ext>
                  </a:extLst>
                </a:gridCol>
                <a:gridCol w="3433304">
                  <a:extLst>
                    <a:ext uri="{9D8B030D-6E8A-4147-A177-3AD203B41FA5}">
                      <a16:colId xmlns:a16="http://schemas.microsoft.com/office/drawing/2014/main" val="2035052738"/>
                    </a:ext>
                  </a:extLst>
                </a:gridCol>
              </a:tblGrid>
              <a:tr h="491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SEPs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CCCs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DCIs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7682"/>
                  </a:ext>
                </a:extLst>
              </a:tr>
              <a:tr h="11407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Asking Questions and Defining Problems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 and Effect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(HS-LS3-2)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 and Function (HS-LS1-1)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55307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and Using Models (HS-LS1-4)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Proportion, and Quantity 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246224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Analyzing and Interpreting Data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Systems and System Models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642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Science is a Human Endeavor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37319"/>
                  </a:ext>
                </a:extLst>
              </a:tr>
              <a:tr h="6346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56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933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5C0E5-5405-8E71-7D10-9FF75C7D4E35}"/>
              </a:ext>
            </a:extLst>
          </p:cNvPr>
          <p:cNvSpPr txBox="1"/>
          <p:nvPr/>
        </p:nvSpPr>
        <p:spPr>
          <a:xfrm>
            <a:off x="469808" y="750887"/>
            <a:ext cx="6600825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spcAft>
                <a:spcPts val="600"/>
              </a:spcAft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cs typeface="Calibri"/>
              </a:rPr>
              <a:t>We put teachers first!</a:t>
            </a:r>
            <a:br>
              <a:rPr lang="en-US" sz="3600" b="1" dirty="0">
                <a:solidFill>
                  <a:schemeClr val="accent6">
                    <a:lumMod val="75000"/>
                  </a:schemeClr>
                </a:solidFill>
                <a:cs typeface="Calibri"/>
              </a:rPr>
            </a:br>
            <a:r>
              <a:rPr lang="en-US" sz="3600" dirty="0">
                <a:cs typeface="Calibri"/>
              </a:rPr>
              <a:t>Your opinions are important to us.</a:t>
            </a:r>
            <a:endParaRPr lang="en-US" sz="3600" dirty="0">
              <a:solidFill>
                <a:srgbClr val="548235"/>
              </a:solidFill>
              <a:cs typeface="Calibri"/>
            </a:endParaRPr>
          </a:p>
          <a:p>
            <a:pPr algn="ctr" defTabSz="914400">
              <a:spcAft>
                <a:spcPts val="600"/>
              </a:spcAft>
            </a:pPr>
            <a:endParaRPr lang="en-US" sz="1600" dirty="0">
              <a:cs typeface="Calibri"/>
            </a:endParaRPr>
          </a:p>
          <a:p>
            <a:pPr algn="ctr" defTabSz="914400">
              <a:spcAft>
                <a:spcPts val="600"/>
              </a:spcAft>
            </a:pPr>
            <a:endParaRPr lang="en-US" sz="2800" b="1" dirty="0">
              <a:cs typeface="Calibri"/>
            </a:endParaRPr>
          </a:p>
          <a:p>
            <a:pPr algn="ctr" defTabSz="914400">
              <a:spcAft>
                <a:spcPts val="600"/>
              </a:spcAft>
            </a:pPr>
            <a:r>
              <a:rPr lang="en-US" sz="2800" b="1" dirty="0">
                <a:cs typeface="Calibri"/>
              </a:rPr>
              <a:t>We will email you</a:t>
            </a:r>
            <a:br>
              <a:rPr lang="en-US" sz="2800" b="1" dirty="0">
                <a:cs typeface="Calibri"/>
              </a:rPr>
            </a:br>
            <a:r>
              <a:rPr lang="en-US" sz="2800" b="1" dirty="0">
                <a:cs typeface="Calibri"/>
              </a:rPr>
              <a:t>the resources associated</a:t>
            </a:r>
            <a:br>
              <a:rPr lang="en-US" sz="2800" b="1" dirty="0">
                <a:cs typeface="Calibri"/>
              </a:rPr>
            </a:br>
            <a:r>
              <a:rPr lang="en-US" sz="2800" b="1" dirty="0">
                <a:cs typeface="Calibri"/>
              </a:rPr>
              <a:t>with this session.</a:t>
            </a:r>
            <a:endParaRPr lang="en-US" sz="2800" dirty="0">
              <a:cs typeface="Calibri"/>
            </a:endParaRP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1E978FC2-5A5F-50EB-6ECB-0E42FB555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65" y="1812985"/>
            <a:ext cx="4734464" cy="473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16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9A5C-024B-498F-B5BC-A10A39A2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>
                <a:solidFill>
                  <a:schemeClr val="accent1"/>
                </a:solidFill>
                <a:latin typeface="+mn-lt"/>
              </a:rPr>
              <a:t>THANK YOU FOR ATTENDING!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D4E50-0D4C-4D51-96AE-E4D4B3841C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30165" y="4077863"/>
            <a:ext cx="7459925" cy="145993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000" dirty="0"/>
              <a:t>Purchase kits at </a:t>
            </a:r>
            <a:r>
              <a:rPr lang="en-US" sz="3000" b="1" dirty="0">
                <a:solidFill>
                  <a:srgbClr val="008000"/>
                </a:solidFill>
              </a:rPr>
              <a:t>3dmoleculardesigns.com</a:t>
            </a:r>
            <a:r>
              <a:rPr lang="en-US" sz="3000" dirty="0"/>
              <a:t>. </a:t>
            </a:r>
          </a:p>
          <a:p>
            <a:r>
              <a:rPr lang="en-US" sz="2800" dirty="0">
                <a:latin typeface="Calibri"/>
                <a:cs typeface="Calibri"/>
              </a:rPr>
              <a:t>Use discount code </a:t>
            </a:r>
            <a:r>
              <a:rPr lang="en-US" b="1" dirty="0">
                <a:solidFill>
                  <a:srgbClr val="800080"/>
                </a:solidFill>
                <a:latin typeface="Calibri"/>
                <a:cs typeface="Calibri"/>
              </a:rPr>
              <a:t>STATE22</a:t>
            </a:r>
            <a:r>
              <a:rPr lang="en-US" sz="2800" dirty="0">
                <a:latin typeface="Calibri"/>
                <a:cs typeface="Calibri"/>
              </a:rPr>
              <a:t> to receive 20% off most items in our catalog. </a:t>
            </a:r>
          </a:p>
          <a:p>
            <a:r>
              <a:rPr lang="en-US" sz="1600" i="1" dirty="0">
                <a:latin typeface="Calibri"/>
                <a:cs typeface="Calibri"/>
              </a:rPr>
              <a:t>Student Modeling Packs are not eligible for discount.</a:t>
            </a:r>
            <a:endParaRPr lang="en-US" sz="1600" b="1" i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90379A-FFFE-4213-8E31-C3B4E7AFD053}"/>
              </a:ext>
            </a:extLst>
          </p:cNvPr>
          <p:cNvSpPr/>
          <p:nvPr/>
        </p:nvSpPr>
        <p:spPr>
          <a:xfrm>
            <a:off x="378000" y="967397"/>
            <a:ext cx="1069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Kits and models used in this session: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B07473-0BC5-4AC8-DCF1-641635551E78}"/>
              </a:ext>
            </a:extLst>
          </p:cNvPr>
          <p:cNvSpPr txBox="1"/>
          <p:nvPr/>
        </p:nvSpPr>
        <p:spPr>
          <a:xfrm>
            <a:off x="3577979" y="1889646"/>
            <a:ext cx="3496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Dynamic DNA Kit</a:t>
            </a:r>
          </a:p>
        </p:txBody>
      </p:sp>
      <p:pic>
        <p:nvPicPr>
          <p:cNvPr id="5" name="Picture 5" descr="A picture containing person, wall, indoor, hand&#10;&#10;Description automatically generated">
            <a:extLst>
              <a:ext uri="{FF2B5EF4-FFF2-40B4-BE49-F238E27FC236}">
                <a16:creationId xmlns:a16="http://schemas.microsoft.com/office/drawing/2014/main" id="{A77E2498-4D84-77E6-E339-EE963A062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00" y="1582948"/>
            <a:ext cx="2706915" cy="2167842"/>
          </a:xfrm>
          <a:prstGeom prst="rect">
            <a:avLst/>
          </a:prstGeom>
        </p:spPr>
      </p:pic>
      <p:pic>
        <p:nvPicPr>
          <p:cNvPr id="6" name="Picture 6" descr="A picture containing person, indoor, wall, person&#10;&#10;Description automatically generated">
            <a:extLst>
              <a:ext uri="{FF2B5EF4-FFF2-40B4-BE49-F238E27FC236}">
                <a16:creationId xmlns:a16="http://schemas.microsoft.com/office/drawing/2014/main" id="{EE3630C5-23BF-55CF-851C-2991573CA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745" y="1568688"/>
            <a:ext cx="2171701" cy="21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63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13D086-9C01-8EE5-E7C2-DA9BB1B5FF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1851" r="6252" b="19184"/>
          <a:stretch/>
        </p:blipFill>
        <p:spPr>
          <a:xfrm>
            <a:off x="192563" y="1374890"/>
            <a:ext cx="11207834" cy="4637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5551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271595FC-1A77-D21D-07D0-AAE7BACAF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204" y="1831884"/>
            <a:ext cx="2974796" cy="39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DF2FD8-FCB9-AA20-3CC3-573ECD243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797" y="1744568"/>
            <a:ext cx="2764848" cy="3965172"/>
          </a:xfrm>
          <a:prstGeom prst="rect">
            <a:avLst/>
          </a:prstGeom>
        </p:spPr>
      </p:pic>
      <p:pic>
        <p:nvPicPr>
          <p:cNvPr id="1032" name="Picture 8" descr="See the source image">
            <a:extLst>
              <a:ext uri="{FF2B5EF4-FFF2-40B4-BE49-F238E27FC236}">
                <a16:creationId xmlns:a16="http://schemas.microsoft.com/office/drawing/2014/main" id="{898BA096-98F8-215D-C810-1186C44FC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27" y="1842198"/>
            <a:ext cx="2761875" cy="428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NA simple">
            <a:extLst>
              <a:ext uri="{FF2B5EF4-FFF2-40B4-BE49-F238E27FC236}">
                <a16:creationId xmlns:a16="http://schemas.microsoft.com/office/drawing/2014/main" id="{5ED7657D-CDB9-5AE7-BD51-A337C6E9E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829" y="1954378"/>
            <a:ext cx="2364973" cy="372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A36C1-B4AA-9085-50CE-BDEB62569837}"/>
              </a:ext>
            </a:extLst>
          </p:cNvPr>
          <p:cNvSpPr txBox="1"/>
          <p:nvPr/>
        </p:nvSpPr>
        <p:spPr>
          <a:xfrm>
            <a:off x="1365113" y="6312832"/>
            <a:ext cx="9755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1		        2			      3			         4	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CABCA46-3B92-1F9A-E50B-221714EDE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Which of these models do you use in your classroom?</a:t>
            </a:r>
            <a:br>
              <a:rPr lang="en-US" sz="32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27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2AF276C8-921A-4638-B2B3-E09B7F28A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2" y="774563"/>
            <a:ext cx="1854295" cy="53088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CDBB3-4C03-C283-962F-830BCD0042BD}"/>
              </a:ext>
            </a:extLst>
          </p:cNvPr>
          <p:cNvSpPr txBox="1"/>
          <p:nvPr/>
        </p:nvSpPr>
        <p:spPr>
          <a:xfrm>
            <a:off x="3202045" y="1134729"/>
            <a:ext cx="83573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Where it all began…</a:t>
            </a:r>
          </a:p>
          <a:p>
            <a:r>
              <a:rPr lang="en-US" sz="5400" dirty="0"/>
              <a:t>April 25, 1952 – Publication in Nature by Watson and Crick suggesting a double helix structure</a:t>
            </a:r>
          </a:p>
        </p:txBody>
      </p:sp>
    </p:spTree>
    <p:extLst>
      <p:ext uri="{BB962C8B-B14F-4D97-AF65-F5344CB8AC3E}">
        <p14:creationId xmlns:p14="http://schemas.microsoft.com/office/powerpoint/2010/main" val="394825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C03E0845-4DF9-7374-1724-D47E326EC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11" y="1032923"/>
            <a:ext cx="4631057" cy="52001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61070-B964-2694-C8AF-A910B67FFD23}"/>
              </a:ext>
            </a:extLst>
          </p:cNvPr>
          <p:cNvSpPr txBox="1"/>
          <p:nvPr/>
        </p:nvSpPr>
        <p:spPr>
          <a:xfrm>
            <a:off x="318708" y="1229809"/>
            <a:ext cx="111946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Rosalind Franklin’s Photo 51</a:t>
            </a:r>
          </a:p>
          <a:p>
            <a:endParaRPr lang="en-US" sz="3600" dirty="0"/>
          </a:p>
          <a:p>
            <a:r>
              <a:rPr lang="en-US" sz="3600" dirty="0"/>
              <a:t>DNA is way too small to see with</a:t>
            </a:r>
          </a:p>
          <a:p>
            <a:r>
              <a:rPr lang="en-US" sz="3600" dirty="0"/>
              <a:t>light!</a:t>
            </a:r>
          </a:p>
          <a:p>
            <a:endParaRPr lang="en-US" sz="3600" dirty="0"/>
          </a:p>
          <a:p>
            <a:r>
              <a:rPr lang="en-US" sz="3600" dirty="0"/>
              <a:t>X-ray Diffraction of a crystal </a:t>
            </a:r>
          </a:p>
          <a:p>
            <a:r>
              <a:rPr lang="en-US" sz="3600" dirty="0"/>
              <a:t>is used to determine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10356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EBB8ACA-832E-5F21-7310-DB4F64404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Take a look at a single nucleotide.</a:t>
            </a:r>
          </a:p>
          <a:p>
            <a:endParaRPr lang="en-US" dirty="0"/>
          </a:p>
          <a:p>
            <a:r>
              <a:rPr lang="en-US" dirty="0"/>
              <a:t>What are some observations you can make?</a:t>
            </a:r>
            <a:endParaRPr lang="en-US" dirty="0">
              <a:cs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61CF74-8104-4331-D8B2-B7E87546D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59E5BBA-A05B-2A0D-BACD-E4E68143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587" y="2828720"/>
            <a:ext cx="4670069" cy="38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52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8F8891-E919-DA2A-A252-C85C295355D5}"/>
              </a:ext>
            </a:extLst>
          </p:cNvPr>
          <p:cNvSpPr txBox="1"/>
          <p:nvPr/>
        </p:nvSpPr>
        <p:spPr>
          <a:xfrm>
            <a:off x="426766" y="396810"/>
            <a:ext cx="10931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Let’s deconstruct a single nucleotide</a:t>
            </a:r>
          </a:p>
        </p:txBody>
      </p:sp>
      <p:pic>
        <p:nvPicPr>
          <p:cNvPr id="4" name="Picture 3" descr="A group of colorful balloons&#10;&#10;Description automatically generated with low confidence">
            <a:extLst>
              <a:ext uri="{FF2B5EF4-FFF2-40B4-BE49-F238E27FC236}">
                <a16:creationId xmlns:a16="http://schemas.microsoft.com/office/drawing/2014/main" id="{3C61AB1C-754C-5D90-74FF-E8B0A8A33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2404947"/>
            <a:ext cx="4031881" cy="3937235"/>
          </a:xfrm>
          <a:prstGeom prst="rect">
            <a:avLst/>
          </a:prstGeom>
        </p:spPr>
      </p:pic>
      <p:pic>
        <p:nvPicPr>
          <p:cNvPr id="6" name="Picture 5" descr="A close-up of some gummy bears&#10;&#10;Description automatically generated with medium confidence">
            <a:extLst>
              <a:ext uri="{FF2B5EF4-FFF2-40B4-BE49-F238E27FC236}">
                <a16:creationId xmlns:a16="http://schemas.microsoft.com/office/drawing/2014/main" id="{0E167B05-D854-9809-53CB-E9C3760E4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1863775"/>
            <a:ext cx="692186" cy="717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FBEC0F-8899-8A77-052D-9DAF8C832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5133109"/>
            <a:ext cx="971600" cy="990651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9E274D59-A7DB-2E8B-B9E1-E702D1D20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3269830"/>
            <a:ext cx="1174810" cy="11748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2BB512-C34E-6320-3965-58973117E33C}"/>
              </a:ext>
            </a:extLst>
          </p:cNvPr>
          <p:cNvSpPr txBox="1"/>
          <p:nvPr/>
        </p:nvSpPr>
        <p:spPr>
          <a:xfrm>
            <a:off x="6838605" y="1863775"/>
            <a:ext cx="50042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Phosphate group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Nitrogenous Base (Thymine)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Sugar - Deoxyribose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9964F9-2EC4-CFC4-49D7-E3A5A866EEB7}"/>
              </a:ext>
            </a:extLst>
          </p:cNvPr>
          <p:cNvCxnSpPr>
            <a:endCxn id="6" idx="1"/>
          </p:cNvCxnSpPr>
          <p:nvPr/>
        </p:nvCxnSpPr>
        <p:spPr>
          <a:xfrm flipV="1">
            <a:off x="1537855" y="2222569"/>
            <a:ext cx="3868730" cy="1293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983755-6F80-88DA-DD1E-F70A80D0471B}"/>
              </a:ext>
            </a:extLst>
          </p:cNvPr>
          <p:cNvCxnSpPr/>
          <p:nvPr/>
        </p:nvCxnSpPr>
        <p:spPr>
          <a:xfrm>
            <a:off x="3852582" y="3684494"/>
            <a:ext cx="15008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A648F1-C512-9DB0-219D-4D1A6B60CE18}"/>
              </a:ext>
            </a:extLst>
          </p:cNvPr>
          <p:cNvCxnSpPr/>
          <p:nvPr/>
        </p:nvCxnSpPr>
        <p:spPr>
          <a:xfrm>
            <a:off x="3065929" y="5291418"/>
            <a:ext cx="23406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18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78DBDE5-5A55-4930-BAC9-EB91B80DDD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101</TotalTime>
  <Words>619</Words>
  <Application>Microsoft Office PowerPoint</Application>
  <PresentationFormat>Widescreen</PresentationFormat>
  <Paragraphs>135</Paragraphs>
  <Slides>33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Custom Design</vt:lpstr>
      <vt:lpstr>Discovering Dynamic DNA: More than Just As, Ts, Gs, and Cs</vt:lpstr>
      <vt:lpstr>PowerPoint Presentation</vt:lpstr>
      <vt:lpstr>Workshop Learning Goals  1. Facilitate DNA exploration and question generation 2. Use models to help students develop a deeper understanding of DNA Structure 3. Discover other uses for the Dynamic DNA kit 4. Have fun!</vt:lpstr>
      <vt:lpstr>PowerPoint Presentation</vt:lpstr>
      <vt:lpstr>Which of these models do you use in your classroom?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response gives us a hint to your background.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ATP &amp; GTP</vt:lpstr>
      <vt:lpstr>Resources and acknowledgements</vt:lpstr>
      <vt:lpstr>Workshop NGSS Connections  </vt:lpstr>
      <vt:lpstr>PowerPoint Presentation</vt:lpstr>
      <vt:lpstr>THANK YOU FOR ATTENDING!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Dynamic DNA: More than  Just As, Ts, Gs, and Cs</dc:title>
  <dc:creator>Mark Arnholt</dc:creator>
  <cp:lastModifiedBy>Mark Hoelzer</cp:lastModifiedBy>
  <cp:revision>4</cp:revision>
  <dcterms:created xsi:type="dcterms:W3CDTF">2022-11-02T14:28:15Z</dcterms:created>
  <dcterms:modified xsi:type="dcterms:W3CDTF">2022-11-10T18:13:24Z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