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modernComment_197_6EC0C50.xml" ContentType="application/vnd.ms-powerpoint.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omments/modernComment_195_39E56BA3.xml" ContentType="application/vnd.ms-powerpoint.comments+xml"/>
  <Override PartName="/ppt/notesSlides/notesSlide15.xml" ContentType="application/vnd.openxmlformats-officedocument.presentationml.notesSlide+xml"/>
  <Override PartName="/ppt/comments/modernComment_198_A0D4A032.xml" ContentType="application/vnd.ms-powerpoint.comment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omments/modernComment_102_B8F22879.xml" ContentType="application/vnd.ms-powerpoint.comment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1" r:id="rId4"/>
  </p:sldMasterIdLst>
  <p:notesMasterIdLst>
    <p:notesMasterId r:id="rId32"/>
  </p:notesMasterIdLst>
  <p:sldIdLst>
    <p:sldId id="416" r:id="rId5"/>
    <p:sldId id="331" r:id="rId6"/>
    <p:sldId id="266" r:id="rId7"/>
    <p:sldId id="403" r:id="rId8"/>
    <p:sldId id="407" r:id="rId9"/>
    <p:sldId id="402" r:id="rId10"/>
    <p:sldId id="404" r:id="rId11"/>
    <p:sldId id="409" r:id="rId12"/>
    <p:sldId id="411" r:id="rId13"/>
    <p:sldId id="410" r:id="rId14"/>
    <p:sldId id="412" r:id="rId15"/>
    <p:sldId id="261" r:id="rId16"/>
    <p:sldId id="406" r:id="rId17"/>
    <p:sldId id="405" r:id="rId18"/>
    <p:sldId id="408" r:id="rId19"/>
    <p:sldId id="391" r:id="rId20"/>
    <p:sldId id="432" r:id="rId21"/>
    <p:sldId id="434" r:id="rId22"/>
    <p:sldId id="413" r:id="rId23"/>
    <p:sldId id="427" r:id="rId24"/>
    <p:sldId id="430" r:id="rId25"/>
    <p:sldId id="417" r:id="rId26"/>
    <p:sldId id="415" r:id="rId27"/>
    <p:sldId id="414" r:id="rId28"/>
    <p:sldId id="428" r:id="rId29"/>
    <p:sldId id="433" r:id="rId30"/>
    <p:sldId id="258" r:id="rId31"/>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16A841C-6578-F7D1-3E6E-8E2D1D934E57}" name="Mark Arnholt" initials="MA" userId="S::mark.arnholt@3dmoleculardesigns.com::66aaf4a3-e4ed-459a-9e1f-3370b582ae89" providerId="AD"/>
  <p188:author id="{DD0067E8-1D06-F072-A39A-41C102FBB7E9}" name="Ruth Hutson" initials="RH" userId="S::ruth.hutson@3dmoleculardesigns.com::b7a315b0-fa21-44f2-a340-f03b809ae5a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80"/>
    <a:srgbClr val="CC0099"/>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F21A7F-0E5A-ED89-C709-05AB885D7930}" v="345" dt="2022-10-07T17:07:24.501"/>
    <p1510:client id="{30EF7133-06A0-8E71-3D04-428F7FEA58C6}" v="25" dt="2022-10-07T14:27:02.015"/>
    <p1510:client id="{3985BDF0-9F78-E9B0-48D1-31414C070A76}" v="21" dt="2022-10-07T18:15:25.939"/>
    <p1510:client id="{518E85C2-7250-4E32-BF62-9CAC59CDEF30}" v="454" dt="2022-10-07T18:07:39.695"/>
    <p1510:client id="{6500CBB2-074C-BAA2-FF56-017B5E373154}" v="1" dt="2022-10-07T17:28:26.849"/>
    <p1510:client id="{71D5EF2E-A242-1137-1FE2-337FC9601278}" v="115" dt="2022-10-07T18:00:51.759"/>
    <p1510:client id="{7AD6BC8E-A3F7-44EC-6174-883FF8C94902}" v="4" dt="2022-10-10T20:33:35.362"/>
    <p1510:client id="{B7DE2CB6-168E-D464-4EFE-5F196D927977}" v="458" dt="2022-10-07T17:26:15.091"/>
    <p1510:client id="{D0E927B2-F24F-5C1C-6FDD-55C721D2B608}" v="2" dt="2022-10-09T15:24:42.978"/>
    <p1510:client id="{FE154193-649B-F687-E83C-67D6FD2DF82B}" v="248" vWet="250" dt="2022-10-06T19:26:35.23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omments/modernComment_102_B8F22879.xml><?xml version="1.0" encoding="utf-8"?>
<p188:cmLst xmlns:a="http://schemas.openxmlformats.org/drawingml/2006/main" xmlns:r="http://schemas.openxmlformats.org/officeDocument/2006/relationships" xmlns:p188="http://schemas.microsoft.com/office/powerpoint/2018/8/main">
  <p188:cm id="{5BB966E0-D06A-4094-947F-D45A0E78BCC8}" authorId="{D16A841C-6578-F7D1-3E6E-8E2D1D934E57}" created="2022-10-04T17:50:29.674">
    <pc:sldMkLst xmlns:pc="http://schemas.microsoft.com/office/powerpoint/2013/main/command">
      <pc:docMk/>
      <pc:sldMk cId="3102877817" sldId="258"/>
    </pc:sldMkLst>
    <p188:replyLst>
      <p188:reply id="{302AE35B-9EA4-442B-90F6-86A8CBE5FE16}" authorId="{DD0067E8-1D06-F072-A39A-41C102FBB7E9}" created="2022-10-04T18:11:16.831">
        <p188:txBody>
          <a:bodyPr/>
          <a:lstStyle/>
          <a:p>
            <a:r>
              <a:rPr lang="en-US"/>
              <a:t>I wish you were going, too.  Thank you for looking at it. </a:t>
            </a:r>
          </a:p>
        </p188:txBody>
      </p188:reply>
    </p188:replyLst>
    <p188:txBody>
      <a:bodyPr/>
      <a:lstStyle/>
      <a:p>
        <a:r>
          <a:rPr lang="en-US"/>
          <a:t>Some very nice work here! I wish I was going to be there to see you give this workshop!</a:t>
        </a:r>
      </a:p>
    </p188:txBody>
  </p188:cm>
</p188:cmLst>
</file>

<file path=ppt/comments/modernComment_195_39E56BA3.xml><?xml version="1.0" encoding="utf-8"?>
<p188:cmLst xmlns:a="http://schemas.openxmlformats.org/drawingml/2006/main" xmlns:r="http://schemas.openxmlformats.org/officeDocument/2006/relationships" xmlns:p188="http://schemas.microsoft.com/office/powerpoint/2018/8/main">
  <p188:cm id="{B51816E0-6288-4EEE-AB0F-4C3B82822386}" authorId="{D16A841C-6578-F7D1-3E6E-8E2D1D934E57}" status="resolved" created="2022-10-04T17:49:35.157" complete="100000">
    <pc:sldMkLst xmlns:pc="http://schemas.microsoft.com/office/powerpoint/2013/main/command">
      <pc:docMk/>
      <pc:sldMk cId="971336611" sldId="405"/>
    </pc:sldMkLst>
    <p188:replyLst>
      <p188:reply id="{70EFA852-3BC7-4CC0-BE0A-59A6D0899F93}" authorId="{DD0067E8-1D06-F072-A39A-41C102FBB7E9}" created="2022-10-04T18:06:39.371">
        <p188:txBody>
          <a:bodyPr/>
          <a:lstStyle/>
          <a:p>
            <a:r>
              <a:rPr lang="en-US"/>
              <a:t>Good call.  </a:t>
            </a:r>
          </a:p>
        </p188:txBody>
      </p188:reply>
    </p188:replyLst>
    <p188:txBody>
      <a:bodyPr/>
      <a:lstStyle/>
      <a:p>
        <a:r>
          <a:rPr lang="en-US"/>
          <a:t>Perhaps they will notice that the "chimney" doesn't point "up" or "down" here. More "away"? Perhaps worth a mention here- </a:t>
        </a:r>
      </a:p>
    </p188:txBody>
  </p188:cm>
</p188:cmLst>
</file>

<file path=ppt/comments/modernComment_197_6EC0C50.xml><?xml version="1.0" encoding="utf-8"?>
<p188:cmLst xmlns:a="http://schemas.openxmlformats.org/drawingml/2006/main" xmlns:r="http://schemas.openxmlformats.org/officeDocument/2006/relationships" xmlns:p188="http://schemas.microsoft.com/office/powerpoint/2018/8/main">
  <p188:cm id="{BB5EBF30-0DC3-49B9-B86A-940710145E9F}" authorId="{D16A841C-6578-F7D1-3E6E-8E2D1D934E57}" created="2022-10-04T17:46:48.325">
    <pc:sldMkLst xmlns:pc="http://schemas.microsoft.com/office/powerpoint/2013/main/command">
      <pc:docMk/>
      <pc:sldMk cId="116132944" sldId="407"/>
    </pc:sldMkLst>
    <p188:replyLst>
      <p188:reply id="{C8A7C697-DBF0-464A-BBDF-494CE76FCA9F}" authorId="{DD0067E8-1D06-F072-A39A-41C102FBB7E9}" created="2022-10-04T18:10:01.110">
        <p188:txBody>
          <a:bodyPr/>
          <a:lstStyle/>
          <a:p>
            <a:r>
              <a:rPr lang="en-US"/>
              <a:t>I will resize them  How about now?</a:t>
            </a:r>
          </a:p>
        </p188:txBody>
      </p188:reply>
    </p188:replyLst>
    <p188:txBody>
      <a:bodyPr/>
      <a:lstStyle/>
      <a:p>
        <a:r>
          <a:rPr lang="en-US"/>
          <a:t>Something is "off" about the images here. Scale? I'm not sure what it is exactly, but this something about this slide makes me uneasy.</a:t>
        </a:r>
      </a:p>
    </p188:txBody>
  </p188:cm>
</p188:cmLst>
</file>

<file path=ppt/comments/modernComment_198_A0D4A032.xml><?xml version="1.0" encoding="utf-8"?>
<p188:cmLst xmlns:a="http://schemas.openxmlformats.org/drawingml/2006/main" xmlns:r="http://schemas.openxmlformats.org/officeDocument/2006/relationships" xmlns:p188="http://schemas.microsoft.com/office/powerpoint/2018/8/main">
  <p188:cm id="{C7D13C28-7E8B-4E3A-BB15-95523887827E}" authorId="{D16A841C-6578-F7D1-3E6E-8E2D1D934E57}" status="resolved" created="2022-10-04T17:45:05.291" complete="100000">
    <pc:sldMkLst xmlns:pc="http://schemas.microsoft.com/office/powerpoint/2013/main/command">
      <pc:docMk/>
      <pc:sldMk cId="2698289202" sldId="408"/>
    </pc:sldMkLst>
    <p188:replyLst>
      <p188:reply id="{0A0EE6A8-4AC4-4E85-8EDC-03548BC24011}" authorId="{DD0067E8-1D06-F072-A39A-41C102FBB7E9}" created="2022-10-04T18:04:15.742">
        <p188:txBody>
          <a:bodyPr/>
          <a:lstStyle/>
          <a:p>
            <a:r>
              <a:rPr lang="en-US"/>
              <a:t>Will do.</a:t>
            </a:r>
          </a:p>
        </p188:txBody>
      </p188:reply>
    </p188:replyLst>
    <p188:txBody>
      <a:bodyPr/>
      <a:lstStyle/>
      <a:p>
        <a:r>
          <a:rPr lang="en-US"/>
          <a:t>Turn these images 90 degrees ... or break them up onto 2 slides if needed</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3C788819-CE36-4285-8DA3-64D232BFC643}" type="datetimeFigureOut">
              <a:rPr lang="en-US" smtClean="0"/>
              <a:t>10/17/2022</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A41D09FE-F307-4964-9705-B8CB856696E2}" type="slidenum">
              <a:rPr lang="en-US" smtClean="0"/>
              <a:t>‹#›</a:t>
            </a:fld>
            <a:endParaRPr lang="en-US"/>
          </a:p>
        </p:txBody>
      </p:sp>
    </p:spTree>
    <p:extLst>
      <p:ext uri="{BB962C8B-B14F-4D97-AF65-F5344CB8AC3E}">
        <p14:creationId xmlns:p14="http://schemas.microsoft.com/office/powerpoint/2010/main" val="64172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1</a:t>
            </a:fld>
            <a:endParaRPr lang="en-US"/>
          </a:p>
        </p:txBody>
      </p:sp>
    </p:spTree>
    <p:extLst>
      <p:ext uri="{BB962C8B-B14F-4D97-AF65-F5344CB8AC3E}">
        <p14:creationId xmlns:p14="http://schemas.microsoft.com/office/powerpoint/2010/main" val="33202607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Participants will build a model to explore base pairing. (7 minutes)</a:t>
            </a:r>
          </a:p>
        </p:txBody>
      </p:sp>
      <p:sp>
        <p:nvSpPr>
          <p:cNvPr id="4" name="Slide Number Placeholder 3"/>
          <p:cNvSpPr>
            <a:spLocks noGrp="1"/>
          </p:cNvSpPr>
          <p:nvPr>
            <p:ph type="sldNum" sz="quarter" idx="5"/>
          </p:nvPr>
        </p:nvSpPr>
        <p:spPr/>
        <p:txBody>
          <a:bodyPr/>
          <a:lstStyle/>
          <a:p>
            <a:fld id="{A41D09FE-F307-4964-9705-B8CB856696E2}" type="slidenum">
              <a:rPr lang="en-US" smtClean="0"/>
              <a:t>10</a:t>
            </a:fld>
            <a:endParaRPr lang="en-US"/>
          </a:p>
        </p:txBody>
      </p:sp>
    </p:spTree>
    <p:extLst>
      <p:ext uri="{BB962C8B-B14F-4D97-AF65-F5344CB8AC3E}">
        <p14:creationId xmlns:p14="http://schemas.microsoft.com/office/powerpoint/2010/main" val="11971576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What do you notice about where the nucleotides connect?  </a:t>
            </a:r>
          </a:p>
          <a:p>
            <a:endParaRPr lang="en-US">
              <a:cs typeface="Calibri"/>
            </a:endParaRPr>
          </a:p>
          <a:p>
            <a:r>
              <a:rPr lang="en-US">
                <a:cs typeface="Calibri"/>
              </a:rPr>
              <a:t>Explain and elaborate about the hydrogen bonding between base pairs.  Remember that there is another way of viewing that might cause some confusion.  Be aware of the orientation of your model.  It is easy to see the antiparallel nature of DNA if it is held a certain way.  Otherwise, it can be confusing to students.   (5 minutes)</a:t>
            </a:r>
          </a:p>
          <a:p>
            <a:endParaRPr lang="en-US"/>
          </a:p>
          <a:p>
            <a:r>
              <a:rPr lang="en-US"/>
              <a:t>Now take two pairs and stack them. Continue to stack them until you have all of the pairs stacked at your table. </a:t>
            </a:r>
            <a:endParaRPr lang="en-US">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11</a:t>
            </a:fld>
            <a:endParaRPr lang="en-US"/>
          </a:p>
        </p:txBody>
      </p:sp>
    </p:spTree>
    <p:extLst>
      <p:ext uri="{BB962C8B-B14F-4D97-AF65-F5344CB8AC3E}">
        <p14:creationId xmlns:p14="http://schemas.microsoft.com/office/powerpoint/2010/main" val="8686633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Participants will construct a model of the alpha helix (7 minutes)</a:t>
            </a:r>
            <a:endParaRPr lang="en-US" b="1">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12</a:t>
            </a:fld>
            <a:endParaRPr lang="en-US"/>
          </a:p>
        </p:txBody>
      </p:sp>
    </p:spTree>
    <p:extLst>
      <p:ext uri="{BB962C8B-B14F-4D97-AF65-F5344CB8AC3E}">
        <p14:creationId xmlns:p14="http://schemas.microsoft.com/office/powerpoint/2010/main" val="41849688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Participants will compare the linear form's structure to the double helix structure. (5 minutes)</a:t>
            </a:r>
            <a:endParaRPr lang="en-US"/>
          </a:p>
        </p:txBody>
      </p:sp>
      <p:sp>
        <p:nvSpPr>
          <p:cNvPr id="4" name="Slide Number Placeholder 3"/>
          <p:cNvSpPr>
            <a:spLocks noGrp="1"/>
          </p:cNvSpPr>
          <p:nvPr>
            <p:ph type="sldNum" sz="quarter" idx="5"/>
          </p:nvPr>
        </p:nvSpPr>
        <p:spPr/>
        <p:txBody>
          <a:bodyPr/>
          <a:lstStyle/>
          <a:p>
            <a:fld id="{A41D09FE-F307-4964-9705-B8CB856696E2}" type="slidenum">
              <a:rPr lang="en-US" smtClean="0"/>
              <a:t>13</a:t>
            </a:fld>
            <a:endParaRPr lang="en-US"/>
          </a:p>
        </p:txBody>
      </p:sp>
    </p:spTree>
    <p:extLst>
      <p:ext uri="{BB962C8B-B14F-4D97-AF65-F5344CB8AC3E}">
        <p14:creationId xmlns:p14="http://schemas.microsoft.com/office/powerpoint/2010/main" val="8039397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Regroup and discuss the importance of using multiple models with students. </a:t>
            </a:r>
          </a:p>
          <a:p>
            <a:r>
              <a:rPr lang="en-US" i="1">
                <a:cs typeface="Calibri"/>
              </a:rPr>
              <a:t>(Note:  Point out that the chimney doesn't point "up" or "down" in this configuration.  It points "away.")</a:t>
            </a:r>
          </a:p>
        </p:txBody>
      </p:sp>
      <p:sp>
        <p:nvSpPr>
          <p:cNvPr id="4" name="Slide Number Placeholder 3"/>
          <p:cNvSpPr>
            <a:spLocks noGrp="1"/>
          </p:cNvSpPr>
          <p:nvPr>
            <p:ph type="sldNum" sz="quarter" idx="5"/>
          </p:nvPr>
        </p:nvSpPr>
        <p:spPr/>
        <p:txBody>
          <a:bodyPr/>
          <a:lstStyle/>
          <a:p>
            <a:fld id="{A41D09FE-F307-4964-9705-B8CB856696E2}" type="slidenum">
              <a:rPr lang="en-US" smtClean="0"/>
              <a:t>14</a:t>
            </a:fld>
            <a:endParaRPr lang="en-US"/>
          </a:p>
        </p:txBody>
      </p:sp>
    </p:spTree>
    <p:extLst>
      <p:ext uri="{BB962C8B-B14F-4D97-AF65-F5344CB8AC3E}">
        <p14:creationId xmlns:p14="http://schemas.microsoft.com/office/powerpoint/2010/main" val="39656730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Model and identify the major and minor grooves of DNA. </a:t>
            </a:r>
          </a:p>
        </p:txBody>
      </p:sp>
      <p:sp>
        <p:nvSpPr>
          <p:cNvPr id="4" name="Slide Number Placeholder 3"/>
          <p:cNvSpPr>
            <a:spLocks noGrp="1"/>
          </p:cNvSpPr>
          <p:nvPr>
            <p:ph type="sldNum" sz="quarter" idx="5"/>
          </p:nvPr>
        </p:nvSpPr>
        <p:spPr/>
        <p:txBody>
          <a:bodyPr/>
          <a:lstStyle/>
          <a:p>
            <a:fld id="{A41D09FE-F307-4964-9705-B8CB856696E2}" type="slidenum">
              <a:rPr lang="en-US" smtClean="0"/>
              <a:t>15</a:t>
            </a:fld>
            <a:endParaRPr lang="en-US"/>
          </a:p>
        </p:txBody>
      </p:sp>
    </p:spTree>
    <p:extLst>
      <p:ext uri="{BB962C8B-B14F-4D97-AF65-F5344CB8AC3E}">
        <p14:creationId xmlns:p14="http://schemas.microsoft.com/office/powerpoint/2010/main" val="17972686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Elaborate why the major is important in regulating gene expression. (3 minutes)</a:t>
            </a:r>
          </a:p>
        </p:txBody>
      </p:sp>
      <p:sp>
        <p:nvSpPr>
          <p:cNvPr id="4" name="Slide Number Placeholder 3"/>
          <p:cNvSpPr>
            <a:spLocks noGrp="1"/>
          </p:cNvSpPr>
          <p:nvPr>
            <p:ph type="sldNum" sz="quarter" idx="5"/>
          </p:nvPr>
        </p:nvSpPr>
        <p:spPr/>
        <p:txBody>
          <a:bodyPr/>
          <a:lstStyle/>
          <a:p>
            <a:fld id="{A41D09FE-F307-4964-9705-B8CB856696E2}" type="slidenum">
              <a:rPr lang="en-US" smtClean="0"/>
              <a:t>16</a:t>
            </a:fld>
            <a:endParaRPr lang="en-US"/>
          </a:p>
        </p:txBody>
      </p:sp>
    </p:spTree>
    <p:extLst>
      <p:ext uri="{BB962C8B-B14F-4D97-AF65-F5344CB8AC3E}">
        <p14:creationId xmlns:p14="http://schemas.microsoft.com/office/powerpoint/2010/main" val="33364347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41D09FE-F307-4964-9705-B8CB856696E2}" type="slidenum">
              <a:rPr lang="en-US" smtClean="0"/>
              <a:t>18</a:t>
            </a:fld>
            <a:endParaRPr lang="en-US"/>
          </a:p>
        </p:txBody>
      </p:sp>
    </p:spTree>
    <p:extLst>
      <p:ext uri="{BB962C8B-B14F-4D97-AF65-F5344CB8AC3E}">
        <p14:creationId xmlns:p14="http://schemas.microsoft.com/office/powerpoint/2010/main" val="36950293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Ruth hands off the presentation to Tim. Tim and participants will explore the importance of the major and minor groove to epigenetics using a nucleosome model.  (7 minutes)</a:t>
            </a:r>
          </a:p>
        </p:txBody>
      </p:sp>
      <p:sp>
        <p:nvSpPr>
          <p:cNvPr id="4" name="Slide Number Placeholder 3"/>
          <p:cNvSpPr>
            <a:spLocks noGrp="1"/>
          </p:cNvSpPr>
          <p:nvPr>
            <p:ph type="sldNum" sz="quarter" idx="5"/>
          </p:nvPr>
        </p:nvSpPr>
        <p:spPr/>
        <p:txBody>
          <a:bodyPr/>
          <a:lstStyle/>
          <a:p>
            <a:fld id="{A41D09FE-F307-4964-9705-B8CB856696E2}" type="slidenum">
              <a:rPr lang="en-US" smtClean="0"/>
              <a:t>19</a:t>
            </a:fld>
            <a:endParaRPr lang="en-US"/>
          </a:p>
        </p:txBody>
      </p:sp>
    </p:spTree>
    <p:extLst>
      <p:ext uri="{BB962C8B-B14F-4D97-AF65-F5344CB8AC3E}">
        <p14:creationId xmlns:p14="http://schemas.microsoft.com/office/powerpoint/2010/main" val="6138756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(10 minutes)</a:t>
            </a:r>
          </a:p>
        </p:txBody>
      </p:sp>
      <p:sp>
        <p:nvSpPr>
          <p:cNvPr id="4" name="Slide Number Placeholder 3"/>
          <p:cNvSpPr>
            <a:spLocks noGrp="1"/>
          </p:cNvSpPr>
          <p:nvPr>
            <p:ph type="sldNum" sz="quarter" idx="5"/>
          </p:nvPr>
        </p:nvSpPr>
        <p:spPr/>
        <p:txBody>
          <a:bodyPr/>
          <a:lstStyle/>
          <a:p>
            <a:fld id="{A41D09FE-F307-4964-9705-B8CB856696E2}" type="slidenum">
              <a:rPr lang="en-US" smtClean="0"/>
              <a:t>23</a:t>
            </a:fld>
            <a:endParaRPr lang="en-US"/>
          </a:p>
        </p:txBody>
      </p:sp>
    </p:spTree>
    <p:extLst>
      <p:ext uri="{BB962C8B-B14F-4D97-AF65-F5344CB8AC3E}">
        <p14:creationId xmlns:p14="http://schemas.microsoft.com/office/powerpoint/2010/main" val="6707436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2</a:t>
            </a:fld>
            <a:endParaRPr lang="en-US"/>
          </a:p>
        </p:txBody>
      </p:sp>
    </p:spTree>
    <p:extLst>
      <p:ext uri="{BB962C8B-B14F-4D97-AF65-F5344CB8AC3E}">
        <p14:creationId xmlns:p14="http://schemas.microsoft.com/office/powerpoint/2010/main" val="8556850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(10 minutes)</a:t>
            </a:r>
          </a:p>
        </p:txBody>
      </p:sp>
      <p:sp>
        <p:nvSpPr>
          <p:cNvPr id="4" name="Slide Number Placeholder 3"/>
          <p:cNvSpPr>
            <a:spLocks noGrp="1"/>
          </p:cNvSpPr>
          <p:nvPr>
            <p:ph type="sldNum" sz="quarter" idx="5"/>
          </p:nvPr>
        </p:nvSpPr>
        <p:spPr/>
        <p:txBody>
          <a:bodyPr/>
          <a:lstStyle/>
          <a:p>
            <a:fld id="{A41D09FE-F307-4964-9705-B8CB856696E2}" type="slidenum">
              <a:rPr lang="en-US" smtClean="0"/>
              <a:t>24</a:t>
            </a:fld>
            <a:endParaRPr lang="en-US"/>
          </a:p>
        </p:txBody>
      </p:sp>
    </p:spTree>
    <p:extLst>
      <p:ext uri="{BB962C8B-B14F-4D97-AF65-F5344CB8AC3E}">
        <p14:creationId xmlns:p14="http://schemas.microsoft.com/office/powerpoint/2010/main" val="7512717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Ruth says: Here are the NGSS Connections for this workshop.</a:t>
            </a:r>
          </a:p>
          <a:p>
            <a:endParaRPr lang="en-US">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27</a:t>
            </a:fld>
            <a:endParaRPr lang="en-US"/>
          </a:p>
        </p:txBody>
      </p:sp>
    </p:spTree>
    <p:extLst>
      <p:ext uri="{BB962C8B-B14F-4D97-AF65-F5344CB8AC3E}">
        <p14:creationId xmlns:p14="http://schemas.microsoft.com/office/powerpoint/2010/main" val="42905945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Ruth says  We are going to be modeling with the DNA Starter Kit, Dynamic DNA Kit, and some 3d printed models.. At the end of this session, you should be able to… read goals from slide). </a:t>
            </a:r>
          </a:p>
          <a:p>
            <a:r>
              <a:rPr lang="en-US"/>
              <a:t>So let’s get started with some modeling </a:t>
            </a:r>
            <a:r>
              <a:rPr lang="en-US" b="1"/>
              <a:t>[Advance slide]</a:t>
            </a:r>
          </a:p>
        </p:txBody>
      </p:sp>
      <p:sp>
        <p:nvSpPr>
          <p:cNvPr id="4" name="Slide Number Placeholder 3"/>
          <p:cNvSpPr>
            <a:spLocks noGrp="1"/>
          </p:cNvSpPr>
          <p:nvPr>
            <p:ph type="sldNum" sz="quarter" idx="5"/>
          </p:nvPr>
        </p:nvSpPr>
        <p:spPr/>
        <p:txBody>
          <a:bodyPr/>
          <a:lstStyle/>
          <a:p>
            <a:fld id="{A41D09FE-F307-4964-9705-B8CB856696E2}" type="slidenum">
              <a:rPr lang="en-US" smtClean="0"/>
              <a:t>3</a:t>
            </a:fld>
            <a:endParaRPr lang="en-US"/>
          </a:p>
        </p:txBody>
      </p:sp>
    </p:spTree>
    <p:extLst>
      <p:ext uri="{BB962C8B-B14F-4D97-AF65-F5344CB8AC3E}">
        <p14:creationId xmlns:p14="http://schemas.microsoft.com/office/powerpoint/2010/main" val="29218647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Poll the participants to determine what types of DNA models they use in their classroom.  </a:t>
            </a:r>
          </a:p>
        </p:txBody>
      </p:sp>
      <p:sp>
        <p:nvSpPr>
          <p:cNvPr id="4" name="Slide Number Placeholder 3"/>
          <p:cNvSpPr>
            <a:spLocks noGrp="1"/>
          </p:cNvSpPr>
          <p:nvPr>
            <p:ph type="sldNum" sz="quarter" idx="5"/>
          </p:nvPr>
        </p:nvSpPr>
        <p:spPr/>
        <p:txBody>
          <a:bodyPr/>
          <a:lstStyle/>
          <a:p>
            <a:fld id="{A41D09FE-F307-4964-9705-B8CB856696E2}" type="slidenum">
              <a:rPr lang="en-US" smtClean="0"/>
              <a:t>4</a:t>
            </a:fld>
            <a:endParaRPr lang="en-US"/>
          </a:p>
        </p:txBody>
      </p:sp>
    </p:spTree>
    <p:extLst>
      <p:ext uri="{BB962C8B-B14F-4D97-AF65-F5344CB8AC3E}">
        <p14:creationId xmlns:p14="http://schemas.microsoft.com/office/powerpoint/2010/main" val="1746327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Ask teachers what questions their students have?  Explain how these questions can be used as anchoring phenomenon and are mush better than anything that we could possibly come up with to engage their brains.  </a:t>
            </a:r>
          </a:p>
          <a:p>
            <a:endParaRPr lang="en-US"/>
          </a:p>
          <a:p>
            <a:r>
              <a:rPr lang="en-US"/>
              <a:t>Some questions my students have had in the past:  </a:t>
            </a:r>
          </a:p>
          <a:p>
            <a:r>
              <a:rPr lang="en-US"/>
              <a:t>How can there be some many dog breeds, but they are all related to the wolf? </a:t>
            </a:r>
          </a:p>
          <a:p>
            <a:r>
              <a:rPr lang="en-US"/>
              <a:t>How can I have brown eyes, but my mom and dad have blue eyes?</a:t>
            </a:r>
          </a:p>
          <a:p>
            <a:r>
              <a:rPr lang="en-US"/>
              <a:t>Why could I eat cheese when I was younger, but now it makes me sick?</a:t>
            </a:r>
          </a:p>
          <a:p>
            <a:endParaRPr lang="en-US"/>
          </a:p>
          <a:p>
            <a:endParaRPr lang="en-US"/>
          </a:p>
          <a:p>
            <a:r>
              <a:rPr lang="en-US"/>
              <a:t>(I think I am going to add different images here.)</a:t>
            </a:r>
          </a:p>
        </p:txBody>
      </p:sp>
      <p:sp>
        <p:nvSpPr>
          <p:cNvPr id="4" name="Slide Number Placeholder 3"/>
          <p:cNvSpPr>
            <a:spLocks noGrp="1"/>
          </p:cNvSpPr>
          <p:nvPr>
            <p:ph type="sldNum" sz="quarter" idx="5"/>
          </p:nvPr>
        </p:nvSpPr>
        <p:spPr/>
        <p:txBody>
          <a:bodyPr/>
          <a:lstStyle/>
          <a:p>
            <a:fld id="{A41D09FE-F307-4964-9705-B8CB856696E2}" type="slidenum">
              <a:rPr lang="en-US" smtClean="0"/>
              <a:t>5</a:t>
            </a:fld>
            <a:endParaRPr lang="en-US"/>
          </a:p>
        </p:txBody>
      </p:sp>
    </p:spTree>
    <p:extLst>
      <p:ext uri="{BB962C8B-B14F-4D97-AF65-F5344CB8AC3E}">
        <p14:creationId xmlns:p14="http://schemas.microsoft.com/office/powerpoint/2010/main" val="2933237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Using their student lens, participants will explore the DNA Starter Kit and consider the following questions.  Once they have test to look deeply at the model, have them discuss the model using their teacher lens.  How would this model be useful to students as an introduction? (5 minutes)</a:t>
            </a:r>
          </a:p>
        </p:txBody>
      </p:sp>
      <p:sp>
        <p:nvSpPr>
          <p:cNvPr id="4" name="Slide Number Placeholder 3"/>
          <p:cNvSpPr>
            <a:spLocks noGrp="1"/>
          </p:cNvSpPr>
          <p:nvPr>
            <p:ph type="sldNum" sz="quarter" idx="5"/>
          </p:nvPr>
        </p:nvSpPr>
        <p:spPr/>
        <p:txBody>
          <a:bodyPr/>
          <a:lstStyle/>
          <a:p>
            <a:fld id="{A41D09FE-F307-4964-9705-B8CB856696E2}" type="slidenum">
              <a:rPr lang="en-US" smtClean="0"/>
              <a:t>6</a:t>
            </a:fld>
            <a:endParaRPr lang="en-US"/>
          </a:p>
        </p:txBody>
      </p:sp>
    </p:spTree>
    <p:extLst>
      <p:ext uri="{BB962C8B-B14F-4D97-AF65-F5344CB8AC3E}">
        <p14:creationId xmlns:p14="http://schemas.microsoft.com/office/powerpoint/2010/main" val="42018390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Moving onto the Dynamic DNA model, ask participants to construct a single nucleotide.  They should compare their nucleotide with other participants at the table.  Each table should have four DNA different DNA nucleotides.  (5 minutes)</a:t>
            </a:r>
            <a:endParaRPr lang="en-US"/>
          </a:p>
        </p:txBody>
      </p:sp>
      <p:sp>
        <p:nvSpPr>
          <p:cNvPr id="4" name="Slide Number Placeholder 3"/>
          <p:cNvSpPr>
            <a:spLocks noGrp="1"/>
          </p:cNvSpPr>
          <p:nvPr>
            <p:ph type="sldNum" sz="quarter" idx="5"/>
          </p:nvPr>
        </p:nvSpPr>
        <p:spPr/>
        <p:txBody>
          <a:bodyPr/>
          <a:lstStyle/>
          <a:p>
            <a:fld id="{A41D09FE-F307-4964-9705-B8CB856696E2}" type="slidenum">
              <a:rPr lang="en-US" smtClean="0"/>
              <a:t>7</a:t>
            </a:fld>
            <a:endParaRPr lang="en-US"/>
          </a:p>
        </p:txBody>
      </p:sp>
    </p:spTree>
    <p:extLst>
      <p:ext uri="{BB962C8B-B14F-4D97-AF65-F5344CB8AC3E}">
        <p14:creationId xmlns:p14="http://schemas.microsoft.com/office/powerpoint/2010/main" val="20380658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Lead participants in the identification of the nucleotide parts and comparison of the two models.  Give them hints as to how to distinguish between the different atoms in the ring structures and why that might be important for older students.  Why is it important to use multiple models?  (6 minutes)</a:t>
            </a:r>
          </a:p>
        </p:txBody>
      </p:sp>
      <p:sp>
        <p:nvSpPr>
          <p:cNvPr id="4" name="Slide Number Placeholder 3"/>
          <p:cNvSpPr>
            <a:spLocks noGrp="1"/>
          </p:cNvSpPr>
          <p:nvPr>
            <p:ph type="sldNum" sz="quarter" idx="5"/>
          </p:nvPr>
        </p:nvSpPr>
        <p:spPr/>
        <p:txBody>
          <a:bodyPr/>
          <a:lstStyle/>
          <a:p>
            <a:fld id="{A41D09FE-F307-4964-9705-B8CB856696E2}" type="slidenum">
              <a:rPr lang="en-US" smtClean="0"/>
              <a:t>8</a:t>
            </a:fld>
            <a:endParaRPr lang="en-US"/>
          </a:p>
        </p:txBody>
      </p:sp>
    </p:spTree>
    <p:extLst>
      <p:ext uri="{BB962C8B-B14F-4D97-AF65-F5344CB8AC3E}">
        <p14:creationId xmlns:p14="http://schemas.microsoft.com/office/powerpoint/2010/main" val="16915974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Continue the discussion from the previous slide.  Use Arnie's house analogy to identify the carbon on the deoxyribose. </a:t>
            </a:r>
          </a:p>
        </p:txBody>
      </p:sp>
      <p:sp>
        <p:nvSpPr>
          <p:cNvPr id="4" name="Slide Number Placeholder 3"/>
          <p:cNvSpPr>
            <a:spLocks noGrp="1"/>
          </p:cNvSpPr>
          <p:nvPr>
            <p:ph type="sldNum" sz="quarter" idx="5"/>
          </p:nvPr>
        </p:nvSpPr>
        <p:spPr/>
        <p:txBody>
          <a:bodyPr/>
          <a:lstStyle/>
          <a:p>
            <a:fld id="{A41D09FE-F307-4964-9705-B8CB856696E2}" type="slidenum">
              <a:rPr lang="en-US" smtClean="0"/>
              <a:t>9</a:t>
            </a:fld>
            <a:endParaRPr lang="en-US"/>
          </a:p>
        </p:txBody>
      </p:sp>
    </p:spTree>
    <p:extLst>
      <p:ext uri="{BB962C8B-B14F-4D97-AF65-F5344CB8AC3E}">
        <p14:creationId xmlns:p14="http://schemas.microsoft.com/office/powerpoint/2010/main" val="11828725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578DE7-2E0C-44D1-9F04-0702CA56875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AD93686-46C0-4F44-A0F0-E645DEB53FC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C56278C-0F1F-427C-B6A6-B7274004D718}"/>
              </a:ext>
            </a:extLst>
          </p:cNvPr>
          <p:cNvSpPr>
            <a:spLocks noGrp="1"/>
          </p:cNvSpPr>
          <p:nvPr>
            <p:ph type="dt" sz="half" idx="10"/>
          </p:nvPr>
        </p:nvSpPr>
        <p:spPr/>
        <p:txBody>
          <a:bodyPr/>
          <a:lstStyle/>
          <a:p>
            <a:fld id="{3007D912-F9E3-44A0-BEBD-C09BB8C3C460}" type="datetimeFigureOut">
              <a:rPr lang="en-GB" smtClean="0"/>
              <a:t>17/10/2022</a:t>
            </a:fld>
            <a:endParaRPr lang="en-GB"/>
          </a:p>
        </p:txBody>
      </p:sp>
      <p:sp>
        <p:nvSpPr>
          <p:cNvPr id="5" name="Footer Placeholder 4">
            <a:extLst>
              <a:ext uri="{FF2B5EF4-FFF2-40B4-BE49-F238E27FC236}">
                <a16:creationId xmlns:a16="http://schemas.microsoft.com/office/drawing/2014/main" id="{70B19D12-C1FC-43EC-AC84-C3054B7DBA6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12BDDDC-DDCA-4880-A801-370CA94996BE}"/>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36727900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985DC-D788-4124-B7D5-EC7A36FE81D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A590116-0847-49BC-9CB4-C0B214407EE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7507D2-3C53-4758-945B-94B8F5DC6040}"/>
              </a:ext>
            </a:extLst>
          </p:cNvPr>
          <p:cNvSpPr>
            <a:spLocks noGrp="1"/>
          </p:cNvSpPr>
          <p:nvPr>
            <p:ph type="dt" sz="half" idx="10"/>
          </p:nvPr>
        </p:nvSpPr>
        <p:spPr/>
        <p:txBody>
          <a:bodyPr/>
          <a:lstStyle/>
          <a:p>
            <a:fld id="{3007D912-F9E3-44A0-BEBD-C09BB8C3C460}" type="datetimeFigureOut">
              <a:rPr lang="en-GB" smtClean="0"/>
              <a:t>17/10/2022</a:t>
            </a:fld>
            <a:endParaRPr lang="en-GB"/>
          </a:p>
        </p:txBody>
      </p:sp>
      <p:sp>
        <p:nvSpPr>
          <p:cNvPr id="5" name="Footer Placeholder 4">
            <a:extLst>
              <a:ext uri="{FF2B5EF4-FFF2-40B4-BE49-F238E27FC236}">
                <a16:creationId xmlns:a16="http://schemas.microsoft.com/office/drawing/2014/main" id="{0F0F1388-DB6E-4671-8511-81DEB504F89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346EDDB-757D-462A-A11C-B063767D20BC}"/>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19699286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277AF96-4776-467F-879A-25A5F480A9D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9F3ABA4-DF8D-4757-B3B7-7335737CDDC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6AF78D4-1885-46CF-B007-7E381E8A5787}"/>
              </a:ext>
            </a:extLst>
          </p:cNvPr>
          <p:cNvSpPr>
            <a:spLocks noGrp="1"/>
          </p:cNvSpPr>
          <p:nvPr>
            <p:ph type="dt" sz="half" idx="10"/>
          </p:nvPr>
        </p:nvSpPr>
        <p:spPr/>
        <p:txBody>
          <a:bodyPr/>
          <a:lstStyle/>
          <a:p>
            <a:fld id="{3007D912-F9E3-44A0-BEBD-C09BB8C3C460}" type="datetimeFigureOut">
              <a:rPr lang="en-GB" smtClean="0"/>
              <a:t>17/10/2022</a:t>
            </a:fld>
            <a:endParaRPr lang="en-GB"/>
          </a:p>
        </p:txBody>
      </p:sp>
      <p:sp>
        <p:nvSpPr>
          <p:cNvPr id="5" name="Footer Placeholder 4">
            <a:extLst>
              <a:ext uri="{FF2B5EF4-FFF2-40B4-BE49-F238E27FC236}">
                <a16:creationId xmlns:a16="http://schemas.microsoft.com/office/drawing/2014/main" id="{C452449A-6B78-4736-AB27-EB86DA2623E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379E069-F0C6-4F15-850F-1D505D2C9D38}"/>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27415167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0E3ED-698E-4AB6-B9B5-F5AB2101D5E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D939821-4911-4D40-9213-304F3C7042C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4754E26-AD83-4013-A765-D525F27EC94C}"/>
              </a:ext>
            </a:extLst>
          </p:cNvPr>
          <p:cNvSpPr>
            <a:spLocks noGrp="1"/>
          </p:cNvSpPr>
          <p:nvPr>
            <p:ph type="dt" sz="half" idx="10"/>
          </p:nvPr>
        </p:nvSpPr>
        <p:spPr/>
        <p:txBody>
          <a:bodyPr/>
          <a:lstStyle/>
          <a:p>
            <a:fld id="{3007D912-F9E3-44A0-BEBD-C09BB8C3C460}" type="datetimeFigureOut">
              <a:rPr lang="en-GB" smtClean="0"/>
              <a:t>17/10/2022</a:t>
            </a:fld>
            <a:endParaRPr lang="en-GB"/>
          </a:p>
        </p:txBody>
      </p:sp>
      <p:sp>
        <p:nvSpPr>
          <p:cNvPr id="5" name="Footer Placeholder 4">
            <a:extLst>
              <a:ext uri="{FF2B5EF4-FFF2-40B4-BE49-F238E27FC236}">
                <a16:creationId xmlns:a16="http://schemas.microsoft.com/office/drawing/2014/main" id="{06829AAB-6A40-46C3-8DA4-F3827B8A327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01B7673-E186-430F-9A21-6B8C09A1C3B0}"/>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2312044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D8A552-0322-4CF2-93DA-933E243D4C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31CAFA4-D08B-4AE2-ABC7-3EC5421E4C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5ADA87E-4D76-41EC-A548-1AD2F8DE967A}"/>
              </a:ext>
            </a:extLst>
          </p:cNvPr>
          <p:cNvSpPr>
            <a:spLocks noGrp="1"/>
          </p:cNvSpPr>
          <p:nvPr>
            <p:ph type="dt" sz="half" idx="10"/>
          </p:nvPr>
        </p:nvSpPr>
        <p:spPr/>
        <p:txBody>
          <a:bodyPr/>
          <a:lstStyle/>
          <a:p>
            <a:fld id="{3007D912-F9E3-44A0-BEBD-C09BB8C3C460}" type="datetimeFigureOut">
              <a:rPr lang="en-GB" smtClean="0"/>
              <a:t>17/10/2022</a:t>
            </a:fld>
            <a:endParaRPr lang="en-GB"/>
          </a:p>
        </p:txBody>
      </p:sp>
      <p:sp>
        <p:nvSpPr>
          <p:cNvPr id="5" name="Footer Placeholder 4">
            <a:extLst>
              <a:ext uri="{FF2B5EF4-FFF2-40B4-BE49-F238E27FC236}">
                <a16:creationId xmlns:a16="http://schemas.microsoft.com/office/drawing/2014/main" id="{9EC6D651-1C13-463B-A3DA-094D7A67782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035FA88-B05C-4DD4-A7CD-E4B79B6F3791}"/>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24406889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F779E-C4CF-4C44-BF82-34297CACCE5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410FB8-889E-4D6D-910B-04F2D1A88B6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84AFAB7-4BD8-4F49-AF8A-8A27E781079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77B2356-0902-420F-BF19-A4FF62F7E76B}"/>
              </a:ext>
            </a:extLst>
          </p:cNvPr>
          <p:cNvSpPr>
            <a:spLocks noGrp="1"/>
          </p:cNvSpPr>
          <p:nvPr>
            <p:ph type="dt" sz="half" idx="10"/>
          </p:nvPr>
        </p:nvSpPr>
        <p:spPr/>
        <p:txBody>
          <a:bodyPr/>
          <a:lstStyle/>
          <a:p>
            <a:fld id="{3007D912-F9E3-44A0-BEBD-C09BB8C3C460}" type="datetimeFigureOut">
              <a:rPr lang="en-GB" smtClean="0"/>
              <a:t>17/10/2022</a:t>
            </a:fld>
            <a:endParaRPr lang="en-GB"/>
          </a:p>
        </p:txBody>
      </p:sp>
      <p:sp>
        <p:nvSpPr>
          <p:cNvPr id="6" name="Footer Placeholder 5">
            <a:extLst>
              <a:ext uri="{FF2B5EF4-FFF2-40B4-BE49-F238E27FC236}">
                <a16:creationId xmlns:a16="http://schemas.microsoft.com/office/drawing/2014/main" id="{94336C01-8AE4-4352-B679-FD135314501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7C7B77F-78E9-45DD-9BB1-2033CC555840}"/>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29416486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E29CF1-EB6C-432D-AF2A-5FB814AB4EC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5A6A436-3C29-4B4E-8D0B-055B31A3B1A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0F62413-B2E8-49C5-B5D5-0BD1A2ACC52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DC493DB-552D-4228-A6FA-EF3F7751DB8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31C19ED-6299-432B-975F-DBD14C42016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61793D6-B0DD-4918-848C-A75F34B7E05B}"/>
              </a:ext>
            </a:extLst>
          </p:cNvPr>
          <p:cNvSpPr>
            <a:spLocks noGrp="1"/>
          </p:cNvSpPr>
          <p:nvPr>
            <p:ph type="dt" sz="half" idx="10"/>
          </p:nvPr>
        </p:nvSpPr>
        <p:spPr/>
        <p:txBody>
          <a:bodyPr/>
          <a:lstStyle/>
          <a:p>
            <a:fld id="{3007D912-F9E3-44A0-BEBD-C09BB8C3C460}" type="datetimeFigureOut">
              <a:rPr lang="en-GB" smtClean="0"/>
              <a:t>17/10/2022</a:t>
            </a:fld>
            <a:endParaRPr lang="en-GB"/>
          </a:p>
        </p:txBody>
      </p:sp>
      <p:sp>
        <p:nvSpPr>
          <p:cNvPr id="8" name="Footer Placeholder 7">
            <a:extLst>
              <a:ext uri="{FF2B5EF4-FFF2-40B4-BE49-F238E27FC236}">
                <a16:creationId xmlns:a16="http://schemas.microsoft.com/office/drawing/2014/main" id="{E9EDB1F1-1D68-46D6-8C18-E174B7CEDB5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3FE9590-13FE-4972-A4A1-F33B2C4F2C37}"/>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571221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E4F57D-EF68-4E37-AFE7-EF03A89F322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F381084-EFA9-48D7-A79B-6526C5A5874C}"/>
              </a:ext>
            </a:extLst>
          </p:cNvPr>
          <p:cNvSpPr>
            <a:spLocks noGrp="1"/>
          </p:cNvSpPr>
          <p:nvPr>
            <p:ph type="dt" sz="half" idx="10"/>
          </p:nvPr>
        </p:nvSpPr>
        <p:spPr/>
        <p:txBody>
          <a:bodyPr/>
          <a:lstStyle/>
          <a:p>
            <a:fld id="{3007D912-F9E3-44A0-BEBD-C09BB8C3C460}" type="datetimeFigureOut">
              <a:rPr lang="en-GB" smtClean="0"/>
              <a:t>17/10/2022</a:t>
            </a:fld>
            <a:endParaRPr lang="en-GB"/>
          </a:p>
        </p:txBody>
      </p:sp>
      <p:sp>
        <p:nvSpPr>
          <p:cNvPr id="4" name="Footer Placeholder 3">
            <a:extLst>
              <a:ext uri="{FF2B5EF4-FFF2-40B4-BE49-F238E27FC236}">
                <a16:creationId xmlns:a16="http://schemas.microsoft.com/office/drawing/2014/main" id="{BA64CD1D-29CE-4D40-8EAF-8EF2F5F52C1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5E08E6A-1EAD-4608-80CB-96B178ABFA75}"/>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31646240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436E7E1-1780-4A79-8EED-42998F474D41}"/>
              </a:ext>
            </a:extLst>
          </p:cNvPr>
          <p:cNvSpPr>
            <a:spLocks noGrp="1"/>
          </p:cNvSpPr>
          <p:nvPr>
            <p:ph type="dt" sz="half" idx="10"/>
          </p:nvPr>
        </p:nvSpPr>
        <p:spPr/>
        <p:txBody>
          <a:bodyPr/>
          <a:lstStyle/>
          <a:p>
            <a:fld id="{3007D912-F9E3-44A0-BEBD-C09BB8C3C460}" type="datetimeFigureOut">
              <a:rPr lang="en-GB" smtClean="0"/>
              <a:t>17/10/2022</a:t>
            </a:fld>
            <a:endParaRPr lang="en-GB"/>
          </a:p>
        </p:txBody>
      </p:sp>
      <p:sp>
        <p:nvSpPr>
          <p:cNvPr id="3" name="Footer Placeholder 2">
            <a:extLst>
              <a:ext uri="{FF2B5EF4-FFF2-40B4-BE49-F238E27FC236}">
                <a16:creationId xmlns:a16="http://schemas.microsoft.com/office/drawing/2014/main" id="{CAEEEC3A-5779-4CDE-9D62-D6E777D5BBF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225D082-3902-4670-B68E-B1D30A1A7673}"/>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31777756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7F62B0-E7F9-43CF-BDFF-2F89EB35A3C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31CD44B-E919-439F-AECC-7ED3F26B2ED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14F8E5C-B4E8-4F16-B371-84F4147A3D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6429433-5FFB-4C0E-AF24-AD523515E758}"/>
              </a:ext>
            </a:extLst>
          </p:cNvPr>
          <p:cNvSpPr>
            <a:spLocks noGrp="1"/>
          </p:cNvSpPr>
          <p:nvPr>
            <p:ph type="dt" sz="half" idx="10"/>
          </p:nvPr>
        </p:nvSpPr>
        <p:spPr/>
        <p:txBody>
          <a:bodyPr/>
          <a:lstStyle/>
          <a:p>
            <a:fld id="{3007D912-F9E3-44A0-BEBD-C09BB8C3C460}" type="datetimeFigureOut">
              <a:rPr lang="en-GB" smtClean="0"/>
              <a:t>17/10/2022</a:t>
            </a:fld>
            <a:endParaRPr lang="en-GB"/>
          </a:p>
        </p:txBody>
      </p:sp>
      <p:sp>
        <p:nvSpPr>
          <p:cNvPr id="6" name="Footer Placeholder 5">
            <a:extLst>
              <a:ext uri="{FF2B5EF4-FFF2-40B4-BE49-F238E27FC236}">
                <a16:creationId xmlns:a16="http://schemas.microsoft.com/office/drawing/2014/main" id="{39494EEA-6A2E-438A-BC63-3D8128DFEBC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9DD8456-0CE3-49EB-9F51-D0A3A7DDDCE6}"/>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5937598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1B731-A5A1-4FEE-9E36-5FAECF4804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2EDD06F-8293-4715-975A-560B742F104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3E34984C-531E-4364-8835-568AD26AF5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C0D4382-1AF8-4E3D-BB88-35A442E0140D}"/>
              </a:ext>
            </a:extLst>
          </p:cNvPr>
          <p:cNvSpPr>
            <a:spLocks noGrp="1"/>
          </p:cNvSpPr>
          <p:nvPr>
            <p:ph type="dt" sz="half" idx="10"/>
          </p:nvPr>
        </p:nvSpPr>
        <p:spPr/>
        <p:txBody>
          <a:bodyPr/>
          <a:lstStyle/>
          <a:p>
            <a:fld id="{3007D912-F9E3-44A0-BEBD-C09BB8C3C460}" type="datetimeFigureOut">
              <a:rPr lang="en-GB" smtClean="0"/>
              <a:t>17/10/2022</a:t>
            </a:fld>
            <a:endParaRPr lang="en-GB"/>
          </a:p>
        </p:txBody>
      </p:sp>
      <p:sp>
        <p:nvSpPr>
          <p:cNvPr id="6" name="Footer Placeholder 5">
            <a:extLst>
              <a:ext uri="{FF2B5EF4-FFF2-40B4-BE49-F238E27FC236}">
                <a16:creationId xmlns:a16="http://schemas.microsoft.com/office/drawing/2014/main" id="{0791E415-93E7-4304-A651-262DD08A214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E27A7F4-439C-406A-8509-B75EC65AD53B}"/>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33578519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263ECC0-AEB9-41DB-B6D1-DB03AA6A2ED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0CA128D-1632-4C5D-916C-E070B77070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A3E24C-F24D-4DE2-8855-1745545201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07D912-F9E3-44A0-BEBD-C09BB8C3C460}" type="datetimeFigureOut">
              <a:rPr lang="en-GB" smtClean="0"/>
              <a:t>17/10/2022</a:t>
            </a:fld>
            <a:endParaRPr lang="en-GB"/>
          </a:p>
        </p:txBody>
      </p:sp>
      <p:sp>
        <p:nvSpPr>
          <p:cNvPr id="5" name="Footer Placeholder 4">
            <a:extLst>
              <a:ext uri="{FF2B5EF4-FFF2-40B4-BE49-F238E27FC236}">
                <a16:creationId xmlns:a16="http://schemas.microsoft.com/office/drawing/2014/main" id="{F89174DB-5AAB-45F8-89D7-EEED2C7C189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B7CA270-C96F-4336-A0B4-884C750F99E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EB5198-7AC2-44C6-A913-EDAF7871156D}" type="slidenum">
              <a:rPr lang="en-GB" smtClean="0"/>
              <a:t>‹#›</a:t>
            </a:fld>
            <a:endParaRPr lang="en-GB"/>
          </a:p>
        </p:txBody>
      </p:sp>
      <p:pic>
        <p:nvPicPr>
          <p:cNvPr id="19" name="Picture 18" descr="Icon&#10;&#10;Description automatically generated">
            <a:extLst>
              <a:ext uri="{FF2B5EF4-FFF2-40B4-BE49-F238E27FC236}">
                <a16:creationId xmlns:a16="http://schemas.microsoft.com/office/drawing/2014/main" id="{DA55DEC2-6992-495B-B2F4-BB0CBA7E6A22}"/>
              </a:ext>
            </a:extLst>
          </p:cNvPr>
          <p:cNvPicPr>
            <a:picLocks noChangeAspect="1"/>
          </p:cNvPicPr>
          <p:nvPr userDrawn="1"/>
        </p:nvPicPr>
        <p:blipFill rotWithShape="1">
          <a:blip r:embed="rId13">
            <a:extLst>
              <a:ext uri="{28A0092B-C50C-407E-A947-70E740481C1C}">
                <a14:useLocalDpi xmlns:a14="http://schemas.microsoft.com/office/drawing/2010/main" val="0"/>
              </a:ext>
            </a:extLst>
          </a:blip>
          <a:srcRect t="12204" b="19322"/>
          <a:stretch/>
        </p:blipFill>
        <p:spPr>
          <a:xfrm>
            <a:off x="131018" y="0"/>
            <a:ext cx="12060982" cy="1646238"/>
          </a:xfrm>
          <a:prstGeom prst="rect">
            <a:avLst/>
          </a:prstGeom>
        </p:spPr>
      </p:pic>
      <p:pic>
        <p:nvPicPr>
          <p:cNvPr id="10" name="Picture 9" descr="Graphical user interface, text&#10;&#10;Description automatically generated">
            <a:extLst>
              <a:ext uri="{FF2B5EF4-FFF2-40B4-BE49-F238E27FC236}">
                <a16:creationId xmlns:a16="http://schemas.microsoft.com/office/drawing/2014/main" id="{401BA54E-2E21-4F64-8252-998D0D8EFAB7}"/>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384100" y="353550"/>
            <a:ext cx="4849378" cy="804674"/>
          </a:xfrm>
          <a:prstGeom prst="rect">
            <a:avLst/>
          </a:prstGeom>
        </p:spPr>
      </p:pic>
    </p:spTree>
    <p:extLst>
      <p:ext uri="{BB962C8B-B14F-4D97-AF65-F5344CB8AC3E}">
        <p14:creationId xmlns:p14="http://schemas.microsoft.com/office/powerpoint/2010/main" val="195746780"/>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microsoft.com/office/2018/10/relationships/comments" Target="../comments/modernComment_195_39E56BA3.xm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3" Type="http://schemas.microsoft.com/office/2018/10/relationships/comments" Target="../comments/modernComment_198_A0D4A032.xml"/><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hyperlink" Target="https://s3.amazonaws.com/static.wd7.us/d/d9/Nucleosome_1KX5_colour_coded.png" TargetMode="External"/><Relationship Id="rId4" Type="http://schemas.openxmlformats.org/officeDocument/2006/relationships/image" Target="../media/image29.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hyperlink" Target="https://www.youtube.com/watch?v=9yWt4IYoQoI" TargetMode="External"/><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microsoft.com/office/2018/10/relationships/comments" Target="../comments/modernComment_102_B8F22879.xml"/><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valleymicroscope.com/wp-content/uploads/Onion-root-Mitosis-scaled.jpg" TargetMode="External"/><Relationship Id="rId5" Type="http://schemas.openxmlformats.org/officeDocument/2006/relationships/image" Target="../media/image8.jpe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8" Type="http://schemas.openxmlformats.org/officeDocument/2006/relationships/hyperlink" Target="https://en.wikipedia.org/wiki/File:A_sample_of_brown_eyes.jpg" TargetMode="External"/><Relationship Id="rId3" Type="http://schemas.microsoft.com/office/2018/10/relationships/comments" Target="../comments/modernComment_197_6EC0C50.xml"/><Relationship Id="rId7" Type="http://schemas.openxmlformats.org/officeDocument/2006/relationships/hyperlink" Target="https://commons.wikimedia.org/wiki/File:Young_beagle_at_rest.jpg"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 Id="rId9" Type="http://schemas.openxmlformats.org/officeDocument/2006/relationships/hyperlink" Target="https://en.wikipedia.org/wiki/Cheese#/media/File:Hartkaese_HardCheeses.jp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D2383FB-B96D-36D6-EFAB-35A0AB1C0596}"/>
              </a:ext>
            </a:extLst>
          </p:cNvPr>
          <p:cNvSpPr>
            <a:spLocks noGrp="1"/>
          </p:cNvSpPr>
          <p:nvPr>
            <p:ph type="ctrTitle"/>
          </p:nvPr>
        </p:nvSpPr>
        <p:spPr>
          <a:xfrm>
            <a:off x="607947" y="2617263"/>
            <a:ext cx="7278796" cy="2180384"/>
          </a:xfrm>
        </p:spPr>
        <p:txBody>
          <a:bodyPr>
            <a:normAutofit/>
          </a:bodyPr>
          <a:lstStyle/>
          <a:p>
            <a:pPr algn="l"/>
            <a:r>
              <a:rPr lang="en-US" sz="4800">
                <a:solidFill>
                  <a:srgbClr val="FF0000"/>
                </a:solidFill>
                <a:latin typeface="Amasis MT Pro Black"/>
              </a:rPr>
              <a:t>Discovering Dynamic DNA: More than Just As, Ts, </a:t>
            </a:r>
            <a:r>
              <a:rPr lang="en-US" sz="4800" err="1">
                <a:solidFill>
                  <a:srgbClr val="FF0000"/>
                </a:solidFill>
                <a:latin typeface="Amasis MT Pro Black"/>
              </a:rPr>
              <a:t>Gs</a:t>
            </a:r>
            <a:r>
              <a:rPr lang="en-US" sz="4800">
                <a:solidFill>
                  <a:srgbClr val="FF0000"/>
                </a:solidFill>
                <a:latin typeface="Amasis MT Pro Black"/>
              </a:rPr>
              <a:t>, and Cs</a:t>
            </a:r>
          </a:p>
        </p:txBody>
      </p:sp>
      <p:pic>
        <p:nvPicPr>
          <p:cNvPr id="2" name="Picture 4" descr="Chart&#10;&#10;Description automatically generated">
            <a:extLst>
              <a:ext uri="{FF2B5EF4-FFF2-40B4-BE49-F238E27FC236}">
                <a16:creationId xmlns:a16="http://schemas.microsoft.com/office/drawing/2014/main" id="{C463E544-14AA-E575-B750-9BD63AD4E28B}"/>
              </a:ext>
            </a:extLst>
          </p:cNvPr>
          <p:cNvPicPr>
            <a:picLocks noChangeAspect="1"/>
          </p:cNvPicPr>
          <p:nvPr/>
        </p:nvPicPr>
        <p:blipFill>
          <a:blip r:embed="rId3"/>
          <a:stretch>
            <a:fillRect/>
          </a:stretch>
        </p:blipFill>
        <p:spPr>
          <a:xfrm rot="16200000">
            <a:off x="6944784" y="2624388"/>
            <a:ext cx="5486400" cy="2971165"/>
          </a:xfrm>
          <a:prstGeom prst="rect">
            <a:avLst/>
          </a:prstGeom>
        </p:spPr>
      </p:pic>
    </p:spTree>
    <p:extLst>
      <p:ext uri="{BB962C8B-B14F-4D97-AF65-F5344CB8AC3E}">
        <p14:creationId xmlns:p14="http://schemas.microsoft.com/office/powerpoint/2010/main" val="11930679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39B35D-035B-EFE5-1E07-B51007FF6D75}"/>
              </a:ext>
            </a:extLst>
          </p:cNvPr>
          <p:cNvSpPr>
            <a:spLocks noGrp="1"/>
          </p:cNvSpPr>
          <p:nvPr>
            <p:ph type="title"/>
          </p:nvPr>
        </p:nvSpPr>
        <p:spPr>
          <a:xfrm>
            <a:off x="0" y="732621"/>
            <a:ext cx="12192000" cy="1788156"/>
          </a:xfrm>
        </p:spPr>
        <p:txBody>
          <a:bodyPr/>
          <a:lstStyle/>
          <a:p>
            <a:pPr algn="ctr"/>
            <a:r>
              <a:rPr lang="en-US"/>
              <a:t>Using the magnets, find your nucleotide pair</a:t>
            </a:r>
          </a:p>
        </p:txBody>
      </p:sp>
      <p:pic>
        <p:nvPicPr>
          <p:cNvPr id="7" name="Content Placeholder 6" descr="Diagram&#10;&#10;Description automatically generated">
            <a:extLst>
              <a:ext uri="{FF2B5EF4-FFF2-40B4-BE49-F238E27FC236}">
                <a16:creationId xmlns:a16="http://schemas.microsoft.com/office/drawing/2014/main" id="{548CD8CF-4573-7942-30EC-C0C2B6EE3A3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15939" y="1869600"/>
            <a:ext cx="9406526" cy="4988400"/>
          </a:xfrm>
        </p:spPr>
      </p:pic>
    </p:spTree>
    <p:extLst>
      <p:ext uri="{BB962C8B-B14F-4D97-AF65-F5344CB8AC3E}">
        <p14:creationId xmlns:p14="http://schemas.microsoft.com/office/powerpoint/2010/main" val="23449182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39B35D-035B-EFE5-1E07-B51007FF6D75}"/>
              </a:ext>
            </a:extLst>
          </p:cNvPr>
          <p:cNvSpPr>
            <a:spLocks noGrp="1"/>
          </p:cNvSpPr>
          <p:nvPr>
            <p:ph type="title"/>
          </p:nvPr>
        </p:nvSpPr>
        <p:spPr>
          <a:xfrm>
            <a:off x="838200" y="1507524"/>
            <a:ext cx="10515600" cy="976184"/>
          </a:xfrm>
        </p:spPr>
        <p:txBody>
          <a:bodyPr/>
          <a:lstStyle/>
          <a:p>
            <a:pPr algn="ctr"/>
            <a:r>
              <a:rPr lang="en-US"/>
              <a:t>A closer look at the model</a:t>
            </a:r>
          </a:p>
        </p:txBody>
      </p:sp>
      <p:pic>
        <p:nvPicPr>
          <p:cNvPr id="4" name="Picture 2">
            <a:extLst>
              <a:ext uri="{FF2B5EF4-FFF2-40B4-BE49-F238E27FC236}">
                <a16:creationId xmlns:a16="http://schemas.microsoft.com/office/drawing/2014/main" id="{AF62B695-93E6-E397-5A39-2E56D655BD13}"/>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823152" y="2483708"/>
            <a:ext cx="6545695" cy="3359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73073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DD5E853C-EC20-D593-2872-29079F01FF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28787" y="1504950"/>
            <a:ext cx="8734425" cy="495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82506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B81B9-30E5-AE23-3D36-A64B4AE51D64}"/>
              </a:ext>
            </a:extLst>
          </p:cNvPr>
          <p:cNvSpPr>
            <a:spLocks noGrp="1"/>
          </p:cNvSpPr>
          <p:nvPr>
            <p:ph type="title"/>
          </p:nvPr>
        </p:nvSpPr>
        <p:spPr>
          <a:xfrm>
            <a:off x="30322" y="1161535"/>
            <a:ext cx="12103839" cy="926757"/>
          </a:xfrm>
        </p:spPr>
        <p:txBody>
          <a:bodyPr>
            <a:normAutofit/>
          </a:bodyPr>
          <a:lstStyle/>
          <a:p>
            <a:pPr algn="ctr"/>
            <a:r>
              <a:rPr lang="en-US"/>
              <a:t>What do you notice?  What do you wonder? </a:t>
            </a:r>
          </a:p>
        </p:txBody>
      </p:sp>
      <p:pic>
        <p:nvPicPr>
          <p:cNvPr id="4" name="Picture 2">
            <a:extLst>
              <a:ext uri="{FF2B5EF4-FFF2-40B4-BE49-F238E27FC236}">
                <a16:creationId xmlns:a16="http://schemas.microsoft.com/office/drawing/2014/main" id="{392C1E7E-8FBF-9018-CABE-E560C42A92A3}"/>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57636" y="2233853"/>
            <a:ext cx="10600177" cy="41800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77542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CCC38-FA4A-FEF3-034A-2DB6A530D720}"/>
              </a:ext>
            </a:extLst>
          </p:cNvPr>
          <p:cNvSpPr>
            <a:spLocks noGrp="1"/>
          </p:cNvSpPr>
          <p:nvPr>
            <p:ph type="title"/>
          </p:nvPr>
        </p:nvSpPr>
        <p:spPr>
          <a:xfrm>
            <a:off x="838200" y="1445741"/>
            <a:ext cx="6921843" cy="1136821"/>
          </a:xfrm>
        </p:spPr>
        <p:txBody>
          <a:bodyPr/>
          <a:lstStyle/>
          <a:p>
            <a:pPr algn="ctr"/>
            <a:r>
              <a:rPr lang="en-US"/>
              <a:t>Comparing models</a:t>
            </a:r>
          </a:p>
        </p:txBody>
      </p:sp>
      <p:pic>
        <p:nvPicPr>
          <p:cNvPr id="6146" name="Picture 2">
            <a:extLst>
              <a:ext uri="{FF2B5EF4-FFF2-40B4-BE49-F238E27FC236}">
                <a16:creationId xmlns:a16="http://schemas.microsoft.com/office/drawing/2014/main" id="{97C116DE-0EBF-81A4-3EBB-08E972E44C34}"/>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rot="16200000">
            <a:off x="7218962" y="1905826"/>
            <a:ext cx="6059468" cy="324405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FAF865DB-4DF6-EE50-21EA-F6B1D2F08FBA}"/>
              </a:ext>
            </a:extLst>
          </p:cNvPr>
          <p:cNvSpPr txBox="1"/>
          <p:nvPr/>
        </p:nvSpPr>
        <p:spPr>
          <a:xfrm>
            <a:off x="321276" y="2446638"/>
            <a:ext cx="8093675" cy="3970318"/>
          </a:xfrm>
          <a:prstGeom prst="rect">
            <a:avLst/>
          </a:prstGeom>
          <a:noFill/>
        </p:spPr>
        <p:txBody>
          <a:bodyPr wrap="square" rtlCol="0">
            <a:spAutoFit/>
          </a:bodyPr>
          <a:lstStyle/>
          <a:p>
            <a:pPr marL="571500" indent="-571500">
              <a:buFont typeface="Arial" panose="020B0604020202020204" pitchFamily="34" charset="0"/>
              <a:buChar char="•"/>
            </a:pPr>
            <a:r>
              <a:rPr lang="en-US" sz="3600"/>
              <a:t>Why is it necessary to use multiple models? </a:t>
            </a:r>
          </a:p>
          <a:p>
            <a:pPr marL="571500" indent="-571500">
              <a:buFont typeface="Arial" panose="020B0604020202020204" pitchFamily="34" charset="0"/>
              <a:buChar char="•"/>
            </a:pPr>
            <a:r>
              <a:rPr lang="en-US" sz="3600"/>
              <a:t>What do each of these model represent?</a:t>
            </a:r>
          </a:p>
          <a:p>
            <a:pPr marL="571500" indent="-571500">
              <a:buFont typeface="Arial" panose="020B0604020202020204" pitchFamily="34" charset="0"/>
              <a:buChar char="•"/>
            </a:pPr>
            <a:r>
              <a:rPr lang="en-US" sz="3600"/>
              <a:t>What did the model do well? </a:t>
            </a:r>
          </a:p>
          <a:p>
            <a:pPr marL="571500" indent="-571500">
              <a:buFont typeface="Arial" panose="020B0604020202020204" pitchFamily="34" charset="0"/>
              <a:buChar char="•"/>
            </a:pPr>
            <a:r>
              <a:rPr lang="en-US" sz="3600"/>
              <a:t>What was lacking in the model? </a:t>
            </a:r>
          </a:p>
          <a:p>
            <a:pPr marL="571500" indent="-571500">
              <a:buFont typeface="Arial" panose="020B0604020202020204" pitchFamily="34" charset="0"/>
              <a:buChar char="•"/>
            </a:pPr>
            <a:r>
              <a:rPr lang="en-US" sz="3600"/>
              <a:t>How can the model be improved? </a:t>
            </a:r>
          </a:p>
        </p:txBody>
      </p:sp>
    </p:spTree>
    <p:extLst>
      <p:ext uri="{BB962C8B-B14F-4D97-AF65-F5344CB8AC3E}">
        <p14:creationId xmlns:p14="http://schemas.microsoft.com/office/powerpoint/2010/main" val="971336611"/>
      </p:ext>
    </p:extLst>
  </p:cSld>
  <p:clrMapOvr>
    <a:masterClrMapping/>
  </p:clrMapOvr>
  <p:extLst>
    <p:ext uri="{6950BFC3-D8DA-4A85-94F7-54DA5524770B}">
      <p188:commentRel xmlns:p188="http://schemas.microsoft.com/office/powerpoint/2018/8/main" r:id="rId3"/>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Chart&#10;&#10;Description automatically generated with medium confidence">
            <a:extLst>
              <a:ext uri="{FF2B5EF4-FFF2-40B4-BE49-F238E27FC236}">
                <a16:creationId xmlns:a16="http://schemas.microsoft.com/office/drawing/2014/main" id="{E5C849E8-62D1-4CDE-46C4-41EDC9144C4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63316" y="2324381"/>
            <a:ext cx="5542454" cy="3329855"/>
          </a:xfrm>
          <a:prstGeom prst="rect">
            <a:avLst/>
          </a:prstGeom>
        </p:spPr>
      </p:pic>
      <p:pic>
        <p:nvPicPr>
          <p:cNvPr id="8" name="Content Placeholder 7" descr="Chart&#10;&#10;Description automatically generated with low confidence">
            <a:extLst>
              <a:ext uri="{FF2B5EF4-FFF2-40B4-BE49-F238E27FC236}">
                <a16:creationId xmlns:a16="http://schemas.microsoft.com/office/drawing/2014/main" id="{FB40DB96-D789-4003-DC10-ED2FE380852C}"/>
              </a:ext>
            </a:extLst>
          </p:cNvPr>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804486" y="2317222"/>
            <a:ext cx="5542454" cy="3388043"/>
          </a:xfrm>
        </p:spPr>
      </p:pic>
      <p:sp>
        <p:nvSpPr>
          <p:cNvPr id="2" name="Title 1">
            <a:extLst>
              <a:ext uri="{FF2B5EF4-FFF2-40B4-BE49-F238E27FC236}">
                <a16:creationId xmlns:a16="http://schemas.microsoft.com/office/drawing/2014/main" id="{231AE8A9-F875-8C84-E805-1ED41BCBFB4C}"/>
              </a:ext>
            </a:extLst>
          </p:cNvPr>
          <p:cNvSpPr>
            <a:spLocks noGrp="1"/>
          </p:cNvSpPr>
          <p:nvPr>
            <p:ph type="title"/>
          </p:nvPr>
        </p:nvSpPr>
        <p:spPr>
          <a:xfrm>
            <a:off x="838200" y="1450356"/>
            <a:ext cx="10515600" cy="956428"/>
          </a:xfrm>
        </p:spPr>
        <p:txBody>
          <a:bodyPr>
            <a:normAutofit/>
          </a:bodyPr>
          <a:lstStyle/>
          <a:p>
            <a:pPr algn="ctr"/>
            <a:r>
              <a:rPr lang="en-US"/>
              <a:t>A closer look at the model </a:t>
            </a:r>
          </a:p>
        </p:txBody>
      </p:sp>
    </p:spTree>
    <p:extLst>
      <p:ext uri="{BB962C8B-B14F-4D97-AF65-F5344CB8AC3E}">
        <p14:creationId xmlns:p14="http://schemas.microsoft.com/office/powerpoint/2010/main" val="2698289202"/>
      </p:ext>
    </p:extLst>
  </p:cSld>
  <p:clrMapOvr>
    <a:masterClrMapping/>
  </p:clrMapOvr>
  <p:extLst>
    <p:ext uri="{6950BFC3-D8DA-4A85-94F7-54DA5524770B}">
      <p188:commentRel xmlns:p188="http://schemas.microsoft.com/office/powerpoint/2018/8/main" r:id="rId3"/>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hart&#10;&#10;Description automatically generated with medium confidence">
            <a:extLst>
              <a:ext uri="{FF2B5EF4-FFF2-40B4-BE49-F238E27FC236}">
                <a16:creationId xmlns:a16="http://schemas.microsoft.com/office/drawing/2014/main" id="{BD6C5CC7-6B0C-80B7-D2A2-AFADB6EF99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96088" y="2229898"/>
            <a:ext cx="7095912" cy="4263158"/>
          </a:xfrm>
          <a:prstGeom prst="rect">
            <a:avLst/>
          </a:prstGeom>
        </p:spPr>
      </p:pic>
      <p:sp>
        <p:nvSpPr>
          <p:cNvPr id="3" name="TextBox 2">
            <a:extLst>
              <a:ext uri="{FF2B5EF4-FFF2-40B4-BE49-F238E27FC236}">
                <a16:creationId xmlns:a16="http://schemas.microsoft.com/office/drawing/2014/main" id="{E8109F4C-EDAB-1C23-6A4C-BD9EE8C6F8F9}"/>
              </a:ext>
            </a:extLst>
          </p:cNvPr>
          <p:cNvSpPr txBox="1"/>
          <p:nvPr/>
        </p:nvSpPr>
        <p:spPr>
          <a:xfrm>
            <a:off x="247135" y="2557849"/>
            <a:ext cx="5661485" cy="4031873"/>
          </a:xfrm>
          <a:prstGeom prst="rect">
            <a:avLst/>
          </a:prstGeom>
          <a:noFill/>
        </p:spPr>
        <p:txBody>
          <a:bodyPr wrap="square" rtlCol="0">
            <a:spAutoFit/>
          </a:bodyPr>
          <a:lstStyle/>
          <a:p>
            <a:pPr marL="571500" indent="-571500">
              <a:buFont typeface="Arial" panose="020B0604020202020204" pitchFamily="34" charset="0"/>
              <a:buChar char="•"/>
            </a:pPr>
            <a:r>
              <a:rPr lang="en-US" sz="3200"/>
              <a:t>The alpha helix of a protein can fit in the groove</a:t>
            </a:r>
          </a:p>
          <a:p>
            <a:pPr marL="571500" indent="-571500">
              <a:buFont typeface="Arial" panose="020B0604020202020204" pitchFamily="34" charset="0"/>
              <a:buChar char="•"/>
            </a:pPr>
            <a:r>
              <a:rPr lang="en-US" sz="3200"/>
              <a:t>Amino acid side chains can interact with the nucleotides</a:t>
            </a:r>
          </a:p>
          <a:p>
            <a:pPr marL="571500" indent="-571500">
              <a:buFont typeface="Arial" panose="020B0604020202020204" pitchFamily="34" charset="0"/>
              <a:buChar char="•"/>
            </a:pPr>
            <a:r>
              <a:rPr lang="en-US" sz="3200"/>
              <a:t>Leads to Sequence-specific interactions </a:t>
            </a:r>
          </a:p>
          <a:p>
            <a:pPr marL="1028700" lvl="1" indent="-571500">
              <a:buFont typeface="Arial" panose="020B0604020202020204" pitchFamily="34" charset="0"/>
              <a:buChar char="•"/>
            </a:pPr>
            <a:r>
              <a:rPr lang="en-US" sz="3200"/>
              <a:t>DNA binding proteins</a:t>
            </a:r>
          </a:p>
          <a:p>
            <a:pPr marL="1028700" lvl="1" indent="-571500">
              <a:buFont typeface="Arial" panose="020B0604020202020204" pitchFamily="34" charset="0"/>
              <a:buChar char="•"/>
            </a:pPr>
            <a:r>
              <a:rPr lang="en-US" sz="3200"/>
              <a:t>Transcription factors </a:t>
            </a:r>
          </a:p>
        </p:txBody>
      </p:sp>
      <p:sp>
        <p:nvSpPr>
          <p:cNvPr id="7" name="TextBox 6">
            <a:extLst>
              <a:ext uri="{FF2B5EF4-FFF2-40B4-BE49-F238E27FC236}">
                <a16:creationId xmlns:a16="http://schemas.microsoft.com/office/drawing/2014/main" id="{99AFD442-5ADE-F696-97C4-BD53C8429F89}"/>
              </a:ext>
            </a:extLst>
          </p:cNvPr>
          <p:cNvSpPr txBox="1"/>
          <p:nvPr/>
        </p:nvSpPr>
        <p:spPr>
          <a:xfrm>
            <a:off x="593471" y="1570626"/>
            <a:ext cx="11422246" cy="769441"/>
          </a:xfrm>
          <a:prstGeom prst="rect">
            <a:avLst/>
          </a:prstGeom>
          <a:noFill/>
        </p:spPr>
        <p:txBody>
          <a:bodyPr wrap="square">
            <a:spAutoFit/>
          </a:bodyPr>
          <a:lstStyle/>
          <a:p>
            <a:pPr algn="ctr"/>
            <a:r>
              <a:rPr lang="en-US" sz="4400"/>
              <a:t>A closer look at the model</a:t>
            </a:r>
          </a:p>
        </p:txBody>
      </p:sp>
    </p:spTree>
    <p:extLst>
      <p:ext uri="{BB962C8B-B14F-4D97-AF65-F5344CB8AC3E}">
        <p14:creationId xmlns:p14="http://schemas.microsoft.com/office/powerpoint/2010/main" val="28575663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B0B6B8A7-8822-C4B3-5037-BDA7A0D38E66}"/>
              </a:ext>
            </a:extLst>
          </p:cNvPr>
          <p:cNvPicPr>
            <a:picLocks noChangeAspect="1"/>
          </p:cNvPicPr>
          <p:nvPr/>
        </p:nvPicPr>
        <p:blipFill rotWithShape="1">
          <a:blip r:embed="rId2"/>
          <a:srcRect l="23265" r="16326" b="-730"/>
          <a:stretch/>
        </p:blipFill>
        <p:spPr>
          <a:xfrm>
            <a:off x="477370" y="2153399"/>
            <a:ext cx="3831060" cy="3604612"/>
          </a:xfrm>
          <a:prstGeom prst="rect">
            <a:avLst/>
          </a:prstGeom>
        </p:spPr>
      </p:pic>
      <p:sp>
        <p:nvSpPr>
          <p:cNvPr id="3" name="TextBox 2">
            <a:extLst>
              <a:ext uri="{FF2B5EF4-FFF2-40B4-BE49-F238E27FC236}">
                <a16:creationId xmlns:a16="http://schemas.microsoft.com/office/drawing/2014/main" id="{D3CF4643-FA57-F5FA-11F9-D6743002F03A}"/>
              </a:ext>
            </a:extLst>
          </p:cNvPr>
          <p:cNvSpPr txBox="1"/>
          <p:nvPr/>
        </p:nvSpPr>
        <p:spPr>
          <a:xfrm>
            <a:off x="5291977" y="1638299"/>
            <a:ext cx="6555441" cy="50167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b="1">
                <a:cs typeface="Calibri"/>
              </a:rPr>
              <a:t>Genetics…</a:t>
            </a:r>
          </a:p>
          <a:p>
            <a:r>
              <a:rPr lang="en-US" sz="3200" b="1">
                <a:cs typeface="Calibri"/>
              </a:rPr>
              <a:t>The Flow of Genetic Information…</a:t>
            </a:r>
          </a:p>
          <a:p>
            <a:r>
              <a:rPr lang="en-US" sz="3200" b="1">
                <a:ea typeface="+mn-lt"/>
                <a:cs typeface="+mn-lt"/>
              </a:rPr>
              <a:t>      The Genetic Code…</a:t>
            </a:r>
          </a:p>
          <a:p>
            <a:r>
              <a:rPr lang="en-US" sz="3200" b="1">
                <a:cs typeface="Calibri"/>
              </a:rPr>
              <a:t>         Replication…</a:t>
            </a:r>
          </a:p>
          <a:p>
            <a:r>
              <a:rPr lang="en-US" sz="3200" b="1">
                <a:cs typeface="Calibri"/>
              </a:rPr>
              <a:t>         Transcription…</a:t>
            </a:r>
          </a:p>
          <a:p>
            <a:r>
              <a:rPr lang="en-US" sz="3200" b="1">
                <a:cs typeface="Calibri"/>
              </a:rPr>
              <a:t>         Protein Synthesis…</a:t>
            </a:r>
          </a:p>
          <a:p>
            <a:r>
              <a:rPr lang="en-US" sz="3200" b="1">
                <a:cs typeface="Calibri"/>
              </a:rPr>
              <a:t>Bioinformatics…</a:t>
            </a:r>
          </a:p>
          <a:p>
            <a:r>
              <a:rPr lang="en-US" sz="3200" b="1">
                <a:cs typeface="Calibri"/>
              </a:rPr>
              <a:t>Genomics…</a:t>
            </a:r>
          </a:p>
          <a:p>
            <a:r>
              <a:rPr lang="en-US" sz="3200" b="1">
                <a:cs typeface="Calibri"/>
              </a:rPr>
              <a:t>Editing Genomes...with CRISPR…</a:t>
            </a:r>
          </a:p>
          <a:p>
            <a:r>
              <a:rPr lang="en-US" sz="3200" b="1">
                <a:solidFill>
                  <a:srgbClr val="FF0000"/>
                </a:solidFill>
                <a:cs typeface="Calibri"/>
              </a:rPr>
              <a:t>Epigenetics…</a:t>
            </a:r>
          </a:p>
        </p:txBody>
      </p:sp>
      <p:sp>
        <p:nvSpPr>
          <p:cNvPr id="4" name="TextBox 3">
            <a:extLst>
              <a:ext uri="{FF2B5EF4-FFF2-40B4-BE49-F238E27FC236}">
                <a16:creationId xmlns:a16="http://schemas.microsoft.com/office/drawing/2014/main" id="{C12189BC-3AA2-38DB-579E-F0DAC6EDAAAF}"/>
              </a:ext>
            </a:extLst>
          </p:cNvPr>
          <p:cNvSpPr txBox="1"/>
          <p:nvPr/>
        </p:nvSpPr>
        <p:spPr>
          <a:xfrm>
            <a:off x="595031" y="5921749"/>
            <a:ext cx="3321423"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b="1">
                <a:cs typeface="Calibri"/>
              </a:rPr>
              <a:t>DNA Structure</a:t>
            </a:r>
            <a:endParaRPr lang="en-US" sz="2800" b="1"/>
          </a:p>
        </p:txBody>
      </p:sp>
      <p:sp>
        <p:nvSpPr>
          <p:cNvPr id="7" name="Arrow: Right 6">
            <a:extLst>
              <a:ext uri="{FF2B5EF4-FFF2-40B4-BE49-F238E27FC236}">
                <a16:creationId xmlns:a16="http://schemas.microsoft.com/office/drawing/2014/main" id="{95C7EBBD-2C78-D385-0ACA-05C787A3E3BA}"/>
              </a:ext>
            </a:extLst>
          </p:cNvPr>
          <p:cNvSpPr/>
          <p:nvPr/>
        </p:nvSpPr>
        <p:spPr>
          <a:xfrm>
            <a:off x="4304110" y="3654529"/>
            <a:ext cx="649941" cy="4930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1215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F5653BF-7DA2-1518-AB00-DB31CBB4B35B}"/>
              </a:ext>
            </a:extLst>
          </p:cNvPr>
          <p:cNvPicPr>
            <a:picLocks noChangeAspect="1"/>
          </p:cNvPicPr>
          <p:nvPr/>
        </p:nvPicPr>
        <p:blipFill rotWithShape="1">
          <a:blip r:embed="rId3"/>
          <a:srcRect l="45543" t="23999" r="24080" b="24986"/>
          <a:stretch/>
        </p:blipFill>
        <p:spPr>
          <a:xfrm>
            <a:off x="5963478" y="1478941"/>
            <a:ext cx="4707172" cy="5270117"/>
          </a:xfrm>
          <a:prstGeom prst="rect">
            <a:avLst/>
          </a:prstGeom>
        </p:spPr>
      </p:pic>
      <p:sp>
        <p:nvSpPr>
          <p:cNvPr id="2" name="TextBox 1">
            <a:extLst>
              <a:ext uri="{FF2B5EF4-FFF2-40B4-BE49-F238E27FC236}">
                <a16:creationId xmlns:a16="http://schemas.microsoft.com/office/drawing/2014/main" id="{ABB85E10-050A-0B25-AB6D-F0EAF9FDBE1F}"/>
              </a:ext>
            </a:extLst>
          </p:cNvPr>
          <p:cNvSpPr txBox="1"/>
          <p:nvPr/>
        </p:nvSpPr>
        <p:spPr>
          <a:xfrm>
            <a:off x="593164" y="1891180"/>
            <a:ext cx="5054598" cy="31085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a:solidFill>
                  <a:srgbClr val="FF0000"/>
                </a:solidFill>
                <a:cs typeface="Calibri"/>
              </a:rPr>
              <a:t>Epigenetics</a:t>
            </a:r>
            <a:r>
              <a:rPr lang="en-US" sz="2800" b="1">
                <a:cs typeface="Calibri"/>
              </a:rPr>
              <a:t> is....</a:t>
            </a:r>
            <a:endParaRPr lang="en-US"/>
          </a:p>
          <a:p>
            <a:endParaRPr lang="en-US" sz="2800" b="1">
              <a:solidFill>
                <a:srgbClr val="FF0000"/>
              </a:solidFill>
              <a:cs typeface="Calibri"/>
            </a:endParaRPr>
          </a:p>
          <a:p>
            <a:r>
              <a:rPr lang="en-US" sz="2800" b="1">
                <a:cs typeface="Calibri"/>
              </a:rPr>
              <a:t>...the chemical modification of</a:t>
            </a:r>
          </a:p>
          <a:p>
            <a:r>
              <a:rPr lang="en-US" sz="2800" b="1">
                <a:cs typeface="Calibri"/>
              </a:rPr>
              <a:t>both </a:t>
            </a:r>
            <a:r>
              <a:rPr lang="en-US" sz="2800" b="1">
                <a:solidFill>
                  <a:schemeClr val="accent1"/>
                </a:solidFill>
                <a:cs typeface="Calibri"/>
              </a:rPr>
              <a:t>DNA and histones</a:t>
            </a:r>
            <a:r>
              <a:rPr lang="en-US" sz="2800" b="1">
                <a:cs typeface="Calibri"/>
              </a:rPr>
              <a:t>...</a:t>
            </a:r>
          </a:p>
          <a:p>
            <a:endParaRPr lang="en-US" sz="2800" b="1">
              <a:solidFill>
                <a:srgbClr val="FF0000"/>
              </a:solidFill>
              <a:cs typeface="Calibri"/>
            </a:endParaRPr>
          </a:p>
          <a:p>
            <a:r>
              <a:rPr lang="en-US" sz="2800" b="1">
                <a:cs typeface="Calibri"/>
              </a:rPr>
              <a:t>...to regulate gene expression.</a:t>
            </a:r>
          </a:p>
          <a:p>
            <a:endParaRPr lang="en-US" sz="2800" b="1">
              <a:cs typeface="Calibri"/>
            </a:endParaRPr>
          </a:p>
        </p:txBody>
      </p:sp>
    </p:spTree>
    <p:extLst>
      <p:ext uri="{BB962C8B-B14F-4D97-AF65-F5344CB8AC3E}">
        <p14:creationId xmlns:p14="http://schemas.microsoft.com/office/powerpoint/2010/main" val="1290526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up of a bracelet&#10;&#10;Description automatically generated with low confidence">
            <a:extLst>
              <a:ext uri="{FF2B5EF4-FFF2-40B4-BE49-F238E27FC236}">
                <a16:creationId xmlns:a16="http://schemas.microsoft.com/office/drawing/2014/main" id="{BD191760-A8AA-3691-6DD1-3FA1A4F279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2920" y="1163594"/>
            <a:ext cx="5830330" cy="5830330"/>
          </a:xfrm>
          <a:prstGeom prst="rect">
            <a:avLst/>
          </a:prstGeom>
        </p:spPr>
      </p:pic>
      <p:pic>
        <p:nvPicPr>
          <p:cNvPr id="3" name="Picture 2">
            <a:extLst>
              <a:ext uri="{FF2B5EF4-FFF2-40B4-BE49-F238E27FC236}">
                <a16:creationId xmlns:a16="http://schemas.microsoft.com/office/drawing/2014/main" id="{BC9282D6-52A9-7455-7026-5FAEF32C7C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62817" y="1927654"/>
            <a:ext cx="5656263" cy="3764950"/>
          </a:xfrm>
          <a:prstGeom prst="rect">
            <a:avLst/>
          </a:prstGeom>
        </p:spPr>
      </p:pic>
      <p:sp>
        <p:nvSpPr>
          <p:cNvPr id="6" name="TextBox 5">
            <a:extLst>
              <a:ext uri="{FF2B5EF4-FFF2-40B4-BE49-F238E27FC236}">
                <a16:creationId xmlns:a16="http://schemas.microsoft.com/office/drawing/2014/main" id="{8DD632BE-E341-6F59-DF8C-034BD1BFF4E8}"/>
              </a:ext>
            </a:extLst>
          </p:cNvPr>
          <p:cNvSpPr txBox="1"/>
          <p:nvPr/>
        </p:nvSpPr>
        <p:spPr>
          <a:xfrm>
            <a:off x="432488" y="6203092"/>
            <a:ext cx="5523470" cy="369332"/>
          </a:xfrm>
          <a:prstGeom prst="rect">
            <a:avLst/>
          </a:prstGeom>
          <a:noFill/>
        </p:spPr>
        <p:txBody>
          <a:bodyPr wrap="square" rtlCol="0">
            <a:spAutoFit/>
          </a:bodyPr>
          <a:lstStyle/>
          <a:p>
            <a:pPr algn="ctr"/>
            <a:r>
              <a:rPr lang="en-US">
                <a:hlinkClick r:id="rId5"/>
              </a:rPr>
              <a:t>Nucleosome_1KX5_colour_coded.png (1620×1620)</a:t>
            </a:r>
            <a:endParaRPr lang="en-US"/>
          </a:p>
        </p:txBody>
      </p:sp>
    </p:spTree>
    <p:extLst>
      <p:ext uri="{BB962C8B-B14F-4D97-AF65-F5344CB8AC3E}">
        <p14:creationId xmlns:p14="http://schemas.microsoft.com/office/powerpoint/2010/main" val="29487874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2">
            <a:extLst>
              <a:ext uri="{FF2B5EF4-FFF2-40B4-BE49-F238E27FC236}">
                <a16:creationId xmlns:a16="http://schemas.microsoft.com/office/drawing/2014/main" id="{6EAF4CE5-454F-AA39-6208-4E7D6DC5CC7C}"/>
              </a:ext>
            </a:extLst>
          </p:cNvPr>
          <p:cNvSpPr>
            <a:spLocks noGrp="1"/>
          </p:cNvSpPr>
          <p:nvPr>
            <p:ph type="subTitle" idx="1"/>
          </p:nvPr>
        </p:nvSpPr>
        <p:spPr>
          <a:xfrm>
            <a:off x="326278" y="1755498"/>
            <a:ext cx="6645349" cy="3103576"/>
          </a:xfrm>
        </p:spPr>
        <p:txBody>
          <a:bodyPr vert="horz" lIns="91440" tIns="45720" rIns="91440" bIns="45720" rtlCol="0" anchor="t">
            <a:normAutofit/>
          </a:bodyPr>
          <a:lstStyle/>
          <a:p>
            <a:pPr algn="l"/>
            <a:r>
              <a:rPr lang="en-US">
                <a:solidFill>
                  <a:schemeClr val="tx2">
                    <a:lumMod val="50000"/>
                  </a:schemeClr>
                </a:solidFill>
                <a:latin typeface="Amasis MT Pro Medium"/>
              </a:rPr>
              <a:t>Presenters: </a:t>
            </a:r>
            <a:endParaRPr lang="en-US">
              <a:solidFill>
                <a:schemeClr val="tx2">
                  <a:lumMod val="50000"/>
                </a:schemeClr>
              </a:solidFill>
              <a:latin typeface="Amasis MT Pro Medium" panose="020B0604020202020204" pitchFamily="18" charset="0"/>
            </a:endParaRPr>
          </a:p>
          <a:p>
            <a:pPr algn="l"/>
            <a:r>
              <a:rPr lang="en-US">
                <a:solidFill>
                  <a:schemeClr val="accent1"/>
                </a:solidFill>
                <a:latin typeface="Amasis MT Pro Medium"/>
              </a:rPr>
              <a:t>RUTH HUTSON,MSSE </a:t>
            </a:r>
            <a:endParaRPr lang="en-US">
              <a:solidFill>
                <a:schemeClr val="accent1"/>
              </a:solidFill>
              <a:latin typeface="Calibri" panose="020F0502020204030204"/>
              <a:cs typeface="Calibri"/>
            </a:endParaRPr>
          </a:p>
          <a:p>
            <a:pPr algn="l"/>
            <a:r>
              <a:rPr lang="en-US">
                <a:solidFill>
                  <a:schemeClr val="tx2">
                    <a:lumMod val="50000"/>
                  </a:schemeClr>
                </a:solidFill>
                <a:latin typeface="Amasis MT Pro Medium"/>
              </a:rPr>
              <a:t>3D Molecular Designs Science Educator</a:t>
            </a:r>
            <a:endParaRPr lang="en-US" sz="4800">
              <a:solidFill>
                <a:schemeClr val="tx2">
                  <a:lumMod val="50000"/>
                </a:schemeClr>
              </a:solidFill>
              <a:latin typeface="Amasis MT Pro Medium"/>
            </a:endParaRPr>
          </a:p>
          <a:p>
            <a:pPr algn="l"/>
            <a:endParaRPr lang="en-US">
              <a:solidFill>
                <a:schemeClr val="tx2">
                  <a:lumMod val="50000"/>
                </a:schemeClr>
              </a:solidFill>
              <a:latin typeface="Amasis MT Pro Medium"/>
            </a:endParaRPr>
          </a:p>
          <a:p>
            <a:pPr algn="l"/>
            <a:r>
              <a:rPr lang="en-US" sz="2600">
                <a:solidFill>
                  <a:schemeClr val="accent1"/>
                </a:solidFill>
                <a:latin typeface="Amasis MT Pro Medium"/>
                <a:ea typeface="+mn-lt"/>
                <a:cs typeface="+mn-lt"/>
              </a:rPr>
              <a:t>TIM HERMAN, PH.D.</a:t>
            </a:r>
            <a:endParaRPr lang="en-US" sz="2600">
              <a:solidFill>
                <a:schemeClr val="accent1"/>
              </a:solidFill>
              <a:latin typeface="Amasis MT Pro Medium"/>
            </a:endParaRPr>
          </a:p>
          <a:p>
            <a:pPr algn="l"/>
            <a:r>
              <a:rPr lang="en-US">
                <a:solidFill>
                  <a:schemeClr val="tx2">
                    <a:lumMod val="50000"/>
                  </a:schemeClr>
                </a:solidFill>
                <a:latin typeface="Amasis MT Pro Medium"/>
              </a:rPr>
              <a:t>3D Molecular Designs Chief Science Officer</a:t>
            </a:r>
            <a:endParaRPr lang="en-US">
              <a:solidFill>
                <a:schemeClr val="tx2">
                  <a:lumMod val="50000"/>
                </a:schemeClr>
              </a:solidFill>
              <a:latin typeface="Amasis MT Pro Medium" panose="020B0604020202020204" pitchFamily="18" charset="0"/>
            </a:endParaRPr>
          </a:p>
          <a:p>
            <a:pPr algn="l"/>
            <a:endParaRPr lang="en-US">
              <a:solidFill>
                <a:schemeClr val="tx2">
                  <a:lumMod val="50000"/>
                </a:schemeClr>
              </a:solidFill>
              <a:latin typeface="Amasis MT Pro Medium" panose="020B0604020202020204" pitchFamily="18" charset="0"/>
            </a:endParaRPr>
          </a:p>
          <a:p>
            <a:pPr algn="l"/>
            <a:endParaRPr lang="en-US">
              <a:solidFill>
                <a:schemeClr val="tx2">
                  <a:lumMod val="50000"/>
                </a:schemeClr>
              </a:solidFill>
              <a:latin typeface="Amasis MT Pro Medium" panose="020B0604020202020204" pitchFamily="18" charset="0"/>
            </a:endParaRPr>
          </a:p>
        </p:txBody>
      </p:sp>
      <p:pic>
        <p:nvPicPr>
          <p:cNvPr id="7" name="Picture 8" descr="A close-up of a person smiling&#10;&#10;Description automatically generated">
            <a:extLst>
              <a:ext uri="{FF2B5EF4-FFF2-40B4-BE49-F238E27FC236}">
                <a16:creationId xmlns:a16="http://schemas.microsoft.com/office/drawing/2014/main" id="{D41465CE-7C87-F3B4-C0A0-6DD731F24293}"/>
              </a:ext>
            </a:extLst>
          </p:cNvPr>
          <p:cNvPicPr>
            <a:picLocks noChangeAspect="1"/>
          </p:cNvPicPr>
          <p:nvPr/>
        </p:nvPicPr>
        <p:blipFill>
          <a:blip r:embed="rId3"/>
          <a:stretch>
            <a:fillRect/>
          </a:stretch>
        </p:blipFill>
        <p:spPr>
          <a:xfrm>
            <a:off x="6964384" y="2204670"/>
            <a:ext cx="2143765" cy="279685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 name="Picture 10">
            <a:extLst>
              <a:ext uri="{FF2B5EF4-FFF2-40B4-BE49-F238E27FC236}">
                <a16:creationId xmlns:a16="http://schemas.microsoft.com/office/drawing/2014/main" id="{CDF2AD2B-FAD2-FEFC-34BD-02D750BE0769}"/>
              </a:ext>
            </a:extLst>
          </p:cNvPr>
          <p:cNvPicPr>
            <a:picLocks noChangeAspect="1"/>
          </p:cNvPicPr>
          <p:nvPr/>
        </p:nvPicPr>
        <p:blipFill>
          <a:blip r:embed="rId4"/>
          <a:stretch>
            <a:fillRect/>
          </a:stretch>
        </p:blipFill>
        <p:spPr>
          <a:xfrm>
            <a:off x="9333701" y="2207044"/>
            <a:ext cx="1833153" cy="274687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0121004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Text&#10;&#10;Description automatically generated">
            <a:extLst>
              <a:ext uri="{FF2B5EF4-FFF2-40B4-BE49-F238E27FC236}">
                <a16:creationId xmlns:a16="http://schemas.microsoft.com/office/drawing/2014/main" id="{E67C79D0-60B3-D56A-9FE6-48B971E0F50E}"/>
              </a:ext>
            </a:extLst>
          </p:cNvPr>
          <p:cNvPicPr>
            <a:picLocks noChangeAspect="1"/>
          </p:cNvPicPr>
          <p:nvPr/>
        </p:nvPicPr>
        <p:blipFill rotWithShape="1">
          <a:blip r:embed="rId2"/>
          <a:srcRect l="9427" t="46360" r="13376" b="4214"/>
          <a:stretch/>
        </p:blipFill>
        <p:spPr>
          <a:xfrm>
            <a:off x="1616638" y="1804894"/>
            <a:ext cx="9772701" cy="4160397"/>
          </a:xfrm>
          <a:prstGeom prst="rect">
            <a:avLst/>
          </a:prstGeom>
        </p:spPr>
      </p:pic>
    </p:spTree>
    <p:extLst>
      <p:ext uri="{BB962C8B-B14F-4D97-AF65-F5344CB8AC3E}">
        <p14:creationId xmlns:p14="http://schemas.microsoft.com/office/powerpoint/2010/main" val="32587985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Graphical user interface, text&#10;&#10;Description automatically generated">
            <a:extLst>
              <a:ext uri="{FF2B5EF4-FFF2-40B4-BE49-F238E27FC236}">
                <a16:creationId xmlns:a16="http://schemas.microsoft.com/office/drawing/2014/main" id="{46405E2D-5E1B-4319-6DE2-44077C659D9D}"/>
              </a:ext>
            </a:extLst>
          </p:cNvPr>
          <p:cNvPicPr>
            <a:picLocks noChangeAspect="1"/>
          </p:cNvPicPr>
          <p:nvPr/>
        </p:nvPicPr>
        <p:blipFill rotWithShape="1">
          <a:blip r:embed="rId2"/>
          <a:srcRect l="9852" t="58148" r="8990" b="12407"/>
          <a:stretch/>
        </p:blipFill>
        <p:spPr>
          <a:xfrm>
            <a:off x="862107" y="2283012"/>
            <a:ext cx="10669216" cy="2569445"/>
          </a:xfrm>
          <a:prstGeom prst="rect">
            <a:avLst/>
          </a:prstGeom>
        </p:spPr>
      </p:pic>
      <p:sp>
        <p:nvSpPr>
          <p:cNvPr id="3" name="Rectangle 2">
            <a:extLst>
              <a:ext uri="{FF2B5EF4-FFF2-40B4-BE49-F238E27FC236}">
                <a16:creationId xmlns:a16="http://schemas.microsoft.com/office/drawing/2014/main" id="{CC43FBED-5ADF-0D73-6799-D2944922D41C}"/>
              </a:ext>
            </a:extLst>
          </p:cNvPr>
          <p:cNvSpPr/>
          <p:nvPr/>
        </p:nvSpPr>
        <p:spPr>
          <a:xfrm>
            <a:off x="5276850" y="2419350"/>
            <a:ext cx="238125" cy="2247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50737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04A7AD2C-3D64-506C-09EF-C3B213A39267}"/>
              </a:ext>
            </a:extLst>
          </p:cNvPr>
          <p:cNvGrpSpPr/>
          <p:nvPr/>
        </p:nvGrpSpPr>
        <p:grpSpPr>
          <a:xfrm>
            <a:off x="955451" y="1937893"/>
            <a:ext cx="10681445" cy="3881639"/>
            <a:chOff x="1183341" y="2301112"/>
            <a:chExt cx="10681445" cy="3881639"/>
          </a:xfrm>
        </p:grpSpPr>
        <p:pic>
          <p:nvPicPr>
            <p:cNvPr id="6" name="Picture 6" descr="Diagram&#10;&#10;Description automatically generated">
              <a:extLst>
                <a:ext uri="{FF2B5EF4-FFF2-40B4-BE49-F238E27FC236}">
                  <a16:creationId xmlns:a16="http://schemas.microsoft.com/office/drawing/2014/main" id="{4FC877FB-9794-FE0B-B364-A2FAB977C506}"/>
                </a:ext>
              </a:extLst>
            </p:cNvPr>
            <p:cNvPicPr>
              <a:picLocks noChangeAspect="1"/>
            </p:cNvPicPr>
            <p:nvPr/>
          </p:nvPicPr>
          <p:blipFill rotWithShape="1">
            <a:blip r:embed="rId2"/>
            <a:srcRect l="33097" t="15188" r="50911" b="57143"/>
            <a:stretch/>
          </p:blipFill>
          <p:spPr>
            <a:xfrm>
              <a:off x="1183341" y="2559422"/>
              <a:ext cx="2422390" cy="2812405"/>
            </a:xfrm>
            <a:prstGeom prst="rect">
              <a:avLst/>
            </a:prstGeom>
          </p:spPr>
        </p:pic>
        <p:pic>
          <p:nvPicPr>
            <p:cNvPr id="7" name="Picture 6" descr="Diagram&#10;&#10;Description automatically generated">
              <a:extLst>
                <a:ext uri="{FF2B5EF4-FFF2-40B4-BE49-F238E27FC236}">
                  <a16:creationId xmlns:a16="http://schemas.microsoft.com/office/drawing/2014/main" id="{A65FAE39-606D-8AFB-9CCA-78952B0EEEC2}"/>
                </a:ext>
              </a:extLst>
            </p:cNvPr>
            <p:cNvPicPr>
              <a:picLocks noChangeAspect="1"/>
            </p:cNvPicPr>
            <p:nvPr/>
          </p:nvPicPr>
          <p:blipFill rotWithShape="1">
            <a:blip r:embed="rId2"/>
            <a:srcRect l="50605" t="15188" r="33502" b="55940"/>
            <a:stretch/>
          </p:blipFill>
          <p:spPr>
            <a:xfrm>
              <a:off x="3872466" y="2503393"/>
              <a:ext cx="2400255" cy="2935656"/>
            </a:xfrm>
            <a:prstGeom prst="rect">
              <a:avLst/>
            </a:prstGeom>
          </p:spPr>
        </p:pic>
        <p:pic>
          <p:nvPicPr>
            <p:cNvPr id="8" name="Picture 7" descr="Diagram&#10;&#10;Description automatically generated">
              <a:extLst>
                <a:ext uri="{FF2B5EF4-FFF2-40B4-BE49-F238E27FC236}">
                  <a16:creationId xmlns:a16="http://schemas.microsoft.com/office/drawing/2014/main" id="{0087CAB1-D963-B60C-307E-2FAA395CF927}"/>
                </a:ext>
              </a:extLst>
            </p:cNvPr>
            <p:cNvPicPr>
              <a:picLocks noChangeAspect="1"/>
            </p:cNvPicPr>
            <p:nvPr/>
          </p:nvPicPr>
          <p:blipFill rotWithShape="1">
            <a:blip r:embed="rId2"/>
            <a:srcRect l="33367" t="46308" r="50906" b="25113"/>
            <a:stretch/>
          </p:blipFill>
          <p:spPr>
            <a:xfrm>
              <a:off x="8825755" y="2301112"/>
              <a:ext cx="2673154" cy="3193972"/>
            </a:xfrm>
            <a:prstGeom prst="rect">
              <a:avLst/>
            </a:prstGeom>
          </p:spPr>
        </p:pic>
        <p:pic>
          <p:nvPicPr>
            <p:cNvPr id="9" name="Picture 8" descr="Diagram&#10;&#10;Description automatically generated">
              <a:extLst>
                <a:ext uri="{FF2B5EF4-FFF2-40B4-BE49-F238E27FC236}">
                  <a16:creationId xmlns:a16="http://schemas.microsoft.com/office/drawing/2014/main" id="{89E5E90B-CF41-2925-D179-E616BE07D721}"/>
                </a:ext>
              </a:extLst>
            </p:cNvPr>
            <p:cNvPicPr>
              <a:picLocks noChangeAspect="1"/>
            </p:cNvPicPr>
            <p:nvPr/>
          </p:nvPicPr>
          <p:blipFill rotWithShape="1">
            <a:blip r:embed="rId2"/>
            <a:srcRect l="50411" t="47970" r="33468" b="25113"/>
            <a:stretch/>
          </p:blipFill>
          <p:spPr>
            <a:xfrm>
              <a:off x="6142662" y="2458568"/>
              <a:ext cx="2672010" cy="3025320"/>
            </a:xfrm>
            <a:prstGeom prst="rect">
              <a:avLst/>
            </a:prstGeom>
          </p:spPr>
        </p:pic>
        <p:sp>
          <p:nvSpPr>
            <p:cNvPr id="12" name="TextBox 11">
              <a:extLst>
                <a:ext uri="{FF2B5EF4-FFF2-40B4-BE49-F238E27FC236}">
                  <a16:creationId xmlns:a16="http://schemas.microsoft.com/office/drawing/2014/main" id="{394E679D-FD89-B6E3-486E-68387418703D}"/>
                </a:ext>
              </a:extLst>
            </p:cNvPr>
            <p:cNvSpPr txBox="1"/>
            <p:nvPr/>
          </p:nvSpPr>
          <p:spPr>
            <a:xfrm>
              <a:off x="1507751" y="5659531"/>
              <a:ext cx="2075889"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b="1">
                  <a:solidFill>
                    <a:srgbClr val="0070C0"/>
                  </a:solidFill>
                  <a:cs typeface="Calibri"/>
                </a:rPr>
                <a:t>C</a:t>
              </a:r>
              <a:r>
                <a:rPr lang="en-US" sz="2800" b="1">
                  <a:cs typeface="Calibri"/>
                </a:rPr>
                <a:t>ytosine</a:t>
              </a:r>
              <a:endParaRPr lang="en-US" sz="2800" b="1"/>
            </a:p>
          </p:txBody>
        </p:sp>
        <p:sp>
          <p:nvSpPr>
            <p:cNvPr id="13" name="TextBox 12">
              <a:extLst>
                <a:ext uri="{FF2B5EF4-FFF2-40B4-BE49-F238E27FC236}">
                  <a16:creationId xmlns:a16="http://schemas.microsoft.com/office/drawing/2014/main" id="{1128821E-CCC3-4014-EC2C-39D4B1B2176E}"/>
                </a:ext>
              </a:extLst>
            </p:cNvPr>
            <p:cNvSpPr txBox="1"/>
            <p:nvPr/>
          </p:nvSpPr>
          <p:spPr>
            <a:xfrm>
              <a:off x="3872192" y="5659531"/>
              <a:ext cx="2075889"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b="1">
                  <a:cs typeface="Calibri"/>
                </a:rPr>
                <a:t>Uracil</a:t>
              </a:r>
              <a:endParaRPr lang="en-US"/>
            </a:p>
          </p:txBody>
        </p:sp>
        <p:sp>
          <p:nvSpPr>
            <p:cNvPr id="14" name="TextBox 13">
              <a:extLst>
                <a:ext uri="{FF2B5EF4-FFF2-40B4-BE49-F238E27FC236}">
                  <a16:creationId xmlns:a16="http://schemas.microsoft.com/office/drawing/2014/main" id="{04F3F98E-2BE7-AC63-AE3D-47981EF6AA0D}"/>
                </a:ext>
              </a:extLst>
            </p:cNvPr>
            <p:cNvSpPr txBox="1"/>
            <p:nvPr/>
          </p:nvSpPr>
          <p:spPr>
            <a:xfrm>
              <a:off x="6628838" y="5659530"/>
              <a:ext cx="2075889"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b="1">
                  <a:solidFill>
                    <a:schemeClr val="accent2"/>
                  </a:solidFill>
                  <a:cs typeface="Calibri"/>
                </a:rPr>
                <a:t>T</a:t>
              </a:r>
              <a:r>
                <a:rPr lang="en-US" sz="2800" b="1">
                  <a:cs typeface="Calibri"/>
                </a:rPr>
                <a:t>hymine</a:t>
              </a:r>
              <a:endParaRPr lang="en-US"/>
            </a:p>
          </p:txBody>
        </p:sp>
        <p:sp>
          <p:nvSpPr>
            <p:cNvPr id="15" name="TextBox 14">
              <a:extLst>
                <a:ext uri="{FF2B5EF4-FFF2-40B4-BE49-F238E27FC236}">
                  <a16:creationId xmlns:a16="http://schemas.microsoft.com/office/drawing/2014/main" id="{98AC0D9E-46C3-2C47-64C6-2E22BD04595F}"/>
                </a:ext>
              </a:extLst>
            </p:cNvPr>
            <p:cNvSpPr txBox="1"/>
            <p:nvPr/>
          </p:nvSpPr>
          <p:spPr>
            <a:xfrm>
              <a:off x="9396692" y="5659531"/>
              <a:ext cx="2468094"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b="1">
                  <a:cs typeface="Calibri"/>
                </a:rPr>
                <a:t>5-Me-</a:t>
              </a:r>
              <a:r>
                <a:rPr lang="en-US" sz="2800" b="1">
                  <a:solidFill>
                    <a:srgbClr val="FF0000"/>
                  </a:solidFill>
                  <a:cs typeface="Calibri"/>
                </a:rPr>
                <a:t>C</a:t>
              </a:r>
              <a:r>
                <a:rPr lang="en-US" sz="2800" b="1">
                  <a:cs typeface="Calibri"/>
                </a:rPr>
                <a:t>ytosine</a:t>
              </a:r>
              <a:endParaRPr lang="en-US" sz="2800" b="1"/>
            </a:p>
          </p:txBody>
        </p:sp>
        <p:sp>
          <p:nvSpPr>
            <p:cNvPr id="16" name="TextBox 15">
              <a:extLst>
                <a:ext uri="{FF2B5EF4-FFF2-40B4-BE49-F238E27FC236}">
                  <a16:creationId xmlns:a16="http://schemas.microsoft.com/office/drawing/2014/main" id="{A1A538BE-21F2-A94E-D361-D3B30DDA95B5}"/>
                </a:ext>
              </a:extLst>
            </p:cNvPr>
            <p:cNvSpPr txBox="1"/>
            <p:nvPr/>
          </p:nvSpPr>
          <p:spPr>
            <a:xfrm>
              <a:off x="2227169" y="3894604"/>
              <a:ext cx="633692"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b="1">
                  <a:solidFill>
                    <a:srgbClr val="0070C0"/>
                  </a:solidFill>
                  <a:cs typeface="Calibri"/>
                </a:rPr>
                <a:t>C</a:t>
              </a:r>
            </a:p>
          </p:txBody>
        </p:sp>
        <p:sp>
          <p:nvSpPr>
            <p:cNvPr id="17" name="TextBox 16">
              <a:extLst>
                <a:ext uri="{FF2B5EF4-FFF2-40B4-BE49-F238E27FC236}">
                  <a16:creationId xmlns:a16="http://schemas.microsoft.com/office/drawing/2014/main" id="{F1607769-75A2-21B0-9246-C4F3C9C28AD6}"/>
                </a:ext>
              </a:extLst>
            </p:cNvPr>
            <p:cNvSpPr txBox="1"/>
            <p:nvPr/>
          </p:nvSpPr>
          <p:spPr>
            <a:xfrm>
              <a:off x="9957443" y="3880760"/>
              <a:ext cx="1328456"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b="1">
                  <a:solidFill>
                    <a:srgbClr val="FF0000"/>
                  </a:solidFill>
                  <a:cs typeface="Calibri"/>
                </a:rPr>
                <a:t>5M</a:t>
              </a:r>
              <a:r>
                <a:rPr lang="en-US" sz="3200" b="1">
                  <a:solidFill>
                    <a:srgbClr val="FF0000"/>
                  </a:solidFill>
                  <a:cs typeface="Calibri"/>
                </a:rPr>
                <a:t>C</a:t>
              </a:r>
            </a:p>
          </p:txBody>
        </p:sp>
        <p:sp>
          <p:nvSpPr>
            <p:cNvPr id="18" name="TextBox 17">
              <a:extLst>
                <a:ext uri="{FF2B5EF4-FFF2-40B4-BE49-F238E27FC236}">
                  <a16:creationId xmlns:a16="http://schemas.microsoft.com/office/drawing/2014/main" id="{B5CF2BDC-20E7-757D-85A8-B8C65D3B37D1}"/>
                </a:ext>
              </a:extLst>
            </p:cNvPr>
            <p:cNvSpPr txBox="1"/>
            <p:nvPr/>
          </p:nvSpPr>
          <p:spPr>
            <a:xfrm>
              <a:off x="7415492" y="3961838"/>
              <a:ext cx="633692"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b="1">
                  <a:solidFill>
                    <a:srgbClr val="ED7D31"/>
                  </a:solidFill>
                  <a:cs typeface="Calibri"/>
                </a:rPr>
                <a:t>T</a:t>
              </a:r>
              <a:endParaRPr lang="en-US" sz="3200" b="1">
                <a:solidFill>
                  <a:srgbClr val="ED7D31"/>
                </a:solidFill>
              </a:endParaRPr>
            </a:p>
          </p:txBody>
        </p:sp>
        <p:sp>
          <p:nvSpPr>
            <p:cNvPr id="19" name="TextBox 18">
              <a:extLst>
                <a:ext uri="{FF2B5EF4-FFF2-40B4-BE49-F238E27FC236}">
                  <a16:creationId xmlns:a16="http://schemas.microsoft.com/office/drawing/2014/main" id="{607147C4-5574-1010-15EA-6358BE9CB505}"/>
                </a:ext>
              </a:extLst>
            </p:cNvPr>
            <p:cNvSpPr txBox="1"/>
            <p:nvPr/>
          </p:nvSpPr>
          <p:spPr>
            <a:xfrm>
              <a:off x="4692463" y="3894604"/>
              <a:ext cx="633692"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b="1">
                  <a:cs typeface="Calibri"/>
                </a:rPr>
                <a:t>U</a:t>
              </a:r>
              <a:endParaRPr lang="en-US" sz="3200" b="1"/>
            </a:p>
          </p:txBody>
        </p:sp>
      </p:grpSp>
      <p:sp>
        <p:nvSpPr>
          <p:cNvPr id="2" name="Arrow: Circular 1">
            <a:extLst>
              <a:ext uri="{FF2B5EF4-FFF2-40B4-BE49-F238E27FC236}">
                <a16:creationId xmlns:a16="http://schemas.microsoft.com/office/drawing/2014/main" id="{2F2DF9C4-78D0-BA5B-1EB5-75CEA091F069}"/>
              </a:ext>
            </a:extLst>
          </p:cNvPr>
          <p:cNvSpPr/>
          <p:nvPr/>
        </p:nvSpPr>
        <p:spPr>
          <a:xfrm>
            <a:off x="2367033" y="1681636"/>
            <a:ext cx="2230244" cy="1448716"/>
          </a:xfrm>
          <a:prstGeom prst="circularArrow">
            <a:avLst>
              <a:gd name="adj1" fmla="val 5219"/>
              <a:gd name="adj2" fmla="val 990347"/>
              <a:gd name="adj3" fmla="val 20418761"/>
              <a:gd name="adj4" fmla="val 11449563"/>
              <a:gd name="adj5" fmla="val 125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23" name="Group 22">
            <a:extLst>
              <a:ext uri="{FF2B5EF4-FFF2-40B4-BE49-F238E27FC236}">
                <a16:creationId xmlns:a16="http://schemas.microsoft.com/office/drawing/2014/main" id="{13A42815-4C07-D001-D283-1272148D2F08}"/>
              </a:ext>
            </a:extLst>
          </p:cNvPr>
          <p:cNvGrpSpPr/>
          <p:nvPr/>
        </p:nvGrpSpPr>
        <p:grpSpPr>
          <a:xfrm>
            <a:off x="2415132" y="1478298"/>
            <a:ext cx="2028103" cy="850342"/>
            <a:chOff x="2237811" y="1470763"/>
            <a:chExt cx="2028103" cy="850342"/>
          </a:xfrm>
        </p:grpSpPr>
        <p:sp>
          <p:nvSpPr>
            <p:cNvPr id="3" name="TextBox 2">
              <a:extLst>
                <a:ext uri="{FF2B5EF4-FFF2-40B4-BE49-F238E27FC236}">
                  <a16:creationId xmlns:a16="http://schemas.microsoft.com/office/drawing/2014/main" id="{0D9FAB79-5406-0874-FF74-9FE603E10D20}"/>
                </a:ext>
              </a:extLst>
            </p:cNvPr>
            <p:cNvSpPr txBox="1"/>
            <p:nvPr/>
          </p:nvSpPr>
          <p:spPr>
            <a:xfrm>
              <a:off x="2277668" y="1470763"/>
              <a:ext cx="1988246" cy="369332"/>
            </a:xfrm>
            <a:prstGeom prst="rect">
              <a:avLst/>
            </a:prstGeom>
            <a:noFill/>
          </p:spPr>
          <p:txBody>
            <a:bodyPr wrap="square" rtlCol="0">
              <a:spAutoFit/>
            </a:bodyPr>
            <a:lstStyle/>
            <a:p>
              <a:pPr algn="ctr"/>
              <a:r>
                <a:rPr lang="en-US"/>
                <a:t>spontaneous</a:t>
              </a:r>
            </a:p>
          </p:txBody>
        </p:sp>
        <p:sp>
          <p:nvSpPr>
            <p:cNvPr id="4" name="TextBox 3">
              <a:extLst>
                <a:ext uri="{FF2B5EF4-FFF2-40B4-BE49-F238E27FC236}">
                  <a16:creationId xmlns:a16="http://schemas.microsoft.com/office/drawing/2014/main" id="{9796BEF9-3DD1-4C4D-BD14-D1019C35B09D}"/>
                </a:ext>
              </a:extLst>
            </p:cNvPr>
            <p:cNvSpPr txBox="1"/>
            <p:nvPr/>
          </p:nvSpPr>
          <p:spPr>
            <a:xfrm>
              <a:off x="2237811" y="1951773"/>
              <a:ext cx="1988244" cy="369332"/>
            </a:xfrm>
            <a:prstGeom prst="rect">
              <a:avLst/>
            </a:prstGeom>
            <a:noFill/>
          </p:spPr>
          <p:txBody>
            <a:bodyPr wrap="square" rtlCol="0">
              <a:spAutoFit/>
            </a:bodyPr>
            <a:lstStyle/>
            <a:p>
              <a:pPr algn="ctr"/>
              <a:r>
                <a:rPr lang="en-US"/>
                <a:t>deamination</a:t>
              </a:r>
            </a:p>
          </p:txBody>
        </p:sp>
      </p:grpSp>
      <p:grpSp>
        <p:nvGrpSpPr>
          <p:cNvPr id="45" name="Group 44">
            <a:extLst>
              <a:ext uri="{FF2B5EF4-FFF2-40B4-BE49-F238E27FC236}">
                <a16:creationId xmlns:a16="http://schemas.microsoft.com/office/drawing/2014/main" id="{4E3F6EBC-5B70-D05B-DF6E-27A9CDCE47CB}"/>
              </a:ext>
            </a:extLst>
          </p:cNvPr>
          <p:cNvGrpSpPr/>
          <p:nvPr/>
        </p:nvGrpSpPr>
        <p:grpSpPr>
          <a:xfrm>
            <a:off x="7569238" y="1499435"/>
            <a:ext cx="2300948" cy="1659238"/>
            <a:chOff x="7569238" y="1499435"/>
            <a:chExt cx="2300948" cy="1659238"/>
          </a:xfrm>
        </p:grpSpPr>
        <p:sp>
          <p:nvSpPr>
            <p:cNvPr id="25" name="TextBox 24">
              <a:extLst>
                <a:ext uri="{FF2B5EF4-FFF2-40B4-BE49-F238E27FC236}">
                  <a16:creationId xmlns:a16="http://schemas.microsoft.com/office/drawing/2014/main" id="{5659A396-D5C5-5840-2155-549E4C3ED206}"/>
                </a:ext>
              </a:extLst>
            </p:cNvPr>
            <p:cNvSpPr txBox="1"/>
            <p:nvPr/>
          </p:nvSpPr>
          <p:spPr>
            <a:xfrm flipH="1">
              <a:off x="7569238" y="1499435"/>
              <a:ext cx="2255729" cy="369332"/>
            </a:xfrm>
            <a:prstGeom prst="rect">
              <a:avLst/>
            </a:prstGeom>
            <a:noFill/>
          </p:spPr>
          <p:txBody>
            <a:bodyPr wrap="square" rtlCol="0">
              <a:spAutoFit/>
            </a:bodyPr>
            <a:lstStyle/>
            <a:p>
              <a:pPr algn="ctr"/>
              <a:r>
                <a:rPr lang="en-US">
                  <a:solidFill>
                    <a:srgbClr val="FF0000"/>
                  </a:solidFill>
                </a:rPr>
                <a:t>spontaneous</a:t>
              </a:r>
            </a:p>
          </p:txBody>
        </p:sp>
        <p:sp>
          <p:nvSpPr>
            <p:cNvPr id="26" name="TextBox 25">
              <a:extLst>
                <a:ext uri="{FF2B5EF4-FFF2-40B4-BE49-F238E27FC236}">
                  <a16:creationId xmlns:a16="http://schemas.microsoft.com/office/drawing/2014/main" id="{44F58C27-0802-F795-E26F-778C77D0EC1B}"/>
                </a:ext>
              </a:extLst>
            </p:cNvPr>
            <p:cNvSpPr txBox="1"/>
            <p:nvPr/>
          </p:nvSpPr>
          <p:spPr>
            <a:xfrm flipH="1">
              <a:off x="7614459" y="1980445"/>
              <a:ext cx="2255727" cy="369332"/>
            </a:xfrm>
            <a:prstGeom prst="rect">
              <a:avLst/>
            </a:prstGeom>
            <a:noFill/>
          </p:spPr>
          <p:txBody>
            <a:bodyPr wrap="square" rtlCol="0">
              <a:spAutoFit/>
            </a:bodyPr>
            <a:lstStyle/>
            <a:p>
              <a:pPr algn="ctr"/>
              <a:r>
                <a:rPr lang="en-US">
                  <a:solidFill>
                    <a:srgbClr val="FF0000"/>
                  </a:solidFill>
                </a:rPr>
                <a:t>deamination</a:t>
              </a:r>
            </a:p>
          </p:txBody>
        </p:sp>
        <p:sp>
          <p:nvSpPr>
            <p:cNvPr id="41" name="Arrow: Circular 40">
              <a:extLst>
                <a:ext uri="{FF2B5EF4-FFF2-40B4-BE49-F238E27FC236}">
                  <a16:creationId xmlns:a16="http://schemas.microsoft.com/office/drawing/2014/main" id="{70FA4565-566F-ABFE-FDDB-59D05F9D2667}"/>
                </a:ext>
              </a:extLst>
            </p:cNvPr>
            <p:cNvSpPr/>
            <p:nvPr/>
          </p:nvSpPr>
          <p:spPr>
            <a:xfrm flipH="1">
              <a:off x="7569238" y="1709957"/>
              <a:ext cx="2230244" cy="1448716"/>
            </a:xfrm>
            <a:prstGeom prst="circularArrow">
              <a:avLst>
                <a:gd name="adj1" fmla="val 5219"/>
                <a:gd name="adj2" fmla="val 990347"/>
                <a:gd name="adj3" fmla="val 20418761"/>
                <a:gd name="adj4" fmla="val 11409761"/>
                <a:gd name="adj5" fmla="val 125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44" name="Group 43">
            <a:extLst>
              <a:ext uri="{FF2B5EF4-FFF2-40B4-BE49-F238E27FC236}">
                <a16:creationId xmlns:a16="http://schemas.microsoft.com/office/drawing/2014/main" id="{6AAC4A32-15AC-D9BE-3B7D-E4F7ECD0E0D3}"/>
              </a:ext>
            </a:extLst>
          </p:cNvPr>
          <p:cNvGrpSpPr/>
          <p:nvPr/>
        </p:nvGrpSpPr>
        <p:grpSpPr>
          <a:xfrm>
            <a:off x="3717752" y="5819531"/>
            <a:ext cx="6685097" cy="815604"/>
            <a:chOff x="3717752" y="5819531"/>
            <a:chExt cx="6685097" cy="815604"/>
          </a:xfrm>
        </p:grpSpPr>
        <p:sp>
          <p:nvSpPr>
            <p:cNvPr id="42" name="TextBox 41">
              <a:extLst>
                <a:ext uri="{FF2B5EF4-FFF2-40B4-BE49-F238E27FC236}">
                  <a16:creationId xmlns:a16="http://schemas.microsoft.com/office/drawing/2014/main" id="{D994921A-1670-7ADD-8457-23957B454555}"/>
                </a:ext>
              </a:extLst>
            </p:cNvPr>
            <p:cNvSpPr txBox="1"/>
            <p:nvPr/>
          </p:nvSpPr>
          <p:spPr>
            <a:xfrm>
              <a:off x="3717752" y="6173470"/>
              <a:ext cx="6685097" cy="461665"/>
            </a:xfrm>
            <a:prstGeom prst="rect">
              <a:avLst/>
            </a:prstGeom>
            <a:noFill/>
          </p:spPr>
          <p:txBody>
            <a:bodyPr wrap="square" rtlCol="0">
              <a:spAutoFit/>
            </a:bodyPr>
            <a:lstStyle/>
            <a:p>
              <a:r>
                <a:rPr lang="en-US" sz="2400"/>
                <a:t>Uracil N-glycosidase removes U’s from DNA</a:t>
              </a:r>
            </a:p>
          </p:txBody>
        </p:sp>
        <p:sp>
          <p:nvSpPr>
            <p:cNvPr id="43" name="Arrow: Down 42">
              <a:extLst>
                <a:ext uri="{FF2B5EF4-FFF2-40B4-BE49-F238E27FC236}">
                  <a16:creationId xmlns:a16="http://schemas.microsoft.com/office/drawing/2014/main" id="{23F6AAA8-1CD1-77DB-427A-9B919206D34F}"/>
                </a:ext>
              </a:extLst>
            </p:cNvPr>
            <p:cNvSpPr/>
            <p:nvPr/>
          </p:nvSpPr>
          <p:spPr>
            <a:xfrm>
              <a:off x="4597277" y="5819531"/>
              <a:ext cx="186994" cy="3200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816911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CEBD75B-91C8-D069-5768-D9FDE1410048}"/>
              </a:ext>
            </a:extLst>
          </p:cNvPr>
          <p:cNvSpPr txBox="1"/>
          <p:nvPr/>
        </p:nvSpPr>
        <p:spPr>
          <a:xfrm>
            <a:off x="1954306" y="3429000"/>
            <a:ext cx="9818594"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4000" b="1">
                <a:latin typeface="Courier New" panose="02070309020205020404" pitchFamily="49" charset="0"/>
                <a:cs typeface="Courier New" panose="02070309020205020404" pitchFamily="49" charset="0"/>
              </a:rPr>
              <a:t>5'…</a:t>
            </a:r>
            <a:r>
              <a:rPr lang="en-US" sz="4000" b="1" err="1">
                <a:solidFill>
                  <a:srgbClr val="FF0000"/>
                </a:solidFill>
                <a:latin typeface="Courier New" panose="02070309020205020404" pitchFamily="49" charset="0"/>
                <a:cs typeface="Courier New" panose="02070309020205020404" pitchFamily="49" charset="0"/>
              </a:rPr>
              <a:t>A</a:t>
            </a:r>
            <a:r>
              <a:rPr lang="en-US" sz="4000" b="1" err="1">
                <a:latin typeface="Courier New" panose="02070309020205020404" pitchFamily="49" charset="0"/>
                <a:cs typeface="Courier New" panose="02070309020205020404" pitchFamily="49" charset="0"/>
              </a:rPr>
              <a:t>p</a:t>
            </a:r>
            <a:r>
              <a:rPr lang="en-US" sz="4000" b="1" err="1">
                <a:solidFill>
                  <a:schemeClr val="accent6"/>
                </a:solidFill>
                <a:latin typeface="Courier New" panose="02070309020205020404" pitchFamily="49" charset="0"/>
                <a:cs typeface="Courier New" panose="02070309020205020404" pitchFamily="49" charset="0"/>
              </a:rPr>
              <a:t>G</a:t>
            </a:r>
            <a:r>
              <a:rPr lang="en-US" sz="4000" b="1" err="1">
                <a:latin typeface="Courier New" panose="02070309020205020404" pitchFamily="49" charset="0"/>
                <a:cs typeface="Courier New" panose="02070309020205020404" pitchFamily="49" charset="0"/>
              </a:rPr>
              <a:t>pTp</a:t>
            </a:r>
            <a:r>
              <a:rPr lang="en-US" sz="4000" b="1" err="1">
                <a:solidFill>
                  <a:srgbClr val="0070C0"/>
                </a:solidFill>
                <a:latin typeface="Courier New" panose="02070309020205020404" pitchFamily="49" charset="0"/>
                <a:cs typeface="Courier New" panose="02070309020205020404" pitchFamily="49" charset="0"/>
              </a:rPr>
              <a:t>C</a:t>
            </a:r>
            <a:r>
              <a:rPr lang="en-US" sz="4000" b="1" err="1">
                <a:latin typeface="Courier New" panose="02070309020205020404" pitchFamily="49" charset="0"/>
                <a:cs typeface="Courier New" panose="02070309020205020404" pitchFamily="49" charset="0"/>
              </a:rPr>
              <a:t>p</a:t>
            </a:r>
            <a:r>
              <a:rPr lang="en-US" sz="4000" b="1" err="1">
                <a:solidFill>
                  <a:schemeClr val="accent6"/>
                </a:solidFill>
                <a:latin typeface="Courier New" panose="02070309020205020404" pitchFamily="49" charset="0"/>
                <a:cs typeface="Courier New" panose="02070309020205020404" pitchFamily="49" charset="0"/>
              </a:rPr>
              <a:t>G</a:t>
            </a:r>
            <a:r>
              <a:rPr lang="en-US" sz="4000" b="1" err="1">
                <a:latin typeface="Courier New" panose="02070309020205020404" pitchFamily="49" charset="0"/>
                <a:cs typeface="Courier New" panose="02070309020205020404" pitchFamily="49" charset="0"/>
              </a:rPr>
              <a:t>pTp</a:t>
            </a:r>
            <a:r>
              <a:rPr lang="en-US" sz="4000" b="1" err="1">
                <a:solidFill>
                  <a:srgbClr val="FF0000"/>
                </a:solidFill>
                <a:latin typeface="Courier New" panose="02070309020205020404" pitchFamily="49" charset="0"/>
                <a:cs typeface="Courier New" panose="02070309020205020404" pitchFamily="49" charset="0"/>
              </a:rPr>
              <a:t>A</a:t>
            </a:r>
            <a:r>
              <a:rPr lang="en-US" sz="4000" b="1" err="1">
                <a:latin typeface="Courier New" panose="02070309020205020404" pitchFamily="49" charset="0"/>
                <a:cs typeface="Courier New" panose="02070309020205020404" pitchFamily="49" charset="0"/>
              </a:rPr>
              <a:t>p</a:t>
            </a:r>
            <a:r>
              <a:rPr lang="en-US" sz="4000" b="1" err="1">
                <a:solidFill>
                  <a:srgbClr val="0070C0"/>
                </a:solidFill>
                <a:latin typeface="Courier New" panose="02070309020205020404" pitchFamily="49" charset="0"/>
                <a:cs typeface="Courier New" panose="02070309020205020404" pitchFamily="49" charset="0"/>
              </a:rPr>
              <a:t>C</a:t>
            </a:r>
            <a:r>
              <a:rPr lang="en-US" sz="4000" b="1" err="1">
                <a:latin typeface="Courier New" panose="02070309020205020404" pitchFamily="49" charset="0"/>
                <a:cs typeface="Courier New" panose="02070309020205020404" pitchFamily="49" charset="0"/>
              </a:rPr>
              <a:t>pTp</a:t>
            </a:r>
            <a:r>
              <a:rPr lang="en-US" sz="4000" b="1" err="1">
                <a:solidFill>
                  <a:schemeClr val="accent6"/>
                </a:solidFill>
                <a:latin typeface="Courier New" panose="02070309020205020404" pitchFamily="49" charset="0"/>
                <a:cs typeface="Courier New" panose="02070309020205020404" pitchFamily="49" charset="0"/>
              </a:rPr>
              <a:t>G</a:t>
            </a:r>
            <a:r>
              <a:rPr lang="en-US" sz="4000" b="1" err="1">
                <a:latin typeface="Courier New" panose="02070309020205020404" pitchFamily="49" charset="0"/>
                <a:cs typeface="Courier New" panose="02070309020205020404" pitchFamily="49" charset="0"/>
              </a:rPr>
              <a:t>p</a:t>
            </a:r>
            <a:r>
              <a:rPr lang="en-US" sz="4000" b="1" err="1">
                <a:solidFill>
                  <a:srgbClr val="0070C0"/>
                </a:solidFill>
                <a:latin typeface="Courier New" panose="02070309020205020404" pitchFamily="49" charset="0"/>
                <a:cs typeface="Courier New" panose="02070309020205020404" pitchFamily="49" charset="0"/>
              </a:rPr>
              <a:t>C</a:t>
            </a:r>
            <a:r>
              <a:rPr lang="en-US" sz="4000" b="1" err="1">
                <a:latin typeface="Courier New" panose="02070309020205020404" pitchFamily="49" charset="0"/>
                <a:cs typeface="Courier New" panose="02070309020205020404" pitchFamily="49" charset="0"/>
              </a:rPr>
              <a:t>p</a:t>
            </a:r>
            <a:r>
              <a:rPr lang="en-US" sz="4000" b="1" err="1">
                <a:solidFill>
                  <a:srgbClr val="FF0000"/>
                </a:solidFill>
                <a:latin typeface="Courier New" panose="02070309020205020404" pitchFamily="49" charset="0"/>
                <a:cs typeface="Courier New" panose="02070309020205020404" pitchFamily="49" charset="0"/>
              </a:rPr>
              <a:t>A</a:t>
            </a:r>
            <a:r>
              <a:rPr lang="en-US" sz="4000" b="1">
                <a:latin typeface="Courier New" panose="02070309020205020404" pitchFamily="49" charset="0"/>
                <a:cs typeface="Courier New" panose="02070309020205020404" pitchFamily="49" charset="0"/>
              </a:rPr>
              <a:t>…3'</a:t>
            </a:r>
          </a:p>
        </p:txBody>
      </p:sp>
      <p:sp>
        <p:nvSpPr>
          <p:cNvPr id="4" name="TextBox 3">
            <a:extLst>
              <a:ext uri="{FF2B5EF4-FFF2-40B4-BE49-F238E27FC236}">
                <a16:creationId xmlns:a16="http://schemas.microsoft.com/office/drawing/2014/main" id="{4D870E4D-6D1E-CDF1-1B35-05600B83B792}"/>
              </a:ext>
            </a:extLst>
          </p:cNvPr>
          <p:cNvSpPr txBox="1"/>
          <p:nvPr/>
        </p:nvSpPr>
        <p:spPr>
          <a:xfrm>
            <a:off x="3163626" y="1783556"/>
            <a:ext cx="8143314"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b="1">
                <a:cs typeface="Calibri"/>
              </a:rPr>
              <a:t>Methylation</a:t>
            </a:r>
            <a:r>
              <a:rPr lang="en-US" sz="3600">
                <a:cs typeface="Calibri"/>
              </a:rPr>
              <a:t> of </a:t>
            </a:r>
            <a:r>
              <a:rPr lang="en-US" sz="3600" b="1">
                <a:solidFill>
                  <a:schemeClr val="accent1"/>
                </a:solidFill>
                <a:cs typeface="Calibri"/>
              </a:rPr>
              <a:t>C</a:t>
            </a:r>
            <a:r>
              <a:rPr lang="en-US" sz="3600">
                <a:cs typeface="Calibri"/>
              </a:rPr>
              <a:t>p</a:t>
            </a:r>
            <a:r>
              <a:rPr lang="en-US" sz="3600" b="1">
                <a:solidFill>
                  <a:schemeClr val="accent6"/>
                </a:solidFill>
                <a:cs typeface="Calibri"/>
              </a:rPr>
              <a:t>G</a:t>
            </a:r>
            <a:r>
              <a:rPr lang="en-US" sz="3600">
                <a:cs typeface="Calibri"/>
              </a:rPr>
              <a:t>.....</a:t>
            </a:r>
            <a:endParaRPr lang="en-US" sz="3600"/>
          </a:p>
        </p:txBody>
      </p:sp>
      <p:sp>
        <p:nvSpPr>
          <p:cNvPr id="5" name="TextBox 4">
            <a:extLst>
              <a:ext uri="{FF2B5EF4-FFF2-40B4-BE49-F238E27FC236}">
                <a16:creationId xmlns:a16="http://schemas.microsoft.com/office/drawing/2014/main" id="{6D152B1E-5CC2-3C40-5B18-E7915DDD0168}"/>
              </a:ext>
            </a:extLst>
          </p:cNvPr>
          <p:cNvSpPr txBox="1"/>
          <p:nvPr/>
        </p:nvSpPr>
        <p:spPr>
          <a:xfrm>
            <a:off x="1909427" y="4076768"/>
            <a:ext cx="9818594"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4000" b="1">
                <a:latin typeface="Courier New" panose="02070309020205020404" pitchFamily="49" charset="0"/>
                <a:cs typeface="Courier New" panose="02070309020205020404" pitchFamily="49" charset="0"/>
              </a:rPr>
              <a:t>3'…</a:t>
            </a:r>
            <a:r>
              <a:rPr lang="en-US" sz="4000" b="1" err="1">
                <a:latin typeface="Courier New" panose="02070309020205020404" pitchFamily="49" charset="0"/>
                <a:cs typeface="Courier New" panose="02070309020205020404" pitchFamily="49" charset="0"/>
              </a:rPr>
              <a:t>Tp</a:t>
            </a:r>
            <a:r>
              <a:rPr lang="en-US" sz="4000" b="1" err="1">
                <a:solidFill>
                  <a:srgbClr val="0070C0"/>
                </a:solidFill>
                <a:latin typeface="Courier New" panose="02070309020205020404" pitchFamily="49" charset="0"/>
                <a:cs typeface="Courier New" panose="02070309020205020404" pitchFamily="49" charset="0"/>
              </a:rPr>
              <a:t>C</a:t>
            </a:r>
            <a:r>
              <a:rPr lang="en-US" sz="4000" b="1" err="1">
                <a:latin typeface="Courier New" panose="02070309020205020404" pitchFamily="49" charset="0"/>
                <a:cs typeface="Courier New" panose="02070309020205020404" pitchFamily="49" charset="0"/>
              </a:rPr>
              <a:t>p</a:t>
            </a:r>
            <a:r>
              <a:rPr lang="en-US" sz="4000" b="1" err="1">
                <a:solidFill>
                  <a:srgbClr val="FF0000"/>
                </a:solidFill>
                <a:latin typeface="Courier New" panose="02070309020205020404" pitchFamily="49" charset="0"/>
                <a:cs typeface="Courier New" panose="02070309020205020404" pitchFamily="49" charset="0"/>
              </a:rPr>
              <a:t>A</a:t>
            </a:r>
            <a:r>
              <a:rPr lang="en-US" sz="4000" b="1" err="1">
                <a:latin typeface="Courier New" panose="02070309020205020404" pitchFamily="49" charset="0"/>
                <a:cs typeface="Courier New" panose="02070309020205020404" pitchFamily="49" charset="0"/>
              </a:rPr>
              <a:t>p</a:t>
            </a:r>
            <a:r>
              <a:rPr lang="en-US" sz="4000" b="1" err="1">
                <a:solidFill>
                  <a:schemeClr val="accent6"/>
                </a:solidFill>
                <a:latin typeface="Courier New" panose="02070309020205020404" pitchFamily="49" charset="0"/>
                <a:cs typeface="Courier New" panose="02070309020205020404" pitchFamily="49" charset="0"/>
              </a:rPr>
              <a:t>G</a:t>
            </a:r>
            <a:r>
              <a:rPr lang="en-US" sz="4000" b="1" err="1">
                <a:latin typeface="Courier New" panose="02070309020205020404" pitchFamily="49" charset="0"/>
                <a:cs typeface="Courier New" panose="02070309020205020404" pitchFamily="49" charset="0"/>
              </a:rPr>
              <a:t>p</a:t>
            </a:r>
            <a:r>
              <a:rPr lang="en-US" sz="4000" b="1" err="1">
                <a:solidFill>
                  <a:srgbClr val="0070C0"/>
                </a:solidFill>
                <a:latin typeface="Courier New" panose="02070309020205020404" pitchFamily="49" charset="0"/>
                <a:cs typeface="Courier New" panose="02070309020205020404" pitchFamily="49" charset="0"/>
              </a:rPr>
              <a:t>C</a:t>
            </a:r>
            <a:r>
              <a:rPr lang="en-US" sz="4000" b="1" err="1">
                <a:latin typeface="Courier New" panose="02070309020205020404" pitchFamily="49" charset="0"/>
                <a:cs typeface="Courier New" panose="02070309020205020404" pitchFamily="49" charset="0"/>
              </a:rPr>
              <a:t>p</a:t>
            </a:r>
            <a:r>
              <a:rPr lang="en-US" sz="4000" b="1" err="1">
                <a:solidFill>
                  <a:srgbClr val="FF0000"/>
                </a:solidFill>
                <a:latin typeface="Courier New" panose="02070309020205020404" pitchFamily="49" charset="0"/>
                <a:cs typeface="Courier New" panose="02070309020205020404" pitchFamily="49" charset="0"/>
              </a:rPr>
              <a:t>A</a:t>
            </a:r>
            <a:r>
              <a:rPr lang="en-US" sz="4000" b="1" err="1">
                <a:latin typeface="Courier New" panose="02070309020205020404" pitchFamily="49" charset="0"/>
                <a:cs typeface="Courier New" panose="02070309020205020404" pitchFamily="49" charset="0"/>
              </a:rPr>
              <a:t>pTp</a:t>
            </a:r>
            <a:r>
              <a:rPr lang="en-US" sz="4000" b="1" err="1">
                <a:solidFill>
                  <a:schemeClr val="accent6"/>
                </a:solidFill>
                <a:latin typeface="Courier New" panose="02070309020205020404" pitchFamily="49" charset="0"/>
                <a:cs typeface="Courier New" panose="02070309020205020404" pitchFamily="49" charset="0"/>
              </a:rPr>
              <a:t>G</a:t>
            </a:r>
            <a:r>
              <a:rPr lang="en-US" sz="4000" b="1" err="1">
                <a:latin typeface="Courier New" panose="02070309020205020404" pitchFamily="49" charset="0"/>
                <a:cs typeface="Courier New" panose="02070309020205020404" pitchFamily="49" charset="0"/>
              </a:rPr>
              <a:t>p</a:t>
            </a:r>
            <a:r>
              <a:rPr lang="en-US" sz="4000" b="1" err="1">
                <a:solidFill>
                  <a:srgbClr val="FF0000"/>
                </a:solidFill>
                <a:latin typeface="Courier New" panose="02070309020205020404" pitchFamily="49" charset="0"/>
                <a:cs typeface="Courier New" panose="02070309020205020404" pitchFamily="49" charset="0"/>
              </a:rPr>
              <a:t>A</a:t>
            </a:r>
            <a:r>
              <a:rPr lang="en-US" sz="4000" b="1" err="1">
                <a:latin typeface="Courier New" panose="02070309020205020404" pitchFamily="49" charset="0"/>
                <a:cs typeface="Courier New" panose="02070309020205020404" pitchFamily="49" charset="0"/>
              </a:rPr>
              <a:t>p</a:t>
            </a:r>
            <a:r>
              <a:rPr lang="en-US" sz="4000" b="1" err="1">
                <a:solidFill>
                  <a:srgbClr val="0070C0"/>
                </a:solidFill>
                <a:latin typeface="Courier New" panose="02070309020205020404" pitchFamily="49" charset="0"/>
                <a:cs typeface="Courier New" panose="02070309020205020404" pitchFamily="49" charset="0"/>
              </a:rPr>
              <a:t>C</a:t>
            </a:r>
            <a:r>
              <a:rPr lang="en-US" sz="4000" b="1" err="1">
                <a:latin typeface="Courier New" panose="02070309020205020404" pitchFamily="49" charset="0"/>
                <a:cs typeface="Courier New" panose="02070309020205020404" pitchFamily="49" charset="0"/>
              </a:rPr>
              <a:t>p</a:t>
            </a:r>
            <a:r>
              <a:rPr lang="en-US" sz="4000" b="1" err="1">
                <a:solidFill>
                  <a:schemeClr val="accent6"/>
                </a:solidFill>
                <a:latin typeface="Courier New" panose="02070309020205020404" pitchFamily="49" charset="0"/>
                <a:cs typeface="Courier New" panose="02070309020205020404" pitchFamily="49" charset="0"/>
              </a:rPr>
              <a:t>G</a:t>
            </a:r>
            <a:r>
              <a:rPr lang="en-US" sz="4000" b="1" err="1">
                <a:latin typeface="Courier New" panose="02070309020205020404" pitchFamily="49" charset="0"/>
                <a:cs typeface="Courier New" panose="02070309020205020404" pitchFamily="49" charset="0"/>
              </a:rPr>
              <a:t>pT</a:t>
            </a:r>
            <a:r>
              <a:rPr lang="en-US" sz="4000" b="1">
                <a:latin typeface="Courier New" panose="02070309020205020404" pitchFamily="49" charset="0"/>
                <a:cs typeface="Courier New" panose="02070309020205020404" pitchFamily="49" charset="0"/>
              </a:rPr>
              <a:t>…5'</a:t>
            </a:r>
          </a:p>
        </p:txBody>
      </p:sp>
      <p:grpSp>
        <p:nvGrpSpPr>
          <p:cNvPr id="18" name="Group 17">
            <a:extLst>
              <a:ext uri="{FF2B5EF4-FFF2-40B4-BE49-F238E27FC236}">
                <a16:creationId xmlns:a16="http://schemas.microsoft.com/office/drawing/2014/main" id="{7632DF1E-428A-13E1-576F-747C3CF97E0D}"/>
              </a:ext>
            </a:extLst>
          </p:cNvPr>
          <p:cNvGrpSpPr/>
          <p:nvPr/>
        </p:nvGrpSpPr>
        <p:grpSpPr>
          <a:xfrm>
            <a:off x="5180263" y="4613204"/>
            <a:ext cx="757610" cy="733493"/>
            <a:chOff x="5180263" y="4613204"/>
            <a:chExt cx="757610" cy="733493"/>
          </a:xfrm>
        </p:grpSpPr>
        <p:cxnSp>
          <p:nvCxnSpPr>
            <p:cNvPr id="11" name="Straight Connector 10">
              <a:extLst>
                <a:ext uri="{FF2B5EF4-FFF2-40B4-BE49-F238E27FC236}">
                  <a16:creationId xmlns:a16="http://schemas.microsoft.com/office/drawing/2014/main" id="{D6D7DFA3-7244-A7BF-230B-614A84E7390E}"/>
                </a:ext>
              </a:extLst>
            </p:cNvPr>
            <p:cNvCxnSpPr/>
            <p:nvPr/>
          </p:nvCxnSpPr>
          <p:spPr>
            <a:xfrm>
              <a:off x="5495949" y="4613204"/>
              <a:ext cx="0" cy="171450"/>
            </a:xfrm>
            <a:prstGeom prst="line">
              <a:avLst/>
            </a:prstGeom>
            <a:ln w="47625">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id="{D880DF3A-A5FF-1065-D4D4-1129AC0AD90B}"/>
                </a:ext>
              </a:extLst>
            </p:cNvPr>
            <p:cNvGrpSpPr/>
            <p:nvPr/>
          </p:nvGrpSpPr>
          <p:grpSpPr>
            <a:xfrm>
              <a:off x="5180263" y="4698929"/>
              <a:ext cx="757610" cy="647768"/>
              <a:chOff x="5281240" y="4572868"/>
              <a:chExt cx="757610" cy="647768"/>
            </a:xfrm>
          </p:grpSpPr>
          <p:sp>
            <p:nvSpPr>
              <p:cNvPr id="7" name="TextBox 6">
                <a:extLst>
                  <a:ext uri="{FF2B5EF4-FFF2-40B4-BE49-F238E27FC236}">
                    <a16:creationId xmlns:a16="http://schemas.microsoft.com/office/drawing/2014/main" id="{92743134-DF27-8D7A-1ED7-DE00EA350510}"/>
                  </a:ext>
                </a:extLst>
              </p:cNvPr>
              <p:cNvSpPr txBox="1"/>
              <p:nvPr/>
            </p:nvSpPr>
            <p:spPr>
              <a:xfrm>
                <a:off x="5336721" y="4707034"/>
                <a:ext cx="702129" cy="369332"/>
              </a:xfrm>
              <a:prstGeom prst="rect">
                <a:avLst/>
              </a:prstGeom>
              <a:noFill/>
            </p:spPr>
            <p:txBody>
              <a:bodyPr wrap="square" rtlCol="0">
                <a:spAutoFit/>
              </a:bodyPr>
              <a:lstStyle/>
              <a:p>
                <a:r>
                  <a:rPr lang="en-US" b="1"/>
                  <a:t>Me</a:t>
                </a:r>
              </a:p>
            </p:txBody>
          </p:sp>
          <p:sp>
            <p:nvSpPr>
              <p:cNvPr id="12" name="Explosion: 8 Points 11">
                <a:extLst>
                  <a:ext uri="{FF2B5EF4-FFF2-40B4-BE49-F238E27FC236}">
                    <a16:creationId xmlns:a16="http://schemas.microsoft.com/office/drawing/2014/main" id="{7D9E9B22-CBBC-E638-315B-255734150BAF}"/>
                  </a:ext>
                </a:extLst>
              </p:cNvPr>
              <p:cNvSpPr/>
              <p:nvPr/>
            </p:nvSpPr>
            <p:spPr>
              <a:xfrm>
                <a:off x="5281240" y="4572868"/>
                <a:ext cx="631371" cy="647768"/>
              </a:xfrm>
              <a:prstGeom prst="irregularSeal1">
                <a:avLst/>
              </a:prstGeom>
              <a:no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7" name="Group 16">
            <a:extLst>
              <a:ext uri="{FF2B5EF4-FFF2-40B4-BE49-F238E27FC236}">
                <a16:creationId xmlns:a16="http://schemas.microsoft.com/office/drawing/2014/main" id="{F1B431DC-A814-D4F5-4F9B-0CF6D0C9F0F0}"/>
              </a:ext>
            </a:extLst>
          </p:cNvPr>
          <p:cNvGrpSpPr/>
          <p:nvPr/>
        </p:nvGrpSpPr>
        <p:grpSpPr>
          <a:xfrm>
            <a:off x="4637997" y="2804926"/>
            <a:ext cx="757610" cy="719902"/>
            <a:chOff x="4637997" y="2804926"/>
            <a:chExt cx="757610" cy="719902"/>
          </a:xfrm>
        </p:grpSpPr>
        <p:cxnSp>
          <p:nvCxnSpPr>
            <p:cNvPr id="9" name="Straight Connector 8">
              <a:extLst>
                <a:ext uri="{FF2B5EF4-FFF2-40B4-BE49-F238E27FC236}">
                  <a16:creationId xmlns:a16="http://schemas.microsoft.com/office/drawing/2014/main" id="{CB174C0A-87EF-41ED-FB6A-E79E81AC0A77}"/>
                </a:ext>
              </a:extLst>
            </p:cNvPr>
            <p:cNvCxnSpPr/>
            <p:nvPr/>
          </p:nvCxnSpPr>
          <p:spPr>
            <a:xfrm>
              <a:off x="4947557" y="3353378"/>
              <a:ext cx="0" cy="171450"/>
            </a:xfrm>
            <a:prstGeom prst="line">
              <a:avLst/>
            </a:prstGeom>
            <a:ln w="47625">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D721C6FA-9AAA-1848-CECE-DBB0D93D8B04}"/>
                </a:ext>
              </a:extLst>
            </p:cNvPr>
            <p:cNvGrpSpPr/>
            <p:nvPr/>
          </p:nvGrpSpPr>
          <p:grpSpPr>
            <a:xfrm>
              <a:off x="4637997" y="2804926"/>
              <a:ext cx="757610" cy="647768"/>
              <a:chOff x="5281240" y="4572868"/>
              <a:chExt cx="757610" cy="647768"/>
            </a:xfrm>
          </p:grpSpPr>
          <p:sp>
            <p:nvSpPr>
              <p:cNvPr id="15" name="TextBox 14">
                <a:extLst>
                  <a:ext uri="{FF2B5EF4-FFF2-40B4-BE49-F238E27FC236}">
                    <a16:creationId xmlns:a16="http://schemas.microsoft.com/office/drawing/2014/main" id="{70F8A54E-23A3-1A42-B1A0-BFC25CFD0F6F}"/>
                  </a:ext>
                </a:extLst>
              </p:cNvPr>
              <p:cNvSpPr txBox="1"/>
              <p:nvPr/>
            </p:nvSpPr>
            <p:spPr>
              <a:xfrm>
                <a:off x="5336721" y="4707034"/>
                <a:ext cx="702129" cy="369332"/>
              </a:xfrm>
              <a:prstGeom prst="rect">
                <a:avLst/>
              </a:prstGeom>
              <a:noFill/>
            </p:spPr>
            <p:txBody>
              <a:bodyPr wrap="square" rtlCol="0">
                <a:spAutoFit/>
              </a:bodyPr>
              <a:lstStyle/>
              <a:p>
                <a:r>
                  <a:rPr lang="en-US" b="1"/>
                  <a:t>Me</a:t>
                </a:r>
              </a:p>
            </p:txBody>
          </p:sp>
          <p:sp>
            <p:nvSpPr>
              <p:cNvPr id="16" name="Explosion: 8 Points 15">
                <a:extLst>
                  <a:ext uri="{FF2B5EF4-FFF2-40B4-BE49-F238E27FC236}">
                    <a16:creationId xmlns:a16="http://schemas.microsoft.com/office/drawing/2014/main" id="{B3502B25-4F44-0A8B-7331-DA11CB68A6A5}"/>
                  </a:ext>
                </a:extLst>
              </p:cNvPr>
              <p:cNvSpPr/>
              <p:nvPr/>
            </p:nvSpPr>
            <p:spPr>
              <a:xfrm>
                <a:off x="5281240" y="4572868"/>
                <a:ext cx="631371" cy="647768"/>
              </a:xfrm>
              <a:prstGeom prst="irregularSeal1">
                <a:avLst/>
              </a:prstGeom>
              <a:no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1" name="Flowchart: Merge 20">
            <a:extLst>
              <a:ext uri="{FF2B5EF4-FFF2-40B4-BE49-F238E27FC236}">
                <a16:creationId xmlns:a16="http://schemas.microsoft.com/office/drawing/2014/main" id="{AF7457F3-BA58-489E-3DFA-7BAE9108F4F6}"/>
              </a:ext>
            </a:extLst>
          </p:cNvPr>
          <p:cNvSpPr/>
          <p:nvPr/>
        </p:nvSpPr>
        <p:spPr>
          <a:xfrm rot="16200000">
            <a:off x="10066964" y="3795905"/>
            <a:ext cx="149799" cy="204786"/>
          </a:xfrm>
          <a:prstGeom prst="flowChartMerg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lowchart: Merge 21">
            <a:extLst>
              <a:ext uri="{FF2B5EF4-FFF2-40B4-BE49-F238E27FC236}">
                <a16:creationId xmlns:a16="http://schemas.microsoft.com/office/drawing/2014/main" id="{DD9825CF-9D1D-F6A4-7558-3053E7B69876}"/>
              </a:ext>
            </a:extLst>
          </p:cNvPr>
          <p:cNvSpPr/>
          <p:nvPr/>
        </p:nvSpPr>
        <p:spPr>
          <a:xfrm rot="5213916">
            <a:off x="2662520" y="4447858"/>
            <a:ext cx="114994" cy="204786"/>
          </a:xfrm>
          <a:prstGeom prst="flowChartMerg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6C22FA57-F0EE-F51E-6230-009677D6BA53}"/>
              </a:ext>
            </a:extLst>
          </p:cNvPr>
          <p:cNvSpPr txBox="1"/>
          <p:nvPr/>
        </p:nvSpPr>
        <p:spPr>
          <a:xfrm>
            <a:off x="1739978" y="5781745"/>
            <a:ext cx="10042497" cy="523220"/>
          </a:xfrm>
          <a:prstGeom prst="rect">
            <a:avLst/>
          </a:prstGeom>
          <a:noFill/>
        </p:spPr>
        <p:txBody>
          <a:bodyPr wrap="square" rtlCol="0">
            <a:spAutoFit/>
          </a:bodyPr>
          <a:lstStyle/>
          <a:p>
            <a:r>
              <a:rPr lang="en-US" sz="2800" b="1"/>
              <a:t>Where are these </a:t>
            </a:r>
            <a:r>
              <a:rPr lang="en-US" sz="2800" b="1">
                <a:solidFill>
                  <a:srgbClr val="FF0000"/>
                </a:solidFill>
              </a:rPr>
              <a:t>methyl groups</a:t>
            </a:r>
            <a:r>
              <a:rPr lang="en-US" sz="2800" b="1"/>
              <a:t>…in double-stranded DNA???</a:t>
            </a:r>
          </a:p>
        </p:txBody>
      </p:sp>
    </p:spTree>
    <p:extLst>
      <p:ext uri="{BB962C8B-B14F-4D97-AF65-F5344CB8AC3E}">
        <p14:creationId xmlns:p14="http://schemas.microsoft.com/office/powerpoint/2010/main" val="3484493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D18EB7C-ECDA-39A1-28EA-FAF3692F2786}"/>
              </a:ext>
            </a:extLst>
          </p:cNvPr>
          <p:cNvSpPr txBox="1"/>
          <p:nvPr/>
        </p:nvSpPr>
        <p:spPr>
          <a:xfrm>
            <a:off x="3979222" y="5895892"/>
            <a:ext cx="593314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3"/>
              </a:rPr>
              <a:t>https://www.youtube.com/watch?v=9yWt4IYoQoI</a:t>
            </a:r>
            <a:r>
              <a:rPr lang="en-US"/>
              <a:t> </a:t>
            </a:r>
          </a:p>
        </p:txBody>
      </p:sp>
      <p:sp>
        <p:nvSpPr>
          <p:cNvPr id="4" name="TextBox 3">
            <a:extLst>
              <a:ext uri="{FF2B5EF4-FFF2-40B4-BE49-F238E27FC236}">
                <a16:creationId xmlns:a16="http://schemas.microsoft.com/office/drawing/2014/main" id="{70224242-B893-B473-2121-C8B8AD8DE3D1}"/>
              </a:ext>
            </a:extLst>
          </p:cNvPr>
          <p:cNvSpPr txBox="1"/>
          <p:nvPr/>
        </p:nvSpPr>
        <p:spPr>
          <a:xfrm>
            <a:off x="1221945" y="2770794"/>
            <a:ext cx="11918345" cy="2062103"/>
          </a:xfrm>
          <a:prstGeom prst="rect">
            <a:avLst/>
          </a:prstGeom>
          <a:noFill/>
        </p:spPr>
        <p:txBody>
          <a:bodyPr wrap="square" rtlCol="0">
            <a:spAutoFit/>
          </a:bodyPr>
          <a:lstStyle/>
          <a:p>
            <a:r>
              <a:rPr lang="en-US" sz="3200"/>
              <a:t>The dinucleotide CpG should occur every 16 nucleotides in DNA.</a:t>
            </a:r>
          </a:p>
          <a:p>
            <a:endParaRPr lang="en-US" sz="3200"/>
          </a:p>
          <a:p>
            <a:r>
              <a:rPr lang="en-US" sz="3200"/>
              <a:t>In fact, it is only found once in every 100 nucleotides.</a:t>
            </a:r>
          </a:p>
          <a:p>
            <a:endParaRPr lang="en-US" sz="3200"/>
          </a:p>
        </p:txBody>
      </p:sp>
      <p:sp>
        <p:nvSpPr>
          <p:cNvPr id="6" name="TextBox 5">
            <a:extLst>
              <a:ext uri="{FF2B5EF4-FFF2-40B4-BE49-F238E27FC236}">
                <a16:creationId xmlns:a16="http://schemas.microsoft.com/office/drawing/2014/main" id="{E0E74705-C08A-26D0-E7E4-51AB3C8326C9}"/>
              </a:ext>
            </a:extLst>
          </p:cNvPr>
          <p:cNvSpPr txBox="1"/>
          <p:nvPr/>
        </p:nvSpPr>
        <p:spPr>
          <a:xfrm>
            <a:off x="1503556" y="4955618"/>
            <a:ext cx="6352158" cy="584775"/>
          </a:xfrm>
          <a:prstGeom prst="rect">
            <a:avLst/>
          </a:prstGeom>
          <a:noFill/>
        </p:spPr>
        <p:txBody>
          <a:bodyPr wrap="square" lIns="91440" tIns="45720" rIns="91440" bIns="45720" anchor="t">
            <a:spAutoFit/>
          </a:bodyPr>
          <a:lstStyle/>
          <a:p>
            <a:r>
              <a:rPr lang="en-US" sz="3200" b="1" i="1"/>
              <a:t>So,… </a:t>
            </a:r>
            <a:r>
              <a:rPr lang="en-US" sz="3200" b="1" i="1">
                <a:solidFill>
                  <a:srgbClr val="FF0000"/>
                </a:solidFill>
              </a:rPr>
              <a:t>where have all the CpG’s gone</a:t>
            </a:r>
            <a:r>
              <a:rPr lang="en-US" sz="3200" b="1" i="1"/>
              <a:t>?</a:t>
            </a:r>
          </a:p>
        </p:txBody>
      </p:sp>
      <p:sp>
        <p:nvSpPr>
          <p:cNvPr id="2" name="TextBox 1">
            <a:extLst>
              <a:ext uri="{FF2B5EF4-FFF2-40B4-BE49-F238E27FC236}">
                <a16:creationId xmlns:a16="http://schemas.microsoft.com/office/drawing/2014/main" id="{4627502C-04A0-424A-AFA0-792F99A48631}"/>
              </a:ext>
            </a:extLst>
          </p:cNvPr>
          <p:cNvSpPr txBox="1"/>
          <p:nvPr/>
        </p:nvSpPr>
        <p:spPr>
          <a:xfrm>
            <a:off x="2272553" y="1835523"/>
            <a:ext cx="7407648"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b="1">
                <a:cs typeface="Calibri"/>
              </a:rPr>
              <a:t>DNA Methylation</a:t>
            </a:r>
            <a:endParaRPr lang="en-US" sz="3600" b="1"/>
          </a:p>
        </p:txBody>
      </p:sp>
      <p:sp>
        <p:nvSpPr>
          <p:cNvPr id="5" name="TextBox 4">
            <a:extLst>
              <a:ext uri="{FF2B5EF4-FFF2-40B4-BE49-F238E27FC236}">
                <a16:creationId xmlns:a16="http://schemas.microsoft.com/office/drawing/2014/main" id="{A3EC92AB-190F-F623-0E2E-C87B83E2A6FF}"/>
              </a:ext>
            </a:extLst>
          </p:cNvPr>
          <p:cNvSpPr txBox="1"/>
          <p:nvPr/>
        </p:nvSpPr>
        <p:spPr>
          <a:xfrm>
            <a:off x="7720106" y="4952253"/>
            <a:ext cx="4049805"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i="1">
                <a:ea typeface="+mn-lt"/>
                <a:cs typeface="+mn-lt"/>
              </a:rPr>
              <a:t>… long time passing.</a:t>
            </a:r>
          </a:p>
          <a:p>
            <a:pPr algn="l"/>
            <a:endParaRPr lang="en-US" sz="3200" b="1" i="1">
              <a:cs typeface="Calibri"/>
            </a:endParaRPr>
          </a:p>
        </p:txBody>
      </p:sp>
    </p:spTree>
    <p:extLst>
      <p:ext uri="{BB962C8B-B14F-4D97-AF65-F5344CB8AC3E}">
        <p14:creationId xmlns:p14="http://schemas.microsoft.com/office/powerpoint/2010/main" val="658623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Graphical user interface, text&#10;&#10;Description automatically generated">
            <a:extLst>
              <a:ext uri="{FF2B5EF4-FFF2-40B4-BE49-F238E27FC236}">
                <a16:creationId xmlns:a16="http://schemas.microsoft.com/office/drawing/2014/main" id="{2DF84C21-BDAE-E9B6-BD0D-7AB45164FF55}"/>
              </a:ext>
            </a:extLst>
          </p:cNvPr>
          <p:cNvPicPr>
            <a:picLocks noChangeAspect="1"/>
          </p:cNvPicPr>
          <p:nvPr/>
        </p:nvPicPr>
        <p:blipFill rotWithShape="1">
          <a:blip r:embed="rId2"/>
          <a:srcRect l="58632" t="27124" r="10641" b="29412"/>
          <a:stretch/>
        </p:blipFill>
        <p:spPr>
          <a:xfrm>
            <a:off x="5824139" y="1562246"/>
            <a:ext cx="5491344" cy="5161534"/>
          </a:xfrm>
          <a:prstGeom prst="rect">
            <a:avLst/>
          </a:prstGeom>
        </p:spPr>
      </p:pic>
      <p:sp>
        <p:nvSpPr>
          <p:cNvPr id="5" name="TextBox 4">
            <a:extLst>
              <a:ext uri="{FF2B5EF4-FFF2-40B4-BE49-F238E27FC236}">
                <a16:creationId xmlns:a16="http://schemas.microsoft.com/office/drawing/2014/main" id="{D5D7E972-E12C-0A75-BF48-0834753F7CA0}"/>
              </a:ext>
            </a:extLst>
          </p:cNvPr>
          <p:cNvSpPr txBox="1"/>
          <p:nvPr/>
        </p:nvSpPr>
        <p:spPr>
          <a:xfrm>
            <a:off x="1126938" y="2332318"/>
            <a:ext cx="3845858"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b="1">
                <a:cs typeface="Calibri"/>
              </a:rPr>
              <a:t>Histone Modifications.....</a:t>
            </a:r>
            <a:endParaRPr lang="en-US" sz="3600" b="1"/>
          </a:p>
        </p:txBody>
      </p:sp>
      <p:sp>
        <p:nvSpPr>
          <p:cNvPr id="6" name="TextBox 5">
            <a:extLst>
              <a:ext uri="{FF2B5EF4-FFF2-40B4-BE49-F238E27FC236}">
                <a16:creationId xmlns:a16="http://schemas.microsoft.com/office/drawing/2014/main" id="{0DB6CA3C-CD82-AC19-C8BA-1BD81583A3F3}"/>
              </a:ext>
            </a:extLst>
          </p:cNvPr>
          <p:cNvSpPr txBox="1"/>
          <p:nvPr/>
        </p:nvSpPr>
        <p:spPr>
          <a:xfrm>
            <a:off x="336216" y="5714464"/>
            <a:ext cx="6064584"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i="1">
                <a:solidFill>
                  <a:srgbClr val="0070C0"/>
                </a:solidFill>
                <a:latin typeface="Consolas"/>
                <a:cs typeface="Calibri"/>
              </a:rPr>
              <a:t>Life is Complicated.....</a:t>
            </a:r>
            <a:endParaRPr lang="en-US" sz="3200" b="1" i="1">
              <a:solidFill>
                <a:srgbClr val="0070C0"/>
              </a:solidFill>
              <a:latin typeface="Consolas"/>
            </a:endParaRPr>
          </a:p>
        </p:txBody>
      </p:sp>
    </p:spTree>
    <p:extLst>
      <p:ext uri="{BB962C8B-B14F-4D97-AF65-F5344CB8AC3E}">
        <p14:creationId xmlns:p14="http://schemas.microsoft.com/office/powerpoint/2010/main" val="13677481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04A7AD2C-3D64-506C-09EF-C3B213A39267}"/>
              </a:ext>
            </a:extLst>
          </p:cNvPr>
          <p:cNvGrpSpPr/>
          <p:nvPr/>
        </p:nvGrpSpPr>
        <p:grpSpPr>
          <a:xfrm>
            <a:off x="955451" y="1937893"/>
            <a:ext cx="10681445" cy="3881639"/>
            <a:chOff x="1183341" y="2301112"/>
            <a:chExt cx="10681445" cy="3881639"/>
          </a:xfrm>
        </p:grpSpPr>
        <p:pic>
          <p:nvPicPr>
            <p:cNvPr id="6" name="Picture 6" descr="Diagram&#10;&#10;Description automatically generated">
              <a:extLst>
                <a:ext uri="{FF2B5EF4-FFF2-40B4-BE49-F238E27FC236}">
                  <a16:creationId xmlns:a16="http://schemas.microsoft.com/office/drawing/2014/main" id="{4FC877FB-9794-FE0B-B364-A2FAB977C506}"/>
                </a:ext>
              </a:extLst>
            </p:cNvPr>
            <p:cNvPicPr>
              <a:picLocks noChangeAspect="1"/>
            </p:cNvPicPr>
            <p:nvPr/>
          </p:nvPicPr>
          <p:blipFill rotWithShape="1">
            <a:blip r:embed="rId2"/>
            <a:srcRect l="33097" t="15188" r="50911" b="57143"/>
            <a:stretch/>
          </p:blipFill>
          <p:spPr>
            <a:xfrm>
              <a:off x="1183341" y="2559422"/>
              <a:ext cx="2422390" cy="2812405"/>
            </a:xfrm>
            <a:prstGeom prst="rect">
              <a:avLst/>
            </a:prstGeom>
          </p:spPr>
        </p:pic>
        <p:pic>
          <p:nvPicPr>
            <p:cNvPr id="7" name="Picture 6" descr="Diagram&#10;&#10;Description automatically generated">
              <a:extLst>
                <a:ext uri="{FF2B5EF4-FFF2-40B4-BE49-F238E27FC236}">
                  <a16:creationId xmlns:a16="http://schemas.microsoft.com/office/drawing/2014/main" id="{A65FAE39-606D-8AFB-9CCA-78952B0EEEC2}"/>
                </a:ext>
              </a:extLst>
            </p:cNvPr>
            <p:cNvPicPr>
              <a:picLocks noChangeAspect="1"/>
            </p:cNvPicPr>
            <p:nvPr/>
          </p:nvPicPr>
          <p:blipFill rotWithShape="1">
            <a:blip r:embed="rId2"/>
            <a:srcRect l="50605" t="15188" r="33502" b="55940"/>
            <a:stretch/>
          </p:blipFill>
          <p:spPr>
            <a:xfrm>
              <a:off x="3872466" y="2503393"/>
              <a:ext cx="2400255" cy="2935656"/>
            </a:xfrm>
            <a:prstGeom prst="rect">
              <a:avLst/>
            </a:prstGeom>
          </p:spPr>
        </p:pic>
        <p:pic>
          <p:nvPicPr>
            <p:cNvPr id="8" name="Picture 7" descr="Diagram&#10;&#10;Description automatically generated">
              <a:extLst>
                <a:ext uri="{FF2B5EF4-FFF2-40B4-BE49-F238E27FC236}">
                  <a16:creationId xmlns:a16="http://schemas.microsoft.com/office/drawing/2014/main" id="{0087CAB1-D963-B60C-307E-2FAA395CF927}"/>
                </a:ext>
              </a:extLst>
            </p:cNvPr>
            <p:cNvPicPr>
              <a:picLocks noChangeAspect="1"/>
            </p:cNvPicPr>
            <p:nvPr/>
          </p:nvPicPr>
          <p:blipFill rotWithShape="1">
            <a:blip r:embed="rId2"/>
            <a:srcRect l="33367" t="46308" r="50906" b="25113"/>
            <a:stretch/>
          </p:blipFill>
          <p:spPr>
            <a:xfrm>
              <a:off x="8825755" y="2301112"/>
              <a:ext cx="2673154" cy="3193972"/>
            </a:xfrm>
            <a:prstGeom prst="rect">
              <a:avLst/>
            </a:prstGeom>
          </p:spPr>
        </p:pic>
        <p:pic>
          <p:nvPicPr>
            <p:cNvPr id="9" name="Picture 8" descr="Diagram&#10;&#10;Description automatically generated">
              <a:extLst>
                <a:ext uri="{FF2B5EF4-FFF2-40B4-BE49-F238E27FC236}">
                  <a16:creationId xmlns:a16="http://schemas.microsoft.com/office/drawing/2014/main" id="{89E5E90B-CF41-2925-D179-E616BE07D721}"/>
                </a:ext>
              </a:extLst>
            </p:cNvPr>
            <p:cNvPicPr>
              <a:picLocks noChangeAspect="1"/>
            </p:cNvPicPr>
            <p:nvPr/>
          </p:nvPicPr>
          <p:blipFill rotWithShape="1">
            <a:blip r:embed="rId2"/>
            <a:srcRect l="50411" t="47970" r="33468" b="25113"/>
            <a:stretch/>
          </p:blipFill>
          <p:spPr>
            <a:xfrm>
              <a:off x="6142662" y="2458568"/>
              <a:ext cx="2672010" cy="3025320"/>
            </a:xfrm>
            <a:prstGeom prst="rect">
              <a:avLst/>
            </a:prstGeom>
          </p:spPr>
        </p:pic>
        <p:sp>
          <p:nvSpPr>
            <p:cNvPr id="12" name="TextBox 11">
              <a:extLst>
                <a:ext uri="{FF2B5EF4-FFF2-40B4-BE49-F238E27FC236}">
                  <a16:creationId xmlns:a16="http://schemas.microsoft.com/office/drawing/2014/main" id="{394E679D-FD89-B6E3-486E-68387418703D}"/>
                </a:ext>
              </a:extLst>
            </p:cNvPr>
            <p:cNvSpPr txBox="1"/>
            <p:nvPr/>
          </p:nvSpPr>
          <p:spPr>
            <a:xfrm>
              <a:off x="1507751" y="5659531"/>
              <a:ext cx="2075889"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b="1">
                  <a:solidFill>
                    <a:srgbClr val="0070C0"/>
                  </a:solidFill>
                  <a:cs typeface="Calibri"/>
                </a:rPr>
                <a:t>C</a:t>
              </a:r>
              <a:r>
                <a:rPr lang="en-US" sz="2800" b="1">
                  <a:cs typeface="Calibri"/>
                </a:rPr>
                <a:t>ytosine</a:t>
              </a:r>
              <a:endParaRPr lang="en-US" sz="2800" b="1"/>
            </a:p>
          </p:txBody>
        </p:sp>
        <p:sp>
          <p:nvSpPr>
            <p:cNvPr id="13" name="TextBox 12">
              <a:extLst>
                <a:ext uri="{FF2B5EF4-FFF2-40B4-BE49-F238E27FC236}">
                  <a16:creationId xmlns:a16="http://schemas.microsoft.com/office/drawing/2014/main" id="{1128821E-CCC3-4014-EC2C-39D4B1B2176E}"/>
                </a:ext>
              </a:extLst>
            </p:cNvPr>
            <p:cNvSpPr txBox="1"/>
            <p:nvPr/>
          </p:nvSpPr>
          <p:spPr>
            <a:xfrm>
              <a:off x="3872192" y="5659531"/>
              <a:ext cx="2075889"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b="1">
                  <a:cs typeface="Calibri"/>
                </a:rPr>
                <a:t>Uracil</a:t>
              </a:r>
              <a:endParaRPr lang="en-US"/>
            </a:p>
          </p:txBody>
        </p:sp>
        <p:sp>
          <p:nvSpPr>
            <p:cNvPr id="14" name="TextBox 13">
              <a:extLst>
                <a:ext uri="{FF2B5EF4-FFF2-40B4-BE49-F238E27FC236}">
                  <a16:creationId xmlns:a16="http://schemas.microsoft.com/office/drawing/2014/main" id="{04F3F98E-2BE7-AC63-AE3D-47981EF6AA0D}"/>
                </a:ext>
              </a:extLst>
            </p:cNvPr>
            <p:cNvSpPr txBox="1"/>
            <p:nvPr/>
          </p:nvSpPr>
          <p:spPr>
            <a:xfrm>
              <a:off x="6628838" y="5659530"/>
              <a:ext cx="2075889"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b="1">
                  <a:solidFill>
                    <a:schemeClr val="accent2"/>
                  </a:solidFill>
                  <a:cs typeface="Calibri"/>
                </a:rPr>
                <a:t>T</a:t>
              </a:r>
              <a:r>
                <a:rPr lang="en-US" sz="2800" b="1">
                  <a:cs typeface="Calibri"/>
                </a:rPr>
                <a:t>hymine</a:t>
              </a:r>
              <a:endParaRPr lang="en-US"/>
            </a:p>
          </p:txBody>
        </p:sp>
        <p:sp>
          <p:nvSpPr>
            <p:cNvPr id="15" name="TextBox 14">
              <a:extLst>
                <a:ext uri="{FF2B5EF4-FFF2-40B4-BE49-F238E27FC236}">
                  <a16:creationId xmlns:a16="http://schemas.microsoft.com/office/drawing/2014/main" id="{98AC0D9E-46C3-2C47-64C6-2E22BD04595F}"/>
                </a:ext>
              </a:extLst>
            </p:cNvPr>
            <p:cNvSpPr txBox="1"/>
            <p:nvPr/>
          </p:nvSpPr>
          <p:spPr>
            <a:xfrm>
              <a:off x="9396692" y="5659531"/>
              <a:ext cx="2468094"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b="1">
                  <a:cs typeface="Calibri"/>
                </a:rPr>
                <a:t>5-Me-</a:t>
              </a:r>
              <a:r>
                <a:rPr lang="en-US" sz="2800" b="1">
                  <a:solidFill>
                    <a:srgbClr val="FF0000"/>
                  </a:solidFill>
                  <a:cs typeface="Calibri"/>
                </a:rPr>
                <a:t>C</a:t>
              </a:r>
              <a:r>
                <a:rPr lang="en-US" sz="2800" b="1">
                  <a:cs typeface="Calibri"/>
                </a:rPr>
                <a:t>ytosine</a:t>
              </a:r>
              <a:endParaRPr lang="en-US" sz="2800" b="1"/>
            </a:p>
          </p:txBody>
        </p:sp>
        <p:sp>
          <p:nvSpPr>
            <p:cNvPr id="16" name="TextBox 15">
              <a:extLst>
                <a:ext uri="{FF2B5EF4-FFF2-40B4-BE49-F238E27FC236}">
                  <a16:creationId xmlns:a16="http://schemas.microsoft.com/office/drawing/2014/main" id="{A1A538BE-21F2-A94E-D361-D3B30DDA95B5}"/>
                </a:ext>
              </a:extLst>
            </p:cNvPr>
            <p:cNvSpPr txBox="1"/>
            <p:nvPr/>
          </p:nvSpPr>
          <p:spPr>
            <a:xfrm>
              <a:off x="2227169" y="3894604"/>
              <a:ext cx="633692"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b="1">
                  <a:solidFill>
                    <a:srgbClr val="0070C0"/>
                  </a:solidFill>
                  <a:cs typeface="Calibri"/>
                </a:rPr>
                <a:t>C</a:t>
              </a:r>
            </a:p>
          </p:txBody>
        </p:sp>
        <p:sp>
          <p:nvSpPr>
            <p:cNvPr id="17" name="TextBox 16">
              <a:extLst>
                <a:ext uri="{FF2B5EF4-FFF2-40B4-BE49-F238E27FC236}">
                  <a16:creationId xmlns:a16="http://schemas.microsoft.com/office/drawing/2014/main" id="{F1607769-75A2-21B0-9246-C4F3C9C28AD6}"/>
                </a:ext>
              </a:extLst>
            </p:cNvPr>
            <p:cNvSpPr txBox="1"/>
            <p:nvPr/>
          </p:nvSpPr>
          <p:spPr>
            <a:xfrm>
              <a:off x="9957443" y="3880760"/>
              <a:ext cx="1328456"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000" b="1">
                  <a:solidFill>
                    <a:srgbClr val="FF0000"/>
                  </a:solidFill>
                  <a:cs typeface="Calibri"/>
                </a:rPr>
                <a:t>5M</a:t>
              </a:r>
              <a:r>
                <a:rPr lang="en-US" sz="3200" b="1">
                  <a:solidFill>
                    <a:srgbClr val="FF0000"/>
                  </a:solidFill>
                  <a:cs typeface="Calibri"/>
                </a:rPr>
                <a:t>C</a:t>
              </a:r>
            </a:p>
          </p:txBody>
        </p:sp>
        <p:sp>
          <p:nvSpPr>
            <p:cNvPr id="18" name="TextBox 17">
              <a:extLst>
                <a:ext uri="{FF2B5EF4-FFF2-40B4-BE49-F238E27FC236}">
                  <a16:creationId xmlns:a16="http://schemas.microsoft.com/office/drawing/2014/main" id="{B5CF2BDC-20E7-757D-85A8-B8C65D3B37D1}"/>
                </a:ext>
              </a:extLst>
            </p:cNvPr>
            <p:cNvSpPr txBox="1"/>
            <p:nvPr/>
          </p:nvSpPr>
          <p:spPr>
            <a:xfrm>
              <a:off x="7415492" y="3961838"/>
              <a:ext cx="633692"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b="1">
                  <a:solidFill>
                    <a:srgbClr val="ED7D31"/>
                  </a:solidFill>
                  <a:cs typeface="Calibri"/>
                </a:rPr>
                <a:t>T</a:t>
              </a:r>
              <a:endParaRPr lang="en-US" sz="3200" b="1">
                <a:solidFill>
                  <a:srgbClr val="ED7D31"/>
                </a:solidFill>
              </a:endParaRPr>
            </a:p>
          </p:txBody>
        </p:sp>
        <p:sp>
          <p:nvSpPr>
            <p:cNvPr id="19" name="TextBox 18">
              <a:extLst>
                <a:ext uri="{FF2B5EF4-FFF2-40B4-BE49-F238E27FC236}">
                  <a16:creationId xmlns:a16="http://schemas.microsoft.com/office/drawing/2014/main" id="{607147C4-5574-1010-15EA-6358BE9CB505}"/>
                </a:ext>
              </a:extLst>
            </p:cNvPr>
            <p:cNvSpPr txBox="1"/>
            <p:nvPr/>
          </p:nvSpPr>
          <p:spPr>
            <a:xfrm>
              <a:off x="4692463" y="3894604"/>
              <a:ext cx="633692"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b="1">
                  <a:cs typeface="Calibri"/>
                </a:rPr>
                <a:t>U</a:t>
              </a:r>
              <a:endParaRPr lang="en-US" sz="3200" b="1"/>
            </a:p>
          </p:txBody>
        </p:sp>
      </p:grpSp>
      <p:sp>
        <p:nvSpPr>
          <p:cNvPr id="2" name="Arrow: Circular 1">
            <a:extLst>
              <a:ext uri="{FF2B5EF4-FFF2-40B4-BE49-F238E27FC236}">
                <a16:creationId xmlns:a16="http://schemas.microsoft.com/office/drawing/2014/main" id="{2F2DF9C4-78D0-BA5B-1EB5-75CEA091F069}"/>
              </a:ext>
            </a:extLst>
          </p:cNvPr>
          <p:cNvSpPr/>
          <p:nvPr/>
        </p:nvSpPr>
        <p:spPr>
          <a:xfrm>
            <a:off x="2367033" y="1681636"/>
            <a:ext cx="2230244" cy="1448716"/>
          </a:xfrm>
          <a:prstGeom prst="circularArrow">
            <a:avLst>
              <a:gd name="adj1" fmla="val 5219"/>
              <a:gd name="adj2" fmla="val 990347"/>
              <a:gd name="adj3" fmla="val 20418761"/>
              <a:gd name="adj4" fmla="val 11449563"/>
              <a:gd name="adj5" fmla="val 125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23" name="Group 22">
            <a:extLst>
              <a:ext uri="{FF2B5EF4-FFF2-40B4-BE49-F238E27FC236}">
                <a16:creationId xmlns:a16="http://schemas.microsoft.com/office/drawing/2014/main" id="{13A42815-4C07-D001-D283-1272148D2F08}"/>
              </a:ext>
            </a:extLst>
          </p:cNvPr>
          <p:cNvGrpSpPr/>
          <p:nvPr/>
        </p:nvGrpSpPr>
        <p:grpSpPr>
          <a:xfrm>
            <a:off x="2415132" y="1478298"/>
            <a:ext cx="2028103" cy="850342"/>
            <a:chOff x="2237811" y="1470763"/>
            <a:chExt cx="2028103" cy="850342"/>
          </a:xfrm>
        </p:grpSpPr>
        <p:sp>
          <p:nvSpPr>
            <p:cNvPr id="3" name="TextBox 2">
              <a:extLst>
                <a:ext uri="{FF2B5EF4-FFF2-40B4-BE49-F238E27FC236}">
                  <a16:creationId xmlns:a16="http://schemas.microsoft.com/office/drawing/2014/main" id="{0D9FAB79-5406-0874-FF74-9FE603E10D20}"/>
                </a:ext>
              </a:extLst>
            </p:cNvPr>
            <p:cNvSpPr txBox="1"/>
            <p:nvPr/>
          </p:nvSpPr>
          <p:spPr>
            <a:xfrm>
              <a:off x="2277668" y="1470763"/>
              <a:ext cx="1988246" cy="369332"/>
            </a:xfrm>
            <a:prstGeom prst="rect">
              <a:avLst/>
            </a:prstGeom>
            <a:noFill/>
          </p:spPr>
          <p:txBody>
            <a:bodyPr wrap="square" rtlCol="0">
              <a:spAutoFit/>
            </a:bodyPr>
            <a:lstStyle/>
            <a:p>
              <a:pPr algn="ctr"/>
              <a:r>
                <a:rPr lang="en-US"/>
                <a:t>spontaneous</a:t>
              </a:r>
            </a:p>
          </p:txBody>
        </p:sp>
        <p:sp>
          <p:nvSpPr>
            <p:cNvPr id="4" name="TextBox 3">
              <a:extLst>
                <a:ext uri="{FF2B5EF4-FFF2-40B4-BE49-F238E27FC236}">
                  <a16:creationId xmlns:a16="http://schemas.microsoft.com/office/drawing/2014/main" id="{9796BEF9-3DD1-4C4D-BD14-D1019C35B09D}"/>
                </a:ext>
              </a:extLst>
            </p:cNvPr>
            <p:cNvSpPr txBox="1"/>
            <p:nvPr/>
          </p:nvSpPr>
          <p:spPr>
            <a:xfrm>
              <a:off x="2237811" y="1951773"/>
              <a:ext cx="1988244" cy="369332"/>
            </a:xfrm>
            <a:prstGeom prst="rect">
              <a:avLst/>
            </a:prstGeom>
            <a:noFill/>
          </p:spPr>
          <p:txBody>
            <a:bodyPr wrap="square" rtlCol="0">
              <a:spAutoFit/>
            </a:bodyPr>
            <a:lstStyle/>
            <a:p>
              <a:pPr algn="ctr"/>
              <a:r>
                <a:rPr lang="en-US"/>
                <a:t>deamination</a:t>
              </a:r>
            </a:p>
          </p:txBody>
        </p:sp>
      </p:grpSp>
      <p:grpSp>
        <p:nvGrpSpPr>
          <p:cNvPr id="45" name="Group 44">
            <a:extLst>
              <a:ext uri="{FF2B5EF4-FFF2-40B4-BE49-F238E27FC236}">
                <a16:creationId xmlns:a16="http://schemas.microsoft.com/office/drawing/2014/main" id="{4E3F6EBC-5B70-D05B-DF6E-27A9CDCE47CB}"/>
              </a:ext>
            </a:extLst>
          </p:cNvPr>
          <p:cNvGrpSpPr/>
          <p:nvPr/>
        </p:nvGrpSpPr>
        <p:grpSpPr>
          <a:xfrm>
            <a:off x="7569238" y="1499435"/>
            <a:ext cx="2300948" cy="1659238"/>
            <a:chOff x="7569238" y="1499435"/>
            <a:chExt cx="2300948" cy="1659238"/>
          </a:xfrm>
        </p:grpSpPr>
        <p:sp>
          <p:nvSpPr>
            <p:cNvPr id="25" name="TextBox 24">
              <a:extLst>
                <a:ext uri="{FF2B5EF4-FFF2-40B4-BE49-F238E27FC236}">
                  <a16:creationId xmlns:a16="http://schemas.microsoft.com/office/drawing/2014/main" id="{5659A396-D5C5-5840-2155-549E4C3ED206}"/>
                </a:ext>
              </a:extLst>
            </p:cNvPr>
            <p:cNvSpPr txBox="1"/>
            <p:nvPr/>
          </p:nvSpPr>
          <p:spPr>
            <a:xfrm flipH="1">
              <a:off x="7569238" y="1499435"/>
              <a:ext cx="2255729" cy="369332"/>
            </a:xfrm>
            <a:prstGeom prst="rect">
              <a:avLst/>
            </a:prstGeom>
            <a:noFill/>
          </p:spPr>
          <p:txBody>
            <a:bodyPr wrap="square" rtlCol="0">
              <a:spAutoFit/>
            </a:bodyPr>
            <a:lstStyle/>
            <a:p>
              <a:pPr algn="ctr"/>
              <a:r>
                <a:rPr lang="en-US">
                  <a:solidFill>
                    <a:srgbClr val="FF0000"/>
                  </a:solidFill>
                </a:rPr>
                <a:t>spontaneous</a:t>
              </a:r>
            </a:p>
          </p:txBody>
        </p:sp>
        <p:sp>
          <p:nvSpPr>
            <p:cNvPr id="26" name="TextBox 25">
              <a:extLst>
                <a:ext uri="{FF2B5EF4-FFF2-40B4-BE49-F238E27FC236}">
                  <a16:creationId xmlns:a16="http://schemas.microsoft.com/office/drawing/2014/main" id="{44F58C27-0802-F795-E26F-778C77D0EC1B}"/>
                </a:ext>
              </a:extLst>
            </p:cNvPr>
            <p:cNvSpPr txBox="1"/>
            <p:nvPr/>
          </p:nvSpPr>
          <p:spPr>
            <a:xfrm flipH="1">
              <a:off x="7614459" y="1980445"/>
              <a:ext cx="2255727" cy="369332"/>
            </a:xfrm>
            <a:prstGeom prst="rect">
              <a:avLst/>
            </a:prstGeom>
            <a:noFill/>
          </p:spPr>
          <p:txBody>
            <a:bodyPr wrap="square" rtlCol="0">
              <a:spAutoFit/>
            </a:bodyPr>
            <a:lstStyle/>
            <a:p>
              <a:pPr algn="ctr"/>
              <a:r>
                <a:rPr lang="en-US">
                  <a:solidFill>
                    <a:srgbClr val="FF0000"/>
                  </a:solidFill>
                </a:rPr>
                <a:t>deamination</a:t>
              </a:r>
            </a:p>
          </p:txBody>
        </p:sp>
        <p:sp>
          <p:nvSpPr>
            <p:cNvPr id="41" name="Arrow: Circular 40">
              <a:extLst>
                <a:ext uri="{FF2B5EF4-FFF2-40B4-BE49-F238E27FC236}">
                  <a16:creationId xmlns:a16="http://schemas.microsoft.com/office/drawing/2014/main" id="{70FA4565-566F-ABFE-FDDB-59D05F9D2667}"/>
                </a:ext>
              </a:extLst>
            </p:cNvPr>
            <p:cNvSpPr/>
            <p:nvPr/>
          </p:nvSpPr>
          <p:spPr>
            <a:xfrm flipH="1">
              <a:off x="7569238" y="1709957"/>
              <a:ext cx="2230244" cy="1448716"/>
            </a:xfrm>
            <a:prstGeom prst="circularArrow">
              <a:avLst>
                <a:gd name="adj1" fmla="val 5219"/>
                <a:gd name="adj2" fmla="val 990347"/>
                <a:gd name="adj3" fmla="val 20418761"/>
                <a:gd name="adj4" fmla="val 11409761"/>
                <a:gd name="adj5" fmla="val 125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44" name="Group 43">
            <a:extLst>
              <a:ext uri="{FF2B5EF4-FFF2-40B4-BE49-F238E27FC236}">
                <a16:creationId xmlns:a16="http://schemas.microsoft.com/office/drawing/2014/main" id="{6AAC4A32-15AC-D9BE-3B7D-E4F7ECD0E0D3}"/>
              </a:ext>
            </a:extLst>
          </p:cNvPr>
          <p:cNvGrpSpPr/>
          <p:nvPr/>
        </p:nvGrpSpPr>
        <p:grpSpPr>
          <a:xfrm>
            <a:off x="3717752" y="5819531"/>
            <a:ext cx="6685097" cy="815604"/>
            <a:chOff x="3717752" y="5819531"/>
            <a:chExt cx="6685097" cy="815604"/>
          </a:xfrm>
        </p:grpSpPr>
        <p:sp>
          <p:nvSpPr>
            <p:cNvPr id="42" name="TextBox 41">
              <a:extLst>
                <a:ext uri="{FF2B5EF4-FFF2-40B4-BE49-F238E27FC236}">
                  <a16:creationId xmlns:a16="http://schemas.microsoft.com/office/drawing/2014/main" id="{D994921A-1670-7ADD-8457-23957B454555}"/>
                </a:ext>
              </a:extLst>
            </p:cNvPr>
            <p:cNvSpPr txBox="1"/>
            <p:nvPr/>
          </p:nvSpPr>
          <p:spPr>
            <a:xfrm>
              <a:off x="3717752" y="6173470"/>
              <a:ext cx="6685097" cy="461665"/>
            </a:xfrm>
            <a:prstGeom prst="rect">
              <a:avLst/>
            </a:prstGeom>
            <a:noFill/>
          </p:spPr>
          <p:txBody>
            <a:bodyPr wrap="square" rtlCol="0">
              <a:spAutoFit/>
            </a:bodyPr>
            <a:lstStyle/>
            <a:p>
              <a:r>
                <a:rPr lang="en-US" sz="2400"/>
                <a:t>Uracil N-glycosidase removes U’s from DNA</a:t>
              </a:r>
            </a:p>
          </p:txBody>
        </p:sp>
        <p:sp>
          <p:nvSpPr>
            <p:cNvPr id="43" name="Arrow: Down 42">
              <a:extLst>
                <a:ext uri="{FF2B5EF4-FFF2-40B4-BE49-F238E27FC236}">
                  <a16:creationId xmlns:a16="http://schemas.microsoft.com/office/drawing/2014/main" id="{23F6AAA8-1CD1-77DB-427A-9B919206D34F}"/>
                </a:ext>
              </a:extLst>
            </p:cNvPr>
            <p:cNvSpPr/>
            <p:nvPr/>
          </p:nvSpPr>
          <p:spPr>
            <a:xfrm>
              <a:off x="4597277" y="5819531"/>
              <a:ext cx="186994" cy="3200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862650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06CDB-3D6F-41B1-A284-BE9DE96C9905}"/>
              </a:ext>
            </a:extLst>
          </p:cNvPr>
          <p:cNvSpPr>
            <a:spLocks noGrp="1"/>
          </p:cNvSpPr>
          <p:nvPr>
            <p:ph type="ctrTitle"/>
          </p:nvPr>
        </p:nvSpPr>
        <p:spPr>
          <a:xfrm>
            <a:off x="1523998" y="1280160"/>
            <a:ext cx="9144000" cy="711200"/>
          </a:xfrm>
        </p:spPr>
        <p:txBody>
          <a:bodyPr>
            <a:noAutofit/>
          </a:bodyPr>
          <a:lstStyle/>
          <a:p>
            <a:r>
              <a:rPr lang="en-US" sz="3600">
                <a:latin typeface="+mn-lt"/>
              </a:rPr>
              <a:t>Workshop NGSS Connections </a:t>
            </a:r>
            <a:endParaRPr lang="en-US" sz="2000">
              <a:solidFill>
                <a:schemeClr val="accent1"/>
              </a:solidFill>
              <a:latin typeface="+mn-lt"/>
            </a:endParaRPr>
          </a:p>
        </p:txBody>
      </p:sp>
      <p:graphicFrame>
        <p:nvGraphicFramePr>
          <p:cNvPr id="4" name="Table 3">
            <a:extLst>
              <a:ext uri="{FF2B5EF4-FFF2-40B4-BE49-F238E27FC236}">
                <a16:creationId xmlns:a16="http://schemas.microsoft.com/office/drawing/2014/main" id="{6A7E2AEF-CE4B-4814-9EB8-FFB6BFA6087A}"/>
              </a:ext>
            </a:extLst>
          </p:cNvPr>
          <p:cNvGraphicFramePr>
            <a:graphicFrameLocks noGrp="1"/>
          </p:cNvGraphicFramePr>
          <p:nvPr>
            <p:extLst>
              <p:ext uri="{D42A27DB-BD31-4B8C-83A1-F6EECF244321}">
                <p14:modId xmlns:p14="http://schemas.microsoft.com/office/powerpoint/2010/main" val="1780950533"/>
              </p:ext>
            </p:extLst>
          </p:nvPr>
        </p:nvGraphicFramePr>
        <p:xfrm>
          <a:off x="223520" y="2082801"/>
          <a:ext cx="11684000" cy="4352906"/>
        </p:xfrm>
        <a:graphic>
          <a:graphicData uri="http://schemas.openxmlformats.org/drawingml/2006/table">
            <a:tbl>
              <a:tblPr firstRow="1" firstCol="1" bandRow="1">
                <a:tableStyleId>{C4B1156A-380E-4F78-BDF5-A606A8083BF9}</a:tableStyleId>
              </a:tblPr>
              <a:tblGrid>
                <a:gridCol w="3761547">
                  <a:extLst>
                    <a:ext uri="{9D8B030D-6E8A-4147-A177-3AD203B41FA5}">
                      <a16:colId xmlns:a16="http://schemas.microsoft.com/office/drawing/2014/main" val="598079876"/>
                    </a:ext>
                  </a:extLst>
                </a:gridCol>
                <a:gridCol w="4106343">
                  <a:extLst>
                    <a:ext uri="{9D8B030D-6E8A-4147-A177-3AD203B41FA5}">
                      <a16:colId xmlns:a16="http://schemas.microsoft.com/office/drawing/2014/main" val="3881289360"/>
                    </a:ext>
                  </a:extLst>
                </a:gridCol>
                <a:gridCol w="3816110">
                  <a:extLst>
                    <a:ext uri="{9D8B030D-6E8A-4147-A177-3AD203B41FA5}">
                      <a16:colId xmlns:a16="http://schemas.microsoft.com/office/drawing/2014/main" val="2035052738"/>
                    </a:ext>
                  </a:extLst>
                </a:gridCol>
              </a:tblGrid>
              <a:tr h="676431">
                <a:tc>
                  <a:txBody>
                    <a:bodyPr/>
                    <a:lstStyle/>
                    <a:p>
                      <a:pPr marL="0" marR="0" algn="ctr">
                        <a:lnSpc>
                          <a:spcPct val="107000"/>
                        </a:lnSpc>
                        <a:spcBef>
                          <a:spcPts val="0"/>
                        </a:spcBef>
                        <a:spcAft>
                          <a:spcPts val="0"/>
                        </a:spcAft>
                      </a:pPr>
                      <a:r>
                        <a:rPr lang="en-US" sz="3200">
                          <a:solidFill>
                            <a:schemeClr val="bg1"/>
                          </a:solidFill>
                          <a:effectLst/>
                        </a:rPr>
                        <a:t>SEPs</a:t>
                      </a:r>
                      <a:endParaRPr lang="en-US"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algn="ctr">
                        <a:lnSpc>
                          <a:spcPct val="107000"/>
                        </a:lnSpc>
                        <a:spcBef>
                          <a:spcPts val="0"/>
                        </a:spcBef>
                        <a:spcAft>
                          <a:spcPts val="0"/>
                        </a:spcAft>
                      </a:pPr>
                      <a:r>
                        <a:rPr lang="en-US" sz="3200">
                          <a:solidFill>
                            <a:schemeClr val="bg1"/>
                          </a:solidFill>
                          <a:effectLst/>
                        </a:rPr>
                        <a:t>CCCs</a:t>
                      </a:r>
                      <a:endParaRPr lang="en-US"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008000"/>
                    </a:solidFill>
                  </a:tcPr>
                </a:tc>
                <a:tc>
                  <a:txBody>
                    <a:bodyPr/>
                    <a:lstStyle/>
                    <a:p>
                      <a:pPr marL="0" marR="0" algn="ctr">
                        <a:lnSpc>
                          <a:spcPct val="107000"/>
                        </a:lnSpc>
                        <a:spcBef>
                          <a:spcPts val="0"/>
                        </a:spcBef>
                        <a:spcAft>
                          <a:spcPts val="0"/>
                        </a:spcAft>
                      </a:pPr>
                      <a:r>
                        <a:rPr lang="en-US" sz="3200">
                          <a:solidFill>
                            <a:schemeClr val="bg1"/>
                          </a:solidFill>
                          <a:effectLst/>
                        </a:rPr>
                        <a:t>DCIs</a:t>
                      </a:r>
                      <a:endParaRPr lang="en-US"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6600"/>
                    </a:solidFill>
                  </a:tcPr>
                </a:tc>
                <a:extLst>
                  <a:ext uri="{0D108BD9-81ED-4DB2-BD59-A6C34878D82A}">
                    <a16:rowId xmlns:a16="http://schemas.microsoft.com/office/drawing/2014/main" val="4031367682"/>
                  </a:ext>
                </a:extLst>
              </a:tr>
              <a:tr h="831528">
                <a:tc>
                  <a:txBody>
                    <a:bodyPr/>
                    <a:lstStyle/>
                    <a:p>
                      <a:pPr marL="0" marR="0" lvl="0">
                        <a:lnSpc>
                          <a:spcPct val="107000"/>
                        </a:lnSpc>
                        <a:spcBef>
                          <a:spcPts val="0"/>
                        </a:spcBef>
                        <a:spcAft>
                          <a:spcPts val="0"/>
                        </a:spcAft>
                        <a:buNone/>
                      </a:pPr>
                      <a:r>
                        <a:rPr lang="en-US" sz="2400" b="1">
                          <a:effectLst/>
                          <a:latin typeface="Calibri"/>
                          <a:cs typeface="Times New Roman"/>
                        </a:rPr>
                        <a:t>Asking Questions and Defining Problems </a:t>
                      </a:r>
                    </a:p>
                  </a:txBody>
                  <a:tcPr marL="68580" marR="68580" marT="0" marB="0">
                    <a:lnL w="38099">
                      <a:solidFill>
                        <a:schemeClr val="tx1"/>
                      </a:solidFill>
                    </a:lnL>
                    <a:lnR w="38099">
                      <a:solidFill>
                        <a:schemeClr val="tx1"/>
                      </a:solidFill>
                    </a:lnR>
                    <a:lnT w="38100" cap="flat" cmpd="sng" algn="ctr">
                      <a:solidFill>
                        <a:schemeClr val="tx1"/>
                      </a:solidFill>
                      <a:prstDash val="solid"/>
                      <a:round/>
                      <a:headEnd type="none" w="med" len="med"/>
                      <a:tailEnd type="none" w="med" len="med"/>
                    </a:lnT>
                    <a:lnB w="38099">
                      <a:solidFill>
                        <a:schemeClr val="tx1"/>
                      </a:solidFill>
                    </a:lnB>
                    <a:lnTlToBr w="12700" cmpd="sng">
                      <a:noFill/>
                      <a:prstDash val="solid"/>
                    </a:lnTlToBr>
                    <a:lnBlToTr w="12700" cmpd="sng">
                      <a:noFill/>
                      <a:prstDash val="solid"/>
                    </a:lnBlToTr>
                    <a:solidFill>
                      <a:schemeClr val="accent2">
                        <a:lumMod val="40000"/>
                        <a:lumOff val="60000"/>
                      </a:schemeClr>
                    </a:solidFill>
                  </a:tcPr>
                </a:tc>
                <a:tc>
                  <a:txBody>
                    <a:bodyPr/>
                    <a:lstStyle/>
                    <a:p>
                      <a:pPr marL="0" marR="0" lvl="0">
                        <a:lnSpc>
                          <a:spcPct val="107000"/>
                        </a:lnSpc>
                        <a:spcBef>
                          <a:spcPts val="0"/>
                        </a:spcBef>
                        <a:spcAft>
                          <a:spcPts val="0"/>
                        </a:spcAft>
                        <a:buNone/>
                      </a:pPr>
                      <a:r>
                        <a:rPr lang="en-US" sz="2400" b="1"/>
                        <a:t>Cause and Effect</a:t>
                      </a:r>
                    </a:p>
                  </a:txBody>
                  <a:tcPr marL="68580" marR="68580" marT="0" marB="0">
                    <a:lnL w="38099">
                      <a:solidFill>
                        <a:schemeClr val="tx1"/>
                      </a:solidFill>
                    </a:lnL>
                    <a:lnR w="38099">
                      <a:solidFill>
                        <a:schemeClr val="tx1"/>
                      </a:solidFill>
                    </a:lnR>
                    <a:lnT w="38100" cap="flat" cmpd="sng" algn="ctr">
                      <a:solidFill>
                        <a:schemeClr val="tx1"/>
                      </a:solidFill>
                      <a:prstDash val="solid"/>
                      <a:round/>
                      <a:headEnd type="none" w="med" len="med"/>
                      <a:tailEnd type="none" w="med" len="med"/>
                    </a:lnT>
                    <a:lnB w="38099">
                      <a:solidFill>
                        <a:schemeClr val="tx1"/>
                      </a:solidFill>
                    </a:lnB>
                    <a:solidFill>
                      <a:srgbClr val="99FF99">
                        <a:alpha val="60000"/>
                      </a:srgbClr>
                    </a:solidFill>
                  </a:tcPr>
                </a:tc>
                <a:tc>
                  <a:txBody>
                    <a:bodyPr/>
                    <a:lstStyle/>
                    <a:p>
                      <a:pPr marL="0" marR="0" lvl="0" indent="0" algn="l" rtl="0">
                        <a:lnSpc>
                          <a:spcPct val="107000"/>
                        </a:lnSpc>
                        <a:spcBef>
                          <a:spcPts val="0"/>
                        </a:spcBef>
                        <a:spcAft>
                          <a:spcPts val="0"/>
                        </a:spcAft>
                        <a:buClrTx/>
                        <a:buSzTx/>
                        <a:buFontTx/>
                        <a:buNone/>
                      </a:pPr>
                      <a:r>
                        <a:rPr lang="en-US" sz="2400" b="1">
                          <a:effectLst/>
                          <a:latin typeface="Calibri"/>
                          <a:cs typeface="Times New Roman"/>
                        </a:rPr>
                        <a:t>HS-LS1-1 Structure and Function</a:t>
                      </a:r>
                      <a:endParaRPr lang="en-US"/>
                    </a:p>
                  </a:txBody>
                  <a:tcPr marL="68580" marR="68580" marT="0" marB="0">
                    <a:lnL w="38099">
                      <a:solidFill>
                        <a:schemeClr val="tx1"/>
                      </a:solidFill>
                    </a:lnL>
                    <a:lnR w="38099">
                      <a:solidFill>
                        <a:schemeClr val="tx1"/>
                      </a:solidFill>
                    </a:lnR>
                    <a:lnT w="38100" cap="flat" cmpd="sng" algn="ctr">
                      <a:solidFill>
                        <a:schemeClr val="tx1"/>
                      </a:solidFill>
                      <a:prstDash val="solid"/>
                      <a:round/>
                      <a:headEnd type="none" w="med" len="med"/>
                      <a:tailEnd type="none" w="med" len="med"/>
                    </a:lnT>
                    <a:lnB w="38099">
                      <a:solidFill>
                        <a:schemeClr val="tx1"/>
                      </a:solidFill>
                    </a:lnB>
                    <a:solidFill>
                      <a:srgbClr val="FFCC99"/>
                    </a:solidFill>
                  </a:tcPr>
                </a:tc>
                <a:extLst>
                  <a:ext uri="{0D108BD9-81ED-4DB2-BD59-A6C34878D82A}">
                    <a16:rowId xmlns:a16="http://schemas.microsoft.com/office/drawing/2014/main" val="2084955307"/>
                  </a:ext>
                </a:extLst>
              </a:tr>
              <a:tr h="721286">
                <a:tc>
                  <a:txBody>
                    <a:bodyPr/>
                    <a:lstStyle/>
                    <a:p>
                      <a:pPr marL="0" marR="0" lvl="0">
                        <a:lnSpc>
                          <a:spcPct val="107000"/>
                        </a:lnSpc>
                        <a:spcBef>
                          <a:spcPts val="0"/>
                        </a:spcBef>
                        <a:spcAft>
                          <a:spcPts val="0"/>
                        </a:spcAft>
                        <a:buNone/>
                      </a:pPr>
                      <a:r>
                        <a:rPr lang="en-US" sz="2400" b="1">
                          <a:effectLst/>
                          <a:latin typeface="Calibri"/>
                          <a:cs typeface="Times New Roman"/>
                        </a:rPr>
                        <a:t>Developing and Using Models</a:t>
                      </a:r>
                      <a:endParaRPr lang="en-US"/>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lvl="0">
                        <a:lnSpc>
                          <a:spcPct val="107000"/>
                        </a:lnSpc>
                        <a:spcBef>
                          <a:spcPts val="0"/>
                        </a:spcBef>
                        <a:spcAft>
                          <a:spcPts val="0"/>
                        </a:spcAft>
                        <a:buNone/>
                      </a:pPr>
                      <a:r>
                        <a:rPr lang="en-US" sz="2400" b="1"/>
                        <a:t>Scale, Proportion, and Quantity </a:t>
                      </a: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9FF99">
                        <a:alpha val="60000"/>
                      </a:srgb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2400" b="1"/>
                        <a:t>HS-LS3-1:  Inheritance of traits </a:t>
                      </a:r>
                    </a:p>
                    <a:p>
                      <a:pPr marL="0" marR="0" lvl="0" indent="0" algn="l" rtl="0">
                        <a:lnSpc>
                          <a:spcPct val="107000"/>
                        </a:lnSpc>
                        <a:spcBef>
                          <a:spcPts val="0"/>
                        </a:spcBef>
                        <a:spcAft>
                          <a:spcPts val="0"/>
                        </a:spcAft>
                        <a:buClrTx/>
                        <a:buSzTx/>
                        <a:buFontTx/>
                        <a:buNone/>
                      </a:pPr>
                      <a:endParaRPr lang="en-US" sz="2400" b="1">
                        <a:effectLst/>
                        <a:latin typeface="Calibri"/>
                        <a:ea typeface="Calibri" panose="020F0502020204030204" pitchFamily="34" charset="0"/>
                        <a:cs typeface="Times New Roman"/>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40861642"/>
                  </a:ext>
                </a:extLst>
              </a:tr>
              <a:tr h="972604">
                <a:tc>
                  <a:txBody>
                    <a:bodyPr/>
                    <a:lstStyle/>
                    <a:p>
                      <a:pPr marL="0" marR="0" lvl="0">
                        <a:lnSpc>
                          <a:spcPct val="107000"/>
                        </a:lnSpc>
                        <a:spcBef>
                          <a:spcPts val="0"/>
                        </a:spcBef>
                        <a:spcAft>
                          <a:spcPts val="0"/>
                        </a:spcAft>
                        <a:buNone/>
                      </a:pPr>
                      <a:r>
                        <a:rPr lang="en-US" sz="2400" b="1">
                          <a:effectLst/>
                        </a:rPr>
                        <a:t>Constructing Explanations and Designing Solutions</a:t>
                      </a:r>
                      <a:endParaRPr lang="en-US"/>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2400" b="1">
                          <a:effectLst/>
                          <a:latin typeface="+mn-lt"/>
                          <a:cs typeface="Times New Roman"/>
                        </a:rPr>
                        <a:t>Structure and Function</a:t>
                      </a:r>
                      <a:endParaRPr lang="en-US" sz="2400"/>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9FF99">
                        <a:alpha val="60000"/>
                      </a:srgbClr>
                    </a:solidFill>
                  </a:tcPr>
                </a:tc>
                <a:tc>
                  <a:txBody>
                    <a:bodyPr/>
                    <a:lstStyle/>
                    <a:p>
                      <a:pPr marL="0" marR="0" lvl="0">
                        <a:lnSpc>
                          <a:spcPct val="107000"/>
                        </a:lnSpc>
                        <a:spcBef>
                          <a:spcPts val="0"/>
                        </a:spcBef>
                        <a:spcAft>
                          <a:spcPts val="0"/>
                        </a:spcAft>
                        <a:buNone/>
                      </a:pPr>
                      <a:endParaRPr lang="en-US" sz="2400" b="1"/>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1438437319"/>
                  </a:ext>
                </a:extLst>
              </a:tr>
              <a:tr h="715627">
                <a:tc>
                  <a:txBody>
                    <a:bodyPr/>
                    <a:lstStyle/>
                    <a:p>
                      <a:pPr marL="0" marR="0">
                        <a:lnSpc>
                          <a:spcPct val="107000"/>
                        </a:lnSpc>
                        <a:spcBef>
                          <a:spcPts val="0"/>
                        </a:spcBef>
                        <a:spcAft>
                          <a:spcPts val="0"/>
                        </a:spcAft>
                      </a:pPr>
                      <a:r>
                        <a:rPr lang="en-US" sz="2400" b="1">
                          <a:effectLst/>
                        </a:rPr>
                        <a:t> </a:t>
                      </a:r>
                      <a:endParaRPr lang="en-US" sz="2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a:lnSpc>
                          <a:spcPct val="107000"/>
                        </a:lnSpc>
                        <a:spcBef>
                          <a:spcPts val="0"/>
                        </a:spcBef>
                        <a:spcAft>
                          <a:spcPts val="0"/>
                        </a:spcAft>
                      </a:pPr>
                      <a:r>
                        <a:rPr lang="en-US" sz="2400" b="1">
                          <a:effectLst/>
                          <a:latin typeface="Calibri" panose="020F0502020204030204" pitchFamily="34" charset="0"/>
                          <a:ea typeface="Calibri" panose="020F0502020204030204" pitchFamily="34" charset="0"/>
                          <a:cs typeface="Times New Roman" panose="02020603050405020304" pitchFamily="18" charset="0"/>
                        </a:rPr>
                        <a:t>Science As a Human Endeavor</a:t>
                      </a: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9FF99">
                        <a:alpha val="60000"/>
                      </a:srgbClr>
                    </a:solidFill>
                  </a:tcPr>
                </a:tc>
                <a:tc>
                  <a:txBody>
                    <a:bodyPr/>
                    <a:lstStyle/>
                    <a:p>
                      <a:pPr marL="0" marR="0">
                        <a:lnSpc>
                          <a:spcPct val="107000"/>
                        </a:lnSpc>
                        <a:spcBef>
                          <a:spcPts val="0"/>
                        </a:spcBef>
                        <a:spcAft>
                          <a:spcPts val="0"/>
                        </a:spcAft>
                      </a:pPr>
                      <a:endParaRPr lang="en-US" sz="2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217456750"/>
                  </a:ext>
                </a:extLst>
              </a:tr>
            </a:tbl>
          </a:graphicData>
        </a:graphic>
      </p:graphicFrame>
    </p:spTree>
    <p:extLst>
      <p:ext uri="{BB962C8B-B14F-4D97-AF65-F5344CB8AC3E}">
        <p14:creationId xmlns:p14="http://schemas.microsoft.com/office/powerpoint/2010/main" val="3102877817"/>
      </p:ext>
    </p:extLst>
  </p:cSld>
  <p:clrMapOvr>
    <a:masterClrMapping/>
  </p:clrMapOvr>
  <p:extLst>
    <p:ext uri="{6950BFC3-D8DA-4A85-94F7-54DA5524770B}">
      <p188:commentRel xmlns:p188="http://schemas.microsoft.com/office/powerpoint/2018/8/main" r:id="rId3"/>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6A12D-88A8-40C8-9CCB-D99758D91922}"/>
              </a:ext>
            </a:extLst>
          </p:cNvPr>
          <p:cNvSpPr>
            <a:spLocks noGrp="1"/>
          </p:cNvSpPr>
          <p:nvPr>
            <p:ph type="ctrTitle"/>
          </p:nvPr>
        </p:nvSpPr>
        <p:spPr>
          <a:xfrm>
            <a:off x="1524000" y="1712518"/>
            <a:ext cx="9144000" cy="637661"/>
          </a:xfrm>
        </p:spPr>
        <p:txBody>
          <a:bodyPr>
            <a:normAutofit/>
          </a:bodyPr>
          <a:lstStyle/>
          <a:p>
            <a:r>
              <a:rPr lang="en-US" sz="3600" b="1">
                <a:latin typeface="+mn-lt"/>
                <a:cs typeface="Arial" panose="020B0604020202020204" pitchFamily="34" charset="0"/>
              </a:rPr>
              <a:t>Workshop Learning Goals</a:t>
            </a:r>
          </a:p>
        </p:txBody>
      </p:sp>
      <p:sp>
        <p:nvSpPr>
          <p:cNvPr id="3" name="TextBox 2">
            <a:extLst>
              <a:ext uri="{FF2B5EF4-FFF2-40B4-BE49-F238E27FC236}">
                <a16:creationId xmlns:a16="http://schemas.microsoft.com/office/drawing/2014/main" id="{3333AD60-9795-856F-BE0F-658F25542C26}"/>
              </a:ext>
            </a:extLst>
          </p:cNvPr>
          <p:cNvSpPr txBox="1"/>
          <p:nvPr/>
        </p:nvSpPr>
        <p:spPr>
          <a:xfrm>
            <a:off x="1138527" y="1929015"/>
            <a:ext cx="10650689" cy="2841034"/>
          </a:xfrm>
          <a:prstGeom prst="rect">
            <a:avLst/>
          </a:prstGeom>
          <a:noFill/>
        </p:spPr>
        <p:txBody>
          <a:bodyPr wrap="square" lIns="91440" tIns="45720" rIns="91440" bIns="45720" rtlCol="0" anchor="t">
            <a:spAutoFit/>
          </a:bodyPr>
          <a:lstStyle/>
          <a:p>
            <a:pPr marL="342900" marR="0" lvl="0" indent="-342900">
              <a:lnSpc>
                <a:spcPct val="107000"/>
              </a:lnSpc>
              <a:spcBef>
                <a:spcPts val="0"/>
              </a:spcBef>
              <a:spcAft>
                <a:spcPts val="0"/>
              </a:spcAft>
              <a:buFont typeface="Symbol" panose="05050102010706020507" pitchFamily="18" charset="2"/>
              <a:buChar char=""/>
            </a:pPr>
            <a:endParaRPr lang="en-US" sz="2400" b="1">
              <a:latin typeface="Calibri Light"/>
              <a:ea typeface="Calibri" panose="020F0502020204030204" pitchFamily="34" charset="0"/>
              <a:cs typeface="Arial"/>
            </a:endParaRPr>
          </a:p>
          <a:p>
            <a:pPr marL="342900" marR="0" lvl="0" indent="-342900">
              <a:lnSpc>
                <a:spcPct val="107000"/>
              </a:lnSpc>
              <a:spcBef>
                <a:spcPts val="0"/>
              </a:spcBef>
              <a:spcAft>
                <a:spcPts val="0"/>
              </a:spcAft>
              <a:buFont typeface="Symbol" panose="05050102010706020507" pitchFamily="18" charset="2"/>
              <a:buChar char=""/>
            </a:pPr>
            <a:endParaRPr lang="en-US" sz="2400" b="1">
              <a:latin typeface="Calibri Light"/>
              <a:ea typeface="Calibri" panose="020F0502020204030204" pitchFamily="34" charset="0"/>
              <a:cs typeface="Arial"/>
            </a:endParaRPr>
          </a:p>
          <a:p>
            <a:pPr marL="342900" marR="0" lvl="0" indent="-342900">
              <a:lnSpc>
                <a:spcPct val="107000"/>
              </a:lnSpc>
              <a:spcBef>
                <a:spcPts val="0"/>
              </a:spcBef>
              <a:spcAft>
                <a:spcPts val="0"/>
              </a:spcAft>
              <a:buFont typeface="Symbol" panose="05050102010706020507" pitchFamily="18" charset="2"/>
              <a:buChar char=""/>
            </a:pPr>
            <a:r>
              <a:rPr lang="en-US" sz="2400" b="1">
                <a:latin typeface="Calibri Light"/>
                <a:ea typeface="Calibri" panose="020F0502020204030204" pitchFamily="34" charset="0"/>
                <a:cs typeface="Arial"/>
              </a:rPr>
              <a:t>Use multiple models to better understand the structure of DNA</a:t>
            </a:r>
          </a:p>
          <a:p>
            <a:pPr marL="342900" marR="0" lvl="0" indent="-342900">
              <a:lnSpc>
                <a:spcPct val="107000"/>
              </a:lnSpc>
              <a:spcBef>
                <a:spcPts val="0"/>
              </a:spcBef>
              <a:spcAft>
                <a:spcPts val="0"/>
              </a:spcAft>
              <a:buFont typeface="Symbol" panose="05050102010706020507" pitchFamily="18" charset="2"/>
              <a:buChar char=""/>
            </a:pPr>
            <a:r>
              <a:rPr lang="en-US" sz="2400" b="1">
                <a:latin typeface="Calibri Light"/>
                <a:ea typeface="Calibri" panose="020F0502020204030204" pitchFamily="34" charset="0"/>
                <a:cs typeface="Arial"/>
              </a:rPr>
              <a:t>Ask questions to clarify relationships between DNA, the proteins it codes for, and the resulting traits seen in an organism. </a:t>
            </a:r>
          </a:p>
          <a:p>
            <a:pPr marL="342900" marR="0" lvl="0" indent="-342900">
              <a:lnSpc>
                <a:spcPct val="107000"/>
              </a:lnSpc>
              <a:spcBef>
                <a:spcPts val="0"/>
              </a:spcBef>
              <a:spcAft>
                <a:spcPts val="0"/>
              </a:spcAft>
              <a:buFont typeface="Symbol" panose="05050102010706020507" pitchFamily="18" charset="2"/>
              <a:buChar char=""/>
            </a:pPr>
            <a:r>
              <a:rPr lang="en-US" sz="2400" b="1">
                <a:latin typeface="Calibri Light"/>
                <a:ea typeface="Calibri" panose="020F0502020204030204" pitchFamily="34" charset="0"/>
                <a:cs typeface="Arial"/>
              </a:rPr>
              <a:t>Explain how the expression of genes can be regulated.</a:t>
            </a:r>
          </a:p>
          <a:p>
            <a:pPr marL="342900" marR="0" lvl="0" indent="-342900">
              <a:lnSpc>
                <a:spcPct val="107000"/>
              </a:lnSpc>
              <a:spcBef>
                <a:spcPts val="0"/>
              </a:spcBef>
              <a:spcAft>
                <a:spcPts val="0"/>
              </a:spcAft>
              <a:buFont typeface="Symbol" panose="05050102010706020507" pitchFamily="18" charset="2"/>
              <a:buChar char=""/>
            </a:pPr>
            <a:r>
              <a:rPr lang="en-US" sz="2400" b="1">
                <a:latin typeface="Calibri Light"/>
                <a:ea typeface="Calibri" panose="020F0502020204030204" pitchFamily="34" charset="0"/>
                <a:cs typeface="Arial"/>
              </a:rPr>
              <a:t>Have fun! </a:t>
            </a:r>
            <a:endParaRPr lang="en-US" sz="2400">
              <a:effectLst/>
              <a:latin typeface="Calibri Light"/>
              <a:ea typeface="Calibri" panose="020F0502020204030204" pitchFamily="34" charset="0"/>
              <a:cs typeface="Arial"/>
            </a:endParaRPr>
          </a:p>
        </p:txBody>
      </p:sp>
    </p:spTree>
    <p:extLst>
      <p:ext uri="{BB962C8B-B14F-4D97-AF65-F5344CB8AC3E}">
        <p14:creationId xmlns:p14="http://schemas.microsoft.com/office/powerpoint/2010/main" val="8173400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57AD7B-F0B6-1B54-07F9-0689ACBEE4A3}"/>
              </a:ext>
            </a:extLst>
          </p:cNvPr>
          <p:cNvSpPr>
            <a:spLocks noGrp="1"/>
          </p:cNvSpPr>
          <p:nvPr>
            <p:ph type="title"/>
          </p:nvPr>
        </p:nvSpPr>
        <p:spPr>
          <a:xfrm>
            <a:off x="838200" y="1260389"/>
            <a:ext cx="10515600" cy="1346887"/>
          </a:xfrm>
        </p:spPr>
        <p:txBody>
          <a:bodyPr/>
          <a:lstStyle/>
          <a:p>
            <a:r>
              <a:rPr lang="en-US"/>
              <a:t>What do you do to help your students understand DNA’s role and structure?</a:t>
            </a:r>
          </a:p>
        </p:txBody>
      </p:sp>
      <p:pic>
        <p:nvPicPr>
          <p:cNvPr id="5" name="Content Placeholder 4" descr="A picture containing fabric&#10;&#10;Description automatically generated">
            <a:extLst>
              <a:ext uri="{FF2B5EF4-FFF2-40B4-BE49-F238E27FC236}">
                <a16:creationId xmlns:a16="http://schemas.microsoft.com/office/drawing/2014/main" id="{8C4122A0-110D-3A17-04FE-B015615C39B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38200" y="2724663"/>
            <a:ext cx="3276600" cy="3657599"/>
          </a:xfrm>
        </p:spPr>
      </p:pic>
      <p:pic>
        <p:nvPicPr>
          <p:cNvPr id="7" name="Picture 6">
            <a:extLst>
              <a:ext uri="{FF2B5EF4-FFF2-40B4-BE49-F238E27FC236}">
                <a16:creationId xmlns:a16="http://schemas.microsoft.com/office/drawing/2014/main" id="{0518403D-3D1F-303B-C8DE-5FAEFE55EC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83100" y="2724663"/>
            <a:ext cx="3225800" cy="3657600"/>
          </a:xfrm>
          <a:prstGeom prst="rect">
            <a:avLst/>
          </a:prstGeom>
        </p:spPr>
      </p:pic>
      <p:pic>
        <p:nvPicPr>
          <p:cNvPr id="11" name="Picture 10" descr="A picture containing person, food, indoor, sweet&#10;&#10;Description automatically generated">
            <a:extLst>
              <a:ext uri="{FF2B5EF4-FFF2-40B4-BE49-F238E27FC236}">
                <a16:creationId xmlns:a16="http://schemas.microsoft.com/office/drawing/2014/main" id="{67BF3F9D-0944-B60C-127E-09BBEFF14A4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67817" y="2724663"/>
            <a:ext cx="3225800" cy="3582086"/>
          </a:xfrm>
          <a:prstGeom prst="rect">
            <a:avLst/>
          </a:prstGeom>
        </p:spPr>
      </p:pic>
      <p:sp>
        <p:nvSpPr>
          <p:cNvPr id="12" name="TextBox 11">
            <a:extLst>
              <a:ext uri="{FF2B5EF4-FFF2-40B4-BE49-F238E27FC236}">
                <a16:creationId xmlns:a16="http://schemas.microsoft.com/office/drawing/2014/main" id="{1A1724B3-2231-5DF9-129C-0E8FA178C5C7}"/>
              </a:ext>
            </a:extLst>
          </p:cNvPr>
          <p:cNvSpPr txBox="1"/>
          <p:nvPr/>
        </p:nvSpPr>
        <p:spPr>
          <a:xfrm>
            <a:off x="838200" y="6464528"/>
            <a:ext cx="2991525" cy="215444"/>
          </a:xfrm>
          <a:prstGeom prst="rect">
            <a:avLst/>
          </a:prstGeom>
          <a:noFill/>
        </p:spPr>
        <p:txBody>
          <a:bodyPr wrap="none" rtlCol="0">
            <a:spAutoFit/>
          </a:bodyPr>
          <a:lstStyle/>
          <a:p>
            <a:r>
              <a:rPr lang="en-US" sz="800">
                <a:hlinkClick r:id="rId6"/>
              </a:rPr>
              <a:t>Onion-root-Mitosis-scaled.jpg (2560×1918) (valleymicroscope.com)</a:t>
            </a:r>
            <a:endParaRPr lang="en-US" sz="800"/>
          </a:p>
        </p:txBody>
      </p:sp>
      <p:sp>
        <p:nvSpPr>
          <p:cNvPr id="13" name="TextBox 12">
            <a:extLst>
              <a:ext uri="{FF2B5EF4-FFF2-40B4-BE49-F238E27FC236}">
                <a16:creationId xmlns:a16="http://schemas.microsoft.com/office/drawing/2014/main" id="{57C7B8E8-0D1D-03A7-C7FE-1CCC427DFE4E}"/>
              </a:ext>
            </a:extLst>
          </p:cNvPr>
          <p:cNvSpPr txBox="1"/>
          <p:nvPr/>
        </p:nvSpPr>
        <p:spPr>
          <a:xfrm>
            <a:off x="4717375" y="6464528"/>
            <a:ext cx="2991525" cy="215444"/>
          </a:xfrm>
          <a:prstGeom prst="rect">
            <a:avLst/>
          </a:prstGeom>
          <a:noFill/>
        </p:spPr>
        <p:txBody>
          <a:bodyPr wrap="square" rtlCol="0">
            <a:spAutoFit/>
          </a:bodyPr>
          <a:lstStyle/>
          <a:p>
            <a:pPr algn="ctr"/>
            <a:r>
              <a:rPr lang="en-US" sz="800"/>
              <a:t>LiveScience.com</a:t>
            </a:r>
          </a:p>
        </p:txBody>
      </p:sp>
    </p:spTree>
    <p:extLst>
      <p:ext uri="{BB962C8B-B14F-4D97-AF65-F5344CB8AC3E}">
        <p14:creationId xmlns:p14="http://schemas.microsoft.com/office/powerpoint/2010/main" val="29219291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57AD7B-F0B6-1B54-07F9-0689ACBEE4A3}"/>
              </a:ext>
            </a:extLst>
          </p:cNvPr>
          <p:cNvSpPr>
            <a:spLocks noGrp="1"/>
          </p:cNvSpPr>
          <p:nvPr>
            <p:ph type="title"/>
          </p:nvPr>
        </p:nvSpPr>
        <p:spPr>
          <a:xfrm>
            <a:off x="838200" y="1260389"/>
            <a:ext cx="10515600" cy="1346887"/>
          </a:xfrm>
        </p:spPr>
        <p:txBody>
          <a:bodyPr/>
          <a:lstStyle/>
          <a:p>
            <a:pPr algn="ctr"/>
            <a:r>
              <a:rPr lang="en-US"/>
              <a:t>What questions do your students have about DNA and its role in inheritance?</a:t>
            </a:r>
          </a:p>
        </p:txBody>
      </p:sp>
      <p:pic>
        <p:nvPicPr>
          <p:cNvPr id="5" name="Content Placeholder 4" descr="A dog sleeping on a couch&#10;&#10;Description automatically generated">
            <a:extLst>
              <a:ext uri="{FF2B5EF4-FFF2-40B4-BE49-F238E27FC236}">
                <a16:creationId xmlns:a16="http://schemas.microsoft.com/office/drawing/2014/main" id="{8C4122A0-110D-3A17-04FE-B015615C39B0}"/>
              </a:ext>
            </a:extLst>
          </p:cNvPr>
          <p:cNvPicPr>
            <a:picLocks noGrp="1" noChangeAspect="1"/>
          </p:cNvPicPr>
          <p:nvPr>
            <p:ph idx="1"/>
          </p:nvPr>
        </p:nvPicPr>
        <p:blipFill>
          <a:blip r:embed="rId4"/>
          <a:srcRect/>
          <a:stretch/>
        </p:blipFill>
        <p:spPr>
          <a:xfrm>
            <a:off x="1267890" y="3477661"/>
            <a:ext cx="3081002" cy="1917923"/>
          </a:xfrm>
        </p:spPr>
      </p:pic>
      <p:pic>
        <p:nvPicPr>
          <p:cNvPr id="7" name="Picture 6" descr="Close-up of a person&amp;#39;s eye&#10;&#10;Description automatically generated">
            <a:extLst>
              <a:ext uri="{FF2B5EF4-FFF2-40B4-BE49-F238E27FC236}">
                <a16:creationId xmlns:a16="http://schemas.microsoft.com/office/drawing/2014/main" id="{0518403D-3D1F-303B-C8DE-5FAEFE55ECE7}"/>
              </a:ext>
            </a:extLst>
          </p:cNvPr>
          <p:cNvPicPr>
            <a:picLocks noChangeAspect="1"/>
          </p:cNvPicPr>
          <p:nvPr/>
        </p:nvPicPr>
        <p:blipFill>
          <a:blip r:embed="rId5"/>
          <a:srcRect/>
          <a:stretch/>
        </p:blipFill>
        <p:spPr>
          <a:xfrm>
            <a:off x="4645454" y="3478195"/>
            <a:ext cx="3225800" cy="2150533"/>
          </a:xfrm>
          <a:prstGeom prst="rect">
            <a:avLst/>
          </a:prstGeom>
        </p:spPr>
      </p:pic>
      <p:pic>
        <p:nvPicPr>
          <p:cNvPr id="11" name="Picture 10" descr="A picture containing food, cheese&#10;&#10;Description automatically generated">
            <a:extLst>
              <a:ext uri="{FF2B5EF4-FFF2-40B4-BE49-F238E27FC236}">
                <a16:creationId xmlns:a16="http://schemas.microsoft.com/office/drawing/2014/main" id="{67BF3F9D-0944-B60C-127E-09BBEFF14A49}"/>
              </a:ext>
            </a:extLst>
          </p:cNvPr>
          <p:cNvPicPr>
            <a:picLocks noChangeAspect="1"/>
          </p:cNvPicPr>
          <p:nvPr/>
        </p:nvPicPr>
        <p:blipFill>
          <a:blip r:embed="rId6"/>
          <a:srcRect/>
          <a:stretch/>
        </p:blipFill>
        <p:spPr>
          <a:xfrm>
            <a:off x="8377252" y="2724663"/>
            <a:ext cx="2388057" cy="3582086"/>
          </a:xfrm>
          <a:prstGeom prst="rect">
            <a:avLst/>
          </a:prstGeom>
        </p:spPr>
      </p:pic>
      <p:sp>
        <p:nvSpPr>
          <p:cNvPr id="6" name="TextBox 5">
            <a:extLst>
              <a:ext uri="{FF2B5EF4-FFF2-40B4-BE49-F238E27FC236}">
                <a16:creationId xmlns:a16="http://schemas.microsoft.com/office/drawing/2014/main" id="{541179A7-EBEB-510B-5BF4-4E03A9DEDB8E}"/>
              </a:ext>
            </a:extLst>
          </p:cNvPr>
          <p:cNvSpPr txBox="1"/>
          <p:nvPr/>
        </p:nvSpPr>
        <p:spPr>
          <a:xfrm>
            <a:off x="952930" y="6499650"/>
            <a:ext cx="3395962" cy="215444"/>
          </a:xfrm>
          <a:prstGeom prst="rect">
            <a:avLst/>
          </a:prstGeom>
          <a:noFill/>
        </p:spPr>
        <p:txBody>
          <a:bodyPr wrap="square" rtlCol="0">
            <a:spAutoFit/>
          </a:bodyPr>
          <a:lstStyle/>
          <a:p>
            <a:pPr algn="ctr"/>
            <a:r>
              <a:rPr lang="en-US" sz="800">
                <a:hlinkClick r:id="rId7"/>
              </a:rPr>
              <a:t>File:Young beagle at rest.jpg - Wikimedia Commons</a:t>
            </a:r>
            <a:endParaRPr lang="en-US" sz="800"/>
          </a:p>
        </p:txBody>
      </p:sp>
      <p:sp>
        <p:nvSpPr>
          <p:cNvPr id="8" name="TextBox 7">
            <a:extLst>
              <a:ext uri="{FF2B5EF4-FFF2-40B4-BE49-F238E27FC236}">
                <a16:creationId xmlns:a16="http://schemas.microsoft.com/office/drawing/2014/main" id="{BAE9C103-AFF1-A7B3-D3D6-A84F75EA6728}"/>
              </a:ext>
            </a:extLst>
          </p:cNvPr>
          <p:cNvSpPr txBox="1"/>
          <p:nvPr/>
        </p:nvSpPr>
        <p:spPr>
          <a:xfrm>
            <a:off x="5271424" y="6499650"/>
            <a:ext cx="2571686" cy="215444"/>
          </a:xfrm>
          <a:prstGeom prst="rect">
            <a:avLst/>
          </a:prstGeom>
          <a:noFill/>
        </p:spPr>
        <p:txBody>
          <a:bodyPr wrap="square" rtlCol="0">
            <a:spAutoFit/>
          </a:bodyPr>
          <a:lstStyle/>
          <a:p>
            <a:r>
              <a:rPr lang="en-US" sz="800">
                <a:hlinkClick r:id="rId8"/>
              </a:rPr>
              <a:t>File:A sample of brown eyes.jpg - Wikipedia</a:t>
            </a:r>
            <a:endParaRPr lang="en-US" sz="800"/>
          </a:p>
        </p:txBody>
      </p:sp>
      <p:sp>
        <p:nvSpPr>
          <p:cNvPr id="9" name="TextBox 8">
            <a:extLst>
              <a:ext uri="{FF2B5EF4-FFF2-40B4-BE49-F238E27FC236}">
                <a16:creationId xmlns:a16="http://schemas.microsoft.com/office/drawing/2014/main" id="{FB16ED38-A036-5AA5-E7CF-C681A2C83AC8}"/>
              </a:ext>
            </a:extLst>
          </p:cNvPr>
          <p:cNvSpPr txBox="1"/>
          <p:nvPr/>
        </p:nvSpPr>
        <p:spPr>
          <a:xfrm>
            <a:off x="8167816" y="6414580"/>
            <a:ext cx="2806929" cy="215444"/>
          </a:xfrm>
          <a:prstGeom prst="rect">
            <a:avLst/>
          </a:prstGeom>
          <a:noFill/>
        </p:spPr>
        <p:txBody>
          <a:bodyPr wrap="square" rtlCol="0">
            <a:spAutoFit/>
          </a:bodyPr>
          <a:lstStyle/>
          <a:p>
            <a:pPr algn="ctr"/>
            <a:r>
              <a:rPr lang="en-US" sz="800" err="1">
                <a:hlinkClick r:id="rId9"/>
              </a:rPr>
              <a:t>Hartkaese</a:t>
            </a:r>
            <a:r>
              <a:rPr lang="en-US" sz="800">
                <a:hlinkClick r:id="rId9"/>
              </a:rPr>
              <a:t> </a:t>
            </a:r>
            <a:r>
              <a:rPr lang="en-US" sz="800" err="1">
                <a:hlinkClick r:id="rId9"/>
              </a:rPr>
              <a:t>HardCheeses</a:t>
            </a:r>
            <a:r>
              <a:rPr lang="en-US" sz="800">
                <a:hlinkClick r:id="rId9"/>
              </a:rPr>
              <a:t> - Cheese - Wikipedia</a:t>
            </a:r>
            <a:endParaRPr lang="en-US" sz="800"/>
          </a:p>
        </p:txBody>
      </p:sp>
    </p:spTree>
    <p:extLst>
      <p:ext uri="{BB962C8B-B14F-4D97-AF65-F5344CB8AC3E}">
        <p14:creationId xmlns:p14="http://schemas.microsoft.com/office/powerpoint/2010/main" val="116132944"/>
      </p:ext>
    </p:extLst>
  </p:cSld>
  <p:clrMapOvr>
    <a:masterClrMapping/>
  </p:clrMapOvr>
  <p:extLst>
    <p:ext uri="{6950BFC3-D8DA-4A85-94F7-54DA5524770B}">
      <p188:commentRel xmlns:p188="http://schemas.microsoft.com/office/powerpoint/2018/8/main" r:id="rId3"/>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descr="A picture containing person, pinwheel, outdoor object, ride&#10;&#10;Description automatically generated">
            <a:extLst>
              <a:ext uri="{FF2B5EF4-FFF2-40B4-BE49-F238E27FC236}">
                <a16:creationId xmlns:a16="http://schemas.microsoft.com/office/drawing/2014/main" id="{E3257BD6-F60E-3F22-1555-54B84CAE99E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482281" y="2046610"/>
            <a:ext cx="6096000" cy="4057650"/>
          </a:xfrm>
        </p:spPr>
      </p:pic>
      <p:sp>
        <p:nvSpPr>
          <p:cNvPr id="11" name="TextBox 10">
            <a:extLst>
              <a:ext uri="{FF2B5EF4-FFF2-40B4-BE49-F238E27FC236}">
                <a16:creationId xmlns:a16="http://schemas.microsoft.com/office/drawing/2014/main" id="{82019460-E011-F34E-168E-4397D689869F}"/>
              </a:ext>
            </a:extLst>
          </p:cNvPr>
          <p:cNvSpPr txBox="1"/>
          <p:nvPr/>
        </p:nvSpPr>
        <p:spPr>
          <a:xfrm>
            <a:off x="613720" y="1532238"/>
            <a:ext cx="5082746" cy="5078313"/>
          </a:xfrm>
          <a:prstGeom prst="rect">
            <a:avLst/>
          </a:prstGeom>
          <a:noFill/>
        </p:spPr>
        <p:txBody>
          <a:bodyPr wrap="square" lIns="91440" tIns="45720" rIns="91440" bIns="45720" rtlCol="0" anchor="t">
            <a:spAutoFit/>
          </a:bodyPr>
          <a:lstStyle/>
          <a:p>
            <a:r>
              <a:rPr lang="en-US" sz="3600"/>
              <a:t>Using the DNA Starter Kit:  </a:t>
            </a:r>
          </a:p>
          <a:p>
            <a:r>
              <a:rPr lang="en-US" sz="3600"/>
              <a:t>What do I notice about the model?</a:t>
            </a:r>
          </a:p>
          <a:p>
            <a:endParaRPr lang="en-US" sz="3600"/>
          </a:p>
          <a:p>
            <a:r>
              <a:rPr lang="en-US" sz="3600"/>
              <a:t>What do I wonder?</a:t>
            </a:r>
          </a:p>
          <a:p>
            <a:endParaRPr lang="en-US" sz="3600"/>
          </a:p>
          <a:p>
            <a:r>
              <a:rPr lang="en-US" sz="3600"/>
              <a:t>What two questions do I have?</a:t>
            </a:r>
          </a:p>
        </p:txBody>
      </p:sp>
    </p:spTree>
    <p:extLst>
      <p:ext uri="{BB962C8B-B14F-4D97-AF65-F5344CB8AC3E}">
        <p14:creationId xmlns:p14="http://schemas.microsoft.com/office/powerpoint/2010/main" val="9203893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86801-1FF5-E62A-3967-E931AF624EAC}"/>
              </a:ext>
            </a:extLst>
          </p:cNvPr>
          <p:cNvSpPr>
            <a:spLocks noGrp="1"/>
          </p:cNvSpPr>
          <p:nvPr>
            <p:ph type="title"/>
          </p:nvPr>
        </p:nvSpPr>
        <p:spPr>
          <a:xfrm>
            <a:off x="838200" y="1428236"/>
            <a:ext cx="10515600" cy="839487"/>
          </a:xfrm>
        </p:spPr>
        <p:txBody>
          <a:bodyPr>
            <a:normAutofit/>
          </a:bodyPr>
          <a:lstStyle/>
          <a:p>
            <a:pPr algn="ctr"/>
            <a:r>
              <a:rPr lang="en-US"/>
              <a:t>Without using magnets, assemble the model</a:t>
            </a:r>
          </a:p>
        </p:txBody>
      </p:sp>
      <p:sp>
        <p:nvSpPr>
          <p:cNvPr id="7" name="Content Placeholder 6">
            <a:extLst>
              <a:ext uri="{FF2B5EF4-FFF2-40B4-BE49-F238E27FC236}">
                <a16:creationId xmlns:a16="http://schemas.microsoft.com/office/drawing/2014/main" id="{D7B206F0-6215-ACB7-E544-A6E99BC7EE34}"/>
              </a:ext>
            </a:extLst>
          </p:cNvPr>
          <p:cNvSpPr>
            <a:spLocks noGrp="1"/>
          </p:cNvSpPr>
          <p:nvPr>
            <p:ph idx="1"/>
          </p:nvPr>
        </p:nvSpPr>
        <p:spPr>
          <a:xfrm>
            <a:off x="838200" y="2315638"/>
            <a:ext cx="5735595" cy="4137550"/>
          </a:xfrm>
        </p:spPr>
        <p:txBody>
          <a:bodyPr/>
          <a:lstStyle/>
          <a:p>
            <a:r>
              <a:rPr lang="en-US" sz="3200"/>
              <a:t>What do you notice about the model? </a:t>
            </a:r>
          </a:p>
          <a:p>
            <a:endParaRPr lang="en-US" sz="3200"/>
          </a:p>
          <a:p>
            <a:r>
              <a:rPr lang="en-US" sz="3200"/>
              <a:t>Compare it with those at your table. How are they the same?</a:t>
            </a:r>
          </a:p>
          <a:p>
            <a:endParaRPr lang="en-US" sz="3200"/>
          </a:p>
          <a:p>
            <a:r>
              <a:rPr lang="en-US" sz="3200"/>
              <a:t>How are they different?</a:t>
            </a:r>
          </a:p>
          <a:p>
            <a:pPr marL="0" indent="0">
              <a:buNone/>
            </a:pPr>
            <a:endParaRPr lang="en-US"/>
          </a:p>
          <a:p>
            <a:endParaRPr lang="en-US"/>
          </a:p>
          <a:p>
            <a:pPr marL="0" indent="0">
              <a:buNone/>
            </a:pPr>
            <a:endParaRPr lang="en-US"/>
          </a:p>
        </p:txBody>
      </p:sp>
      <p:pic>
        <p:nvPicPr>
          <p:cNvPr id="8" name="Picture 7" descr="A group of colorful balloons&#10;&#10;Description automatically generated with low confidence">
            <a:extLst>
              <a:ext uri="{FF2B5EF4-FFF2-40B4-BE49-F238E27FC236}">
                <a16:creationId xmlns:a16="http://schemas.microsoft.com/office/drawing/2014/main" id="{3C61AB1C-754C-5D90-74FF-E8B0A8A339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64769" y="2420413"/>
            <a:ext cx="4031881" cy="3937235"/>
          </a:xfrm>
          <a:prstGeom prst="rect">
            <a:avLst/>
          </a:prstGeom>
        </p:spPr>
      </p:pic>
    </p:spTree>
    <p:extLst>
      <p:ext uri="{BB962C8B-B14F-4D97-AF65-F5344CB8AC3E}">
        <p14:creationId xmlns:p14="http://schemas.microsoft.com/office/powerpoint/2010/main" val="7972513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86801-1FF5-E62A-3967-E931AF624EAC}"/>
              </a:ext>
            </a:extLst>
          </p:cNvPr>
          <p:cNvSpPr>
            <a:spLocks noGrp="1"/>
          </p:cNvSpPr>
          <p:nvPr>
            <p:ph type="title"/>
          </p:nvPr>
        </p:nvSpPr>
        <p:spPr>
          <a:xfrm>
            <a:off x="838200" y="1161536"/>
            <a:ext cx="10515600" cy="1025610"/>
          </a:xfrm>
        </p:spPr>
        <p:txBody>
          <a:bodyPr>
            <a:normAutofit/>
          </a:bodyPr>
          <a:lstStyle/>
          <a:p>
            <a:pPr algn="ctr"/>
            <a:r>
              <a:rPr lang="en-US"/>
              <a:t>Let’s have a closer look at the structure</a:t>
            </a:r>
          </a:p>
        </p:txBody>
      </p:sp>
      <p:pic>
        <p:nvPicPr>
          <p:cNvPr id="5" name="Content Placeholder 4" descr="Diagram&#10;&#10;Description automatically generated">
            <a:extLst>
              <a:ext uri="{FF2B5EF4-FFF2-40B4-BE49-F238E27FC236}">
                <a16:creationId xmlns:a16="http://schemas.microsoft.com/office/drawing/2014/main" id="{E147C153-AEEF-C960-4E0A-BADBF184AA5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6107" y="2594919"/>
            <a:ext cx="7423297" cy="2693772"/>
          </a:xfrm>
        </p:spPr>
      </p:pic>
      <p:pic>
        <p:nvPicPr>
          <p:cNvPr id="6" name="Picture 5" descr="A close-up of a toy&#10;&#10;Description automatically generated with medium confidence">
            <a:extLst>
              <a:ext uri="{FF2B5EF4-FFF2-40B4-BE49-F238E27FC236}">
                <a16:creationId xmlns:a16="http://schemas.microsoft.com/office/drawing/2014/main" id="{9E274D59-A7DB-2E8B-B9E1-E702D1D20A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62332" y="2100672"/>
            <a:ext cx="2630389" cy="2630389"/>
          </a:xfrm>
          <a:prstGeom prst="rect">
            <a:avLst/>
          </a:prstGeom>
        </p:spPr>
      </p:pic>
      <p:pic>
        <p:nvPicPr>
          <p:cNvPr id="9" name="Picture 8">
            <a:extLst>
              <a:ext uri="{FF2B5EF4-FFF2-40B4-BE49-F238E27FC236}">
                <a16:creationId xmlns:a16="http://schemas.microsoft.com/office/drawing/2014/main" id="{98FBEC0F-8899-8A77-052D-9DAF8C83274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92762" y="4755402"/>
            <a:ext cx="1525121" cy="1555026"/>
          </a:xfrm>
          <a:prstGeom prst="rect">
            <a:avLst/>
          </a:prstGeom>
        </p:spPr>
      </p:pic>
      <p:pic>
        <p:nvPicPr>
          <p:cNvPr id="10" name="Picture 9" descr="A close-up of some gummy bears&#10;&#10;Description automatically generated with medium confidence">
            <a:extLst>
              <a:ext uri="{FF2B5EF4-FFF2-40B4-BE49-F238E27FC236}">
                <a16:creationId xmlns:a16="http://schemas.microsoft.com/office/drawing/2014/main" id="{0E167B05-D854-9809-53CB-E9C3760E43F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61438" y="4755402"/>
            <a:ext cx="1499982" cy="1555027"/>
          </a:xfrm>
          <a:prstGeom prst="rect">
            <a:avLst/>
          </a:prstGeom>
        </p:spPr>
      </p:pic>
    </p:spTree>
    <p:extLst>
      <p:ext uri="{BB962C8B-B14F-4D97-AF65-F5344CB8AC3E}">
        <p14:creationId xmlns:p14="http://schemas.microsoft.com/office/powerpoint/2010/main" val="20991001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5F484B-39F9-2246-BE5B-79127D088E00}"/>
              </a:ext>
            </a:extLst>
          </p:cNvPr>
          <p:cNvSpPr>
            <a:spLocks noGrp="1"/>
          </p:cNvSpPr>
          <p:nvPr>
            <p:ph type="title"/>
          </p:nvPr>
        </p:nvSpPr>
        <p:spPr>
          <a:xfrm>
            <a:off x="1433384" y="1383773"/>
            <a:ext cx="9255211" cy="1351477"/>
          </a:xfrm>
        </p:spPr>
        <p:txBody>
          <a:bodyPr>
            <a:normAutofit/>
          </a:bodyPr>
          <a:lstStyle/>
          <a:p>
            <a:r>
              <a:rPr lang="en-US" sz="4400"/>
              <a:t>Let’s have a closer look at the structure</a:t>
            </a:r>
            <a:endParaRPr lang="en-US"/>
          </a:p>
        </p:txBody>
      </p:sp>
      <p:sp>
        <p:nvSpPr>
          <p:cNvPr id="3" name="Content Placeholder 2">
            <a:extLst>
              <a:ext uri="{FF2B5EF4-FFF2-40B4-BE49-F238E27FC236}">
                <a16:creationId xmlns:a16="http://schemas.microsoft.com/office/drawing/2014/main" id="{C49510B8-8365-4211-6FC2-9953C8DC605E}"/>
              </a:ext>
            </a:extLst>
          </p:cNvPr>
          <p:cNvSpPr>
            <a:spLocks noGrp="1"/>
          </p:cNvSpPr>
          <p:nvPr>
            <p:ph idx="1"/>
          </p:nvPr>
        </p:nvSpPr>
        <p:spPr>
          <a:xfrm>
            <a:off x="838200" y="5474225"/>
            <a:ext cx="4994189" cy="739807"/>
          </a:xfrm>
        </p:spPr>
        <p:txBody>
          <a:bodyPr>
            <a:normAutofit/>
          </a:bodyPr>
          <a:lstStyle/>
          <a:p>
            <a:pPr marL="0" indent="0">
              <a:buNone/>
            </a:pPr>
            <a:endParaRPr lang="en-US" sz="4400"/>
          </a:p>
        </p:txBody>
      </p:sp>
      <p:pic>
        <p:nvPicPr>
          <p:cNvPr id="4" name="Picture 3" descr="Chart, bubble chart&#10;&#10;Description automatically generated">
            <a:extLst>
              <a:ext uri="{FF2B5EF4-FFF2-40B4-BE49-F238E27FC236}">
                <a16:creationId xmlns:a16="http://schemas.microsoft.com/office/drawing/2014/main" id="{CAC7C5C2-842C-D5F9-B679-AA4060D2F2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1646" y="2735251"/>
            <a:ext cx="11928707" cy="3883563"/>
          </a:xfrm>
          <a:prstGeom prst="rect">
            <a:avLst/>
          </a:prstGeom>
        </p:spPr>
      </p:pic>
    </p:spTree>
    <p:extLst>
      <p:ext uri="{BB962C8B-B14F-4D97-AF65-F5344CB8AC3E}">
        <p14:creationId xmlns:p14="http://schemas.microsoft.com/office/powerpoint/2010/main" val="12459629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orkshopPPTemplateUpperLeftLogo" id="{A5821354-2A34-48CB-A707-015A1345DBF7}" vid="{88B938EB-2674-4139-8E75-755DF4364DE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256d1f37-a5bf-40ea-9e3b-df9e783b5a8c" xsi:nil="true"/>
    <SharedWithUsers xmlns="256d1f37-a5bf-40ea-9e3b-df9e783b5a8c">
      <UserInfo>
        <DisplayName>Tim Herman</DisplayName>
        <AccountId>37</AccountId>
        <AccountType/>
      </UserInfo>
      <UserInfo>
        <DisplayName>Mark Arnholt</DisplayName>
        <AccountId>477</AccountId>
        <AccountType/>
      </UserInfo>
      <UserInfo>
        <DisplayName>Ruth Hutson</DisplayName>
        <AccountId>478</AccountId>
        <AccountType/>
      </UserInfo>
    </SharedWithUsers>
    <lcf76f155ced4ddcb4097134ff3c332f xmlns="fccfdd5f-3cf6-48f3-9c58-398738ebd059">
      <Terms xmlns="http://schemas.microsoft.com/office/infopath/2007/PartnerControls"/>
    </lcf76f155ced4ddcb4097134ff3c332f>
    <_ip_UnifiedCompliancePolicyUIAction xmlns="http://schemas.microsoft.com/sharepoint/v3" xsi:nil="true"/>
    <Comments xmlns="fccfdd5f-3cf6-48f3-9c58-398738ebd059" xsi:nil="true"/>
    <SubmittedtoNSTA xmlns="fccfdd5f-3cf6-48f3-9c58-398738ebd059">false</SubmittedtoNSTA>
    <_ip_UnifiedCompliancePolicyProperties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7B964E229AE904C840342B739320C07" ma:contentTypeVersion="20" ma:contentTypeDescription="Create a new document." ma:contentTypeScope="" ma:versionID="84d1a5993485642f102bc06eaebd549e">
  <xsd:schema xmlns:xsd="http://www.w3.org/2001/XMLSchema" xmlns:xs="http://www.w3.org/2001/XMLSchema" xmlns:p="http://schemas.microsoft.com/office/2006/metadata/properties" xmlns:ns1="http://schemas.microsoft.com/sharepoint/v3" xmlns:ns2="256d1f37-a5bf-40ea-9e3b-df9e783b5a8c" xmlns:ns3="fccfdd5f-3cf6-48f3-9c58-398738ebd059" targetNamespace="http://schemas.microsoft.com/office/2006/metadata/properties" ma:root="true" ma:fieldsID="2cc5052e2b9664e348918f7b73b77a01" ns1:_="" ns2:_="" ns3:_="">
    <xsd:import namespace="http://schemas.microsoft.com/sharepoint/v3"/>
    <xsd:import namespace="256d1f37-a5bf-40ea-9e3b-df9e783b5a8c"/>
    <xsd:import namespace="fccfdd5f-3cf6-48f3-9c58-398738ebd05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KeyPoints" minOccurs="0"/>
                <xsd:element ref="ns3:MediaServiceKeyPoints" minOccurs="0"/>
                <xsd:element ref="ns3:MediaServiceGenerationTime" minOccurs="0"/>
                <xsd:element ref="ns3:MediaServiceEventHashCode" minOccurs="0"/>
                <xsd:element ref="ns3:MediaServiceOCR" minOccurs="0"/>
                <xsd:element ref="ns1:_ip_UnifiedCompliancePolicyProperties" minOccurs="0"/>
                <xsd:element ref="ns1:_ip_UnifiedCompliancePolicyUIAction" minOccurs="0"/>
                <xsd:element ref="ns3:SubmittedtoNSTA" minOccurs="0"/>
                <xsd:element ref="ns3:Comments" minOccurs="0"/>
                <xsd:element ref="ns3:lcf76f155ced4ddcb4097134ff3c332f" minOccurs="0"/>
                <xsd:element ref="ns2:TaxCatchAll" minOccurs="0"/>
                <xsd:element ref="ns3:MediaLengthInSecond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6d1f37-a5bf-40ea-9e3b-df9e783b5a8c"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4" nillable="true" ma:displayName="Taxonomy Catch All Column" ma:hidden="true" ma:list="{70c86df9-d0e8-46f0-93a5-6d2a22d58cc4}" ma:internalName="TaxCatchAll" ma:showField="CatchAllData" ma:web="256d1f37-a5bf-40ea-9e3b-df9e783b5a8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ccfdd5f-3cf6-48f3-9c58-398738ebd059"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SubmittedtoNSTA" ma:index="20" nillable="true" ma:displayName="Submitted to NSTA" ma:default="0" ma:format="Dropdown" ma:internalName="SubmittedtoNSTA">
      <xsd:simpleType>
        <xsd:restriction base="dms:Boolean"/>
      </xsd:simpleType>
    </xsd:element>
    <xsd:element name="Comments" ma:index="21" nillable="true" ma:displayName="Comments" ma:format="Dropdown" ma:internalName="Comments">
      <xsd:simpleType>
        <xsd:restriction base="dms:Text">
          <xsd:maxLength value="255"/>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00f08751-b953-413e-9b34-2297f674b6a3" ma:termSetId="09814cd3-568e-fe90-9814-8d621ff8fb84" ma:anchorId="fba54fb3-c3e1-fe81-a776-ca4b69148c4d" ma:open="true" ma:isKeyword="false">
      <xsd:complexType>
        <xsd:sequence>
          <xsd:element ref="pc:Terms" minOccurs="0" maxOccurs="1"/>
        </xsd:sequence>
      </xsd:complexType>
    </xsd:element>
    <xsd:element name="MediaLengthInSeconds" ma:index="25" nillable="true" ma:displayName="MediaLengthInSeconds" ma:hidden="true" ma:internalName="MediaLengthInSeconds" ma:readOnly="true">
      <xsd:simpleType>
        <xsd:restriction base="dms:Unknown"/>
      </xsd:simpleType>
    </xsd:element>
    <xsd:element name="MediaServiceLocation" ma:index="26"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D5962CB-8C63-4229-A667-B44985094579}">
  <ds:schemaRefs>
    <ds:schemaRef ds:uri="256d1f37-a5bf-40ea-9e3b-df9e783b5a8c"/>
    <ds:schemaRef ds:uri="cfebaabb-06ba-495d-9116-624c50a03998"/>
    <ds:schemaRef ds:uri="fccfdd5f-3cf6-48f3-9c58-398738ebd059"/>
    <ds:schemaRef ds:uri="http://schemas.microsoft.com/office/2006/metadata/properties"/>
    <ds:schemaRef ds:uri="http://schemas.microsoft.com/office/infopath/2007/PartnerControls"/>
    <ds:schemaRef ds:uri="http://schemas.microsoft.com/sharepoint/v3"/>
  </ds:schemaRefs>
</ds:datastoreItem>
</file>

<file path=customXml/itemProps2.xml><?xml version="1.0" encoding="utf-8"?>
<ds:datastoreItem xmlns:ds="http://schemas.openxmlformats.org/officeDocument/2006/customXml" ds:itemID="{2A0EE22B-C8F6-4755-B64A-47A0669E7C57}">
  <ds:schemaRefs>
    <ds:schemaRef ds:uri="256d1f37-a5bf-40ea-9e3b-df9e783b5a8c"/>
    <ds:schemaRef ds:uri="fccfdd5f-3cf6-48f3-9c58-398738ebd05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91D679C-C911-4C8E-8BD8-1E1E6B10F7B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WorkshopPPTemplateUpperLeftLogo</Template>
  <Application>Microsoft Office PowerPoint</Application>
  <PresentationFormat>Widescreen</PresentationFormat>
  <Slides>27</Slides>
  <Notes>21</Notes>
  <HiddenSlides>0</HiddenSlide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Discovering Dynamic DNA: More than Just As, Ts, Gs, and Cs</vt:lpstr>
      <vt:lpstr>PowerPoint Presentation</vt:lpstr>
      <vt:lpstr>Workshop Learning Goals</vt:lpstr>
      <vt:lpstr>What do you do to help your students understand DNA’s role and structure?</vt:lpstr>
      <vt:lpstr>What questions do your students have about DNA and its role in inheritance?</vt:lpstr>
      <vt:lpstr>PowerPoint Presentation</vt:lpstr>
      <vt:lpstr>Without using magnets, assemble the model</vt:lpstr>
      <vt:lpstr>Let’s have a closer look at the structure</vt:lpstr>
      <vt:lpstr>Let’s have a closer look at the structure</vt:lpstr>
      <vt:lpstr>Using the magnets, find your nucleotide pair</vt:lpstr>
      <vt:lpstr>A closer look at the model</vt:lpstr>
      <vt:lpstr>PowerPoint Presentation</vt:lpstr>
      <vt:lpstr>What do you notice?  What do you wonder? </vt:lpstr>
      <vt:lpstr>Comparing models</vt:lpstr>
      <vt:lpstr>A closer look at the model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Workshop NGSS Connections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Workshop Title</dc:title>
  <dc:creator>Rachel Mosey</dc:creator>
  <cp:revision>8</cp:revision>
  <cp:lastPrinted>2017-05-25T17:00:31Z</cp:lastPrinted>
  <dcterms:created xsi:type="dcterms:W3CDTF">2020-01-27T16:44:45Z</dcterms:created>
  <dcterms:modified xsi:type="dcterms:W3CDTF">2022-10-17T14:31:49Z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0x01010087B964E229AE904C840342B739320C07</vt:lpwstr>
  </property>
  <property fmtid="{D5CDD505-2E9C-101B-9397-08002B2CF9AE}" pid="3" name="MediaServiceImageTags">
    <vt:lpwstr/>
  </property>
  <property fmtid="{D5CDD505-2E9C-101B-9397-08002B2CF9AE}" pid="4" name="Order">
    <vt:r8>271800</vt:r8>
  </property>
  <property fmtid="{D5CDD505-2E9C-101B-9397-08002B2CF9AE}" pid="5" name="xd_ProgID">
    <vt:lpwstr/>
  </property>
  <property fmtid="{D5CDD505-2E9C-101B-9397-08002B2CF9AE}" pid="6" name="SubmittedtoNSTA">
    <vt:bool>false</vt:bool>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y fmtid="{D5CDD505-2E9C-101B-9397-08002B2CF9AE}" pid="11" name="xd_Signature">
    <vt:bool>false</vt:bool>
  </property>
  <property fmtid="{D5CDD505-2E9C-101B-9397-08002B2CF9AE}" pid="12" name="_SharedFileIndex">
    <vt:lpwstr/>
  </property>
  <property fmtid="{D5CDD505-2E9C-101B-9397-08002B2CF9AE}" pid="13" name="_SourceUrl">
    <vt:lpwstr/>
  </property>
</Properties>
</file>