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31"/>
  </p:notesMasterIdLst>
  <p:sldIdLst>
    <p:sldId id="282" r:id="rId6"/>
    <p:sldId id="453" r:id="rId7"/>
    <p:sldId id="454" r:id="rId8"/>
    <p:sldId id="455" r:id="rId9"/>
    <p:sldId id="372" r:id="rId10"/>
    <p:sldId id="413" r:id="rId11"/>
    <p:sldId id="401" r:id="rId12"/>
    <p:sldId id="456" r:id="rId13"/>
    <p:sldId id="457" r:id="rId14"/>
    <p:sldId id="458" r:id="rId15"/>
    <p:sldId id="459" r:id="rId16"/>
    <p:sldId id="284" r:id="rId17"/>
    <p:sldId id="460" r:id="rId18"/>
    <p:sldId id="414" r:id="rId19"/>
    <p:sldId id="277" r:id="rId20"/>
    <p:sldId id="278" r:id="rId21"/>
    <p:sldId id="461" r:id="rId22"/>
    <p:sldId id="462" r:id="rId23"/>
    <p:sldId id="280" r:id="rId24"/>
    <p:sldId id="264" r:id="rId25"/>
    <p:sldId id="273" r:id="rId26"/>
    <p:sldId id="272" r:id="rId27"/>
    <p:sldId id="463" r:id="rId28"/>
    <p:sldId id="452" r:id="rId29"/>
    <p:sldId id="27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6F0392-9420-F008-2F28-B168D9F6B883}" v="1" dt="2023-10-30T14:55:08.388"/>
    <p1510:client id="{78168712-98E3-41EB-962D-64E4FDF9829E}" v="137" dt="2023-10-23T15:50:37.596"/>
    <p1510:client id="{FA1C9333-7E96-0580-517D-0BBC9A73B52B}" v="25" dt="2023-10-24T04:00:49.5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10/31/2023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Model an action potential using three membrane pieces, 10 sodium ions (blue circles), 10 potassium ions (purple squares), 1 orange voltage-gated sodium pump, and 1 green voltage-gated potassium pump</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4098916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interested… adenyl cyclase/phosphodiesterase, Protein Kinase A, and target proteins…</a:t>
            </a: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4108911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421466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305317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Place 2 green  voltage-gated potassium pumps, 2 orange voltage-gated sodium pumps, 1 grey sodium-potassium pump, 1 red voltage-gated calcium pump, 1 brown SNAP/SNARE protein, and one yellow transport protein on the neuronal membrane</a:t>
            </a:r>
          </a:p>
          <a:p>
            <a:endParaRPr lang="en-US" dirty="0">
              <a:ea typeface="Calibri"/>
              <a:cs typeface="Calibri"/>
            </a:endParaRPr>
          </a:p>
          <a:p>
            <a:r>
              <a:rPr lang="en-US" dirty="0">
                <a:ea typeface="Calibri"/>
                <a:cs typeface="Calibri"/>
              </a:rPr>
              <a:t>To make vesicle: 4 straight membrane pieces,  then add 4 GABA, 1 red </a:t>
            </a:r>
            <a:r>
              <a:rPr lang="en-US" dirty="0" err="1">
                <a:ea typeface="Calibri"/>
                <a:cs typeface="Calibri"/>
              </a:rPr>
              <a:t>calmoldin</a:t>
            </a:r>
            <a:r>
              <a:rPr lang="en-US" dirty="0">
                <a:ea typeface="Calibri"/>
                <a:cs typeface="Calibri"/>
              </a:rPr>
              <a:t>, 1 yellow transport protein, and 1 brown SNAP/SNARE protein</a:t>
            </a:r>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4105141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115505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Place 2 green  voltage-gated potassium pumps, 2 orange voltage-gated sodium pumps, 1 grey sodium-potassium pump, 1 red voltage-gated calcium pump, 1 brown SNAP/SNARE protein, and one yellow transport protein on the neuronal membrane</a:t>
            </a:r>
          </a:p>
          <a:p>
            <a:endParaRPr lang="en-US" dirty="0">
              <a:ea typeface="Calibri"/>
              <a:cs typeface="Calibri"/>
            </a:endParaRPr>
          </a:p>
          <a:p>
            <a:r>
              <a:rPr lang="en-US" dirty="0">
                <a:ea typeface="Calibri"/>
                <a:cs typeface="Calibri"/>
              </a:rPr>
              <a:t>To make vesicle: 4 straight membrane pieces,  then add 4 GABA, 1 red </a:t>
            </a:r>
            <a:r>
              <a:rPr lang="en-US" err="1">
                <a:ea typeface="Calibri"/>
                <a:cs typeface="Calibri"/>
              </a:rPr>
              <a:t>calmoldin</a:t>
            </a:r>
            <a:r>
              <a:rPr lang="en-US" dirty="0">
                <a:ea typeface="Calibri"/>
                <a:cs typeface="Calibri"/>
              </a:rPr>
              <a:t>, 1 yellow transport protein, and 1 brown SNAP/SNARE protein</a:t>
            </a:r>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957493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StudentHandout_PartVII_ModelingaNeurotransmissionAGABAergicSynapse_10-23-17.pdf (3dmoleculardesigns.com)</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4105141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3.xml"/><Relationship Id="rId1" Type="http://schemas.openxmlformats.org/officeDocument/2006/relationships/video" Target="https://www.youtube.com/embed/9IIOMwo20xY?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video" Target="https://www.youtube.com/embed/ZmrDWIeX0Tc?start=247&amp;feature=oembed" TargetMode="External"/><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8.jpe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1.jpe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448123" y="1446493"/>
            <a:ext cx="6585327" cy="2362478"/>
          </a:xfrm>
        </p:spPr>
        <p:txBody>
          <a:bodyPr/>
          <a:lstStyle/>
          <a:p>
            <a:r>
              <a:rPr lang="en-US">
                <a:latin typeface="Verdana Pro SemiBold"/>
              </a:rPr>
              <a:t>It’s time to talk about it </a:t>
            </a:r>
            <a:br>
              <a:rPr lang="en-US"/>
            </a:br>
            <a:r>
              <a:rPr lang="en-US" sz="1800">
                <a:latin typeface="Verdana Pro SemiBold"/>
              </a:rPr>
              <a:t>Opioids, Narcan, and Mu-Opioid receptors interactions in the nervous system </a:t>
            </a:r>
            <a:endParaRPr lang="en-US"/>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5230826" y="3771084"/>
            <a:ext cx="3506168" cy="1410478"/>
          </a:xfrm>
        </p:spPr>
        <p:txBody>
          <a:bodyPr/>
          <a:lstStyle/>
          <a:p>
            <a:r>
              <a:rPr lang="en-US" dirty="0">
                <a:solidFill>
                  <a:schemeClr val="accent6"/>
                </a:solidFill>
              </a:rPr>
              <a:t>Ruth Hutson</a:t>
            </a:r>
          </a:p>
          <a:p>
            <a:r>
              <a:rPr lang="en-US" dirty="0">
                <a:solidFill>
                  <a:schemeClr val="accent6"/>
                </a:solidFill>
              </a:rPr>
              <a:t>Mark Arnholt</a:t>
            </a:r>
          </a:p>
        </p:txBody>
      </p:sp>
      <p:pic>
        <p:nvPicPr>
          <p:cNvPr id="1028" name="Picture 4">
            <a:extLst>
              <a:ext uri="{FF2B5EF4-FFF2-40B4-BE49-F238E27FC236}">
                <a16:creationId xmlns:a16="http://schemas.microsoft.com/office/drawing/2014/main" id="{25A98AC8-CADF-BFC4-B16A-40ABBAE54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1147" y="3609062"/>
            <a:ext cx="3484026" cy="2945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Opioid receptor, with a morphine analog in red and the cell membrane shown schematically in gray.">
            <a:extLst>
              <a:ext uri="{FF2B5EF4-FFF2-40B4-BE49-F238E27FC236}">
                <a16:creationId xmlns:a16="http://schemas.microsoft.com/office/drawing/2014/main" id="{02E74CE0-6054-E52D-5B29-931F679986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84" r="1984"/>
          <a:stretch>
            <a:fillRect/>
          </a:stretch>
        </p:blipFill>
        <p:spPr bwMode="auto">
          <a:xfrm>
            <a:off x="506343" y="2839915"/>
            <a:ext cx="3528356" cy="35271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C1EB6F3C-9BAC-2A2C-1228-F578F10810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8123" y="4980329"/>
            <a:ext cx="3442151" cy="1410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10</a:t>
            </a:fld>
            <a:endParaRPr lang="en-US"/>
          </a:p>
        </p:txBody>
      </p:sp>
      <p:pic>
        <p:nvPicPr>
          <p:cNvPr id="8" name="Content Placeholder 7" descr="A colorful paper cutouts on a white surface&#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153862" y="1265129"/>
            <a:ext cx="8145517" cy="5307718"/>
          </a:xfrm>
        </p:spPr>
      </p:pic>
      <p:sp>
        <p:nvSpPr>
          <p:cNvPr id="3" name="TextBox 2">
            <a:extLst>
              <a:ext uri="{FF2B5EF4-FFF2-40B4-BE49-F238E27FC236}">
                <a16:creationId xmlns:a16="http://schemas.microsoft.com/office/drawing/2014/main" id="{D8BFD410-B45B-501D-957C-7A5205F94AE9}"/>
              </a:ext>
            </a:extLst>
          </p:cNvPr>
          <p:cNvSpPr txBox="1"/>
          <p:nvPr/>
        </p:nvSpPr>
        <p:spPr>
          <a:xfrm>
            <a:off x="8322879" y="1250293"/>
            <a:ext cx="350520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To make vesicle: </a:t>
            </a:r>
          </a:p>
          <a:p>
            <a:r>
              <a:rPr lang="en-US" sz="2400" dirty="0">
                <a:ea typeface="Calibri"/>
                <a:cs typeface="Calibri"/>
              </a:rPr>
              <a:t> Join 4 straight yellow  membrane pieces</a:t>
            </a:r>
          </a:p>
          <a:p>
            <a:endParaRPr lang="en-US" sz="2400" dirty="0">
              <a:ea typeface="Calibri"/>
              <a:cs typeface="Calibri"/>
            </a:endParaRPr>
          </a:p>
          <a:p>
            <a:r>
              <a:rPr lang="en-US" sz="2400" dirty="0">
                <a:ea typeface="Calibri"/>
                <a:cs typeface="Calibri"/>
              </a:rPr>
              <a:t>Then add </a:t>
            </a:r>
            <a:endParaRPr lang="en-US" dirty="0">
              <a:ea typeface="Calibri"/>
              <a:cs typeface="Calibri"/>
            </a:endParaRPr>
          </a:p>
          <a:p>
            <a:r>
              <a:rPr lang="en-US" sz="2400" dirty="0">
                <a:ea typeface="Calibri"/>
                <a:cs typeface="Calibri"/>
              </a:rPr>
              <a:t>4 GABA</a:t>
            </a:r>
            <a:endParaRPr lang="en-US" dirty="0">
              <a:ea typeface="Calibri"/>
              <a:cs typeface="Calibri"/>
            </a:endParaRPr>
          </a:p>
          <a:p>
            <a:r>
              <a:rPr lang="en-US" sz="2400" dirty="0">
                <a:ea typeface="Calibri"/>
                <a:cs typeface="Calibri"/>
              </a:rPr>
              <a:t>1 red </a:t>
            </a:r>
            <a:r>
              <a:rPr lang="en-US" sz="2400" dirty="0" err="1">
                <a:ea typeface="Calibri"/>
                <a:cs typeface="Calibri"/>
              </a:rPr>
              <a:t>calmoldin</a:t>
            </a:r>
            <a:endParaRPr lang="en-US" sz="2400">
              <a:ea typeface="Calibri"/>
              <a:cs typeface="Calibri"/>
            </a:endParaRPr>
          </a:p>
          <a:p>
            <a:r>
              <a:rPr lang="en-US" sz="2400" dirty="0">
                <a:ea typeface="Calibri"/>
                <a:cs typeface="Calibri"/>
              </a:rPr>
              <a:t>1 yellow transport protein 1 brown SNAP/SNARE protein</a:t>
            </a:r>
            <a:endParaRPr lang="en-US">
              <a:ea typeface="Calibri"/>
              <a:cs typeface="Calibri"/>
            </a:endParaRPr>
          </a:p>
        </p:txBody>
      </p:sp>
    </p:spTree>
    <p:extLst>
      <p:ext uri="{BB962C8B-B14F-4D97-AF65-F5344CB8AC3E}">
        <p14:creationId xmlns:p14="http://schemas.microsoft.com/office/powerpoint/2010/main" val="321146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8" name="Content Placeholder 7" descr="A colorful paper cutouts on a white surface&#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153862" y="1265129"/>
            <a:ext cx="8145517" cy="5307718"/>
          </a:xfrm>
        </p:spPr>
      </p:pic>
      <p:sp>
        <p:nvSpPr>
          <p:cNvPr id="3" name="TextBox 2">
            <a:extLst>
              <a:ext uri="{FF2B5EF4-FFF2-40B4-BE49-F238E27FC236}">
                <a16:creationId xmlns:a16="http://schemas.microsoft.com/office/drawing/2014/main" id="{29BF6C53-F415-7ACF-4C11-E61F89BFC910}"/>
              </a:ext>
            </a:extLst>
          </p:cNvPr>
          <p:cNvSpPr txBox="1"/>
          <p:nvPr/>
        </p:nvSpPr>
        <p:spPr>
          <a:xfrm>
            <a:off x="8471776" y="1287705"/>
            <a:ext cx="3708773"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Let's model the GABAergic Synapse</a:t>
            </a:r>
          </a:p>
          <a:p>
            <a:endParaRPr lang="en-US" sz="2000" dirty="0">
              <a:ea typeface="Calibri"/>
              <a:cs typeface="Calibri"/>
            </a:endParaRPr>
          </a:p>
          <a:p>
            <a:pPr marL="342900" indent="-342900">
              <a:buAutoNum type="arabicParenR"/>
            </a:pPr>
            <a:r>
              <a:rPr lang="en-US" sz="2000" dirty="0">
                <a:ea typeface="Calibri"/>
                <a:cs typeface="Calibri"/>
              </a:rPr>
              <a:t>Show action potential arriving at terminal end</a:t>
            </a:r>
          </a:p>
          <a:p>
            <a:pPr marL="342900" indent="-342900">
              <a:buAutoNum type="arabicParenR"/>
            </a:pPr>
            <a:endParaRPr lang="en-US" sz="2000" dirty="0">
              <a:ea typeface="Calibri"/>
              <a:cs typeface="Calibri"/>
            </a:endParaRPr>
          </a:p>
          <a:p>
            <a:pPr marL="342900" indent="-342900">
              <a:buAutoNum type="arabicParenR"/>
            </a:pPr>
            <a:r>
              <a:rPr lang="en-US" sz="2000" dirty="0">
                <a:ea typeface="Calibri"/>
                <a:cs typeface="Calibri"/>
              </a:rPr>
              <a:t>Calcium channels open</a:t>
            </a:r>
          </a:p>
          <a:p>
            <a:r>
              <a:rPr lang="en-US" sz="2000" dirty="0">
                <a:ea typeface="Calibri"/>
                <a:cs typeface="Calibri"/>
              </a:rPr>
              <a:t>What direction does Ca ion move?</a:t>
            </a:r>
          </a:p>
          <a:p>
            <a:r>
              <a:rPr lang="en-US" sz="2000" dirty="0">
                <a:ea typeface="Calibri"/>
                <a:cs typeface="Calibri"/>
              </a:rPr>
              <a:t>Where do Ca ions bind?</a:t>
            </a:r>
          </a:p>
          <a:p>
            <a:endParaRPr lang="en-US" sz="2000" dirty="0">
              <a:ea typeface="Calibri"/>
              <a:cs typeface="Calibri"/>
            </a:endParaRPr>
          </a:p>
          <a:p>
            <a:r>
              <a:rPr lang="en-US" sz="2000" dirty="0">
                <a:ea typeface="Calibri"/>
                <a:cs typeface="Calibri"/>
              </a:rPr>
              <a:t>3) SNAP/SNARE proteins interact to bring vesicle to membrane </a:t>
            </a:r>
          </a:p>
          <a:p>
            <a:endParaRPr lang="en-US" sz="2000" dirty="0">
              <a:ea typeface="Calibri"/>
              <a:cs typeface="Calibri"/>
            </a:endParaRPr>
          </a:p>
          <a:p>
            <a:r>
              <a:rPr lang="en-US" sz="2000" dirty="0">
                <a:ea typeface="Calibri"/>
                <a:cs typeface="Calibri"/>
              </a:rPr>
              <a:t>4) GABA released into synaptic cleft. </a:t>
            </a:r>
          </a:p>
          <a:p>
            <a:endParaRPr lang="en-US" dirty="0">
              <a:ea typeface="Calibri"/>
              <a:cs typeface="Calibri"/>
            </a:endParaRPr>
          </a:p>
        </p:txBody>
      </p:sp>
    </p:spTree>
    <p:extLst>
      <p:ext uri="{BB962C8B-B14F-4D97-AF65-F5344CB8AC3E}">
        <p14:creationId xmlns:p14="http://schemas.microsoft.com/office/powerpoint/2010/main" val="3547382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5" name="Content Placeholder 4">
            <a:extLst>
              <a:ext uri="{FF2B5EF4-FFF2-40B4-BE49-F238E27FC236}">
                <a16:creationId xmlns:a16="http://schemas.microsoft.com/office/drawing/2014/main" id="{AC2FA5C1-D29C-20DC-2EF3-3DC487844C4C}"/>
              </a:ext>
            </a:extLst>
          </p:cNvPr>
          <p:cNvPicPr>
            <a:picLocks noGrp="1" noChangeAspect="1"/>
          </p:cNvPicPr>
          <p:nvPr>
            <p:ph idx="1"/>
          </p:nvPr>
        </p:nvPicPr>
        <p:blipFill>
          <a:blip r:embed="rId3"/>
          <a:stretch>
            <a:fillRect/>
          </a:stretch>
        </p:blipFill>
        <p:spPr>
          <a:xfrm>
            <a:off x="3276705" y="1502876"/>
            <a:ext cx="4453226" cy="5043552"/>
          </a:xfrm>
        </p:spPr>
      </p:pic>
      <p:sp>
        <p:nvSpPr>
          <p:cNvPr id="3" name="Oval 2">
            <a:extLst>
              <a:ext uri="{FF2B5EF4-FFF2-40B4-BE49-F238E27FC236}">
                <a16:creationId xmlns:a16="http://schemas.microsoft.com/office/drawing/2014/main" id="{FAAA057C-69B3-1936-6331-C02E27EA627F}"/>
              </a:ext>
            </a:extLst>
          </p:cNvPr>
          <p:cNvSpPr/>
          <p:nvPr/>
        </p:nvSpPr>
        <p:spPr>
          <a:xfrm>
            <a:off x="3147646" y="2127738"/>
            <a:ext cx="2672862" cy="1916724"/>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996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puzzle piece on a white surface&#10;&#10;Description automatically generated">
            <a:extLst>
              <a:ext uri="{FF2B5EF4-FFF2-40B4-BE49-F238E27FC236}">
                <a16:creationId xmlns:a16="http://schemas.microsoft.com/office/drawing/2014/main" id="{E5748D9F-B137-C6DC-828A-5344679EA2B5}"/>
              </a:ext>
            </a:extLst>
          </p:cNvPr>
          <p:cNvPicPr>
            <a:picLocks noChangeAspect="1"/>
          </p:cNvPicPr>
          <p:nvPr/>
        </p:nvPicPr>
        <p:blipFill>
          <a:blip r:embed="rId2"/>
          <a:stretch>
            <a:fillRect/>
          </a:stretch>
        </p:blipFill>
        <p:spPr>
          <a:xfrm>
            <a:off x="4082" y="2298926"/>
            <a:ext cx="3311979" cy="2260147"/>
          </a:xfrm>
          <a:prstGeom prst="rect">
            <a:avLst/>
          </a:prstGeom>
        </p:spPr>
      </p:pic>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dirty="0"/>
              <a:t>Calcium Channels and Calmodulin</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dirty="0" smtClean="0"/>
              <a:pPr/>
              <a:t>13</a:t>
            </a:fld>
            <a:endParaRPr lang="en-US" dirty="0"/>
          </a:p>
        </p:txBody>
      </p:sp>
      <p:pic>
        <p:nvPicPr>
          <p:cNvPr id="9218" name="Picture 2" descr="| Topology of a canonical voltage gated ion channel subunit on the ...">
            <a:extLst>
              <a:ext uri="{FF2B5EF4-FFF2-40B4-BE49-F238E27FC236}">
                <a16:creationId xmlns:a16="http://schemas.microsoft.com/office/drawing/2014/main" id="{40D0709D-68FD-A20B-26C4-6CC3896C639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53456" y="1716950"/>
            <a:ext cx="5284232" cy="418329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almodulin - Definition, Function and Structure | Biology Dictionary">
            <a:extLst>
              <a:ext uri="{FF2B5EF4-FFF2-40B4-BE49-F238E27FC236}">
                <a16:creationId xmlns:a16="http://schemas.microsoft.com/office/drawing/2014/main" id="{26E1F8D5-19F3-2AF6-1980-D54455DC9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4514" y="1105842"/>
            <a:ext cx="3790616" cy="5196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68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14</a:t>
            </a:fld>
            <a:endParaRPr lang="en-US"/>
          </a:p>
        </p:txBody>
      </p:sp>
      <p:pic>
        <p:nvPicPr>
          <p:cNvPr id="3" name="Online Media 2" title="Cholinergic Synapse  Stop Motion Video">
            <a:hlinkClick r:id="" action="ppaction://media"/>
            <a:extLst>
              <a:ext uri="{FF2B5EF4-FFF2-40B4-BE49-F238E27FC236}">
                <a16:creationId xmlns:a16="http://schemas.microsoft.com/office/drawing/2014/main" id="{A2667917-751A-0A22-3484-52B334D808C7}"/>
              </a:ext>
            </a:extLst>
          </p:cNvPr>
          <p:cNvPicPr>
            <a:picLocks noGrp="1" noRot="1" noChangeAspect="1"/>
          </p:cNvPicPr>
          <p:nvPr>
            <p:ph idx="1"/>
            <a:videoFile r:link="rId1"/>
          </p:nvPr>
        </p:nvPicPr>
        <p:blipFill>
          <a:blip r:embed="rId3"/>
          <a:stretch>
            <a:fillRect/>
          </a:stretch>
        </p:blipFill>
        <p:spPr>
          <a:xfrm>
            <a:off x="2415976" y="1502876"/>
            <a:ext cx="6881325" cy="5160553"/>
          </a:xfrm>
          <a:prstGeom prst="rect">
            <a:avLst/>
          </a:prstGeom>
        </p:spPr>
      </p:pic>
    </p:spTree>
    <p:extLst>
      <p:ext uri="{BB962C8B-B14F-4D97-AF65-F5344CB8AC3E}">
        <p14:creationId xmlns:p14="http://schemas.microsoft.com/office/powerpoint/2010/main" val="299856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t>Mu- Opioid receptor and Enkephalins</a:t>
            </a:r>
          </a:p>
        </p:txBody>
      </p:sp>
      <p:pic>
        <p:nvPicPr>
          <p:cNvPr id="3076" name="Picture 4" descr="Enkephalin Binding To Opioid Receptor Photograph by Juan Gaertner">
            <a:extLst>
              <a:ext uri="{FF2B5EF4-FFF2-40B4-BE49-F238E27FC236}">
                <a16:creationId xmlns:a16="http://schemas.microsoft.com/office/drawing/2014/main" id="{BBAFBF0E-80B2-CA92-750A-488FDDB47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78" y="883001"/>
            <a:ext cx="7978486" cy="597499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Mu Opioid Receptor Structure">
            <a:extLst>
              <a:ext uri="{FF2B5EF4-FFF2-40B4-BE49-F238E27FC236}">
                <a16:creationId xmlns:a16="http://schemas.microsoft.com/office/drawing/2014/main" id="{5B185ADD-79BC-42E3-F841-247958E1D3C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832" r="73416"/>
          <a:stretch/>
        </p:blipFill>
        <p:spPr bwMode="auto">
          <a:xfrm>
            <a:off x="8941561" y="3654762"/>
            <a:ext cx="2076267" cy="320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85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16191" y="502057"/>
            <a:ext cx="10581297" cy="544574"/>
          </a:xfrm>
        </p:spPr>
        <p:txBody>
          <a:bodyPr/>
          <a:lstStyle/>
          <a:p>
            <a:r>
              <a:rPr lang="en-US"/>
              <a:t>Opioid Analogs</a:t>
            </a:r>
          </a:p>
        </p:txBody>
      </p:sp>
      <p:pic>
        <p:nvPicPr>
          <p:cNvPr id="4098" name="Picture 2" descr="Chart of the lethal doses for the most potent opioids">
            <a:extLst>
              <a:ext uri="{FF2B5EF4-FFF2-40B4-BE49-F238E27FC236}">
                <a16:creationId xmlns:a16="http://schemas.microsoft.com/office/drawing/2014/main" id="{D2A1DB8C-0549-F839-9DDF-90F6F2FADB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6191" y="1149522"/>
            <a:ext cx="5332413" cy="53324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ll images">
            <a:extLst>
              <a:ext uri="{FF2B5EF4-FFF2-40B4-BE49-F238E27FC236}">
                <a16:creationId xmlns:a16="http://schemas.microsoft.com/office/drawing/2014/main" id="{BD431A2F-6EB6-52DC-144E-523F95D04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9866" y="552319"/>
            <a:ext cx="2095499" cy="147498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D0C1E79D-3F7A-D592-4673-C4A1BEA3C9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3280" y="1630019"/>
            <a:ext cx="2095500" cy="139065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undefined">
            <a:extLst>
              <a:ext uri="{FF2B5EF4-FFF2-40B4-BE49-F238E27FC236}">
                <a16:creationId xmlns:a16="http://schemas.microsoft.com/office/drawing/2014/main" id="{B5F189E3-9E2C-4EC2-83F1-91C9B63700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679" y="3398760"/>
            <a:ext cx="2864601" cy="131443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2CED581D-7872-501B-15A4-C6A80952EE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3280" y="4578389"/>
            <a:ext cx="20955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7C376130-839E-6CD8-2310-A5B840A9E3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9866" y="5203418"/>
            <a:ext cx="2095500" cy="1152525"/>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EE14D7B7-AF33-40CD-1980-A6EF66E0EE29}"/>
              </a:ext>
            </a:extLst>
          </p:cNvPr>
          <p:cNvSpPr/>
          <p:nvPr/>
        </p:nvSpPr>
        <p:spPr>
          <a:xfrm rot="19543694">
            <a:off x="6280041" y="2202996"/>
            <a:ext cx="1107831"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B755445C-12CD-13A7-0C90-A6D82843FB64}"/>
              </a:ext>
            </a:extLst>
          </p:cNvPr>
          <p:cNvSpPr/>
          <p:nvPr/>
        </p:nvSpPr>
        <p:spPr>
          <a:xfrm rot="20584826">
            <a:off x="6274047" y="2800389"/>
            <a:ext cx="3171756"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53F45337-60C0-5952-B78D-22BEE3AA7A38}"/>
              </a:ext>
            </a:extLst>
          </p:cNvPr>
          <p:cNvSpPr/>
          <p:nvPr/>
        </p:nvSpPr>
        <p:spPr>
          <a:xfrm>
            <a:off x="6336024" y="4372472"/>
            <a:ext cx="1612222"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796F052-697D-FEDA-8315-04173F58D1C9}"/>
              </a:ext>
            </a:extLst>
          </p:cNvPr>
          <p:cNvSpPr/>
          <p:nvPr/>
        </p:nvSpPr>
        <p:spPr>
          <a:xfrm>
            <a:off x="6336024" y="5049651"/>
            <a:ext cx="2923182" cy="294382"/>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A438A9-CA4D-C683-6AD5-CBC720B8A704}"/>
              </a:ext>
            </a:extLst>
          </p:cNvPr>
          <p:cNvSpPr/>
          <p:nvPr/>
        </p:nvSpPr>
        <p:spPr>
          <a:xfrm>
            <a:off x="6348604" y="5819207"/>
            <a:ext cx="736221" cy="231944"/>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127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a:t>G-coupled proteins</a:t>
            </a:r>
          </a:p>
        </p:txBody>
      </p:sp>
      <p:pic>
        <p:nvPicPr>
          <p:cNvPr id="5122" name="Picture 2" descr="G-Proteins - Receptors - Structure - Function - TeachMePhysiology">
            <a:extLst>
              <a:ext uri="{FF2B5EF4-FFF2-40B4-BE49-F238E27FC236}">
                <a16:creationId xmlns:a16="http://schemas.microsoft.com/office/drawing/2014/main" id="{DE4466B4-E730-F169-315B-8345F61B2D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1472" y="1258518"/>
            <a:ext cx="7888903" cy="55978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uzzle pieces of a puzzle&#10;&#10;Description automatically generated">
            <a:extLst>
              <a:ext uri="{FF2B5EF4-FFF2-40B4-BE49-F238E27FC236}">
                <a16:creationId xmlns:a16="http://schemas.microsoft.com/office/drawing/2014/main" id="{0AFE535C-DE58-7253-0AEB-77661BA7606C}"/>
              </a:ext>
            </a:extLst>
          </p:cNvPr>
          <p:cNvPicPr>
            <a:picLocks noChangeAspect="1"/>
          </p:cNvPicPr>
          <p:nvPr/>
        </p:nvPicPr>
        <p:blipFill>
          <a:blip r:embed="rId3"/>
          <a:stretch>
            <a:fillRect/>
          </a:stretch>
        </p:blipFill>
        <p:spPr>
          <a:xfrm>
            <a:off x="9111729" y="1262743"/>
            <a:ext cx="2481169" cy="4114800"/>
          </a:xfrm>
          <a:prstGeom prst="rect">
            <a:avLst/>
          </a:prstGeom>
        </p:spPr>
      </p:pic>
    </p:spTree>
    <p:extLst>
      <p:ext uri="{BB962C8B-B14F-4D97-AF65-F5344CB8AC3E}">
        <p14:creationId xmlns:p14="http://schemas.microsoft.com/office/powerpoint/2010/main" val="436102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dirty="0"/>
              <a:t>Let’s model this!</a:t>
            </a:r>
          </a:p>
        </p:txBody>
      </p:sp>
      <p:cxnSp>
        <p:nvCxnSpPr>
          <p:cNvPr id="8" name="Straight Arrow Connector 7">
            <a:extLst>
              <a:ext uri="{FF2B5EF4-FFF2-40B4-BE49-F238E27FC236}">
                <a16:creationId xmlns:a16="http://schemas.microsoft.com/office/drawing/2014/main" id="{B0B86A24-9263-1892-5A2B-FB56F6CBF477}"/>
              </a:ext>
            </a:extLst>
          </p:cNvPr>
          <p:cNvCxnSpPr/>
          <p:nvPr/>
        </p:nvCxnSpPr>
        <p:spPr>
          <a:xfrm>
            <a:off x="5029200" y="1912776"/>
            <a:ext cx="1222310" cy="1516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02879D-9A79-A4DD-117A-FD2B71724532}"/>
              </a:ext>
            </a:extLst>
          </p:cNvPr>
          <p:cNvSpPr txBox="1"/>
          <p:nvPr/>
        </p:nvSpPr>
        <p:spPr>
          <a:xfrm>
            <a:off x="3165231" y="1257300"/>
            <a:ext cx="2347546" cy="369332"/>
          </a:xfrm>
          <a:prstGeom prst="rect">
            <a:avLst/>
          </a:prstGeom>
          <a:noFill/>
        </p:spPr>
        <p:txBody>
          <a:bodyPr wrap="square" lIns="91440" tIns="45720" rIns="91440" bIns="45720" rtlCol="0" anchor="t">
            <a:spAutoFit/>
          </a:bodyPr>
          <a:lstStyle/>
          <a:p>
            <a:endParaRPr lang="en-US" dirty="0">
              <a:ea typeface="Calibri"/>
              <a:cs typeface="Calibri"/>
            </a:endParaRPr>
          </a:p>
        </p:txBody>
      </p:sp>
      <p:pic>
        <p:nvPicPr>
          <p:cNvPr id="7" name="Content Placeholder 6">
            <a:extLst>
              <a:ext uri="{FF2B5EF4-FFF2-40B4-BE49-F238E27FC236}">
                <a16:creationId xmlns:a16="http://schemas.microsoft.com/office/drawing/2014/main" id="{E5B11F38-4119-9AF9-F9F7-84B687A3190D}"/>
              </a:ext>
            </a:extLst>
          </p:cNvPr>
          <p:cNvPicPr>
            <a:picLocks noGrp="1" noChangeAspect="1"/>
          </p:cNvPicPr>
          <p:nvPr>
            <p:ph idx="1"/>
          </p:nvPr>
        </p:nvPicPr>
        <p:blipFill>
          <a:blip r:embed="rId2"/>
          <a:stretch>
            <a:fillRect/>
          </a:stretch>
        </p:blipFill>
        <p:spPr>
          <a:xfrm>
            <a:off x="1950471" y="1155583"/>
            <a:ext cx="8277311" cy="5430661"/>
          </a:xfrm>
        </p:spPr>
      </p:pic>
    </p:spTree>
    <p:extLst>
      <p:ext uri="{BB962C8B-B14F-4D97-AF65-F5344CB8AC3E}">
        <p14:creationId xmlns:p14="http://schemas.microsoft.com/office/powerpoint/2010/main" val="27279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5" name="Online Media 4" title="Opioids and Pain Signaling (from PDB-101)">
            <a:hlinkClick r:id="" action="ppaction://media"/>
            <a:extLst>
              <a:ext uri="{FF2B5EF4-FFF2-40B4-BE49-F238E27FC236}">
                <a16:creationId xmlns:a16="http://schemas.microsoft.com/office/drawing/2014/main" id="{A9588B57-0C25-E291-E86D-52642C5B57C6}"/>
              </a:ext>
            </a:extLst>
          </p:cNvPr>
          <p:cNvPicPr>
            <a:picLocks noGrp="1" noRot="1" noChangeAspect="1"/>
          </p:cNvPicPr>
          <p:nvPr>
            <p:ph idx="1"/>
            <a:videoFile r:link="rId1"/>
          </p:nvPr>
        </p:nvPicPr>
        <p:blipFill>
          <a:blip r:embed="rId4"/>
          <a:stretch>
            <a:fillRect/>
          </a:stretch>
        </p:blipFill>
        <p:spPr>
          <a:xfrm>
            <a:off x="1589088" y="1231900"/>
            <a:ext cx="9437687" cy="5332413"/>
          </a:xfrm>
          <a:prstGeom prst="rect">
            <a:avLst/>
          </a:prstGeom>
        </p:spPr>
      </p:pic>
      <p:sp>
        <p:nvSpPr>
          <p:cNvPr id="4" name="Title 3">
            <a:extLst>
              <a:ext uri="{FF2B5EF4-FFF2-40B4-BE49-F238E27FC236}">
                <a16:creationId xmlns:a16="http://schemas.microsoft.com/office/drawing/2014/main" id="{F9DF8330-7050-8E05-4EA6-38B092B61F07}"/>
              </a:ext>
            </a:extLst>
          </p:cNvPr>
          <p:cNvSpPr>
            <a:spLocks noGrp="1"/>
          </p:cNvSpPr>
          <p:nvPr>
            <p:ph type="title"/>
          </p:nvPr>
        </p:nvSpPr>
        <p:spPr/>
        <p:txBody>
          <a:bodyPr/>
          <a:lstStyle/>
          <a:p>
            <a:r>
              <a:rPr lang="en-US"/>
              <a:t>Downstream interactions</a:t>
            </a:r>
          </a:p>
        </p:txBody>
      </p:sp>
    </p:spTree>
    <p:extLst>
      <p:ext uri="{BB962C8B-B14F-4D97-AF65-F5344CB8AC3E}">
        <p14:creationId xmlns:p14="http://schemas.microsoft.com/office/powerpoint/2010/main" val="134060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The Action Potential</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a:t>
            </a:fld>
            <a:endParaRPr lang="en-US"/>
          </a:p>
        </p:txBody>
      </p:sp>
      <p:sp>
        <p:nvSpPr>
          <p:cNvPr id="3" name="Rectangle 2">
            <a:extLst>
              <a:ext uri="{FF2B5EF4-FFF2-40B4-BE49-F238E27FC236}">
                <a16:creationId xmlns:a16="http://schemas.microsoft.com/office/drawing/2014/main" id="{379306F8-F5CB-90F4-8F0E-C91108B89B5E}"/>
              </a:ext>
            </a:extLst>
          </p:cNvPr>
          <p:cNvSpPr>
            <a:spLocks noGrp="1" noRot="1" noMove="1" noResize="1" noEditPoints="1" noAdjustHandles="1" noChangeArrowheads="1" noChangeShapeType="1"/>
          </p:cNvSpPr>
          <p:nvPr/>
        </p:nvSpPr>
        <p:spPr>
          <a:xfrm>
            <a:off x="2321169" y="3429000"/>
            <a:ext cx="1213339" cy="13364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66AAD30-7331-12FA-7A01-DBF96A184BE9}"/>
              </a:ext>
            </a:extLst>
          </p:cNvPr>
          <p:cNvPicPr>
            <a:picLocks noGrp="1" noChangeAspect="1"/>
          </p:cNvPicPr>
          <p:nvPr>
            <p:ph idx="1"/>
          </p:nvPr>
        </p:nvPicPr>
        <p:blipFill>
          <a:blip r:embed="rId3"/>
          <a:stretch>
            <a:fillRect/>
          </a:stretch>
        </p:blipFill>
        <p:spPr>
          <a:xfrm>
            <a:off x="2742929" y="1489342"/>
            <a:ext cx="6696583" cy="5232400"/>
          </a:xfrm>
        </p:spPr>
      </p:pic>
    </p:spTree>
    <p:extLst>
      <p:ext uri="{BB962C8B-B14F-4D97-AF65-F5344CB8AC3E}">
        <p14:creationId xmlns:p14="http://schemas.microsoft.com/office/powerpoint/2010/main" val="461189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38DC43-4CC0-55A2-FDD5-57855094C560}"/>
              </a:ext>
            </a:extLst>
          </p:cNvPr>
          <p:cNvSpPr>
            <a:spLocks noGrp="1"/>
          </p:cNvSpPr>
          <p:nvPr>
            <p:ph type="sldNum" sz="quarter" idx="12"/>
          </p:nvPr>
        </p:nvSpPr>
        <p:spPr/>
        <p:txBody>
          <a:bodyPr/>
          <a:lstStyle/>
          <a:p>
            <a:fld id="{195F50F5-0325-4E13-93B8-A048A96B03AB}" type="slidenum">
              <a:rPr lang="en-US" smtClean="0"/>
              <a:pPr/>
              <a:t>20</a:t>
            </a:fld>
            <a:endParaRPr lang="en-US"/>
          </a:p>
        </p:txBody>
      </p:sp>
      <p:pic>
        <p:nvPicPr>
          <p:cNvPr id="6148" name="Picture 4" descr="Image result for Opioid Receptors Cartoon">
            <a:extLst>
              <a:ext uri="{FF2B5EF4-FFF2-40B4-BE49-F238E27FC236}">
                <a16:creationId xmlns:a16="http://schemas.microsoft.com/office/drawing/2014/main" id="{EAE286FA-E4C1-68DC-1454-F94D4B895E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522" y="1537759"/>
            <a:ext cx="5283151" cy="400790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ee related image detail. 3d rendered medically accurate illustration of male Internal organs ...">
            <a:extLst>
              <a:ext uri="{FF2B5EF4-FFF2-40B4-BE49-F238E27FC236}">
                <a16:creationId xmlns:a16="http://schemas.microsoft.com/office/drawing/2014/main" id="{24833B3F-8C82-0A9B-B9DF-4BEF0CDFE2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04" b="8151"/>
          <a:stretch/>
        </p:blipFill>
        <p:spPr bwMode="auto">
          <a:xfrm>
            <a:off x="6096000" y="156898"/>
            <a:ext cx="3700461" cy="6544204"/>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C56C4DBE-530F-B6EC-9C13-D910D562099B}"/>
              </a:ext>
            </a:extLst>
          </p:cNvPr>
          <p:cNvSpPr/>
          <p:nvPr/>
        </p:nvSpPr>
        <p:spPr>
          <a:xfrm rot="20100847">
            <a:off x="5484154" y="899102"/>
            <a:ext cx="2177506"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38DDE9F2-BCD4-CBF3-99E0-3E64D6B52319}"/>
              </a:ext>
            </a:extLst>
          </p:cNvPr>
          <p:cNvSpPr/>
          <p:nvPr/>
        </p:nvSpPr>
        <p:spPr>
          <a:xfrm>
            <a:off x="5586427" y="2066763"/>
            <a:ext cx="2075994"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2C9E05A9-B4E6-3CDB-1A29-164F1E1D6712}"/>
              </a:ext>
            </a:extLst>
          </p:cNvPr>
          <p:cNvSpPr/>
          <p:nvPr/>
        </p:nvSpPr>
        <p:spPr>
          <a:xfrm>
            <a:off x="5555673" y="2630628"/>
            <a:ext cx="1994295"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0233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78CD-450B-4E0D-8FDF-E4D1E49E7722}"/>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21</a:t>
            </a:fld>
            <a:endParaRPr lang="en-US"/>
          </a:p>
        </p:txBody>
      </p:sp>
      <p:pic>
        <p:nvPicPr>
          <p:cNvPr id="7170" name="Picture 2" descr="Opioid Data Analysis and Resources | Opioids | CDC">
            <a:extLst>
              <a:ext uri="{FF2B5EF4-FFF2-40B4-BE49-F238E27FC236}">
                <a16:creationId xmlns:a16="http://schemas.microsoft.com/office/drawing/2014/main" id="{A35B9380-B591-02E5-440A-9C7C45674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0"/>
            <a:ext cx="11723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141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r>
              <a:rPr lang="en-US"/>
              <a:t>Naloxone</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22</a:t>
            </a:fld>
            <a:endParaRPr lang="en-US"/>
          </a:p>
        </p:txBody>
      </p:sp>
      <p:pic>
        <p:nvPicPr>
          <p:cNvPr id="8194" name="Picture 2" descr="Image result for narcan">
            <a:extLst>
              <a:ext uri="{FF2B5EF4-FFF2-40B4-BE49-F238E27FC236}">
                <a16:creationId xmlns:a16="http://schemas.microsoft.com/office/drawing/2014/main" id="{EF59D7D6-C1B6-8ABA-8C08-0FA8F616A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54" y="1308387"/>
            <a:ext cx="6255327" cy="36861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narcan">
            <a:extLst>
              <a:ext uri="{FF2B5EF4-FFF2-40B4-BE49-F238E27FC236}">
                <a16:creationId xmlns:a16="http://schemas.microsoft.com/office/drawing/2014/main" id="{4F978938-FCCF-5A80-CC5C-CB2CB152B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916" y="3338080"/>
            <a:ext cx="5795424" cy="351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01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dirty="0"/>
              <a:t>How do you think Narcan works?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4" name="TextBox 3">
            <a:extLst>
              <a:ext uri="{FF2B5EF4-FFF2-40B4-BE49-F238E27FC236}">
                <a16:creationId xmlns:a16="http://schemas.microsoft.com/office/drawing/2014/main" id="{DE043904-F446-15CD-2C15-7408F9042BD5}"/>
              </a:ext>
            </a:extLst>
          </p:cNvPr>
          <p:cNvSpPr txBox="1"/>
          <p:nvPr/>
        </p:nvSpPr>
        <p:spPr>
          <a:xfrm flipH="1">
            <a:off x="8690299" y="2705672"/>
            <a:ext cx="2894227" cy="707886"/>
          </a:xfrm>
          <a:prstGeom prst="rect">
            <a:avLst/>
          </a:prstGeom>
          <a:noFill/>
        </p:spPr>
        <p:txBody>
          <a:bodyPr wrap="square" lIns="91440" tIns="45720" rIns="91440" bIns="45720" rtlCol="0" anchor="t">
            <a:spAutoFit/>
          </a:bodyPr>
          <a:lstStyle/>
          <a:p>
            <a:r>
              <a:rPr lang="en-US" sz="4000" dirty="0"/>
              <a:t>Let’s model!</a:t>
            </a:r>
          </a:p>
        </p:txBody>
      </p:sp>
      <p:pic>
        <p:nvPicPr>
          <p:cNvPr id="5" name="Picture 4">
            <a:extLst>
              <a:ext uri="{FF2B5EF4-FFF2-40B4-BE49-F238E27FC236}">
                <a16:creationId xmlns:a16="http://schemas.microsoft.com/office/drawing/2014/main" id="{9543DBF7-D218-3E84-E018-5B65A9CF824F}"/>
              </a:ext>
            </a:extLst>
          </p:cNvPr>
          <p:cNvPicPr>
            <a:picLocks noChangeAspect="1"/>
          </p:cNvPicPr>
          <p:nvPr/>
        </p:nvPicPr>
        <p:blipFill>
          <a:blip r:embed="rId2"/>
          <a:stretch>
            <a:fillRect/>
          </a:stretch>
        </p:blipFill>
        <p:spPr>
          <a:xfrm>
            <a:off x="326572" y="1196631"/>
            <a:ext cx="8284028" cy="5466222"/>
          </a:xfrm>
          <a:prstGeom prst="rect">
            <a:avLst/>
          </a:prstGeom>
        </p:spPr>
      </p:pic>
    </p:spTree>
    <p:extLst>
      <p:ext uri="{BB962C8B-B14F-4D97-AF65-F5344CB8AC3E}">
        <p14:creationId xmlns:p14="http://schemas.microsoft.com/office/powerpoint/2010/main" val="147640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dirty="0"/>
              <a:t>Scan this QR code and fill out our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24</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416634" y="1010945"/>
            <a:ext cx="3775364" cy="923330"/>
          </a:xfrm>
          <a:prstGeom prst="rect">
            <a:avLst/>
          </a:prstGeom>
          <a:noFill/>
        </p:spPr>
        <p:txBody>
          <a:bodyPr wrap="square" rtlCol="0">
            <a:spAutoFit/>
          </a:bodyPr>
          <a:lstStyle/>
          <a:p>
            <a:r>
              <a:rPr lang="en-US" dirty="0"/>
              <a:t>Show me your DNA molecule image and I’ll give you a model with AR enhancement as a thank-you gift!</a:t>
            </a:r>
            <a:endParaRPr lang="en-US" sz="2800" dirty="0"/>
          </a:p>
        </p:txBody>
      </p:sp>
      <p:pic>
        <p:nvPicPr>
          <p:cNvPr id="1026" name="Picture 2">
            <a:extLst>
              <a:ext uri="{FF2B5EF4-FFF2-40B4-BE49-F238E27FC236}">
                <a16:creationId xmlns:a16="http://schemas.microsoft.com/office/drawing/2014/main" id="{53812BD8-5AE6-2BFD-D4F6-8EAF820B9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29502"/>
            <a:ext cx="5159828" cy="386987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E34645FD-054D-D33B-9754-41A916100B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905" y="1096107"/>
            <a:ext cx="5438775"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15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Sodium moves into the cell</a:t>
            </a:r>
          </a:p>
        </p:txBody>
      </p:sp>
      <p:pic>
        <p:nvPicPr>
          <p:cNvPr id="5" name="Content Placeholder 4" descr="A paper cut out of frogs&#10;&#10;Description automatically generated">
            <a:extLst>
              <a:ext uri="{FF2B5EF4-FFF2-40B4-BE49-F238E27FC236}">
                <a16:creationId xmlns:a16="http://schemas.microsoft.com/office/drawing/2014/main" id="{69B9B7CC-DFF6-57D7-7FA5-95236B6B35A1}"/>
              </a:ext>
            </a:extLst>
          </p:cNvPr>
          <p:cNvPicPr>
            <a:picLocks noGrp="1" noChangeAspect="1"/>
          </p:cNvPicPr>
          <p:nvPr>
            <p:ph idx="1"/>
          </p:nvPr>
        </p:nvPicPr>
        <p:blipFill>
          <a:blip r:embed="rId2"/>
          <a:stretch>
            <a:fillRect/>
          </a:stretch>
        </p:blipFill>
        <p:spPr>
          <a:xfrm>
            <a:off x="2947858" y="1503362"/>
            <a:ext cx="6297779" cy="5216978"/>
          </a:xfrm>
        </p:spPr>
      </p:pic>
    </p:spTree>
    <p:extLst>
      <p:ext uri="{BB962C8B-B14F-4D97-AF65-F5344CB8AC3E}">
        <p14:creationId xmlns:p14="http://schemas.microsoft.com/office/powerpoint/2010/main" val="1072399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dirty="0" smtClean="0"/>
              <a:pPr/>
              <a:t>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Potassium moves out!</a:t>
            </a:r>
          </a:p>
        </p:txBody>
      </p:sp>
      <p:pic>
        <p:nvPicPr>
          <p:cNvPr id="5" name="Content Placeholder 4" descr="A group of paper cutouts on a white surface&#10;&#10;Description automatically generated">
            <a:extLst>
              <a:ext uri="{FF2B5EF4-FFF2-40B4-BE49-F238E27FC236}">
                <a16:creationId xmlns:a16="http://schemas.microsoft.com/office/drawing/2014/main" id="{A7881A73-A0FB-8B8C-FE77-77E645135B73}"/>
              </a:ext>
            </a:extLst>
          </p:cNvPr>
          <p:cNvPicPr>
            <a:picLocks noGrp="1" noChangeAspect="1"/>
          </p:cNvPicPr>
          <p:nvPr>
            <p:ph idx="1"/>
          </p:nvPr>
        </p:nvPicPr>
        <p:blipFill>
          <a:blip r:embed="rId2"/>
          <a:stretch>
            <a:fillRect/>
          </a:stretch>
        </p:blipFill>
        <p:spPr>
          <a:xfrm>
            <a:off x="3326987" y="1713818"/>
            <a:ext cx="5608461" cy="4876800"/>
          </a:xfrm>
        </p:spPr>
      </p:pic>
    </p:spTree>
    <p:extLst>
      <p:ext uri="{BB962C8B-B14F-4D97-AF65-F5344CB8AC3E}">
        <p14:creationId xmlns:p14="http://schemas.microsoft.com/office/powerpoint/2010/main" val="1915734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Tree>
    <p:custDataLst>
      <p:tags r:id="rId1"/>
    </p:custDataLst>
    <p:extLst>
      <p:ext uri="{BB962C8B-B14F-4D97-AF65-F5344CB8AC3E}">
        <p14:creationId xmlns:p14="http://schemas.microsoft.com/office/powerpoint/2010/main" val="313777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a:t>3. The pump shape changes, exposing the sodium to the extracellular space. </a:t>
              </a:r>
            </a:p>
          </p:txBody>
        </p:sp>
      </p:grpSp>
      <p:sp>
        <p:nvSpPr>
          <p:cNvPr id="13" name="TextBox 12">
            <a:extLst>
              <a:ext uri="{FF2B5EF4-FFF2-40B4-BE49-F238E27FC236}">
                <a16:creationId xmlns:a16="http://schemas.microsoft.com/office/drawing/2014/main" id="{F5E51947-B424-D2B5-C4DD-3A1901DBE2A4}"/>
              </a:ext>
            </a:extLst>
          </p:cNvPr>
          <p:cNvSpPr txBox="1"/>
          <p:nvPr/>
        </p:nvSpPr>
        <p:spPr>
          <a:xfrm>
            <a:off x="571500" y="1133475"/>
            <a:ext cx="7620000" cy="584775"/>
          </a:xfrm>
          <a:prstGeom prst="rect">
            <a:avLst/>
          </a:prstGeom>
          <a:noFill/>
        </p:spPr>
        <p:txBody>
          <a:bodyPr wrap="square" rtlCol="0">
            <a:spAutoFit/>
          </a:bodyPr>
          <a:lstStyle/>
          <a:p>
            <a:r>
              <a:rPr lang="en-US" sz="3200"/>
              <a:t>How do we get back to a resting potential?</a:t>
            </a:r>
          </a:p>
        </p:txBody>
      </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8" name="Content Placeholder 7" descr="A yellow and purple paper cutouts&#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249869" y="1265129"/>
            <a:ext cx="7953502" cy="5307718"/>
          </a:xfrm>
        </p:spPr>
      </p:pic>
      <p:sp>
        <p:nvSpPr>
          <p:cNvPr id="3" name="TextBox 2">
            <a:extLst>
              <a:ext uri="{FF2B5EF4-FFF2-40B4-BE49-F238E27FC236}">
                <a16:creationId xmlns:a16="http://schemas.microsoft.com/office/drawing/2014/main" id="{AA3BE8BC-7EBB-7CB8-B549-0A19CDD8687E}"/>
              </a:ext>
            </a:extLst>
          </p:cNvPr>
          <p:cNvSpPr txBox="1"/>
          <p:nvPr/>
        </p:nvSpPr>
        <p:spPr>
          <a:xfrm>
            <a:off x="9025758" y="1320362"/>
            <a:ext cx="2743200"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Make the neuronal membrane with:</a:t>
            </a:r>
            <a:endParaRPr lang="en-US" dirty="0"/>
          </a:p>
          <a:p>
            <a:endParaRPr lang="en-US"/>
          </a:p>
          <a:p>
            <a:r>
              <a:rPr lang="en-US" sz="2400" dirty="0">
                <a:ea typeface="Calibri"/>
                <a:cs typeface="Calibri"/>
              </a:rPr>
              <a:t>5 straight yellow membrane pieces</a:t>
            </a:r>
          </a:p>
          <a:p>
            <a:endParaRPr lang="en-US" sz="2400" dirty="0">
              <a:ea typeface="Calibri"/>
              <a:cs typeface="Calibri"/>
            </a:endParaRPr>
          </a:p>
          <a:p>
            <a:r>
              <a:rPr lang="en-US" sz="2400" dirty="0">
                <a:ea typeface="Calibri"/>
                <a:cs typeface="Calibri"/>
              </a:rPr>
              <a:t>2 wavy yellow  membrane pieces</a:t>
            </a:r>
          </a:p>
          <a:p>
            <a:endParaRPr lang="en-US"/>
          </a:p>
          <a:p>
            <a:r>
              <a:rPr lang="en-US" sz="2400" dirty="0">
                <a:ea typeface="Calibri"/>
                <a:cs typeface="Calibri"/>
              </a:rPr>
              <a:t>2 curved membrane pieces</a:t>
            </a:r>
            <a:endParaRPr lang="en-US" sz="2400">
              <a:ea typeface="Calibri"/>
              <a:cs typeface="Calibri"/>
            </a:endParaRPr>
          </a:p>
          <a:p>
            <a:endParaRPr lang="en-US" sz="2400" dirty="0">
              <a:ea typeface="Calibri"/>
              <a:cs typeface="Calibri"/>
            </a:endParaRPr>
          </a:p>
          <a:p>
            <a:endParaRPr lang="en-US" sz="24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51814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dirty="0" smtClean="0"/>
              <a:pPr/>
              <a:t>9</a:t>
            </a:fld>
            <a:endParaRPr lang="en-US" dirty="0"/>
          </a:p>
        </p:txBody>
      </p:sp>
      <p:pic>
        <p:nvPicPr>
          <p:cNvPr id="8" name="Content Placeholder 7" descr="A white board with colorful pieces of paper&#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274735" y="1265129"/>
            <a:ext cx="7903770" cy="5307717"/>
          </a:xfrm>
        </p:spPr>
      </p:pic>
      <p:sp>
        <p:nvSpPr>
          <p:cNvPr id="9" name="TextBox 8">
            <a:extLst>
              <a:ext uri="{FF2B5EF4-FFF2-40B4-BE49-F238E27FC236}">
                <a16:creationId xmlns:a16="http://schemas.microsoft.com/office/drawing/2014/main" id="{B56296A8-99EF-9C55-FD53-FFCA211C93A2}"/>
              </a:ext>
            </a:extLst>
          </p:cNvPr>
          <p:cNvSpPr txBox="1"/>
          <p:nvPr/>
        </p:nvSpPr>
        <p:spPr>
          <a:xfrm>
            <a:off x="8458638" y="1243724"/>
            <a:ext cx="3575268"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 Add :  </a:t>
            </a:r>
          </a:p>
          <a:p>
            <a:r>
              <a:rPr lang="en-US" sz="2400" dirty="0">
                <a:ea typeface="Calibri"/>
                <a:cs typeface="Calibri"/>
              </a:rPr>
              <a:t>2 green voltage-gated potassium pumps</a:t>
            </a:r>
          </a:p>
          <a:p>
            <a:endParaRPr lang="en-US" sz="2400" dirty="0">
              <a:ea typeface="Calibri"/>
              <a:cs typeface="Calibri"/>
            </a:endParaRPr>
          </a:p>
          <a:p>
            <a:r>
              <a:rPr lang="en-US" sz="2400" dirty="0">
                <a:ea typeface="Calibri"/>
                <a:cs typeface="Calibri"/>
              </a:rPr>
              <a:t>2 orange voltage-gated sodium pumps</a:t>
            </a:r>
          </a:p>
          <a:p>
            <a:endParaRPr lang="en-US" sz="2400" dirty="0">
              <a:ea typeface="Calibri"/>
              <a:cs typeface="Calibri"/>
            </a:endParaRPr>
          </a:p>
          <a:p>
            <a:r>
              <a:rPr lang="en-US" sz="2400" dirty="0">
                <a:ea typeface="Calibri"/>
                <a:cs typeface="Calibri"/>
              </a:rPr>
              <a:t>1 red voltage gated calcium pump</a:t>
            </a:r>
          </a:p>
          <a:p>
            <a:endParaRPr lang="en-US" sz="2400" dirty="0">
              <a:ea typeface="Calibri"/>
              <a:cs typeface="Calibri"/>
            </a:endParaRPr>
          </a:p>
          <a:p>
            <a:r>
              <a:rPr lang="en-US" sz="2400" dirty="0">
                <a:ea typeface="Calibri"/>
                <a:cs typeface="Calibri"/>
              </a:rPr>
              <a:t>1 brown SNAP/SNARE protein</a:t>
            </a:r>
          </a:p>
          <a:p>
            <a:endParaRPr lang="en-US" sz="2400" dirty="0">
              <a:ea typeface="Calibri"/>
              <a:cs typeface="Calibri"/>
            </a:endParaRPr>
          </a:p>
          <a:p>
            <a:r>
              <a:rPr lang="en-US" sz="2400" dirty="0">
                <a:ea typeface="Calibri"/>
                <a:cs typeface="Calibri"/>
              </a:rPr>
              <a:t>1 yellow transport protein</a:t>
            </a:r>
          </a:p>
        </p:txBody>
      </p:sp>
    </p:spTree>
    <p:extLst>
      <p:ext uri="{BB962C8B-B14F-4D97-AF65-F5344CB8AC3E}">
        <p14:creationId xmlns:p14="http://schemas.microsoft.com/office/powerpoint/2010/main" val="9512650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Props1.xml><?xml version="1.0" encoding="utf-8"?>
<ds:datastoreItem xmlns:ds="http://schemas.openxmlformats.org/officeDocument/2006/customXml" ds:itemID="{EFFBE479-0DB6-4994-A1B3-17CCD647A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3.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http://schemas.microsoft.com/office/2006/metadata/properties"/>
    <ds:schemaRef ds:uri="http://schemas.microsoft.com/office/infopath/2007/PartnerControls"/>
    <ds:schemaRef ds:uri="http://schemas.microsoft.com/sharepoint/v3"/>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otalTime>0</TotalTime>
  <Words>391</Words>
  <Application>Microsoft Office PowerPoint</Application>
  <PresentationFormat>Widescreen</PresentationFormat>
  <Paragraphs>63</Paragraphs>
  <Slides>25</Slides>
  <Notes>10</Notes>
  <HiddenSlides>1</HiddenSlides>
  <MMClips>2</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Office Theme</vt:lpstr>
      <vt:lpstr>Custom Design</vt:lpstr>
      <vt:lpstr>It’s time to talk about it  Opioids, Narcan, and Mu-Opioid receptors interactions in the nervous system </vt:lpstr>
      <vt:lpstr>The Action Potential</vt:lpstr>
      <vt:lpstr>Sodium moves into the cell</vt:lpstr>
      <vt:lpstr>Potassium moves out!</vt:lpstr>
      <vt:lpstr>PowerPoint Presentation</vt:lpstr>
      <vt:lpstr>PowerPoint Presentation</vt:lpstr>
      <vt:lpstr>PowerPoint Presentation</vt:lpstr>
      <vt:lpstr>Snap Snares and Neurotransmitters</vt:lpstr>
      <vt:lpstr>Snap Snares and Neurotransmitters</vt:lpstr>
      <vt:lpstr>Snap Snares and Neurotransmitters</vt:lpstr>
      <vt:lpstr>Snap Snares and Neurotransmitters</vt:lpstr>
      <vt:lpstr>Snap Snares and Neurotransmitters</vt:lpstr>
      <vt:lpstr>Calcium Channels and Calmodulin</vt:lpstr>
      <vt:lpstr>Snap Snares and Neurotransmitters</vt:lpstr>
      <vt:lpstr>Mu- Opioid receptor and Enkephalins</vt:lpstr>
      <vt:lpstr>Opioid Analogs</vt:lpstr>
      <vt:lpstr>G-coupled proteins</vt:lpstr>
      <vt:lpstr>Let’s model this!</vt:lpstr>
      <vt:lpstr>Downstream interactions</vt:lpstr>
      <vt:lpstr>PowerPoint Presentation</vt:lpstr>
      <vt:lpstr>PowerPoint Presentation</vt:lpstr>
      <vt:lpstr>Naloxone</vt:lpstr>
      <vt:lpstr>How do you think Narcan works?</vt:lpstr>
      <vt:lpstr>Scan this QR code and fill out our survey!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Mark Arnholt</cp:lastModifiedBy>
  <cp:revision>21</cp:revision>
  <dcterms:created xsi:type="dcterms:W3CDTF">2022-09-15T14:16:27Z</dcterms:created>
  <dcterms:modified xsi:type="dcterms:W3CDTF">2023-10-31T18:01:26Z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