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660" r:id="rId5"/>
  </p:sldMasterIdLst>
  <p:notesMasterIdLst>
    <p:notesMasterId r:id="rId32"/>
  </p:notesMasterIdLst>
  <p:sldIdLst>
    <p:sldId id="282" r:id="rId6"/>
    <p:sldId id="453" r:id="rId7"/>
    <p:sldId id="454" r:id="rId8"/>
    <p:sldId id="455" r:id="rId9"/>
    <p:sldId id="372" r:id="rId10"/>
    <p:sldId id="413" r:id="rId11"/>
    <p:sldId id="401" r:id="rId12"/>
    <p:sldId id="456" r:id="rId13"/>
    <p:sldId id="457" r:id="rId14"/>
    <p:sldId id="458" r:id="rId15"/>
    <p:sldId id="459" r:id="rId16"/>
    <p:sldId id="284" r:id="rId17"/>
    <p:sldId id="460" r:id="rId18"/>
    <p:sldId id="414" r:id="rId19"/>
    <p:sldId id="277" r:id="rId20"/>
    <p:sldId id="278" r:id="rId21"/>
    <p:sldId id="461" r:id="rId22"/>
    <p:sldId id="462" r:id="rId23"/>
    <p:sldId id="280" r:id="rId24"/>
    <p:sldId id="264" r:id="rId25"/>
    <p:sldId id="273" r:id="rId26"/>
    <p:sldId id="272" r:id="rId27"/>
    <p:sldId id="463" r:id="rId28"/>
    <p:sldId id="452" r:id="rId29"/>
    <p:sldId id="451" r:id="rId30"/>
    <p:sldId id="271"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AC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73A1E3-2230-4CEF-B5DB-00F72FF4088E}" v="6" dt="2023-11-06T22:26:32.8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notesMaster" Target="notesMasters/notesMaster1.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A7E96E-58CF-4E0E-92A1-8DE27C57A71F}"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916263-F4AD-4FDF-883C-15B909C8229B}" type="slidenum">
              <a:rPr lang="en-US" smtClean="0"/>
              <a:t>‹#›</a:t>
            </a:fld>
            <a:endParaRPr lang="en-US"/>
          </a:p>
        </p:txBody>
      </p:sp>
    </p:spTree>
    <p:extLst>
      <p:ext uri="{BB962C8B-B14F-4D97-AF65-F5344CB8AC3E}">
        <p14:creationId xmlns:p14="http://schemas.microsoft.com/office/powerpoint/2010/main" val="33640452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3dmoleculardesigns.com/wp-content/uploads/2022/09/StudentHandout_PartVII_ModelingaNeurotransmissionAGABAergicSynapse_10-23-17.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Model an action potential using three membrane pieces, 10 sodium ions (blue circles), 10 potassium ions (purple squares), 1 orange voltage-gated sodium pump, and 1 green voltage-gated potassium pump</a:t>
            </a:r>
          </a:p>
        </p:txBody>
      </p:sp>
      <p:sp>
        <p:nvSpPr>
          <p:cNvPr id="4" name="Slide Number Placeholder 3"/>
          <p:cNvSpPr>
            <a:spLocks noGrp="1"/>
          </p:cNvSpPr>
          <p:nvPr>
            <p:ph type="sldNum" sz="quarter" idx="5"/>
          </p:nvPr>
        </p:nvSpPr>
        <p:spPr/>
        <p:txBody>
          <a:bodyPr/>
          <a:lstStyle/>
          <a:p>
            <a:fld id="{8C916263-F4AD-4FDF-883C-15B909C8229B}" type="slidenum">
              <a:rPr lang="en-US" smtClean="0"/>
              <a:t>2</a:t>
            </a:fld>
            <a:endParaRPr lang="en-US"/>
          </a:p>
        </p:txBody>
      </p:sp>
    </p:spTree>
    <p:extLst>
      <p:ext uri="{BB962C8B-B14F-4D97-AF65-F5344CB8AC3E}">
        <p14:creationId xmlns:p14="http://schemas.microsoft.com/office/powerpoint/2010/main" val="40989168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you’re interested… adenyl cyclase/phosphodiesterase, Protein Kinase A, and target proteins…</a:t>
            </a:r>
          </a:p>
        </p:txBody>
      </p:sp>
      <p:sp>
        <p:nvSpPr>
          <p:cNvPr id="4" name="Slide Number Placeholder 3"/>
          <p:cNvSpPr>
            <a:spLocks noGrp="1"/>
          </p:cNvSpPr>
          <p:nvPr>
            <p:ph type="sldNum" sz="quarter" idx="5"/>
          </p:nvPr>
        </p:nvSpPr>
        <p:spPr/>
        <p:txBody>
          <a:bodyPr/>
          <a:lstStyle/>
          <a:p>
            <a:fld id="{8C916263-F4AD-4FDF-883C-15B909C8229B}" type="slidenum">
              <a:rPr lang="en-US" smtClean="0"/>
              <a:t>19</a:t>
            </a:fld>
            <a:endParaRPr lang="en-US"/>
          </a:p>
        </p:txBody>
      </p:sp>
    </p:spTree>
    <p:extLst>
      <p:ext uri="{BB962C8B-B14F-4D97-AF65-F5344CB8AC3E}">
        <p14:creationId xmlns:p14="http://schemas.microsoft.com/office/powerpoint/2010/main" val="4108911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a:t>What the teacher is doing</a:t>
            </a:r>
            <a:r>
              <a:rPr lang="en-US"/>
              <a:t>: Point out that action potentials are critical in many multicellular organisms. They signal critical functions such as respiration and muscle movement to escape a predator. Optional activity: Use the Phospholipid and Membrane Transport Kit or Synapse Kit to have students model an action potential.</a:t>
            </a:r>
          </a:p>
          <a:p>
            <a:endParaRPr lang="en-US"/>
          </a:p>
          <a:p>
            <a:r>
              <a:rPr lang="en-US"/>
              <a:t>Encourage students to consider the following question: </a:t>
            </a:r>
            <a:r>
              <a:rPr lang="en-US" i="1"/>
              <a:t>why would a cell need transport proteins?</a:t>
            </a:r>
            <a:r>
              <a:rPr lang="en-US"/>
              <a:t> This may be a time to expand upon the phospholipid bilayer of the cell and explain why they are necessary in living systems.</a:t>
            </a:r>
            <a:endParaRPr lang="en-US">
              <a:cs typeface="Calibri"/>
            </a:endParaRPr>
          </a:p>
          <a:p>
            <a:endParaRPr lang="en-US"/>
          </a:p>
          <a:p>
            <a:r>
              <a:rPr lang="en-US" b="1" i="1"/>
              <a:t>What the student is doing</a:t>
            </a:r>
            <a:r>
              <a:rPr lang="en-US"/>
              <a:t>: Students should model the movement of K+ and Na+ ions in the  Phospholipid and Membrane Transport Kit or Synapse Kit. Resources to do this are available by clicking on the link on the slide. Students DO NOT need all the pieces to model this. </a:t>
            </a:r>
            <a:endParaRPr lang="en-US">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5</a:t>
            </a:fld>
            <a:endParaRPr lang="en-US"/>
          </a:p>
        </p:txBody>
      </p:sp>
    </p:spTree>
    <p:extLst>
      <p:ext uri="{BB962C8B-B14F-4D97-AF65-F5344CB8AC3E}">
        <p14:creationId xmlns:p14="http://schemas.microsoft.com/office/powerpoint/2010/main" val="42146607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6</a:t>
            </a:fld>
            <a:endParaRPr lang="en-US"/>
          </a:p>
        </p:txBody>
      </p:sp>
    </p:spTree>
    <p:extLst>
      <p:ext uri="{BB962C8B-B14F-4D97-AF65-F5344CB8AC3E}">
        <p14:creationId xmlns:p14="http://schemas.microsoft.com/office/powerpoint/2010/main" val="1723768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A41D09FE-F307-4964-9705-B8CB856696E2}" type="slidenum">
              <a:rPr lang="en-US" smtClean="0"/>
              <a:t>7</a:t>
            </a:fld>
            <a:endParaRPr lang="en-US"/>
          </a:p>
        </p:txBody>
      </p:sp>
    </p:spTree>
    <p:extLst>
      <p:ext uri="{BB962C8B-B14F-4D97-AF65-F5344CB8AC3E}">
        <p14:creationId xmlns:p14="http://schemas.microsoft.com/office/powerpoint/2010/main" val="2787289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8</a:t>
            </a:fld>
            <a:endParaRPr lang="en-US"/>
          </a:p>
        </p:txBody>
      </p:sp>
    </p:spTree>
    <p:extLst>
      <p:ext uri="{BB962C8B-B14F-4D97-AF65-F5344CB8AC3E}">
        <p14:creationId xmlns:p14="http://schemas.microsoft.com/office/powerpoint/2010/main" val="1305317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a:p>
            <a:endParaRPr lang="en-US" dirty="0">
              <a:ea typeface="Calibri"/>
              <a:cs typeface="Calibri"/>
            </a:endParaRPr>
          </a:p>
          <a:p>
            <a:r>
              <a:rPr lang="en-US" dirty="0">
                <a:ea typeface="Calibri"/>
                <a:cs typeface="Calibri"/>
              </a:rPr>
              <a:t>Place 2 green  voltage-gated potassium pumps, 2 orange voltage-gated sodium pumps, 1 grey sodium-potassium pump, 1 red voltage-gated calcium pump, 1 brown SNAP/SNARE protein, and one yellow transport protein on the neuronal membrane</a:t>
            </a:r>
          </a:p>
          <a:p>
            <a:endParaRPr lang="en-US" dirty="0">
              <a:ea typeface="Calibri"/>
              <a:cs typeface="Calibri"/>
            </a:endParaRPr>
          </a:p>
          <a:p>
            <a:r>
              <a:rPr lang="en-US" dirty="0">
                <a:ea typeface="Calibri"/>
                <a:cs typeface="Calibri"/>
              </a:rPr>
              <a:t>To make vesicle: 4 straight membrane pieces,  then add 4 GABA, 1 red </a:t>
            </a:r>
            <a:r>
              <a:rPr lang="en-US" dirty="0" err="1">
                <a:ea typeface="Calibri"/>
                <a:cs typeface="Calibri"/>
              </a:rPr>
              <a:t>calmoldin</a:t>
            </a:r>
            <a:r>
              <a:rPr lang="en-US" dirty="0">
                <a:ea typeface="Calibri"/>
                <a:cs typeface="Calibri"/>
              </a:rPr>
              <a:t>, 1 yellow transport protein, and 1 brown SNAP/SNARE protein</a:t>
            </a:r>
            <a:endParaRPr lang="en-US" dirty="0"/>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9</a:t>
            </a:fld>
            <a:endParaRPr lang="en-US"/>
          </a:p>
        </p:txBody>
      </p:sp>
    </p:spTree>
    <p:extLst>
      <p:ext uri="{BB962C8B-B14F-4D97-AF65-F5344CB8AC3E}">
        <p14:creationId xmlns:p14="http://schemas.microsoft.com/office/powerpoint/2010/main" val="41051414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a:p>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8C916263-F4AD-4FDF-883C-15B909C8229B}" type="slidenum">
              <a:rPr lang="en-US" smtClean="0"/>
              <a:t>10</a:t>
            </a:fld>
            <a:endParaRPr lang="en-US"/>
          </a:p>
        </p:txBody>
      </p:sp>
    </p:spTree>
    <p:extLst>
      <p:ext uri="{BB962C8B-B14F-4D97-AF65-F5344CB8AC3E}">
        <p14:creationId xmlns:p14="http://schemas.microsoft.com/office/powerpoint/2010/main" val="1155057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StudentHandout_PartVII_ModelingaNeurotransmissionAGABAergicSynapse_10-23-17.pdf</a:t>
            </a:r>
            <a:endParaRPr lang="en-US" dirty="0"/>
          </a:p>
          <a:p>
            <a:r>
              <a:rPr lang="en-US" dirty="0">
                <a:hlinkClick r:id="rId3"/>
              </a:rPr>
              <a:t> (3dmoleculardesigns.com)</a:t>
            </a:r>
          </a:p>
          <a:p>
            <a:endParaRPr lang="en-US" dirty="0">
              <a:ea typeface="Calibri"/>
              <a:cs typeface="Calibri"/>
            </a:endParaRPr>
          </a:p>
          <a:p>
            <a:endParaRPr lang="en-US" dirty="0">
              <a:ea typeface="Calibri"/>
              <a:cs typeface="Calibri"/>
            </a:endParaRPr>
          </a:p>
          <a:p>
            <a:endParaRPr lang="en-US" dirty="0">
              <a:ea typeface="Calibri"/>
              <a:cs typeface="Calibri"/>
            </a:endParaRPr>
          </a:p>
          <a:p>
            <a:r>
              <a:rPr lang="en-US" dirty="0">
                <a:ea typeface="Calibri"/>
                <a:cs typeface="Calibri"/>
              </a:rPr>
              <a:t>Place 2 green  voltage-gated potassium pumps, 2 orange voltage-gated sodium pumps, 1 grey sodium-potassium pump, 1 red voltage-gated calcium pump, 1 brown SNAP/SNARE protein, and one yellow transport protein on the neuronal membrane</a:t>
            </a:r>
          </a:p>
          <a:p>
            <a:endParaRPr lang="en-US" dirty="0">
              <a:ea typeface="Calibri"/>
              <a:cs typeface="Calibri"/>
            </a:endParaRPr>
          </a:p>
          <a:p>
            <a:r>
              <a:rPr lang="en-US" dirty="0">
                <a:ea typeface="Calibri"/>
                <a:cs typeface="Calibri"/>
              </a:rPr>
              <a:t>To make vesicle: 4 straight membrane pieces,  then add 4 GABA, 1 red </a:t>
            </a:r>
            <a:r>
              <a:rPr lang="en-US" err="1">
                <a:ea typeface="Calibri"/>
                <a:cs typeface="Calibri"/>
              </a:rPr>
              <a:t>calmoldin</a:t>
            </a:r>
            <a:r>
              <a:rPr lang="en-US" dirty="0">
                <a:ea typeface="Calibri"/>
                <a:cs typeface="Calibri"/>
              </a:rPr>
              <a:t>, 1 yellow transport protein, and 1 brown SNAP/SNARE protein</a:t>
            </a:r>
            <a:endParaRPr lang="en-US" dirty="0"/>
          </a:p>
          <a:p>
            <a:endParaRPr lang="en-US" dirty="0">
              <a:ea typeface="Calibri"/>
              <a:cs typeface="Calibri"/>
            </a:endParaRPr>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8C916263-F4AD-4FDF-883C-15B909C8229B}" type="slidenum">
              <a:rPr lang="en-US" smtClean="0"/>
              <a:t>11</a:t>
            </a:fld>
            <a:endParaRPr lang="en-US"/>
          </a:p>
        </p:txBody>
      </p:sp>
    </p:spTree>
    <p:extLst>
      <p:ext uri="{BB962C8B-B14F-4D97-AF65-F5344CB8AC3E}">
        <p14:creationId xmlns:p14="http://schemas.microsoft.com/office/powerpoint/2010/main" val="957493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StudentHandout_PartVII_ModelingaNeurotransmissionAGABAergicSynapse_10-23-17.pdf (3dmoleculardesigns.com)</a:t>
            </a:r>
            <a:endParaRPr lang="en-US"/>
          </a:p>
        </p:txBody>
      </p:sp>
      <p:sp>
        <p:nvSpPr>
          <p:cNvPr id="4" name="Slide Number Placeholder 3"/>
          <p:cNvSpPr>
            <a:spLocks noGrp="1"/>
          </p:cNvSpPr>
          <p:nvPr>
            <p:ph type="sldNum" sz="quarter" idx="5"/>
          </p:nvPr>
        </p:nvSpPr>
        <p:spPr/>
        <p:txBody>
          <a:bodyPr/>
          <a:lstStyle/>
          <a:p>
            <a:fld id="{8C916263-F4AD-4FDF-883C-15B909C8229B}" type="slidenum">
              <a:rPr lang="en-US" smtClean="0"/>
              <a:t>12</a:t>
            </a:fld>
            <a:endParaRPr lang="en-US"/>
          </a:p>
        </p:txBody>
      </p:sp>
    </p:spTree>
    <p:extLst>
      <p:ext uri="{BB962C8B-B14F-4D97-AF65-F5344CB8AC3E}">
        <p14:creationId xmlns:p14="http://schemas.microsoft.com/office/powerpoint/2010/main" val="41051414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FAE00DD-BDB1-D6C2-5910-43864181AC4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31" name="Picture Placeholder 30">
            <a:extLst>
              <a:ext uri="{FF2B5EF4-FFF2-40B4-BE49-F238E27FC236}">
                <a16:creationId xmlns:a16="http://schemas.microsoft.com/office/drawing/2014/main" id="{49C91DEC-30E2-5E7A-A00F-65A9E7FB1435}"/>
              </a:ext>
            </a:extLst>
          </p:cNvPr>
          <p:cNvSpPr>
            <a:spLocks noGrp="1"/>
          </p:cNvSpPr>
          <p:nvPr>
            <p:ph type="pic" sz="quarter" idx="14"/>
          </p:nvPr>
        </p:nvSpPr>
        <p:spPr>
          <a:xfrm>
            <a:off x="8334986" y="2766382"/>
            <a:ext cx="4671589" cy="4671589"/>
          </a:xfrm>
          <a:custGeom>
            <a:avLst/>
            <a:gdLst>
              <a:gd name="connsiteX0" fmla="*/ 1079611 w 2159222"/>
              <a:gd name="connsiteY0" fmla="*/ 0 h 2159222"/>
              <a:gd name="connsiteX1" fmla="*/ 2159222 w 2159222"/>
              <a:gd name="connsiteY1" fmla="*/ 1079611 h 2159222"/>
              <a:gd name="connsiteX2" fmla="*/ 1079611 w 2159222"/>
              <a:gd name="connsiteY2" fmla="*/ 2159222 h 2159222"/>
              <a:gd name="connsiteX3" fmla="*/ 0 w 2159222"/>
              <a:gd name="connsiteY3" fmla="*/ 1079611 h 2159222"/>
              <a:gd name="connsiteX4" fmla="*/ 1079611 w 2159222"/>
              <a:gd name="connsiteY4" fmla="*/ 0 h 21592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9222" h="2159222">
                <a:moveTo>
                  <a:pt x="1079611" y="0"/>
                </a:moveTo>
                <a:cubicBezTo>
                  <a:pt x="1675864" y="0"/>
                  <a:pt x="2159222" y="483358"/>
                  <a:pt x="2159222" y="1079611"/>
                </a:cubicBezTo>
                <a:cubicBezTo>
                  <a:pt x="2159222" y="1675864"/>
                  <a:pt x="1675864" y="2159222"/>
                  <a:pt x="1079611" y="2159222"/>
                </a:cubicBezTo>
                <a:cubicBezTo>
                  <a:pt x="483358" y="2159222"/>
                  <a:pt x="0" y="1675864"/>
                  <a:pt x="0" y="1079611"/>
                </a:cubicBezTo>
                <a:cubicBezTo>
                  <a:pt x="0" y="483358"/>
                  <a:pt x="483358" y="0"/>
                  <a:pt x="1079611" y="0"/>
                </a:cubicBezTo>
                <a:close/>
              </a:path>
            </a:pathLst>
          </a:custGeom>
        </p:spPr>
        <p:txBody>
          <a:bodyPr wrap="square">
            <a:noAutofit/>
          </a:bodyPr>
          <a:lstStyle>
            <a:lvl1pPr marL="0" indent="0">
              <a:buNone/>
              <a:defRPr/>
            </a:lvl1pPr>
          </a:lstStyle>
          <a:p>
            <a:endParaRPr lang="en-US"/>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106752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ODY Slide RIGHT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596F11-EC42-2CE9-5974-D8F9DE3F07A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389861" y="231303"/>
            <a:ext cx="9144000"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9" name="Oval 8">
            <a:extLst>
              <a:ext uri="{FF2B5EF4-FFF2-40B4-BE49-F238E27FC236}">
                <a16:creationId xmlns:a16="http://schemas.microsoft.com/office/drawing/2014/main" id="{57312FE3-9E04-D58F-E86C-B56DF4AFD0D2}"/>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5">
            <a:extLst>
              <a:ext uri="{FF2B5EF4-FFF2-40B4-BE49-F238E27FC236}">
                <a16:creationId xmlns:a16="http://schemas.microsoft.com/office/drawing/2014/main" id="{9CFF3BD9-09F0-8C62-B2FD-834BBF6065B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120963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ODY Slide RIGHT 2">
    <p:spTree>
      <p:nvGrpSpPr>
        <p:cNvPr id="1" name=""/>
        <p:cNvGrpSpPr/>
        <p:nvPr/>
      </p:nvGrpSpPr>
      <p:grpSpPr>
        <a:xfrm>
          <a:off x="0" y="0"/>
          <a:ext cx="0" cy="0"/>
          <a:chOff x="0" y="0"/>
          <a:chExt cx="0" cy="0"/>
        </a:xfrm>
      </p:grpSpPr>
      <p:pic>
        <p:nvPicPr>
          <p:cNvPr id="3" name="Picture 2" descr="Background pattern&#10;&#10;Description automatically generated with low confidence">
            <a:extLst>
              <a:ext uri="{FF2B5EF4-FFF2-40B4-BE49-F238E27FC236}">
                <a16:creationId xmlns:a16="http://schemas.microsoft.com/office/drawing/2014/main" id="{33397553-FF5B-C983-EC79-B6EC1E0831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448178" y="251489"/>
            <a:ext cx="10694743"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6" name="Oval 5">
            <a:extLst>
              <a:ext uri="{FF2B5EF4-FFF2-40B4-BE49-F238E27FC236}">
                <a16:creationId xmlns:a16="http://schemas.microsoft.com/office/drawing/2014/main" id="{BDAE18C4-97B6-C248-6B2B-06D6F98760A4}"/>
              </a:ext>
            </a:extLst>
          </p:cNvPr>
          <p:cNvSpPr/>
          <p:nvPr userDrawn="1"/>
        </p:nvSpPr>
        <p:spPr>
          <a:xfrm>
            <a:off x="140135" y="6406711"/>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55FFB179-1841-4BAB-5BCE-2110D77D2C4B}"/>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3023C19-CA0B-AF2F-3F84-478DECF831E7}"/>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3529234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BODY Slide RIGHT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3D4175-2385-5E92-99E5-F59074A2D6F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3" y="289589"/>
            <a:ext cx="10193081"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0D668D91-A0C3-B3EC-1FFC-E4AEA958B883}"/>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AFC46D5-5A8C-1C48-84F4-49BAE3B461C1}"/>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1962993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BODY Slide RIGHT 4">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82490D1-4C27-6FE3-3F95-DB43821A047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4B2A2AB-611E-C266-4D90-1400C8DBF2E1}"/>
              </a:ext>
            </a:extLst>
          </p:cNvPr>
          <p:cNvSpPr>
            <a:spLocks noGrp="1"/>
          </p:cNvSpPr>
          <p:nvPr>
            <p:ph type="title" hasCustomPrompt="1"/>
          </p:nvPr>
        </p:nvSpPr>
        <p:spPr>
          <a:xfrm>
            <a:off x="942754" y="294463"/>
            <a:ext cx="10200167"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12" name="Oval 11">
            <a:extLst>
              <a:ext uri="{FF2B5EF4-FFF2-40B4-BE49-F238E27FC236}">
                <a16:creationId xmlns:a16="http://schemas.microsoft.com/office/drawing/2014/main" id="{6D5D1E7A-C95A-EEDC-118B-13E69A8D0699}"/>
              </a:ext>
            </a:extLst>
          </p:cNvPr>
          <p:cNvSpPr/>
          <p:nvPr userDrawn="1"/>
        </p:nvSpPr>
        <p:spPr>
          <a:xfrm>
            <a:off x="140135" y="6413380"/>
            <a:ext cx="308043" cy="30804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EFCD39D-2488-81CA-AF47-325AF318F4D4}"/>
              </a:ext>
            </a:extLst>
          </p:cNvPr>
          <p:cNvSpPr/>
          <p:nvPr userDrawn="1"/>
        </p:nvSpPr>
        <p:spPr>
          <a:xfrm>
            <a:off x="11759586"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61F1B122-9A7B-2A18-8069-B087AD8F677D}"/>
              </a:ext>
            </a:extLst>
          </p:cNvPr>
          <p:cNvSpPr>
            <a:spLocks noGrp="1"/>
          </p:cNvSpPr>
          <p:nvPr>
            <p:ph type="sldNum" sz="quarter" idx="12"/>
          </p:nvPr>
        </p:nvSpPr>
        <p:spPr>
          <a:xfrm>
            <a:off x="11694754"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28035545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CLOSING Slid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0119E2-379E-B0D9-4B5B-4884FA053A8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174496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CLOSING Slide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1D20970-B06C-CB7C-B5E4-325A1AE2FA1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4920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CLOSING Slide 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86948D-E6E2-1B8B-88E8-F89072AFFF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889073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3_CLOSING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9A9AC15-481A-1578-DFB0-A3EF9E3F45A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648784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904045-4AE7-8556-A45A-EB03860549CA}"/>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1004D72-4932-6EB2-6B14-D530F19BF38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Slide Number Placeholder 3">
            <a:extLst>
              <a:ext uri="{FF2B5EF4-FFF2-40B4-BE49-F238E27FC236}">
                <a16:creationId xmlns:a16="http://schemas.microsoft.com/office/drawing/2014/main" id="{09A7727B-25E5-ACE5-C3E8-BBC53C8612D7}"/>
              </a:ext>
            </a:extLst>
          </p:cNvPr>
          <p:cNvSpPr>
            <a:spLocks noGrp="1"/>
          </p:cNvSpPr>
          <p:nvPr>
            <p:ph type="sldNum" sz="quarter" idx="10"/>
          </p:nvPr>
        </p:nvSpPr>
        <p:spPr/>
        <p:txBody>
          <a:bodyPr/>
          <a:lstStyle/>
          <a:p>
            <a:fld id="{5785D731-4876-48A5-B055-BEB83F0A3A27}" type="slidenum">
              <a:rPr lang="en-US" smtClean="0"/>
              <a:t>‹#›</a:t>
            </a:fld>
            <a:endParaRPr lang="en-US"/>
          </a:p>
        </p:txBody>
      </p:sp>
    </p:spTree>
    <p:extLst>
      <p:ext uri="{BB962C8B-B14F-4D97-AF65-F5344CB8AC3E}">
        <p14:creationId xmlns:p14="http://schemas.microsoft.com/office/powerpoint/2010/main" val="2111171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B73CF-782B-EF60-DA7A-E9AA53243A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243A2687-CAD6-5BBB-CCB0-D2CA320E29C5}"/>
              </a:ext>
            </a:extLst>
          </p:cNvPr>
          <p:cNvSpPr>
            <a:spLocks noGrp="1"/>
          </p:cNvSpPr>
          <p:nvPr>
            <p:ph type="title" hasCustomPrompt="1"/>
          </p:nvPr>
        </p:nvSpPr>
        <p:spPr>
          <a:xfrm>
            <a:off x="4544839" y="1727847"/>
            <a:ext cx="6585327" cy="2362478"/>
          </a:xfrm>
        </p:spPr>
        <p:txBody>
          <a:bodyPr anchor="t">
            <a:normAutofit/>
          </a:bodyPr>
          <a:lstStyle>
            <a:lvl1pPr>
              <a:defRPr sz="4800">
                <a:latin typeface="Verdana Pro SemiBold" panose="020B0604020202020204" pitchFamily="34" charset="0"/>
              </a:defRPr>
            </a:lvl1pPr>
          </a:lstStyle>
          <a:p>
            <a:r>
              <a:rPr lang="en-US"/>
              <a:t>Presentation</a:t>
            </a:r>
            <a:br>
              <a:rPr lang="en-US"/>
            </a:br>
            <a:r>
              <a:rPr lang="en-US"/>
              <a:t>Title</a:t>
            </a:r>
          </a:p>
        </p:txBody>
      </p:sp>
      <p:sp>
        <p:nvSpPr>
          <p:cNvPr id="7" name="Subtitle 2">
            <a:extLst>
              <a:ext uri="{FF2B5EF4-FFF2-40B4-BE49-F238E27FC236}">
                <a16:creationId xmlns:a16="http://schemas.microsoft.com/office/drawing/2014/main" id="{977BE570-899A-FBE9-D372-77DD10D45897}"/>
              </a:ext>
            </a:extLst>
          </p:cNvPr>
          <p:cNvSpPr>
            <a:spLocks noGrp="1"/>
          </p:cNvSpPr>
          <p:nvPr>
            <p:ph type="subTitle" idx="1" hasCustomPrompt="1"/>
          </p:nvPr>
        </p:nvSpPr>
        <p:spPr>
          <a:xfrm>
            <a:off x="4544839" y="4407694"/>
            <a:ext cx="3506168" cy="1410478"/>
          </a:xfrm>
        </p:spPr>
        <p:txBody>
          <a:bodyPr/>
          <a:lstStyle>
            <a:lvl1pPr marL="0" indent="0" algn="l">
              <a:spcBef>
                <a:spcPts val="0"/>
              </a:spcBef>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Presenter Name</a:t>
            </a:r>
          </a:p>
          <a:p>
            <a:r>
              <a:rPr lang="en-US"/>
              <a:t>Month XX, 2022</a:t>
            </a:r>
          </a:p>
        </p:txBody>
      </p:sp>
    </p:spTree>
    <p:extLst>
      <p:ext uri="{BB962C8B-B14F-4D97-AF65-F5344CB8AC3E}">
        <p14:creationId xmlns:p14="http://schemas.microsoft.com/office/powerpoint/2010/main" val="819323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BODY Slide TOP 1">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12E5CA2-85FB-49B9-0F23-98B6B48CE44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465EBD53-193C-8F61-E6EC-BA1C9585562E}"/>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CBEA24D-8461-64AF-2F32-F18E94AABC1E}"/>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D32CBAD5-D1DA-250A-2BDC-C9FE9FAF7E7F}"/>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7" name="Slide Number Placeholder 5">
            <a:extLst>
              <a:ext uri="{FF2B5EF4-FFF2-40B4-BE49-F238E27FC236}">
                <a16:creationId xmlns:a16="http://schemas.microsoft.com/office/drawing/2014/main" id="{6C31658C-BE78-7FCB-E00B-0022751C458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Tree>
    <p:extLst>
      <p:ext uri="{BB962C8B-B14F-4D97-AF65-F5344CB8AC3E}">
        <p14:creationId xmlns:p14="http://schemas.microsoft.com/office/powerpoint/2010/main" val="35803717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BODY Slide TOP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B4823B-2FAD-BB55-76D4-1DF005DD6E6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2" name="Oval 11">
            <a:extLst>
              <a:ext uri="{FF2B5EF4-FFF2-40B4-BE49-F238E27FC236}">
                <a16:creationId xmlns:a16="http://schemas.microsoft.com/office/drawing/2014/main" id="{5A21BE16-264C-B224-811C-53A8505CCEC5}"/>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1C56810D-83DF-9D1D-932B-93A8F158AED1}"/>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4EC622C-17E2-1A63-CF71-151CE3E1D4CB}"/>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51625E78-B76D-15E8-59DF-6FE91463AD92}"/>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2068288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BODY Slide TOP 3">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AB9259D-9AA1-2E87-268F-5298E2EBF7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6FD4549C-34F6-3101-2D38-3AF562ACFCEC}"/>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lide Number Placeholder 5">
            <a:extLst>
              <a:ext uri="{FF2B5EF4-FFF2-40B4-BE49-F238E27FC236}">
                <a16:creationId xmlns:a16="http://schemas.microsoft.com/office/drawing/2014/main" id="{7C71DAD0-AD13-B6CF-20C8-F302DDBF5C1C}"/>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4" name="Title 1">
            <a:extLst>
              <a:ext uri="{FF2B5EF4-FFF2-40B4-BE49-F238E27FC236}">
                <a16:creationId xmlns:a16="http://schemas.microsoft.com/office/drawing/2014/main" id="{C30FE041-698D-F83E-9A25-1A7094405FE5}"/>
              </a:ext>
            </a:extLst>
          </p:cNvPr>
          <p:cNvSpPr>
            <a:spLocks noGrp="1"/>
          </p:cNvSpPr>
          <p:nvPr>
            <p:ph type="title" hasCustomPrompt="1"/>
          </p:nvPr>
        </p:nvSpPr>
        <p:spPr>
          <a:xfrm>
            <a:off x="534379" y="958302"/>
            <a:ext cx="11203246" cy="544574"/>
          </a:xfrm>
        </p:spPr>
        <p:txBody>
          <a:bodyPr anchor="t">
            <a:normAutofit/>
          </a:bodyPr>
          <a:lstStyle>
            <a:lvl1pPr>
              <a:defRPr sz="3200">
                <a:latin typeface="Verdana Pro SemiBold" panose="020B0604020202020204" pitchFamily="34" charset="0"/>
              </a:defRPr>
            </a:lvl1pPr>
          </a:lstStyle>
          <a:p>
            <a:r>
              <a:rPr lang="en-US"/>
              <a:t>Header</a:t>
            </a:r>
          </a:p>
        </p:txBody>
      </p:sp>
      <p:sp>
        <p:nvSpPr>
          <p:cNvPr id="5" name="Text Placeholder 2">
            <a:extLst>
              <a:ext uri="{FF2B5EF4-FFF2-40B4-BE49-F238E27FC236}">
                <a16:creationId xmlns:a16="http://schemas.microsoft.com/office/drawing/2014/main" id="{A95F9685-8226-80D6-C904-B872A9903A45}"/>
              </a:ext>
            </a:extLst>
          </p:cNvPr>
          <p:cNvSpPr>
            <a:spLocks noGrp="1"/>
          </p:cNvSpPr>
          <p:nvPr>
            <p:ph idx="1" hasCustomPrompt="1"/>
          </p:nvPr>
        </p:nvSpPr>
        <p:spPr>
          <a:xfrm>
            <a:off x="534378" y="1768474"/>
            <a:ext cx="11203245" cy="4651375"/>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Tree>
    <p:extLst>
      <p:ext uri="{BB962C8B-B14F-4D97-AF65-F5344CB8AC3E}">
        <p14:creationId xmlns:p14="http://schemas.microsoft.com/office/powerpoint/2010/main" val="3258703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BODY Slide LEFT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2E24200-E47C-A2A7-912E-081DE66C02D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7" name="Text Placeholder 2">
            <a:extLst>
              <a:ext uri="{FF2B5EF4-FFF2-40B4-BE49-F238E27FC236}">
                <a16:creationId xmlns:a16="http://schemas.microsoft.com/office/drawing/2014/main" id="{A644C720-92FF-FF22-349E-F2C9E2BAD3C1}"/>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17" name="Oval 16">
            <a:extLst>
              <a:ext uri="{FF2B5EF4-FFF2-40B4-BE49-F238E27FC236}">
                <a16:creationId xmlns:a16="http://schemas.microsoft.com/office/drawing/2014/main" id="{A5A31E16-B593-7AD0-DD4D-9F3D9398D901}"/>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5">
            <a:extLst>
              <a:ext uri="{FF2B5EF4-FFF2-40B4-BE49-F238E27FC236}">
                <a16:creationId xmlns:a16="http://schemas.microsoft.com/office/drawing/2014/main" id="{C27D92A8-FF7D-10C1-F97A-9AAB1BEC177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itle 1">
            <a:extLst>
              <a:ext uri="{FF2B5EF4-FFF2-40B4-BE49-F238E27FC236}">
                <a16:creationId xmlns:a16="http://schemas.microsoft.com/office/drawing/2014/main" id="{D735A0D6-20E2-C0B7-A636-C07BE1286BE5}"/>
              </a:ext>
            </a:extLst>
          </p:cNvPr>
          <p:cNvSpPr>
            <a:spLocks noGrp="1"/>
          </p:cNvSpPr>
          <p:nvPr>
            <p:ph type="title" hasCustomPrompt="1"/>
          </p:nvPr>
        </p:nvSpPr>
        <p:spPr>
          <a:xfrm>
            <a:off x="1016192" y="414134"/>
            <a:ext cx="9178566"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4552593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BODY Slide LEFT 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77B460D-59E5-074A-CBEE-BD52703221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3" name="Oval 12">
            <a:extLst>
              <a:ext uri="{FF2B5EF4-FFF2-40B4-BE49-F238E27FC236}">
                <a16:creationId xmlns:a16="http://schemas.microsoft.com/office/drawing/2014/main" id="{BAEADAE7-8630-2F1B-1CA9-17A17B33ACA8}"/>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Slide Number Placeholder 5">
            <a:extLst>
              <a:ext uri="{FF2B5EF4-FFF2-40B4-BE49-F238E27FC236}">
                <a16:creationId xmlns:a16="http://schemas.microsoft.com/office/drawing/2014/main" id="{E7C33C61-773B-FEEA-3EE9-3D1D4519A930}"/>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3" name="Text Placeholder 2">
            <a:extLst>
              <a:ext uri="{FF2B5EF4-FFF2-40B4-BE49-F238E27FC236}">
                <a16:creationId xmlns:a16="http://schemas.microsoft.com/office/drawing/2014/main" id="{908EC773-C705-09FE-2361-5AF4A616128F}"/>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4" name="Title 1">
            <a:extLst>
              <a:ext uri="{FF2B5EF4-FFF2-40B4-BE49-F238E27FC236}">
                <a16:creationId xmlns:a16="http://schemas.microsoft.com/office/drawing/2014/main" id="{5F06BDEE-2C2B-0742-9F8F-C74243126BF5}"/>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618356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BODY Slide LEFT 3">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9D2737E-393C-5979-E58B-C6FDBDE6D3E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969E654D-3090-5B27-9D5D-D324B0CA08F0}"/>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0A59B2EF-3146-B1B7-04F0-05E554A7C5FA}"/>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6E05A7BE-1519-556E-10A8-1B21D7BAD298}"/>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8C96E5B6-4F39-F4BD-F538-844B7723B2A3}"/>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37144913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6_BODY Slide LEFT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DEC43C6-B4D4-707D-C9E5-909DDBFF318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1" name="Oval 10">
            <a:extLst>
              <a:ext uri="{FF2B5EF4-FFF2-40B4-BE49-F238E27FC236}">
                <a16:creationId xmlns:a16="http://schemas.microsoft.com/office/drawing/2014/main" id="{B97CE5AC-126F-3C71-2407-089DBD0075B7}"/>
              </a:ext>
            </a:extLst>
          </p:cNvPr>
          <p:cNvSpPr/>
          <p:nvPr userDrawn="1"/>
        </p:nvSpPr>
        <p:spPr>
          <a:xfrm>
            <a:off x="11667442" y="6327914"/>
            <a:ext cx="308043" cy="308043"/>
          </a:xfrm>
          <a:prstGeom prst="ellipse">
            <a:avLst/>
          </a:prstGeom>
          <a:solidFill>
            <a:srgbClr val="1EAC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5">
            <a:extLst>
              <a:ext uri="{FF2B5EF4-FFF2-40B4-BE49-F238E27FC236}">
                <a16:creationId xmlns:a16="http://schemas.microsoft.com/office/drawing/2014/main" id="{EA285B17-EA56-9B2D-0AC6-DED377261508}"/>
              </a:ext>
            </a:extLst>
          </p:cNvPr>
          <p:cNvSpPr>
            <a:spLocks noGrp="1"/>
          </p:cNvSpPr>
          <p:nvPr>
            <p:ph type="sldNum" sz="quarter" idx="12"/>
          </p:nvPr>
        </p:nvSpPr>
        <p:spPr>
          <a:xfrm>
            <a:off x="11602610" y="6299373"/>
            <a:ext cx="437707" cy="365125"/>
          </a:xfrm>
        </p:spPr>
        <p:txBody>
          <a:bodyPr/>
          <a:lstStyle>
            <a:lvl1pPr algn="ctr">
              <a:defRPr b="1">
                <a:solidFill>
                  <a:schemeClr val="bg1"/>
                </a:solidFill>
              </a:defRPr>
            </a:lvl1pPr>
          </a:lstStyle>
          <a:p>
            <a:fld id="{195F50F5-0325-4E13-93B8-A048A96B03AB}" type="slidenum">
              <a:rPr lang="en-US" smtClean="0"/>
              <a:pPr/>
              <a:t>‹#›</a:t>
            </a:fld>
            <a:endParaRPr lang="en-US"/>
          </a:p>
        </p:txBody>
      </p:sp>
      <p:sp>
        <p:nvSpPr>
          <p:cNvPr id="2" name="Text Placeholder 2">
            <a:extLst>
              <a:ext uri="{FF2B5EF4-FFF2-40B4-BE49-F238E27FC236}">
                <a16:creationId xmlns:a16="http://schemas.microsoft.com/office/drawing/2014/main" id="{B14E1916-334D-665A-8A89-DE899C0DD182}"/>
              </a:ext>
            </a:extLst>
          </p:cNvPr>
          <p:cNvSpPr>
            <a:spLocks noGrp="1"/>
          </p:cNvSpPr>
          <p:nvPr>
            <p:ph idx="1" hasCustomPrompt="1"/>
          </p:nvPr>
        </p:nvSpPr>
        <p:spPr>
          <a:xfrm>
            <a:off x="1016192" y="1232420"/>
            <a:ext cx="10581297" cy="5331413"/>
          </a:xfrm>
          <a:prstGeom prst="rect">
            <a:avLst/>
          </a:prstGeom>
        </p:spPr>
        <p:txBody>
          <a:bodyPr vert="horz" lIns="91440" tIns="45720" rIns="91440" bIns="45720" rtlCol="0">
            <a:normAutofit/>
          </a:bodyPr>
          <a:lstStyle>
            <a:lvl1pPr>
              <a:lnSpc>
                <a:spcPct val="100000"/>
              </a:lnSpc>
              <a:spcBef>
                <a:spcPts val="0"/>
              </a:spcBef>
              <a:spcAft>
                <a:spcPts val="600"/>
              </a:spcAft>
              <a:defRPr>
                <a:latin typeface="Verdana Pro" panose="020B0604030504040204" pitchFamily="34" charset="0"/>
              </a:defRPr>
            </a:lvl1pPr>
            <a:lvl2pPr>
              <a:lnSpc>
                <a:spcPct val="100000"/>
              </a:lnSpc>
              <a:spcBef>
                <a:spcPts val="0"/>
              </a:spcBef>
              <a:spcAft>
                <a:spcPts val="600"/>
              </a:spcAft>
              <a:defRPr>
                <a:latin typeface="Verdana Pro" panose="020B0604030504040204" pitchFamily="34" charset="0"/>
              </a:defRPr>
            </a:lvl2pPr>
            <a:lvl3pPr>
              <a:lnSpc>
                <a:spcPct val="100000"/>
              </a:lnSpc>
              <a:spcBef>
                <a:spcPts val="0"/>
              </a:spcBef>
              <a:spcAft>
                <a:spcPts val="600"/>
              </a:spcAft>
              <a:defRPr>
                <a:latin typeface="Verdana Pro" panose="020B0604030504040204" pitchFamily="34" charset="0"/>
              </a:defRPr>
            </a:lvl3pPr>
            <a:lvl4pPr>
              <a:lnSpc>
                <a:spcPct val="100000"/>
              </a:lnSpc>
              <a:spcBef>
                <a:spcPts val="0"/>
              </a:spcBef>
              <a:spcAft>
                <a:spcPts val="600"/>
              </a:spcAft>
              <a:defRPr>
                <a:latin typeface="Verdana Pro" panose="020B0604030504040204" pitchFamily="34" charset="0"/>
              </a:defRPr>
            </a:lvl4pPr>
            <a:lvl5pPr>
              <a:lnSpc>
                <a:spcPct val="100000"/>
              </a:lnSpc>
              <a:spcBef>
                <a:spcPts val="0"/>
              </a:spcBef>
              <a:spcAft>
                <a:spcPts val="600"/>
              </a:spcAft>
              <a:defRPr>
                <a:latin typeface="Verdana Pro" panose="020B0604030504040204" pitchFamily="34" charset="0"/>
              </a:defRPr>
            </a:lvl5pPr>
          </a:lstStyle>
          <a:p>
            <a:pPr lvl="0"/>
            <a:r>
              <a:rPr lang="en-US"/>
              <a:t>Text</a:t>
            </a:r>
          </a:p>
          <a:p>
            <a:pPr lvl="0"/>
            <a:r>
              <a:rPr lang="en-US"/>
              <a:t>Text</a:t>
            </a:r>
          </a:p>
          <a:p>
            <a:pPr lvl="0"/>
            <a:r>
              <a:rPr lang="en-US"/>
              <a:t>Text</a:t>
            </a:r>
          </a:p>
        </p:txBody>
      </p:sp>
      <p:sp>
        <p:nvSpPr>
          <p:cNvPr id="3" name="Title 1">
            <a:extLst>
              <a:ext uri="{FF2B5EF4-FFF2-40B4-BE49-F238E27FC236}">
                <a16:creationId xmlns:a16="http://schemas.microsoft.com/office/drawing/2014/main" id="{BF4C427D-8F25-72F0-030D-DB03A6EEFAB0}"/>
              </a:ext>
            </a:extLst>
          </p:cNvPr>
          <p:cNvSpPr>
            <a:spLocks noGrp="1"/>
          </p:cNvSpPr>
          <p:nvPr>
            <p:ph type="title" hasCustomPrompt="1"/>
          </p:nvPr>
        </p:nvSpPr>
        <p:spPr>
          <a:xfrm>
            <a:off x="1016191" y="414134"/>
            <a:ext cx="10581297" cy="544574"/>
          </a:xfrm>
        </p:spPr>
        <p:txBody>
          <a:bodyPr anchor="t">
            <a:normAutofit/>
          </a:bodyPr>
          <a:lstStyle>
            <a:lvl1pPr>
              <a:defRPr sz="3200">
                <a:latin typeface="Verdana Pro SemiBold" panose="020B0604020202020204" pitchFamily="34" charset="0"/>
              </a:defRPr>
            </a:lvl1pPr>
          </a:lstStyle>
          <a:p>
            <a:r>
              <a:rPr lang="en-US"/>
              <a:t>Header</a:t>
            </a:r>
          </a:p>
        </p:txBody>
      </p:sp>
    </p:spTree>
    <p:extLst>
      <p:ext uri="{BB962C8B-B14F-4D97-AF65-F5344CB8AC3E}">
        <p14:creationId xmlns:p14="http://schemas.microsoft.com/office/powerpoint/2010/main" val="1993496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4510888-4297-1910-8156-9CA85FC712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62778BE-F07B-8154-8932-0DF057C397C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CA2B17-F35A-F628-1545-5791704B63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DDEB703D-F99D-B73B-AE82-F7B4021152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A20FBBA-C9EB-F392-F642-A3DFB6E2B12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F349F3-CB17-4C05-B28E-3C9067437B1B}" type="slidenum">
              <a:rPr lang="en-US" smtClean="0"/>
              <a:t>‹#›</a:t>
            </a:fld>
            <a:endParaRPr lang="en-US"/>
          </a:p>
        </p:txBody>
      </p:sp>
    </p:spTree>
    <p:extLst>
      <p:ext uri="{BB962C8B-B14F-4D97-AF65-F5344CB8AC3E}">
        <p14:creationId xmlns:p14="http://schemas.microsoft.com/office/powerpoint/2010/main" val="1834256734"/>
      </p:ext>
    </p:extLst>
  </p:cSld>
  <p:clrMap bg1="lt1" tx1="dk1" bg2="lt2" tx2="dk2" accent1="accent1" accent2="accent2" accent3="accent3" accent4="accent4" accent5="accent5" accent6="accent6" hlink="hlink" folHlink="folHlink"/>
  <p:sldLayoutIdLst>
    <p:sldLayoutId id="2147483649" r:id="rId1"/>
    <p:sldLayoutId id="2147483690" r:id="rId2"/>
    <p:sldLayoutId id="2147483673" r:id="rId3"/>
    <p:sldLayoutId id="2147483674" r:id="rId4"/>
    <p:sldLayoutId id="2147483682" r:id="rId5"/>
    <p:sldLayoutId id="2147483675" r:id="rId6"/>
    <p:sldLayoutId id="2147483676" r:id="rId7"/>
    <p:sldLayoutId id="2147483683" r:id="rId8"/>
    <p:sldLayoutId id="2147483684" r:id="rId9"/>
    <p:sldLayoutId id="2147483677" r:id="rId10"/>
    <p:sldLayoutId id="2147483679" r:id="rId11"/>
    <p:sldLayoutId id="2147483678" r:id="rId12"/>
    <p:sldLayoutId id="2147483680" r:id="rId13"/>
    <p:sldLayoutId id="2147483681" r:id="rId14"/>
    <p:sldLayoutId id="2147483687" r:id="rId15"/>
    <p:sldLayoutId id="2147483688" r:id="rId16"/>
    <p:sldLayoutId id="2147483689"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D5FDCC11-3170-C12E-E0FB-DF446CD026EC}"/>
              </a:ext>
            </a:extLst>
          </p:cNvPr>
          <p:cNvSpPr>
            <a:spLocks noGrp="1"/>
          </p:cNvSpPr>
          <p:nvPr>
            <p:ph type="sldNum" sz="quarter" idx="4"/>
          </p:nvPr>
        </p:nvSpPr>
        <p:spPr>
          <a:xfrm>
            <a:off x="2886875" y="179831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85D731-4876-48A5-B055-BEB83F0A3A27}" type="slidenum">
              <a:rPr lang="en-US" smtClean="0"/>
              <a:t>‹#›</a:t>
            </a:fld>
            <a:endParaRPr lang="en-US"/>
          </a:p>
        </p:txBody>
      </p:sp>
    </p:spTree>
    <p:extLst>
      <p:ext uri="{BB962C8B-B14F-4D97-AF65-F5344CB8AC3E}">
        <p14:creationId xmlns:p14="http://schemas.microsoft.com/office/powerpoint/2010/main" val="3189638374"/>
      </p:ext>
    </p:extLst>
  </p:cSld>
  <p:clrMap bg1="lt1" tx1="dk1" bg2="lt2" tx2="dk2" accent1="accent1" accent2="accent2" accent3="accent3" accent4="accent4" accent5="accent5" accent6="accent6" hlink="hlink" folHlink="folHlink"/>
  <p:sldLayoutIdLst>
    <p:sldLayoutId id="2147483691"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3.xml"/><Relationship Id="rId4"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3.xml"/><Relationship Id="rId1" Type="http://schemas.openxmlformats.org/officeDocument/2006/relationships/video" Target="https://www.youtube.com/embed/9IIOMwo20xY?feature=oembe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image" Target="../media/image42.jpe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9.xml"/><Relationship Id="rId1" Type="http://schemas.openxmlformats.org/officeDocument/2006/relationships/video" Target="https://www.youtube.com/embed/ZmrDWIeX0Tc?start=247&amp;feature=oembed" TargetMode="External"/><Relationship Id="rId4" Type="http://schemas.openxmlformats.org/officeDocument/2006/relationships/image" Target="../media/image51.jpeg"/></Relationships>
</file>

<file path=ppt/slides/_rels/slide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25.png"/><Relationship Id="rId5" Type="http://schemas.openxmlformats.org/officeDocument/2006/relationships/hyperlink" Target="https://3dmoleculardesigns.com/wp-content/uploads/2022/09/StudentHandout_PartII_ModelingTheActionPotential_10-31-17.pdf" TargetMode="Externa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28.jpeg"/><Relationship Id="rId4" Type="http://schemas.openxmlformats.org/officeDocument/2006/relationships/image" Target="../media/image27.jpeg"/></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31.jpe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2892-D6FC-1C0C-0F8E-38F353C5C1B4}"/>
              </a:ext>
            </a:extLst>
          </p:cNvPr>
          <p:cNvSpPr>
            <a:spLocks noGrp="1"/>
          </p:cNvSpPr>
          <p:nvPr>
            <p:ph type="title"/>
          </p:nvPr>
        </p:nvSpPr>
        <p:spPr>
          <a:xfrm>
            <a:off x="4448123" y="1446493"/>
            <a:ext cx="6585327" cy="2362478"/>
          </a:xfrm>
        </p:spPr>
        <p:txBody>
          <a:bodyPr/>
          <a:lstStyle/>
          <a:p>
            <a:r>
              <a:rPr lang="en-US">
                <a:latin typeface="Verdana Pro SemiBold"/>
              </a:rPr>
              <a:t>It’s time to talk about it </a:t>
            </a:r>
            <a:br>
              <a:rPr lang="en-US"/>
            </a:br>
            <a:r>
              <a:rPr lang="en-US" sz="1800">
                <a:latin typeface="Verdana Pro SemiBold"/>
              </a:rPr>
              <a:t>Opioids, Narcan, and Mu-Opioid receptors interactions in the nervous system </a:t>
            </a:r>
            <a:endParaRPr lang="en-US"/>
          </a:p>
        </p:txBody>
      </p:sp>
      <p:sp>
        <p:nvSpPr>
          <p:cNvPr id="4" name="Subtitle 3">
            <a:extLst>
              <a:ext uri="{FF2B5EF4-FFF2-40B4-BE49-F238E27FC236}">
                <a16:creationId xmlns:a16="http://schemas.microsoft.com/office/drawing/2014/main" id="{79EF1563-746C-8C0B-D908-6A5BF5F3ED73}"/>
              </a:ext>
            </a:extLst>
          </p:cNvPr>
          <p:cNvSpPr>
            <a:spLocks noGrp="1"/>
          </p:cNvSpPr>
          <p:nvPr>
            <p:ph type="subTitle" idx="1"/>
          </p:nvPr>
        </p:nvSpPr>
        <p:spPr>
          <a:xfrm>
            <a:off x="5230826" y="3771084"/>
            <a:ext cx="3506168" cy="1410478"/>
          </a:xfrm>
        </p:spPr>
        <p:txBody>
          <a:bodyPr/>
          <a:lstStyle/>
          <a:p>
            <a:r>
              <a:rPr lang="en-US" dirty="0">
                <a:solidFill>
                  <a:schemeClr val="accent6"/>
                </a:solidFill>
              </a:rPr>
              <a:t>Ruth Hutson</a:t>
            </a:r>
          </a:p>
          <a:p>
            <a:r>
              <a:rPr lang="en-US" dirty="0">
                <a:solidFill>
                  <a:schemeClr val="accent6"/>
                </a:solidFill>
              </a:rPr>
              <a:t>Mark Arnholt</a:t>
            </a:r>
          </a:p>
        </p:txBody>
      </p:sp>
      <p:pic>
        <p:nvPicPr>
          <p:cNvPr id="1028" name="Picture 4">
            <a:extLst>
              <a:ext uri="{FF2B5EF4-FFF2-40B4-BE49-F238E27FC236}">
                <a16:creationId xmlns:a16="http://schemas.microsoft.com/office/drawing/2014/main" id="{25A98AC8-CADF-BFC4-B16A-40ABBAE546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7773" y="3429000"/>
            <a:ext cx="3484026" cy="294509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Opioid receptor, with a morphine analog in red and the cell membrane shown schematically in gray.">
            <a:extLst>
              <a:ext uri="{FF2B5EF4-FFF2-40B4-BE49-F238E27FC236}">
                <a16:creationId xmlns:a16="http://schemas.microsoft.com/office/drawing/2014/main" id="{02E74CE0-6054-E52D-5B29-931F679986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84" r="1984"/>
          <a:stretch>
            <a:fillRect/>
          </a:stretch>
        </p:blipFill>
        <p:spPr bwMode="auto">
          <a:xfrm>
            <a:off x="506343" y="2839915"/>
            <a:ext cx="3528356" cy="352718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9394E34-8333-522F-BFE0-D262037BD975}"/>
              </a:ext>
            </a:extLst>
          </p:cNvPr>
          <p:cNvPicPr>
            <a:picLocks noChangeAspect="1"/>
          </p:cNvPicPr>
          <p:nvPr/>
        </p:nvPicPr>
        <p:blipFill>
          <a:blip r:embed="rId4"/>
          <a:stretch>
            <a:fillRect/>
          </a:stretch>
        </p:blipFill>
        <p:spPr>
          <a:xfrm>
            <a:off x="4263839" y="4576146"/>
            <a:ext cx="4134427" cy="1790950"/>
          </a:xfrm>
          <a:prstGeom prst="rect">
            <a:avLst/>
          </a:prstGeom>
        </p:spPr>
      </p:pic>
    </p:spTree>
    <p:extLst>
      <p:ext uri="{BB962C8B-B14F-4D97-AF65-F5344CB8AC3E}">
        <p14:creationId xmlns:p14="http://schemas.microsoft.com/office/powerpoint/2010/main" val="1930982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10</a:t>
            </a:fld>
            <a:endParaRPr lang="en-US"/>
          </a:p>
        </p:txBody>
      </p:sp>
      <p:pic>
        <p:nvPicPr>
          <p:cNvPr id="8" name="Content Placeholder 7" descr="A colorful paper cutouts on a white surface&#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153862" y="1265129"/>
            <a:ext cx="8145517" cy="5307718"/>
          </a:xfrm>
        </p:spPr>
      </p:pic>
      <p:sp>
        <p:nvSpPr>
          <p:cNvPr id="3" name="TextBox 2">
            <a:extLst>
              <a:ext uri="{FF2B5EF4-FFF2-40B4-BE49-F238E27FC236}">
                <a16:creationId xmlns:a16="http://schemas.microsoft.com/office/drawing/2014/main" id="{D8BFD410-B45B-501D-957C-7A5205F94AE9}"/>
              </a:ext>
            </a:extLst>
          </p:cNvPr>
          <p:cNvSpPr txBox="1"/>
          <p:nvPr/>
        </p:nvSpPr>
        <p:spPr>
          <a:xfrm>
            <a:off x="8322879" y="1250293"/>
            <a:ext cx="3505200"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To make vesicle: </a:t>
            </a:r>
          </a:p>
          <a:p>
            <a:r>
              <a:rPr lang="en-US" sz="2400" dirty="0">
                <a:ea typeface="Calibri"/>
                <a:cs typeface="Calibri"/>
              </a:rPr>
              <a:t> Join 4 straight yellow  membrane pieces</a:t>
            </a:r>
          </a:p>
          <a:p>
            <a:endParaRPr lang="en-US" sz="2400" dirty="0">
              <a:ea typeface="Calibri"/>
              <a:cs typeface="Calibri"/>
            </a:endParaRPr>
          </a:p>
          <a:p>
            <a:r>
              <a:rPr lang="en-US" sz="2400" dirty="0">
                <a:ea typeface="Calibri"/>
                <a:cs typeface="Calibri"/>
              </a:rPr>
              <a:t>Then add </a:t>
            </a:r>
            <a:endParaRPr lang="en-US" dirty="0">
              <a:ea typeface="Calibri"/>
              <a:cs typeface="Calibri"/>
            </a:endParaRPr>
          </a:p>
          <a:p>
            <a:r>
              <a:rPr lang="en-US" sz="2400" dirty="0">
                <a:ea typeface="Calibri"/>
                <a:cs typeface="Calibri"/>
              </a:rPr>
              <a:t>4 GABA</a:t>
            </a:r>
            <a:endParaRPr lang="en-US" dirty="0">
              <a:ea typeface="Calibri"/>
              <a:cs typeface="Calibri"/>
            </a:endParaRPr>
          </a:p>
          <a:p>
            <a:r>
              <a:rPr lang="en-US" sz="2400" dirty="0">
                <a:ea typeface="Calibri"/>
                <a:cs typeface="Calibri"/>
              </a:rPr>
              <a:t>1 red </a:t>
            </a:r>
            <a:r>
              <a:rPr lang="en-US" sz="2400" dirty="0" err="1">
                <a:ea typeface="Calibri"/>
                <a:cs typeface="Calibri"/>
              </a:rPr>
              <a:t>calmoldin</a:t>
            </a:r>
            <a:endParaRPr lang="en-US" sz="2400">
              <a:ea typeface="Calibri"/>
              <a:cs typeface="Calibri"/>
            </a:endParaRPr>
          </a:p>
          <a:p>
            <a:r>
              <a:rPr lang="en-US" sz="2400" dirty="0">
                <a:ea typeface="Calibri"/>
                <a:cs typeface="Calibri"/>
              </a:rPr>
              <a:t>1 yellow transport protein 1 brown SNAP/SNARE protein</a:t>
            </a:r>
            <a:endParaRPr lang="en-US">
              <a:ea typeface="Calibri"/>
              <a:cs typeface="Calibri"/>
            </a:endParaRPr>
          </a:p>
        </p:txBody>
      </p:sp>
    </p:spTree>
    <p:extLst>
      <p:ext uri="{BB962C8B-B14F-4D97-AF65-F5344CB8AC3E}">
        <p14:creationId xmlns:p14="http://schemas.microsoft.com/office/powerpoint/2010/main" val="321146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11</a:t>
            </a:fld>
            <a:endParaRPr lang="en-US"/>
          </a:p>
        </p:txBody>
      </p:sp>
      <p:pic>
        <p:nvPicPr>
          <p:cNvPr id="8" name="Content Placeholder 7" descr="A colorful paper cutouts on a white surface&#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153862" y="1265129"/>
            <a:ext cx="8145517" cy="5307718"/>
          </a:xfrm>
        </p:spPr>
      </p:pic>
      <p:sp>
        <p:nvSpPr>
          <p:cNvPr id="3" name="TextBox 2">
            <a:extLst>
              <a:ext uri="{FF2B5EF4-FFF2-40B4-BE49-F238E27FC236}">
                <a16:creationId xmlns:a16="http://schemas.microsoft.com/office/drawing/2014/main" id="{29BF6C53-F415-7ACF-4C11-E61F89BFC910}"/>
              </a:ext>
            </a:extLst>
          </p:cNvPr>
          <p:cNvSpPr txBox="1"/>
          <p:nvPr/>
        </p:nvSpPr>
        <p:spPr>
          <a:xfrm>
            <a:off x="8471776" y="1287705"/>
            <a:ext cx="3708773"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dirty="0">
                <a:ea typeface="Calibri"/>
                <a:cs typeface="Calibri"/>
              </a:rPr>
              <a:t>Let's model the GABAergic Synapse</a:t>
            </a:r>
          </a:p>
          <a:p>
            <a:endParaRPr lang="en-US" sz="2000" dirty="0">
              <a:ea typeface="Calibri"/>
              <a:cs typeface="Calibri"/>
            </a:endParaRPr>
          </a:p>
          <a:p>
            <a:pPr marL="342900" indent="-342900">
              <a:buAutoNum type="arabicParenR"/>
            </a:pPr>
            <a:r>
              <a:rPr lang="en-US" sz="2000" dirty="0">
                <a:ea typeface="Calibri"/>
                <a:cs typeface="Calibri"/>
              </a:rPr>
              <a:t>Show action potential arriving at terminal end</a:t>
            </a:r>
          </a:p>
          <a:p>
            <a:pPr marL="342900" indent="-342900">
              <a:buAutoNum type="arabicParenR"/>
            </a:pPr>
            <a:endParaRPr lang="en-US" sz="2000" dirty="0">
              <a:ea typeface="Calibri"/>
              <a:cs typeface="Calibri"/>
            </a:endParaRPr>
          </a:p>
          <a:p>
            <a:pPr marL="342900" indent="-342900">
              <a:buAutoNum type="arabicParenR"/>
            </a:pPr>
            <a:r>
              <a:rPr lang="en-US" sz="2000" dirty="0">
                <a:ea typeface="Calibri"/>
                <a:cs typeface="Calibri"/>
              </a:rPr>
              <a:t>Calcium channels open</a:t>
            </a:r>
          </a:p>
          <a:p>
            <a:r>
              <a:rPr lang="en-US" sz="2000" dirty="0">
                <a:ea typeface="Calibri"/>
                <a:cs typeface="Calibri"/>
              </a:rPr>
              <a:t>What direction does Ca ion move?</a:t>
            </a:r>
          </a:p>
          <a:p>
            <a:r>
              <a:rPr lang="en-US" sz="2000" dirty="0">
                <a:ea typeface="Calibri"/>
                <a:cs typeface="Calibri"/>
              </a:rPr>
              <a:t>Where do Ca ions bind?</a:t>
            </a:r>
          </a:p>
          <a:p>
            <a:endParaRPr lang="en-US" sz="2000" dirty="0">
              <a:ea typeface="Calibri"/>
              <a:cs typeface="Calibri"/>
            </a:endParaRPr>
          </a:p>
          <a:p>
            <a:r>
              <a:rPr lang="en-US" sz="2000" dirty="0">
                <a:ea typeface="Calibri"/>
                <a:cs typeface="Calibri"/>
              </a:rPr>
              <a:t>3) SNAP/SNARE proteins interact to bring vesicle to membrane </a:t>
            </a:r>
          </a:p>
          <a:p>
            <a:endParaRPr lang="en-US" sz="2000" dirty="0">
              <a:ea typeface="Calibri"/>
              <a:cs typeface="Calibri"/>
            </a:endParaRPr>
          </a:p>
          <a:p>
            <a:r>
              <a:rPr lang="en-US" sz="2000" dirty="0">
                <a:ea typeface="Calibri"/>
                <a:cs typeface="Calibri"/>
              </a:rPr>
              <a:t>4) GABA released into synaptic cleft. </a:t>
            </a:r>
          </a:p>
          <a:p>
            <a:endParaRPr lang="en-US" dirty="0">
              <a:ea typeface="Calibri"/>
              <a:cs typeface="Calibri"/>
            </a:endParaRPr>
          </a:p>
        </p:txBody>
      </p:sp>
    </p:spTree>
    <p:extLst>
      <p:ext uri="{BB962C8B-B14F-4D97-AF65-F5344CB8AC3E}">
        <p14:creationId xmlns:p14="http://schemas.microsoft.com/office/powerpoint/2010/main" val="3547382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12</a:t>
            </a:fld>
            <a:endParaRPr lang="en-US"/>
          </a:p>
        </p:txBody>
      </p:sp>
      <p:pic>
        <p:nvPicPr>
          <p:cNvPr id="5" name="Content Placeholder 4">
            <a:extLst>
              <a:ext uri="{FF2B5EF4-FFF2-40B4-BE49-F238E27FC236}">
                <a16:creationId xmlns:a16="http://schemas.microsoft.com/office/drawing/2014/main" id="{AC2FA5C1-D29C-20DC-2EF3-3DC487844C4C}"/>
              </a:ext>
            </a:extLst>
          </p:cNvPr>
          <p:cNvPicPr>
            <a:picLocks noGrp="1" noChangeAspect="1"/>
          </p:cNvPicPr>
          <p:nvPr>
            <p:ph idx="1"/>
          </p:nvPr>
        </p:nvPicPr>
        <p:blipFill>
          <a:blip r:embed="rId3"/>
          <a:stretch>
            <a:fillRect/>
          </a:stretch>
        </p:blipFill>
        <p:spPr>
          <a:xfrm>
            <a:off x="3276705" y="1502876"/>
            <a:ext cx="4453226" cy="5043552"/>
          </a:xfrm>
        </p:spPr>
      </p:pic>
      <p:sp>
        <p:nvSpPr>
          <p:cNvPr id="3" name="Oval 2">
            <a:extLst>
              <a:ext uri="{FF2B5EF4-FFF2-40B4-BE49-F238E27FC236}">
                <a16:creationId xmlns:a16="http://schemas.microsoft.com/office/drawing/2014/main" id="{FAAA057C-69B3-1936-6331-C02E27EA627F}"/>
              </a:ext>
            </a:extLst>
          </p:cNvPr>
          <p:cNvSpPr/>
          <p:nvPr/>
        </p:nvSpPr>
        <p:spPr>
          <a:xfrm>
            <a:off x="3147646" y="2127738"/>
            <a:ext cx="2672862" cy="1916724"/>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29966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puzzle piece on a white surface&#10;&#10;Description automatically generated">
            <a:extLst>
              <a:ext uri="{FF2B5EF4-FFF2-40B4-BE49-F238E27FC236}">
                <a16:creationId xmlns:a16="http://schemas.microsoft.com/office/drawing/2014/main" id="{E5748D9F-B137-C6DC-828A-5344679EA2B5}"/>
              </a:ext>
            </a:extLst>
          </p:cNvPr>
          <p:cNvPicPr>
            <a:picLocks noChangeAspect="1"/>
          </p:cNvPicPr>
          <p:nvPr/>
        </p:nvPicPr>
        <p:blipFill>
          <a:blip r:embed="rId2"/>
          <a:stretch>
            <a:fillRect/>
          </a:stretch>
        </p:blipFill>
        <p:spPr>
          <a:xfrm>
            <a:off x="4082" y="2298926"/>
            <a:ext cx="3311979" cy="2260147"/>
          </a:xfrm>
          <a:prstGeom prst="rect">
            <a:avLst/>
          </a:prstGeom>
        </p:spPr>
      </p:pic>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dirty="0"/>
              <a:t>Calcium Channels and Calmodulin</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dirty="0" smtClean="0"/>
              <a:pPr/>
              <a:t>13</a:t>
            </a:fld>
            <a:endParaRPr lang="en-US" dirty="0"/>
          </a:p>
        </p:txBody>
      </p:sp>
      <p:pic>
        <p:nvPicPr>
          <p:cNvPr id="9218" name="Picture 2" descr="| Topology of a canonical voltage gated ion channel subunit on the ...">
            <a:extLst>
              <a:ext uri="{FF2B5EF4-FFF2-40B4-BE49-F238E27FC236}">
                <a16:creationId xmlns:a16="http://schemas.microsoft.com/office/drawing/2014/main" id="{40D0709D-68FD-A20B-26C4-6CC3896C6396}"/>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453456" y="1716950"/>
            <a:ext cx="5284232" cy="418329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almodulin - Definition, Function and Structure | Biology Dictionary">
            <a:extLst>
              <a:ext uri="{FF2B5EF4-FFF2-40B4-BE49-F238E27FC236}">
                <a16:creationId xmlns:a16="http://schemas.microsoft.com/office/drawing/2014/main" id="{26E1F8D5-19F3-2AF6-1980-D54455DC9B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04514" y="1105842"/>
            <a:ext cx="3790616" cy="5196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1685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14</a:t>
            </a:fld>
            <a:endParaRPr lang="en-US"/>
          </a:p>
        </p:txBody>
      </p:sp>
      <p:pic>
        <p:nvPicPr>
          <p:cNvPr id="3" name="Online Media 2" title="Cholinergic Synapse  Stop Motion Video">
            <a:hlinkClick r:id="" action="ppaction://media"/>
            <a:extLst>
              <a:ext uri="{FF2B5EF4-FFF2-40B4-BE49-F238E27FC236}">
                <a16:creationId xmlns:a16="http://schemas.microsoft.com/office/drawing/2014/main" id="{A2667917-751A-0A22-3484-52B334D808C7}"/>
              </a:ext>
            </a:extLst>
          </p:cNvPr>
          <p:cNvPicPr>
            <a:picLocks noGrp="1" noRot="1" noChangeAspect="1"/>
          </p:cNvPicPr>
          <p:nvPr>
            <p:ph idx="1"/>
            <a:videoFile r:link="rId1"/>
          </p:nvPr>
        </p:nvPicPr>
        <p:blipFill>
          <a:blip r:embed="rId3"/>
          <a:stretch>
            <a:fillRect/>
          </a:stretch>
        </p:blipFill>
        <p:spPr>
          <a:xfrm>
            <a:off x="2415976" y="1502876"/>
            <a:ext cx="6881325" cy="5160553"/>
          </a:xfrm>
          <a:prstGeom prst="rect">
            <a:avLst/>
          </a:prstGeom>
        </p:spPr>
      </p:pic>
    </p:spTree>
    <p:extLst>
      <p:ext uri="{BB962C8B-B14F-4D97-AF65-F5344CB8AC3E}">
        <p14:creationId xmlns:p14="http://schemas.microsoft.com/office/powerpoint/2010/main" val="2998561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767C33C-4062-65AF-65F1-7BD51CEFFBA7}"/>
              </a:ext>
            </a:extLst>
          </p:cNvPr>
          <p:cNvSpPr>
            <a:spLocks noGrp="1"/>
          </p:cNvSpPr>
          <p:nvPr>
            <p:ph type="sldNum" sz="quarter" idx="12"/>
          </p:nvPr>
        </p:nvSpPr>
        <p:spPr/>
        <p:txBody>
          <a:bodyPr/>
          <a:lstStyle/>
          <a:p>
            <a:fld id="{195F50F5-0325-4E13-93B8-A048A96B03AB}" type="slidenum">
              <a:rPr lang="en-US" smtClean="0"/>
              <a:pPr/>
              <a:t>15</a:t>
            </a:fld>
            <a:endParaRPr lang="en-US"/>
          </a:p>
        </p:txBody>
      </p:sp>
      <p:sp>
        <p:nvSpPr>
          <p:cNvPr id="4" name="Title 3">
            <a:extLst>
              <a:ext uri="{FF2B5EF4-FFF2-40B4-BE49-F238E27FC236}">
                <a16:creationId xmlns:a16="http://schemas.microsoft.com/office/drawing/2014/main" id="{A2C79FAC-7828-6283-516A-A0EEC16B1039}"/>
              </a:ext>
            </a:extLst>
          </p:cNvPr>
          <p:cNvSpPr>
            <a:spLocks noGrp="1"/>
          </p:cNvSpPr>
          <p:nvPr>
            <p:ph type="title"/>
          </p:nvPr>
        </p:nvSpPr>
        <p:spPr/>
        <p:txBody>
          <a:bodyPr/>
          <a:lstStyle/>
          <a:p>
            <a:r>
              <a:rPr lang="en-US"/>
              <a:t>Mu- Opioid receptor and Enkephalins</a:t>
            </a:r>
          </a:p>
        </p:txBody>
      </p:sp>
      <p:pic>
        <p:nvPicPr>
          <p:cNvPr id="3076" name="Picture 4" descr="Enkephalin Binding To Opioid Receptor Photograph by Juan Gaertner">
            <a:extLst>
              <a:ext uri="{FF2B5EF4-FFF2-40B4-BE49-F238E27FC236}">
                <a16:creationId xmlns:a16="http://schemas.microsoft.com/office/drawing/2014/main" id="{BBAFBF0E-80B2-CA92-750A-488FDDB47B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6078" y="883001"/>
            <a:ext cx="7978486" cy="5974999"/>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Image result for Mu Opioid Receptor Structure">
            <a:extLst>
              <a:ext uri="{FF2B5EF4-FFF2-40B4-BE49-F238E27FC236}">
                <a16:creationId xmlns:a16="http://schemas.microsoft.com/office/drawing/2014/main" id="{5B185ADD-79BC-42E3-F841-247958E1D3C2}"/>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832" r="73416"/>
          <a:stretch/>
        </p:blipFill>
        <p:spPr bwMode="auto">
          <a:xfrm>
            <a:off x="8941561" y="3654762"/>
            <a:ext cx="2076267" cy="3203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4850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E96E48-C8AF-44B2-DF0D-97AEFEB43985}"/>
              </a:ext>
            </a:extLst>
          </p:cNvPr>
          <p:cNvSpPr>
            <a:spLocks noGrp="1"/>
          </p:cNvSpPr>
          <p:nvPr>
            <p:ph type="sldNum" sz="quarter" idx="12"/>
          </p:nvPr>
        </p:nvSpPr>
        <p:spPr/>
        <p:txBody>
          <a:bodyPr/>
          <a:lstStyle/>
          <a:p>
            <a:fld id="{195F50F5-0325-4E13-93B8-A048A96B03AB}" type="slidenum">
              <a:rPr lang="en-US" smtClean="0"/>
              <a:pPr/>
              <a:t>16</a:t>
            </a:fld>
            <a:endParaRPr lang="en-US"/>
          </a:p>
        </p:txBody>
      </p:sp>
      <p:sp>
        <p:nvSpPr>
          <p:cNvPr id="4" name="Title 3">
            <a:extLst>
              <a:ext uri="{FF2B5EF4-FFF2-40B4-BE49-F238E27FC236}">
                <a16:creationId xmlns:a16="http://schemas.microsoft.com/office/drawing/2014/main" id="{25D9D377-D209-550A-3008-0760472D05EE}"/>
              </a:ext>
            </a:extLst>
          </p:cNvPr>
          <p:cNvSpPr>
            <a:spLocks noGrp="1"/>
          </p:cNvSpPr>
          <p:nvPr>
            <p:ph type="title"/>
          </p:nvPr>
        </p:nvSpPr>
        <p:spPr>
          <a:xfrm>
            <a:off x="1016191" y="502057"/>
            <a:ext cx="10581297" cy="544574"/>
          </a:xfrm>
        </p:spPr>
        <p:txBody>
          <a:bodyPr/>
          <a:lstStyle/>
          <a:p>
            <a:r>
              <a:rPr lang="en-US"/>
              <a:t>Opioid Analogs</a:t>
            </a:r>
          </a:p>
        </p:txBody>
      </p:sp>
      <p:pic>
        <p:nvPicPr>
          <p:cNvPr id="4098" name="Picture 2" descr="Chart of the lethal doses for the most potent opioids">
            <a:extLst>
              <a:ext uri="{FF2B5EF4-FFF2-40B4-BE49-F238E27FC236}">
                <a16:creationId xmlns:a16="http://schemas.microsoft.com/office/drawing/2014/main" id="{D2A1DB8C-0549-F839-9DDF-90F6F2FADBB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16191" y="1149522"/>
            <a:ext cx="5332413" cy="5332413"/>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All images">
            <a:extLst>
              <a:ext uri="{FF2B5EF4-FFF2-40B4-BE49-F238E27FC236}">
                <a16:creationId xmlns:a16="http://schemas.microsoft.com/office/drawing/2014/main" id="{BD431A2F-6EB6-52DC-144E-523F95D04B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9866" y="552319"/>
            <a:ext cx="2095499" cy="1474987"/>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D0C1E79D-3F7A-D592-4673-C4A1BEA3C9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13280" y="1630019"/>
            <a:ext cx="2095500" cy="1390650"/>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undefined">
            <a:extLst>
              <a:ext uri="{FF2B5EF4-FFF2-40B4-BE49-F238E27FC236}">
                <a16:creationId xmlns:a16="http://schemas.microsoft.com/office/drawing/2014/main" id="{B5F189E3-9E2C-4EC2-83F1-91C9B637009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48679" y="3398760"/>
            <a:ext cx="2864601" cy="1314434"/>
          </a:xfrm>
          <a:prstGeom prst="rect">
            <a:avLst/>
          </a:prstGeom>
          <a:noFill/>
          <a:extLst>
            <a:ext uri="{909E8E84-426E-40DD-AFC4-6F175D3DCCD1}">
              <a14:hiddenFill xmlns:a14="http://schemas.microsoft.com/office/drawing/2010/main">
                <a:solidFill>
                  <a:srgbClr val="FFFFFF"/>
                </a:solidFill>
              </a14:hiddenFill>
            </a:ext>
          </a:extLst>
        </p:spPr>
      </p:pic>
      <p:pic>
        <p:nvPicPr>
          <p:cNvPr id="4108" name="Picture 12">
            <a:extLst>
              <a:ext uri="{FF2B5EF4-FFF2-40B4-BE49-F238E27FC236}">
                <a16:creationId xmlns:a16="http://schemas.microsoft.com/office/drawing/2014/main" id="{2CED581D-7872-501B-15A4-C6A80952EE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113280" y="4578389"/>
            <a:ext cx="2095500" cy="1019175"/>
          </a:xfrm>
          <a:prstGeom prst="rect">
            <a:avLst/>
          </a:prstGeom>
          <a:noFill/>
          <a:extLst>
            <a:ext uri="{909E8E84-426E-40DD-AFC4-6F175D3DCCD1}">
              <a14:hiddenFill xmlns:a14="http://schemas.microsoft.com/office/drawing/2010/main">
                <a:solidFill>
                  <a:srgbClr val="FFFFFF"/>
                </a:solidFill>
              </a14:hiddenFill>
            </a:ext>
          </a:extLst>
        </p:spPr>
      </p:pic>
      <p:pic>
        <p:nvPicPr>
          <p:cNvPr id="4110" name="Picture 14">
            <a:extLst>
              <a:ext uri="{FF2B5EF4-FFF2-40B4-BE49-F238E27FC236}">
                <a16:creationId xmlns:a16="http://schemas.microsoft.com/office/drawing/2014/main" id="{7C376130-839E-6CD8-2310-A5B840A9E3B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49866" y="5203418"/>
            <a:ext cx="2095500" cy="1152525"/>
          </a:xfrm>
          <a:prstGeom prst="rect">
            <a:avLst/>
          </a:prstGeom>
          <a:noFill/>
          <a:extLst>
            <a:ext uri="{909E8E84-426E-40DD-AFC4-6F175D3DCCD1}">
              <a14:hiddenFill xmlns:a14="http://schemas.microsoft.com/office/drawing/2010/main">
                <a:solidFill>
                  <a:srgbClr val="FFFFFF"/>
                </a:solidFill>
              </a14:hiddenFill>
            </a:ext>
          </a:extLst>
        </p:spPr>
      </p:pic>
      <p:sp>
        <p:nvSpPr>
          <p:cNvPr id="5" name="Arrow: Right 4">
            <a:extLst>
              <a:ext uri="{FF2B5EF4-FFF2-40B4-BE49-F238E27FC236}">
                <a16:creationId xmlns:a16="http://schemas.microsoft.com/office/drawing/2014/main" id="{EE14D7B7-AF33-40CD-1980-A6EF66E0EE29}"/>
              </a:ext>
            </a:extLst>
          </p:cNvPr>
          <p:cNvSpPr/>
          <p:nvPr/>
        </p:nvSpPr>
        <p:spPr>
          <a:xfrm rot="19543694">
            <a:off x="6280041" y="2202996"/>
            <a:ext cx="1107831" cy="24639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B755445C-12CD-13A7-0C90-A6D82843FB64}"/>
              </a:ext>
            </a:extLst>
          </p:cNvPr>
          <p:cNvSpPr/>
          <p:nvPr/>
        </p:nvSpPr>
        <p:spPr>
          <a:xfrm rot="20584826">
            <a:off x="6274047" y="2800389"/>
            <a:ext cx="3171756" cy="24639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53F45337-60C0-5952-B78D-22BEE3AA7A38}"/>
              </a:ext>
            </a:extLst>
          </p:cNvPr>
          <p:cNvSpPr/>
          <p:nvPr/>
        </p:nvSpPr>
        <p:spPr>
          <a:xfrm>
            <a:off x="6336024" y="4372472"/>
            <a:ext cx="1612222" cy="246395"/>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a:extLst>
              <a:ext uri="{FF2B5EF4-FFF2-40B4-BE49-F238E27FC236}">
                <a16:creationId xmlns:a16="http://schemas.microsoft.com/office/drawing/2014/main" id="{8796F052-697D-FEDA-8315-04173F58D1C9}"/>
              </a:ext>
            </a:extLst>
          </p:cNvPr>
          <p:cNvSpPr/>
          <p:nvPr/>
        </p:nvSpPr>
        <p:spPr>
          <a:xfrm>
            <a:off x="6336024" y="5049651"/>
            <a:ext cx="2923182" cy="294382"/>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2DA438A9-CA4D-C683-6AD5-CBC720B8A704}"/>
              </a:ext>
            </a:extLst>
          </p:cNvPr>
          <p:cNvSpPr/>
          <p:nvPr/>
        </p:nvSpPr>
        <p:spPr>
          <a:xfrm>
            <a:off x="6348604" y="5819207"/>
            <a:ext cx="736221" cy="231944"/>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127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17</a:t>
            </a:fld>
            <a:endParaRPr lang="en-US"/>
          </a:p>
        </p:txBody>
      </p:sp>
      <p:sp>
        <p:nvSpPr>
          <p:cNvPr id="4" name="Title 3">
            <a:extLst>
              <a:ext uri="{FF2B5EF4-FFF2-40B4-BE49-F238E27FC236}">
                <a16:creationId xmlns:a16="http://schemas.microsoft.com/office/drawing/2014/main" id="{678E05D6-8F9F-7410-9050-6CD57C1FDF26}"/>
              </a:ext>
            </a:extLst>
          </p:cNvPr>
          <p:cNvSpPr>
            <a:spLocks noGrp="1"/>
          </p:cNvSpPr>
          <p:nvPr>
            <p:ph type="title"/>
          </p:nvPr>
        </p:nvSpPr>
        <p:spPr/>
        <p:txBody>
          <a:bodyPr/>
          <a:lstStyle/>
          <a:p>
            <a:r>
              <a:rPr lang="en-US"/>
              <a:t>G-coupled proteins</a:t>
            </a:r>
          </a:p>
        </p:txBody>
      </p:sp>
      <p:pic>
        <p:nvPicPr>
          <p:cNvPr id="5122" name="Picture 2" descr="G-Proteins - Receptors - Structure - Function - TeachMePhysiology">
            <a:extLst>
              <a:ext uri="{FF2B5EF4-FFF2-40B4-BE49-F238E27FC236}">
                <a16:creationId xmlns:a16="http://schemas.microsoft.com/office/drawing/2014/main" id="{DE4466B4-E730-F169-315B-8345F61B2D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1472" y="1258518"/>
            <a:ext cx="7888903" cy="559783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puzzle pieces of a puzzle&#10;&#10;Description automatically generated">
            <a:extLst>
              <a:ext uri="{FF2B5EF4-FFF2-40B4-BE49-F238E27FC236}">
                <a16:creationId xmlns:a16="http://schemas.microsoft.com/office/drawing/2014/main" id="{0AFE535C-DE58-7253-0AEB-77661BA7606C}"/>
              </a:ext>
            </a:extLst>
          </p:cNvPr>
          <p:cNvPicPr>
            <a:picLocks noChangeAspect="1"/>
          </p:cNvPicPr>
          <p:nvPr/>
        </p:nvPicPr>
        <p:blipFill>
          <a:blip r:embed="rId3"/>
          <a:stretch>
            <a:fillRect/>
          </a:stretch>
        </p:blipFill>
        <p:spPr>
          <a:xfrm>
            <a:off x="9111729" y="1262743"/>
            <a:ext cx="2481169" cy="4114800"/>
          </a:xfrm>
          <a:prstGeom prst="rect">
            <a:avLst/>
          </a:prstGeom>
        </p:spPr>
      </p:pic>
    </p:spTree>
    <p:extLst>
      <p:ext uri="{BB962C8B-B14F-4D97-AF65-F5344CB8AC3E}">
        <p14:creationId xmlns:p14="http://schemas.microsoft.com/office/powerpoint/2010/main" val="4361027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987216-7B1A-D714-C504-68C3E40B3063}"/>
              </a:ext>
            </a:extLst>
          </p:cNvPr>
          <p:cNvSpPr>
            <a:spLocks noGrp="1"/>
          </p:cNvSpPr>
          <p:nvPr>
            <p:ph type="sldNum" sz="quarter" idx="12"/>
          </p:nvPr>
        </p:nvSpPr>
        <p:spPr/>
        <p:txBody>
          <a:bodyPr/>
          <a:lstStyle/>
          <a:p>
            <a:fld id="{195F50F5-0325-4E13-93B8-A048A96B03AB}" type="slidenum">
              <a:rPr lang="en-US" smtClean="0"/>
              <a:pPr/>
              <a:t>18</a:t>
            </a:fld>
            <a:endParaRPr lang="en-US"/>
          </a:p>
        </p:txBody>
      </p:sp>
      <p:sp>
        <p:nvSpPr>
          <p:cNvPr id="4" name="Title 3">
            <a:extLst>
              <a:ext uri="{FF2B5EF4-FFF2-40B4-BE49-F238E27FC236}">
                <a16:creationId xmlns:a16="http://schemas.microsoft.com/office/drawing/2014/main" id="{678E05D6-8F9F-7410-9050-6CD57C1FDF26}"/>
              </a:ext>
            </a:extLst>
          </p:cNvPr>
          <p:cNvSpPr>
            <a:spLocks noGrp="1"/>
          </p:cNvSpPr>
          <p:nvPr>
            <p:ph type="title"/>
          </p:nvPr>
        </p:nvSpPr>
        <p:spPr/>
        <p:txBody>
          <a:bodyPr/>
          <a:lstStyle/>
          <a:p>
            <a:r>
              <a:rPr lang="en-US" dirty="0"/>
              <a:t>Let’s model this!</a:t>
            </a:r>
          </a:p>
        </p:txBody>
      </p:sp>
      <p:cxnSp>
        <p:nvCxnSpPr>
          <p:cNvPr id="8" name="Straight Arrow Connector 7">
            <a:extLst>
              <a:ext uri="{FF2B5EF4-FFF2-40B4-BE49-F238E27FC236}">
                <a16:creationId xmlns:a16="http://schemas.microsoft.com/office/drawing/2014/main" id="{B0B86A24-9263-1892-5A2B-FB56F6CBF477}"/>
              </a:ext>
            </a:extLst>
          </p:cNvPr>
          <p:cNvCxnSpPr/>
          <p:nvPr/>
        </p:nvCxnSpPr>
        <p:spPr>
          <a:xfrm>
            <a:off x="5029200" y="1912776"/>
            <a:ext cx="1222310" cy="15162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002879D-9A79-A4DD-117A-FD2B71724532}"/>
              </a:ext>
            </a:extLst>
          </p:cNvPr>
          <p:cNvSpPr txBox="1"/>
          <p:nvPr/>
        </p:nvSpPr>
        <p:spPr>
          <a:xfrm>
            <a:off x="3165231" y="1257300"/>
            <a:ext cx="2347546" cy="369332"/>
          </a:xfrm>
          <a:prstGeom prst="rect">
            <a:avLst/>
          </a:prstGeom>
          <a:noFill/>
        </p:spPr>
        <p:txBody>
          <a:bodyPr wrap="square" lIns="91440" tIns="45720" rIns="91440" bIns="45720" rtlCol="0" anchor="t">
            <a:spAutoFit/>
          </a:bodyPr>
          <a:lstStyle/>
          <a:p>
            <a:endParaRPr lang="en-US" dirty="0">
              <a:ea typeface="Calibri"/>
              <a:cs typeface="Calibri"/>
            </a:endParaRPr>
          </a:p>
        </p:txBody>
      </p:sp>
      <p:pic>
        <p:nvPicPr>
          <p:cNvPr id="7" name="Content Placeholder 6">
            <a:extLst>
              <a:ext uri="{FF2B5EF4-FFF2-40B4-BE49-F238E27FC236}">
                <a16:creationId xmlns:a16="http://schemas.microsoft.com/office/drawing/2014/main" id="{E5B11F38-4119-9AF9-F9F7-84B687A3190D}"/>
              </a:ext>
            </a:extLst>
          </p:cNvPr>
          <p:cNvPicPr>
            <a:picLocks noGrp="1" noChangeAspect="1"/>
          </p:cNvPicPr>
          <p:nvPr>
            <p:ph idx="1"/>
          </p:nvPr>
        </p:nvPicPr>
        <p:blipFill>
          <a:blip r:embed="rId2"/>
          <a:stretch>
            <a:fillRect/>
          </a:stretch>
        </p:blipFill>
        <p:spPr>
          <a:xfrm>
            <a:off x="1950471" y="1155583"/>
            <a:ext cx="8277311" cy="5430661"/>
          </a:xfrm>
        </p:spPr>
      </p:pic>
    </p:spTree>
    <p:extLst>
      <p:ext uri="{BB962C8B-B14F-4D97-AF65-F5344CB8AC3E}">
        <p14:creationId xmlns:p14="http://schemas.microsoft.com/office/powerpoint/2010/main" val="2727959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142DA7-9D9B-6AAB-4DC5-223B65CDE2A0}"/>
              </a:ext>
            </a:extLst>
          </p:cNvPr>
          <p:cNvSpPr>
            <a:spLocks noGrp="1"/>
          </p:cNvSpPr>
          <p:nvPr>
            <p:ph type="sldNum" sz="quarter" idx="12"/>
          </p:nvPr>
        </p:nvSpPr>
        <p:spPr/>
        <p:txBody>
          <a:bodyPr/>
          <a:lstStyle/>
          <a:p>
            <a:fld id="{195F50F5-0325-4E13-93B8-A048A96B03AB}" type="slidenum">
              <a:rPr lang="en-US" smtClean="0"/>
              <a:pPr/>
              <a:t>19</a:t>
            </a:fld>
            <a:endParaRPr lang="en-US"/>
          </a:p>
        </p:txBody>
      </p:sp>
      <p:pic>
        <p:nvPicPr>
          <p:cNvPr id="5" name="Online Media 4" title="Opioids and Pain Signaling (from PDB-101)">
            <a:hlinkClick r:id="" action="ppaction://media"/>
            <a:extLst>
              <a:ext uri="{FF2B5EF4-FFF2-40B4-BE49-F238E27FC236}">
                <a16:creationId xmlns:a16="http://schemas.microsoft.com/office/drawing/2014/main" id="{A9588B57-0C25-E291-E86D-52642C5B57C6}"/>
              </a:ext>
            </a:extLst>
          </p:cNvPr>
          <p:cNvPicPr>
            <a:picLocks noGrp="1" noRot="1" noChangeAspect="1"/>
          </p:cNvPicPr>
          <p:nvPr>
            <p:ph idx="1"/>
            <a:videoFile r:link="rId1"/>
          </p:nvPr>
        </p:nvPicPr>
        <p:blipFill>
          <a:blip r:embed="rId4"/>
          <a:stretch>
            <a:fillRect/>
          </a:stretch>
        </p:blipFill>
        <p:spPr>
          <a:xfrm>
            <a:off x="1589088" y="1231900"/>
            <a:ext cx="9437687" cy="5332413"/>
          </a:xfrm>
          <a:prstGeom prst="rect">
            <a:avLst/>
          </a:prstGeom>
        </p:spPr>
      </p:pic>
      <p:sp>
        <p:nvSpPr>
          <p:cNvPr id="4" name="Title 3">
            <a:extLst>
              <a:ext uri="{FF2B5EF4-FFF2-40B4-BE49-F238E27FC236}">
                <a16:creationId xmlns:a16="http://schemas.microsoft.com/office/drawing/2014/main" id="{F9DF8330-7050-8E05-4EA6-38B092B61F07}"/>
              </a:ext>
            </a:extLst>
          </p:cNvPr>
          <p:cNvSpPr>
            <a:spLocks noGrp="1"/>
          </p:cNvSpPr>
          <p:nvPr>
            <p:ph type="title"/>
          </p:nvPr>
        </p:nvSpPr>
        <p:spPr/>
        <p:txBody>
          <a:bodyPr/>
          <a:lstStyle/>
          <a:p>
            <a:r>
              <a:rPr lang="en-US"/>
              <a:t>Downstream interactions</a:t>
            </a:r>
          </a:p>
        </p:txBody>
      </p:sp>
    </p:spTree>
    <p:extLst>
      <p:ext uri="{BB962C8B-B14F-4D97-AF65-F5344CB8AC3E}">
        <p14:creationId xmlns:p14="http://schemas.microsoft.com/office/powerpoint/2010/main" val="1340601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p:txBody>
          <a:bodyPr/>
          <a:lstStyle/>
          <a:p>
            <a:r>
              <a:rPr lang="en-US"/>
              <a:t>The Action Potential</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2</a:t>
            </a:fld>
            <a:endParaRPr lang="en-US"/>
          </a:p>
        </p:txBody>
      </p:sp>
      <p:sp>
        <p:nvSpPr>
          <p:cNvPr id="3" name="Rectangle 2">
            <a:extLst>
              <a:ext uri="{FF2B5EF4-FFF2-40B4-BE49-F238E27FC236}">
                <a16:creationId xmlns:a16="http://schemas.microsoft.com/office/drawing/2014/main" id="{379306F8-F5CB-90F4-8F0E-C91108B89B5E}"/>
              </a:ext>
            </a:extLst>
          </p:cNvPr>
          <p:cNvSpPr>
            <a:spLocks noGrp="1" noRot="1" noMove="1" noResize="1" noEditPoints="1" noAdjustHandles="1" noChangeArrowheads="1" noChangeShapeType="1"/>
          </p:cNvSpPr>
          <p:nvPr/>
        </p:nvSpPr>
        <p:spPr>
          <a:xfrm>
            <a:off x="2321169" y="3429000"/>
            <a:ext cx="1213339" cy="133643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066AAD30-7331-12FA-7A01-DBF96A184BE9}"/>
              </a:ext>
            </a:extLst>
          </p:cNvPr>
          <p:cNvPicPr>
            <a:picLocks noGrp="1" noChangeAspect="1"/>
          </p:cNvPicPr>
          <p:nvPr>
            <p:ph idx="1"/>
          </p:nvPr>
        </p:nvPicPr>
        <p:blipFill>
          <a:blip r:embed="rId3"/>
          <a:stretch>
            <a:fillRect/>
          </a:stretch>
        </p:blipFill>
        <p:spPr>
          <a:xfrm>
            <a:off x="2742929" y="1489342"/>
            <a:ext cx="6696583" cy="5232400"/>
          </a:xfrm>
        </p:spPr>
      </p:pic>
    </p:spTree>
    <p:extLst>
      <p:ext uri="{BB962C8B-B14F-4D97-AF65-F5344CB8AC3E}">
        <p14:creationId xmlns:p14="http://schemas.microsoft.com/office/powerpoint/2010/main" val="4611893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338DC43-4CC0-55A2-FDD5-57855094C560}"/>
              </a:ext>
            </a:extLst>
          </p:cNvPr>
          <p:cNvSpPr>
            <a:spLocks noGrp="1"/>
          </p:cNvSpPr>
          <p:nvPr>
            <p:ph type="sldNum" sz="quarter" idx="12"/>
          </p:nvPr>
        </p:nvSpPr>
        <p:spPr/>
        <p:txBody>
          <a:bodyPr/>
          <a:lstStyle/>
          <a:p>
            <a:fld id="{195F50F5-0325-4E13-93B8-A048A96B03AB}" type="slidenum">
              <a:rPr lang="en-US" smtClean="0"/>
              <a:pPr/>
              <a:t>20</a:t>
            </a:fld>
            <a:endParaRPr lang="en-US"/>
          </a:p>
        </p:txBody>
      </p:sp>
      <p:pic>
        <p:nvPicPr>
          <p:cNvPr id="6148" name="Picture 4" descr="Image result for Opioid Receptors Cartoon">
            <a:extLst>
              <a:ext uri="{FF2B5EF4-FFF2-40B4-BE49-F238E27FC236}">
                <a16:creationId xmlns:a16="http://schemas.microsoft.com/office/drawing/2014/main" id="{EAE286FA-E4C1-68DC-1454-F94D4B895E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522" y="1537759"/>
            <a:ext cx="5283151" cy="400790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See related image detail. 3d rendered medically accurate illustration of male Internal organs ...">
            <a:extLst>
              <a:ext uri="{FF2B5EF4-FFF2-40B4-BE49-F238E27FC236}">
                <a16:creationId xmlns:a16="http://schemas.microsoft.com/office/drawing/2014/main" id="{24833B3F-8C82-0A9B-B9DF-4BEF0CDFE2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104" b="8151"/>
          <a:stretch/>
        </p:blipFill>
        <p:spPr bwMode="auto">
          <a:xfrm>
            <a:off x="6096000" y="156898"/>
            <a:ext cx="3700461" cy="6544204"/>
          </a:xfrm>
          <a:prstGeom prst="rect">
            <a:avLst/>
          </a:prstGeom>
          <a:noFill/>
          <a:extLst>
            <a:ext uri="{909E8E84-426E-40DD-AFC4-6F175D3DCCD1}">
              <a14:hiddenFill xmlns:a14="http://schemas.microsoft.com/office/drawing/2010/main">
                <a:solidFill>
                  <a:srgbClr val="FFFFFF"/>
                </a:solidFill>
              </a14:hiddenFill>
            </a:ext>
          </a:extLst>
        </p:spPr>
      </p:pic>
      <p:sp>
        <p:nvSpPr>
          <p:cNvPr id="4" name="Arrow: Right 3">
            <a:extLst>
              <a:ext uri="{FF2B5EF4-FFF2-40B4-BE49-F238E27FC236}">
                <a16:creationId xmlns:a16="http://schemas.microsoft.com/office/drawing/2014/main" id="{C56C4DBE-530F-B6EC-9C13-D910D562099B}"/>
              </a:ext>
            </a:extLst>
          </p:cNvPr>
          <p:cNvSpPr/>
          <p:nvPr/>
        </p:nvSpPr>
        <p:spPr>
          <a:xfrm rot="20100847">
            <a:off x="5484154" y="899102"/>
            <a:ext cx="2177506" cy="486059"/>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38DDE9F2-BCD4-CBF3-99E0-3E64D6B52319}"/>
              </a:ext>
            </a:extLst>
          </p:cNvPr>
          <p:cNvSpPr/>
          <p:nvPr/>
        </p:nvSpPr>
        <p:spPr>
          <a:xfrm>
            <a:off x="5586427" y="2066763"/>
            <a:ext cx="2075994" cy="486059"/>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Arrow: Right 5">
            <a:extLst>
              <a:ext uri="{FF2B5EF4-FFF2-40B4-BE49-F238E27FC236}">
                <a16:creationId xmlns:a16="http://schemas.microsoft.com/office/drawing/2014/main" id="{2C9E05A9-B4E6-3CDB-1A29-164F1E1D6712}"/>
              </a:ext>
            </a:extLst>
          </p:cNvPr>
          <p:cNvSpPr/>
          <p:nvPr/>
        </p:nvSpPr>
        <p:spPr>
          <a:xfrm>
            <a:off x="5555673" y="2630628"/>
            <a:ext cx="1994295" cy="486059"/>
          </a:xfrm>
          <a:prstGeom prst="rightArrow">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40233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4878CD-450B-4E0D-8FDF-E4D1E49E7722}"/>
              </a:ext>
            </a:extLst>
          </p:cNvPr>
          <p:cNvSpPr>
            <a:spLocks noGrp="1"/>
          </p:cNvSpPr>
          <p:nvPr>
            <p:ph type="title"/>
          </p:nvPr>
        </p:nvSpPr>
        <p:spPr/>
        <p:txBody>
          <a:bodyPr/>
          <a:lstStyle/>
          <a:p>
            <a:endParaRPr lang="en-US"/>
          </a:p>
        </p:txBody>
      </p:sp>
      <p:sp>
        <p:nvSpPr>
          <p:cNvPr id="3" name="Slide Number Placeholder 2">
            <a:extLst>
              <a:ext uri="{FF2B5EF4-FFF2-40B4-BE49-F238E27FC236}">
                <a16:creationId xmlns:a16="http://schemas.microsoft.com/office/drawing/2014/main" id="{200EC328-3208-032A-CA3E-C9FF79B4DCA5}"/>
              </a:ext>
            </a:extLst>
          </p:cNvPr>
          <p:cNvSpPr>
            <a:spLocks noGrp="1"/>
          </p:cNvSpPr>
          <p:nvPr>
            <p:ph type="sldNum" sz="quarter" idx="12"/>
          </p:nvPr>
        </p:nvSpPr>
        <p:spPr/>
        <p:txBody>
          <a:bodyPr/>
          <a:lstStyle/>
          <a:p>
            <a:fld id="{195F50F5-0325-4E13-93B8-A048A96B03AB}" type="slidenum">
              <a:rPr lang="en-US" smtClean="0"/>
              <a:pPr/>
              <a:t>21</a:t>
            </a:fld>
            <a:endParaRPr lang="en-US"/>
          </a:p>
        </p:txBody>
      </p:sp>
      <p:pic>
        <p:nvPicPr>
          <p:cNvPr id="7170" name="Picture 2" descr="Opioid Data Analysis and Resources | Opioids | CDC">
            <a:extLst>
              <a:ext uri="{FF2B5EF4-FFF2-40B4-BE49-F238E27FC236}">
                <a16:creationId xmlns:a16="http://schemas.microsoft.com/office/drawing/2014/main" id="{A35B9380-B591-02E5-440A-9C7C456744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0"/>
            <a:ext cx="117236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3141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BF834-E29D-2CE9-CA05-82E4BECC035B}"/>
              </a:ext>
            </a:extLst>
          </p:cNvPr>
          <p:cNvSpPr>
            <a:spLocks noGrp="1"/>
          </p:cNvSpPr>
          <p:nvPr>
            <p:ph type="title"/>
          </p:nvPr>
        </p:nvSpPr>
        <p:spPr/>
        <p:txBody>
          <a:bodyPr/>
          <a:lstStyle/>
          <a:p>
            <a:r>
              <a:rPr lang="en-US"/>
              <a:t>Naloxone</a:t>
            </a:r>
          </a:p>
        </p:txBody>
      </p:sp>
      <p:sp>
        <p:nvSpPr>
          <p:cNvPr id="3" name="Slide Number Placeholder 2">
            <a:extLst>
              <a:ext uri="{FF2B5EF4-FFF2-40B4-BE49-F238E27FC236}">
                <a16:creationId xmlns:a16="http://schemas.microsoft.com/office/drawing/2014/main" id="{3FBBCDC6-28CA-34DE-4CB3-E03A2A764E9A}"/>
              </a:ext>
            </a:extLst>
          </p:cNvPr>
          <p:cNvSpPr>
            <a:spLocks noGrp="1"/>
          </p:cNvSpPr>
          <p:nvPr>
            <p:ph type="sldNum" sz="quarter" idx="12"/>
          </p:nvPr>
        </p:nvSpPr>
        <p:spPr/>
        <p:txBody>
          <a:bodyPr/>
          <a:lstStyle/>
          <a:p>
            <a:fld id="{195F50F5-0325-4E13-93B8-A048A96B03AB}" type="slidenum">
              <a:rPr lang="en-US" smtClean="0"/>
              <a:pPr/>
              <a:t>22</a:t>
            </a:fld>
            <a:endParaRPr lang="en-US"/>
          </a:p>
        </p:txBody>
      </p:sp>
      <p:pic>
        <p:nvPicPr>
          <p:cNvPr id="8194" name="Picture 2" descr="Image result for narcan">
            <a:extLst>
              <a:ext uri="{FF2B5EF4-FFF2-40B4-BE49-F238E27FC236}">
                <a16:creationId xmlns:a16="http://schemas.microsoft.com/office/drawing/2014/main" id="{EF59D7D6-C1B6-8ABA-8C08-0FA8F616AC8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54" y="1308387"/>
            <a:ext cx="6255327" cy="3686175"/>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narcan">
            <a:extLst>
              <a:ext uri="{FF2B5EF4-FFF2-40B4-BE49-F238E27FC236}">
                <a16:creationId xmlns:a16="http://schemas.microsoft.com/office/drawing/2014/main" id="{4F978938-FCCF-5A80-CC5C-CB2CB152B5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34916" y="3338080"/>
            <a:ext cx="5795424" cy="35199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01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89F1B8-0C0E-56F5-7DC8-D520E204200B}"/>
              </a:ext>
            </a:extLst>
          </p:cNvPr>
          <p:cNvSpPr>
            <a:spLocks noGrp="1"/>
          </p:cNvSpPr>
          <p:nvPr>
            <p:ph type="title"/>
          </p:nvPr>
        </p:nvSpPr>
        <p:spPr/>
        <p:txBody>
          <a:bodyPr/>
          <a:lstStyle/>
          <a:p>
            <a:r>
              <a:rPr lang="en-US" dirty="0"/>
              <a:t>How do you think Narcan works?</a:t>
            </a:r>
          </a:p>
        </p:txBody>
      </p:sp>
      <p:sp>
        <p:nvSpPr>
          <p:cNvPr id="3" name="Slide Number Placeholder 2">
            <a:extLst>
              <a:ext uri="{FF2B5EF4-FFF2-40B4-BE49-F238E27FC236}">
                <a16:creationId xmlns:a16="http://schemas.microsoft.com/office/drawing/2014/main" id="{E420F162-E0BD-FC64-B4B6-53875A23613A}"/>
              </a:ext>
            </a:extLst>
          </p:cNvPr>
          <p:cNvSpPr>
            <a:spLocks noGrp="1"/>
          </p:cNvSpPr>
          <p:nvPr>
            <p:ph type="sldNum" sz="quarter" idx="12"/>
          </p:nvPr>
        </p:nvSpPr>
        <p:spPr/>
        <p:txBody>
          <a:bodyPr/>
          <a:lstStyle/>
          <a:p>
            <a:fld id="{195F50F5-0325-4E13-93B8-A048A96B03AB}" type="slidenum">
              <a:rPr lang="en-US" smtClean="0"/>
              <a:pPr/>
              <a:t>23</a:t>
            </a:fld>
            <a:endParaRPr lang="en-US"/>
          </a:p>
        </p:txBody>
      </p:sp>
      <p:sp>
        <p:nvSpPr>
          <p:cNvPr id="4" name="TextBox 3">
            <a:extLst>
              <a:ext uri="{FF2B5EF4-FFF2-40B4-BE49-F238E27FC236}">
                <a16:creationId xmlns:a16="http://schemas.microsoft.com/office/drawing/2014/main" id="{DE043904-F446-15CD-2C15-7408F9042BD5}"/>
              </a:ext>
            </a:extLst>
          </p:cNvPr>
          <p:cNvSpPr txBox="1"/>
          <p:nvPr/>
        </p:nvSpPr>
        <p:spPr>
          <a:xfrm flipH="1">
            <a:off x="8690299" y="2705672"/>
            <a:ext cx="2894227" cy="707886"/>
          </a:xfrm>
          <a:prstGeom prst="rect">
            <a:avLst/>
          </a:prstGeom>
          <a:noFill/>
        </p:spPr>
        <p:txBody>
          <a:bodyPr wrap="square" lIns="91440" tIns="45720" rIns="91440" bIns="45720" rtlCol="0" anchor="t">
            <a:spAutoFit/>
          </a:bodyPr>
          <a:lstStyle/>
          <a:p>
            <a:r>
              <a:rPr lang="en-US" sz="4000" dirty="0"/>
              <a:t>Let’s model!</a:t>
            </a:r>
          </a:p>
        </p:txBody>
      </p:sp>
      <p:pic>
        <p:nvPicPr>
          <p:cNvPr id="5" name="Picture 4">
            <a:extLst>
              <a:ext uri="{FF2B5EF4-FFF2-40B4-BE49-F238E27FC236}">
                <a16:creationId xmlns:a16="http://schemas.microsoft.com/office/drawing/2014/main" id="{9543DBF7-D218-3E84-E018-5B65A9CF824F}"/>
              </a:ext>
            </a:extLst>
          </p:cNvPr>
          <p:cNvPicPr>
            <a:picLocks noChangeAspect="1"/>
          </p:cNvPicPr>
          <p:nvPr/>
        </p:nvPicPr>
        <p:blipFill>
          <a:blip r:embed="rId2"/>
          <a:stretch>
            <a:fillRect/>
          </a:stretch>
        </p:blipFill>
        <p:spPr>
          <a:xfrm>
            <a:off x="326572" y="1196631"/>
            <a:ext cx="8284028" cy="5466222"/>
          </a:xfrm>
          <a:prstGeom prst="rect">
            <a:avLst/>
          </a:prstGeom>
        </p:spPr>
      </p:pic>
    </p:spTree>
    <p:extLst>
      <p:ext uri="{BB962C8B-B14F-4D97-AF65-F5344CB8AC3E}">
        <p14:creationId xmlns:p14="http://schemas.microsoft.com/office/powerpoint/2010/main" val="147640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fontScale="90000"/>
          </a:bodyPr>
          <a:lstStyle/>
          <a:p>
            <a:r>
              <a:rPr lang="en-US" dirty="0"/>
              <a:t>Scan this QR code and fill out our survey!</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24</a:t>
            </a:fld>
            <a:endParaRPr lang="en-US"/>
          </a:p>
        </p:txBody>
      </p:sp>
      <p:sp>
        <p:nvSpPr>
          <p:cNvPr id="5" name="TextBox 4">
            <a:extLst>
              <a:ext uri="{FF2B5EF4-FFF2-40B4-BE49-F238E27FC236}">
                <a16:creationId xmlns:a16="http://schemas.microsoft.com/office/drawing/2014/main" id="{77984C88-1C79-B4DE-394E-70FEAA598A30}"/>
              </a:ext>
            </a:extLst>
          </p:cNvPr>
          <p:cNvSpPr txBox="1"/>
          <p:nvPr/>
        </p:nvSpPr>
        <p:spPr>
          <a:xfrm>
            <a:off x="6416634" y="1010945"/>
            <a:ext cx="3775364" cy="923330"/>
          </a:xfrm>
          <a:prstGeom prst="rect">
            <a:avLst/>
          </a:prstGeom>
          <a:noFill/>
        </p:spPr>
        <p:txBody>
          <a:bodyPr wrap="square" rtlCol="0">
            <a:spAutoFit/>
          </a:bodyPr>
          <a:lstStyle/>
          <a:p>
            <a:r>
              <a:rPr lang="en-US" dirty="0"/>
              <a:t>Show me your DNA molecule image and I’ll give you a model with AR enhancement as a thank-you gift!</a:t>
            </a:r>
            <a:endParaRPr lang="en-US" sz="2800" dirty="0"/>
          </a:p>
        </p:txBody>
      </p:sp>
      <p:pic>
        <p:nvPicPr>
          <p:cNvPr id="1026" name="Picture 2">
            <a:extLst>
              <a:ext uri="{FF2B5EF4-FFF2-40B4-BE49-F238E27FC236}">
                <a16:creationId xmlns:a16="http://schemas.microsoft.com/office/drawing/2014/main" id="{53812BD8-5AE6-2BFD-D4F6-8EAF820B99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429502"/>
            <a:ext cx="5159828" cy="38698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B52B23A7-7C67-C628-DEA5-C3959DDCDB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062" y="1089198"/>
            <a:ext cx="5324475" cy="5210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38152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852FB-4C72-911B-8357-B042D01BA441}"/>
              </a:ext>
            </a:extLst>
          </p:cNvPr>
          <p:cNvSpPr>
            <a:spLocks noGrp="1"/>
          </p:cNvSpPr>
          <p:nvPr>
            <p:ph type="title"/>
          </p:nvPr>
        </p:nvSpPr>
        <p:spPr/>
        <p:txBody>
          <a:bodyPr>
            <a:normAutofit/>
          </a:bodyPr>
          <a:lstStyle/>
          <a:p>
            <a:r>
              <a:rPr lang="en-US" dirty="0"/>
              <a:t>TEKS</a:t>
            </a:r>
          </a:p>
        </p:txBody>
      </p:sp>
      <p:sp>
        <p:nvSpPr>
          <p:cNvPr id="3" name="Slide Number Placeholder 2">
            <a:extLst>
              <a:ext uri="{FF2B5EF4-FFF2-40B4-BE49-F238E27FC236}">
                <a16:creationId xmlns:a16="http://schemas.microsoft.com/office/drawing/2014/main" id="{A81EAF33-92FD-EDB8-C2F8-936725ACDE0F}"/>
              </a:ext>
            </a:extLst>
          </p:cNvPr>
          <p:cNvSpPr>
            <a:spLocks noGrp="1"/>
          </p:cNvSpPr>
          <p:nvPr>
            <p:ph type="sldNum" sz="quarter" idx="12"/>
          </p:nvPr>
        </p:nvSpPr>
        <p:spPr/>
        <p:txBody>
          <a:bodyPr/>
          <a:lstStyle/>
          <a:p>
            <a:fld id="{195F50F5-0325-4E13-93B8-A048A96B03AB}" type="slidenum">
              <a:rPr lang="en-US" smtClean="0"/>
              <a:pPr/>
              <a:t>25</a:t>
            </a:fld>
            <a:endParaRPr lang="en-US"/>
          </a:p>
        </p:txBody>
      </p:sp>
      <p:sp>
        <p:nvSpPr>
          <p:cNvPr id="5" name="TextBox 4">
            <a:extLst>
              <a:ext uri="{FF2B5EF4-FFF2-40B4-BE49-F238E27FC236}">
                <a16:creationId xmlns:a16="http://schemas.microsoft.com/office/drawing/2014/main" id="{54F0A5EF-23D8-14FB-9A49-8FCACBB73B71}"/>
              </a:ext>
            </a:extLst>
          </p:cNvPr>
          <p:cNvSpPr txBox="1"/>
          <p:nvPr/>
        </p:nvSpPr>
        <p:spPr>
          <a:xfrm>
            <a:off x="273597" y="1428319"/>
            <a:ext cx="10008922" cy="1938992"/>
          </a:xfrm>
          <a:prstGeom prst="rect">
            <a:avLst/>
          </a:prstGeom>
          <a:noFill/>
        </p:spPr>
        <p:txBody>
          <a:bodyPr wrap="square" rtlCol="0">
            <a:spAutoFit/>
          </a:bodyPr>
          <a:lstStyle/>
          <a:p>
            <a:pPr algn="l"/>
            <a:r>
              <a:rPr lang="en-US" sz="2400" b="1" i="0" dirty="0">
                <a:solidFill>
                  <a:srgbClr val="374151"/>
                </a:solidFill>
                <a:effectLst/>
                <a:latin typeface="Söhne"/>
              </a:rPr>
              <a:t>(9) Science concepts. The student knows the significance of various molecules involved in metabolic processes and energy transfers that occur in living organisms. The student is expected to:</a:t>
            </a:r>
          </a:p>
          <a:p>
            <a:pPr algn="l"/>
            <a:endParaRPr lang="en-US" sz="2400" b="0" i="0" dirty="0">
              <a:solidFill>
                <a:srgbClr val="374151"/>
              </a:solidFill>
              <a:effectLst/>
              <a:latin typeface="Söhne"/>
            </a:endParaRPr>
          </a:p>
          <a:p>
            <a:pPr algn="l"/>
            <a:r>
              <a:rPr lang="en-US" sz="2400" b="1" i="0" dirty="0">
                <a:solidFill>
                  <a:srgbClr val="374151"/>
                </a:solidFill>
                <a:effectLst/>
                <a:latin typeface="Söhne"/>
              </a:rPr>
              <a:t>(E) identify and investigate the role of receptors in cell communication.</a:t>
            </a:r>
            <a:endParaRPr lang="en-US" sz="2400" b="0" i="0" dirty="0">
              <a:solidFill>
                <a:srgbClr val="374151"/>
              </a:solidFill>
              <a:effectLst/>
              <a:latin typeface="Söhne"/>
            </a:endParaRPr>
          </a:p>
        </p:txBody>
      </p:sp>
    </p:spTree>
    <p:extLst>
      <p:ext uri="{BB962C8B-B14F-4D97-AF65-F5344CB8AC3E}">
        <p14:creationId xmlns:p14="http://schemas.microsoft.com/office/powerpoint/2010/main" val="42165913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89996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smtClean="0"/>
              <a:pPr/>
              <a:t>3</a:t>
            </a:fld>
            <a:endParaRPr lang="en-US"/>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Sodium moves into the cell</a:t>
            </a:r>
          </a:p>
        </p:txBody>
      </p:sp>
      <p:pic>
        <p:nvPicPr>
          <p:cNvPr id="5" name="Content Placeholder 4" descr="A paper cut out of frogs&#10;&#10;Description automatically generated">
            <a:extLst>
              <a:ext uri="{FF2B5EF4-FFF2-40B4-BE49-F238E27FC236}">
                <a16:creationId xmlns:a16="http://schemas.microsoft.com/office/drawing/2014/main" id="{69B9B7CC-DFF6-57D7-7FA5-95236B6B35A1}"/>
              </a:ext>
            </a:extLst>
          </p:cNvPr>
          <p:cNvPicPr>
            <a:picLocks noGrp="1" noChangeAspect="1"/>
          </p:cNvPicPr>
          <p:nvPr>
            <p:ph idx="1"/>
          </p:nvPr>
        </p:nvPicPr>
        <p:blipFill>
          <a:blip r:embed="rId2"/>
          <a:stretch>
            <a:fillRect/>
          </a:stretch>
        </p:blipFill>
        <p:spPr>
          <a:xfrm>
            <a:off x="2947858" y="1503362"/>
            <a:ext cx="6297779" cy="5216978"/>
          </a:xfrm>
        </p:spPr>
      </p:pic>
    </p:spTree>
    <p:extLst>
      <p:ext uri="{BB962C8B-B14F-4D97-AF65-F5344CB8AC3E}">
        <p14:creationId xmlns:p14="http://schemas.microsoft.com/office/powerpoint/2010/main" val="1072399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13B621F-5450-8B1F-478C-2B2AB112B4B1}"/>
              </a:ext>
            </a:extLst>
          </p:cNvPr>
          <p:cNvSpPr>
            <a:spLocks noGrp="1"/>
          </p:cNvSpPr>
          <p:nvPr>
            <p:ph type="sldNum" sz="quarter" idx="12"/>
          </p:nvPr>
        </p:nvSpPr>
        <p:spPr/>
        <p:txBody>
          <a:bodyPr/>
          <a:lstStyle/>
          <a:p>
            <a:fld id="{195F50F5-0325-4E13-93B8-A048A96B03AB}" type="slidenum">
              <a:rPr lang="en-US" dirty="0" smtClean="0"/>
              <a:pPr/>
              <a:t>4</a:t>
            </a:fld>
            <a:endParaRPr lang="en-US" dirty="0"/>
          </a:p>
        </p:txBody>
      </p:sp>
      <p:sp>
        <p:nvSpPr>
          <p:cNvPr id="3" name="Title 2">
            <a:extLst>
              <a:ext uri="{FF2B5EF4-FFF2-40B4-BE49-F238E27FC236}">
                <a16:creationId xmlns:a16="http://schemas.microsoft.com/office/drawing/2014/main" id="{ED2D0BDE-410E-57FF-491D-B04C76FDD1CF}"/>
              </a:ext>
            </a:extLst>
          </p:cNvPr>
          <p:cNvSpPr>
            <a:spLocks noGrp="1"/>
          </p:cNvSpPr>
          <p:nvPr>
            <p:ph type="title"/>
          </p:nvPr>
        </p:nvSpPr>
        <p:spPr/>
        <p:txBody>
          <a:bodyPr/>
          <a:lstStyle/>
          <a:p>
            <a:r>
              <a:rPr lang="en-US" dirty="0"/>
              <a:t>Potassium moves out!</a:t>
            </a:r>
          </a:p>
        </p:txBody>
      </p:sp>
      <p:pic>
        <p:nvPicPr>
          <p:cNvPr id="5" name="Content Placeholder 4" descr="A group of paper cutouts on a white surface&#10;&#10;Description automatically generated">
            <a:extLst>
              <a:ext uri="{FF2B5EF4-FFF2-40B4-BE49-F238E27FC236}">
                <a16:creationId xmlns:a16="http://schemas.microsoft.com/office/drawing/2014/main" id="{A7881A73-A0FB-8B8C-FE77-77E645135B73}"/>
              </a:ext>
            </a:extLst>
          </p:cNvPr>
          <p:cNvPicPr>
            <a:picLocks noGrp="1" noChangeAspect="1"/>
          </p:cNvPicPr>
          <p:nvPr>
            <p:ph idx="1"/>
          </p:nvPr>
        </p:nvPicPr>
        <p:blipFill>
          <a:blip r:embed="rId2"/>
          <a:stretch>
            <a:fillRect/>
          </a:stretch>
        </p:blipFill>
        <p:spPr>
          <a:xfrm>
            <a:off x="3326987" y="1713818"/>
            <a:ext cx="5608461" cy="4876800"/>
          </a:xfrm>
        </p:spPr>
      </p:pic>
    </p:spTree>
    <p:extLst>
      <p:ext uri="{BB962C8B-B14F-4D97-AF65-F5344CB8AC3E}">
        <p14:creationId xmlns:p14="http://schemas.microsoft.com/office/powerpoint/2010/main" val="1915734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9B40E24-B708-A82B-42E8-D295C0FB83B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771525" y="731527"/>
            <a:ext cx="10547504" cy="5932971"/>
          </a:xfrm>
          <a:prstGeom prst="rect">
            <a:avLst/>
          </a:prstGeom>
        </p:spPr>
      </p:pic>
      <p:sp>
        <p:nvSpPr>
          <p:cNvPr id="3" name="Slide Number Placeholder 2">
            <a:extLst>
              <a:ext uri="{FF2B5EF4-FFF2-40B4-BE49-F238E27FC236}">
                <a16:creationId xmlns:a16="http://schemas.microsoft.com/office/drawing/2014/main" id="{0083AD9C-5794-78C0-51FA-ACF9562E9B27}"/>
              </a:ext>
            </a:extLst>
          </p:cNvPr>
          <p:cNvSpPr>
            <a:spLocks noGrp="1"/>
          </p:cNvSpPr>
          <p:nvPr>
            <p:ph type="sldNum" sz="quarter" idx="12"/>
          </p:nvPr>
        </p:nvSpPr>
        <p:spPr/>
        <p:txBody>
          <a:bodyPr/>
          <a:lstStyle/>
          <a:p>
            <a:fld id="{195F50F5-0325-4E13-93B8-A048A96B03AB}" type="slidenum">
              <a:rPr lang="en-US" smtClean="0"/>
              <a:pPr/>
              <a:t>5</a:t>
            </a:fld>
            <a:endParaRPr lang="en-US"/>
          </a:p>
        </p:txBody>
      </p:sp>
      <p:sp>
        <p:nvSpPr>
          <p:cNvPr id="2" name="TextBox 1">
            <a:extLst>
              <a:ext uri="{FF2B5EF4-FFF2-40B4-BE49-F238E27FC236}">
                <a16:creationId xmlns:a16="http://schemas.microsoft.com/office/drawing/2014/main" id="{BF41B301-CD9E-EE64-8452-8A7FE4BE6D9C}"/>
              </a:ext>
            </a:extLst>
          </p:cNvPr>
          <p:cNvSpPr txBox="1"/>
          <p:nvPr/>
        </p:nvSpPr>
        <p:spPr>
          <a:xfrm>
            <a:off x="9964088" y="5941807"/>
            <a:ext cx="1857375" cy="369332"/>
          </a:xfrm>
          <a:prstGeom prst="rect">
            <a:avLst/>
          </a:prstGeom>
          <a:noFill/>
        </p:spPr>
        <p:txBody>
          <a:bodyPr wrap="square" rtlCol="0">
            <a:spAutoFit/>
          </a:bodyPr>
          <a:lstStyle/>
          <a:p>
            <a:r>
              <a:rPr lang="en-US">
                <a:hlinkClick r:id="rId5"/>
              </a:rPr>
              <a:t>Link</a:t>
            </a:r>
            <a:endParaRPr lang="en-US"/>
          </a:p>
        </p:txBody>
      </p:sp>
      <p:pic>
        <p:nvPicPr>
          <p:cNvPr id="5" name="Picture 4" descr="A picture containing text, diagram, plot, line">
            <a:extLst>
              <a:ext uri="{FF2B5EF4-FFF2-40B4-BE49-F238E27FC236}">
                <a16:creationId xmlns:a16="http://schemas.microsoft.com/office/drawing/2014/main" id="{C77C4B2C-BB71-0873-88F3-11857393648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49577" y="2187319"/>
            <a:ext cx="3692845" cy="2814340"/>
          </a:xfrm>
          <a:prstGeom prst="rect">
            <a:avLst/>
          </a:prstGeom>
        </p:spPr>
      </p:pic>
    </p:spTree>
    <p:custDataLst>
      <p:tags r:id="rId1"/>
    </p:custDataLst>
    <p:extLst>
      <p:ext uri="{BB962C8B-B14F-4D97-AF65-F5344CB8AC3E}">
        <p14:creationId xmlns:p14="http://schemas.microsoft.com/office/powerpoint/2010/main" val="3137777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1AD497C2-778F-690B-CFB0-041972914F5E}"/>
              </a:ext>
            </a:extLst>
          </p:cNvPr>
          <p:cNvGrpSpPr>
            <a:grpSpLocks noChangeAspect="1"/>
          </p:cNvGrpSpPr>
          <p:nvPr/>
        </p:nvGrpSpPr>
        <p:grpSpPr>
          <a:xfrm>
            <a:off x="502374" y="2172423"/>
            <a:ext cx="3557309" cy="3374136"/>
            <a:chOff x="37553" y="2107714"/>
            <a:chExt cx="2920085" cy="2769724"/>
          </a:xfrm>
          <a:solidFill>
            <a:schemeClr val="bg1"/>
          </a:solidFill>
        </p:grpSpPr>
        <p:pic>
          <p:nvPicPr>
            <p:cNvPr id="4" name="Picture 3">
              <a:extLst>
                <a:ext uri="{FF2B5EF4-FFF2-40B4-BE49-F238E27FC236}">
                  <a16:creationId xmlns:a16="http://schemas.microsoft.com/office/drawing/2014/main" id="{400E93AB-7C2A-E142-AF71-4CE4859230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338" r="9664" b="18584"/>
            <a:stretch/>
          </p:blipFill>
          <p:spPr>
            <a:xfrm>
              <a:off x="37553" y="2115677"/>
              <a:ext cx="2875331" cy="2761761"/>
            </a:xfrm>
            <a:prstGeom prst="rect">
              <a:avLst/>
            </a:prstGeom>
            <a:grpFill/>
          </p:spPr>
        </p:pic>
        <p:sp>
          <p:nvSpPr>
            <p:cNvPr id="6" name="TextBox 5">
              <a:extLst>
                <a:ext uri="{FF2B5EF4-FFF2-40B4-BE49-F238E27FC236}">
                  <a16:creationId xmlns:a16="http://schemas.microsoft.com/office/drawing/2014/main" id="{D35505A9-008B-2880-9A04-DA46D531E351}"/>
                </a:ext>
              </a:extLst>
            </p:cNvPr>
            <p:cNvSpPr txBox="1"/>
            <p:nvPr/>
          </p:nvSpPr>
          <p:spPr>
            <a:xfrm>
              <a:off x="157942" y="2107714"/>
              <a:ext cx="2799696" cy="277909"/>
            </a:xfrm>
            <a:prstGeom prst="rect">
              <a:avLst/>
            </a:prstGeom>
            <a:grpFill/>
          </p:spPr>
          <p:txBody>
            <a:bodyPr wrap="square" rtlCol="0">
              <a:spAutoFit/>
            </a:bodyPr>
            <a:lstStyle/>
            <a:p>
              <a:r>
                <a:rPr lang="en-US" sz="1600"/>
                <a:t>1. Sodium binds on intracellular side. </a:t>
              </a:r>
            </a:p>
          </p:txBody>
        </p:sp>
      </p:grpSp>
      <p:grpSp>
        <p:nvGrpSpPr>
          <p:cNvPr id="7" name="Group 6">
            <a:extLst>
              <a:ext uri="{FF2B5EF4-FFF2-40B4-BE49-F238E27FC236}">
                <a16:creationId xmlns:a16="http://schemas.microsoft.com/office/drawing/2014/main" id="{0C213747-E273-F22D-510F-D17390C31DE3}"/>
              </a:ext>
            </a:extLst>
          </p:cNvPr>
          <p:cNvGrpSpPr/>
          <p:nvPr/>
        </p:nvGrpSpPr>
        <p:grpSpPr>
          <a:xfrm>
            <a:off x="4206343" y="2166083"/>
            <a:ext cx="3473141" cy="3371147"/>
            <a:chOff x="2814820" y="1940116"/>
            <a:chExt cx="3473141" cy="3371147"/>
          </a:xfrm>
        </p:grpSpPr>
        <p:pic>
          <p:nvPicPr>
            <p:cNvPr id="8" name="Picture 7">
              <a:extLst>
                <a:ext uri="{FF2B5EF4-FFF2-40B4-BE49-F238E27FC236}">
                  <a16:creationId xmlns:a16="http://schemas.microsoft.com/office/drawing/2014/main" id="{FECBA5A3-4ABE-494B-9B8B-BA2DF1DBAA7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063" t="5684" r="4041" b="12531"/>
            <a:stretch/>
          </p:blipFill>
          <p:spPr>
            <a:xfrm>
              <a:off x="2814820" y="2232503"/>
              <a:ext cx="3473141" cy="3078760"/>
            </a:xfrm>
            <a:prstGeom prst="rect">
              <a:avLst/>
            </a:prstGeom>
          </p:spPr>
        </p:pic>
        <p:sp>
          <p:nvSpPr>
            <p:cNvPr id="9" name="TextBox 8">
              <a:extLst>
                <a:ext uri="{FF2B5EF4-FFF2-40B4-BE49-F238E27FC236}">
                  <a16:creationId xmlns:a16="http://schemas.microsoft.com/office/drawing/2014/main" id="{04D4127B-1E1E-C86B-C31D-EFAB2A4F04A3}"/>
                </a:ext>
              </a:extLst>
            </p:cNvPr>
            <p:cNvSpPr txBox="1"/>
            <p:nvPr/>
          </p:nvSpPr>
          <p:spPr>
            <a:xfrm>
              <a:off x="2814820" y="1940116"/>
              <a:ext cx="3473141" cy="338554"/>
            </a:xfrm>
            <a:prstGeom prst="rect">
              <a:avLst/>
            </a:prstGeom>
            <a:solidFill>
              <a:schemeClr val="bg1"/>
            </a:solidFill>
          </p:spPr>
          <p:txBody>
            <a:bodyPr wrap="square" rtlCol="0">
              <a:spAutoFit/>
            </a:bodyPr>
            <a:lstStyle/>
            <a:p>
              <a:r>
                <a:rPr lang="en-US" sz="1600"/>
                <a:t>2. The pump is phosphorylated by ATP.</a:t>
              </a:r>
            </a:p>
          </p:txBody>
        </p:sp>
      </p:grpSp>
      <p:grpSp>
        <p:nvGrpSpPr>
          <p:cNvPr id="10" name="Group 9">
            <a:extLst>
              <a:ext uri="{FF2B5EF4-FFF2-40B4-BE49-F238E27FC236}">
                <a16:creationId xmlns:a16="http://schemas.microsoft.com/office/drawing/2014/main" id="{BE661137-F58F-12A0-4CCA-87ACDC5A02D4}"/>
              </a:ext>
            </a:extLst>
          </p:cNvPr>
          <p:cNvGrpSpPr>
            <a:grpSpLocks noChangeAspect="1"/>
          </p:cNvGrpSpPr>
          <p:nvPr/>
        </p:nvGrpSpPr>
        <p:grpSpPr>
          <a:xfrm>
            <a:off x="8035149" y="2163094"/>
            <a:ext cx="3314472" cy="3374136"/>
            <a:chOff x="6862884" y="1889649"/>
            <a:chExt cx="2916337" cy="2968835"/>
          </a:xfrm>
          <a:solidFill>
            <a:schemeClr val="bg1"/>
          </a:solidFill>
        </p:grpSpPr>
        <p:pic>
          <p:nvPicPr>
            <p:cNvPr id="11" name="Picture 10">
              <a:extLst>
                <a:ext uri="{FF2B5EF4-FFF2-40B4-BE49-F238E27FC236}">
                  <a16:creationId xmlns:a16="http://schemas.microsoft.com/office/drawing/2014/main" id="{F2EC0475-CD6B-4EAC-F774-3E71D99120A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946" t="12637" r="10061" b="13077"/>
            <a:stretch/>
          </p:blipFill>
          <p:spPr>
            <a:xfrm>
              <a:off x="6862885" y="2164344"/>
              <a:ext cx="2916336" cy="2694140"/>
            </a:xfrm>
            <a:prstGeom prst="rect">
              <a:avLst/>
            </a:prstGeom>
            <a:grpFill/>
          </p:spPr>
        </p:pic>
        <p:sp>
          <p:nvSpPr>
            <p:cNvPr id="12" name="TextBox 11">
              <a:extLst>
                <a:ext uri="{FF2B5EF4-FFF2-40B4-BE49-F238E27FC236}">
                  <a16:creationId xmlns:a16="http://schemas.microsoft.com/office/drawing/2014/main" id="{D2CA225E-1143-7028-D110-C1DC867E001E}"/>
                </a:ext>
              </a:extLst>
            </p:cNvPr>
            <p:cNvSpPr txBox="1"/>
            <p:nvPr/>
          </p:nvSpPr>
          <p:spPr>
            <a:xfrm>
              <a:off x="6862884" y="1889649"/>
              <a:ext cx="2916336" cy="514532"/>
            </a:xfrm>
            <a:prstGeom prst="rect">
              <a:avLst/>
            </a:prstGeom>
            <a:grpFill/>
          </p:spPr>
          <p:txBody>
            <a:bodyPr wrap="square" rtlCol="0">
              <a:spAutoFit/>
            </a:bodyPr>
            <a:lstStyle/>
            <a:p>
              <a:r>
                <a:rPr lang="en-US" sz="1600"/>
                <a:t>3. The pump shape changes, exposing the sodium to the extracellular space. </a:t>
              </a:r>
            </a:p>
          </p:txBody>
        </p:sp>
      </p:grpSp>
      <p:sp>
        <p:nvSpPr>
          <p:cNvPr id="13" name="TextBox 12">
            <a:extLst>
              <a:ext uri="{FF2B5EF4-FFF2-40B4-BE49-F238E27FC236}">
                <a16:creationId xmlns:a16="http://schemas.microsoft.com/office/drawing/2014/main" id="{F5E51947-B424-D2B5-C4DD-3A1901DBE2A4}"/>
              </a:ext>
            </a:extLst>
          </p:cNvPr>
          <p:cNvSpPr txBox="1"/>
          <p:nvPr/>
        </p:nvSpPr>
        <p:spPr>
          <a:xfrm>
            <a:off x="571500" y="1133475"/>
            <a:ext cx="7620000" cy="584775"/>
          </a:xfrm>
          <a:prstGeom prst="rect">
            <a:avLst/>
          </a:prstGeom>
          <a:noFill/>
        </p:spPr>
        <p:txBody>
          <a:bodyPr wrap="square" rtlCol="0">
            <a:spAutoFit/>
          </a:bodyPr>
          <a:lstStyle/>
          <a:p>
            <a:r>
              <a:rPr lang="en-US" sz="3200"/>
              <a:t>How do we get back to a resting potential?</a:t>
            </a:r>
          </a:p>
        </p:txBody>
      </p:sp>
    </p:spTree>
    <p:extLst>
      <p:ext uri="{BB962C8B-B14F-4D97-AF65-F5344CB8AC3E}">
        <p14:creationId xmlns:p14="http://schemas.microsoft.com/office/powerpoint/2010/main" val="144001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6F669D-FB17-BABA-2209-976AC9C86950}"/>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sp>
        <p:nvSpPr>
          <p:cNvPr id="5" name="TextBox 4">
            <a:extLst>
              <a:ext uri="{FF2B5EF4-FFF2-40B4-BE49-F238E27FC236}">
                <a16:creationId xmlns:a16="http://schemas.microsoft.com/office/drawing/2014/main" id="{0C0B36CB-27A2-1FBB-A878-C7C0B4B438A5}"/>
              </a:ext>
            </a:extLst>
          </p:cNvPr>
          <p:cNvSpPr txBox="1"/>
          <p:nvPr/>
        </p:nvSpPr>
        <p:spPr>
          <a:xfrm>
            <a:off x="3048000" y="3244334"/>
            <a:ext cx="6096000" cy="369332"/>
          </a:xfrm>
          <a:prstGeom prst="rect">
            <a:avLst/>
          </a:prstGeom>
          <a:noFill/>
        </p:spPr>
        <p:txBody>
          <a:bodyPr wrap="square">
            <a:spAutoFit/>
          </a:bodyPr>
          <a:lstStyle/>
          <a:p>
            <a:r>
              <a:rPr lang="en-US" b="0">
                <a:effectLst/>
              </a:rPr>
              <a:t> </a:t>
            </a:r>
            <a:endParaRPr lang="en-US"/>
          </a:p>
        </p:txBody>
      </p:sp>
      <p:grpSp>
        <p:nvGrpSpPr>
          <p:cNvPr id="2" name="Group 1">
            <a:extLst>
              <a:ext uri="{FF2B5EF4-FFF2-40B4-BE49-F238E27FC236}">
                <a16:creationId xmlns:a16="http://schemas.microsoft.com/office/drawing/2014/main" id="{CA1CB40B-A1A0-7C01-8B5C-2B5C45165CAE}"/>
              </a:ext>
            </a:extLst>
          </p:cNvPr>
          <p:cNvGrpSpPr>
            <a:grpSpLocks noChangeAspect="1"/>
          </p:cNvGrpSpPr>
          <p:nvPr/>
        </p:nvGrpSpPr>
        <p:grpSpPr>
          <a:xfrm>
            <a:off x="609684" y="2277383"/>
            <a:ext cx="3051457" cy="3374136"/>
            <a:chOff x="1545211" y="3891050"/>
            <a:chExt cx="2884539" cy="3189568"/>
          </a:xfrm>
          <a:solidFill>
            <a:schemeClr val="bg1"/>
          </a:solidFill>
        </p:grpSpPr>
        <p:pic>
          <p:nvPicPr>
            <p:cNvPr id="4" name="Picture 3">
              <a:extLst>
                <a:ext uri="{FF2B5EF4-FFF2-40B4-BE49-F238E27FC236}">
                  <a16:creationId xmlns:a16="http://schemas.microsoft.com/office/drawing/2014/main" id="{551D1371-D41C-0E5C-0F67-1154A314FB9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8142" t="15692" r="13673" b="9055"/>
            <a:stretch/>
          </p:blipFill>
          <p:spPr>
            <a:xfrm>
              <a:off x="1545211" y="4191373"/>
              <a:ext cx="2845023" cy="2889245"/>
            </a:xfrm>
            <a:prstGeom prst="rect">
              <a:avLst/>
            </a:prstGeom>
            <a:grpFill/>
          </p:spPr>
        </p:pic>
        <p:sp>
          <p:nvSpPr>
            <p:cNvPr id="6" name="TextBox 5">
              <a:extLst>
                <a:ext uri="{FF2B5EF4-FFF2-40B4-BE49-F238E27FC236}">
                  <a16:creationId xmlns:a16="http://schemas.microsoft.com/office/drawing/2014/main" id="{83FE119D-EF4F-9FAC-EF0C-DAE2AF710ED9}"/>
                </a:ext>
              </a:extLst>
            </p:cNvPr>
            <p:cNvSpPr txBox="1"/>
            <p:nvPr/>
          </p:nvSpPr>
          <p:spPr>
            <a:xfrm>
              <a:off x="1615740" y="3891050"/>
              <a:ext cx="2814010" cy="500738"/>
            </a:xfrm>
            <a:prstGeom prst="rect">
              <a:avLst/>
            </a:prstGeom>
            <a:grpFill/>
          </p:spPr>
          <p:txBody>
            <a:bodyPr wrap="square" rtlCol="0">
              <a:spAutoFit/>
            </a:bodyPr>
            <a:lstStyle/>
            <a:p>
              <a:r>
                <a:rPr lang="en-US" sz="1600"/>
                <a:t>4. Binding affinity changes to release Na+, and take in K+. </a:t>
              </a:r>
            </a:p>
          </p:txBody>
        </p:sp>
      </p:grpSp>
      <p:grpSp>
        <p:nvGrpSpPr>
          <p:cNvPr id="7" name="Group 6">
            <a:extLst>
              <a:ext uri="{FF2B5EF4-FFF2-40B4-BE49-F238E27FC236}">
                <a16:creationId xmlns:a16="http://schemas.microsoft.com/office/drawing/2014/main" id="{F54D7D93-23F8-3296-4D21-DB3DC39BB3A4}"/>
              </a:ext>
            </a:extLst>
          </p:cNvPr>
          <p:cNvGrpSpPr/>
          <p:nvPr/>
        </p:nvGrpSpPr>
        <p:grpSpPr>
          <a:xfrm>
            <a:off x="4167586" y="2277383"/>
            <a:ext cx="3643436" cy="3374136"/>
            <a:chOff x="6043982" y="4154679"/>
            <a:chExt cx="3643436" cy="3374136"/>
          </a:xfrm>
        </p:grpSpPr>
        <p:pic>
          <p:nvPicPr>
            <p:cNvPr id="8" name="Picture 7">
              <a:extLst>
                <a:ext uri="{FF2B5EF4-FFF2-40B4-BE49-F238E27FC236}">
                  <a16:creationId xmlns:a16="http://schemas.microsoft.com/office/drawing/2014/main" id="{469D423B-EF15-D1E4-1744-597CC423A8F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2049" t="11720" r="8018" b="7833"/>
            <a:stretch/>
          </p:blipFill>
          <p:spPr>
            <a:xfrm>
              <a:off x="6043982" y="4154679"/>
              <a:ext cx="3643436" cy="3374136"/>
            </a:xfrm>
            <a:prstGeom prst="rect">
              <a:avLst/>
            </a:prstGeom>
          </p:spPr>
        </p:pic>
        <p:sp>
          <p:nvSpPr>
            <p:cNvPr id="9" name="TextBox 8">
              <a:extLst>
                <a:ext uri="{FF2B5EF4-FFF2-40B4-BE49-F238E27FC236}">
                  <a16:creationId xmlns:a16="http://schemas.microsoft.com/office/drawing/2014/main" id="{12F8495E-747A-9BE8-801E-69D779E42A0C}"/>
                </a:ext>
              </a:extLst>
            </p:cNvPr>
            <p:cNvSpPr txBox="1"/>
            <p:nvPr/>
          </p:nvSpPr>
          <p:spPr>
            <a:xfrm>
              <a:off x="6128374" y="4164197"/>
              <a:ext cx="2799696" cy="338554"/>
            </a:xfrm>
            <a:prstGeom prst="rect">
              <a:avLst/>
            </a:prstGeom>
            <a:noFill/>
          </p:spPr>
          <p:txBody>
            <a:bodyPr wrap="square" rtlCol="0">
              <a:spAutoFit/>
            </a:bodyPr>
            <a:lstStyle/>
            <a:p>
              <a:r>
                <a:rPr lang="en-US" sz="1600"/>
                <a:t>5. Phosphate detaches. </a:t>
              </a:r>
            </a:p>
          </p:txBody>
        </p:sp>
      </p:grpSp>
      <p:grpSp>
        <p:nvGrpSpPr>
          <p:cNvPr id="10" name="Group 9">
            <a:extLst>
              <a:ext uri="{FF2B5EF4-FFF2-40B4-BE49-F238E27FC236}">
                <a16:creationId xmlns:a16="http://schemas.microsoft.com/office/drawing/2014/main" id="{F7702181-CFB6-5348-385B-3365F50040CB}"/>
              </a:ext>
            </a:extLst>
          </p:cNvPr>
          <p:cNvGrpSpPr/>
          <p:nvPr/>
        </p:nvGrpSpPr>
        <p:grpSpPr>
          <a:xfrm>
            <a:off x="7637700" y="2277383"/>
            <a:ext cx="4109096" cy="3374136"/>
            <a:chOff x="8507312" y="3875064"/>
            <a:chExt cx="4109096" cy="3562936"/>
          </a:xfrm>
        </p:grpSpPr>
        <p:pic>
          <p:nvPicPr>
            <p:cNvPr id="11" name="Picture 10">
              <a:extLst>
                <a:ext uri="{FF2B5EF4-FFF2-40B4-BE49-F238E27FC236}">
                  <a16:creationId xmlns:a16="http://schemas.microsoft.com/office/drawing/2014/main" id="{5D5A824D-062D-7C5C-F729-7CF32A0F7BD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9267" t="11470" r="3821" b="10974"/>
            <a:stretch/>
          </p:blipFill>
          <p:spPr>
            <a:xfrm>
              <a:off x="8507312" y="4063864"/>
              <a:ext cx="4109096" cy="3374136"/>
            </a:xfrm>
            <a:prstGeom prst="rect">
              <a:avLst/>
            </a:prstGeom>
          </p:spPr>
        </p:pic>
        <p:sp>
          <p:nvSpPr>
            <p:cNvPr id="12" name="TextBox 11">
              <a:extLst>
                <a:ext uri="{FF2B5EF4-FFF2-40B4-BE49-F238E27FC236}">
                  <a16:creationId xmlns:a16="http://schemas.microsoft.com/office/drawing/2014/main" id="{8A082C84-6997-2D8D-D45B-691CE7EE8AE3}"/>
                </a:ext>
              </a:extLst>
            </p:cNvPr>
            <p:cNvSpPr txBox="1"/>
            <p:nvPr/>
          </p:nvSpPr>
          <p:spPr>
            <a:xfrm>
              <a:off x="8507312" y="3875064"/>
              <a:ext cx="4109096" cy="584775"/>
            </a:xfrm>
            <a:prstGeom prst="rect">
              <a:avLst/>
            </a:prstGeom>
            <a:solidFill>
              <a:schemeClr val="bg1"/>
            </a:solidFill>
          </p:spPr>
          <p:txBody>
            <a:bodyPr wrap="square" rtlCol="0">
              <a:spAutoFit/>
            </a:bodyPr>
            <a:lstStyle/>
            <a:p>
              <a:r>
                <a:rPr lang="en-US" sz="1600"/>
                <a:t>6. Original shape is restored, releasing K+ into the cell. </a:t>
              </a:r>
            </a:p>
          </p:txBody>
        </p:sp>
      </p:grpSp>
    </p:spTree>
    <p:extLst>
      <p:ext uri="{BB962C8B-B14F-4D97-AF65-F5344CB8AC3E}">
        <p14:creationId xmlns:p14="http://schemas.microsoft.com/office/powerpoint/2010/main" val="367888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smtClean="0"/>
              <a:pPr/>
              <a:t>8</a:t>
            </a:fld>
            <a:endParaRPr lang="en-US"/>
          </a:p>
        </p:txBody>
      </p:sp>
      <p:pic>
        <p:nvPicPr>
          <p:cNvPr id="8" name="Content Placeholder 7" descr="A yellow and purple paper cutouts&#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249869" y="1265129"/>
            <a:ext cx="7953502" cy="5307718"/>
          </a:xfrm>
        </p:spPr>
      </p:pic>
      <p:sp>
        <p:nvSpPr>
          <p:cNvPr id="3" name="TextBox 2">
            <a:extLst>
              <a:ext uri="{FF2B5EF4-FFF2-40B4-BE49-F238E27FC236}">
                <a16:creationId xmlns:a16="http://schemas.microsoft.com/office/drawing/2014/main" id="{AA3BE8BC-7EBB-7CB8-B549-0A19CDD8687E}"/>
              </a:ext>
            </a:extLst>
          </p:cNvPr>
          <p:cNvSpPr txBox="1"/>
          <p:nvPr/>
        </p:nvSpPr>
        <p:spPr>
          <a:xfrm>
            <a:off x="9025758" y="1320362"/>
            <a:ext cx="2743200" cy="535531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Make the neuronal membrane with:</a:t>
            </a:r>
            <a:endParaRPr lang="en-US" dirty="0"/>
          </a:p>
          <a:p>
            <a:endParaRPr lang="en-US"/>
          </a:p>
          <a:p>
            <a:r>
              <a:rPr lang="en-US" sz="2400" dirty="0">
                <a:ea typeface="Calibri"/>
                <a:cs typeface="Calibri"/>
              </a:rPr>
              <a:t>5 straight yellow membrane pieces</a:t>
            </a:r>
          </a:p>
          <a:p>
            <a:endParaRPr lang="en-US" sz="2400" dirty="0">
              <a:ea typeface="Calibri"/>
              <a:cs typeface="Calibri"/>
            </a:endParaRPr>
          </a:p>
          <a:p>
            <a:r>
              <a:rPr lang="en-US" sz="2400" dirty="0">
                <a:ea typeface="Calibri"/>
                <a:cs typeface="Calibri"/>
              </a:rPr>
              <a:t>2 wavy yellow  membrane pieces</a:t>
            </a:r>
          </a:p>
          <a:p>
            <a:endParaRPr lang="en-US"/>
          </a:p>
          <a:p>
            <a:r>
              <a:rPr lang="en-US" sz="2400" dirty="0">
                <a:ea typeface="Calibri"/>
                <a:cs typeface="Calibri"/>
              </a:rPr>
              <a:t>2 curved membrane pieces</a:t>
            </a:r>
            <a:endParaRPr lang="en-US" sz="2400">
              <a:ea typeface="Calibri"/>
              <a:cs typeface="Calibri"/>
            </a:endParaRPr>
          </a:p>
          <a:p>
            <a:endParaRPr lang="en-US" sz="2400" dirty="0">
              <a:ea typeface="Calibri"/>
              <a:cs typeface="Calibri"/>
            </a:endParaRPr>
          </a:p>
          <a:p>
            <a:endParaRPr lang="en-US" sz="2400" dirty="0">
              <a:ea typeface="Calibri"/>
              <a:cs typeface="Calibri"/>
            </a:endParaRPr>
          </a:p>
          <a:p>
            <a:endParaRPr lang="en-US" dirty="0">
              <a:ea typeface="Calibri"/>
              <a:cs typeface="Calibri"/>
            </a:endParaRPr>
          </a:p>
        </p:txBody>
      </p:sp>
    </p:spTree>
    <p:extLst>
      <p:ext uri="{BB962C8B-B14F-4D97-AF65-F5344CB8AC3E}">
        <p14:creationId xmlns:p14="http://schemas.microsoft.com/office/powerpoint/2010/main" val="518149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40872E-400F-A5A4-88BC-74FADD2B28E6}"/>
              </a:ext>
            </a:extLst>
          </p:cNvPr>
          <p:cNvSpPr>
            <a:spLocks noGrp="1"/>
          </p:cNvSpPr>
          <p:nvPr>
            <p:ph type="title"/>
          </p:nvPr>
        </p:nvSpPr>
        <p:spPr>
          <a:xfrm>
            <a:off x="96449" y="730578"/>
            <a:ext cx="12096624" cy="640919"/>
          </a:xfrm>
        </p:spPr>
        <p:txBody>
          <a:bodyPr>
            <a:normAutofit/>
          </a:bodyPr>
          <a:lstStyle/>
          <a:p>
            <a:r>
              <a:rPr lang="en-US" dirty="0">
                <a:latin typeface="Verdana Pro SemiBold"/>
              </a:rPr>
              <a:t>Snap Snares and Neurotransmitters</a:t>
            </a:r>
          </a:p>
        </p:txBody>
      </p:sp>
      <p:sp>
        <p:nvSpPr>
          <p:cNvPr id="4" name="Slide Number Placeholder 3">
            <a:extLst>
              <a:ext uri="{FF2B5EF4-FFF2-40B4-BE49-F238E27FC236}">
                <a16:creationId xmlns:a16="http://schemas.microsoft.com/office/drawing/2014/main" id="{EA8D716E-4BE9-70F3-DB9C-7429468BEBD9}"/>
              </a:ext>
            </a:extLst>
          </p:cNvPr>
          <p:cNvSpPr>
            <a:spLocks noGrp="1"/>
          </p:cNvSpPr>
          <p:nvPr>
            <p:ph type="sldNum" sz="quarter" idx="12"/>
          </p:nvPr>
        </p:nvSpPr>
        <p:spPr/>
        <p:txBody>
          <a:bodyPr/>
          <a:lstStyle/>
          <a:p>
            <a:fld id="{195F50F5-0325-4E13-93B8-A048A96B03AB}" type="slidenum">
              <a:rPr lang="en-US" dirty="0" smtClean="0"/>
              <a:pPr/>
              <a:t>9</a:t>
            </a:fld>
            <a:endParaRPr lang="en-US" dirty="0"/>
          </a:p>
        </p:txBody>
      </p:sp>
      <p:pic>
        <p:nvPicPr>
          <p:cNvPr id="8" name="Content Placeholder 7" descr="A white board with colorful pieces of paper&#10;&#10;Description automatically generated">
            <a:extLst>
              <a:ext uri="{FF2B5EF4-FFF2-40B4-BE49-F238E27FC236}">
                <a16:creationId xmlns:a16="http://schemas.microsoft.com/office/drawing/2014/main" id="{8BAB24D9-6F2F-8550-33F0-2348FE1B556A}"/>
              </a:ext>
            </a:extLst>
          </p:cNvPr>
          <p:cNvPicPr>
            <a:picLocks noGrp="1" noChangeAspect="1"/>
          </p:cNvPicPr>
          <p:nvPr>
            <p:ph idx="1"/>
          </p:nvPr>
        </p:nvPicPr>
        <p:blipFill>
          <a:blip r:embed="rId3"/>
          <a:stretch>
            <a:fillRect/>
          </a:stretch>
        </p:blipFill>
        <p:spPr>
          <a:xfrm>
            <a:off x="274735" y="1265129"/>
            <a:ext cx="7903770" cy="5307717"/>
          </a:xfrm>
        </p:spPr>
      </p:pic>
      <p:sp>
        <p:nvSpPr>
          <p:cNvPr id="9" name="TextBox 8">
            <a:extLst>
              <a:ext uri="{FF2B5EF4-FFF2-40B4-BE49-F238E27FC236}">
                <a16:creationId xmlns:a16="http://schemas.microsoft.com/office/drawing/2014/main" id="{B56296A8-99EF-9C55-FD53-FFCA211C93A2}"/>
              </a:ext>
            </a:extLst>
          </p:cNvPr>
          <p:cNvSpPr txBox="1"/>
          <p:nvPr/>
        </p:nvSpPr>
        <p:spPr>
          <a:xfrm>
            <a:off x="8458638" y="1243724"/>
            <a:ext cx="3575268"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dirty="0">
                <a:ea typeface="Calibri"/>
                <a:cs typeface="Calibri"/>
              </a:rPr>
              <a:t> Add :  </a:t>
            </a:r>
          </a:p>
          <a:p>
            <a:r>
              <a:rPr lang="en-US" sz="2400" dirty="0">
                <a:ea typeface="Calibri"/>
                <a:cs typeface="Calibri"/>
              </a:rPr>
              <a:t>2 green voltage-gated potassium pumps</a:t>
            </a:r>
          </a:p>
          <a:p>
            <a:endParaRPr lang="en-US" sz="2400" dirty="0">
              <a:ea typeface="Calibri"/>
              <a:cs typeface="Calibri"/>
            </a:endParaRPr>
          </a:p>
          <a:p>
            <a:r>
              <a:rPr lang="en-US" sz="2400" dirty="0">
                <a:ea typeface="Calibri"/>
                <a:cs typeface="Calibri"/>
              </a:rPr>
              <a:t>2 orange voltage-gated sodium pumps</a:t>
            </a:r>
          </a:p>
          <a:p>
            <a:endParaRPr lang="en-US" sz="2400" dirty="0">
              <a:ea typeface="Calibri"/>
              <a:cs typeface="Calibri"/>
            </a:endParaRPr>
          </a:p>
          <a:p>
            <a:r>
              <a:rPr lang="en-US" sz="2400" dirty="0">
                <a:ea typeface="Calibri"/>
                <a:cs typeface="Calibri"/>
              </a:rPr>
              <a:t>1 red voltage gated calcium pump</a:t>
            </a:r>
          </a:p>
          <a:p>
            <a:endParaRPr lang="en-US" sz="2400" dirty="0">
              <a:ea typeface="Calibri"/>
              <a:cs typeface="Calibri"/>
            </a:endParaRPr>
          </a:p>
          <a:p>
            <a:r>
              <a:rPr lang="en-US" sz="2400" dirty="0">
                <a:ea typeface="Calibri"/>
                <a:cs typeface="Calibri"/>
              </a:rPr>
              <a:t>1 brown SNAP/SNARE protein</a:t>
            </a:r>
          </a:p>
          <a:p>
            <a:endParaRPr lang="en-US" sz="2400" dirty="0">
              <a:ea typeface="Calibri"/>
              <a:cs typeface="Calibri"/>
            </a:endParaRPr>
          </a:p>
          <a:p>
            <a:r>
              <a:rPr lang="en-US" sz="2400" dirty="0">
                <a:ea typeface="Calibri"/>
                <a:cs typeface="Calibri"/>
              </a:rPr>
              <a:t>1 yellow transport protein</a:t>
            </a:r>
          </a:p>
        </p:txBody>
      </p:sp>
    </p:spTree>
    <p:extLst>
      <p:ext uri="{BB962C8B-B14F-4D97-AF65-F5344CB8AC3E}">
        <p14:creationId xmlns:p14="http://schemas.microsoft.com/office/powerpoint/2010/main" val="9512650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87B964E229AE904C840342B739320C07" ma:contentTypeVersion="22" ma:contentTypeDescription="Create a new document." ma:contentTypeScope="" ma:versionID="44280871fb994f3a554cc9eec7dcc6d5">
  <xsd:schema xmlns:xsd="http://www.w3.org/2001/XMLSchema" xmlns:xs="http://www.w3.org/2001/XMLSchema" xmlns:p="http://schemas.microsoft.com/office/2006/metadata/properties" xmlns:ns1="http://schemas.microsoft.com/sharepoint/v3" xmlns:ns2="256d1f37-a5bf-40ea-9e3b-df9e783b5a8c" xmlns:ns3="fccfdd5f-3cf6-48f3-9c58-398738ebd059" targetNamespace="http://schemas.microsoft.com/office/2006/metadata/properties" ma:root="true" ma:fieldsID="25565f6d3f0c9e410e3795a4391a019b" ns1:_="" ns2:_="" ns3:_="">
    <xsd:import namespace="http://schemas.microsoft.com/sharepoint/v3"/>
    <xsd:import namespace="256d1f37-a5bf-40ea-9e3b-df9e783b5a8c"/>
    <xsd:import namespace="fccfdd5f-3cf6-48f3-9c58-398738ebd05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1:_ip_UnifiedCompliancePolicyProperties" minOccurs="0"/>
                <xsd:element ref="ns1:_ip_UnifiedCompliancePolicyUIAction" minOccurs="0"/>
                <xsd:element ref="ns3:SubmittedtoNSTA" minOccurs="0"/>
                <xsd:element ref="ns3:Comments" minOccurs="0"/>
                <xsd:element ref="ns3:lcf76f155ced4ddcb4097134ff3c332f" minOccurs="0"/>
                <xsd:element ref="ns2:TaxCatchAll" minOccurs="0"/>
                <xsd:element ref="ns3:MediaLengthInSeconds" minOccurs="0"/>
                <xsd:element ref="ns3:MediaServiceLocation"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6d1f37-a5bf-40ea-9e3b-df9e783b5a8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4" nillable="true" ma:displayName="Taxonomy Catch All Column" ma:hidden="true" ma:list="{70c86df9-d0e8-46f0-93a5-6d2a22d58cc4}" ma:internalName="TaxCatchAll" ma:showField="CatchAllData" ma:web="256d1f37-a5bf-40ea-9e3b-df9e783b5a8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ccfdd5f-3cf6-48f3-9c58-398738ebd059"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SubmittedtoNSTA" ma:index="20" nillable="true" ma:displayName="Submitted to NSTA" ma:default="0" ma:format="Dropdown" ma:internalName="SubmittedtoNSTA">
      <xsd:simpleType>
        <xsd:restriction base="dms:Boolean"/>
      </xsd:simpleType>
    </xsd:element>
    <xsd:element name="Comments" ma:index="21" nillable="true" ma:displayName="Comments" ma:format="Dropdown" ma:internalName="Comments">
      <xsd:simpleType>
        <xsd:restriction base="dms:Text">
          <xsd:maxLength value="255"/>
        </xsd:restrictio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0f08751-b953-413e-9b34-2297f674b6a3"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Location" ma:index="26" nillable="true" ma:displayName="Location" ma:internalName="MediaServiceLocation"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256d1f37-a5bf-40ea-9e3b-df9e783b5a8c" xsi:nil="true"/>
    <lcf76f155ced4ddcb4097134ff3c332f xmlns="fccfdd5f-3cf6-48f3-9c58-398738ebd059">
      <Terms xmlns="http://schemas.microsoft.com/office/infopath/2007/PartnerControls"/>
    </lcf76f155ced4ddcb4097134ff3c332f>
    <_ip_UnifiedCompliancePolicyUIAction xmlns="http://schemas.microsoft.com/sharepoint/v3" xsi:nil="true"/>
    <Comments xmlns="fccfdd5f-3cf6-48f3-9c58-398738ebd059" xsi:nil="true"/>
    <SubmittedtoNSTA xmlns="fccfdd5f-3cf6-48f3-9c58-398738ebd059">false</SubmittedtoNSTA>
    <_ip_UnifiedCompliancePolicyProperties xmlns="http://schemas.microsoft.com/sharepoint/v3" xsi:nil="true"/>
  </documentManagement>
</p:properties>
</file>

<file path=customXml/itemProps1.xml><?xml version="1.0" encoding="utf-8"?>
<ds:datastoreItem xmlns:ds="http://schemas.openxmlformats.org/officeDocument/2006/customXml" ds:itemID="{52D4A624-151E-4A3F-B4CA-6D26A54E745B}">
  <ds:schemaRefs>
    <ds:schemaRef ds:uri="http://schemas.microsoft.com/sharepoint/v3/contenttype/forms"/>
  </ds:schemaRefs>
</ds:datastoreItem>
</file>

<file path=customXml/itemProps2.xml><?xml version="1.0" encoding="utf-8"?>
<ds:datastoreItem xmlns:ds="http://schemas.openxmlformats.org/officeDocument/2006/customXml" ds:itemID="{EFFBE479-0DB6-4994-A1B3-17CCD647A9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256d1f37-a5bf-40ea-9e3b-df9e783b5a8c"/>
    <ds:schemaRef ds:uri="fccfdd5f-3cf6-48f3-9c58-398738ebd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CF5C9F0-5FA4-4328-8840-83096B3D5485}">
  <ds:schemaRefs>
    <ds:schemaRef ds:uri="256d1f37-a5bf-40ea-9e3b-df9e783b5a8c"/>
    <ds:schemaRef ds:uri="77f421b6-124f-4701-bd7b-c31d2b908c90"/>
    <ds:schemaRef ds:uri="cfebaabb-06ba-495d-9116-624c50a03998"/>
    <ds:schemaRef ds:uri="http://schemas.microsoft.com/office/2006/metadata/properties"/>
    <ds:schemaRef ds:uri="http://schemas.microsoft.com/office/infopath/2007/PartnerControls"/>
    <ds:schemaRef ds:uri="http://schemas.microsoft.com/sharepoint/v3"/>
    <ds:schemaRef ds:uri="fccfdd5f-3cf6-48f3-9c58-398738ebd059"/>
  </ds:schemaRefs>
</ds:datastoreItem>
</file>

<file path=docProps/app.xml><?xml version="1.0" encoding="utf-8"?>
<Properties xmlns="http://schemas.openxmlformats.org/officeDocument/2006/extended-properties" xmlns:vt="http://schemas.openxmlformats.org/officeDocument/2006/docPropsVTypes">
  <TotalTime>59</TotalTime>
  <Words>819</Words>
  <Application>Microsoft Office PowerPoint</Application>
  <PresentationFormat>Widescreen</PresentationFormat>
  <Paragraphs>137</Paragraphs>
  <Slides>26</Slides>
  <Notes>10</Notes>
  <HiddenSlides>1</HiddenSlides>
  <MMClips>2</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Office Theme</vt:lpstr>
      <vt:lpstr>Custom Design</vt:lpstr>
      <vt:lpstr>It’s time to talk about it  Opioids, Narcan, and Mu-Opioid receptors interactions in the nervous system </vt:lpstr>
      <vt:lpstr>The Action Potential</vt:lpstr>
      <vt:lpstr>Sodium moves into the cell</vt:lpstr>
      <vt:lpstr>Potassium moves out!</vt:lpstr>
      <vt:lpstr>PowerPoint Presentation</vt:lpstr>
      <vt:lpstr>PowerPoint Presentation</vt:lpstr>
      <vt:lpstr>PowerPoint Presentation</vt:lpstr>
      <vt:lpstr>Snap Snares and Neurotransmitters</vt:lpstr>
      <vt:lpstr>Snap Snares and Neurotransmitters</vt:lpstr>
      <vt:lpstr>Snap Snares and Neurotransmitters</vt:lpstr>
      <vt:lpstr>Snap Snares and Neurotransmitters</vt:lpstr>
      <vt:lpstr>Snap Snares and Neurotransmitters</vt:lpstr>
      <vt:lpstr>Calcium Channels and Calmodulin</vt:lpstr>
      <vt:lpstr>Snap Snares and Neurotransmitters</vt:lpstr>
      <vt:lpstr>Mu- Opioid receptor and Enkephalins</vt:lpstr>
      <vt:lpstr>Opioid Analogs</vt:lpstr>
      <vt:lpstr>G-coupled proteins</vt:lpstr>
      <vt:lpstr>Let’s model this!</vt:lpstr>
      <vt:lpstr>Downstream interactions</vt:lpstr>
      <vt:lpstr>PowerPoint Presentation</vt:lpstr>
      <vt:lpstr>PowerPoint Presentation</vt:lpstr>
      <vt:lpstr>Naloxone</vt:lpstr>
      <vt:lpstr>How do you think Narcan works?</vt:lpstr>
      <vt:lpstr>Scan this QR code and fill out our survey!</vt:lpstr>
      <vt:lpstr>TEKS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Gronek</dc:creator>
  <cp:lastModifiedBy>Mark Arnholt</cp:lastModifiedBy>
  <cp:revision>22</cp:revision>
  <dcterms:created xsi:type="dcterms:W3CDTF">2022-09-15T14:16:27Z</dcterms:created>
  <dcterms:modified xsi:type="dcterms:W3CDTF">2023-11-08T22:53:02Z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0x01010087B964E229AE904C840342B739320C07</vt:lpwstr>
  </property>
  <property fmtid="{D5CDD505-2E9C-101B-9397-08002B2CF9AE}" pid="3" name="MediaServiceImageTags">
    <vt:lpwstr/>
  </property>
</Properties>
</file>