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5" r:id="rId4"/>
    <p:sldMasterId id="2147483660" r:id="rId5"/>
    <p:sldMasterId id="2147483697" r:id="rId6"/>
    <p:sldMasterId id="2147483648" r:id="rId7"/>
  </p:sldMasterIdLst>
  <p:notesMasterIdLst>
    <p:notesMasterId r:id="rId46"/>
  </p:notesMasterIdLst>
  <p:sldIdLst>
    <p:sldId id="282" r:id="rId8"/>
    <p:sldId id="276" r:id="rId9"/>
    <p:sldId id="277" r:id="rId10"/>
    <p:sldId id="278" r:id="rId11"/>
    <p:sldId id="315" r:id="rId12"/>
    <p:sldId id="314" r:id="rId13"/>
    <p:sldId id="279" r:id="rId14"/>
    <p:sldId id="280" r:id="rId15"/>
    <p:sldId id="274" r:id="rId16"/>
    <p:sldId id="264" r:id="rId17"/>
    <p:sldId id="312" r:id="rId18"/>
    <p:sldId id="294" r:id="rId19"/>
    <p:sldId id="295" r:id="rId20"/>
    <p:sldId id="296" r:id="rId21"/>
    <p:sldId id="297" r:id="rId22"/>
    <p:sldId id="298" r:id="rId23"/>
    <p:sldId id="260" r:id="rId24"/>
    <p:sldId id="261" r:id="rId25"/>
    <p:sldId id="262" r:id="rId26"/>
    <p:sldId id="263" r:id="rId27"/>
    <p:sldId id="299" r:id="rId28"/>
    <p:sldId id="265" r:id="rId29"/>
    <p:sldId id="266" r:id="rId30"/>
    <p:sldId id="272" r:id="rId31"/>
    <p:sldId id="273" r:id="rId32"/>
    <p:sldId id="267" r:id="rId33"/>
    <p:sldId id="303" r:id="rId34"/>
    <p:sldId id="304" r:id="rId35"/>
    <p:sldId id="259" r:id="rId36"/>
    <p:sldId id="305" r:id="rId37"/>
    <p:sldId id="275" r:id="rId38"/>
    <p:sldId id="306" r:id="rId39"/>
    <p:sldId id="307" r:id="rId40"/>
    <p:sldId id="308" r:id="rId41"/>
    <p:sldId id="309" r:id="rId42"/>
    <p:sldId id="310" r:id="rId43"/>
    <p:sldId id="316" r:id="rId44"/>
    <p:sldId id="313" r:id="rId4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B2B77"/>
    <a:srgbClr val="6C2B77"/>
    <a:srgbClr val="1EAC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E913D64-55DE-4E18-8F65-9C385C8F9C60}" v="16" dt="2022-11-07T16:24:17.511"/>
    <p1510:client id="{51271BAF-363F-3763-C955-2137FDD99333}" v="3" dt="2022-11-07T17:05:56.783"/>
    <p1510:client id="{65476294-E211-DFB4-1C6F-5EEA2B84C41E}" v="14" dt="2022-11-07T16:47:37.243"/>
    <p1510:client id="{6BE8D61F-0088-A20E-270D-FE9F8963BB6D}" v="1" dt="2022-11-07T19:00:39.626"/>
    <p1510:client id="{F8B2326D-9170-F4E2-1C42-A7A2BBB5AD88}" v="119" dt="2022-11-07T17:28:27.02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700" autoAdjust="0"/>
  </p:normalViewPr>
  <p:slideViewPr>
    <p:cSldViewPr snapToGrid="0">
      <p:cViewPr>
        <p:scale>
          <a:sx n="104" d="100"/>
          <a:sy n="104" d="100"/>
        </p:scale>
        <p:origin x="108" y="2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slide" Target="slides/slide35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9" Type="http://schemas.openxmlformats.org/officeDocument/2006/relationships/slide" Target="slides/slide22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theme" Target="theme/theme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viewProps" Target="viewProps.xml"/><Relationship Id="rId8" Type="http://schemas.openxmlformats.org/officeDocument/2006/relationships/slide" Target="slides/slide1.xml"/><Relationship Id="rId51" Type="http://schemas.microsoft.com/office/2015/10/relationships/revisionInfo" Target="revisionInfo.xml"/><Relationship Id="rId3" Type="http://schemas.openxmlformats.org/officeDocument/2006/relationships/customXml" Target="../customXml/item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A7E96E-58CF-4E0E-92A1-8DE27C57A71F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916263-F4AD-4FDF-883C-15B909C822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0452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8:notes"/>
          <p:cNvSpPr txBox="1">
            <a:spLocks noGrp="1"/>
          </p:cNvSpPr>
          <p:nvPr>
            <p:ph type="body" idx="1"/>
          </p:nvPr>
        </p:nvSpPr>
        <p:spPr>
          <a:xfrm>
            <a:off x="688175" y="4415775"/>
            <a:ext cx="5505425" cy="4183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53" name="Google Shape;15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9:notes"/>
          <p:cNvSpPr txBox="1">
            <a:spLocks noGrp="1"/>
          </p:cNvSpPr>
          <p:nvPr>
            <p:ph type="body" idx="1"/>
          </p:nvPr>
        </p:nvSpPr>
        <p:spPr>
          <a:xfrm>
            <a:off x="688175" y="4415775"/>
            <a:ext cx="5505425" cy="4183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62" name="Google Shape;16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1155000069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11550000699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6" name="Google Shape;176;g11550000699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23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115500008a9_3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115500008a9_3_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g115500008a9_3_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27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0:notes"/>
          <p:cNvSpPr txBox="1">
            <a:spLocks noGrp="1"/>
          </p:cNvSpPr>
          <p:nvPr>
            <p:ph type="body" idx="1"/>
          </p:nvPr>
        </p:nvSpPr>
        <p:spPr>
          <a:xfrm>
            <a:off x="688175" y="4415775"/>
            <a:ext cx="5505425" cy="4183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202" name="Google Shape;20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18:notes"/>
          <p:cNvSpPr txBox="1">
            <a:spLocks noGrp="1"/>
          </p:cNvSpPr>
          <p:nvPr>
            <p:ph type="body" idx="1"/>
          </p:nvPr>
        </p:nvSpPr>
        <p:spPr>
          <a:xfrm>
            <a:off x="701025" y="4415775"/>
            <a:ext cx="5608300" cy="4183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261" name="Google Shape;261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21:notes"/>
          <p:cNvSpPr txBox="1">
            <a:spLocks noGrp="1"/>
          </p:cNvSpPr>
          <p:nvPr>
            <p:ph type="body" idx="1"/>
          </p:nvPr>
        </p:nvSpPr>
        <p:spPr>
          <a:xfrm>
            <a:off x="701025" y="4415775"/>
            <a:ext cx="5608300" cy="4183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286" name="Google Shape;286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" name="Google Shape;305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" name="Google Shape;331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8" name="Google Shape;368;p27:notes"/>
          <p:cNvSpPr txBox="1">
            <a:spLocks noGrp="1"/>
          </p:cNvSpPr>
          <p:nvPr>
            <p:ph type="body" idx="1"/>
          </p:nvPr>
        </p:nvSpPr>
        <p:spPr>
          <a:xfrm>
            <a:off x="701025" y="4415775"/>
            <a:ext cx="5608200" cy="418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1" name="Google Shape;381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110fc2f4b58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110fc2f4b58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2" name="Google Shape;122;p5:notes"/>
          <p:cNvSpPr txBox="1">
            <a:spLocks noGrp="1"/>
          </p:cNvSpPr>
          <p:nvPr>
            <p:ph type="body" idx="1"/>
          </p:nvPr>
        </p:nvSpPr>
        <p:spPr>
          <a:xfrm>
            <a:off x="688175" y="4415775"/>
            <a:ext cx="5505300" cy="418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6:notes"/>
          <p:cNvSpPr txBox="1">
            <a:spLocks noGrp="1"/>
          </p:cNvSpPr>
          <p:nvPr>
            <p:ph type="body" idx="1"/>
          </p:nvPr>
        </p:nvSpPr>
        <p:spPr>
          <a:xfrm>
            <a:off x="688175" y="4415775"/>
            <a:ext cx="5505425" cy="4183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27" name="Google Shape;12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7:notes"/>
          <p:cNvSpPr txBox="1">
            <a:spLocks noGrp="1"/>
          </p:cNvSpPr>
          <p:nvPr>
            <p:ph type="body" idx="1"/>
          </p:nvPr>
        </p:nvSpPr>
        <p:spPr>
          <a:xfrm>
            <a:off x="688175" y="4415775"/>
            <a:ext cx="5505425" cy="4183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39" name="Google Shape;13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FAE00DD-BDB1-D6C2-5910-43864181AC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243A2687-CAD6-5BBB-CCB0-D2CA320E29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44839" y="1727847"/>
            <a:ext cx="6585327" cy="2362478"/>
          </a:xfrm>
        </p:spPr>
        <p:txBody>
          <a:bodyPr anchor="t">
            <a:normAutofit/>
          </a:bodyPr>
          <a:lstStyle>
            <a:lvl1pPr>
              <a:defRPr sz="48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Presentation</a:t>
            </a:r>
            <a:br>
              <a:rPr lang="en-US" dirty="0"/>
            </a:br>
            <a:r>
              <a:rPr lang="en-US" dirty="0"/>
              <a:t>Title</a:t>
            </a:r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49C91DEC-30E2-5E7A-A00F-65A9E7FB143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34986" y="2766382"/>
            <a:ext cx="4671589" cy="4671589"/>
          </a:xfrm>
          <a:custGeom>
            <a:avLst/>
            <a:gdLst>
              <a:gd name="connsiteX0" fmla="*/ 1079611 w 2159222"/>
              <a:gd name="connsiteY0" fmla="*/ 0 h 2159222"/>
              <a:gd name="connsiteX1" fmla="*/ 2159222 w 2159222"/>
              <a:gd name="connsiteY1" fmla="*/ 1079611 h 2159222"/>
              <a:gd name="connsiteX2" fmla="*/ 1079611 w 2159222"/>
              <a:gd name="connsiteY2" fmla="*/ 2159222 h 2159222"/>
              <a:gd name="connsiteX3" fmla="*/ 0 w 2159222"/>
              <a:gd name="connsiteY3" fmla="*/ 1079611 h 2159222"/>
              <a:gd name="connsiteX4" fmla="*/ 1079611 w 2159222"/>
              <a:gd name="connsiteY4" fmla="*/ 0 h 2159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59222" h="2159222">
                <a:moveTo>
                  <a:pt x="1079611" y="0"/>
                </a:moveTo>
                <a:cubicBezTo>
                  <a:pt x="1675864" y="0"/>
                  <a:pt x="2159222" y="483358"/>
                  <a:pt x="2159222" y="1079611"/>
                </a:cubicBezTo>
                <a:cubicBezTo>
                  <a:pt x="2159222" y="1675864"/>
                  <a:pt x="1675864" y="2159222"/>
                  <a:pt x="1079611" y="2159222"/>
                </a:cubicBezTo>
                <a:cubicBezTo>
                  <a:pt x="483358" y="2159222"/>
                  <a:pt x="0" y="1675864"/>
                  <a:pt x="0" y="1079611"/>
                </a:cubicBezTo>
                <a:cubicBezTo>
                  <a:pt x="0" y="483358"/>
                  <a:pt x="483358" y="0"/>
                  <a:pt x="107961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77BE570-899A-FBE9-D372-77DD10D4589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44839" y="4407694"/>
            <a:ext cx="3506168" cy="1410478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 Name</a:t>
            </a:r>
          </a:p>
          <a:p>
            <a:r>
              <a:rPr lang="en-US" dirty="0"/>
              <a:t>Month XX, 2022</a:t>
            </a:r>
          </a:p>
        </p:txBody>
      </p:sp>
    </p:spTree>
    <p:extLst>
      <p:ext uri="{BB962C8B-B14F-4D97-AF65-F5344CB8AC3E}">
        <p14:creationId xmlns:p14="http://schemas.microsoft.com/office/powerpoint/2010/main" val="1067526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ODY Slide RIGH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3596F11-EC42-2CE9-5974-D8F9DE3F07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9861" y="231303"/>
            <a:ext cx="9144000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7312FE3-9E04-D58F-E86C-B56DF4AFD0D2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9CFF3BD9-09F0-8C62-B2FD-834BBF606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0963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ODY Slide RIGH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33397553-FF5B-C983-EC79-B6EC1E0831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8178" y="251489"/>
            <a:ext cx="10694743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DAE18C4-97B6-C248-6B2B-06D6F98760A4}"/>
              </a:ext>
            </a:extLst>
          </p:cNvPr>
          <p:cNvSpPr/>
          <p:nvPr userDrawn="1"/>
        </p:nvSpPr>
        <p:spPr>
          <a:xfrm>
            <a:off x="140135" y="6406711"/>
            <a:ext cx="308043" cy="3080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5FFB179-1841-4BAB-5BCE-2110D77D2C4B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3023C19-CA0B-AF2F-3F84-478DECF83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29234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ODY Slide RIGH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93D4175-2385-5E92-99E5-F59074A2D6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2753" y="289589"/>
            <a:ext cx="10193081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D5D1E7A-C95A-EEDC-118B-13E69A8D0699}"/>
              </a:ext>
            </a:extLst>
          </p:cNvPr>
          <p:cNvSpPr/>
          <p:nvPr userDrawn="1"/>
        </p:nvSpPr>
        <p:spPr>
          <a:xfrm>
            <a:off x="140135" y="6413380"/>
            <a:ext cx="308043" cy="3080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D668D91-A0C3-B3EC-1FFC-E4AEA958B883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AFC46D5-5A8C-1C48-84F4-49BAE3B46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29935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ODY Slide RIGH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82490D1-4C27-6FE3-3F95-DB43821A04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2754" y="294463"/>
            <a:ext cx="1020016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D5D1E7A-C95A-EEDC-118B-13E69A8D0699}"/>
              </a:ext>
            </a:extLst>
          </p:cNvPr>
          <p:cNvSpPr/>
          <p:nvPr userDrawn="1"/>
        </p:nvSpPr>
        <p:spPr>
          <a:xfrm>
            <a:off x="140135" y="6413380"/>
            <a:ext cx="308043" cy="3080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EFCD39D-2488-81CA-AF47-325AF318F4D4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1F1B122-9A7B-2A18-8069-B087AD8F6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35545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LOSING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40119E2-379E-B0D9-4B5B-4884FA053A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4967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LOSING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1D20970-B06C-CB7C-B5E4-325A1AE2FA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9204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LOSING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D86948D-E6E2-1B8B-88E8-F89072AFFFC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9073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LOSING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9A9AC15-481A-1578-DFB0-A3EF9E3F45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8784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705639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278327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D0B73CF-782B-EF60-DA7A-E9AA53243A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243A2687-CAD6-5BBB-CCB0-D2CA320E29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44839" y="1727847"/>
            <a:ext cx="6585327" cy="2362478"/>
          </a:xfrm>
        </p:spPr>
        <p:txBody>
          <a:bodyPr anchor="t">
            <a:normAutofit/>
          </a:bodyPr>
          <a:lstStyle>
            <a:lvl1pPr>
              <a:defRPr sz="48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Presentation</a:t>
            </a:r>
            <a:br>
              <a:rPr lang="en-US" dirty="0"/>
            </a:br>
            <a:r>
              <a:rPr lang="en-US" dirty="0"/>
              <a:t>Title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77BE570-899A-FBE9-D372-77DD10D4589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44839" y="4407694"/>
            <a:ext cx="3506168" cy="1410478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 Name</a:t>
            </a:r>
          </a:p>
          <a:p>
            <a:r>
              <a:rPr lang="en-US" dirty="0"/>
              <a:t>Month XX, 2022</a:t>
            </a:r>
          </a:p>
        </p:txBody>
      </p:sp>
    </p:spTree>
    <p:extLst>
      <p:ext uri="{BB962C8B-B14F-4D97-AF65-F5344CB8AC3E}">
        <p14:creationId xmlns:p14="http://schemas.microsoft.com/office/powerpoint/2010/main" val="8193236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0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0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527692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85D95F-0815-1B13-758D-4D7D2CB808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A21EE37-8D0A-9D23-466A-15952B594B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BFB1D5-AAD0-C665-8D4B-C9F126C40B2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85D731-4876-48A5-B055-BEB83F0A3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0736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0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0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2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2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23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4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4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24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24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24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6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26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7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7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DY Slide TOP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12E5CA2-85FB-49B9-0F23-98B6B48CE4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465EBD53-193C-8F61-E6EC-BA1C9585562E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CBEA24D-8461-64AF-2F32-F18E94AABC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379" y="958302"/>
            <a:ext cx="1120324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D32CBAD5-D1DA-250A-2BDC-C9FE9FAF7E7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C31658C-BE78-7FCB-E00B-0022751C4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37173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8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9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9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2ADD74-2CA4-9F8A-0741-EA5F6DACD9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078DF3-2108-63F3-2CB9-CC511851B8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1D47A1-9F67-AE14-3102-0406808382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F310C-E1C7-4421-BC42-C23A00F3644C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FF9082-705D-DCF4-6099-C3BA0AA0C7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D478BB-AE36-9708-8C62-A482E69F2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95AC4-1522-4E92-827B-4E2399499C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7754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7BEF27-8438-1861-8BDB-D22D164B36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41241A-44DC-CE7F-6666-B71365A6EC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CC0826-A563-7A05-2B16-4132A1A3C5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F310C-E1C7-4421-BC42-C23A00F3644C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B96E31-6720-72E0-8873-F0657BD0F5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2AD199-6258-1241-9A05-D13FFF25E5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95AC4-1522-4E92-827B-4E2399499C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57325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D25539-1D40-F9FE-037B-E4E6A9B9E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C85F89-E4A0-F72C-DA6B-774D111D08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B6B620-1C84-F3AE-DEAA-CBEE20D09D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F310C-E1C7-4421-BC42-C23A00F3644C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1B6EAB-CA5E-4A73-D7FF-60649B9E0D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A790DD-CB7B-E490-900A-85B72189E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95AC4-1522-4E92-827B-4E2399499C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57558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162730-167B-9B1D-7106-1449FDDFEA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56E5CD-37DB-A03E-24A1-57B5117393D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9EEF08-115F-81FF-AF20-7F0B3EFAC3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C74B5A-80D9-09E4-2933-64610132AF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F310C-E1C7-4421-BC42-C23A00F3644C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171931-AB83-2EF9-9FAF-8A54730B23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DFAA20-C917-82F6-C577-063A5C3FD2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95AC4-1522-4E92-827B-4E2399499C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1883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96D337-0470-EE19-6597-D2727F580A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569B13-A3E9-C31F-AED1-AD0DCB2CC3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EC234C-54F5-A78C-5A6D-050DAC1BA4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E62584A-1E28-F86D-BCB6-B187637E3D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D0C7B33-E2A7-8BDD-A318-4A60E8C019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14D9E4A-8B4F-5D67-9400-346C055950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F310C-E1C7-4421-BC42-C23A00F3644C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CAC8263-F06D-3C9D-C9CA-9875D583F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76EF50C-8DCE-AB9E-743D-CD1378A1AE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95AC4-1522-4E92-827B-4E2399499C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03789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AAF644-F563-6CD0-48EA-DFDEDEAF21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C88197A-DB5C-0F18-0847-9A740B88B0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F310C-E1C7-4421-BC42-C23A00F3644C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BA0FFC4-9321-2ED6-C549-5E2DEAA431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BA6C5D9-B3F9-BE4D-322E-AFCE27F945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95AC4-1522-4E92-827B-4E2399499C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16527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C40615A-2088-E47A-5091-DF5134275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F310C-E1C7-4421-BC42-C23A00F3644C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6C2C738-1EC0-0209-879B-16CE6A8363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26BD2A-39EE-2E41-FD25-1509AB7A94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95AC4-1522-4E92-827B-4E2399499C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82364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EC2218-6015-D150-23DC-833197413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D3D5EC-7068-1C1B-3C68-A8888C9E2F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1A1F43-ED93-220F-5253-5E8C01BE88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96224A-6B27-42C0-C53C-437DB9D506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F310C-E1C7-4421-BC42-C23A00F3644C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8546B0-F06D-35A2-30EE-CDEC7C32D0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DC1809-3EC3-FA5B-EC8D-809D166D9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95AC4-1522-4E92-827B-4E2399499C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1557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ODY Slide TOP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AB4823B-2FAD-BB55-76D4-1DF005DD6E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5A21BE16-264C-B224-811C-53A8505CCEC5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1C56810D-83DF-9D1D-932B-93A8F158A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4EC622C-17E2-1A63-CF71-151CE3E1D4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379" y="958302"/>
            <a:ext cx="1120324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51625E78-B76D-15E8-59DF-6FE91463AD9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206828822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46E9AE-4C0A-52A8-7130-CFEB8CCC5C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794E89D-1C1E-0B4E-6F20-B04D36C3F09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65EEF5-4499-9EAE-A7CA-6D82E17BEB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D5516C-F622-8681-0C96-7DAD92A3A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F310C-E1C7-4421-BC42-C23A00F3644C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4A8542-47F3-A9FE-8235-5675B1310B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7603D9-E766-DC76-7B74-B20063DCD1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95AC4-1522-4E92-827B-4E2399499C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25819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BB70FC-FEAE-61D1-8021-FA374BD60F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55095B6-2CAA-7C00-F07D-7C7BC1E674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A32E3D-44DB-B2BA-811C-889FB10048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F310C-E1C7-4421-BC42-C23A00F3644C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BB132E-BA4E-234B-24F5-C5F85C3FF4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C80631-1EFA-93B0-009C-985A26AD6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95AC4-1522-4E92-827B-4E2399499C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81674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E855B28-053E-84D3-8D11-8B5C9146234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0A2F2F6-50B2-95FF-CC39-C42E788BB0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373DF2-E189-B8D0-EA66-A5E52A126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F310C-E1C7-4421-BC42-C23A00F3644C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C489B2-3CCB-60B0-E984-7B226BB5E2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DFAC54-E065-59FA-0FB0-E10929EC55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95AC4-1522-4E92-827B-4E2399499C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602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ODY Slide TOP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4AB9259D-9AA1-2E87-268F-5298E2EBF7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6FD4549C-34F6-3101-2D38-3AF562ACFCEC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7C71DAD0-AD13-B6CF-20C8-F302DDBF5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30FE041-698D-F83E-9A25-1A7094405F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379" y="958302"/>
            <a:ext cx="1120324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95F9685-8226-80D6-C904-B872A9903A4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258703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ODY Slide LEF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2E24200-E47C-A2A7-912E-081DE66C02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644C720-92FF-FF22-349E-F2C9E2BAD3C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A5A31E16-B593-7AD0-DD4D-9F3D9398D901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C27D92A8-FF7D-10C1-F97A-9AAB1BEC1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735A0D6-20E2-C0B7-A636-C07BE1286B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2" y="414134"/>
            <a:ext cx="917856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1455259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ODY Slide LEF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77B460D-59E5-074A-CBEE-BD52703221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BAEADAE7-8630-2F1B-1CA9-17A17B33ACA8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E7C33C61-773B-FEEA-3EE9-3D1D4519A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8EC773-C705-09FE-2361-5AF4A616128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F06BDEE-2C2B-0742-9F8F-C74243126B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1" y="414134"/>
            <a:ext cx="1058129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1618356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ODY Slide LEF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9D2737E-393C-5979-E58B-C6FDBDE6D3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969E654D-3090-5B27-9D5D-D324B0CA08F0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A59B2EF-3146-B1B7-04F0-05E554A7C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6E05A7BE-1519-556E-10A8-1B21D7BAD29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C96E5B6-4F39-F4BD-F538-844B7723B2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1" y="414134"/>
            <a:ext cx="1058129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3714491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ODY Slide LEF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DEC43C6-B4D4-707D-C9E5-909DDBFF31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B97CE5AC-126F-3C71-2407-089DBD0075B7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EA285B17-EA56-9B2D-0AC6-DED377261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B14E1916-334D-665A-8A89-DE899C0DD18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F4C427D-8F25-72F0-030D-DB03A6EEFA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1" y="414134"/>
            <a:ext cx="1058129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1993496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4510888-4297-1910-8156-9CA85FC71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2778BE-F07B-8154-8932-0DF057C397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CA2B17-F35A-F628-1545-5791704B63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EB703D-F99D-B73B-AE82-F7B4021152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20FBBA-C9EB-F392-F642-A3DFB6E2B1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F349F3-CB17-4C05-B28E-3C9067437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256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0" r:id="rId2"/>
    <p:sldLayoutId id="2147483673" r:id="rId3"/>
    <p:sldLayoutId id="2147483674" r:id="rId4"/>
    <p:sldLayoutId id="2147483682" r:id="rId5"/>
    <p:sldLayoutId id="2147483675" r:id="rId6"/>
    <p:sldLayoutId id="2147483676" r:id="rId7"/>
    <p:sldLayoutId id="2147483683" r:id="rId8"/>
    <p:sldLayoutId id="2147483684" r:id="rId9"/>
    <p:sldLayoutId id="2147483677" r:id="rId10"/>
    <p:sldLayoutId id="2147483679" r:id="rId11"/>
    <p:sldLayoutId id="2147483678" r:id="rId12"/>
    <p:sldLayoutId id="2147483680" r:id="rId13"/>
    <p:sldLayoutId id="2147483681" r:id="rId14"/>
    <p:sldLayoutId id="2147483687" r:id="rId15"/>
    <p:sldLayoutId id="2147483688" r:id="rId16"/>
    <p:sldLayoutId id="2147483689" r:id="rId17"/>
    <p:sldLayoutId id="2147483691" r:id="rId18"/>
    <p:sldLayoutId id="2147483692" r:id="rId19"/>
    <p:sldLayoutId id="2147483693" r:id="rId2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FDCC11-3170-C12E-E0FB-DF446CD026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886875" y="17983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85D731-4876-48A5-B055-BEB83F0A3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638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1130E77-E831-342F-0873-02F5C9EC1B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459FC2-EBCC-09B0-ACB9-B184BF7AC7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3C0E53-DCF1-B355-82F7-8E4427CDB7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AF310C-E1C7-4421-BC42-C23A00F3644C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692C3F-7143-92FD-8BA3-8C34D26F97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29D78E-532D-9F5C-6399-37BB68F46D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395AC4-1522-4E92-827B-4E2399499C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29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KNyFIXkszkM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3dmoleculardesigns.com/Teacher-Resources/Making-the-Cut-with-CRISPR-Cas9-Animations-and-Videos.htm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centerforbiomolecularmodeling.org/markMyweb/basicPrinciplesOfChemistry/timsCas9.html" TargetMode="External"/><Relationship Id="rId5" Type="http://schemas.openxmlformats.org/officeDocument/2006/relationships/hyperlink" Target="https://www.centerfrbiomolecularmodeling.org/markMyweb/basicPrinciplesOfChemistry/cas9.html" TargetMode="External"/><Relationship Id="rId4" Type="http://schemas.openxmlformats.org/officeDocument/2006/relationships/hyperlink" Target="http://www.centerforbiomolecularmodeling.org/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1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9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3dmoleculardesigns.com/Teacher-Resources.htm" TargetMode="Externa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DD2892-D6FC-1C0C-0F8E-38F353C5C1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6466" y="1792176"/>
            <a:ext cx="8230128" cy="1636824"/>
          </a:xfrm>
        </p:spPr>
        <p:txBody>
          <a:bodyPr/>
          <a:lstStyle/>
          <a:p>
            <a:r>
              <a:rPr lang="en-US" dirty="0"/>
              <a:t>CRISPR: Isn’t it Time We Fixed Your Genome?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79EF1563-746C-8C0B-D908-6A5BF5F3ED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7363" y="5637925"/>
            <a:ext cx="5556381" cy="1410478"/>
          </a:xfrm>
        </p:spPr>
        <p:txBody>
          <a:bodyPr/>
          <a:lstStyle/>
          <a:p>
            <a:r>
              <a:rPr lang="en-US" dirty="0"/>
              <a:t>Tim Herman, PhD. </a:t>
            </a:r>
          </a:p>
          <a:p>
            <a:r>
              <a:rPr lang="en-US" dirty="0"/>
              <a:t>Founding Partner &amp; Science Officer</a:t>
            </a:r>
          </a:p>
        </p:txBody>
      </p:sp>
      <p:pic>
        <p:nvPicPr>
          <p:cNvPr id="10" name="Picture 9" descr="A screenshot of a video game&#10;&#10;Description automatically generated with medium confidence">
            <a:extLst>
              <a:ext uri="{FF2B5EF4-FFF2-40B4-BE49-F238E27FC236}">
                <a16:creationId xmlns:a16="http://schemas.microsoft.com/office/drawing/2014/main" id="{414BC680-ACB1-99F7-1BB2-272E04D107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5748" y="3364637"/>
            <a:ext cx="3409932" cy="2273288"/>
          </a:xfrm>
          <a:prstGeom prst="rect">
            <a:avLst/>
          </a:prstGeom>
        </p:spPr>
      </p:pic>
      <p:pic>
        <p:nvPicPr>
          <p:cNvPr id="12" name="Picture 11" descr="Diagram&#10;&#10;Description automatically generated">
            <a:extLst>
              <a:ext uri="{FF2B5EF4-FFF2-40B4-BE49-F238E27FC236}">
                <a16:creationId xmlns:a16="http://schemas.microsoft.com/office/drawing/2014/main" id="{20868E34-41FB-B4D4-0156-8E57FE27CF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1801" y="3764417"/>
            <a:ext cx="4650199" cy="2578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9828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338DC43-4CC0-55A2-FDD5-57855094C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03ADFD-1617-C3AA-5825-F8E827CD3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6742" y="595109"/>
            <a:ext cx="2984308" cy="544574"/>
          </a:xfrm>
        </p:spPr>
        <p:txBody>
          <a:bodyPr>
            <a:noAutofit/>
          </a:bodyPr>
          <a:lstStyle/>
          <a:p>
            <a:r>
              <a:rPr lang="en-US" sz="4400" dirty="0"/>
              <a:t>Guiding Graphics</a:t>
            </a:r>
          </a:p>
        </p:txBody>
      </p:sp>
      <p:pic>
        <p:nvPicPr>
          <p:cNvPr id="4" name="Google Shape;277;p15" descr="A close up of a map&#10;&#10;Description automatically generated">
            <a:extLst>
              <a:ext uri="{FF2B5EF4-FFF2-40B4-BE49-F238E27FC236}">
                <a16:creationId xmlns:a16="http://schemas.microsoft.com/office/drawing/2014/main" id="{9D848220-67AF-8E67-A1C7-B755658D7C1F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622067" y="133053"/>
            <a:ext cx="5102419" cy="67249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402330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BBCDC6-28CA-34DE-4CB3-E03A2A764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4" name="Google Shape;282;p16" descr="A close up of a map&#10;&#10;Description automatically generated">
            <a:extLst>
              <a:ext uri="{FF2B5EF4-FFF2-40B4-BE49-F238E27FC236}">
                <a16:creationId xmlns:a16="http://schemas.microsoft.com/office/drawing/2014/main" id="{DDA90F39-6A06-DB80-C184-4F81B802606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326111" y="32840"/>
            <a:ext cx="5066839" cy="679231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0422A74A-16B2-5FDA-C6DB-C8EC966F6F84}"/>
              </a:ext>
            </a:extLst>
          </p:cNvPr>
          <p:cNvSpPr txBox="1">
            <a:spLocks/>
          </p:cNvSpPr>
          <p:nvPr/>
        </p:nvSpPr>
        <p:spPr>
          <a:xfrm>
            <a:off x="1120967" y="2385809"/>
            <a:ext cx="2984308" cy="54457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Verdana Pro SemiBold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en-US" sz="4400" dirty="0"/>
              <a:t>Guiding Graphics</a:t>
            </a:r>
          </a:p>
        </p:txBody>
      </p:sp>
    </p:spTree>
    <p:extLst>
      <p:ext uri="{BB962C8B-B14F-4D97-AF65-F5344CB8AC3E}">
        <p14:creationId xmlns:p14="http://schemas.microsoft.com/office/powerpoint/2010/main" val="24688516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0FF1F5FC-C769-4F9F-1FA3-61536580D8B4}"/>
              </a:ext>
            </a:extLst>
          </p:cNvPr>
          <p:cNvGrpSpPr/>
          <p:nvPr/>
        </p:nvGrpSpPr>
        <p:grpSpPr>
          <a:xfrm>
            <a:off x="1748769" y="825622"/>
            <a:ext cx="8694462" cy="5490839"/>
            <a:chOff x="1044342" y="336289"/>
            <a:chExt cx="10103316" cy="6185422"/>
          </a:xfrm>
        </p:grpSpPr>
        <p:sp>
          <p:nvSpPr>
            <p:cNvPr id="217" name="Google Shape;217;p13"/>
            <p:cNvSpPr txBox="1"/>
            <p:nvPr/>
          </p:nvSpPr>
          <p:spPr>
            <a:xfrm>
              <a:off x="4794200" y="972164"/>
              <a:ext cx="3322553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Cas9</a:t>
              </a:r>
              <a:endParaRPr/>
            </a:p>
          </p:txBody>
        </p:sp>
        <p:sp>
          <p:nvSpPr>
            <p:cNvPr id="218" name="Google Shape;218;p13"/>
            <p:cNvSpPr txBox="1"/>
            <p:nvPr/>
          </p:nvSpPr>
          <p:spPr>
            <a:xfrm>
              <a:off x="1568207" y="605617"/>
              <a:ext cx="3322553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Cas9</a:t>
              </a:r>
              <a:endParaRPr/>
            </a:p>
          </p:txBody>
        </p:sp>
        <p:pic>
          <p:nvPicPr>
            <p:cNvPr id="219" name="Google Shape;219;p13" descr="CRISPR Cas9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044342" y="336289"/>
              <a:ext cx="9921477" cy="618542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0" name="Google Shape;220;p13"/>
            <p:cNvSpPr txBox="1"/>
            <p:nvPr/>
          </p:nvSpPr>
          <p:spPr>
            <a:xfrm>
              <a:off x="2419983" y="5655003"/>
              <a:ext cx="3322553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Non-Target DNA strand</a:t>
              </a:r>
              <a:endParaRPr/>
            </a:p>
          </p:txBody>
        </p:sp>
        <p:sp>
          <p:nvSpPr>
            <p:cNvPr id="221" name="Google Shape;221;p13"/>
            <p:cNvSpPr txBox="1"/>
            <p:nvPr/>
          </p:nvSpPr>
          <p:spPr>
            <a:xfrm>
              <a:off x="3377250" y="744116"/>
              <a:ext cx="1408017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Cas9</a:t>
              </a:r>
              <a:endParaRPr sz="2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" name="Google Shape;222;p13"/>
            <p:cNvSpPr txBox="1"/>
            <p:nvPr/>
          </p:nvSpPr>
          <p:spPr>
            <a:xfrm>
              <a:off x="1462714" y="3446514"/>
              <a:ext cx="3322553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Target DNA strand</a:t>
              </a:r>
              <a:endParaRPr/>
            </a:p>
          </p:txBody>
        </p:sp>
        <p:sp>
          <p:nvSpPr>
            <p:cNvPr id="223" name="Google Shape;223;p13"/>
            <p:cNvSpPr txBox="1"/>
            <p:nvPr/>
          </p:nvSpPr>
          <p:spPr>
            <a:xfrm>
              <a:off x="7825105" y="5572107"/>
              <a:ext cx="3322553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PAM site</a:t>
              </a:r>
              <a:endParaRPr/>
            </a:p>
          </p:txBody>
        </p:sp>
        <p:sp>
          <p:nvSpPr>
            <p:cNvPr id="224" name="Google Shape;224;p13"/>
            <p:cNvSpPr txBox="1"/>
            <p:nvPr/>
          </p:nvSpPr>
          <p:spPr>
            <a:xfrm>
              <a:off x="9293446" y="741331"/>
              <a:ext cx="1503543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trac RNA</a:t>
              </a:r>
              <a:endParaRPr/>
            </a:p>
          </p:txBody>
        </p:sp>
        <p:sp>
          <p:nvSpPr>
            <p:cNvPr id="225" name="Google Shape;225;p13"/>
            <p:cNvSpPr txBox="1"/>
            <p:nvPr/>
          </p:nvSpPr>
          <p:spPr>
            <a:xfrm>
              <a:off x="2419983" y="1699692"/>
              <a:ext cx="3322553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Guide RNA</a:t>
              </a:r>
              <a:endParaRPr/>
            </a:p>
          </p:txBody>
        </p:sp>
        <p:sp>
          <p:nvSpPr>
            <p:cNvPr id="226" name="Google Shape;226;p13"/>
            <p:cNvSpPr/>
            <p:nvPr/>
          </p:nvSpPr>
          <p:spPr>
            <a:xfrm>
              <a:off x="2133600" y="3988526"/>
              <a:ext cx="470263" cy="418011"/>
            </a:xfrm>
            <a:custGeom>
              <a:avLst/>
              <a:gdLst/>
              <a:ahLst/>
              <a:cxnLst/>
              <a:rect l="l" t="t" r="r" b="b"/>
              <a:pathLst>
                <a:path w="470263" h="418011" extrusionOk="0">
                  <a:moveTo>
                    <a:pt x="0" y="0"/>
                  </a:moveTo>
                  <a:cubicBezTo>
                    <a:pt x="34834" y="82731"/>
                    <a:pt x="69669" y="165462"/>
                    <a:pt x="148046" y="235131"/>
                  </a:cubicBezTo>
                  <a:cubicBezTo>
                    <a:pt x="226423" y="304800"/>
                    <a:pt x="348343" y="361405"/>
                    <a:pt x="470263" y="418011"/>
                  </a:cubicBezTo>
                </a:path>
              </a:pathLst>
            </a:custGeom>
            <a:noFill/>
            <a:ln w="63500" cap="flat" cmpd="sng">
              <a:solidFill>
                <a:srgbClr val="31538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" name="Google Shape;227;p13"/>
            <p:cNvSpPr/>
            <p:nvPr/>
          </p:nvSpPr>
          <p:spPr>
            <a:xfrm>
              <a:off x="4005943" y="1866706"/>
              <a:ext cx="1654628" cy="728448"/>
            </a:xfrm>
            <a:custGeom>
              <a:avLst/>
              <a:gdLst/>
              <a:ahLst/>
              <a:cxnLst/>
              <a:rect l="l" t="t" r="r" b="b"/>
              <a:pathLst>
                <a:path w="1654628" h="728448" extrusionOk="0">
                  <a:moveTo>
                    <a:pt x="0" y="57888"/>
                  </a:moveTo>
                  <a:cubicBezTo>
                    <a:pt x="240937" y="6362"/>
                    <a:pt x="481875" y="-45163"/>
                    <a:pt x="757646" y="66597"/>
                  </a:cubicBezTo>
                  <a:cubicBezTo>
                    <a:pt x="1033417" y="178357"/>
                    <a:pt x="1344022" y="453402"/>
                    <a:pt x="1654628" y="728448"/>
                  </a:cubicBezTo>
                </a:path>
              </a:pathLst>
            </a:custGeom>
            <a:noFill/>
            <a:ln w="63500" cap="flat" cmpd="sng">
              <a:solidFill>
                <a:srgbClr val="31538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" name="Google Shape;228;p13"/>
            <p:cNvSpPr/>
            <p:nvPr/>
          </p:nvSpPr>
          <p:spPr>
            <a:xfrm>
              <a:off x="10110651" y="1271451"/>
              <a:ext cx="203580" cy="348343"/>
            </a:xfrm>
            <a:custGeom>
              <a:avLst/>
              <a:gdLst/>
              <a:ahLst/>
              <a:cxnLst/>
              <a:rect l="l" t="t" r="r" b="b"/>
              <a:pathLst>
                <a:path w="203580" h="348343" extrusionOk="0">
                  <a:moveTo>
                    <a:pt x="191589" y="0"/>
                  </a:moveTo>
                  <a:cubicBezTo>
                    <a:pt x="203200" y="40640"/>
                    <a:pt x="214811" y="81281"/>
                    <a:pt x="182880" y="139338"/>
                  </a:cubicBezTo>
                  <a:cubicBezTo>
                    <a:pt x="150949" y="197395"/>
                    <a:pt x="75474" y="272869"/>
                    <a:pt x="0" y="348343"/>
                  </a:cubicBezTo>
                </a:path>
              </a:pathLst>
            </a:custGeom>
            <a:noFill/>
            <a:ln w="63500" cap="flat" cmpd="sng">
              <a:solidFill>
                <a:srgbClr val="31538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" name="Google Shape;229;p13"/>
            <p:cNvSpPr/>
            <p:nvPr/>
          </p:nvSpPr>
          <p:spPr>
            <a:xfrm>
              <a:off x="4380411" y="5286103"/>
              <a:ext cx="418012" cy="348343"/>
            </a:xfrm>
            <a:custGeom>
              <a:avLst/>
              <a:gdLst/>
              <a:ahLst/>
              <a:cxnLst/>
              <a:rect l="l" t="t" r="r" b="b"/>
              <a:pathLst>
                <a:path w="418012" h="348343" extrusionOk="0">
                  <a:moveTo>
                    <a:pt x="0" y="348343"/>
                  </a:moveTo>
                  <a:cubicBezTo>
                    <a:pt x="95794" y="325120"/>
                    <a:pt x="191589" y="301897"/>
                    <a:pt x="261258" y="243840"/>
                  </a:cubicBezTo>
                  <a:cubicBezTo>
                    <a:pt x="330927" y="185783"/>
                    <a:pt x="374469" y="92891"/>
                    <a:pt x="418012" y="0"/>
                  </a:cubicBezTo>
                </a:path>
              </a:pathLst>
            </a:custGeom>
            <a:noFill/>
            <a:ln w="63500" cap="flat" cmpd="sng">
              <a:solidFill>
                <a:srgbClr val="31538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" name="Google Shape;230;p13"/>
            <p:cNvSpPr/>
            <p:nvPr/>
          </p:nvSpPr>
          <p:spPr>
            <a:xfrm>
              <a:off x="7895598" y="4188823"/>
              <a:ext cx="464631" cy="1367246"/>
            </a:xfrm>
            <a:custGeom>
              <a:avLst/>
              <a:gdLst/>
              <a:ahLst/>
              <a:cxnLst/>
              <a:rect l="l" t="t" r="r" b="b"/>
              <a:pathLst>
                <a:path w="464631" h="1367246" extrusionOk="0">
                  <a:moveTo>
                    <a:pt x="464631" y="1367246"/>
                  </a:moveTo>
                  <a:cubicBezTo>
                    <a:pt x="262156" y="1141548"/>
                    <a:pt x="59682" y="915851"/>
                    <a:pt x="11785" y="687977"/>
                  </a:cubicBezTo>
                  <a:cubicBezTo>
                    <a:pt x="-36112" y="460103"/>
                    <a:pt x="70568" y="230051"/>
                    <a:pt x="177248" y="0"/>
                  </a:cubicBezTo>
                </a:path>
              </a:pathLst>
            </a:custGeom>
            <a:noFill/>
            <a:ln w="63500" cap="flat" cmpd="sng">
              <a:solidFill>
                <a:srgbClr val="31538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D865CB3-148A-7C70-267A-4A66DF487363}"/>
              </a:ext>
            </a:extLst>
          </p:cNvPr>
          <p:cNvSpPr txBox="1"/>
          <p:nvPr/>
        </p:nvSpPr>
        <p:spPr>
          <a:xfrm>
            <a:off x="1017696" y="6673334"/>
            <a:ext cx="6096000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" b="0" i="1" dirty="0">
                <a:effectLst/>
                <a:latin typeface="Verdana Pro" panose="020B0604030504040204" pitchFamily="34" charset="0"/>
              </a:rPr>
              <a:t>Image: Drew Kelly</a:t>
            </a:r>
            <a:endParaRPr lang="en-US" sz="600" dirty="0">
              <a:latin typeface="Verdana Pro" panose="020B0604030504040204" pitchFamily="34" charset="0"/>
            </a:endParaRPr>
          </a:p>
        </p:txBody>
      </p:sp>
      <p:pic>
        <p:nvPicPr>
          <p:cNvPr id="6" name="Picture 5" descr="Jennifer Doudna holding a 3D Printed model of CRISPR Cas9">
            <a:extLst>
              <a:ext uri="{FF2B5EF4-FFF2-40B4-BE49-F238E27FC236}">
                <a16:creationId xmlns:a16="http://schemas.microsoft.com/office/drawing/2014/main" id="{B519E5E0-2D20-2FDE-041E-E4E7985E9A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696" y="47833"/>
            <a:ext cx="5486084" cy="6625501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4CF75FB0-88B0-F41D-FE1C-87F557B650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/>
              <a:t>Jennifer </a:t>
            </a:r>
            <a:r>
              <a:rPr lang="en-US" dirty="0" err="1"/>
              <a:t>Doudna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FA9C08-196B-FFC5-4CC1-1BDCAED699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Martin </a:t>
            </a:r>
            <a:r>
              <a:rPr lang="en-US" dirty="0" err="1"/>
              <a:t>Jinek</a:t>
            </a:r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C2066DEF-ED69-3450-FF1D-FB0EE894F494}"/>
              </a:ext>
            </a:extLst>
          </p:cNvPr>
          <p:cNvGrpSpPr/>
          <p:nvPr/>
        </p:nvGrpSpPr>
        <p:grpSpPr>
          <a:xfrm>
            <a:off x="2987518" y="1171545"/>
            <a:ext cx="6216963" cy="4614937"/>
            <a:chOff x="2987518" y="1171545"/>
            <a:chExt cx="6216963" cy="4614937"/>
          </a:xfrm>
        </p:grpSpPr>
        <p:pic>
          <p:nvPicPr>
            <p:cNvPr id="274" name="Google Shape;274;p19"/>
            <p:cNvPicPr preferRelativeResize="0"/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987518" y="1171545"/>
              <a:ext cx="6216963" cy="433920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B84C5832-E342-0702-1E12-6447F6941058}"/>
                </a:ext>
              </a:extLst>
            </p:cNvPr>
            <p:cNvSpPr txBox="1"/>
            <p:nvPr/>
          </p:nvSpPr>
          <p:spPr>
            <a:xfrm>
              <a:off x="2987518" y="5586427"/>
              <a:ext cx="1188146" cy="20005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700" dirty="0">
                  <a:latin typeface="Verdana Pro" panose="020B0604030504040204" pitchFamily="34" charset="0"/>
                </a:rPr>
                <a:t>Credit: Michael Tomes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7948BB24-59AE-923F-9CAB-CD51FF6A3EDC}"/>
              </a:ext>
            </a:extLst>
          </p:cNvPr>
          <p:cNvGrpSpPr/>
          <p:nvPr/>
        </p:nvGrpSpPr>
        <p:grpSpPr>
          <a:xfrm>
            <a:off x="2900891" y="1171544"/>
            <a:ext cx="7600271" cy="4690616"/>
            <a:chOff x="2900891" y="1171544"/>
            <a:chExt cx="7600271" cy="4690616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2441C7D-0BFD-871E-E125-F21C069AF782}"/>
                </a:ext>
              </a:extLst>
            </p:cNvPr>
            <p:cNvSpPr txBox="1"/>
            <p:nvPr/>
          </p:nvSpPr>
          <p:spPr>
            <a:xfrm>
              <a:off x="2987518" y="5662105"/>
              <a:ext cx="1192955" cy="20005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700" b="0" i="0" dirty="0">
                  <a:solidFill>
                    <a:srgbClr val="000000"/>
                  </a:solidFill>
                  <a:effectLst/>
                  <a:latin typeface="Verdana Pro" panose="020B0604030504040204" pitchFamily="34" charset="0"/>
                </a:rPr>
                <a:t>Image: Philipp </a:t>
              </a:r>
              <a:r>
                <a:rPr lang="en-US" sz="700" b="0" i="0" dirty="0" err="1">
                  <a:solidFill>
                    <a:srgbClr val="000000"/>
                  </a:solidFill>
                  <a:effectLst/>
                  <a:latin typeface="Verdana Pro" panose="020B0604030504040204" pitchFamily="34" charset="0"/>
                </a:rPr>
                <a:t>Rohner</a:t>
              </a:r>
              <a:endParaRPr lang="en-US" sz="700" dirty="0">
                <a:latin typeface="Verdana Pro" panose="020B0604030504040204" pitchFamily="34" charset="0"/>
              </a:endParaRPr>
            </a:p>
          </p:txBody>
        </p:sp>
        <p:pic>
          <p:nvPicPr>
            <p:cNvPr id="276" name="Google Shape;276;p19" descr="Martin Jinek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900891" y="1171544"/>
              <a:ext cx="7600271" cy="451491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110fc2f4b58_0_10"/>
          <p:cNvSpPr txBox="1"/>
          <p:nvPr/>
        </p:nvSpPr>
        <p:spPr>
          <a:xfrm>
            <a:off x="1000450" y="2155650"/>
            <a:ext cx="8356500" cy="10941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3400" b="1" dirty="0">
                <a:solidFill>
                  <a:srgbClr val="FF0000"/>
                </a:solidFill>
                <a:latin typeface="Verdana Pro" panose="020B0604030504040204" pitchFamily="34" charset="0"/>
              </a:rPr>
              <a:t>Models make words meaningful!</a:t>
            </a:r>
            <a:endParaRPr sz="2800" b="1" dirty="0">
              <a:solidFill>
                <a:srgbClr val="FF0000"/>
              </a:solidFill>
              <a:latin typeface="Verdana Pro" panose="020B0604030504040204" pitchFamily="34" charset="0"/>
            </a:endParaRPr>
          </a:p>
        </p:txBody>
      </p:sp>
      <p:sp>
        <p:nvSpPr>
          <p:cNvPr id="174" name="Google Shape;174;g110fc2f4b58_0_10"/>
          <p:cNvSpPr txBox="1"/>
          <p:nvPr/>
        </p:nvSpPr>
        <p:spPr>
          <a:xfrm>
            <a:off x="1000450" y="1024331"/>
            <a:ext cx="8762100" cy="90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700" b="1" i="1" dirty="0">
                <a:solidFill>
                  <a:schemeClr val="tx1"/>
                </a:solidFill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The magic of models….</a:t>
            </a:r>
            <a:endParaRPr sz="4700" b="1" i="1" dirty="0">
              <a:solidFill>
                <a:schemeClr val="tx1"/>
              </a:solidFill>
              <a:latin typeface="Verdana Pro" panose="020B060403050404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g110fc2f4b58_0_10"/>
          <p:cNvSpPr txBox="1"/>
          <p:nvPr/>
        </p:nvSpPr>
        <p:spPr>
          <a:xfrm>
            <a:off x="1000450" y="3271675"/>
            <a:ext cx="9916800" cy="3127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700" b="1" u="sng">
                <a:solidFill>
                  <a:srgbClr val="0000FF"/>
                </a:solidFill>
                <a:latin typeface="Verdana Pro" panose="020B0604030504040204" pitchFamily="34" charset="0"/>
              </a:rPr>
              <a:t>Interactive physical models</a:t>
            </a:r>
            <a:r>
              <a:rPr lang="en-US" sz="2700" b="1">
                <a:solidFill>
                  <a:srgbClr val="0000FF"/>
                </a:solidFill>
                <a:latin typeface="Verdana Pro" panose="020B0604030504040204" pitchFamily="34" charset="0"/>
              </a:rPr>
              <a:t> provide students with a way to understand a description (written or verbal) of a complex molecular process – such as how CRISPR functions as an adaptive immunity system in bacteria.</a:t>
            </a:r>
            <a:endParaRPr sz="2700" b="1">
              <a:solidFill>
                <a:srgbClr val="0000FF"/>
              </a:solidFill>
              <a:latin typeface="Verdana Pro" panose="020B0604030504040204" pitchFamily="34" charset="0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600">
              <a:solidFill>
                <a:srgbClr val="0000FF"/>
              </a:solidFill>
              <a:latin typeface="Verdana Pro" panose="020B0604030504040204" pitchFamily="34" charset="0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"/>
          <p:cNvSpPr txBox="1"/>
          <p:nvPr/>
        </p:nvSpPr>
        <p:spPr>
          <a:xfrm>
            <a:off x="1524918" y="876801"/>
            <a:ext cx="9567000" cy="132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i="0" u="none" strike="noStrike" cap="none" dirty="0">
                <a:solidFill>
                  <a:schemeClr val="dk1"/>
                </a:solidFill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A </a:t>
            </a:r>
            <a:r>
              <a:rPr lang="en-US" sz="4000" b="1" i="0" u="none" strike="noStrike" cap="none" dirty="0">
                <a:solidFill>
                  <a:srgbClr val="CC0000"/>
                </a:solidFill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Framework</a:t>
            </a:r>
            <a:r>
              <a:rPr lang="en-US" sz="4000" b="1" i="0" u="none" strike="noStrike" cap="none" dirty="0">
                <a:solidFill>
                  <a:schemeClr val="dk1"/>
                </a:solidFill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 for thinking about CRISPR</a:t>
            </a:r>
            <a:endParaRPr sz="1600" dirty="0">
              <a:latin typeface="Verdana Pro" panose="020B0604030504040204" pitchFamily="34" charset="0"/>
            </a:endParaRPr>
          </a:p>
        </p:txBody>
      </p:sp>
      <p:sp>
        <p:nvSpPr>
          <p:cNvPr id="92" name="Google Shape;92;p2"/>
          <p:cNvSpPr txBox="1"/>
          <p:nvPr/>
        </p:nvSpPr>
        <p:spPr>
          <a:xfrm>
            <a:off x="1138804" y="2335931"/>
            <a:ext cx="9101468" cy="3539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3200" b="1" i="0" u="none" strike="noStrike" cap="none" dirty="0">
                <a:solidFill>
                  <a:schemeClr val="dk1"/>
                </a:solidFill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CRISPR Biology … </a:t>
            </a:r>
            <a:r>
              <a:rPr lang="en-US" sz="3200" b="0" i="1" u="none" strike="noStrike" cap="none" dirty="0">
                <a:solidFill>
                  <a:srgbClr val="0070C0"/>
                </a:solidFill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how does CRISPR function in bacteria as an adaptive immune system?</a:t>
            </a:r>
            <a:endParaRPr sz="1600" dirty="0">
              <a:latin typeface="Verdana Pro" panose="020B0604030504040204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b="1" dirty="0">
              <a:solidFill>
                <a:schemeClr val="dk1"/>
              </a:solidFill>
              <a:latin typeface="Verdana Pro" panose="020B0604030504040204" pitchFamily="34" charset="0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3200" b="1" dirty="0">
                <a:solidFill>
                  <a:schemeClr val="dk1"/>
                </a:solidFill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CRISPR Biotechnology … </a:t>
            </a:r>
            <a:r>
              <a:rPr lang="en-US" sz="3200" i="1" dirty="0">
                <a:solidFill>
                  <a:srgbClr val="0070C0"/>
                </a:solidFill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how are we using CRISPR tools to edit eukaryotic genomes?</a:t>
            </a:r>
            <a:endParaRPr sz="1600" dirty="0">
              <a:latin typeface="Verdana Pro" panose="020B0604030504040204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4"/>
          <p:cNvSpPr txBox="1"/>
          <p:nvPr/>
        </p:nvSpPr>
        <p:spPr>
          <a:xfrm>
            <a:off x="3048582" y="3246079"/>
            <a:ext cx="609716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4"/>
          <p:cNvSpPr txBox="1"/>
          <p:nvPr/>
        </p:nvSpPr>
        <p:spPr>
          <a:xfrm>
            <a:off x="3048582" y="3246079"/>
            <a:ext cx="609716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4"/>
          <p:cNvSpPr txBox="1"/>
          <p:nvPr/>
        </p:nvSpPr>
        <p:spPr>
          <a:xfrm>
            <a:off x="3048582" y="3246079"/>
            <a:ext cx="609716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4"/>
          <p:cNvSpPr txBox="1"/>
          <p:nvPr/>
        </p:nvSpPr>
        <p:spPr>
          <a:xfrm>
            <a:off x="1151726" y="1262409"/>
            <a:ext cx="1011273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dirty="0">
                <a:solidFill>
                  <a:schemeClr val="dk1"/>
                </a:solidFill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What makes Cas9 special?</a:t>
            </a:r>
            <a:endParaRPr dirty="0">
              <a:latin typeface="Verdana Pro" panose="020B0604030504040204" pitchFamily="34" charset="0"/>
            </a:endParaRPr>
          </a:p>
        </p:txBody>
      </p:sp>
      <p:sp>
        <p:nvSpPr>
          <p:cNvPr id="119" name="Google Shape;119;p4"/>
          <p:cNvSpPr txBox="1"/>
          <p:nvPr/>
        </p:nvSpPr>
        <p:spPr>
          <a:xfrm>
            <a:off x="928359" y="2631518"/>
            <a:ext cx="10814461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i="1" dirty="0">
                <a:solidFill>
                  <a:schemeClr val="dk1"/>
                </a:solidFill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Cas9 can target a </a:t>
            </a:r>
            <a:r>
              <a:rPr lang="en-US" sz="3600" b="1" i="1" dirty="0">
                <a:solidFill>
                  <a:srgbClr val="FF0000"/>
                </a:solidFill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statistically unique site </a:t>
            </a:r>
            <a:r>
              <a:rPr lang="en-US" sz="3600" i="1" dirty="0">
                <a:solidFill>
                  <a:schemeClr val="dk1"/>
                </a:solidFill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in the 3.2 billion base-pair human genome,</a:t>
            </a:r>
            <a:endParaRPr dirty="0">
              <a:latin typeface="Verdana Pro" panose="020B0604030504040204" pitchFamily="34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3600" i="1" dirty="0">
              <a:solidFill>
                <a:schemeClr val="dk1"/>
              </a:solidFill>
              <a:latin typeface="Verdana Pro" panose="020B0604030504040204" pitchFamily="34" charset="0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i="1" dirty="0">
                <a:solidFill>
                  <a:schemeClr val="dk1"/>
                </a:solidFill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…and make a double-stranded cut.</a:t>
            </a:r>
            <a:endParaRPr dirty="0">
              <a:latin typeface="Verdana Pro" panose="020B0604030504040204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11010" y="-1"/>
            <a:ext cx="8917082" cy="6858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6"/>
          <p:cNvSpPr/>
          <p:nvPr/>
        </p:nvSpPr>
        <p:spPr>
          <a:xfrm>
            <a:off x="1380457" y="564313"/>
            <a:ext cx="9784845" cy="2284969"/>
          </a:xfrm>
          <a:prstGeom prst="roundRect">
            <a:avLst>
              <a:gd name="adj" fmla="val 16667"/>
            </a:avLst>
          </a:prstGeom>
          <a:solidFill>
            <a:srgbClr val="D8D8D8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Verdana Pro" panose="020B060403050404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6"/>
          <p:cNvSpPr txBox="1"/>
          <p:nvPr/>
        </p:nvSpPr>
        <p:spPr>
          <a:xfrm>
            <a:off x="1587401" y="1044855"/>
            <a:ext cx="9370959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Calibri"/>
              <a:buNone/>
            </a:pPr>
            <a:r>
              <a:rPr lang="en-US" sz="3600" b="1" i="1" u="none" strike="noStrike" cap="none" dirty="0" err="1">
                <a:solidFill>
                  <a:srgbClr val="FF0000"/>
                </a:solidFill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Eco</a:t>
            </a:r>
            <a:r>
              <a:rPr lang="en-US" sz="3600" b="1" i="0" u="none" strike="noStrike" cap="none" dirty="0" err="1">
                <a:solidFill>
                  <a:srgbClr val="FF0000"/>
                </a:solidFill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RI</a:t>
            </a:r>
            <a:r>
              <a:rPr lang="en-US" sz="2800" b="1" i="0" u="none" strike="noStrike" cap="none" dirty="0">
                <a:solidFill>
                  <a:schemeClr val="dk1"/>
                </a:solidFill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… a restriction enzyme that cuts DNA</a:t>
            </a:r>
            <a:br>
              <a:rPr lang="en-US" sz="2800" b="1" i="0" u="none" strike="noStrike" cap="none" dirty="0">
                <a:solidFill>
                  <a:schemeClr val="dk1"/>
                </a:solidFill>
                <a:latin typeface="Verdana Pro" panose="020B0604030504040204" pitchFamily="34" charset="0"/>
                <a:ea typeface="Calibri"/>
                <a:cs typeface="Calibri"/>
                <a:sym typeface="Calibri"/>
              </a:rPr>
            </a:br>
            <a:r>
              <a:rPr lang="en-US" sz="2800" b="1" i="0" u="none" strike="noStrike" cap="none" dirty="0">
                <a:solidFill>
                  <a:schemeClr val="dk1"/>
                </a:solidFill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 at a 6 base-pair palindromic site:  </a:t>
            </a:r>
            <a:endParaRPr sz="1400" dirty="0">
              <a:solidFill>
                <a:schemeClr val="dk1"/>
              </a:solidFill>
              <a:latin typeface="Verdana Pro" panose="020B060403050404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6"/>
          <p:cNvSpPr txBox="1"/>
          <p:nvPr/>
        </p:nvSpPr>
        <p:spPr>
          <a:xfrm>
            <a:off x="1380460" y="5159245"/>
            <a:ext cx="9784845" cy="1384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en-US" sz="2800" b="0" i="0" u="none" strike="noStrike" cap="none" dirty="0">
                <a:solidFill>
                  <a:schemeClr val="dk1"/>
                </a:solidFill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In a random sequence of nucleotides, you would expect to find an </a:t>
            </a:r>
            <a:r>
              <a:rPr lang="en-US" sz="2800" b="0" i="1" u="none" strike="noStrike" cap="none" dirty="0" err="1">
                <a:solidFill>
                  <a:schemeClr val="dk1"/>
                </a:solidFill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Eco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RI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 restriction site </a:t>
            </a:r>
            <a:r>
              <a:rPr lang="en-US" sz="2800" b="0" i="0" u="sng" strike="noStrike" cap="none" dirty="0">
                <a:solidFill>
                  <a:schemeClr val="dk1"/>
                </a:solidFill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every </a:t>
            </a:r>
            <a:r>
              <a:rPr lang="en-US" sz="2800" b="0" i="0" u="sng" strike="noStrike" cap="none" dirty="0">
                <a:solidFill>
                  <a:srgbClr val="FF0000"/>
                </a:solidFill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4096</a:t>
            </a:r>
            <a:r>
              <a:rPr lang="en-US" sz="2800" b="0" i="0" u="sng" strike="noStrike" cap="none" dirty="0">
                <a:solidFill>
                  <a:schemeClr val="dk1"/>
                </a:solidFill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 nucleotides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.</a:t>
            </a:r>
            <a:endParaRPr sz="1600" dirty="0">
              <a:solidFill>
                <a:schemeClr val="dk1"/>
              </a:solidFill>
              <a:latin typeface="Verdana Pro" panose="020B0604030504040204" pitchFamily="34" charset="0"/>
              <a:ea typeface="Calibri"/>
              <a:cs typeface="Calibri"/>
              <a:sym typeface="Calibri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59CDCD9-5180-3D20-A095-758B1DC1DB6C}"/>
              </a:ext>
            </a:extLst>
          </p:cNvPr>
          <p:cNvGrpSpPr/>
          <p:nvPr/>
        </p:nvGrpSpPr>
        <p:grpSpPr>
          <a:xfrm>
            <a:off x="4050804" y="2973886"/>
            <a:ext cx="5645890" cy="1925172"/>
            <a:chOff x="4050804" y="2973886"/>
            <a:chExt cx="5645890" cy="1925172"/>
          </a:xfrm>
        </p:grpSpPr>
        <p:sp>
          <p:nvSpPr>
            <p:cNvPr id="133" name="Google Shape;133;p6"/>
            <p:cNvSpPr txBox="1"/>
            <p:nvPr/>
          </p:nvSpPr>
          <p:spPr>
            <a:xfrm>
              <a:off x="4050804" y="3870495"/>
              <a:ext cx="5645889" cy="7694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000"/>
                <a:buFont typeface="Calibri"/>
                <a:buNone/>
              </a:pPr>
              <a:r>
                <a:rPr lang="en-US" sz="4000" dirty="0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5’-</a:t>
              </a:r>
              <a:r>
                <a:rPr lang="en-US" sz="4400" b="1" dirty="0">
                  <a:solidFill>
                    <a:schemeClr val="accent6"/>
                  </a:solidFill>
                  <a:latin typeface="Verdana Pro" panose="020B0604030504040204" pitchFamily="34" charset="0"/>
                  <a:ea typeface="Courier New"/>
                  <a:cs typeface="Courier New"/>
                  <a:sym typeface="Courier New"/>
                </a:rPr>
                <a:t>G</a:t>
              </a:r>
              <a:r>
                <a:rPr lang="en-US" sz="4400" b="1" dirty="0">
                  <a:solidFill>
                    <a:srgbClr val="FF0000"/>
                  </a:solidFill>
                  <a:latin typeface="Verdana Pro" panose="020B0604030504040204" pitchFamily="34" charset="0"/>
                  <a:ea typeface="Courier New"/>
                  <a:cs typeface="Courier New"/>
                  <a:sym typeface="Courier New"/>
                </a:rPr>
                <a:t>AA</a:t>
              </a:r>
              <a:r>
                <a:rPr lang="en-US" sz="4400" b="1" dirty="0">
                  <a:solidFill>
                    <a:schemeClr val="dk1"/>
                  </a:solidFill>
                  <a:latin typeface="Verdana Pro" panose="020B0604030504040204" pitchFamily="34" charset="0"/>
                  <a:ea typeface="Courier New"/>
                  <a:cs typeface="Courier New"/>
                  <a:sym typeface="Courier New"/>
                </a:rPr>
                <a:t>TT</a:t>
              </a:r>
              <a:r>
                <a:rPr lang="en-US" sz="4400" b="1" dirty="0">
                  <a:solidFill>
                    <a:srgbClr val="0070C0"/>
                  </a:solidFill>
                  <a:latin typeface="Verdana Pro" panose="020B0604030504040204" pitchFamily="34" charset="0"/>
                  <a:ea typeface="Courier New"/>
                  <a:cs typeface="Courier New"/>
                  <a:sym typeface="Courier New"/>
                </a:rPr>
                <a:t>C</a:t>
              </a:r>
              <a:r>
                <a:rPr lang="en-US" sz="4000" dirty="0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- 3’</a:t>
              </a:r>
              <a:endParaRPr sz="1800" dirty="0">
                <a:solidFill>
                  <a:schemeClr val="dk1"/>
                </a:solidFill>
                <a:latin typeface="Verdana Pro" panose="020B0604030504040204" pitchFamily="34" charset="0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F164AA5B-1F10-98BD-3778-D01082566E29}"/>
                </a:ext>
              </a:extLst>
            </p:cNvPr>
            <p:cNvGrpSpPr/>
            <p:nvPr/>
          </p:nvGrpSpPr>
          <p:grpSpPr>
            <a:xfrm>
              <a:off x="4050805" y="2973886"/>
              <a:ext cx="5645889" cy="1925172"/>
              <a:chOff x="4541694" y="2810256"/>
              <a:chExt cx="5645889" cy="1925172"/>
            </a:xfrm>
          </p:grpSpPr>
          <p:sp>
            <p:nvSpPr>
              <p:cNvPr id="134" name="Google Shape;134;p6"/>
              <p:cNvSpPr txBox="1"/>
              <p:nvPr/>
            </p:nvSpPr>
            <p:spPr>
              <a:xfrm>
                <a:off x="4541694" y="3118702"/>
                <a:ext cx="5645889" cy="76944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4000"/>
                  <a:buFont typeface="Calibri"/>
                  <a:buNone/>
                </a:pPr>
                <a:r>
                  <a:rPr lang="en-US" sz="4000" dirty="0">
                    <a:solidFill>
                      <a:schemeClr val="dk1"/>
                    </a:solidFill>
                    <a:latin typeface="Verdana Pro" panose="020B0604030504040204" pitchFamily="34" charset="0"/>
                    <a:ea typeface="Calibri"/>
                    <a:cs typeface="Calibri"/>
                    <a:sym typeface="Calibri"/>
                  </a:rPr>
                  <a:t>3’-</a:t>
                </a:r>
                <a:r>
                  <a:rPr lang="en-US" sz="4400" b="1" dirty="0">
                    <a:solidFill>
                      <a:srgbClr val="0070C0"/>
                    </a:solidFill>
                    <a:latin typeface="Verdana Pro" panose="020B0604030504040204" pitchFamily="34" charset="0"/>
                    <a:ea typeface="Courier New"/>
                    <a:cs typeface="Courier New"/>
                    <a:sym typeface="Courier New"/>
                  </a:rPr>
                  <a:t>C</a:t>
                </a:r>
                <a:r>
                  <a:rPr lang="en-US" sz="4400" b="1" dirty="0">
                    <a:solidFill>
                      <a:schemeClr val="dk1"/>
                    </a:solidFill>
                    <a:latin typeface="Verdana Pro" panose="020B0604030504040204" pitchFamily="34" charset="0"/>
                    <a:ea typeface="Courier New"/>
                    <a:cs typeface="Courier New"/>
                    <a:sym typeface="Courier New"/>
                  </a:rPr>
                  <a:t>TT</a:t>
                </a:r>
                <a:r>
                  <a:rPr lang="en-US" sz="4400" b="1" dirty="0">
                    <a:solidFill>
                      <a:srgbClr val="FF0000"/>
                    </a:solidFill>
                    <a:latin typeface="Verdana Pro" panose="020B0604030504040204" pitchFamily="34" charset="0"/>
                    <a:ea typeface="Courier New"/>
                    <a:cs typeface="Courier New"/>
                    <a:sym typeface="Courier New"/>
                  </a:rPr>
                  <a:t>AA</a:t>
                </a:r>
                <a:r>
                  <a:rPr lang="en-US" sz="4400" b="1" dirty="0">
                    <a:solidFill>
                      <a:schemeClr val="accent6"/>
                    </a:solidFill>
                    <a:latin typeface="Verdana Pro" panose="020B0604030504040204" pitchFamily="34" charset="0"/>
                    <a:ea typeface="Courier New"/>
                    <a:cs typeface="Courier New"/>
                    <a:sym typeface="Courier New"/>
                  </a:rPr>
                  <a:t>G</a:t>
                </a:r>
                <a:r>
                  <a:rPr lang="en-US" sz="4000" dirty="0">
                    <a:solidFill>
                      <a:schemeClr val="dk1"/>
                    </a:solidFill>
                    <a:latin typeface="Verdana Pro" panose="020B0604030504040204" pitchFamily="34" charset="0"/>
                    <a:ea typeface="Calibri"/>
                    <a:cs typeface="Calibri"/>
                    <a:sym typeface="Calibri"/>
                  </a:rPr>
                  <a:t>- 5’</a:t>
                </a:r>
                <a:endParaRPr sz="1800" dirty="0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" name="Google Shape;135;p6"/>
              <p:cNvSpPr/>
              <p:nvPr/>
            </p:nvSpPr>
            <p:spPr>
              <a:xfrm>
                <a:off x="5656214" y="2810256"/>
                <a:ext cx="170120" cy="409407"/>
              </a:xfrm>
              <a:prstGeom prst="downArrow">
                <a:avLst>
                  <a:gd name="adj1" fmla="val 50000"/>
                  <a:gd name="adj2" fmla="val 50000"/>
                </a:avLst>
              </a:prstGeom>
              <a:solidFill>
                <a:srgbClr val="595959"/>
              </a:solidFill>
              <a:ln w="12700" cap="flat" cmpd="sng">
                <a:solidFill>
                  <a:srgbClr val="31538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endParaRPr sz="1800">
                  <a:solidFill>
                    <a:schemeClr val="lt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" name="Google Shape;136;p6"/>
              <p:cNvSpPr/>
              <p:nvPr/>
            </p:nvSpPr>
            <p:spPr>
              <a:xfrm rot="10800000" flipH="1">
                <a:off x="6707004" y="4326021"/>
                <a:ext cx="163829" cy="409407"/>
              </a:xfrm>
              <a:prstGeom prst="downArrow">
                <a:avLst>
                  <a:gd name="adj1" fmla="val 50000"/>
                  <a:gd name="adj2" fmla="val 50000"/>
                </a:avLst>
              </a:prstGeom>
              <a:solidFill>
                <a:srgbClr val="595959"/>
              </a:solidFill>
              <a:ln w="12700" cap="flat" cmpd="sng">
                <a:solidFill>
                  <a:srgbClr val="31538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endParaRPr sz="1800">
                  <a:solidFill>
                    <a:schemeClr val="lt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3B621F-5450-8B1F-478C-2B2AB112B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5D8C36-C79F-93DF-6D47-2D0059D742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65" t="17829" r="32671" b="19224"/>
          <a:stretch/>
        </p:blipFill>
        <p:spPr>
          <a:xfrm>
            <a:off x="2583711" y="1499191"/>
            <a:ext cx="6847368" cy="431681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B13613C-247A-1967-EBFA-7B156E0CBC70}"/>
              </a:ext>
            </a:extLst>
          </p:cNvPr>
          <p:cNvSpPr txBox="1"/>
          <p:nvPr/>
        </p:nvSpPr>
        <p:spPr>
          <a:xfrm>
            <a:off x="1380460" y="5969331"/>
            <a:ext cx="94310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Verdana Pro" panose="020B0604030504040204" pitchFamily="34" charset="0"/>
                <a:hlinkClick r:id="rId3"/>
              </a:rPr>
              <a:t>https://www.youtube.com/watch?v=KNyFIXkszkM</a:t>
            </a:r>
            <a:r>
              <a:rPr lang="en-US" sz="2400" dirty="0">
                <a:latin typeface="Verdana Pro" panose="020B0604030504040204" pitchFamily="34" charset="0"/>
              </a:rPr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498E3A3-1F22-35B6-AD60-9D0D754A5A9D}"/>
              </a:ext>
            </a:extLst>
          </p:cNvPr>
          <p:cNvSpPr txBox="1"/>
          <p:nvPr/>
        </p:nvSpPr>
        <p:spPr>
          <a:xfrm>
            <a:off x="951261" y="850981"/>
            <a:ext cx="100032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Verdana Pro" panose="020B0604030504040204" pitchFamily="34" charset="0"/>
              </a:rPr>
              <a:t>CRISPR</a:t>
            </a:r>
            <a:r>
              <a:rPr lang="en-US" sz="2800" b="1" dirty="0">
                <a:latin typeface="Verdana Pro" panose="020B0604030504040204" pitchFamily="34" charset="0"/>
              </a:rPr>
              <a:t> </a:t>
            </a:r>
            <a:r>
              <a:rPr lang="en-US" sz="2800" dirty="0">
                <a:latin typeface="Verdana Pro" panose="020B0604030504040204" pitchFamily="34" charset="0"/>
              </a:rPr>
              <a:t>……..   </a:t>
            </a:r>
            <a:r>
              <a:rPr lang="en-US" sz="2800" i="1" dirty="0">
                <a:latin typeface="Verdana Pro" panose="020B0604030504040204" pitchFamily="34" charset="0"/>
              </a:rPr>
              <a:t>as a story of the process of science</a:t>
            </a:r>
          </a:p>
        </p:txBody>
      </p:sp>
    </p:spTree>
    <p:extLst>
      <p:ext uri="{BB962C8B-B14F-4D97-AF65-F5344CB8AC3E}">
        <p14:creationId xmlns:p14="http://schemas.microsoft.com/office/powerpoint/2010/main" val="42591652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7"/>
          <p:cNvSpPr/>
          <p:nvPr/>
        </p:nvSpPr>
        <p:spPr>
          <a:xfrm>
            <a:off x="1210414" y="708660"/>
            <a:ext cx="9533786" cy="1279142"/>
          </a:xfrm>
          <a:prstGeom prst="roundRect">
            <a:avLst>
              <a:gd name="adj" fmla="val 16667"/>
            </a:avLst>
          </a:prstGeom>
          <a:solidFill>
            <a:srgbClr val="D8D8D8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200">
              <a:solidFill>
                <a:schemeClr val="lt1"/>
              </a:solidFill>
              <a:latin typeface="Verdana Pro" panose="020B060403050404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7"/>
          <p:cNvSpPr txBox="1"/>
          <p:nvPr/>
        </p:nvSpPr>
        <p:spPr>
          <a:xfrm>
            <a:off x="1027534" y="708660"/>
            <a:ext cx="9716666" cy="960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US" sz="2800">
                <a:solidFill>
                  <a:schemeClr val="dk1"/>
                </a:solidFill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The human genome is made up of </a:t>
            </a:r>
            <a:r>
              <a:rPr lang="en-US" sz="2800" b="1">
                <a:solidFill>
                  <a:schemeClr val="dk1"/>
                </a:solidFill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3,200,000,000</a:t>
            </a:r>
            <a:r>
              <a:rPr lang="en-US" sz="2800">
                <a:solidFill>
                  <a:schemeClr val="dk1"/>
                </a:solidFill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 bp of DNA.</a:t>
            </a:r>
            <a:endParaRPr sz="1200">
              <a:solidFill>
                <a:schemeClr val="dk1"/>
              </a:solidFill>
              <a:latin typeface="Verdana Pro" panose="020B060403050404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7"/>
          <p:cNvSpPr txBox="1"/>
          <p:nvPr/>
        </p:nvSpPr>
        <p:spPr>
          <a:xfrm>
            <a:off x="1411621" y="2509300"/>
            <a:ext cx="9716786" cy="836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2400" dirty="0">
                <a:solidFill>
                  <a:schemeClr val="dk1"/>
                </a:solidFill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Since </a:t>
            </a:r>
            <a:r>
              <a:rPr lang="en-US" sz="2400" dirty="0" err="1">
                <a:solidFill>
                  <a:schemeClr val="dk1"/>
                </a:solidFill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EcoRI</a:t>
            </a:r>
            <a:r>
              <a:rPr lang="en-US" sz="2400" dirty="0">
                <a:solidFill>
                  <a:schemeClr val="dk1"/>
                </a:solidFill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 cuts every </a:t>
            </a:r>
            <a:r>
              <a:rPr lang="en-US" sz="2400" b="1" dirty="0">
                <a:solidFill>
                  <a:srgbClr val="0070C0"/>
                </a:solidFill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4096</a:t>
            </a:r>
            <a:r>
              <a:rPr lang="en-US" sz="2400" dirty="0">
                <a:solidFill>
                  <a:schemeClr val="dk1"/>
                </a:solidFill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 bp… </a:t>
            </a:r>
            <a:r>
              <a:rPr lang="en-US" sz="2400" dirty="0" err="1">
                <a:solidFill>
                  <a:schemeClr val="dk1"/>
                </a:solidFill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EcoRI</a:t>
            </a:r>
            <a:r>
              <a:rPr lang="en-US" sz="2400" dirty="0">
                <a:solidFill>
                  <a:schemeClr val="dk1"/>
                </a:solidFill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 would cut the human genome into:</a:t>
            </a:r>
            <a:endParaRPr sz="1200" dirty="0">
              <a:solidFill>
                <a:schemeClr val="dk1"/>
              </a:solidFill>
              <a:latin typeface="Verdana Pro" panose="020B0604030504040204" pitchFamily="34" charset="0"/>
              <a:ea typeface="Calibri"/>
              <a:cs typeface="Calibri"/>
              <a:sym typeface="Calibri"/>
            </a:endParaRPr>
          </a:p>
        </p:txBody>
      </p:sp>
      <p:grpSp>
        <p:nvGrpSpPr>
          <p:cNvPr id="144" name="Google Shape;144;p7"/>
          <p:cNvGrpSpPr/>
          <p:nvPr/>
        </p:nvGrpSpPr>
        <p:grpSpPr>
          <a:xfrm>
            <a:off x="2081662" y="3990646"/>
            <a:ext cx="9184510" cy="1198732"/>
            <a:chOff x="2331720" y="2721114"/>
            <a:chExt cx="9140192" cy="1191121"/>
          </a:xfrm>
        </p:grpSpPr>
        <p:sp>
          <p:nvSpPr>
            <p:cNvPr id="145" name="Google Shape;145;p7"/>
            <p:cNvSpPr txBox="1"/>
            <p:nvPr/>
          </p:nvSpPr>
          <p:spPr>
            <a:xfrm>
              <a:off x="2331720" y="2721114"/>
              <a:ext cx="3257550" cy="5231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000"/>
                <a:buFont typeface="Calibri"/>
                <a:buNone/>
              </a:pPr>
              <a:r>
                <a:rPr lang="en-US" sz="2800" b="1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3,200,000,000</a:t>
              </a:r>
              <a:endParaRPr sz="1200">
                <a:solidFill>
                  <a:schemeClr val="dk1"/>
                </a:solidFill>
                <a:latin typeface="Verdana Pro" panose="020B0604030504040204" pitchFamily="34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" name="Google Shape;146;p7"/>
            <p:cNvSpPr txBox="1"/>
            <p:nvPr/>
          </p:nvSpPr>
          <p:spPr>
            <a:xfrm>
              <a:off x="3345182" y="3389055"/>
              <a:ext cx="3257550" cy="5231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70C0"/>
                </a:buClr>
                <a:buSzPts val="4000"/>
                <a:buFont typeface="Calibri"/>
                <a:buNone/>
              </a:pPr>
              <a:r>
                <a:rPr lang="en-US" sz="2800" b="1">
                  <a:solidFill>
                    <a:srgbClr val="0070C0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4,096</a:t>
              </a:r>
              <a:endParaRPr sz="1200">
                <a:solidFill>
                  <a:schemeClr val="dk1"/>
                </a:solidFill>
                <a:latin typeface="Verdana Pro" panose="020B0604030504040204" pitchFamily="34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" name="Google Shape;147;p7"/>
            <p:cNvSpPr txBox="1"/>
            <p:nvPr/>
          </p:nvSpPr>
          <p:spPr>
            <a:xfrm>
              <a:off x="6499862" y="3035112"/>
              <a:ext cx="4972050" cy="5231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4000"/>
                <a:buFont typeface="Calibri"/>
                <a:buNone/>
              </a:pPr>
              <a:r>
                <a:rPr lang="en-US" sz="2800" b="1" u="sng">
                  <a:solidFill>
                    <a:srgbClr val="FF0000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781,250</a:t>
              </a:r>
              <a:r>
                <a:rPr lang="en-US" sz="2800" b="1" u="sng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 fragments</a:t>
              </a:r>
              <a:endParaRPr sz="1200">
                <a:solidFill>
                  <a:schemeClr val="dk1"/>
                </a:solidFill>
                <a:latin typeface="Verdana Pro" panose="020B0604030504040204" pitchFamily="34" charset="0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48" name="Google Shape;148;p7"/>
            <p:cNvCxnSpPr/>
            <p:nvPr/>
          </p:nvCxnSpPr>
          <p:spPr>
            <a:xfrm>
              <a:off x="2434590" y="3429000"/>
              <a:ext cx="2880360" cy="0"/>
            </a:xfrm>
            <a:prstGeom prst="straightConnector1">
              <a:avLst/>
            </a:prstGeom>
            <a:noFill/>
            <a:ln w="4762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149" name="Google Shape;149;p7"/>
            <p:cNvSpPr txBox="1"/>
            <p:nvPr/>
          </p:nvSpPr>
          <p:spPr>
            <a:xfrm>
              <a:off x="5747385" y="3004334"/>
              <a:ext cx="914400" cy="5847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400"/>
                <a:buFont typeface="Calibri"/>
                <a:buNone/>
              </a:pPr>
              <a:r>
                <a:rPr lang="en-US" sz="3200" b="1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=</a:t>
              </a:r>
              <a:endParaRPr sz="1200">
                <a:solidFill>
                  <a:schemeClr val="dk1"/>
                </a:solidFill>
                <a:latin typeface="Verdana Pro" panose="020B0604030504040204" pitchFamily="34" charset="0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0" name="Google Shape;150;p7"/>
          <p:cNvSpPr txBox="1"/>
          <p:nvPr/>
        </p:nvSpPr>
        <p:spPr>
          <a:xfrm>
            <a:off x="5322195" y="5772804"/>
            <a:ext cx="5604945" cy="4026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Calibri"/>
              <a:buNone/>
            </a:pPr>
            <a:r>
              <a:rPr lang="en-US" sz="2000" b="1" i="1" dirty="0">
                <a:solidFill>
                  <a:srgbClr val="FF0000"/>
                </a:solidFill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in other words… a mess</a:t>
            </a:r>
            <a:endParaRPr sz="1200" dirty="0">
              <a:solidFill>
                <a:schemeClr val="dk1"/>
              </a:solidFill>
              <a:latin typeface="Verdana Pro" panose="020B0604030504040204" pitchFamily="34" charset="0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8"/>
          <p:cNvSpPr/>
          <p:nvPr/>
        </p:nvSpPr>
        <p:spPr>
          <a:xfrm>
            <a:off x="1367960" y="2438936"/>
            <a:ext cx="10202779" cy="1980127"/>
          </a:xfrm>
          <a:prstGeom prst="roundRect">
            <a:avLst>
              <a:gd name="adj" fmla="val 16667"/>
            </a:avLst>
          </a:prstGeom>
          <a:solidFill>
            <a:srgbClr val="D8D8D8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200">
              <a:solidFill>
                <a:schemeClr val="lt1"/>
              </a:solidFill>
              <a:latin typeface="Verdana Pro" panose="020B060403050404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8"/>
          <p:cNvSpPr txBox="1"/>
          <p:nvPr/>
        </p:nvSpPr>
        <p:spPr>
          <a:xfrm>
            <a:off x="1200150" y="925830"/>
            <a:ext cx="10538400" cy="954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US" sz="2800" b="1">
                <a:solidFill>
                  <a:schemeClr val="dk1"/>
                </a:solidFill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CRISPR Cas9 cuts the human genome only once</a:t>
            </a:r>
            <a:endParaRPr sz="1200">
              <a:solidFill>
                <a:schemeClr val="dk1"/>
              </a:solidFill>
              <a:latin typeface="Verdana Pro" panose="020B0604030504040204" pitchFamily="34" charset="0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US" sz="2800" b="1">
                <a:solidFill>
                  <a:schemeClr val="dk1"/>
                </a:solidFill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… at a statistically unique site.</a:t>
            </a:r>
            <a:endParaRPr sz="1200">
              <a:solidFill>
                <a:schemeClr val="dk1"/>
              </a:solidFill>
              <a:latin typeface="Verdana Pro" panose="020B060403050404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8"/>
          <p:cNvSpPr txBox="1"/>
          <p:nvPr/>
        </p:nvSpPr>
        <p:spPr>
          <a:xfrm>
            <a:off x="1200150" y="2697422"/>
            <a:ext cx="10538400" cy="1384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Calibri"/>
              <a:buNone/>
            </a:pPr>
            <a:r>
              <a:rPr lang="en-US" sz="2800" i="1" dirty="0">
                <a:solidFill>
                  <a:srgbClr val="FF0000"/>
                </a:solidFill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How many nucleotides must Cas9 be able to recognize…for it to be a statistically unique sequence in the human genome?</a:t>
            </a:r>
            <a:endParaRPr sz="1200" dirty="0">
              <a:solidFill>
                <a:schemeClr val="dk1"/>
              </a:solidFill>
              <a:latin typeface="Verdana Pro" panose="020B060403050404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8"/>
          <p:cNvSpPr txBox="1"/>
          <p:nvPr/>
        </p:nvSpPr>
        <p:spPr>
          <a:xfrm>
            <a:off x="1876425" y="5248512"/>
            <a:ext cx="3962400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4000"/>
              <a:buFont typeface="Calibri"/>
              <a:buNone/>
            </a:pPr>
            <a:r>
              <a:rPr lang="en-US" sz="2800" b="1">
                <a:solidFill>
                  <a:srgbClr val="0070C0"/>
                </a:solidFill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The answer is… </a:t>
            </a:r>
            <a:endParaRPr sz="1200">
              <a:solidFill>
                <a:schemeClr val="dk1"/>
              </a:solidFill>
              <a:latin typeface="Verdana Pro" panose="020B060403050404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8"/>
          <p:cNvSpPr txBox="1"/>
          <p:nvPr/>
        </p:nvSpPr>
        <p:spPr>
          <a:xfrm>
            <a:off x="5913249" y="5248500"/>
            <a:ext cx="5192400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4000"/>
              <a:buFont typeface="Calibri"/>
              <a:buNone/>
            </a:pPr>
            <a:r>
              <a:rPr lang="en-US" sz="2800" b="1" dirty="0">
                <a:solidFill>
                  <a:srgbClr val="0070C0"/>
                </a:solidFill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12    16    24   38    42   ?</a:t>
            </a:r>
            <a:endParaRPr sz="1200" dirty="0">
              <a:solidFill>
                <a:schemeClr val="dk1"/>
              </a:solidFill>
              <a:latin typeface="Verdana Pro" panose="020B0604030504040204" pitchFamily="34" charset="0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9"/>
          <p:cNvSpPr/>
          <p:nvPr/>
        </p:nvSpPr>
        <p:spPr>
          <a:xfrm>
            <a:off x="1108710" y="578136"/>
            <a:ext cx="10104120" cy="769441"/>
          </a:xfrm>
          <a:prstGeom prst="roundRect">
            <a:avLst>
              <a:gd name="adj" fmla="val 16667"/>
            </a:avLst>
          </a:prstGeom>
          <a:solidFill>
            <a:srgbClr val="D8D8D8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400">
              <a:solidFill>
                <a:schemeClr val="lt1"/>
              </a:solidFill>
              <a:latin typeface="Verdana Pro" panose="020B0604030504040204" pitchFamily="34" charset="0"/>
              <a:ea typeface="Calibri"/>
              <a:cs typeface="Calibri"/>
              <a:sym typeface="Calibri"/>
            </a:endParaRPr>
          </a:p>
        </p:txBody>
      </p:sp>
      <p:grpSp>
        <p:nvGrpSpPr>
          <p:cNvPr id="165" name="Google Shape;165;p9"/>
          <p:cNvGrpSpPr/>
          <p:nvPr/>
        </p:nvGrpSpPr>
        <p:grpSpPr>
          <a:xfrm>
            <a:off x="1541145" y="1977777"/>
            <a:ext cx="10481310" cy="4008377"/>
            <a:chOff x="1346835" y="994797"/>
            <a:chExt cx="10481310" cy="4008377"/>
          </a:xfrm>
        </p:grpSpPr>
        <p:sp>
          <p:nvSpPr>
            <p:cNvPr id="166" name="Google Shape;166;p9"/>
            <p:cNvSpPr txBox="1"/>
            <p:nvPr/>
          </p:nvSpPr>
          <p:spPr>
            <a:xfrm>
              <a:off x="3301365" y="994797"/>
              <a:ext cx="5979795" cy="6462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4400"/>
                <a:buFont typeface="Courier New"/>
                <a:buNone/>
              </a:pPr>
              <a:r>
                <a:rPr lang="en-US" sz="3600" b="1">
                  <a:solidFill>
                    <a:schemeClr val="accent6"/>
                  </a:solidFill>
                  <a:latin typeface="Verdana Pro" panose="020B0604030504040204" pitchFamily="34" charset="0"/>
                  <a:ea typeface="Courier New"/>
                  <a:cs typeface="Courier New"/>
                  <a:sym typeface="Courier New"/>
                </a:rPr>
                <a:t>G</a:t>
              </a:r>
              <a:r>
                <a:rPr lang="en-US" sz="3600" b="1">
                  <a:solidFill>
                    <a:srgbClr val="FF0000"/>
                  </a:solidFill>
                  <a:latin typeface="Verdana Pro" panose="020B0604030504040204" pitchFamily="34" charset="0"/>
                  <a:ea typeface="Courier New"/>
                  <a:cs typeface="Courier New"/>
                  <a:sym typeface="Courier New"/>
                </a:rPr>
                <a:t>AA</a:t>
              </a:r>
              <a:r>
                <a:rPr lang="en-US" sz="3600" b="1">
                  <a:solidFill>
                    <a:schemeClr val="dk1"/>
                  </a:solidFill>
                  <a:latin typeface="Verdana Pro" panose="020B0604030504040204" pitchFamily="34" charset="0"/>
                  <a:ea typeface="Courier New"/>
                  <a:cs typeface="Courier New"/>
                  <a:sym typeface="Courier New"/>
                </a:rPr>
                <a:t>TT</a:t>
              </a:r>
              <a:r>
                <a:rPr lang="en-US" sz="3600" b="1">
                  <a:solidFill>
                    <a:srgbClr val="0070C0"/>
                  </a:solidFill>
                  <a:latin typeface="Verdana Pro" panose="020B0604030504040204" pitchFamily="34" charset="0"/>
                  <a:ea typeface="Courier New"/>
                  <a:cs typeface="Courier New"/>
                  <a:sym typeface="Courier New"/>
                </a:rPr>
                <a:t>C</a:t>
              </a:r>
              <a:r>
                <a:rPr lang="en-US" sz="3600" b="1">
                  <a:solidFill>
                    <a:srgbClr val="00B050"/>
                  </a:solidFill>
                  <a:latin typeface="Verdana Pro" panose="020B0604030504040204" pitchFamily="34" charset="0"/>
                  <a:ea typeface="Courier New"/>
                  <a:cs typeface="Courier New"/>
                  <a:sym typeface="Courier New"/>
                </a:rPr>
                <a:t>G</a:t>
              </a:r>
              <a:r>
                <a:rPr lang="en-US" sz="3600" b="1">
                  <a:solidFill>
                    <a:schemeClr val="dk1"/>
                  </a:solidFill>
                  <a:latin typeface="Verdana Pro" panose="020B0604030504040204" pitchFamily="34" charset="0"/>
                  <a:ea typeface="Courier New"/>
                  <a:cs typeface="Courier New"/>
                  <a:sym typeface="Courier New"/>
                </a:rPr>
                <a:t>T</a:t>
              </a:r>
              <a:r>
                <a:rPr lang="en-US" sz="3600" b="1">
                  <a:solidFill>
                    <a:srgbClr val="0070C0"/>
                  </a:solidFill>
                  <a:latin typeface="Verdana Pro" panose="020B0604030504040204" pitchFamily="34" charset="0"/>
                  <a:ea typeface="Courier New"/>
                  <a:cs typeface="Courier New"/>
                  <a:sym typeface="Courier New"/>
                </a:rPr>
                <a:t>C</a:t>
              </a:r>
              <a:r>
                <a:rPr lang="en-US" sz="3600" b="1">
                  <a:solidFill>
                    <a:srgbClr val="00B050"/>
                  </a:solidFill>
                  <a:latin typeface="Verdana Pro" panose="020B0604030504040204" pitchFamily="34" charset="0"/>
                  <a:ea typeface="Courier New"/>
                  <a:cs typeface="Courier New"/>
                  <a:sym typeface="Courier New"/>
                </a:rPr>
                <a:t>G</a:t>
              </a:r>
              <a:r>
                <a:rPr lang="en-US" sz="3600" b="1">
                  <a:solidFill>
                    <a:srgbClr val="0070C0"/>
                  </a:solidFill>
                  <a:latin typeface="Verdana Pro" panose="020B0604030504040204" pitchFamily="34" charset="0"/>
                  <a:ea typeface="Courier New"/>
                  <a:cs typeface="Courier New"/>
                  <a:sym typeface="Courier New"/>
                </a:rPr>
                <a:t>C</a:t>
              </a:r>
              <a:r>
                <a:rPr lang="en-US" sz="3600" b="1">
                  <a:solidFill>
                    <a:schemeClr val="dk1"/>
                  </a:solidFill>
                  <a:latin typeface="Verdana Pro" panose="020B0604030504040204" pitchFamily="34" charset="0"/>
                  <a:ea typeface="Courier New"/>
                  <a:cs typeface="Courier New"/>
                  <a:sym typeface="Courier New"/>
                </a:rPr>
                <a:t>T</a:t>
              </a:r>
              <a:r>
                <a:rPr lang="en-US" sz="3600" b="1">
                  <a:solidFill>
                    <a:srgbClr val="FF0000"/>
                  </a:solidFill>
                  <a:latin typeface="Verdana Pro" panose="020B0604030504040204" pitchFamily="34" charset="0"/>
                  <a:ea typeface="Courier New"/>
                  <a:cs typeface="Courier New"/>
                  <a:sym typeface="Courier New"/>
                </a:rPr>
                <a:t>AA</a:t>
              </a:r>
              <a:r>
                <a:rPr lang="en-US" sz="3600" b="1">
                  <a:solidFill>
                    <a:schemeClr val="dk1"/>
                  </a:solidFill>
                  <a:latin typeface="Verdana Pro" panose="020B0604030504040204" pitchFamily="34" charset="0"/>
                  <a:ea typeface="Courier New"/>
                  <a:cs typeface="Courier New"/>
                  <a:sym typeface="Courier New"/>
                </a:rPr>
                <a:t>T</a:t>
              </a:r>
              <a:r>
                <a:rPr lang="en-US" sz="3600" b="1">
                  <a:solidFill>
                    <a:srgbClr val="00B050"/>
                  </a:solidFill>
                  <a:latin typeface="Verdana Pro" panose="020B0604030504040204" pitchFamily="34" charset="0"/>
                  <a:ea typeface="Courier New"/>
                  <a:cs typeface="Courier New"/>
                  <a:sym typeface="Courier New"/>
                </a:rPr>
                <a:t>G</a:t>
              </a:r>
              <a:endParaRPr sz="1400">
                <a:solidFill>
                  <a:schemeClr val="dk1"/>
                </a:solidFill>
                <a:latin typeface="Verdana Pro" panose="020B0604030504040204" pitchFamily="34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" name="Google Shape;167;p9"/>
            <p:cNvSpPr txBox="1"/>
            <p:nvPr/>
          </p:nvSpPr>
          <p:spPr>
            <a:xfrm>
              <a:off x="1346835" y="2997786"/>
              <a:ext cx="10481310" cy="4000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Calibri"/>
                <a:buNone/>
              </a:pPr>
              <a:r>
                <a:rPr lang="en-US" sz="2000" b="1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4</a:t>
              </a:r>
              <a:r>
                <a:rPr lang="en-US" sz="2000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sz="1600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X</a:t>
              </a:r>
              <a:r>
                <a:rPr lang="en-US" sz="2000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sz="2000" b="1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4 </a:t>
              </a:r>
              <a:r>
                <a:rPr lang="en-US" sz="1600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X</a:t>
              </a:r>
              <a:r>
                <a:rPr lang="en-US" sz="2000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sz="2000" b="1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4</a:t>
              </a:r>
              <a:r>
                <a:rPr lang="en-US" sz="2000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sz="1600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X</a:t>
              </a:r>
              <a:r>
                <a:rPr lang="en-US" sz="2000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sz="2000" b="1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4</a:t>
              </a:r>
              <a:r>
                <a:rPr lang="en-US" sz="2000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sz="1600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X</a:t>
              </a:r>
              <a:r>
                <a:rPr lang="en-US" sz="2000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sz="2000" b="1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4</a:t>
              </a:r>
              <a:r>
                <a:rPr lang="en-US" sz="2000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sz="1600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X</a:t>
              </a:r>
              <a:r>
                <a:rPr lang="en-US" sz="2000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sz="2000" b="1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4</a:t>
              </a:r>
              <a:r>
                <a:rPr lang="en-US" sz="2000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sz="1600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X</a:t>
              </a:r>
              <a:r>
                <a:rPr lang="en-US" sz="2000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sz="2000" b="1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4</a:t>
              </a:r>
              <a:r>
                <a:rPr lang="en-US" sz="2000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sz="1600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X</a:t>
              </a:r>
              <a:r>
                <a:rPr lang="en-US" sz="2000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sz="2000" b="1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4</a:t>
              </a:r>
              <a:r>
                <a:rPr lang="en-US" sz="2000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sz="1600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X</a:t>
              </a:r>
              <a:r>
                <a:rPr lang="en-US" sz="2000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sz="2000" b="1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4</a:t>
              </a:r>
              <a:r>
                <a:rPr lang="en-US" sz="2000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sz="1600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X</a:t>
              </a:r>
              <a:r>
                <a:rPr lang="en-US" sz="2000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sz="2000" b="1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4</a:t>
              </a:r>
              <a:r>
                <a:rPr lang="en-US" sz="2000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sz="1600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X</a:t>
              </a:r>
              <a:r>
                <a:rPr lang="en-US" sz="2000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sz="2000" b="1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4</a:t>
              </a:r>
              <a:r>
                <a:rPr lang="en-US" sz="2000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sz="1600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X</a:t>
              </a:r>
              <a:r>
                <a:rPr lang="en-US" sz="2000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sz="2000" b="1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4</a:t>
              </a:r>
              <a:r>
                <a:rPr lang="en-US" sz="2000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sz="1600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X</a:t>
              </a:r>
              <a:r>
                <a:rPr lang="en-US" sz="2000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sz="2000" b="1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4</a:t>
              </a:r>
              <a:r>
                <a:rPr lang="en-US" sz="2000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sz="1600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X</a:t>
              </a:r>
              <a:r>
                <a:rPr lang="en-US" sz="2000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sz="2000" b="1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4</a:t>
              </a:r>
              <a:r>
                <a:rPr lang="en-US" sz="2000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sz="1600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X</a:t>
              </a:r>
              <a:r>
                <a:rPr lang="en-US" sz="2000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sz="2000" b="1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4</a:t>
              </a:r>
              <a:r>
                <a:rPr lang="en-US" sz="2000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sz="1600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X</a:t>
              </a:r>
              <a:r>
                <a:rPr lang="en-US" sz="2000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sz="2000" b="1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4</a:t>
              </a:r>
              <a:r>
                <a:rPr lang="en-US" sz="2000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 </a:t>
              </a:r>
              <a:r>
                <a:rPr lang="en-US" sz="2000" b="1">
                  <a:solidFill>
                    <a:srgbClr val="FF0000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= </a:t>
              </a:r>
              <a:r>
                <a:rPr lang="en-US" sz="2000" b="1" u="sng">
                  <a:solidFill>
                    <a:srgbClr val="FF0000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4.3 X 10</a:t>
              </a:r>
              <a:r>
                <a:rPr lang="en-US" sz="2000" b="1" u="sng" baseline="30000">
                  <a:solidFill>
                    <a:srgbClr val="FF0000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9</a:t>
              </a:r>
              <a:r>
                <a:rPr lang="en-US" sz="2000" b="1" u="sng">
                  <a:solidFill>
                    <a:srgbClr val="FF0000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 </a:t>
              </a:r>
              <a:endParaRPr sz="1400">
                <a:solidFill>
                  <a:schemeClr val="dk1"/>
                </a:solidFill>
                <a:latin typeface="Verdana Pro" panose="020B0604030504040204" pitchFamily="34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" name="Google Shape;168;p9"/>
            <p:cNvSpPr txBox="1"/>
            <p:nvPr/>
          </p:nvSpPr>
          <p:spPr>
            <a:xfrm>
              <a:off x="5284470" y="3738890"/>
              <a:ext cx="1623060" cy="4000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Calibri"/>
                <a:buNone/>
              </a:pPr>
              <a:r>
                <a:rPr lang="en-US" sz="2000" b="1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…or…</a:t>
              </a:r>
              <a:endParaRPr sz="1400">
                <a:solidFill>
                  <a:schemeClr val="dk1"/>
                </a:solidFill>
                <a:latin typeface="Verdana Pro" panose="020B0604030504040204" pitchFamily="34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" name="Google Shape;169;p9"/>
            <p:cNvSpPr txBox="1"/>
            <p:nvPr/>
          </p:nvSpPr>
          <p:spPr>
            <a:xfrm>
              <a:off x="4229576" y="4479994"/>
              <a:ext cx="3732848" cy="5231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Calibri"/>
                <a:buNone/>
              </a:pPr>
              <a:r>
                <a:rPr lang="en-US" sz="2800" b="1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4</a:t>
              </a:r>
              <a:r>
                <a:rPr lang="en-US" sz="2800" baseline="30000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16</a:t>
              </a:r>
              <a:r>
                <a:rPr lang="en-US" sz="2800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 = </a:t>
              </a:r>
              <a:r>
                <a:rPr lang="en-US" sz="2800" b="1" u="sng">
                  <a:solidFill>
                    <a:srgbClr val="FF0000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4.3 X 10</a:t>
              </a:r>
              <a:r>
                <a:rPr lang="en-US" sz="2800" b="1" u="sng" baseline="30000">
                  <a:solidFill>
                    <a:srgbClr val="FF0000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9</a:t>
              </a:r>
              <a:endParaRPr sz="1400">
                <a:solidFill>
                  <a:schemeClr val="dk1"/>
                </a:solidFill>
                <a:latin typeface="Verdana Pro" panose="020B0604030504040204" pitchFamily="34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" name="Google Shape;170;p9"/>
            <p:cNvSpPr/>
            <p:nvPr/>
          </p:nvSpPr>
          <p:spPr>
            <a:xfrm rot="5400000">
              <a:off x="5884547" y="-873046"/>
              <a:ext cx="422907" cy="5400780"/>
            </a:xfrm>
            <a:prstGeom prst="rightBrace">
              <a:avLst>
                <a:gd name="adj1" fmla="val 0"/>
                <a:gd name="adj2" fmla="val 50000"/>
              </a:avLst>
            </a:prstGeom>
            <a:noFill/>
            <a:ln w="952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400">
                <a:solidFill>
                  <a:schemeClr val="dk1"/>
                </a:solidFill>
                <a:latin typeface="Verdana Pro" panose="020B0604030504040204" pitchFamily="34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" name="Google Shape;171;p9"/>
            <p:cNvSpPr txBox="1"/>
            <p:nvPr/>
          </p:nvSpPr>
          <p:spPr>
            <a:xfrm>
              <a:off x="4153852" y="2092943"/>
              <a:ext cx="4274820" cy="461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Calibri"/>
                <a:buNone/>
              </a:pPr>
              <a:r>
                <a:rPr lang="en-US" sz="2400" b="1">
                  <a:solidFill>
                    <a:schemeClr val="dk1"/>
                  </a:solidFill>
                  <a:latin typeface="Verdana Pro" panose="020B0604030504040204" pitchFamily="34" charset="0"/>
                  <a:ea typeface="Calibri"/>
                  <a:cs typeface="Calibri"/>
                  <a:sym typeface="Calibri"/>
                </a:rPr>
                <a:t>16 nucleotides</a:t>
              </a:r>
              <a:endParaRPr sz="1400">
                <a:solidFill>
                  <a:schemeClr val="dk1"/>
                </a:solidFill>
                <a:latin typeface="Verdana Pro" panose="020B0604030504040204" pitchFamily="34" charset="0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2" name="Google Shape;172;p9"/>
          <p:cNvSpPr txBox="1"/>
          <p:nvPr/>
        </p:nvSpPr>
        <p:spPr>
          <a:xfrm>
            <a:off x="765810" y="605790"/>
            <a:ext cx="10824210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Calibri"/>
              <a:buNone/>
            </a:pPr>
            <a:r>
              <a:rPr lang="en-US" sz="2800" b="1" i="1">
                <a:solidFill>
                  <a:srgbClr val="FF0000"/>
                </a:solidFill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A statistically unique site in the human genome…</a:t>
            </a:r>
            <a:endParaRPr sz="1400">
              <a:solidFill>
                <a:schemeClr val="dk1"/>
              </a:solidFill>
              <a:latin typeface="Verdana Pro" panose="020B0604030504040204" pitchFamily="34" charset="0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C00F58B-BE18-4482-89CA-2D96C0724247}"/>
              </a:ext>
            </a:extLst>
          </p:cNvPr>
          <p:cNvSpPr txBox="1"/>
          <p:nvPr/>
        </p:nvSpPr>
        <p:spPr>
          <a:xfrm>
            <a:off x="1635296" y="5803340"/>
            <a:ext cx="9131300" cy="527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3"/>
              </a:rPr>
              <a:t>https://www.3dmoleculardesigns.com/Teacher-Resources/Making-the-Cut-with-CRISPR-Cas9-Animations-and-Videos.htm</a:t>
            </a:r>
            <a:r>
              <a:rPr lang="en-US" dirty="0"/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A3D8AED-57F4-430D-9A8E-D1222128747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651" t="24437" r="12126" b="17550"/>
          <a:stretch/>
        </p:blipFill>
        <p:spPr>
          <a:xfrm>
            <a:off x="2264392" y="1152625"/>
            <a:ext cx="8148822" cy="4552749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C2FAD0C-EF0D-CFDA-A9BF-3F148A816D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8155" y="467451"/>
            <a:ext cx="10581297" cy="544574"/>
          </a:xfrm>
        </p:spPr>
        <p:txBody>
          <a:bodyPr>
            <a:noAutofit/>
          </a:bodyPr>
          <a:lstStyle/>
          <a:p>
            <a:r>
              <a:rPr lang="en-US" sz="2400" dirty="0"/>
              <a:t>CRISPR: Connecting New Science to What You Already Teach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BBCDC6-28CA-34DE-4CB3-E03A2A764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24</a:t>
            </a:fld>
            <a:endParaRPr lang="en-US" dirty="0"/>
          </a:p>
        </p:txBody>
      </p:sp>
      <p:pic>
        <p:nvPicPr>
          <p:cNvPr id="4" name="Google Shape;282;p16" descr="A close up of a map&#10;&#10;Description automatically generated">
            <a:extLst>
              <a:ext uri="{FF2B5EF4-FFF2-40B4-BE49-F238E27FC236}">
                <a16:creationId xmlns:a16="http://schemas.microsoft.com/office/drawing/2014/main" id="{DDA90F39-6A06-DB80-C184-4F81B802606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326111" y="32840"/>
            <a:ext cx="5066839" cy="679231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0422A74A-16B2-5FDA-C6DB-C8EC966F6F84}"/>
              </a:ext>
            </a:extLst>
          </p:cNvPr>
          <p:cNvSpPr txBox="1">
            <a:spLocks/>
          </p:cNvSpPr>
          <p:nvPr/>
        </p:nvSpPr>
        <p:spPr>
          <a:xfrm>
            <a:off x="1120967" y="2385809"/>
            <a:ext cx="2984308" cy="54457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Verdana Pro SemiBold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en-US" sz="4400" dirty="0"/>
              <a:t>Guiding Graphics</a:t>
            </a:r>
          </a:p>
        </p:txBody>
      </p:sp>
    </p:spTree>
    <p:extLst>
      <p:ext uri="{BB962C8B-B14F-4D97-AF65-F5344CB8AC3E}">
        <p14:creationId xmlns:p14="http://schemas.microsoft.com/office/powerpoint/2010/main" val="18190181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00EC328-3208-032A-CA3E-C9FF79B4D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EC392ED-C8A1-3B30-B883-9CCE083441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242" y="2614409"/>
            <a:ext cx="2984308" cy="544574"/>
          </a:xfrm>
        </p:spPr>
        <p:txBody>
          <a:bodyPr>
            <a:noAutofit/>
          </a:bodyPr>
          <a:lstStyle/>
          <a:p>
            <a:r>
              <a:rPr lang="en-US" sz="4400" dirty="0"/>
              <a:t>Guiding Graphics</a:t>
            </a:r>
          </a:p>
        </p:txBody>
      </p:sp>
      <p:pic>
        <p:nvPicPr>
          <p:cNvPr id="5" name="Google Shape;287;p17" descr="A picture containing text, map&#10;&#10;Description automatically generated">
            <a:extLst>
              <a:ext uri="{FF2B5EF4-FFF2-40B4-BE49-F238E27FC236}">
                <a16:creationId xmlns:a16="http://schemas.microsoft.com/office/drawing/2014/main" id="{C9EAECF8-B648-A6C2-7458-2C62C485ED9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711726" y="-38100"/>
            <a:ext cx="5511748" cy="692055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31419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1"/>
          <p:cNvSpPr txBox="1">
            <a:spLocks noGrp="1"/>
          </p:cNvSpPr>
          <p:nvPr>
            <p:ph type="body" idx="1"/>
          </p:nvPr>
        </p:nvSpPr>
        <p:spPr>
          <a:xfrm>
            <a:off x="956863" y="483327"/>
            <a:ext cx="10515600" cy="652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b="1" dirty="0">
                <a:latin typeface="Verdana Pro" panose="020B0604030504040204" pitchFamily="34" charset="0"/>
              </a:rPr>
              <a:t>The Making the Cut with the CRISPR-Cas9 Kit</a:t>
            </a:r>
            <a:endParaRPr dirty="0">
              <a:latin typeface="Verdana Pro" panose="020B0604030504040204" pitchFamily="34" charset="0"/>
            </a:endParaRPr>
          </a:p>
        </p:txBody>
      </p:sp>
      <p:pic>
        <p:nvPicPr>
          <p:cNvPr id="184" name="Google Shape;184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6863" y="900440"/>
            <a:ext cx="10133630" cy="53834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115500008a9_3_6"/>
          <p:cNvSpPr txBox="1">
            <a:spLocks noGrp="1"/>
          </p:cNvSpPr>
          <p:nvPr>
            <p:ph type="title"/>
          </p:nvPr>
        </p:nvSpPr>
        <p:spPr>
          <a:xfrm>
            <a:off x="999459" y="703475"/>
            <a:ext cx="10193081" cy="544574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rgbClr val="1155CC"/>
                </a:solidFill>
                <a:latin typeface="Verdana Pro" panose="020B0604030504040204" pitchFamily="34" charset="0"/>
              </a:rPr>
              <a:t>5 Steps in the </a:t>
            </a:r>
            <a:r>
              <a:rPr lang="en-US" sz="3200" b="1" i="1" dirty="0">
                <a:solidFill>
                  <a:srgbClr val="1155CC"/>
                </a:solidFill>
                <a:latin typeface="Verdana Pro" panose="020B0604030504040204" pitchFamily="34" charset="0"/>
              </a:rPr>
              <a:t>Making the Cut</a:t>
            </a:r>
            <a:r>
              <a:rPr lang="en-US" sz="3200" b="1" dirty="0">
                <a:solidFill>
                  <a:srgbClr val="1155CC"/>
                </a:solidFill>
                <a:latin typeface="Verdana Pro" panose="020B0604030504040204" pitchFamily="34" charset="0"/>
              </a:rPr>
              <a:t> </a:t>
            </a:r>
            <a:endParaRPr sz="3200" b="1" dirty="0">
              <a:solidFill>
                <a:srgbClr val="1155CC"/>
              </a:solidFill>
              <a:latin typeface="Verdana Pro" panose="020B0604030504040204" pitchFamily="34" charset="0"/>
            </a:endParaRPr>
          </a:p>
        </p:txBody>
      </p:sp>
      <p:sp>
        <p:nvSpPr>
          <p:cNvPr id="191" name="Google Shape;191;g115500008a9_3_6"/>
          <p:cNvSpPr txBox="1"/>
          <p:nvPr/>
        </p:nvSpPr>
        <p:spPr>
          <a:xfrm>
            <a:off x="800870" y="1899710"/>
            <a:ext cx="10590260" cy="350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Step 1… </a:t>
            </a:r>
            <a:r>
              <a:rPr lang="en-US" sz="2400" dirty="0"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Assembling the </a:t>
            </a:r>
            <a:r>
              <a:rPr lang="en-US" sz="2400" dirty="0" err="1"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tracrRNA</a:t>
            </a:r>
            <a:r>
              <a:rPr lang="en-US" sz="2400" dirty="0"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…on the Cas9 protein</a:t>
            </a:r>
            <a:endParaRPr sz="2400" dirty="0">
              <a:latin typeface="Verdana Pro" panose="020B0604030504040204" pitchFamily="34" charset="0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Verdana Pro" panose="020B0604030504040204" pitchFamily="34" charset="0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Step 2…</a:t>
            </a:r>
            <a:r>
              <a:rPr lang="en-US" sz="2400" dirty="0"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 Adding the crRNA to the </a:t>
            </a:r>
            <a:r>
              <a:rPr lang="en-US" sz="2400" dirty="0" err="1"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tracr</a:t>
            </a:r>
            <a:r>
              <a:rPr lang="en-US" sz="2400" dirty="0"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 RNA</a:t>
            </a:r>
            <a:endParaRPr sz="2400" dirty="0">
              <a:latin typeface="Verdana Pro" panose="020B0604030504040204" pitchFamily="34" charset="0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Verdana Pro" panose="020B0604030504040204" pitchFamily="34" charset="0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Step 3…</a:t>
            </a:r>
            <a:r>
              <a:rPr lang="en-US" sz="2400" dirty="0"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 Binding the PAM site of double-stranded DNA to Cas9</a:t>
            </a:r>
            <a:endParaRPr sz="2400" dirty="0">
              <a:latin typeface="Verdana Pro" panose="020B0604030504040204" pitchFamily="34" charset="0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Verdana Pro" panose="020B0604030504040204" pitchFamily="34" charset="0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Step 4…</a:t>
            </a:r>
            <a:r>
              <a:rPr lang="en-US" sz="2400" dirty="0"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 Interrogating the Target DNA strand with the guide RNA</a:t>
            </a:r>
            <a:endParaRPr sz="2400" dirty="0">
              <a:latin typeface="Verdana Pro" panose="020B0604030504040204" pitchFamily="34" charset="0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Verdana Pro" panose="020B0604030504040204" pitchFamily="34" charset="0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Step 5…</a:t>
            </a:r>
            <a:r>
              <a:rPr lang="en-US" sz="2400" dirty="0">
                <a:latin typeface="Verdana Pro" panose="020B0604030504040204" pitchFamily="34" charset="0"/>
                <a:ea typeface="Calibri"/>
                <a:cs typeface="Calibri"/>
                <a:sym typeface="Calibri"/>
              </a:rPr>
              <a:t> Cutting the Target and Non-Target DNA strands</a:t>
            </a:r>
            <a:endParaRPr sz="2400" dirty="0">
              <a:latin typeface="Verdana Pro" panose="020B0604030504040204" pitchFamily="34" charset="0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" name="Google Shape;204;p10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5" r="1835"/>
          <a:stretch/>
        </p:blipFill>
        <p:spPr>
          <a:xfrm>
            <a:off x="2757949" y="589935"/>
            <a:ext cx="7433188" cy="545690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E4C75D9-B53E-3ED7-1564-86138DFDB3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9565" y="538875"/>
            <a:ext cx="9178566" cy="544574"/>
          </a:xfrm>
        </p:spPr>
        <p:txBody>
          <a:bodyPr/>
          <a:lstStyle/>
          <a:p>
            <a:r>
              <a:rPr lang="en-US" dirty="0">
                <a:solidFill>
                  <a:srgbClr val="6C2B77"/>
                </a:solidFill>
              </a:rPr>
              <a:t>CRISPR Cas9… for real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p3" descr="Book review of The Code Breaker: Jennifer Doudna, Gene Editing, and the  Future of the Human Race by Walter Isaacson - The Washington Post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99447" y="1131007"/>
            <a:ext cx="3209381" cy="48846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21103" y="2220584"/>
            <a:ext cx="5170725" cy="28956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A749A08-F7D9-DA85-8011-AB42EF5D8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200" b="1" dirty="0">
                <a:latin typeface="Calibri"/>
                <a:ea typeface="Calibri"/>
                <a:cs typeface="Calibri"/>
                <a:sym typeface="Calibri"/>
              </a:rPr>
              <a:t>Two must see / read accounts of the CRISPR story.</a:t>
            </a:r>
            <a:br>
              <a:rPr lang="en-US" sz="3200" b="1" dirty="0">
                <a:latin typeface="Calibri"/>
                <a:ea typeface="Calibri"/>
                <a:cs typeface="Calibri"/>
                <a:sym typeface="Calibri"/>
              </a:rPr>
            </a:b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767C33C-4062-65AF-65F1-7BD51CEFFB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5DA2A67-2875-0CE4-FF72-33F95F8CCAFB}"/>
              </a:ext>
            </a:extLst>
          </p:cNvPr>
          <p:cNvSpPr txBox="1"/>
          <p:nvPr/>
        </p:nvSpPr>
        <p:spPr>
          <a:xfrm>
            <a:off x="806302" y="243829"/>
            <a:ext cx="105793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>
                <a:solidFill>
                  <a:schemeClr val="accent1"/>
                </a:solidFill>
                <a:latin typeface="Verdana Pro" panose="020B0604030504040204" pitchFamily="34" charset="0"/>
                <a:cs typeface="Calibri" panose="020F0502020204030204" pitchFamily="34" charset="0"/>
              </a:rPr>
              <a:t>Should we introduce high school students to CRISPR?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95CBEFD-C107-7B86-25D9-C705B2E3FCE7}"/>
              </a:ext>
            </a:extLst>
          </p:cNvPr>
          <p:cNvSpPr txBox="1"/>
          <p:nvPr/>
        </p:nvSpPr>
        <p:spPr>
          <a:xfrm>
            <a:off x="806302" y="1634849"/>
            <a:ext cx="1101533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Verdana Pro" panose="020B0604030504040204" pitchFamily="34" charset="0"/>
                <a:cs typeface="Calibri" panose="020F0502020204030204" pitchFamily="34" charset="0"/>
              </a:rPr>
              <a:t>YES </a:t>
            </a:r>
            <a:r>
              <a:rPr lang="en-US" sz="2400" dirty="0">
                <a:latin typeface="Verdana Pro" panose="020B0604030504040204" pitchFamily="34" charset="0"/>
                <a:cs typeface="Calibri" panose="020F0502020204030204" pitchFamily="34" charset="0"/>
              </a:rPr>
              <a:t>…because….</a:t>
            </a:r>
          </a:p>
          <a:p>
            <a:endParaRPr lang="en-US" sz="2400" dirty="0">
              <a:latin typeface="Verdana Pro" panose="020B0604030504040204" pitchFamily="34" charset="0"/>
              <a:cs typeface="Calibri" panose="020F050202020403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400" dirty="0">
                <a:latin typeface="Verdana Pro" panose="020B0604030504040204" pitchFamily="34" charset="0"/>
                <a:cs typeface="Calibri" panose="020F0502020204030204" pitchFamily="34" charset="0"/>
              </a:rPr>
              <a:t>CRISPR has revolutionized how</a:t>
            </a:r>
            <a:br>
              <a:rPr lang="en-US" sz="2400" dirty="0">
                <a:latin typeface="Verdana Pro" panose="020B0604030504040204" pitchFamily="34" charset="0"/>
                <a:cs typeface="Calibri" panose="020F0502020204030204" pitchFamily="34" charset="0"/>
              </a:rPr>
            </a:br>
            <a:r>
              <a:rPr lang="en-US" sz="2400" dirty="0">
                <a:latin typeface="Verdana Pro" panose="020B0604030504040204" pitchFamily="34" charset="0"/>
                <a:cs typeface="Calibri" panose="020F0502020204030204" pitchFamily="34" charset="0"/>
              </a:rPr>
              <a:t> molecular science is done.</a:t>
            </a:r>
          </a:p>
          <a:p>
            <a:pPr marL="514350" indent="-514350">
              <a:buFont typeface="+mj-lt"/>
              <a:buAutoNum type="arabicPeriod"/>
            </a:pPr>
            <a:endParaRPr lang="en-US" sz="2400" dirty="0">
              <a:latin typeface="Verdana Pro" panose="020B0604030504040204" pitchFamily="34" charset="0"/>
              <a:cs typeface="Calibri" panose="020F050202020403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400" dirty="0">
                <a:latin typeface="Verdana Pro" panose="020B0604030504040204" pitchFamily="34" charset="0"/>
                <a:cs typeface="Calibri" panose="020F0502020204030204" pitchFamily="34" charset="0"/>
              </a:rPr>
              <a:t>CRISPR technology will be used </a:t>
            </a:r>
            <a:br>
              <a:rPr lang="en-US" sz="2400" dirty="0">
                <a:latin typeface="Verdana Pro" panose="020B0604030504040204" pitchFamily="34" charset="0"/>
                <a:cs typeface="Calibri" panose="020F0502020204030204" pitchFamily="34" charset="0"/>
              </a:rPr>
            </a:br>
            <a:r>
              <a:rPr lang="en-US" sz="2400" dirty="0">
                <a:latin typeface="Verdana Pro" panose="020B0604030504040204" pitchFamily="34" charset="0"/>
                <a:cs typeface="Calibri" panose="020F0502020204030204" pitchFamily="34" charset="0"/>
              </a:rPr>
              <a:t>to edit eukaryotic genomes.</a:t>
            </a:r>
          </a:p>
          <a:p>
            <a:pPr marL="514350" indent="-514350">
              <a:buFont typeface="+mj-lt"/>
              <a:buAutoNum type="arabicPeriod"/>
            </a:pPr>
            <a:endParaRPr lang="en-US" sz="2400" dirty="0">
              <a:latin typeface="Verdana Pro" panose="020B0604030504040204" pitchFamily="34" charset="0"/>
              <a:cs typeface="Calibri" panose="020F050202020403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400" dirty="0">
                <a:latin typeface="Verdana Pro" panose="020B0604030504040204" pitchFamily="34" charset="0"/>
                <a:cs typeface="Calibri" panose="020F0502020204030204" pitchFamily="34" charset="0"/>
              </a:rPr>
              <a:t>Important ethical issues related to the use of CRISPR technology exist</a:t>
            </a:r>
            <a:r>
              <a:rPr lang="en-US" sz="2400" dirty="0">
                <a:latin typeface="Verdana Pro" panose="020B0604030504040204" pitchFamily="34" charset="0"/>
              </a:rPr>
              <a:t>.</a:t>
            </a:r>
          </a:p>
          <a:p>
            <a:pPr marL="514350" indent="-514350">
              <a:buFont typeface="+mj-lt"/>
              <a:buAutoNum type="arabicPeriod"/>
            </a:pPr>
            <a:endParaRPr lang="en-US" sz="2400" dirty="0">
              <a:latin typeface="Verdana Pro" panose="020B060403050404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400" b="1" dirty="0">
                <a:latin typeface="Verdana Pro" panose="020B0604030504040204" pitchFamily="34" charset="0"/>
                <a:cs typeface="Calibri" panose="020F0502020204030204" pitchFamily="34" charset="0"/>
              </a:rPr>
              <a:t>CRISPR</a:t>
            </a:r>
            <a:r>
              <a:rPr lang="en-US" sz="2400" dirty="0">
                <a:latin typeface="Verdana Pro" panose="020B0604030504040204" pitchFamily="34" charset="0"/>
                <a:cs typeface="Calibri" panose="020F0502020204030204" pitchFamily="34" charset="0"/>
              </a:rPr>
              <a:t> is an incredible story of </a:t>
            </a:r>
            <a:r>
              <a:rPr lang="en-US" sz="2400" b="1" i="1" dirty="0">
                <a:solidFill>
                  <a:srgbClr val="FF0000"/>
                </a:solidFill>
                <a:latin typeface="Verdana Pro" panose="020B0604030504040204" pitchFamily="34" charset="0"/>
                <a:cs typeface="Calibri" panose="020F0502020204030204" pitchFamily="34" charset="0"/>
              </a:rPr>
              <a:t>the process of science</a:t>
            </a:r>
            <a:r>
              <a:rPr lang="en-US" sz="2400" dirty="0">
                <a:latin typeface="Verdana Pro" panose="020B0604030504040204" pitchFamily="34" charset="0"/>
                <a:cs typeface="Calibri" panose="020F0502020204030204" pitchFamily="34" charset="0"/>
              </a:rPr>
              <a:t>.</a:t>
            </a:r>
          </a:p>
          <a:p>
            <a:pPr marL="514350" indent="-514350">
              <a:buFont typeface="+mj-lt"/>
              <a:buAutoNum type="arabicPeriod"/>
            </a:pPr>
            <a:endParaRPr lang="en-US" sz="2400" dirty="0">
              <a:latin typeface="Verdana Pro" panose="020B0604030504040204" pitchFamily="34" charset="0"/>
            </a:endParaRPr>
          </a:p>
        </p:txBody>
      </p:sp>
      <p:pic>
        <p:nvPicPr>
          <p:cNvPr id="7" name="Picture 2" descr="figure pointing at a double helix">
            <a:extLst>
              <a:ext uri="{FF2B5EF4-FFF2-40B4-BE49-F238E27FC236}">
                <a16:creationId xmlns:a16="http://schemas.microsoft.com/office/drawing/2014/main" id="{2150BC99-A6D4-61CB-F74D-5B6C036FD5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42" r="19666"/>
          <a:stretch/>
        </p:blipFill>
        <p:spPr bwMode="auto">
          <a:xfrm>
            <a:off x="8207998" y="1308151"/>
            <a:ext cx="3304953" cy="3227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485074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14"/>
          <p:cNvSpPr txBox="1"/>
          <p:nvPr/>
        </p:nvSpPr>
        <p:spPr>
          <a:xfrm>
            <a:off x="1070561" y="731849"/>
            <a:ext cx="8847900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6B2B77"/>
                </a:solidFill>
                <a:latin typeface="Verdana Pro "/>
                <a:ea typeface="Calibri"/>
                <a:cs typeface="Calibri"/>
                <a:sym typeface="Calibri"/>
              </a:rPr>
              <a:t>Two Cas9 </a:t>
            </a:r>
            <a:r>
              <a:rPr lang="en-US" sz="2400" b="1" dirty="0" err="1">
                <a:solidFill>
                  <a:srgbClr val="6B2B77"/>
                </a:solidFill>
                <a:latin typeface="Verdana Pro "/>
                <a:ea typeface="Calibri"/>
                <a:cs typeface="Calibri"/>
                <a:sym typeface="Calibri"/>
              </a:rPr>
              <a:t>Jmol</a:t>
            </a:r>
            <a:r>
              <a:rPr lang="en-US" sz="2400" b="1" dirty="0">
                <a:solidFill>
                  <a:srgbClr val="6B2B77"/>
                </a:solidFill>
                <a:latin typeface="Verdana Pro "/>
                <a:ea typeface="Calibri"/>
                <a:cs typeface="Calibri"/>
                <a:sym typeface="Calibri"/>
              </a:rPr>
              <a:t> Explorations…</a:t>
            </a:r>
            <a:endParaRPr sz="2400" b="1" dirty="0">
              <a:solidFill>
                <a:srgbClr val="6B2B77"/>
              </a:solidFill>
              <a:latin typeface="Verdana Pro 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0070C0"/>
                </a:solidFill>
                <a:latin typeface="Verdana Pro "/>
                <a:ea typeface="Calibri"/>
                <a:cs typeface="Calibri"/>
                <a:sym typeface="Calibri"/>
              </a:rPr>
              <a:t>	 </a:t>
            </a:r>
            <a:r>
              <a:rPr lang="en-US" b="1" i="1" dirty="0">
                <a:solidFill>
                  <a:schemeClr val="dk1"/>
                </a:solidFill>
                <a:latin typeface="Verdana Pro "/>
                <a:ea typeface="Calibri"/>
                <a:cs typeface="Calibri"/>
                <a:sym typeface="Calibri"/>
              </a:rPr>
              <a:t>computer-based explorations of the structure of Cas9</a:t>
            </a:r>
            <a:endParaRPr b="1" i="1" dirty="0">
              <a:solidFill>
                <a:schemeClr val="dk1"/>
              </a:solidFill>
              <a:latin typeface="Verdana Pro "/>
              <a:ea typeface="Calibri"/>
              <a:cs typeface="Calibri"/>
              <a:sym typeface="Calibri"/>
            </a:endParaRPr>
          </a:p>
        </p:txBody>
      </p:sp>
      <p:pic>
        <p:nvPicPr>
          <p:cNvPr id="236" name="Google Shape;236;p14"/>
          <p:cNvPicPr preferRelativeResize="0"/>
          <p:nvPr/>
        </p:nvPicPr>
        <p:blipFill rotWithShape="1">
          <a:blip r:embed="rId3">
            <a:alphaModFix/>
          </a:blip>
          <a:srcRect l="15035" t="19903" r="16494" b="7321"/>
          <a:stretch/>
        </p:blipFill>
        <p:spPr>
          <a:xfrm>
            <a:off x="5324700" y="2114938"/>
            <a:ext cx="5424200" cy="3842325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14"/>
          <p:cNvSpPr txBox="1"/>
          <p:nvPr/>
        </p:nvSpPr>
        <p:spPr>
          <a:xfrm>
            <a:off x="691051" y="1980669"/>
            <a:ext cx="3968700" cy="4339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Calibri"/>
              <a:buAutoNum type="arabicPeriod"/>
            </a:pPr>
            <a:r>
              <a:rPr lang="en-US" sz="1800" b="1" dirty="0">
                <a:latin typeface="Verdana Pro "/>
                <a:ea typeface="Calibri"/>
                <a:cs typeface="Calibri"/>
                <a:sym typeface="Calibri"/>
              </a:rPr>
              <a:t>Making the Cut with CRISPR Cas9 </a:t>
            </a:r>
            <a:r>
              <a:rPr lang="en-US" sz="1800" u="sng" dirty="0">
                <a:solidFill>
                  <a:schemeClr val="dk1"/>
                </a:solidFill>
                <a:latin typeface="Verdana Pro "/>
                <a:ea typeface="Calibri"/>
                <a:cs typeface="Calibri"/>
                <a:sym typeface="Calibri"/>
              </a:rPr>
              <a:t>https:/</a:t>
            </a:r>
            <a:r>
              <a:rPr lang="en-US" sz="1800" u="sng" dirty="0">
                <a:solidFill>
                  <a:schemeClr val="hlink"/>
                </a:solidFill>
                <a:latin typeface="Verdana Pro "/>
                <a:ea typeface="Calibri"/>
                <a:cs typeface="Calibri"/>
                <a:sym typeface="Calibri"/>
                <a:hlinkClick r:id="rId4"/>
              </a:rPr>
              <a:t>www.centerforbiomolecularmodeling.org</a:t>
            </a:r>
            <a:r>
              <a:rPr lang="en-US" sz="1800" u="sng" dirty="0">
                <a:solidFill>
                  <a:schemeClr val="dk1"/>
                </a:solidFill>
                <a:latin typeface="Verdana Pro "/>
                <a:ea typeface="Calibri"/>
                <a:cs typeface="Calibri"/>
                <a:sym typeface="Calibri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/markMyweb/basicPrinciplesOfChemistry/cas9.html</a:t>
            </a:r>
            <a:r>
              <a:rPr lang="en-US" sz="1800" u="sng" dirty="0">
                <a:solidFill>
                  <a:schemeClr val="dk1"/>
                </a:solidFill>
                <a:latin typeface="Verdana Pro "/>
                <a:ea typeface="Calibri"/>
                <a:cs typeface="Calibri"/>
                <a:sym typeface="Calibri"/>
              </a:rPr>
              <a:t>  </a:t>
            </a:r>
            <a:endParaRPr lang="en-US" sz="1800" dirty="0">
              <a:solidFill>
                <a:schemeClr val="dk1"/>
              </a:solidFill>
              <a:latin typeface="Verdana Pro "/>
              <a:ea typeface="Calibri"/>
              <a:cs typeface="Calibri"/>
              <a:sym typeface="Calibri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1800" dirty="0">
              <a:solidFill>
                <a:schemeClr val="dk1"/>
              </a:solidFill>
              <a:latin typeface="Verdana Pro "/>
              <a:ea typeface="Calibri"/>
              <a:cs typeface="Calibri"/>
              <a:sym typeface="Calibri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Calibri"/>
              <a:buAutoNum type="arabicPeriod"/>
            </a:pPr>
            <a:r>
              <a:rPr lang="en-US" sz="1800" b="1" dirty="0">
                <a:latin typeface="Verdana Pro "/>
                <a:ea typeface="Calibri"/>
                <a:cs typeface="Calibri"/>
                <a:sym typeface="Calibri"/>
              </a:rPr>
              <a:t>The Conformationally Dynamic Domains of Cas9  </a:t>
            </a:r>
            <a:r>
              <a:rPr lang="en-US" sz="1800" u="sng" dirty="0">
                <a:solidFill>
                  <a:schemeClr val="hlink"/>
                </a:solidFill>
                <a:latin typeface="Verdana Pro "/>
                <a:ea typeface="Calibri"/>
                <a:cs typeface="Calibri"/>
                <a:sym typeface="Calibri"/>
                <a:hlinkClick r:id="rId6"/>
              </a:rPr>
              <a:t>https://www.centerforbiomolecularmodeling.org/markMyweb/basicPrinciplesOfChemistry/timsCas9.html</a:t>
            </a:r>
            <a:r>
              <a:rPr lang="en-US" sz="1800" dirty="0">
                <a:solidFill>
                  <a:schemeClr val="dk1"/>
                </a:solidFill>
                <a:latin typeface="Verdana Pro "/>
                <a:ea typeface="Calibri"/>
                <a:cs typeface="Calibri"/>
                <a:sym typeface="Calibri"/>
              </a:rPr>
              <a:t> </a:t>
            </a:r>
            <a:endParaRPr sz="1800" dirty="0">
              <a:solidFill>
                <a:schemeClr val="dk1"/>
              </a:solidFill>
              <a:latin typeface="Verdana Pro "/>
              <a:ea typeface="Calibri"/>
              <a:cs typeface="Calibri"/>
              <a:sym typeface="Calibri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latin typeface="Verdana Pro 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3" name="Google Shape;263;p18"/>
          <p:cNvPicPr preferRelativeResize="0"/>
          <p:nvPr/>
        </p:nvPicPr>
        <p:blipFill rotWithShape="1">
          <a:blip r:embed="rId3">
            <a:alphaModFix/>
          </a:blip>
          <a:srcRect l="3469" t="17797" r="43401" b="14245"/>
          <a:stretch/>
        </p:blipFill>
        <p:spPr>
          <a:xfrm>
            <a:off x="2040555" y="462013"/>
            <a:ext cx="7623209" cy="5484822"/>
          </a:xfrm>
          <a:prstGeom prst="rect">
            <a:avLst/>
          </a:prstGeom>
          <a:noFill/>
          <a:ln>
            <a:noFill/>
          </a:ln>
        </p:spPr>
      </p:pic>
      <p:sp>
        <p:nvSpPr>
          <p:cNvPr id="264" name="Google Shape;264;p18"/>
          <p:cNvSpPr/>
          <p:nvPr/>
        </p:nvSpPr>
        <p:spPr>
          <a:xfrm>
            <a:off x="3958099" y="6199290"/>
            <a:ext cx="408329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17 AUGUST 2012 VOL 337 </a:t>
            </a:r>
            <a:r>
              <a:rPr lang="en-US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SCIENCE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p18"/>
          <p:cNvSpPr txBox="1"/>
          <p:nvPr/>
        </p:nvSpPr>
        <p:spPr>
          <a:xfrm>
            <a:off x="2947350" y="3732350"/>
            <a:ext cx="64545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18"/>
          <p:cNvSpPr/>
          <p:nvPr/>
        </p:nvSpPr>
        <p:spPr>
          <a:xfrm>
            <a:off x="4173750" y="3838800"/>
            <a:ext cx="5438400" cy="247200"/>
          </a:xfrm>
          <a:prstGeom prst="rect">
            <a:avLst/>
          </a:prstGeom>
          <a:solidFill>
            <a:srgbClr val="FF00DE">
              <a:alpha val="3294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p18"/>
          <p:cNvSpPr/>
          <p:nvPr/>
        </p:nvSpPr>
        <p:spPr>
          <a:xfrm>
            <a:off x="2352375" y="4086000"/>
            <a:ext cx="7259700" cy="204000"/>
          </a:xfrm>
          <a:prstGeom prst="rect">
            <a:avLst/>
          </a:prstGeom>
          <a:solidFill>
            <a:srgbClr val="FF00DE">
              <a:alpha val="3294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p18"/>
          <p:cNvSpPr/>
          <p:nvPr/>
        </p:nvSpPr>
        <p:spPr>
          <a:xfrm>
            <a:off x="2352375" y="4290000"/>
            <a:ext cx="3256500" cy="204000"/>
          </a:xfrm>
          <a:prstGeom prst="rect">
            <a:avLst/>
          </a:prstGeom>
          <a:solidFill>
            <a:srgbClr val="FF00DE">
              <a:alpha val="3294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Google Shape;288;p21"/>
          <p:cNvPicPr preferRelativeResize="0"/>
          <p:nvPr/>
        </p:nvPicPr>
        <p:blipFill rotWithShape="1">
          <a:blip r:embed="rId3">
            <a:alphaModFix/>
          </a:blip>
          <a:srcRect l="24201" t="26175" r="24228" b="15817"/>
          <a:stretch/>
        </p:blipFill>
        <p:spPr>
          <a:xfrm>
            <a:off x="2513625" y="1100153"/>
            <a:ext cx="7758802" cy="4908885"/>
          </a:xfrm>
          <a:prstGeom prst="rect">
            <a:avLst/>
          </a:prstGeom>
          <a:noFill/>
          <a:ln>
            <a:noFill/>
          </a:ln>
        </p:spPr>
      </p:pic>
      <p:sp>
        <p:nvSpPr>
          <p:cNvPr id="289" name="Google Shape;289;p21"/>
          <p:cNvSpPr txBox="1"/>
          <p:nvPr/>
        </p:nvSpPr>
        <p:spPr>
          <a:xfrm>
            <a:off x="962526" y="251641"/>
            <a:ext cx="10587789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1" dirty="0">
                <a:solidFill>
                  <a:schemeClr val="dk1"/>
                </a:solidFill>
                <a:latin typeface="Verdana Pro "/>
                <a:ea typeface="Calibri"/>
                <a:cs typeface="Calibri"/>
                <a:sym typeface="Calibri"/>
              </a:rPr>
              <a:t>The “evidence” for much of what we know in the molecular biosciences </a:t>
            </a:r>
            <a:br>
              <a:rPr lang="en-US" sz="2000" b="1" dirty="0">
                <a:solidFill>
                  <a:schemeClr val="dk1"/>
                </a:solidFill>
                <a:latin typeface="Verdana Pro "/>
                <a:ea typeface="Calibri"/>
                <a:cs typeface="Calibri"/>
                <a:sym typeface="Calibri"/>
              </a:rPr>
            </a:br>
            <a:r>
              <a:rPr lang="en-US" sz="2000" b="1" dirty="0">
                <a:solidFill>
                  <a:schemeClr val="dk1"/>
                </a:solidFill>
                <a:latin typeface="Verdana Pro "/>
                <a:ea typeface="Calibri"/>
                <a:cs typeface="Calibri"/>
                <a:sym typeface="Calibri"/>
              </a:rPr>
              <a:t>is based on </a:t>
            </a:r>
            <a:r>
              <a:rPr lang="en-US" sz="2000" b="1" dirty="0">
                <a:solidFill>
                  <a:srgbClr val="FF0000"/>
                </a:solidFill>
                <a:latin typeface="Verdana Pro "/>
                <a:ea typeface="Calibri"/>
                <a:cs typeface="Calibri"/>
                <a:sym typeface="Calibri"/>
              </a:rPr>
              <a:t>shifts in bands on gels</a:t>
            </a:r>
            <a:r>
              <a:rPr lang="en-US" sz="2000" b="1" dirty="0">
                <a:solidFill>
                  <a:schemeClr val="dk1"/>
                </a:solidFill>
                <a:latin typeface="Verdana Pro "/>
                <a:ea typeface="Calibri"/>
                <a:cs typeface="Calibri"/>
                <a:sym typeface="Calibri"/>
              </a:rPr>
              <a:t>!</a:t>
            </a:r>
            <a:endParaRPr sz="1800" dirty="0">
              <a:solidFill>
                <a:schemeClr val="dk1"/>
              </a:solidFill>
              <a:latin typeface="Verdana Pro "/>
              <a:ea typeface="Calibri"/>
              <a:cs typeface="Calibri"/>
              <a:sym typeface="Calibri"/>
            </a:endParaRPr>
          </a:p>
        </p:txBody>
      </p:sp>
      <p:grpSp>
        <p:nvGrpSpPr>
          <p:cNvPr id="290" name="Google Shape;290;p21"/>
          <p:cNvGrpSpPr/>
          <p:nvPr/>
        </p:nvGrpSpPr>
        <p:grpSpPr>
          <a:xfrm>
            <a:off x="2513625" y="4215441"/>
            <a:ext cx="2838008" cy="1483100"/>
            <a:chOff x="2641290" y="4406509"/>
            <a:chExt cx="2838008" cy="1483100"/>
          </a:xfrm>
        </p:grpSpPr>
        <p:grpSp>
          <p:nvGrpSpPr>
            <p:cNvPr id="291" name="Google Shape;291;p21"/>
            <p:cNvGrpSpPr/>
            <p:nvPr/>
          </p:nvGrpSpPr>
          <p:grpSpPr>
            <a:xfrm>
              <a:off x="3108960" y="4770783"/>
              <a:ext cx="2370338" cy="659810"/>
              <a:chOff x="3108960" y="4770783"/>
              <a:chExt cx="2370338" cy="659810"/>
            </a:xfrm>
          </p:grpSpPr>
          <p:cxnSp>
            <p:nvCxnSpPr>
              <p:cNvPr id="292" name="Google Shape;292;p21"/>
              <p:cNvCxnSpPr/>
              <p:nvPr/>
            </p:nvCxnSpPr>
            <p:spPr>
              <a:xfrm>
                <a:off x="3317592" y="4870619"/>
                <a:ext cx="1146245" cy="0"/>
              </a:xfrm>
              <a:prstGeom prst="straightConnector1">
                <a:avLst/>
              </a:prstGeom>
              <a:noFill/>
              <a:ln w="31750" cap="flat" cmpd="sng">
                <a:solidFill>
                  <a:srgbClr val="FF0000"/>
                </a:solidFill>
                <a:prstDash val="solid"/>
                <a:miter lim="800000"/>
                <a:headEnd type="none" w="sm" len="sm"/>
                <a:tailEnd type="stealth" w="med" len="med"/>
              </a:ln>
            </p:spPr>
          </p:cxnSp>
          <p:cxnSp>
            <p:nvCxnSpPr>
              <p:cNvPr id="293" name="Google Shape;293;p21"/>
              <p:cNvCxnSpPr/>
              <p:nvPr/>
            </p:nvCxnSpPr>
            <p:spPr>
              <a:xfrm>
                <a:off x="3108960" y="5049078"/>
                <a:ext cx="2370338" cy="2052"/>
              </a:xfrm>
              <a:prstGeom prst="straightConnector1">
                <a:avLst/>
              </a:prstGeom>
              <a:noFill/>
              <a:ln w="31750" cap="flat" cmpd="sng">
                <a:solidFill>
                  <a:srgbClr val="FF0000"/>
                </a:solidFill>
                <a:prstDash val="solid"/>
                <a:miter lim="800000"/>
                <a:headEnd type="none" w="sm" len="sm"/>
                <a:tailEnd type="stealth" w="med" len="med"/>
              </a:ln>
            </p:spPr>
          </p:cxnSp>
          <p:cxnSp>
            <p:nvCxnSpPr>
              <p:cNvPr id="294" name="Google Shape;294;p21"/>
              <p:cNvCxnSpPr/>
              <p:nvPr/>
            </p:nvCxnSpPr>
            <p:spPr>
              <a:xfrm>
                <a:off x="3317593" y="5112960"/>
                <a:ext cx="1146245" cy="0"/>
              </a:xfrm>
              <a:prstGeom prst="straightConnector1">
                <a:avLst/>
              </a:prstGeom>
              <a:noFill/>
              <a:ln w="31750" cap="flat" cmpd="sng">
                <a:solidFill>
                  <a:srgbClr val="FF0000"/>
                </a:solidFill>
                <a:prstDash val="solid"/>
                <a:miter lim="800000"/>
                <a:headEnd type="none" w="sm" len="sm"/>
                <a:tailEnd type="stealth" w="med" len="med"/>
              </a:ln>
            </p:spPr>
          </p:cxnSp>
          <p:cxnSp>
            <p:nvCxnSpPr>
              <p:cNvPr id="295" name="Google Shape;295;p21"/>
              <p:cNvCxnSpPr/>
              <p:nvPr/>
            </p:nvCxnSpPr>
            <p:spPr>
              <a:xfrm rot="10800000">
                <a:off x="3172570" y="4770783"/>
                <a:ext cx="145022" cy="99836"/>
              </a:xfrm>
              <a:prstGeom prst="straightConnector1">
                <a:avLst/>
              </a:prstGeom>
              <a:noFill/>
              <a:ln w="28575" cap="flat" cmpd="sng">
                <a:solidFill>
                  <a:srgbClr val="FF000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296" name="Google Shape;296;p21"/>
              <p:cNvCxnSpPr/>
              <p:nvPr/>
            </p:nvCxnSpPr>
            <p:spPr>
              <a:xfrm rot="10800000" flipH="1">
                <a:off x="3108960" y="5118973"/>
                <a:ext cx="216010" cy="311620"/>
              </a:xfrm>
              <a:prstGeom prst="straightConnector1">
                <a:avLst/>
              </a:prstGeom>
              <a:noFill/>
              <a:ln w="28575" cap="flat" cmpd="sng">
                <a:solidFill>
                  <a:srgbClr val="FF000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  <p:sp>
          <p:nvSpPr>
            <p:cNvPr id="297" name="Google Shape;297;p21"/>
            <p:cNvSpPr/>
            <p:nvPr/>
          </p:nvSpPr>
          <p:spPr>
            <a:xfrm>
              <a:off x="2847244" y="5331482"/>
              <a:ext cx="173317" cy="558127"/>
            </a:xfrm>
            <a:custGeom>
              <a:avLst/>
              <a:gdLst/>
              <a:ahLst/>
              <a:cxnLst/>
              <a:rect l="l" t="t" r="r" b="b"/>
              <a:pathLst>
                <a:path w="173317" h="558127" extrusionOk="0">
                  <a:moveTo>
                    <a:pt x="59764" y="2315"/>
                  </a:moveTo>
                  <a:cubicBezTo>
                    <a:pt x="79686" y="4307"/>
                    <a:pt x="107022" y="-7342"/>
                    <a:pt x="119529" y="8292"/>
                  </a:cubicBezTo>
                  <a:cubicBezTo>
                    <a:pt x="128503" y="19510"/>
                    <a:pt x="83670" y="32197"/>
                    <a:pt x="83670" y="32197"/>
                  </a:cubicBezTo>
                  <a:cubicBezTo>
                    <a:pt x="81678" y="38174"/>
                    <a:pt x="82149" y="45672"/>
                    <a:pt x="77694" y="50127"/>
                  </a:cubicBezTo>
                  <a:cubicBezTo>
                    <a:pt x="57144" y="70678"/>
                    <a:pt x="46452" y="72494"/>
                    <a:pt x="23906" y="80009"/>
                  </a:cubicBezTo>
                  <a:cubicBezTo>
                    <a:pt x="31874" y="91962"/>
                    <a:pt x="34183" y="111325"/>
                    <a:pt x="47811" y="115868"/>
                  </a:cubicBezTo>
                  <a:cubicBezTo>
                    <a:pt x="59764" y="119852"/>
                    <a:pt x="71315" y="125350"/>
                    <a:pt x="83670" y="127821"/>
                  </a:cubicBezTo>
                  <a:cubicBezTo>
                    <a:pt x="119730" y="135032"/>
                    <a:pt x="103916" y="130584"/>
                    <a:pt x="131482" y="139774"/>
                  </a:cubicBezTo>
                  <a:cubicBezTo>
                    <a:pt x="127498" y="153719"/>
                    <a:pt x="126015" y="168637"/>
                    <a:pt x="119529" y="181609"/>
                  </a:cubicBezTo>
                  <a:cubicBezTo>
                    <a:pt x="112343" y="195981"/>
                    <a:pt x="87600" y="197492"/>
                    <a:pt x="107576" y="217468"/>
                  </a:cubicBezTo>
                  <a:cubicBezTo>
                    <a:pt x="112031" y="221923"/>
                    <a:pt x="119715" y="220963"/>
                    <a:pt x="125506" y="223445"/>
                  </a:cubicBezTo>
                  <a:cubicBezTo>
                    <a:pt x="133694" y="226954"/>
                    <a:pt x="141443" y="231413"/>
                    <a:pt x="149411" y="235397"/>
                  </a:cubicBezTo>
                  <a:cubicBezTo>
                    <a:pt x="152753" y="245422"/>
                    <a:pt x="163739" y="267681"/>
                    <a:pt x="149411" y="277233"/>
                  </a:cubicBezTo>
                  <a:cubicBezTo>
                    <a:pt x="135743" y="286345"/>
                    <a:pt x="101600" y="289186"/>
                    <a:pt x="101600" y="289186"/>
                  </a:cubicBezTo>
                  <a:cubicBezTo>
                    <a:pt x="114638" y="328303"/>
                    <a:pt x="96529" y="289910"/>
                    <a:pt x="125506" y="313092"/>
                  </a:cubicBezTo>
                  <a:cubicBezTo>
                    <a:pt x="131115" y="317579"/>
                    <a:pt x="133474" y="325045"/>
                    <a:pt x="137458" y="331021"/>
                  </a:cubicBezTo>
                  <a:cubicBezTo>
                    <a:pt x="132745" y="354586"/>
                    <a:pt x="136234" y="365872"/>
                    <a:pt x="113553" y="378833"/>
                  </a:cubicBezTo>
                  <a:cubicBezTo>
                    <a:pt x="106421" y="382908"/>
                    <a:pt x="97616" y="382817"/>
                    <a:pt x="89647" y="384809"/>
                  </a:cubicBezTo>
                  <a:cubicBezTo>
                    <a:pt x="87635" y="387828"/>
                    <a:pt x="68183" y="413600"/>
                    <a:pt x="71717" y="420668"/>
                  </a:cubicBezTo>
                  <a:cubicBezTo>
                    <a:pt x="76172" y="429577"/>
                    <a:pt x="87654" y="432621"/>
                    <a:pt x="95623" y="438597"/>
                  </a:cubicBezTo>
                  <a:cubicBezTo>
                    <a:pt x="121479" y="477382"/>
                    <a:pt x="89920" y="438753"/>
                    <a:pt x="131482" y="462503"/>
                  </a:cubicBezTo>
                  <a:cubicBezTo>
                    <a:pt x="194153" y="498316"/>
                    <a:pt x="111364" y="467752"/>
                    <a:pt x="167341" y="486409"/>
                  </a:cubicBezTo>
                  <a:cubicBezTo>
                    <a:pt x="145692" y="518884"/>
                    <a:pt x="168175" y="494314"/>
                    <a:pt x="125506" y="510315"/>
                  </a:cubicBezTo>
                  <a:cubicBezTo>
                    <a:pt x="118780" y="512837"/>
                    <a:pt x="114001" y="519056"/>
                    <a:pt x="107576" y="522268"/>
                  </a:cubicBezTo>
                  <a:cubicBezTo>
                    <a:pt x="101941" y="525085"/>
                    <a:pt x="95623" y="526253"/>
                    <a:pt x="89647" y="528245"/>
                  </a:cubicBezTo>
                  <a:cubicBezTo>
                    <a:pt x="97616" y="532229"/>
                    <a:pt x="105364" y="536688"/>
                    <a:pt x="113553" y="540197"/>
                  </a:cubicBezTo>
                  <a:cubicBezTo>
                    <a:pt x="119343" y="542679"/>
                    <a:pt x="133474" y="540198"/>
                    <a:pt x="131482" y="546174"/>
                  </a:cubicBezTo>
                  <a:cubicBezTo>
                    <a:pt x="128665" y="554626"/>
                    <a:pt x="115545" y="554143"/>
                    <a:pt x="107576" y="558127"/>
                  </a:cubicBezTo>
                  <a:cubicBezTo>
                    <a:pt x="93631" y="556135"/>
                    <a:pt x="76741" y="560950"/>
                    <a:pt x="65741" y="552150"/>
                  </a:cubicBezTo>
                  <a:cubicBezTo>
                    <a:pt x="60132" y="547663"/>
                    <a:pt x="72240" y="538895"/>
                    <a:pt x="77694" y="534221"/>
                  </a:cubicBezTo>
                  <a:cubicBezTo>
                    <a:pt x="86514" y="526661"/>
                    <a:pt x="97683" y="522380"/>
                    <a:pt x="107576" y="516292"/>
                  </a:cubicBezTo>
                  <a:cubicBezTo>
                    <a:pt x="151368" y="489343"/>
                    <a:pt x="143615" y="494258"/>
                    <a:pt x="173317" y="474456"/>
                  </a:cubicBezTo>
                  <a:cubicBezTo>
                    <a:pt x="163356" y="470472"/>
                    <a:pt x="153480" y="466270"/>
                    <a:pt x="143435" y="462503"/>
                  </a:cubicBezTo>
                  <a:cubicBezTo>
                    <a:pt x="137537" y="460291"/>
                    <a:pt x="129441" y="461446"/>
                    <a:pt x="125506" y="456527"/>
                  </a:cubicBezTo>
                  <a:cubicBezTo>
                    <a:pt x="120375" y="450113"/>
                    <a:pt x="121521" y="440590"/>
                    <a:pt x="119529" y="432621"/>
                  </a:cubicBezTo>
                  <a:cubicBezTo>
                    <a:pt x="121521" y="412699"/>
                    <a:pt x="129087" y="392554"/>
                    <a:pt x="125506" y="372856"/>
                  </a:cubicBezTo>
                  <a:cubicBezTo>
                    <a:pt x="124379" y="366658"/>
                    <a:pt x="113754" y="368116"/>
                    <a:pt x="107576" y="366880"/>
                  </a:cubicBezTo>
                  <a:cubicBezTo>
                    <a:pt x="93763" y="364117"/>
                    <a:pt x="79686" y="362895"/>
                    <a:pt x="65741" y="360903"/>
                  </a:cubicBezTo>
                  <a:cubicBezTo>
                    <a:pt x="61757" y="354927"/>
                    <a:pt x="49301" y="348583"/>
                    <a:pt x="53788" y="342974"/>
                  </a:cubicBezTo>
                  <a:cubicBezTo>
                    <a:pt x="57998" y="337712"/>
                    <a:pt x="103136" y="328021"/>
                    <a:pt x="113553" y="325045"/>
                  </a:cubicBezTo>
                  <a:cubicBezTo>
                    <a:pt x="119610" y="323314"/>
                    <a:pt x="125425" y="320799"/>
                    <a:pt x="131482" y="319068"/>
                  </a:cubicBezTo>
                  <a:cubicBezTo>
                    <a:pt x="139380" y="316811"/>
                    <a:pt x="147174" y="313092"/>
                    <a:pt x="155388" y="313092"/>
                  </a:cubicBezTo>
                  <a:cubicBezTo>
                    <a:pt x="161688" y="313092"/>
                    <a:pt x="143435" y="317076"/>
                    <a:pt x="137458" y="319068"/>
                  </a:cubicBezTo>
                  <a:cubicBezTo>
                    <a:pt x="129490" y="317076"/>
                    <a:pt x="114714" y="321223"/>
                    <a:pt x="113553" y="313092"/>
                  </a:cubicBezTo>
                  <a:cubicBezTo>
                    <a:pt x="101664" y="229861"/>
                    <a:pt x="117806" y="256771"/>
                    <a:pt x="137458" y="217468"/>
                  </a:cubicBezTo>
                  <a:cubicBezTo>
                    <a:pt x="140275" y="211833"/>
                    <a:pt x="141443" y="205515"/>
                    <a:pt x="143435" y="199539"/>
                  </a:cubicBezTo>
                  <a:cubicBezTo>
                    <a:pt x="123513" y="197547"/>
                    <a:pt x="103515" y="196208"/>
                    <a:pt x="83670" y="193562"/>
                  </a:cubicBezTo>
                  <a:cubicBezTo>
                    <a:pt x="73601" y="192219"/>
                    <a:pt x="63704" y="189790"/>
                    <a:pt x="53788" y="187586"/>
                  </a:cubicBezTo>
                  <a:cubicBezTo>
                    <a:pt x="31281" y="182584"/>
                    <a:pt x="31914" y="182286"/>
                    <a:pt x="11953" y="175633"/>
                  </a:cubicBezTo>
                  <a:cubicBezTo>
                    <a:pt x="15937" y="169656"/>
                    <a:pt x="18160" y="162013"/>
                    <a:pt x="23906" y="157703"/>
                  </a:cubicBezTo>
                  <a:cubicBezTo>
                    <a:pt x="67178" y="125248"/>
                    <a:pt x="46248" y="149520"/>
                    <a:pt x="77694" y="133797"/>
                  </a:cubicBezTo>
                  <a:cubicBezTo>
                    <a:pt x="84118" y="130585"/>
                    <a:pt x="89647" y="125829"/>
                    <a:pt x="95623" y="121845"/>
                  </a:cubicBezTo>
                  <a:cubicBezTo>
                    <a:pt x="109291" y="80841"/>
                    <a:pt x="121138" y="84836"/>
                    <a:pt x="77694" y="80009"/>
                  </a:cubicBezTo>
                  <a:cubicBezTo>
                    <a:pt x="51878" y="77141"/>
                    <a:pt x="25898" y="76025"/>
                    <a:pt x="0" y="74033"/>
                  </a:cubicBezTo>
                  <a:cubicBezTo>
                    <a:pt x="1992" y="64072"/>
                    <a:pt x="341" y="52602"/>
                    <a:pt x="5976" y="44150"/>
                  </a:cubicBezTo>
                  <a:cubicBezTo>
                    <a:pt x="9471" y="38908"/>
                    <a:pt x="18399" y="41233"/>
                    <a:pt x="23906" y="38174"/>
                  </a:cubicBezTo>
                  <a:cubicBezTo>
                    <a:pt x="36464" y="31198"/>
                    <a:pt x="47811" y="22237"/>
                    <a:pt x="59764" y="14268"/>
                  </a:cubicBezTo>
                  <a:lnTo>
                    <a:pt x="59764" y="2315"/>
                  </a:lnTo>
                  <a:close/>
                </a:path>
              </a:pathLst>
            </a:custGeom>
            <a:noFill/>
            <a:ln w="12700" cap="flat" cmpd="sng">
              <a:solidFill>
                <a:srgbClr val="4271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98" name="Google Shape;298;p21"/>
            <p:cNvCxnSpPr/>
            <p:nvPr/>
          </p:nvCxnSpPr>
          <p:spPr>
            <a:xfrm rot="10800000" flipH="1">
              <a:off x="2641290" y="4870620"/>
              <a:ext cx="467670" cy="293422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99" name="Google Shape;299;p21"/>
            <p:cNvCxnSpPr/>
            <p:nvPr/>
          </p:nvCxnSpPr>
          <p:spPr>
            <a:xfrm rot="10800000" flipH="1">
              <a:off x="2641290" y="4917111"/>
              <a:ext cx="499474" cy="308087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300" name="Google Shape;300;p21"/>
            <p:cNvSpPr/>
            <p:nvPr/>
          </p:nvSpPr>
          <p:spPr>
            <a:xfrm>
              <a:off x="2725271" y="4434541"/>
              <a:ext cx="383689" cy="383689"/>
            </a:xfrm>
            <a:prstGeom prst="ellipse">
              <a:avLst/>
            </a:prstGeom>
            <a:noFill/>
            <a:ln w="12700" cap="flat" cmpd="sng">
              <a:solidFill>
                <a:srgbClr val="4271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1" name="Google Shape;301;p21"/>
            <p:cNvSpPr/>
            <p:nvPr/>
          </p:nvSpPr>
          <p:spPr>
            <a:xfrm>
              <a:off x="2693465" y="4406509"/>
              <a:ext cx="447299" cy="447299"/>
            </a:xfrm>
            <a:prstGeom prst="ellipse">
              <a:avLst/>
            </a:prstGeom>
            <a:noFill/>
            <a:ln w="12700" cap="flat" cmpd="sng">
              <a:solidFill>
                <a:srgbClr val="4271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02" name="Google Shape;302;p21"/>
          <p:cNvSpPr txBox="1"/>
          <p:nvPr/>
        </p:nvSpPr>
        <p:spPr>
          <a:xfrm>
            <a:off x="1937982" y="6237027"/>
            <a:ext cx="902117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US" sz="1800">
                <a:solidFill>
                  <a:schemeClr val="dk1"/>
                </a:solidFill>
                <a:latin typeface="Verdana Pro "/>
                <a:ea typeface="Calibri"/>
                <a:cs typeface="Calibri"/>
                <a:sym typeface="Calibri"/>
              </a:rPr>
              <a:t>Both tracrRNA and crRNA are necessary for Cas9 cleavage of DNA</a:t>
            </a:r>
            <a:endParaRPr sz="1800">
              <a:solidFill>
                <a:schemeClr val="dk1"/>
              </a:solidFill>
              <a:latin typeface="Verdana Pro 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" name="Google Shape;307;p22"/>
          <p:cNvGrpSpPr/>
          <p:nvPr/>
        </p:nvGrpSpPr>
        <p:grpSpPr>
          <a:xfrm>
            <a:off x="1802912" y="1559625"/>
            <a:ext cx="8628179" cy="4569198"/>
            <a:chOff x="1802912" y="1559625"/>
            <a:chExt cx="8628179" cy="4569198"/>
          </a:xfrm>
        </p:grpSpPr>
        <p:sp>
          <p:nvSpPr>
            <p:cNvPr id="308" name="Google Shape;308;p22"/>
            <p:cNvSpPr txBox="1"/>
            <p:nvPr/>
          </p:nvSpPr>
          <p:spPr>
            <a:xfrm>
              <a:off x="3351022" y="1559625"/>
              <a:ext cx="7080069" cy="193895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dk1"/>
                  </a:solidFill>
                  <a:latin typeface="Verdana Pro "/>
                  <a:ea typeface="Calibri"/>
                  <a:cs typeface="Calibri"/>
                  <a:sym typeface="Calibri"/>
                </a:rPr>
                <a:t>Plasmid         +           +            +           +</a:t>
              </a:r>
              <a:endParaRPr sz="1600">
                <a:latin typeface="Verdana Pro 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dk1"/>
                  </a:solidFill>
                  <a:latin typeface="Verdana Pro "/>
                  <a:ea typeface="Calibri"/>
                  <a:cs typeface="Calibri"/>
                  <a:sym typeface="Calibri"/>
                </a:rPr>
                <a:t>Cas9               +           +            +           -       </a:t>
              </a:r>
              <a:endParaRPr sz="1600">
                <a:latin typeface="Verdana Pro 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dk1"/>
                  </a:solidFill>
                  <a:latin typeface="Verdana Pro "/>
                  <a:ea typeface="Calibri"/>
                  <a:cs typeface="Calibri"/>
                  <a:sym typeface="Calibri"/>
                </a:rPr>
                <a:t>crRNA            +           +            -           +</a:t>
              </a:r>
              <a:endParaRPr sz="1600">
                <a:latin typeface="Verdana Pro 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dk1"/>
                  </a:solidFill>
                  <a:latin typeface="Verdana Pro "/>
                  <a:ea typeface="Calibri"/>
                  <a:cs typeface="Calibri"/>
                  <a:sym typeface="Calibri"/>
                </a:rPr>
                <a:t>tracRNA         -           +            +           +</a:t>
              </a:r>
              <a:endParaRPr sz="1600">
                <a:latin typeface="Verdana Pro "/>
              </a:endParaRPr>
            </a:p>
          </p:txBody>
        </p:sp>
        <p:grpSp>
          <p:nvGrpSpPr>
            <p:cNvPr id="309" name="Google Shape;309;p22"/>
            <p:cNvGrpSpPr/>
            <p:nvPr/>
          </p:nvGrpSpPr>
          <p:grpSpPr>
            <a:xfrm>
              <a:off x="1802912" y="3575304"/>
              <a:ext cx="7359376" cy="2553519"/>
              <a:chOff x="1766336" y="3429000"/>
              <a:chExt cx="7359376" cy="2553519"/>
            </a:xfrm>
          </p:grpSpPr>
          <p:pic>
            <p:nvPicPr>
              <p:cNvPr id="310" name="Google Shape;310;p22" descr="No image&#10;&#10;Description automatically generated"/>
              <p:cNvPicPr preferRelativeResize="0"/>
              <p:nvPr/>
            </p:nvPicPr>
            <p:blipFill rotWithShape="1">
              <a:blip r:embed="rId3">
                <a:alphaModFix/>
              </a:blip>
              <a:srcRect r="17712" b="32776"/>
              <a:stretch/>
            </p:blipFill>
            <p:spPr>
              <a:xfrm>
                <a:off x="4763809" y="3429000"/>
                <a:ext cx="4361903" cy="2370909"/>
              </a:xfrm>
              <a:prstGeom prst="rect">
                <a:avLst/>
              </a:prstGeom>
              <a:noFill/>
              <a:ln>
                <a:noFill/>
              </a:ln>
            </p:spPr>
          </p:pic>
          <p:grpSp>
            <p:nvGrpSpPr>
              <p:cNvPr id="311" name="Google Shape;311;p22"/>
              <p:cNvGrpSpPr/>
              <p:nvPr/>
            </p:nvGrpSpPr>
            <p:grpSpPr>
              <a:xfrm>
                <a:off x="1766336" y="3636700"/>
                <a:ext cx="774797" cy="755340"/>
                <a:chOff x="1226840" y="3723785"/>
                <a:chExt cx="774797" cy="755340"/>
              </a:xfrm>
            </p:grpSpPr>
            <p:sp>
              <p:nvSpPr>
                <p:cNvPr id="312" name="Google Shape;312;p22"/>
                <p:cNvSpPr/>
                <p:nvPr/>
              </p:nvSpPr>
              <p:spPr>
                <a:xfrm>
                  <a:off x="1226840" y="3723785"/>
                  <a:ext cx="774797" cy="755340"/>
                </a:xfrm>
                <a:prstGeom prst="ellipse">
                  <a:avLst/>
                </a:prstGeom>
                <a:noFill/>
                <a:ln w="25400" cap="flat" cmpd="sng">
                  <a:solidFill>
                    <a:srgbClr val="31538F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chemeClr val="lt1"/>
                    </a:solidFill>
                    <a:latin typeface="Verdana Pro 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3" name="Google Shape;313;p22"/>
                <p:cNvSpPr/>
                <p:nvPr/>
              </p:nvSpPr>
              <p:spPr>
                <a:xfrm>
                  <a:off x="1271628" y="3778463"/>
                  <a:ext cx="673317" cy="644821"/>
                </a:xfrm>
                <a:prstGeom prst="ellipse">
                  <a:avLst/>
                </a:prstGeom>
                <a:noFill/>
                <a:ln w="22225" cap="flat" cmpd="sng">
                  <a:solidFill>
                    <a:srgbClr val="31538F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chemeClr val="lt1"/>
                    </a:solidFill>
                    <a:latin typeface="Verdana Pro 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4" name="Google Shape;314;p22"/>
                <p:cNvSpPr/>
                <p:nvPr/>
              </p:nvSpPr>
              <p:spPr>
                <a:xfrm rot="10800000" flipH="1">
                  <a:off x="1903851" y="3824353"/>
                  <a:ext cx="45719" cy="87468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chemeClr val="lt1"/>
                    </a:solidFill>
                    <a:latin typeface="Verdana Pro 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15" name="Google Shape;315;p22"/>
              <p:cNvGrpSpPr/>
              <p:nvPr/>
            </p:nvGrpSpPr>
            <p:grpSpPr>
              <a:xfrm>
                <a:off x="2541133" y="4578397"/>
                <a:ext cx="1257738" cy="68911"/>
                <a:chOff x="805625" y="4257923"/>
                <a:chExt cx="1257738" cy="68911"/>
              </a:xfrm>
            </p:grpSpPr>
            <p:cxnSp>
              <p:nvCxnSpPr>
                <p:cNvPr id="316" name="Google Shape;316;p22"/>
                <p:cNvCxnSpPr/>
                <p:nvPr/>
              </p:nvCxnSpPr>
              <p:spPr>
                <a:xfrm>
                  <a:off x="805625" y="4257923"/>
                  <a:ext cx="1257738" cy="0"/>
                </a:xfrm>
                <a:prstGeom prst="straightConnector1">
                  <a:avLst/>
                </a:prstGeom>
                <a:noFill/>
                <a:ln w="25400" cap="flat" cmpd="sng">
                  <a:solidFill>
                    <a:schemeClr val="accent1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</p:cxnSp>
            <p:cxnSp>
              <p:nvCxnSpPr>
                <p:cNvPr id="317" name="Google Shape;317;p22"/>
                <p:cNvCxnSpPr/>
                <p:nvPr/>
              </p:nvCxnSpPr>
              <p:spPr>
                <a:xfrm>
                  <a:off x="805625" y="4326834"/>
                  <a:ext cx="1257738" cy="0"/>
                </a:xfrm>
                <a:prstGeom prst="straightConnector1">
                  <a:avLst/>
                </a:prstGeom>
                <a:noFill/>
                <a:ln w="25400" cap="flat" cmpd="sng">
                  <a:solidFill>
                    <a:schemeClr val="accent1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</p:cxnSp>
          </p:grpSp>
          <p:cxnSp>
            <p:nvCxnSpPr>
              <p:cNvPr id="318" name="Google Shape;318;p22"/>
              <p:cNvCxnSpPr/>
              <p:nvPr/>
            </p:nvCxnSpPr>
            <p:spPr>
              <a:xfrm>
                <a:off x="2743022" y="4102688"/>
                <a:ext cx="1943100" cy="0"/>
              </a:xfrm>
              <a:prstGeom prst="straightConnector1">
                <a:avLst/>
              </a:prstGeom>
              <a:noFill/>
              <a:ln w="25400" cap="flat" cmpd="sng">
                <a:solidFill>
                  <a:srgbClr val="FF0000"/>
                </a:solidFill>
                <a:prstDash val="solid"/>
                <a:miter lim="800000"/>
                <a:headEnd type="none" w="sm" len="sm"/>
                <a:tailEnd type="triangle" w="med" len="med"/>
              </a:ln>
            </p:spPr>
          </p:cxnSp>
          <p:cxnSp>
            <p:nvCxnSpPr>
              <p:cNvPr id="319" name="Google Shape;319;p22"/>
              <p:cNvCxnSpPr/>
              <p:nvPr/>
            </p:nvCxnSpPr>
            <p:spPr>
              <a:xfrm>
                <a:off x="4038346" y="4613227"/>
                <a:ext cx="603326" cy="0"/>
              </a:xfrm>
              <a:prstGeom prst="straightConnector1">
                <a:avLst/>
              </a:prstGeom>
              <a:noFill/>
              <a:ln w="25400" cap="flat" cmpd="sng">
                <a:solidFill>
                  <a:srgbClr val="FF0000"/>
                </a:solidFill>
                <a:prstDash val="solid"/>
                <a:miter lim="800000"/>
                <a:headEnd type="none" w="sm" len="sm"/>
                <a:tailEnd type="triangle" w="med" len="med"/>
              </a:ln>
            </p:spPr>
          </p:cxnSp>
          <p:sp>
            <p:nvSpPr>
              <p:cNvPr id="320" name="Google Shape;320;p22"/>
              <p:cNvSpPr/>
              <p:nvPr/>
            </p:nvSpPr>
            <p:spPr>
              <a:xfrm>
                <a:off x="3314446" y="4884965"/>
                <a:ext cx="1263650" cy="400050"/>
              </a:xfrm>
              <a:custGeom>
                <a:avLst/>
                <a:gdLst/>
                <a:ahLst/>
                <a:cxnLst/>
                <a:rect l="l" t="t" r="r" b="b"/>
                <a:pathLst>
                  <a:path w="1263650" h="400050" extrusionOk="0">
                    <a:moveTo>
                      <a:pt x="0" y="400050"/>
                    </a:moveTo>
                    <a:lnTo>
                      <a:pt x="222250" y="0"/>
                    </a:lnTo>
                    <a:lnTo>
                      <a:pt x="1263650" y="0"/>
                    </a:lnTo>
                  </a:path>
                </a:pathLst>
              </a:custGeom>
              <a:noFill/>
              <a:ln w="25400" cap="flat" cmpd="sng">
                <a:solidFill>
                  <a:srgbClr val="FF0000"/>
                </a:solidFill>
                <a:prstDash val="solid"/>
                <a:miter lim="800000"/>
                <a:headEnd type="none" w="sm" len="sm"/>
                <a:tailEnd type="triangle" w="med" len="med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Verdana Pro 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21" name="Google Shape;321;p22"/>
              <p:cNvGrpSpPr/>
              <p:nvPr/>
            </p:nvGrpSpPr>
            <p:grpSpPr>
              <a:xfrm>
                <a:off x="3022853" y="5183415"/>
                <a:ext cx="162372" cy="799104"/>
                <a:chOff x="3089363" y="5372100"/>
                <a:chExt cx="162372" cy="799104"/>
              </a:xfrm>
            </p:grpSpPr>
            <p:sp>
              <p:nvSpPr>
                <p:cNvPr id="322" name="Google Shape;322;p22"/>
                <p:cNvSpPr/>
                <p:nvPr/>
              </p:nvSpPr>
              <p:spPr>
                <a:xfrm>
                  <a:off x="3089364" y="5372100"/>
                  <a:ext cx="148553" cy="133252"/>
                </a:xfrm>
                <a:prstGeom prst="ellipse">
                  <a:avLst/>
                </a:prstGeom>
                <a:noFill/>
                <a:ln w="25400" cap="flat" cmpd="sng">
                  <a:solidFill>
                    <a:srgbClr val="31538F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chemeClr val="lt1"/>
                    </a:solidFill>
                    <a:latin typeface="Verdana Pro 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3" name="Google Shape;323;p22"/>
                <p:cNvSpPr/>
                <p:nvPr/>
              </p:nvSpPr>
              <p:spPr>
                <a:xfrm>
                  <a:off x="3089363" y="5505352"/>
                  <a:ext cx="148553" cy="133252"/>
                </a:xfrm>
                <a:prstGeom prst="ellipse">
                  <a:avLst/>
                </a:prstGeom>
                <a:noFill/>
                <a:ln w="25400" cap="flat" cmpd="sng">
                  <a:solidFill>
                    <a:srgbClr val="31538F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chemeClr val="lt1"/>
                    </a:solidFill>
                    <a:latin typeface="Verdana Pro 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4" name="Google Shape;324;p22"/>
                <p:cNvSpPr/>
                <p:nvPr/>
              </p:nvSpPr>
              <p:spPr>
                <a:xfrm>
                  <a:off x="3100799" y="5637253"/>
                  <a:ext cx="148553" cy="133252"/>
                </a:xfrm>
                <a:prstGeom prst="ellipse">
                  <a:avLst/>
                </a:prstGeom>
                <a:noFill/>
                <a:ln w="25400" cap="flat" cmpd="sng">
                  <a:solidFill>
                    <a:srgbClr val="31538F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chemeClr val="lt1"/>
                    </a:solidFill>
                    <a:latin typeface="Verdana Pro 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5" name="Google Shape;325;p22"/>
                <p:cNvSpPr/>
                <p:nvPr/>
              </p:nvSpPr>
              <p:spPr>
                <a:xfrm>
                  <a:off x="3103182" y="5766743"/>
                  <a:ext cx="148553" cy="133252"/>
                </a:xfrm>
                <a:prstGeom prst="ellipse">
                  <a:avLst/>
                </a:prstGeom>
                <a:noFill/>
                <a:ln w="25400" cap="flat" cmpd="sng">
                  <a:solidFill>
                    <a:srgbClr val="31538F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chemeClr val="lt1"/>
                    </a:solidFill>
                    <a:latin typeface="Verdana Pro 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6" name="Google Shape;326;p22"/>
                <p:cNvSpPr/>
                <p:nvPr/>
              </p:nvSpPr>
              <p:spPr>
                <a:xfrm>
                  <a:off x="3100798" y="5913331"/>
                  <a:ext cx="148553" cy="133252"/>
                </a:xfrm>
                <a:prstGeom prst="ellipse">
                  <a:avLst/>
                </a:prstGeom>
                <a:noFill/>
                <a:ln w="25400" cap="flat" cmpd="sng">
                  <a:solidFill>
                    <a:srgbClr val="31538F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chemeClr val="lt1"/>
                    </a:solidFill>
                    <a:latin typeface="Verdana Pro 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7" name="Google Shape;327;p22"/>
                <p:cNvSpPr/>
                <p:nvPr/>
              </p:nvSpPr>
              <p:spPr>
                <a:xfrm>
                  <a:off x="3100797" y="6037952"/>
                  <a:ext cx="148553" cy="133252"/>
                </a:xfrm>
                <a:prstGeom prst="ellipse">
                  <a:avLst/>
                </a:prstGeom>
                <a:noFill/>
                <a:ln w="25400" cap="flat" cmpd="sng">
                  <a:solidFill>
                    <a:srgbClr val="31538F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solidFill>
                      <a:schemeClr val="lt1"/>
                    </a:solidFill>
                    <a:latin typeface="Verdana Pro 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  <p:sp>
        <p:nvSpPr>
          <p:cNvPr id="328" name="Google Shape;328;p22"/>
          <p:cNvSpPr txBox="1"/>
          <p:nvPr/>
        </p:nvSpPr>
        <p:spPr>
          <a:xfrm>
            <a:off x="1009162" y="390876"/>
            <a:ext cx="10898205" cy="769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dk1"/>
                </a:solidFill>
                <a:latin typeface="Verdana Pro "/>
                <a:ea typeface="Calibri"/>
                <a:cs typeface="Calibri"/>
                <a:sym typeface="Calibri"/>
              </a:rPr>
              <a:t>Experimental Evidence</a:t>
            </a:r>
            <a:r>
              <a:rPr lang="en-US" sz="2000" dirty="0">
                <a:solidFill>
                  <a:schemeClr val="dk1"/>
                </a:solidFill>
                <a:latin typeface="Verdana Pro "/>
                <a:ea typeface="Calibri"/>
                <a:cs typeface="Calibri"/>
                <a:sym typeface="Calibri"/>
              </a:rPr>
              <a:t>….</a:t>
            </a:r>
            <a:r>
              <a:rPr lang="en-US" sz="2000" i="1" dirty="0">
                <a:solidFill>
                  <a:schemeClr val="dk1"/>
                </a:solidFill>
                <a:latin typeface="Verdana Pro "/>
                <a:ea typeface="Calibri"/>
                <a:cs typeface="Calibri"/>
                <a:sym typeface="Calibri"/>
              </a:rPr>
              <a:t>that </a:t>
            </a:r>
            <a:r>
              <a:rPr lang="en-US" sz="2000" i="1" dirty="0" err="1">
                <a:solidFill>
                  <a:srgbClr val="FF0000"/>
                </a:solidFill>
                <a:latin typeface="Verdana Pro "/>
                <a:ea typeface="Calibri"/>
                <a:cs typeface="Calibri"/>
                <a:sym typeface="Calibri"/>
              </a:rPr>
              <a:t>tracRNA</a:t>
            </a:r>
            <a:r>
              <a:rPr lang="en-US" sz="2000" i="1" dirty="0">
                <a:solidFill>
                  <a:srgbClr val="FF0000"/>
                </a:solidFill>
                <a:latin typeface="Verdana Pro "/>
                <a:ea typeface="Calibri"/>
                <a:cs typeface="Calibri"/>
                <a:sym typeface="Calibri"/>
              </a:rPr>
              <a:t> </a:t>
            </a:r>
            <a:r>
              <a:rPr lang="en-US" sz="2000" i="1" dirty="0">
                <a:solidFill>
                  <a:schemeClr val="dk1"/>
                </a:solidFill>
                <a:latin typeface="Verdana Pro "/>
                <a:ea typeface="Calibri"/>
                <a:cs typeface="Calibri"/>
                <a:sym typeface="Calibri"/>
              </a:rPr>
              <a:t>was required for Cas9 endonuclease activity</a:t>
            </a:r>
            <a:endParaRPr sz="1600" dirty="0">
              <a:latin typeface="Verdana Pro 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3" name="Google Shape;333;p20"/>
          <p:cNvGrpSpPr/>
          <p:nvPr/>
        </p:nvGrpSpPr>
        <p:grpSpPr>
          <a:xfrm>
            <a:off x="3461702" y="945628"/>
            <a:ext cx="5268595" cy="5293995"/>
            <a:chOff x="0" y="0"/>
            <a:chExt cx="5268595" cy="5293995"/>
          </a:xfrm>
        </p:grpSpPr>
        <p:pic>
          <p:nvPicPr>
            <p:cNvPr id="334" name="Google Shape;334;p20" descr="20 Different Types of T-Shirts - Sew Guide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0" y="0"/>
              <a:ext cx="5268595" cy="5293995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335" name="Google Shape;335;p20"/>
            <p:cNvGrpSpPr/>
            <p:nvPr/>
          </p:nvGrpSpPr>
          <p:grpSpPr>
            <a:xfrm>
              <a:off x="1475715" y="1149790"/>
              <a:ext cx="2453489" cy="2828066"/>
              <a:chOff x="0" y="0"/>
              <a:chExt cx="2453489" cy="2828066"/>
            </a:xfrm>
          </p:grpSpPr>
          <p:sp>
            <p:nvSpPr>
              <p:cNvPr id="336" name="Google Shape;336;p20"/>
              <p:cNvSpPr txBox="1"/>
              <p:nvPr/>
            </p:nvSpPr>
            <p:spPr>
              <a:xfrm>
                <a:off x="0" y="0"/>
                <a:ext cx="2453489" cy="102304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200" b="1" dirty="0">
                    <a:solidFill>
                      <a:schemeClr val="dk1"/>
                    </a:solidFill>
                    <a:latin typeface="Verdana Pro "/>
                    <a:ea typeface="Calibri"/>
                    <a:cs typeface="Calibri"/>
                    <a:sym typeface="Calibri"/>
                  </a:rPr>
                  <a:t>Its all about</a:t>
                </a:r>
                <a:endParaRPr sz="1100" dirty="0">
                  <a:solidFill>
                    <a:schemeClr val="dk1"/>
                  </a:solidFill>
                  <a:latin typeface="Verdana Pro "/>
                  <a:ea typeface="Calibri"/>
                  <a:cs typeface="Calibri"/>
                  <a:sym typeface="Calibri"/>
                </a:endParaRPr>
              </a:p>
              <a:p>
                <a:pPr marL="0" marR="0" lvl="0" indent="0" algn="ctr" rtl="0">
                  <a:lnSpc>
                    <a:spcPct val="107000"/>
                  </a:lnSpc>
                  <a:spcBef>
                    <a:spcPts val="800"/>
                  </a:spcBef>
                  <a:spcAft>
                    <a:spcPts val="0"/>
                  </a:spcAft>
                  <a:buNone/>
                </a:pPr>
                <a:r>
                  <a:rPr lang="en-US" sz="2200" b="1" dirty="0">
                    <a:solidFill>
                      <a:srgbClr val="FF0000"/>
                    </a:solidFill>
                    <a:latin typeface="Verdana Pro "/>
                    <a:ea typeface="Calibri"/>
                    <a:cs typeface="Calibri"/>
                    <a:sym typeface="Calibri"/>
                  </a:rPr>
                  <a:t>Shifting bands…</a:t>
                </a:r>
                <a:endParaRPr sz="1100" dirty="0">
                  <a:solidFill>
                    <a:schemeClr val="dk1"/>
                  </a:solidFill>
                  <a:latin typeface="Verdana Pro 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37" name="Google Shape;337;p20"/>
              <p:cNvGrpSpPr/>
              <p:nvPr/>
            </p:nvGrpSpPr>
            <p:grpSpPr>
              <a:xfrm>
                <a:off x="227254" y="1354780"/>
                <a:ext cx="1998980" cy="1473286"/>
                <a:chOff x="73345" y="250257"/>
                <a:chExt cx="1998980" cy="1473286"/>
              </a:xfrm>
            </p:grpSpPr>
            <p:pic>
              <p:nvPicPr>
                <p:cNvPr id="338" name="Google Shape;338;p20" descr="No image&#10;&#10;Description automatically generated"/>
                <p:cNvPicPr preferRelativeResize="0"/>
                <p:nvPr/>
              </p:nvPicPr>
              <p:blipFill rotWithShape="1">
                <a:blip r:embed="rId4">
                  <a:alphaModFix/>
                </a:blip>
                <a:srcRect b="32776"/>
                <a:stretch/>
              </p:blipFill>
              <p:spPr>
                <a:xfrm>
                  <a:off x="73345" y="250257"/>
                  <a:ext cx="1998980" cy="894080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339" name="Google Shape;339;p20"/>
                <p:cNvSpPr txBox="1"/>
                <p:nvPr/>
              </p:nvSpPr>
              <p:spPr>
                <a:xfrm>
                  <a:off x="226336" y="1234656"/>
                  <a:ext cx="1692998" cy="488887"/>
                </a:xfrm>
                <a:prstGeom prst="rect">
                  <a:avLst/>
                </a:prstGeom>
                <a:noFill/>
                <a:ln w="9525" cap="flat" cmpd="sng">
                  <a:noFill/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7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2200" b="1" dirty="0">
                      <a:solidFill>
                        <a:srgbClr val="FF0000"/>
                      </a:solidFill>
                      <a:latin typeface="Verdana Pro "/>
                      <a:ea typeface="Calibri"/>
                      <a:cs typeface="Calibri"/>
                      <a:sym typeface="Calibri"/>
                    </a:rPr>
                    <a:t>… on gels !</a:t>
                  </a:r>
                  <a:endParaRPr sz="1100" b="1" dirty="0">
                    <a:solidFill>
                      <a:schemeClr val="dk1"/>
                    </a:solidFill>
                    <a:latin typeface="Verdana Pro 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27"/>
          <p:cNvSpPr txBox="1"/>
          <p:nvPr/>
        </p:nvSpPr>
        <p:spPr>
          <a:xfrm>
            <a:off x="1282775" y="2249800"/>
            <a:ext cx="9443400" cy="18466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alibri"/>
              <a:buNone/>
            </a:pPr>
            <a:r>
              <a:rPr lang="en-US" sz="2700" b="1">
                <a:solidFill>
                  <a:schemeClr val="dk1"/>
                </a:solidFill>
                <a:latin typeface="Verdana Pro "/>
                <a:ea typeface="Calibri"/>
                <a:cs typeface="Calibri"/>
                <a:sym typeface="Calibri"/>
              </a:rPr>
              <a:t>“</a:t>
            </a:r>
            <a:r>
              <a:rPr lang="en-US" sz="2700" b="1" i="1">
                <a:solidFill>
                  <a:schemeClr val="dk1"/>
                </a:solidFill>
                <a:latin typeface="Verdana Pro "/>
                <a:ea typeface="Calibri"/>
                <a:cs typeface="Calibri"/>
                <a:sym typeface="Calibri"/>
              </a:rPr>
              <a:t>We propose </a:t>
            </a:r>
            <a:r>
              <a:rPr lang="en-US" sz="2700" b="1" i="1">
                <a:solidFill>
                  <a:srgbClr val="FF0000"/>
                </a:solidFill>
                <a:latin typeface="Verdana Pro "/>
                <a:ea typeface="Calibri"/>
                <a:cs typeface="Calibri"/>
                <a:sym typeface="Calibri"/>
              </a:rPr>
              <a:t>an alternative methodology based on RNA-programmed Cas9 </a:t>
            </a:r>
            <a:r>
              <a:rPr lang="en-US" sz="2700" b="1" i="1">
                <a:solidFill>
                  <a:schemeClr val="dk1"/>
                </a:solidFill>
                <a:latin typeface="Verdana Pro "/>
                <a:ea typeface="Calibri"/>
                <a:cs typeface="Calibri"/>
                <a:sym typeface="Calibri"/>
              </a:rPr>
              <a:t>that could offer considerable potential for gene targeting and genome editing applications.”  </a:t>
            </a:r>
            <a:endParaRPr sz="2700" b="1" i="1">
              <a:solidFill>
                <a:schemeClr val="dk1"/>
              </a:solidFill>
              <a:latin typeface="Verdana Pro "/>
              <a:ea typeface="Calibri"/>
              <a:cs typeface="Calibri"/>
              <a:sym typeface="Calibri"/>
            </a:endParaRPr>
          </a:p>
        </p:txBody>
      </p:sp>
      <p:sp>
        <p:nvSpPr>
          <p:cNvPr id="371" name="Google Shape;371;p27"/>
          <p:cNvSpPr txBox="1"/>
          <p:nvPr/>
        </p:nvSpPr>
        <p:spPr>
          <a:xfrm>
            <a:off x="1420950" y="1154500"/>
            <a:ext cx="93447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None/>
            </a:pPr>
            <a:r>
              <a:rPr lang="en-US" sz="2600" b="1">
                <a:solidFill>
                  <a:schemeClr val="dk1"/>
                </a:solidFill>
                <a:latin typeface="Verdana Pro "/>
                <a:ea typeface="Calibri"/>
                <a:cs typeface="Calibri"/>
                <a:sym typeface="Calibri"/>
              </a:rPr>
              <a:t>Concluding statement,</a:t>
            </a:r>
            <a:r>
              <a:rPr lang="en-US" sz="2600">
                <a:solidFill>
                  <a:schemeClr val="dk1"/>
                </a:solidFill>
                <a:latin typeface="Verdana Pro "/>
                <a:ea typeface="Calibri"/>
                <a:cs typeface="Calibri"/>
                <a:sym typeface="Calibri"/>
              </a:rPr>
              <a:t> 2012 Jinek paper</a:t>
            </a:r>
            <a:endParaRPr sz="2600">
              <a:solidFill>
                <a:schemeClr val="dk1"/>
              </a:solidFill>
              <a:latin typeface="Verdana Pro 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28"/>
          <p:cNvSpPr txBox="1"/>
          <p:nvPr/>
        </p:nvSpPr>
        <p:spPr>
          <a:xfrm>
            <a:off x="865539" y="2170828"/>
            <a:ext cx="9227700" cy="16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happens after the cut?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00" b="1" i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Minding our metaphors….</a:t>
            </a:r>
            <a:endParaRPr sz="2100" b="1" i="1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4" name="Google Shape;384;p28"/>
          <p:cNvSpPr txBox="1"/>
          <p:nvPr/>
        </p:nvSpPr>
        <p:spPr>
          <a:xfrm>
            <a:off x="6191395" y="5751646"/>
            <a:ext cx="46209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Stay tuned…</a:t>
            </a:r>
            <a:endParaRPr sz="19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6FC4DD2-B37B-9A79-2422-0C62488A2BE3}"/>
              </a:ext>
            </a:extLst>
          </p:cNvPr>
          <p:cNvSpPr/>
          <p:nvPr/>
        </p:nvSpPr>
        <p:spPr>
          <a:xfrm>
            <a:off x="1484141" y="5046950"/>
            <a:ext cx="8553157" cy="1292258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336A82E-7C61-9E96-6783-D3BF807405EC}"/>
              </a:ext>
            </a:extLst>
          </p:cNvPr>
          <p:cNvSpPr txBox="1"/>
          <p:nvPr/>
        </p:nvSpPr>
        <p:spPr>
          <a:xfrm>
            <a:off x="668215" y="226669"/>
            <a:ext cx="99036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Coming soon,… </a:t>
            </a:r>
            <a:r>
              <a:rPr lang="en-US" sz="2400" b="1" dirty="0"/>
              <a:t>to a workshop near you.</a:t>
            </a:r>
            <a:endParaRPr lang="en-US" sz="32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047B6C4-5DF6-DF60-A93C-C1B48605E563}"/>
              </a:ext>
            </a:extLst>
          </p:cNvPr>
          <p:cNvSpPr txBox="1"/>
          <p:nvPr/>
        </p:nvSpPr>
        <p:spPr>
          <a:xfrm>
            <a:off x="668215" y="943665"/>
            <a:ext cx="105648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Tomorrow’s Science Today</a:t>
            </a:r>
            <a:r>
              <a:rPr lang="en-US" sz="3200" b="1" i="1" dirty="0">
                <a:solidFill>
                  <a:srgbClr val="FF0000"/>
                </a:solidFill>
              </a:rPr>
              <a:t>:  </a:t>
            </a:r>
            <a:r>
              <a:rPr lang="en-US" sz="2800" b="1" i="1" dirty="0">
                <a:solidFill>
                  <a:srgbClr val="FF0000"/>
                </a:solidFill>
              </a:rPr>
              <a:t>preparing for the next pandemic.</a:t>
            </a:r>
          </a:p>
          <a:p>
            <a:pPr algn="ctr"/>
            <a:r>
              <a:rPr lang="en-US" sz="2400" i="1" dirty="0"/>
              <a:t>An NIH SEPA project.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3E16D5A-4C48-33CA-F6CD-9FAD28B90F0A}"/>
              </a:ext>
            </a:extLst>
          </p:cNvPr>
          <p:cNvGrpSpPr/>
          <p:nvPr/>
        </p:nvGrpSpPr>
        <p:grpSpPr>
          <a:xfrm>
            <a:off x="1005840" y="2188587"/>
            <a:ext cx="9896621" cy="2480825"/>
            <a:chOff x="998807" y="2507046"/>
            <a:chExt cx="9896621" cy="2480825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31C62985-4944-8A70-12F9-5E5EED5F0BA4}"/>
                </a:ext>
              </a:extLst>
            </p:cNvPr>
            <p:cNvGrpSpPr/>
            <p:nvPr/>
          </p:nvGrpSpPr>
          <p:grpSpPr>
            <a:xfrm>
              <a:off x="1477107" y="2507046"/>
              <a:ext cx="9418321" cy="2480825"/>
              <a:chOff x="1477107" y="2507046"/>
              <a:chExt cx="9418321" cy="2480825"/>
            </a:xfrm>
          </p:grpSpPr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9CFBEF8-B984-412F-1A08-0B6340E035C1}"/>
                  </a:ext>
                </a:extLst>
              </p:cNvPr>
              <p:cNvSpPr txBox="1"/>
              <p:nvPr/>
            </p:nvSpPr>
            <p:spPr>
              <a:xfrm>
                <a:off x="1477107" y="2507046"/>
                <a:ext cx="9418321" cy="16927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b="1" dirty="0"/>
                  <a:t>New Instructional Materials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sz="2000" dirty="0"/>
                  <a:t>Models, models and more models….</a:t>
                </a:r>
              </a:p>
              <a:p>
                <a:pPr lvl="2"/>
                <a:r>
                  <a:rPr lang="en-US" sz="2000" dirty="0"/>
                  <a:t>A Virus Collection,.. including CoV-2</a:t>
                </a:r>
              </a:p>
              <a:p>
                <a:pPr lvl="2"/>
                <a:r>
                  <a:rPr lang="en-US" sz="2000" dirty="0"/>
                  <a:t>Antibodies/vaccines /and your immune system</a:t>
                </a:r>
              </a:p>
              <a:p>
                <a:pPr lvl="2"/>
                <a:r>
                  <a:rPr lang="en-US" sz="2000" dirty="0"/>
                  <a:t>mRNA vaccines and multi-valent, ultra-potent vaccines…from synthetic biology.</a:t>
                </a:r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69F628C-F1F5-328B-E33E-4DF82E6C45A3}"/>
                  </a:ext>
                </a:extLst>
              </p:cNvPr>
              <p:cNvSpPr txBox="1"/>
              <p:nvPr/>
            </p:nvSpPr>
            <p:spPr>
              <a:xfrm>
                <a:off x="1477108" y="4526206"/>
                <a:ext cx="916510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b="1" dirty="0"/>
                  <a:t>A Professional Learning Experience</a:t>
                </a:r>
                <a:r>
                  <a:rPr lang="en-US" dirty="0"/>
                  <a:t>…</a:t>
                </a:r>
                <a:r>
                  <a:rPr lang="en-US" sz="2000" dirty="0"/>
                  <a:t>beginning in the summer of 2024</a:t>
                </a:r>
                <a:endParaRPr lang="en-US" dirty="0"/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D2BCD79-69B8-A476-E4D8-CC30C9A25F83}"/>
                </a:ext>
              </a:extLst>
            </p:cNvPr>
            <p:cNvSpPr txBox="1"/>
            <p:nvPr/>
          </p:nvSpPr>
          <p:spPr>
            <a:xfrm>
              <a:off x="998807" y="4059237"/>
              <a:ext cx="818739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200150" lvl="2" indent="-285750">
                <a:buFont typeface="Arial" panose="020B0604020202020204" pitchFamily="34" charset="0"/>
                <a:buChar char="•"/>
              </a:pPr>
              <a:r>
                <a:rPr lang="en-US" sz="2000" dirty="0"/>
                <a:t>Stories, stories and more stories….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1E78E7DF-9D8E-92AE-1A17-090DABB9C0B2}"/>
              </a:ext>
            </a:extLst>
          </p:cNvPr>
          <p:cNvSpPr txBox="1"/>
          <p:nvPr/>
        </p:nvSpPr>
        <p:spPr>
          <a:xfrm>
            <a:off x="1828799" y="5154470"/>
            <a:ext cx="998806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But first,…enroll now in </a:t>
            </a:r>
            <a:r>
              <a:rPr lang="en-US" sz="2400" b="1" dirty="0">
                <a:solidFill>
                  <a:srgbClr val="FF0000"/>
                </a:solidFill>
              </a:rPr>
              <a:t>Modeling the Molecular World</a:t>
            </a:r>
            <a:r>
              <a:rPr lang="en-US" sz="2400" b="1" dirty="0"/>
              <a:t>, </a:t>
            </a:r>
            <a:r>
              <a:rPr lang="en-US" sz="2400" dirty="0"/>
              <a:t>2023</a:t>
            </a:r>
          </a:p>
          <a:p>
            <a:r>
              <a:rPr lang="en-US" sz="2000" dirty="0">
                <a:solidFill>
                  <a:srgbClr val="000000"/>
                </a:solidFill>
                <a:effectLst/>
                <a:latin typeface="DM Sans" panose="020B0604020202020204" pitchFamily="2" charset="0"/>
              </a:rPr>
              <a:t>		Session 1 --  June 26-30, or</a:t>
            </a:r>
            <a:br>
              <a:rPr lang="en-US" sz="2000" dirty="0">
                <a:solidFill>
                  <a:srgbClr val="000000"/>
                </a:solidFill>
                <a:effectLst/>
                <a:latin typeface="DM Sans" panose="020B0604020202020204" pitchFamily="2" charset="0"/>
              </a:rPr>
            </a:br>
            <a:r>
              <a:rPr lang="en-US" sz="2000" dirty="0">
                <a:solidFill>
                  <a:srgbClr val="000000"/>
                </a:solidFill>
                <a:effectLst/>
                <a:latin typeface="DM Sans" panose="020B0604020202020204" pitchFamily="2" charset="0"/>
              </a:rPr>
              <a:t>		Session 2 -- July  17 - 21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9164372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Qr code&#10;&#10;Description automatically generated">
            <a:extLst>
              <a:ext uri="{FF2B5EF4-FFF2-40B4-BE49-F238E27FC236}">
                <a16:creationId xmlns:a16="http://schemas.microsoft.com/office/drawing/2014/main" id="{ED5CCF74-8E1B-DCCC-06FE-274FBE569D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8702" y="191601"/>
            <a:ext cx="3562708" cy="3584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8804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EE96E48-C8AF-44B2-DF0D-97AEFEB43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722DF9C-FAE9-52B3-1074-22643581737E}"/>
              </a:ext>
            </a:extLst>
          </p:cNvPr>
          <p:cNvSpPr txBox="1"/>
          <p:nvPr/>
        </p:nvSpPr>
        <p:spPr>
          <a:xfrm>
            <a:off x="1095429" y="684405"/>
            <a:ext cx="113130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 verdana pro "/>
                <a:cs typeface="Calibri" panose="020F0502020204030204" pitchFamily="34" charset="0"/>
              </a:rPr>
              <a:t>So</a:t>
            </a:r>
            <a:r>
              <a:rPr lang="en-US" sz="2800" dirty="0">
                <a:latin typeface=" verdana pro "/>
                <a:cs typeface="Calibri" panose="020F0502020204030204" pitchFamily="34" charset="0"/>
              </a:rPr>
              <a:t>,… </a:t>
            </a:r>
            <a:r>
              <a:rPr lang="en-US" sz="2800" i="1" dirty="0">
                <a:latin typeface=" verdana pro "/>
                <a:cs typeface="Calibri" panose="020F0502020204030204" pitchFamily="34" charset="0"/>
              </a:rPr>
              <a:t>how should we introduce students to CRISPR?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0283816-4E30-04B2-FDBA-23F45FBFF18A}"/>
              </a:ext>
            </a:extLst>
          </p:cNvPr>
          <p:cNvSpPr txBox="1"/>
          <p:nvPr/>
        </p:nvSpPr>
        <p:spPr>
          <a:xfrm>
            <a:off x="1559855" y="2074587"/>
            <a:ext cx="954803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8" indent="-457200">
              <a:buFont typeface="Arial" panose="020B0604020202020204" pitchFamily="34" charset="0"/>
              <a:buChar char="•"/>
            </a:pPr>
            <a:r>
              <a:rPr lang="en-US" sz="2800" i="1" dirty="0">
                <a:latin typeface="Verdana Pro" panose="020B0604030504040204" pitchFamily="34" charset="0"/>
                <a:cs typeface="Calibri" panose="020F0502020204030204" pitchFamily="34" charset="0"/>
              </a:rPr>
              <a:t>How can we capture students’ interest in CRISPR?</a:t>
            </a:r>
          </a:p>
          <a:p>
            <a:endParaRPr lang="en-US" sz="2800" i="1" dirty="0">
              <a:latin typeface="Verdana Pro" panose="020B0604030504040204" pitchFamily="34" charset="0"/>
              <a:cs typeface="Calibri" panose="020F0502020204030204" pitchFamily="34" charset="0"/>
            </a:endParaRPr>
          </a:p>
          <a:p>
            <a:pPr marL="457200" lvl="1" indent="-457200">
              <a:buFont typeface="Arial" panose="020B0604020202020204" pitchFamily="34" charset="0"/>
              <a:buChar char="•"/>
            </a:pPr>
            <a:r>
              <a:rPr lang="en-US" sz="2800" i="1" dirty="0">
                <a:latin typeface="Verdana Pro" panose="020B0604030504040204" pitchFamily="34" charset="0"/>
                <a:cs typeface="Calibri" panose="020F0502020204030204" pitchFamily="34" charset="0"/>
              </a:rPr>
              <a:t>How can we connect CRISPR to what we are already teaching?</a:t>
            </a:r>
          </a:p>
        </p:txBody>
      </p:sp>
    </p:spTree>
    <p:extLst>
      <p:ext uri="{BB962C8B-B14F-4D97-AF65-F5344CB8AC3E}">
        <p14:creationId xmlns:p14="http://schemas.microsoft.com/office/powerpoint/2010/main" val="1121276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84;p11">
            <a:extLst>
              <a:ext uri="{FF2B5EF4-FFF2-40B4-BE49-F238E27FC236}">
                <a16:creationId xmlns:a16="http://schemas.microsoft.com/office/drawing/2014/main" id="{619EC1B1-2E3D-4148-92F6-CA7CD2A1D515}"/>
              </a:ext>
            </a:extLst>
          </p:cNvPr>
          <p:cNvSpPr txBox="1"/>
          <p:nvPr/>
        </p:nvSpPr>
        <p:spPr>
          <a:xfrm>
            <a:off x="934223" y="1564714"/>
            <a:ext cx="9622500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Could you have discovered CRISPR?</a:t>
            </a:r>
          </a:p>
        </p:txBody>
      </p:sp>
      <p:sp>
        <p:nvSpPr>
          <p:cNvPr id="5" name="Google Shape;185;p11">
            <a:extLst>
              <a:ext uri="{FF2B5EF4-FFF2-40B4-BE49-F238E27FC236}">
                <a16:creationId xmlns:a16="http://schemas.microsoft.com/office/drawing/2014/main" id="{FDA42373-6591-4593-A046-65C630B9413D}"/>
              </a:ext>
            </a:extLst>
          </p:cNvPr>
          <p:cNvSpPr/>
          <p:nvPr/>
        </p:nvSpPr>
        <p:spPr>
          <a:xfrm>
            <a:off x="584644" y="3558315"/>
            <a:ext cx="10502057" cy="2441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GGAGTTCTACCGCAGAGGCGGGGGAACTCCAAGTGATATCCATCATCGCATCCAGTGCGCCCGGTTTATCCCCGCTGATGCGGGGAACACCAGCGTCAGGCGTGAAATCTCACCGTCGTTGCCGGTTTATCCCTGCTGGCGCGGGGAACTCTCGGTTCAGGCGTTGCAAACCTGGCTACCGGGCGGTTTATCCCCGCTAACGCGGGGAACTCGTAGTCCATCATTCCACCTATGTCTGAACTCCCGGTTTATCCCCGCTGGCGCGGGGAACTCG</a:t>
            </a:r>
            <a:endParaRPr sz="2400" b="1" dirty="0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marL="0" marR="0" lvl="0" indent="0" algn="l" rtl="0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dirty="0">
              <a:solidFill>
                <a:schemeClr val="dk1"/>
              </a:solidFill>
            </a:endParaRPr>
          </a:p>
        </p:txBody>
      </p:sp>
      <p:sp>
        <p:nvSpPr>
          <p:cNvPr id="23" name="Google Shape;173;p9">
            <a:extLst>
              <a:ext uri="{FF2B5EF4-FFF2-40B4-BE49-F238E27FC236}">
                <a16:creationId xmlns:a16="http://schemas.microsoft.com/office/drawing/2014/main" id="{2A23056F-D266-40B2-B1E3-84B9FC059799}"/>
              </a:ext>
            </a:extLst>
          </p:cNvPr>
          <p:cNvSpPr txBox="1"/>
          <p:nvPr/>
        </p:nvSpPr>
        <p:spPr>
          <a:xfrm>
            <a:off x="494322" y="2324051"/>
            <a:ext cx="11097195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(If you had been working alongside </a:t>
            </a:r>
            <a:r>
              <a:rPr lang="en-US" sz="24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Yoshizumi</a:t>
            </a:r>
            <a:r>
              <a:rPr lang="en-US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Ishino</a:t>
            </a:r>
            <a:r>
              <a:rPr lang="en-US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in 1987,… would you have noticed the unusual pattern in the nucleotide sequence downstream of the IAP gene?)</a:t>
            </a:r>
            <a:endParaRPr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68B9381-1EA9-8EDB-256D-97A1587C9E7A}"/>
              </a:ext>
            </a:extLst>
          </p:cNvPr>
          <p:cNvSpPr txBox="1"/>
          <p:nvPr/>
        </p:nvSpPr>
        <p:spPr>
          <a:xfrm>
            <a:off x="161272" y="247076"/>
            <a:ext cx="11349936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cs typeface="Arial"/>
              </a:rPr>
              <a:t>CRISPR.</a:t>
            </a:r>
            <a:r>
              <a:rPr lang="en-US" sz="2800" dirty="0">
                <a:cs typeface="Arial"/>
              </a:rPr>
              <a:t>..</a:t>
            </a:r>
            <a:r>
              <a:rPr lang="en-US" sz="2800" dirty="0">
                <a:solidFill>
                  <a:srgbClr val="000000"/>
                </a:solidFill>
                <a:cs typeface="Arial"/>
              </a:rPr>
              <a:t> </a:t>
            </a:r>
            <a:endParaRPr lang="en-US" dirty="0"/>
          </a:p>
          <a:p>
            <a:pPr algn="ctr"/>
            <a:r>
              <a:rPr lang="en-US" sz="2800" b="1" dirty="0">
                <a:solidFill>
                  <a:srgbClr val="FF0000"/>
                </a:solidFill>
                <a:cs typeface="Arial"/>
              </a:rPr>
              <a:t>C</a:t>
            </a:r>
            <a:r>
              <a:rPr lang="en-US" sz="2800" dirty="0">
                <a:cs typeface="Arial"/>
              </a:rPr>
              <a:t>lustered </a:t>
            </a:r>
            <a:r>
              <a:rPr lang="en-US" sz="2800" b="1" dirty="0">
                <a:solidFill>
                  <a:srgbClr val="FF0000"/>
                </a:solidFill>
                <a:cs typeface="Arial"/>
              </a:rPr>
              <a:t>R</a:t>
            </a:r>
            <a:r>
              <a:rPr lang="en-US" sz="2800" dirty="0">
                <a:cs typeface="Arial"/>
              </a:rPr>
              <a:t>egularly </a:t>
            </a:r>
            <a:r>
              <a:rPr lang="en-US" sz="2800" b="1" dirty="0">
                <a:solidFill>
                  <a:srgbClr val="FF0000"/>
                </a:solidFill>
                <a:cs typeface="Arial"/>
              </a:rPr>
              <a:t>I</a:t>
            </a:r>
            <a:r>
              <a:rPr lang="en-US" sz="2800" dirty="0">
                <a:cs typeface="Arial"/>
              </a:rPr>
              <a:t>nterspaced </a:t>
            </a:r>
            <a:r>
              <a:rPr lang="en-US" sz="2800" b="1" dirty="0">
                <a:solidFill>
                  <a:srgbClr val="FF0000"/>
                </a:solidFill>
                <a:cs typeface="Arial"/>
              </a:rPr>
              <a:t>S</a:t>
            </a:r>
            <a:r>
              <a:rPr lang="en-US" sz="2800" dirty="0">
                <a:cs typeface="Arial"/>
              </a:rPr>
              <a:t>hort </a:t>
            </a:r>
            <a:r>
              <a:rPr lang="en-US" sz="2800" b="1" dirty="0">
                <a:solidFill>
                  <a:srgbClr val="FF0000"/>
                </a:solidFill>
                <a:cs typeface="Arial"/>
              </a:rPr>
              <a:t>P</a:t>
            </a:r>
            <a:r>
              <a:rPr lang="en-US" sz="2800" dirty="0">
                <a:cs typeface="Arial"/>
              </a:rPr>
              <a:t>alindromic </a:t>
            </a:r>
            <a:r>
              <a:rPr lang="en-US" sz="2800" b="1" dirty="0">
                <a:solidFill>
                  <a:srgbClr val="FF0000"/>
                </a:solidFill>
                <a:cs typeface="Arial"/>
              </a:rPr>
              <a:t>R</a:t>
            </a:r>
            <a:r>
              <a:rPr lang="en-US" sz="2800" dirty="0">
                <a:cs typeface="Arial"/>
              </a:rPr>
              <a:t>epeats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3898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91;p12">
            <a:extLst>
              <a:ext uri="{FF2B5EF4-FFF2-40B4-BE49-F238E27FC236}">
                <a16:creationId xmlns:a16="http://schemas.microsoft.com/office/drawing/2014/main" id="{C8A12FF2-6959-42E5-A8D0-A999746E47E0}"/>
              </a:ext>
            </a:extLst>
          </p:cNvPr>
          <p:cNvSpPr/>
          <p:nvPr/>
        </p:nvSpPr>
        <p:spPr>
          <a:xfrm>
            <a:off x="459350" y="1416401"/>
            <a:ext cx="11427849" cy="2049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00B050"/>
                </a:solidFill>
                <a:latin typeface="Courier New"/>
                <a:ea typeface="Courier New"/>
                <a:cs typeface="Courier New"/>
                <a:sym typeface="Courier New"/>
              </a:rPr>
              <a:t>GG</a:t>
            </a:r>
            <a:r>
              <a:rPr lang="en-US" sz="2400" b="1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A</a:t>
            </a:r>
            <a:r>
              <a:rPr lang="en-US" sz="2400" b="1" dirty="0">
                <a:solidFill>
                  <a:srgbClr val="00B050"/>
                </a:solidFill>
                <a:latin typeface="Courier New"/>
                <a:ea typeface="Courier New"/>
                <a:cs typeface="Courier New"/>
                <a:sym typeface="Courier New"/>
              </a:rPr>
              <a:t>G</a:t>
            </a:r>
            <a:r>
              <a:rPr lang="en-US" sz="2400" b="1" dirty="0">
                <a:solidFill>
                  <a:srgbClr val="FF0000"/>
                </a:solidFill>
                <a:latin typeface="Courier New"/>
                <a:ea typeface="Courier New"/>
                <a:cs typeface="Courier New"/>
                <a:sym typeface="Courier New"/>
              </a:rPr>
              <a:t>TT</a:t>
            </a:r>
            <a:r>
              <a:rPr lang="en-US" sz="2400" b="1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C</a:t>
            </a:r>
            <a:r>
              <a:rPr lang="en-US" sz="2400" b="1" dirty="0">
                <a:solidFill>
                  <a:srgbClr val="FF0000"/>
                </a:solidFill>
                <a:latin typeface="Courier New"/>
                <a:ea typeface="Courier New"/>
                <a:cs typeface="Courier New"/>
                <a:sym typeface="Courier New"/>
              </a:rPr>
              <a:t>T</a:t>
            </a:r>
            <a:r>
              <a:rPr lang="en-US" sz="2400" b="1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A</a:t>
            </a:r>
            <a:r>
              <a:rPr lang="en-US" sz="2400" b="1" dirty="0">
                <a:solidFill>
                  <a:srgbClr val="0070C0"/>
                </a:solidFill>
                <a:latin typeface="Courier New"/>
                <a:ea typeface="Courier New"/>
                <a:cs typeface="Courier New"/>
                <a:sym typeface="Courier New"/>
              </a:rPr>
              <a:t>CC</a:t>
            </a:r>
            <a:r>
              <a:rPr lang="en-US" sz="2400" b="1" dirty="0">
                <a:solidFill>
                  <a:srgbClr val="00B050"/>
                </a:solidFill>
                <a:latin typeface="Courier New"/>
                <a:ea typeface="Courier New"/>
                <a:cs typeface="Courier New"/>
                <a:sym typeface="Courier New"/>
              </a:rPr>
              <a:t>G</a:t>
            </a:r>
            <a:r>
              <a:rPr lang="en-US" sz="2400" b="1" dirty="0">
                <a:solidFill>
                  <a:srgbClr val="0070C0"/>
                </a:solidFill>
                <a:latin typeface="Courier New"/>
                <a:ea typeface="Courier New"/>
                <a:cs typeface="Courier New"/>
                <a:sym typeface="Courier New"/>
              </a:rPr>
              <a:t>C</a:t>
            </a:r>
            <a:r>
              <a:rPr lang="en-US" sz="2400" b="1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A</a:t>
            </a:r>
            <a:r>
              <a:rPr lang="en-US" sz="2400" b="1" dirty="0">
                <a:solidFill>
                  <a:srgbClr val="00B050"/>
                </a:solidFill>
                <a:latin typeface="Courier New"/>
                <a:ea typeface="Courier New"/>
                <a:cs typeface="Courier New"/>
                <a:sym typeface="Courier New"/>
              </a:rPr>
              <a:t>G</a:t>
            </a:r>
            <a:r>
              <a:rPr lang="en-US" sz="2400" b="1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A</a:t>
            </a:r>
            <a:r>
              <a:rPr lang="en-US" sz="2400" b="1" dirty="0">
                <a:solidFill>
                  <a:srgbClr val="00B050"/>
                </a:solidFill>
                <a:latin typeface="Courier New"/>
                <a:ea typeface="Courier New"/>
                <a:cs typeface="Courier New"/>
                <a:sym typeface="Courier New"/>
              </a:rPr>
              <a:t>GG</a:t>
            </a:r>
            <a:r>
              <a:rPr lang="en-US" sz="2400" b="1" dirty="0">
                <a:solidFill>
                  <a:srgbClr val="0070C0"/>
                </a:solidFill>
                <a:latin typeface="Courier New"/>
                <a:ea typeface="Courier New"/>
                <a:cs typeface="Courier New"/>
                <a:sym typeface="Courier New"/>
              </a:rPr>
              <a:t>C</a:t>
            </a:r>
            <a:r>
              <a:rPr lang="en-US" sz="2400" b="1" dirty="0">
                <a:solidFill>
                  <a:srgbClr val="00B050"/>
                </a:solidFill>
                <a:latin typeface="Courier New"/>
                <a:ea typeface="Courier New"/>
                <a:cs typeface="Courier New"/>
                <a:sym typeface="Courier New"/>
              </a:rPr>
              <a:t>GGGGG</a:t>
            </a:r>
            <a:r>
              <a:rPr lang="en-US" sz="2400" b="1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AA</a:t>
            </a:r>
            <a:r>
              <a:rPr lang="en-US" sz="2400" b="1" dirty="0">
                <a:solidFill>
                  <a:srgbClr val="0070C0"/>
                </a:solidFill>
                <a:latin typeface="Courier New"/>
                <a:ea typeface="Courier New"/>
                <a:cs typeface="Courier New"/>
                <a:sym typeface="Courier New"/>
              </a:rPr>
              <a:t>C</a:t>
            </a:r>
            <a:r>
              <a:rPr lang="en-US" sz="2400" b="1" dirty="0">
                <a:solidFill>
                  <a:srgbClr val="FF0000"/>
                </a:solidFill>
                <a:latin typeface="Courier New"/>
                <a:ea typeface="Courier New"/>
                <a:cs typeface="Courier New"/>
                <a:sym typeface="Courier New"/>
              </a:rPr>
              <a:t>T</a:t>
            </a:r>
            <a:r>
              <a:rPr lang="en-US" sz="2400" b="1" dirty="0">
                <a:solidFill>
                  <a:srgbClr val="0070C0"/>
                </a:solidFill>
                <a:latin typeface="Courier New"/>
                <a:ea typeface="Courier New"/>
                <a:cs typeface="Courier New"/>
                <a:sym typeface="Courier New"/>
              </a:rPr>
              <a:t>CC</a:t>
            </a:r>
            <a:r>
              <a:rPr lang="en-US" sz="2400" b="1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AA</a:t>
            </a:r>
            <a:r>
              <a:rPr lang="en-US" sz="2400" b="1" dirty="0">
                <a:solidFill>
                  <a:srgbClr val="00B050"/>
                </a:solidFill>
                <a:latin typeface="Courier New"/>
                <a:ea typeface="Courier New"/>
                <a:cs typeface="Courier New"/>
                <a:sym typeface="Courier New"/>
              </a:rPr>
              <a:t>G</a:t>
            </a:r>
            <a:r>
              <a:rPr lang="en-US" sz="2400" b="1" dirty="0">
                <a:solidFill>
                  <a:srgbClr val="FF0000"/>
                </a:solidFill>
                <a:latin typeface="Courier New"/>
                <a:ea typeface="Courier New"/>
                <a:cs typeface="Courier New"/>
                <a:sym typeface="Courier New"/>
              </a:rPr>
              <a:t>T</a:t>
            </a:r>
            <a:r>
              <a:rPr lang="en-US" sz="2400" b="1" dirty="0">
                <a:solidFill>
                  <a:srgbClr val="00B050"/>
                </a:solidFill>
                <a:latin typeface="Courier New"/>
                <a:ea typeface="Courier New"/>
                <a:cs typeface="Courier New"/>
                <a:sym typeface="Courier New"/>
              </a:rPr>
              <a:t>G</a:t>
            </a:r>
            <a:r>
              <a:rPr lang="en-US" sz="2400" b="1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A</a:t>
            </a:r>
            <a:r>
              <a:rPr lang="en-US" sz="2400" b="1" dirty="0">
                <a:solidFill>
                  <a:srgbClr val="FF0000"/>
                </a:solidFill>
                <a:latin typeface="Courier New"/>
                <a:ea typeface="Courier New"/>
                <a:cs typeface="Courier New"/>
                <a:sym typeface="Courier New"/>
              </a:rPr>
              <a:t>T</a:t>
            </a:r>
            <a:r>
              <a:rPr lang="en-US" sz="2400" b="1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A</a:t>
            </a:r>
            <a:r>
              <a:rPr lang="en-US" sz="2400" b="1" dirty="0">
                <a:solidFill>
                  <a:srgbClr val="FF0000"/>
                </a:solidFill>
                <a:latin typeface="Courier New"/>
                <a:ea typeface="Courier New"/>
                <a:cs typeface="Courier New"/>
                <a:sym typeface="Courier New"/>
              </a:rPr>
              <a:t>T</a:t>
            </a:r>
            <a:r>
              <a:rPr lang="en-US" sz="2400" b="1" dirty="0">
                <a:solidFill>
                  <a:srgbClr val="0070C0"/>
                </a:solidFill>
                <a:latin typeface="Courier New"/>
                <a:ea typeface="Courier New"/>
                <a:cs typeface="Courier New"/>
                <a:sym typeface="Courier New"/>
              </a:rPr>
              <a:t>CC</a:t>
            </a:r>
            <a:r>
              <a:rPr lang="en-US" sz="2400" b="1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A</a:t>
            </a:r>
            <a:r>
              <a:rPr lang="en-US" sz="2400" b="1" dirty="0">
                <a:solidFill>
                  <a:srgbClr val="FF0000"/>
                </a:solidFill>
                <a:latin typeface="Courier New"/>
                <a:ea typeface="Courier New"/>
                <a:cs typeface="Courier New"/>
                <a:sym typeface="Courier New"/>
              </a:rPr>
              <a:t>T</a:t>
            </a:r>
            <a:r>
              <a:rPr lang="en-US" sz="2400" b="1" dirty="0">
                <a:solidFill>
                  <a:srgbClr val="0070C0"/>
                </a:solidFill>
                <a:latin typeface="Courier New"/>
                <a:ea typeface="Courier New"/>
                <a:cs typeface="Courier New"/>
                <a:sym typeface="Courier New"/>
              </a:rPr>
              <a:t>C</a:t>
            </a:r>
            <a:r>
              <a:rPr lang="en-US" sz="2400" b="1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A</a:t>
            </a:r>
            <a:r>
              <a:rPr lang="en-US" sz="2400" b="1" dirty="0">
                <a:solidFill>
                  <a:srgbClr val="FF0000"/>
                </a:solidFill>
                <a:latin typeface="Courier New"/>
                <a:ea typeface="Courier New"/>
                <a:cs typeface="Courier New"/>
                <a:sym typeface="Courier New"/>
              </a:rPr>
              <a:t>T</a:t>
            </a:r>
            <a:r>
              <a:rPr lang="en-US" sz="2400" b="1" dirty="0">
                <a:solidFill>
                  <a:srgbClr val="0070C0"/>
                </a:solidFill>
                <a:latin typeface="Courier New"/>
                <a:ea typeface="Courier New"/>
                <a:cs typeface="Courier New"/>
                <a:sym typeface="Courier New"/>
              </a:rPr>
              <a:t>C</a:t>
            </a:r>
            <a:r>
              <a:rPr lang="en-US" sz="2400" b="1" dirty="0">
                <a:solidFill>
                  <a:srgbClr val="00B050"/>
                </a:solidFill>
                <a:latin typeface="Courier New"/>
                <a:ea typeface="Courier New"/>
                <a:cs typeface="Courier New"/>
                <a:sym typeface="Courier New"/>
              </a:rPr>
              <a:t>G</a:t>
            </a:r>
            <a:r>
              <a:rPr lang="en-US" sz="2400" b="1" dirty="0">
                <a:solidFill>
                  <a:srgbClr val="0070C0"/>
                </a:solidFill>
                <a:latin typeface="Courier New"/>
                <a:ea typeface="Courier New"/>
                <a:cs typeface="Courier New"/>
                <a:sym typeface="Courier New"/>
              </a:rPr>
              <a:t>C</a:t>
            </a:r>
            <a:r>
              <a:rPr lang="en-US" sz="2400" b="1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A</a:t>
            </a:r>
            <a:r>
              <a:rPr lang="en-US" sz="2400" b="1" dirty="0">
                <a:solidFill>
                  <a:srgbClr val="FF0000"/>
                </a:solidFill>
                <a:latin typeface="Courier New"/>
                <a:ea typeface="Courier New"/>
                <a:cs typeface="Courier New"/>
                <a:sym typeface="Courier New"/>
              </a:rPr>
              <a:t>T</a:t>
            </a:r>
            <a:r>
              <a:rPr lang="en-US" sz="2400" b="1" dirty="0">
                <a:solidFill>
                  <a:srgbClr val="0070C0"/>
                </a:solidFill>
                <a:latin typeface="Courier New"/>
                <a:ea typeface="Courier New"/>
                <a:cs typeface="Courier New"/>
                <a:sym typeface="Courier New"/>
              </a:rPr>
              <a:t>CC</a:t>
            </a:r>
            <a:r>
              <a:rPr lang="en-US" sz="2400" b="1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A</a:t>
            </a:r>
            <a:r>
              <a:rPr lang="en-US" sz="2400" b="1" dirty="0">
                <a:solidFill>
                  <a:srgbClr val="00B050"/>
                </a:solidFill>
                <a:latin typeface="Courier New"/>
                <a:ea typeface="Courier New"/>
                <a:cs typeface="Courier New"/>
                <a:sym typeface="Courier New"/>
              </a:rPr>
              <a:t>G</a:t>
            </a:r>
            <a:r>
              <a:rPr lang="en-US" sz="2400" b="1" dirty="0">
                <a:solidFill>
                  <a:srgbClr val="FF0000"/>
                </a:solidFill>
                <a:latin typeface="Courier New"/>
                <a:ea typeface="Courier New"/>
                <a:cs typeface="Courier New"/>
                <a:sym typeface="Courier New"/>
              </a:rPr>
              <a:t>T</a:t>
            </a:r>
            <a:r>
              <a:rPr lang="en-US" sz="2400" b="1" dirty="0">
                <a:solidFill>
                  <a:srgbClr val="00B050"/>
                </a:solidFill>
                <a:latin typeface="Courier New"/>
                <a:ea typeface="Courier New"/>
                <a:cs typeface="Courier New"/>
                <a:sym typeface="Courier New"/>
              </a:rPr>
              <a:t>G</a:t>
            </a:r>
            <a:r>
              <a:rPr lang="en-US" sz="2400" b="1" dirty="0">
                <a:solidFill>
                  <a:srgbClr val="0070C0"/>
                </a:solidFill>
                <a:latin typeface="Courier New"/>
                <a:ea typeface="Courier New"/>
                <a:cs typeface="Courier New"/>
                <a:sym typeface="Courier New"/>
              </a:rPr>
              <a:t>C</a:t>
            </a:r>
            <a:r>
              <a:rPr lang="en-US" sz="2400" b="1" dirty="0">
                <a:solidFill>
                  <a:srgbClr val="00B050"/>
                </a:solidFill>
                <a:latin typeface="Courier New"/>
                <a:ea typeface="Courier New"/>
                <a:cs typeface="Courier New"/>
                <a:sym typeface="Courier New"/>
              </a:rPr>
              <a:t>G</a:t>
            </a:r>
            <a:r>
              <a:rPr lang="en-US" sz="2400" b="1" dirty="0">
                <a:solidFill>
                  <a:srgbClr val="0070C0"/>
                </a:solidFill>
                <a:latin typeface="Courier New"/>
                <a:ea typeface="Courier New"/>
                <a:cs typeface="Courier New"/>
                <a:sym typeface="Courier New"/>
              </a:rPr>
              <a:t>CCC</a:t>
            </a:r>
            <a:r>
              <a:rPr lang="en-US" sz="2400" b="1" dirty="0">
                <a:solidFill>
                  <a:srgbClr val="00B050"/>
                </a:solidFill>
                <a:latin typeface="Courier New"/>
                <a:ea typeface="Courier New"/>
                <a:cs typeface="Courier New"/>
                <a:sym typeface="Courier New"/>
              </a:rPr>
              <a:t>GG</a:t>
            </a:r>
            <a:r>
              <a:rPr lang="en-US" sz="2400" b="1" dirty="0">
                <a:solidFill>
                  <a:srgbClr val="FF0000"/>
                </a:solidFill>
                <a:latin typeface="Courier New"/>
                <a:ea typeface="Courier New"/>
                <a:cs typeface="Courier New"/>
                <a:sym typeface="Courier New"/>
              </a:rPr>
              <a:t>TTT</a:t>
            </a:r>
            <a:r>
              <a:rPr lang="en-US" sz="2400" b="1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A</a:t>
            </a:r>
            <a:r>
              <a:rPr lang="en-US" sz="2400" b="1" dirty="0">
                <a:solidFill>
                  <a:srgbClr val="FF0000"/>
                </a:solidFill>
                <a:latin typeface="Courier New"/>
                <a:ea typeface="Courier New"/>
                <a:cs typeface="Courier New"/>
                <a:sym typeface="Courier New"/>
              </a:rPr>
              <a:t>T</a:t>
            </a:r>
            <a:r>
              <a:rPr lang="en-US" sz="2400" b="1" dirty="0">
                <a:solidFill>
                  <a:srgbClr val="0070C0"/>
                </a:solidFill>
                <a:latin typeface="Courier New"/>
                <a:ea typeface="Courier New"/>
                <a:cs typeface="Courier New"/>
                <a:sym typeface="Courier New"/>
              </a:rPr>
              <a:t>CCCC</a:t>
            </a:r>
            <a:r>
              <a:rPr lang="en-US" sz="2400" b="1" dirty="0">
                <a:solidFill>
                  <a:srgbClr val="00B050"/>
                </a:solidFill>
                <a:latin typeface="Courier New"/>
                <a:ea typeface="Courier New"/>
                <a:cs typeface="Courier New"/>
                <a:sym typeface="Courier New"/>
              </a:rPr>
              <a:t>G</a:t>
            </a:r>
            <a:r>
              <a:rPr lang="en-US" sz="2400" b="1" dirty="0">
                <a:solidFill>
                  <a:srgbClr val="0070C0"/>
                </a:solidFill>
                <a:latin typeface="Courier New"/>
                <a:ea typeface="Courier New"/>
                <a:cs typeface="Courier New"/>
                <a:sym typeface="Courier New"/>
              </a:rPr>
              <a:t>C</a:t>
            </a:r>
            <a:r>
              <a:rPr lang="en-US" sz="2400" b="1" dirty="0">
                <a:solidFill>
                  <a:srgbClr val="FF0000"/>
                </a:solidFill>
                <a:latin typeface="Courier New"/>
                <a:ea typeface="Courier New"/>
                <a:cs typeface="Courier New"/>
                <a:sym typeface="Courier New"/>
              </a:rPr>
              <a:t>T</a:t>
            </a:r>
            <a:r>
              <a:rPr lang="en-US" sz="2400" b="1" dirty="0">
                <a:solidFill>
                  <a:srgbClr val="00B050"/>
                </a:solidFill>
                <a:latin typeface="Courier New"/>
                <a:ea typeface="Courier New"/>
                <a:cs typeface="Courier New"/>
                <a:sym typeface="Courier New"/>
              </a:rPr>
              <a:t>G</a:t>
            </a:r>
            <a:r>
              <a:rPr lang="en-US" sz="2400" b="1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A</a:t>
            </a:r>
            <a:r>
              <a:rPr lang="en-US" sz="2400" b="1" dirty="0">
                <a:solidFill>
                  <a:srgbClr val="FF0000"/>
                </a:solidFill>
                <a:latin typeface="Courier New"/>
                <a:ea typeface="Courier New"/>
                <a:cs typeface="Courier New"/>
                <a:sym typeface="Courier New"/>
              </a:rPr>
              <a:t>T</a:t>
            </a:r>
            <a:r>
              <a:rPr lang="en-US" sz="2400" b="1" dirty="0">
                <a:solidFill>
                  <a:srgbClr val="00B050"/>
                </a:solidFill>
                <a:latin typeface="Courier New"/>
                <a:ea typeface="Courier New"/>
                <a:cs typeface="Courier New"/>
                <a:sym typeface="Courier New"/>
              </a:rPr>
              <a:t>G</a:t>
            </a:r>
            <a:r>
              <a:rPr lang="en-US" sz="2400" b="1" dirty="0">
                <a:solidFill>
                  <a:srgbClr val="0070C0"/>
                </a:solidFill>
                <a:latin typeface="Courier New"/>
                <a:ea typeface="Courier New"/>
                <a:cs typeface="Courier New"/>
                <a:sym typeface="Courier New"/>
              </a:rPr>
              <a:t>C</a:t>
            </a:r>
            <a:r>
              <a:rPr lang="en-US" sz="2400" b="1" dirty="0">
                <a:solidFill>
                  <a:srgbClr val="00B050"/>
                </a:solidFill>
                <a:latin typeface="Courier New"/>
                <a:ea typeface="Courier New"/>
                <a:cs typeface="Courier New"/>
                <a:sym typeface="Courier New"/>
              </a:rPr>
              <a:t>GGGG</a:t>
            </a:r>
            <a:r>
              <a:rPr lang="en-US" sz="2400" b="1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AA</a:t>
            </a:r>
            <a:r>
              <a:rPr lang="en-US" sz="2400" b="1" dirty="0">
                <a:solidFill>
                  <a:srgbClr val="0070C0"/>
                </a:solidFill>
                <a:latin typeface="Courier New"/>
                <a:ea typeface="Courier New"/>
                <a:cs typeface="Courier New"/>
                <a:sym typeface="Courier New"/>
              </a:rPr>
              <a:t>C</a:t>
            </a:r>
            <a:r>
              <a:rPr lang="en-US" sz="2400" b="1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A</a:t>
            </a:r>
            <a:r>
              <a:rPr lang="en-US" sz="2400" b="1" dirty="0">
                <a:solidFill>
                  <a:srgbClr val="0070C0"/>
                </a:solidFill>
                <a:latin typeface="Courier New"/>
                <a:ea typeface="Courier New"/>
                <a:cs typeface="Courier New"/>
                <a:sym typeface="Courier New"/>
              </a:rPr>
              <a:t>CC</a:t>
            </a:r>
            <a:r>
              <a:rPr lang="en-US" sz="2400" b="1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A</a:t>
            </a:r>
            <a:r>
              <a:rPr lang="en-US" sz="2400" b="1" dirty="0">
                <a:solidFill>
                  <a:srgbClr val="00B050"/>
                </a:solidFill>
                <a:latin typeface="Courier New"/>
                <a:ea typeface="Courier New"/>
                <a:cs typeface="Courier New"/>
                <a:sym typeface="Courier New"/>
              </a:rPr>
              <a:t>G</a:t>
            </a:r>
            <a:r>
              <a:rPr lang="en-US" sz="2400" b="1" dirty="0">
                <a:solidFill>
                  <a:srgbClr val="0070C0"/>
                </a:solidFill>
                <a:latin typeface="Courier New"/>
                <a:ea typeface="Courier New"/>
                <a:cs typeface="Courier New"/>
                <a:sym typeface="Courier New"/>
              </a:rPr>
              <a:t>C</a:t>
            </a:r>
            <a:r>
              <a:rPr lang="en-US" sz="2400" b="1" dirty="0">
                <a:solidFill>
                  <a:srgbClr val="00B050"/>
                </a:solidFill>
                <a:latin typeface="Courier New"/>
                <a:ea typeface="Courier New"/>
                <a:cs typeface="Courier New"/>
                <a:sym typeface="Courier New"/>
              </a:rPr>
              <a:t>G</a:t>
            </a:r>
            <a:r>
              <a:rPr lang="en-US" sz="2400" b="1" dirty="0">
                <a:solidFill>
                  <a:srgbClr val="FF0000"/>
                </a:solidFill>
                <a:latin typeface="Courier New"/>
                <a:ea typeface="Courier New"/>
                <a:cs typeface="Courier New"/>
                <a:sym typeface="Courier New"/>
              </a:rPr>
              <a:t>T</a:t>
            </a:r>
            <a:r>
              <a:rPr lang="en-US" sz="2400" b="1" dirty="0">
                <a:solidFill>
                  <a:srgbClr val="0070C0"/>
                </a:solidFill>
                <a:latin typeface="Courier New"/>
                <a:ea typeface="Courier New"/>
                <a:cs typeface="Courier New"/>
                <a:sym typeface="Courier New"/>
              </a:rPr>
              <a:t>C</a:t>
            </a:r>
            <a:r>
              <a:rPr lang="en-US" sz="2400" b="1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A</a:t>
            </a:r>
            <a:r>
              <a:rPr lang="en-US" sz="2400" b="1" dirty="0">
                <a:solidFill>
                  <a:srgbClr val="00B050"/>
                </a:solidFill>
                <a:latin typeface="Courier New"/>
                <a:ea typeface="Courier New"/>
                <a:cs typeface="Courier New"/>
                <a:sym typeface="Courier New"/>
              </a:rPr>
              <a:t>GG</a:t>
            </a:r>
            <a:r>
              <a:rPr lang="en-US" sz="2400" b="1" dirty="0">
                <a:solidFill>
                  <a:srgbClr val="0070C0"/>
                </a:solidFill>
                <a:latin typeface="Courier New"/>
                <a:ea typeface="Courier New"/>
                <a:cs typeface="Courier New"/>
                <a:sym typeface="Courier New"/>
              </a:rPr>
              <a:t>C</a:t>
            </a:r>
            <a:r>
              <a:rPr lang="en-US" sz="2400" b="1" dirty="0">
                <a:solidFill>
                  <a:srgbClr val="00B050"/>
                </a:solidFill>
                <a:latin typeface="Courier New"/>
                <a:ea typeface="Courier New"/>
                <a:cs typeface="Courier New"/>
                <a:sym typeface="Courier New"/>
              </a:rPr>
              <a:t>G</a:t>
            </a:r>
            <a:r>
              <a:rPr lang="en-US" sz="2400" b="1" dirty="0">
                <a:solidFill>
                  <a:srgbClr val="FF0000"/>
                </a:solidFill>
                <a:latin typeface="Courier New"/>
                <a:ea typeface="Courier New"/>
                <a:cs typeface="Courier New"/>
                <a:sym typeface="Courier New"/>
              </a:rPr>
              <a:t>T</a:t>
            </a:r>
            <a:r>
              <a:rPr lang="en-US" sz="2400" b="1" dirty="0">
                <a:solidFill>
                  <a:srgbClr val="00B050"/>
                </a:solidFill>
                <a:latin typeface="Courier New"/>
                <a:ea typeface="Courier New"/>
                <a:cs typeface="Courier New"/>
                <a:sym typeface="Courier New"/>
              </a:rPr>
              <a:t>G</a:t>
            </a:r>
            <a:r>
              <a:rPr lang="en-US" sz="2400" b="1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AAA</a:t>
            </a:r>
            <a:r>
              <a:rPr lang="en-US" sz="2400" b="1" dirty="0">
                <a:solidFill>
                  <a:srgbClr val="FF0000"/>
                </a:solidFill>
                <a:latin typeface="Courier New"/>
                <a:ea typeface="Courier New"/>
                <a:cs typeface="Courier New"/>
                <a:sym typeface="Courier New"/>
              </a:rPr>
              <a:t>T</a:t>
            </a:r>
            <a:r>
              <a:rPr lang="en-US" sz="2400" b="1" dirty="0">
                <a:solidFill>
                  <a:srgbClr val="0070C0"/>
                </a:solidFill>
                <a:latin typeface="Courier New"/>
                <a:ea typeface="Courier New"/>
                <a:cs typeface="Courier New"/>
                <a:sym typeface="Courier New"/>
              </a:rPr>
              <a:t>C</a:t>
            </a:r>
            <a:r>
              <a:rPr lang="en-US" sz="2400" b="1" dirty="0">
                <a:solidFill>
                  <a:srgbClr val="FF0000"/>
                </a:solidFill>
                <a:latin typeface="Courier New"/>
                <a:ea typeface="Courier New"/>
                <a:cs typeface="Courier New"/>
                <a:sym typeface="Courier New"/>
              </a:rPr>
              <a:t>T</a:t>
            </a:r>
            <a:r>
              <a:rPr lang="en-US" sz="2400" b="1" dirty="0">
                <a:solidFill>
                  <a:srgbClr val="0070C0"/>
                </a:solidFill>
                <a:latin typeface="Courier New"/>
                <a:ea typeface="Courier New"/>
                <a:cs typeface="Courier New"/>
                <a:sym typeface="Courier New"/>
              </a:rPr>
              <a:t>C</a:t>
            </a:r>
            <a:r>
              <a:rPr lang="en-US" sz="2400" b="1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A</a:t>
            </a:r>
            <a:r>
              <a:rPr lang="en-US" sz="2400" b="1" dirty="0">
                <a:solidFill>
                  <a:srgbClr val="0070C0"/>
                </a:solidFill>
                <a:latin typeface="Courier New"/>
                <a:ea typeface="Courier New"/>
                <a:cs typeface="Courier New"/>
                <a:sym typeface="Courier New"/>
              </a:rPr>
              <a:t>CC</a:t>
            </a:r>
            <a:r>
              <a:rPr lang="en-US" sz="2400" b="1" dirty="0">
                <a:solidFill>
                  <a:srgbClr val="00B050"/>
                </a:solidFill>
                <a:latin typeface="Courier New"/>
                <a:ea typeface="Courier New"/>
                <a:cs typeface="Courier New"/>
                <a:sym typeface="Courier New"/>
              </a:rPr>
              <a:t>G</a:t>
            </a:r>
            <a:r>
              <a:rPr lang="en-US" sz="2400" b="1" dirty="0">
                <a:solidFill>
                  <a:srgbClr val="FF0000"/>
                </a:solidFill>
                <a:latin typeface="Courier New"/>
                <a:ea typeface="Courier New"/>
                <a:cs typeface="Courier New"/>
                <a:sym typeface="Courier New"/>
              </a:rPr>
              <a:t>T</a:t>
            </a:r>
            <a:r>
              <a:rPr lang="en-US" sz="2400" b="1" dirty="0">
                <a:solidFill>
                  <a:srgbClr val="0070C0"/>
                </a:solidFill>
                <a:latin typeface="Courier New"/>
                <a:ea typeface="Courier New"/>
                <a:cs typeface="Courier New"/>
                <a:sym typeface="Courier New"/>
              </a:rPr>
              <a:t>C</a:t>
            </a:r>
            <a:r>
              <a:rPr lang="en-US" sz="2400" b="1" dirty="0">
                <a:solidFill>
                  <a:srgbClr val="00B050"/>
                </a:solidFill>
                <a:latin typeface="Courier New"/>
                <a:ea typeface="Courier New"/>
                <a:cs typeface="Courier New"/>
                <a:sym typeface="Courier New"/>
              </a:rPr>
              <a:t>G</a:t>
            </a:r>
            <a:r>
              <a:rPr lang="en-US" sz="2400" b="1" dirty="0">
                <a:solidFill>
                  <a:srgbClr val="FF0000"/>
                </a:solidFill>
                <a:latin typeface="Courier New"/>
                <a:ea typeface="Courier New"/>
                <a:cs typeface="Courier New"/>
                <a:sym typeface="Courier New"/>
              </a:rPr>
              <a:t>TT</a:t>
            </a:r>
            <a:r>
              <a:rPr lang="en-US" sz="2400" b="1" dirty="0">
                <a:solidFill>
                  <a:srgbClr val="00B050"/>
                </a:solidFill>
                <a:latin typeface="Courier New"/>
                <a:ea typeface="Courier New"/>
                <a:cs typeface="Courier New"/>
                <a:sym typeface="Courier New"/>
              </a:rPr>
              <a:t>G</a:t>
            </a:r>
            <a:r>
              <a:rPr lang="en-US" sz="2400" b="1" dirty="0">
                <a:solidFill>
                  <a:srgbClr val="0070C0"/>
                </a:solidFill>
                <a:latin typeface="Courier New"/>
                <a:ea typeface="Courier New"/>
                <a:cs typeface="Courier New"/>
                <a:sym typeface="Courier New"/>
              </a:rPr>
              <a:t>CC</a:t>
            </a:r>
            <a:r>
              <a:rPr lang="en-US" sz="2400" b="1" dirty="0">
                <a:solidFill>
                  <a:srgbClr val="00B050"/>
                </a:solidFill>
                <a:latin typeface="Courier New"/>
                <a:ea typeface="Courier New"/>
                <a:cs typeface="Courier New"/>
                <a:sym typeface="Courier New"/>
              </a:rPr>
              <a:t>GG</a:t>
            </a:r>
            <a:r>
              <a:rPr lang="en-US" sz="2400" b="1" dirty="0">
                <a:solidFill>
                  <a:srgbClr val="FF0000"/>
                </a:solidFill>
                <a:latin typeface="Courier New"/>
                <a:ea typeface="Courier New"/>
                <a:cs typeface="Courier New"/>
                <a:sym typeface="Courier New"/>
              </a:rPr>
              <a:t>TTT</a:t>
            </a:r>
            <a:r>
              <a:rPr lang="en-US" sz="2400" b="1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A</a:t>
            </a:r>
            <a:r>
              <a:rPr lang="en-US" sz="2400" b="1" dirty="0">
                <a:solidFill>
                  <a:srgbClr val="FF0000"/>
                </a:solidFill>
                <a:latin typeface="Courier New"/>
                <a:ea typeface="Courier New"/>
                <a:cs typeface="Courier New"/>
                <a:sym typeface="Courier New"/>
              </a:rPr>
              <a:t>T</a:t>
            </a:r>
            <a:r>
              <a:rPr lang="en-US" sz="2400" b="1" dirty="0">
                <a:solidFill>
                  <a:srgbClr val="0070C0"/>
                </a:solidFill>
                <a:latin typeface="Courier New"/>
                <a:ea typeface="Courier New"/>
                <a:cs typeface="Courier New"/>
                <a:sym typeface="Courier New"/>
              </a:rPr>
              <a:t>CCC</a:t>
            </a:r>
            <a:r>
              <a:rPr lang="en-US" sz="2400" b="1" dirty="0">
                <a:solidFill>
                  <a:srgbClr val="FF0000"/>
                </a:solidFill>
                <a:latin typeface="Courier New"/>
                <a:ea typeface="Courier New"/>
                <a:cs typeface="Courier New"/>
                <a:sym typeface="Courier New"/>
              </a:rPr>
              <a:t>T</a:t>
            </a:r>
            <a:r>
              <a:rPr lang="en-US" sz="2400" b="1" dirty="0">
                <a:solidFill>
                  <a:srgbClr val="00B050"/>
                </a:solidFill>
                <a:latin typeface="Courier New"/>
                <a:ea typeface="Courier New"/>
                <a:cs typeface="Courier New"/>
                <a:sym typeface="Courier New"/>
              </a:rPr>
              <a:t>G</a:t>
            </a:r>
            <a:r>
              <a:rPr lang="en-US" sz="2400" b="1" dirty="0">
                <a:solidFill>
                  <a:srgbClr val="0070C0"/>
                </a:solidFill>
                <a:latin typeface="Courier New"/>
                <a:ea typeface="Courier New"/>
                <a:cs typeface="Courier New"/>
                <a:sym typeface="Courier New"/>
              </a:rPr>
              <a:t>C</a:t>
            </a:r>
            <a:r>
              <a:rPr lang="en-US" sz="2400" b="1" dirty="0">
                <a:solidFill>
                  <a:srgbClr val="FF0000"/>
                </a:solidFill>
                <a:latin typeface="Courier New"/>
                <a:ea typeface="Courier New"/>
                <a:cs typeface="Courier New"/>
                <a:sym typeface="Courier New"/>
              </a:rPr>
              <a:t>T</a:t>
            </a:r>
            <a:r>
              <a:rPr lang="en-US" sz="2400" b="1" dirty="0">
                <a:solidFill>
                  <a:srgbClr val="00B050"/>
                </a:solidFill>
                <a:latin typeface="Courier New"/>
                <a:ea typeface="Courier New"/>
                <a:cs typeface="Courier New"/>
                <a:sym typeface="Courier New"/>
              </a:rPr>
              <a:t>GG</a:t>
            </a:r>
            <a:r>
              <a:rPr lang="en-US" sz="2400" b="1" dirty="0">
                <a:solidFill>
                  <a:srgbClr val="0070C0"/>
                </a:solidFill>
                <a:latin typeface="Courier New"/>
                <a:ea typeface="Courier New"/>
                <a:cs typeface="Courier New"/>
                <a:sym typeface="Courier New"/>
              </a:rPr>
              <a:t>C</a:t>
            </a:r>
            <a:r>
              <a:rPr lang="en-US" sz="2400" b="1" dirty="0">
                <a:solidFill>
                  <a:srgbClr val="00B050"/>
                </a:solidFill>
                <a:latin typeface="Courier New"/>
                <a:ea typeface="Courier New"/>
                <a:cs typeface="Courier New"/>
                <a:sym typeface="Courier New"/>
              </a:rPr>
              <a:t>G</a:t>
            </a:r>
            <a:r>
              <a:rPr lang="en-US" sz="2400" b="1" dirty="0">
                <a:solidFill>
                  <a:srgbClr val="0070C0"/>
                </a:solidFill>
                <a:latin typeface="Courier New"/>
                <a:ea typeface="Courier New"/>
                <a:cs typeface="Courier New"/>
                <a:sym typeface="Courier New"/>
              </a:rPr>
              <a:t>C</a:t>
            </a:r>
            <a:r>
              <a:rPr lang="en-US" sz="2400" b="1" dirty="0">
                <a:solidFill>
                  <a:srgbClr val="00B050"/>
                </a:solidFill>
                <a:latin typeface="Courier New"/>
                <a:ea typeface="Courier New"/>
                <a:cs typeface="Courier New"/>
                <a:sym typeface="Courier New"/>
              </a:rPr>
              <a:t>GGGG</a:t>
            </a:r>
            <a:r>
              <a:rPr lang="en-US" sz="2400" b="1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AA</a:t>
            </a:r>
            <a:r>
              <a:rPr lang="en-US" sz="2400" b="1" dirty="0">
                <a:solidFill>
                  <a:srgbClr val="0070C0"/>
                </a:solidFill>
                <a:latin typeface="Courier New"/>
                <a:ea typeface="Courier New"/>
                <a:cs typeface="Courier New"/>
                <a:sym typeface="Courier New"/>
              </a:rPr>
              <a:t>C</a:t>
            </a:r>
            <a:r>
              <a:rPr lang="en-US" sz="2400" b="1" dirty="0">
                <a:solidFill>
                  <a:srgbClr val="FF0000"/>
                </a:solidFill>
                <a:latin typeface="Courier New"/>
                <a:ea typeface="Courier New"/>
                <a:cs typeface="Courier New"/>
                <a:sym typeface="Courier New"/>
              </a:rPr>
              <a:t>T</a:t>
            </a:r>
            <a:r>
              <a:rPr lang="en-US" sz="2400" b="1" dirty="0">
                <a:solidFill>
                  <a:srgbClr val="0070C0"/>
                </a:solidFill>
                <a:latin typeface="Courier New"/>
                <a:ea typeface="Courier New"/>
                <a:cs typeface="Courier New"/>
                <a:sym typeface="Courier New"/>
              </a:rPr>
              <a:t>C</a:t>
            </a:r>
            <a:r>
              <a:rPr lang="en-US" sz="2400" b="1" dirty="0">
                <a:solidFill>
                  <a:srgbClr val="FF0000"/>
                </a:solidFill>
                <a:latin typeface="Courier New"/>
                <a:ea typeface="Courier New"/>
                <a:cs typeface="Courier New"/>
                <a:sym typeface="Courier New"/>
              </a:rPr>
              <a:t>T</a:t>
            </a:r>
            <a:r>
              <a:rPr lang="en-US" sz="2400" b="1" dirty="0">
                <a:solidFill>
                  <a:srgbClr val="0070C0"/>
                </a:solidFill>
                <a:latin typeface="Courier New"/>
                <a:ea typeface="Courier New"/>
                <a:cs typeface="Courier New"/>
                <a:sym typeface="Courier New"/>
              </a:rPr>
              <a:t>C</a:t>
            </a:r>
            <a:r>
              <a:rPr lang="en-US" sz="2400" b="1" dirty="0">
                <a:solidFill>
                  <a:srgbClr val="00B050"/>
                </a:solidFill>
                <a:latin typeface="Courier New"/>
                <a:ea typeface="Courier New"/>
                <a:cs typeface="Courier New"/>
                <a:sym typeface="Courier New"/>
              </a:rPr>
              <a:t>GG</a:t>
            </a:r>
            <a:r>
              <a:rPr lang="en-US" sz="2400" b="1" dirty="0">
                <a:solidFill>
                  <a:srgbClr val="FF0000"/>
                </a:solidFill>
                <a:latin typeface="Courier New"/>
                <a:ea typeface="Courier New"/>
                <a:cs typeface="Courier New"/>
                <a:sym typeface="Courier New"/>
              </a:rPr>
              <a:t>TT</a:t>
            </a:r>
            <a:r>
              <a:rPr lang="en-US" sz="2400" b="1" dirty="0">
                <a:solidFill>
                  <a:srgbClr val="0070C0"/>
                </a:solidFill>
                <a:latin typeface="Courier New"/>
                <a:ea typeface="Courier New"/>
                <a:cs typeface="Courier New"/>
                <a:sym typeface="Courier New"/>
              </a:rPr>
              <a:t>C</a:t>
            </a:r>
            <a:r>
              <a:rPr lang="en-US" sz="2400" b="1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A</a:t>
            </a:r>
            <a:r>
              <a:rPr lang="en-US" sz="2400" b="1" dirty="0">
                <a:solidFill>
                  <a:srgbClr val="00B050"/>
                </a:solidFill>
                <a:latin typeface="Courier New"/>
                <a:ea typeface="Courier New"/>
                <a:cs typeface="Courier New"/>
                <a:sym typeface="Courier New"/>
              </a:rPr>
              <a:t>GG</a:t>
            </a:r>
            <a:r>
              <a:rPr lang="en-US" sz="2400" b="1" dirty="0">
                <a:solidFill>
                  <a:srgbClr val="0070C0"/>
                </a:solidFill>
                <a:latin typeface="Courier New"/>
                <a:ea typeface="Courier New"/>
                <a:cs typeface="Courier New"/>
                <a:sym typeface="Courier New"/>
              </a:rPr>
              <a:t>C</a:t>
            </a:r>
            <a:r>
              <a:rPr lang="en-US" sz="2400" b="1" dirty="0">
                <a:solidFill>
                  <a:srgbClr val="00B050"/>
                </a:solidFill>
                <a:latin typeface="Courier New"/>
                <a:ea typeface="Courier New"/>
                <a:cs typeface="Courier New"/>
                <a:sym typeface="Courier New"/>
              </a:rPr>
              <a:t>G</a:t>
            </a:r>
            <a:r>
              <a:rPr lang="en-US" sz="2400" b="1" dirty="0">
                <a:solidFill>
                  <a:srgbClr val="FF0000"/>
                </a:solidFill>
                <a:latin typeface="Courier New"/>
                <a:ea typeface="Courier New"/>
                <a:cs typeface="Courier New"/>
                <a:sym typeface="Courier New"/>
              </a:rPr>
              <a:t>TT</a:t>
            </a:r>
            <a:r>
              <a:rPr lang="en-US" sz="2400" b="1" dirty="0">
                <a:solidFill>
                  <a:srgbClr val="00B050"/>
                </a:solidFill>
                <a:latin typeface="Courier New"/>
                <a:ea typeface="Courier New"/>
                <a:cs typeface="Courier New"/>
                <a:sym typeface="Courier New"/>
              </a:rPr>
              <a:t>G</a:t>
            </a:r>
            <a:r>
              <a:rPr lang="en-US" sz="2400" b="1" dirty="0">
                <a:solidFill>
                  <a:srgbClr val="0070C0"/>
                </a:solidFill>
                <a:latin typeface="Courier New"/>
                <a:ea typeface="Courier New"/>
                <a:cs typeface="Courier New"/>
                <a:sym typeface="Courier New"/>
              </a:rPr>
              <a:t>C</a:t>
            </a:r>
            <a:r>
              <a:rPr lang="en-US" sz="2400" b="1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AAA</a:t>
            </a:r>
            <a:r>
              <a:rPr lang="en-US" sz="2400" b="1" dirty="0">
                <a:solidFill>
                  <a:srgbClr val="0070C0"/>
                </a:solidFill>
                <a:latin typeface="Courier New"/>
                <a:ea typeface="Courier New"/>
                <a:cs typeface="Courier New"/>
                <a:sym typeface="Courier New"/>
              </a:rPr>
              <a:t>CC</a:t>
            </a:r>
            <a:r>
              <a:rPr lang="en-US" sz="2400" b="1" dirty="0">
                <a:solidFill>
                  <a:srgbClr val="FF0000"/>
                </a:solidFill>
                <a:latin typeface="Courier New"/>
                <a:ea typeface="Courier New"/>
                <a:cs typeface="Courier New"/>
                <a:sym typeface="Courier New"/>
              </a:rPr>
              <a:t>T</a:t>
            </a:r>
            <a:r>
              <a:rPr lang="en-US" sz="2400" b="1" dirty="0">
                <a:solidFill>
                  <a:srgbClr val="00B050"/>
                </a:solidFill>
                <a:latin typeface="Courier New"/>
                <a:ea typeface="Courier New"/>
                <a:cs typeface="Courier New"/>
                <a:sym typeface="Courier New"/>
              </a:rPr>
              <a:t>GG</a:t>
            </a:r>
            <a:r>
              <a:rPr lang="en-US" sz="2400" b="1" dirty="0">
                <a:solidFill>
                  <a:srgbClr val="0070C0"/>
                </a:solidFill>
                <a:latin typeface="Courier New"/>
                <a:ea typeface="Courier New"/>
                <a:cs typeface="Courier New"/>
                <a:sym typeface="Courier New"/>
              </a:rPr>
              <a:t>C</a:t>
            </a:r>
            <a:r>
              <a:rPr lang="en-US" sz="2400" b="1" dirty="0">
                <a:solidFill>
                  <a:srgbClr val="FF0000"/>
                </a:solidFill>
                <a:latin typeface="Courier New"/>
                <a:ea typeface="Courier New"/>
                <a:cs typeface="Courier New"/>
                <a:sym typeface="Courier New"/>
              </a:rPr>
              <a:t>T</a:t>
            </a:r>
            <a:r>
              <a:rPr lang="en-US" sz="2400" b="1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A</a:t>
            </a:r>
            <a:r>
              <a:rPr lang="en-US" sz="2400" b="1" dirty="0">
                <a:solidFill>
                  <a:srgbClr val="0070C0"/>
                </a:solidFill>
                <a:latin typeface="Courier New"/>
                <a:ea typeface="Courier New"/>
                <a:cs typeface="Courier New"/>
                <a:sym typeface="Courier New"/>
              </a:rPr>
              <a:t>CC</a:t>
            </a:r>
            <a:r>
              <a:rPr lang="en-US" sz="2400" b="1" dirty="0">
                <a:solidFill>
                  <a:srgbClr val="00B050"/>
                </a:solidFill>
                <a:latin typeface="Courier New"/>
                <a:ea typeface="Courier New"/>
                <a:cs typeface="Courier New"/>
                <a:sym typeface="Courier New"/>
              </a:rPr>
              <a:t>GGG</a:t>
            </a:r>
            <a:r>
              <a:rPr lang="en-US" sz="2400" b="1" dirty="0">
                <a:solidFill>
                  <a:srgbClr val="0070C0"/>
                </a:solidFill>
                <a:latin typeface="Courier New"/>
                <a:ea typeface="Courier New"/>
                <a:cs typeface="Courier New"/>
                <a:sym typeface="Courier New"/>
              </a:rPr>
              <a:t>C</a:t>
            </a:r>
            <a:r>
              <a:rPr lang="en-US" sz="2400" b="1" dirty="0">
                <a:solidFill>
                  <a:srgbClr val="00B050"/>
                </a:solidFill>
                <a:latin typeface="Courier New"/>
                <a:ea typeface="Courier New"/>
                <a:cs typeface="Courier New"/>
                <a:sym typeface="Courier New"/>
              </a:rPr>
              <a:t>GG</a:t>
            </a:r>
            <a:r>
              <a:rPr lang="en-US" sz="2400" b="1" dirty="0">
                <a:solidFill>
                  <a:srgbClr val="FF0000"/>
                </a:solidFill>
                <a:latin typeface="Courier New"/>
                <a:ea typeface="Courier New"/>
                <a:cs typeface="Courier New"/>
                <a:sym typeface="Courier New"/>
              </a:rPr>
              <a:t>TTT</a:t>
            </a:r>
            <a:r>
              <a:rPr lang="en-US" sz="2400" b="1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A</a:t>
            </a:r>
            <a:r>
              <a:rPr lang="en-US" sz="2400" b="1" dirty="0">
                <a:solidFill>
                  <a:srgbClr val="FF0000"/>
                </a:solidFill>
                <a:latin typeface="Courier New"/>
                <a:ea typeface="Courier New"/>
                <a:cs typeface="Courier New"/>
                <a:sym typeface="Courier New"/>
              </a:rPr>
              <a:t>T</a:t>
            </a:r>
            <a:r>
              <a:rPr lang="en-US" sz="2400" b="1" dirty="0">
                <a:solidFill>
                  <a:srgbClr val="0070C0"/>
                </a:solidFill>
                <a:latin typeface="Courier New"/>
                <a:ea typeface="Courier New"/>
                <a:cs typeface="Courier New"/>
                <a:sym typeface="Courier New"/>
              </a:rPr>
              <a:t>CCCC</a:t>
            </a:r>
            <a:r>
              <a:rPr lang="en-US" sz="2400" b="1" dirty="0">
                <a:solidFill>
                  <a:srgbClr val="00B050"/>
                </a:solidFill>
                <a:latin typeface="Courier New"/>
                <a:ea typeface="Courier New"/>
                <a:cs typeface="Courier New"/>
                <a:sym typeface="Courier New"/>
              </a:rPr>
              <a:t>G</a:t>
            </a:r>
            <a:r>
              <a:rPr lang="en-US" sz="2400" b="1" dirty="0">
                <a:solidFill>
                  <a:srgbClr val="0070C0"/>
                </a:solidFill>
                <a:latin typeface="Courier New"/>
                <a:ea typeface="Courier New"/>
                <a:cs typeface="Courier New"/>
                <a:sym typeface="Courier New"/>
              </a:rPr>
              <a:t>C</a:t>
            </a:r>
            <a:r>
              <a:rPr lang="en-US" sz="2400" b="1" dirty="0">
                <a:solidFill>
                  <a:srgbClr val="FF0000"/>
                </a:solidFill>
                <a:latin typeface="Courier New"/>
                <a:ea typeface="Courier New"/>
                <a:cs typeface="Courier New"/>
                <a:sym typeface="Courier New"/>
              </a:rPr>
              <a:t>T</a:t>
            </a:r>
            <a:r>
              <a:rPr lang="en-US" sz="2400" b="1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AA</a:t>
            </a:r>
            <a:r>
              <a:rPr lang="en-US" sz="2400" b="1" dirty="0">
                <a:solidFill>
                  <a:srgbClr val="0070C0"/>
                </a:solidFill>
                <a:latin typeface="Courier New"/>
                <a:ea typeface="Courier New"/>
                <a:cs typeface="Courier New"/>
                <a:sym typeface="Courier New"/>
              </a:rPr>
              <a:t>C</a:t>
            </a:r>
            <a:r>
              <a:rPr lang="en-US" sz="2400" b="1" dirty="0">
                <a:solidFill>
                  <a:srgbClr val="00B050"/>
                </a:solidFill>
                <a:latin typeface="Courier New"/>
                <a:ea typeface="Courier New"/>
                <a:cs typeface="Courier New"/>
                <a:sym typeface="Courier New"/>
              </a:rPr>
              <a:t>G</a:t>
            </a:r>
            <a:r>
              <a:rPr lang="en-US" sz="2400" b="1" dirty="0">
                <a:solidFill>
                  <a:srgbClr val="0070C0"/>
                </a:solidFill>
                <a:latin typeface="Courier New"/>
                <a:ea typeface="Courier New"/>
                <a:cs typeface="Courier New"/>
                <a:sym typeface="Courier New"/>
              </a:rPr>
              <a:t>C</a:t>
            </a:r>
            <a:r>
              <a:rPr lang="en-US" sz="2400" b="1" dirty="0">
                <a:solidFill>
                  <a:srgbClr val="00B050"/>
                </a:solidFill>
                <a:latin typeface="Courier New"/>
                <a:ea typeface="Courier New"/>
                <a:cs typeface="Courier New"/>
                <a:sym typeface="Courier New"/>
              </a:rPr>
              <a:t>GGGG</a:t>
            </a:r>
            <a:r>
              <a:rPr lang="en-US" sz="2400" b="1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AA</a:t>
            </a:r>
            <a:r>
              <a:rPr lang="en-US" sz="2400" b="1" dirty="0">
                <a:solidFill>
                  <a:srgbClr val="0070C0"/>
                </a:solidFill>
                <a:latin typeface="Courier New"/>
                <a:ea typeface="Courier New"/>
                <a:cs typeface="Courier New"/>
                <a:sym typeface="Courier New"/>
              </a:rPr>
              <a:t>C</a:t>
            </a:r>
            <a:r>
              <a:rPr lang="en-US" sz="2400" b="1" dirty="0">
                <a:solidFill>
                  <a:srgbClr val="FF0000"/>
                </a:solidFill>
                <a:latin typeface="Courier New"/>
                <a:ea typeface="Courier New"/>
                <a:cs typeface="Courier New"/>
                <a:sym typeface="Courier New"/>
              </a:rPr>
              <a:t>T</a:t>
            </a:r>
            <a:r>
              <a:rPr lang="en-US" sz="2400" b="1" dirty="0">
                <a:solidFill>
                  <a:srgbClr val="0070C0"/>
                </a:solidFill>
                <a:latin typeface="Courier New"/>
                <a:ea typeface="Courier New"/>
                <a:cs typeface="Courier New"/>
                <a:sym typeface="Courier New"/>
              </a:rPr>
              <a:t>C</a:t>
            </a:r>
            <a:r>
              <a:rPr lang="en-US" sz="2400" b="1" dirty="0">
                <a:solidFill>
                  <a:srgbClr val="00B050"/>
                </a:solidFill>
                <a:latin typeface="Courier New"/>
                <a:ea typeface="Courier New"/>
                <a:cs typeface="Courier New"/>
                <a:sym typeface="Courier New"/>
              </a:rPr>
              <a:t>G</a:t>
            </a:r>
            <a:r>
              <a:rPr lang="en-US" sz="2400" b="1" dirty="0">
                <a:solidFill>
                  <a:srgbClr val="FF0000"/>
                </a:solidFill>
                <a:latin typeface="Courier New"/>
                <a:ea typeface="Courier New"/>
                <a:cs typeface="Courier New"/>
                <a:sym typeface="Courier New"/>
              </a:rPr>
              <a:t>T</a:t>
            </a:r>
            <a:r>
              <a:rPr lang="en-US" sz="2400" b="1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A</a:t>
            </a:r>
            <a:r>
              <a:rPr lang="en-US" sz="2400" b="1" dirty="0">
                <a:solidFill>
                  <a:srgbClr val="00B050"/>
                </a:solidFill>
                <a:latin typeface="Courier New"/>
                <a:ea typeface="Courier New"/>
                <a:cs typeface="Courier New"/>
                <a:sym typeface="Courier New"/>
              </a:rPr>
              <a:t>G</a:t>
            </a:r>
            <a:r>
              <a:rPr lang="en-US" sz="2400" b="1" dirty="0">
                <a:solidFill>
                  <a:srgbClr val="FF0000"/>
                </a:solidFill>
                <a:latin typeface="Courier New"/>
                <a:ea typeface="Courier New"/>
                <a:cs typeface="Courier New"/>
                <a:sym typeface="Courier New"/>
              </a:rPr>
              <a:t>T</a:t>
            </a:r>
            <a:r>
              <a:rPr lang="en-US" sz="2400" b="1" dirty="0">
                <a:solidFill>
                  <a:srgbClr val="0070C0"/>
                </a:solidFill>
                <a:latin typeface="Courier New"/>
                <a:ea typeface="Courier New"/>
                <a:cs typeface="Courier New"/>
                <a:sym typeface="Courier New"/>
              </a:rPr>
              <a:t>CC</a:t>
            </a:r>
            <a:r>
              <a:rPr lang="en-US" sz="2400" b="1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A</a:t>
            </a:r>
            <a:r>
              <a:rPr lang="en-US" sz="2400" b="1" dirty="0">
                <a:solidFill>
                  <a:srgbClr val="FF0000"/>
                </a:solidFill>
                <a:latin typeface="Courier New"/>
                <a:ea typeface="Courier New"/>
                <a:cs typeface="Courier New"/>
                <a:sym typeface="Courier New"/>
              </a:rPr>
              <a:t>T</a:t>
            </a:r>
            <a:r>
              <a:rPr lang="en-US" sz="2400" b="1" dirty="0">
                <a:solidFill>
                  <a:srgbClr val="0070C0"/>
                </a:solidFill>
                <a:latin typeface="Courier New"/>
                <a:ea typeface="Courier New"/>
                <a:cs typeface="Courier New"/>
                <a:sym typeface="Courier New"/>
              </a:rPr>
              <a:t>C</a:t>
            </a:r>
            <a:r>
              <a:rPr lang="en-US" sz="2400" b="1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A</a:t>
            </a:r>
            <a:r>
              <a:rPr lang="en-US" sz="2400" b="1" dirty="0">
                <a:solidFill>
                  <a:srgbClr val="FF0000"/>
                </a:solidFill>
                <a:latin typeface="Courier New"/>
                <a:ea typeface="Courier New"/>
                <a:cs typeface="Courier New"/>
                <a:sym typeface="Courier New"/>
              </a:rPr>
              <a:t>TT</a:t>
            </a:r>
            <a:r>
              <a:rPr lang="en-US" sz="2400" b="1" dirty="0">
                <a:solidFill>
                  <a:srgbClr val="0070C0"/>
                </a:solidFill>
                <a:latin typeface="Courier New"/>
                <a:ea typeface="Courier New"/>
                <a:cs typeface="Courier New"/>
                <a:sym typeface="Courier New"/>
              </a:rPr>
              <a:t>CC</a:t>
            </a:r>
            <a:r>
              <a:rPr lang="en-US" sz="2400" b="1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A</a:t>
            </a:r>
            <a:r>
              <a:rPr lang="en-US" sz="2400" b="1" dirty="0">
                <a:solidFill>
                  <a:srgbClr val="0070C0"/>
                </a:solidFill>
                <a:latin typeface="Courier New"/>
                <a:ea typeface="Courier New"/>
                <a:cs typeface="Courier New"/>
                <a:sym typeface="Courier New"/>
              </a:rPr>
              <a:t>CC</a:t>
            </a:r>
            <a:r>
              <a:rPr lang="en-US" sz="2400" b="1" dirty="0">
                <a:solidFill>
                  <a:srgbClr val="FF0000"/>
                </a:solidFill>
                <a:latin typeface="Courier New"/>
                <a:ea typeface="Courier New"/>
                <a:cs typeface="Courier New"/>
                <a:sym typeface="Courier New"/>
              </a:rPr>
              <a:t>T</a:t>
            </a:r>
            <a:r>
              <a:rPr lang="en-US" sz="2400" b="1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A</a:t>
            </a:r>
            <a:r>
              <a:rPr lang="en-US" sz="2400" b="1" dirty="0">
                <a:solidFill>
                  <a:srgbClr val="FF0000"/>
                </a:solidFill>
                <a:latin typeface="Courier New"/>
                <a:ea typeface="Courier New"/>
                <a:cs typeface="Courier New"/>
                <a:sym typeface="Courier New"/>
              </a:rPr>
              <a:t>T</a:t>
            </a:r>
            <a:r>
              <a:rPr lang="en-US" sz="2400" b="1" dirty="0">
                <a:solidFill>
                  <a:srgbClr val="00B050"/>
                </a:solidFill>
                <a:latin typeface="Courier New"/>
                <a:ea typeface="Courier New"/>
                <a:cs typeface="Courier New"/>
                <a:sym typeface="Courier New"/>
              </a:rPr>
              <a:t>G</a:t>
            </a:r>
            <a:r>
              <a:rPr lang="en-US" sz="2400" b="1" dirty="0">
                <a:solidFill>
                  <a:srgbClr val="FF0000"/>
                </a:solidFill>
                <a:latin typeface="Courier New"/>
                <a:ea typeface="Courier New"/>
                <a:cs typeface="Courier New"/>
                <a:sym typeface="Courier New"/>
              </a:rPr>
              <a:t>T</a:t>
            </a:r>
            <a:r>
              <a:rPr lang="en-US" sz="2400" b="1" dirty="0">
                <a:solidFill>
                  <a:srgbClr val="0070C0"/>
                </a:solidFill>
                <a:latin typeface="Courier New"/>
                <a:ea typeface="Courier New"/>
                <a:cs typeface="Courier New"/>
                <a:sym typeface="Courier New"/>
              </a:rPr>
              <a:t>C</a:t>
            </a:r>
            <a:r>
              <a:rPr lang="en-US" sz="2400" b="1" dirty="0">
                <a:solidFill>
                  <a:srgbClr val="FF0000"/>
                </a:solidFill>
                <a:latin typeface="Courier New"/>
                <a:ea typeface="Courier New"/>
                <a:cs typeface="Courier New"/>
                <a:sym typeface="Courier New"/>
              </a:rPr>
              <a:t>T</a:t>
            </a:r>
            <a:r>
              <a:rPr lang="en-US" sz="2400" b="1" dirty="0">
                <a:solidFill>
                  <a:srgbClr val="00B050"/>
                </a:solidFill>
                <a:latin typeface="Courier New"/>
                <a:ea typeface="Courier New"/>
                <a:cs typeface="Courier New"/>
                <a:sym typeface="Courier New"/>
              </a:rPr>
              <a:t>G</a:t>
            </a:r>
            <a:r>
              <a:rPr lang="en-US" sz="2400" b="1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AA</a:t>
            </a:r>
            <a:r>
              <a:rPr lang="en-US" sz="2400" b="1" dirty="0">
                <a:solidFill>
                  <a:srgbClr val="0070C0"/>
                </a:solidFill>
                <a:latin typeface="Courier New"/>
                <a:ea typeface="Courier New"/>
                <a:cs typeface="Courier New"/>
                <a:sym typeface="Courier New"/>
              </a:rPr>
              <a:t>C</a:t>
            </a:r>
            <a:r>
              <a:rPr lang="en-US" sz="2400" b="1" dirty="0">
                <a:solidFill>
                  <a:srgbClr val="FF0000"/>
                </a:solidFill>
                <a:latin typeface="Courier New"/>
                <a:ea typeface="Courier New"/>
                <a:cs typeface="Courier New"/>
                <a:sym typeface="Courier New"/>
              </a:rPr>
              <a:t>T</a:t>
            </a:r>
            <a:r>
              <a:rPr lang="en-US" sz="2400" b="1" dirty="0">
                <a:solidFill>
                  <a:srgbClr val="0070C0"/>
                </a:solidFill>
                <a:latin typeface="Courier New"/>
                <a:ea typeface="Courier New"/>
                <a:cs typeface="Courier New"/>
                <a:sym typeface="Courier New"/>
              </a:rPr>
              <a:t>CCC</a:t>
            </a:r>
            <a:r>
              <a:rPr lang="en-US" sz="2400" b="1" dirty="0">
                <a:solidFill>
                  <a:srgbClr val="00B050"/>
                </a:solidFill>
                <a:latin typeface="Courier New"/>
                <a:ea typeface="Courier New"/>
                <a:cs typeface="Courier New"/>
                <a:sym typeface="Courier New"/>
              </a:rPr>
              <a:t>GG</a:t>
            </a:r>
            <a:r>
              <a:rPr lang="en-US" sz="2400" b="1" dirty="0">
                <a:solidFill>
                  <a:srgbClr val="FF0000"/>
                </a:solidFill>
                <a:latin typeface="Courier New"/>
                <a:ea typeface="Courier New"/>
                <a:cs typeface="Courier New"/>
                <a:sym typeface="Courier New"/>
              </a:rPr>
              <a:t>TTT</a:t>
            </a:r>
            <a:r>
              <a:rPr lang="en-US" sz="2400" b="1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A</a:t>
            </a:r>
            <a:r>
              <a:rPr lang="en-US" sz="2400" b="1" dirty="0">
                <a:solidFill>
                  <a:srgbClr val="FF0000"/>
                </a:solidFill>
                <a:latin typeface="Courier New"/>
                <a:ea typeface="Courier New"/>
                <a:cs typeface="Courier New"/>
                <a:sym typeface="Courier New"/>
              </a:rPr>
              <a:t>T</a:t>
            </a:r>
            <a:r>
              <a:rPr lang="en-US" sz="2400" b="1" dirty="0">
                <a:solidFill>
                  <a:srgbClr val="0070C0"/>
                </a:solidFill>
                <a:latin typeface="Courier New"/>
                <a:ea typeface="Courier New"/>
                <a:cs typeface="Courier New"/>
                <a:sym typeface="Courier New"/>
              </a:rPr>
              <a:t>CCCC</a:t>
            </a:r>
            <a:r>
              <a:rPr lang="en-US" sz="2400" b="1" dirty="0">
                <a:solidFill>
                  <a:srgbClr val="00B050"/>
                </a:solidFill>
                <a:latin typeface="Courier New"/>
                <a:ea typeface="Courier New"/>
                <a:cs typeface="Courier New"/>
                <a:sym typeface="Courier New"/>
              </a:rPr>
              <a:t>G</a:t>
            </a:r>
            <a:r>
              <a:rPr lang="en-US" sz="2400" b="1" dirty="0">
                <a:solidFill>
                  <a:srgbClr val="0070C0"/>
                </a:solidFill>
                <a:latin typeface="Courier New"/>
                <a:ea typeface="Courier New"/>
                <a:cs typeface="Courier New"/>
                <a:sym typeface="Courier New"/>
              </a:rPr>
              <a:t>C</a:t>
            </a:r>
            <a:r>
              <a:rPr lang="en-US" sz="2400" b="1" dirty="0">
                <a:solidFill>
                  <a:srgbClr val="FF0000"/>
                </a:solidFill>
                <a:latin typeface="Courier New"/>
                <a:ea typeface="Courier New"/>
                <a:cs typeface="Courier New"/>
                <a:sym typeface="Courier New"/>
              </a:rPr>
              <a:t>T</a:t>
            </a:r>
            <a:r>
              <a:rPr lang="en-US" sz="2400" b="1" dirty="0">
                <a:solidFill>
                  <a:srgbClr val="00B050"/>
                </a:solidFill>
                <a:latin typeface="Courier New"/>
                <a:ea typeface="Courier New"/>
                <a:cs typeface="Courier New"/>
                <a:sym typeface="Courier New"/>
              </a:rPr>
              <a:t>GG</a:t>
            </a:r>
            <a:r>
              <a:rPr lang="en-US" sz="2400" b="1" dirty="0">
                <a:solidFill>
                  <a:srgbClr val="0070C0"/>
                </a:solidFill>
                <a:latin typeface="Courier New"/>
                <a:ea typeface="Courier New"/>
                <a:cs typeface="Courier New"/>
                <a:sym typeface="Courier New"/>
              </a:rPr>
              <a:t>C</a:t>
            </a:r>
            <a:r>
              <a:rPr lang="en-US" sz="2400" b="1" dirty="0">
                <a:solidFill>
                  <a:srgbClr val="00B050"/>
                </a:solidFill>
                <a:latin typeface="Courier New"/>
                <a:ea typeface="Courier New"/>
                <a:cs typeface="Courier New"/>
                <a:sym typeface="Courier New"/>
              </a:rPr>
              <a:t>G</a:t>
            </a:r>
            <a:r>
              <a:rPr lang="en-US" sz="2400" b="1" dirty="0">
                <a:solidFill>
                  <a:srgbClr val="0070C0"/>
                </a:solidFill>
                <a:latin typeface="Courier New"/>
                <a:ea typeface="Courier New"/>
                <a:cs typeface="Courier New"/>
                <a:sym typeface="Courier New"/>
              </a:rPr>
              <a:t>C</a:t>
            </a:r>
            <a:r>
              <a:rPr lang="en-US" sz="2400" b="1" dirty="0">
                <a:solidFill>
                  <a:srgbClr val="00B050"/>
                </a:solidFill>
                <a:latin typeface="Courier New"/>
                <a:ea typeface="Courier New"/>
                <a:cs typeface="Courier New"/>
                <a:sym typeface="Courier New"/>
              </a:rPr>
              <a:t>GGGG</a:t>
            </a:r>
            <a:r>
              <a:rPr lang="en-US" sz="2400" b="1" dirty="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AA</a:t>
            </a:r>
            <a:r>
              <a:rPr lang="en-US" sz="2400" b="1" dirty="0">
                <a:solidFill>
                  <a:srgbClr val="0070C0"/>
                </a:solidFill>
                <a:latin typeface="Courier New"/>
                <a:ea typeface="Courier New"/>
                <a:cs typeface="Courier New"/>
                <a:sym typeface="Courier New"/>
              </a:rPr>
              <a:t>C</a:t>
            </a:r>
            <a:r>
              <a:rPr lang="en-US" sz="2400" b="1" dirty="0">
                <a:solidFill>
                  <a:srgbClr val="FF0000"/>
                </a:solidFill>
                <a:latin typeface="Courier New"/>
                <a:ea typeface="Courier New"/>
                <a:cs typeface="Courier New"/>
                <a:sym typeface="Courier New"/>
              </a:rPr>
              <a:t>T</a:t>
            </a:r>
            <a:r>
              <a:rPr lang="en-US" sz="2400" b="1" dirty="0">
                <a:solidFill>
                  <a:srgbClr val="0070C0"/>
                </a:solidFill>
                <a:latin typeface="Courier New"/>
                <a:ea typeface="Courier New"/>
                <a:cs typeface="Courier New"/>
                <a:sym typeface="Courier New"/>
              </a:rPr>
              <a:t>C</a:t>
            </a:r>
            <a:r>
              <a:rPr lang="en-US" sz="2400" b="1" dirty="0">
                <a:solidFill>
                  <a:srgbClr val="00B050"/>
                </a:solidFill>
                <a:latin typeface="Courier New"/>
                <a:ea typeface="Courier New"/>
                <a:cs typeface="Courier New"/>
                <a:sym typeface="Courier New"/>
              </a:rPr>
              <a:t>G</a:t>
            </a:r>
            <a:endParaRPr sz="20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" name="Google Shape;184;p11">
            <a:extLst>
              <a:ext uri="{FF2B5EF4-FFF2-40B4-BE49-F238E27FC236}">
                <a16:creationId xmlns:a16="http://schemas.microsoft.com/office/drawing/2014/main" id="{4329D478-4722-421D-B1AA-3C1C3B86DA45}"/>
              </a:ext>
            </a:extLst>
          </p:cNvPr>
          <p:cNvSpPr txBox="1"/>
          <p:nvPr/>
        </p:nvSpPr>
        <p:spPr>
          <a:xfrm>
            <a:off x="589757" y="406056"/>
            <a:ext cx="96225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Could you have discovered CRISPR?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95993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4987216-7B1A-D714-C504-68C3E40B3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1D4C840-11D7-2F03-0FD9-0BE5E361A928}"/>
              </a:ext>
            </a:extLst>
          </p:cNvPr>
          <p:cNvSpPr txBox="1"/>
          <p:nvPr/>
        </p:nvSpPr>
        <p:spPr>
          <a:xfrm>
            <a:off x="763603" y="302904"/>
            <a:ext cx="110578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Verdana Pro" panose="020B0604030504040204" pitchFamily="34" charset="0"/>
                <a:cs typeface="Calibri" panose="020F0502020204030204" pitchFamily="34" charset="0"/>
              </a:rPr>
              <a:t>But first,…</a:t>
            </a:r>
            <a:r>
              <a:rPr lang="en-US" sz="3200" b="1" dirty="0">
                <a:latin typeface="Verdana Pro" panose="020B0604030504040204" pitchFamily="34" charset="0"/>
                <a:cs typeface="Calibri" panose="020F0502020204030204" pitchFamily="34" charset="0"/>
              </a:rPr>
              <a:t>CRISPR….</a:t>
            </a:r>
            <a:r>
              <a:rPr lang="en-US" sz="3200" dirty="0">
                <a:latin typeface="Verdana Pro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3200" i="1" dirty="0">
                <a:latin typeface="Verdana Pro" panose="020B0604030504040204" pitchFamily="34" charset="0"/>
                <a:cs typeface="Calibri" panose="020F0502020204030204" pitchFamily="34" charset="0"/>
              </a:rPr>
              <a:t>as an adaptive immunity system in bacteria</a:t>
            </a:r>
            <a:r>
              <a:rPr lang="en-US" sz="3200" dirty="0">
                <a:latin typeface="Verdana Pro" panose="020B060403050404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6C99C491-7DCA-875B-FB0D-073BAD1AEC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8618" y="2053610"/>
            <a:ext cx="6029092" cy="4682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041CF81-6A99-9DCB-6D7B-49493E10017B}"/>
              </a:ext>
            </a:extLst>
          </p:cNvPr>
          <p:cNvSpPr txBox="1"/>
          <p:nvPr/>
        </p:nvSpPr>
        <p:spPr>
          <a:xfrm>
            <a:off x="1232959" y="2270104"/>
            <a:ext cx="539865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Verdana Pro" panose="020B0604030504040204" pitchFamily="34" charset="0"/>
                <a:cs typeface="Calibri" panose="020F0502020204030204" pitchFamily="34" charset="0"/>
              </a:rPr>
              <a:t>CRISPR Cas9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2CD53DF9-7AE6-0EA8-5F0F-BC65EDF6ED36}"/>
              </a:ext>
            </a:extLst>
          </p:cNvPr>
          <p:cNvSpPr/>
          <p:nvPr/>
        </p:nvSpPr>
        <p:spPr>
          <a:xfrm>
            <a:off x="4188145" y="3041764"/>
            <a:ext cx="2030819" cy="467833"/>
          </a:xfrm>
          <a:custGeom>
            <a:avLst/>
            <a:gdLst>
              <a:gd name="connsiteX0" fmla="*/ 0 w 2030819"/>
              <a:gd name="connsiteY0" fmla="*/ 0 h 467833"/>
              <a:gd name="connsiteX1" fmla="*/ 382772 w 2030819"/>
              <a:gd name="connsiteY1" fmla="*/ 350875 h 467833"/>
              <a:gd name="connsiteX2" fmla="*/ 2030819 w 2030819"/>
              <a:gd name="connsiteY2" fmla="*/ 467833 h 467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30819" h="467833">
                <a:moveTo>
                  <a:pt x="0" y="0"/>
                </a:moveTo>
                <a:cubicBezTo>
                  <a:pt x="22151" y="136451"/>
                  <a:pt x="44302" y="272903"/>
                  <a:pt x="382772" y="350875"/>
                </a:cubicBezTo>
                <a:cubicBezTo>
                  <a:pt x="721242" y="428847"/>
                  <a:pt x="1376030" y="448340"/>
                  <a:pt x="2030819" y="467833"/>
                </a:cubicBezTo>
              </a:path>
            </a:pathLst>
          </a:custGeom>
          <a:noFill/>
          <a:ln w="63500">
            <a:solidFill>
              <a:schemeClr val="tx1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Verdana Pro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56825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1">
            <a:extLst>
              <a:ext uri="{FF2B5EF4-FFF2-40B4-BE49-F238E27FC236}">
                <a16:creationId xmlns:a16="http://schemas.microsoft.com/office/drawing/2014/main" id="{718925AF-8821-55A1-DF35-77D7DD4D9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195F50F5-0325-4E13-93B8-A048A96B03AB}" type="slidenum">
              <a:rPr lang="en-US" smtClean="0"/>
              <a:pPr>
                <a:spcAft>
                  <a:spcPts val="600"/>
                </a:spcAft>
              </a:pPr>
              <a:t>8</a:t>
            </a:fld>
            <a:endParaRPr lang="en-US"/>
          </a:p>
        </p:txBody>
      </p:sp>
      <p:sp>
        <p:nvSpPr>
          <p:cNvPr id="6" name="Google Shape;129;p4">
            <a:extLst>
              <a:ext uri="{FF2B5EF4-FFF2-40B4-BE49-F238E27FC236}">
                <a16:creationId xmlns:a16="http://schemas.microsoft.com/office/drawing/2014/main" id="{6472F44D-3318-3CA0-D787-0C52BCAECB00}"/>
              </a:ext>
            </a:extLst>
          </p:cNvPr>
          <p:cNvSpPr txBox="1"/>
          <p:nvPr/>
        </p:nvSpPr>
        <p:spPr>
          <a:xfrm>
            <a:off x="534379" y="958302"/>
            <a:ext cx="11203246" cy="544574"/>
          </a:xfrm>
          <a:prstGeom prst="rect">
            <a:avLst/>
          </a:prstGeom>
        </p:spPr>
        <p:txBody>
          <a:bodyPr spcFirstLastPara="1" vert="horz" lIns="91440" tIns="45720" rIns="91440" bIns="45720" rtlCol="0" anchor="t" anchorCtr="0">
            <a:normAutofit/>
          </a:bodyPr>
          <a:lstStyle/>
          <a:p>
            <a:pPr marL="0" marR="0" lvl="0" inden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200" b="1" kern="1200" dirty="0">
                <a:latin typeface="Verdana Pro SemiBold" panose="020B0604020202020204" pitchFamily="34" charset="0"/>
                <a:ea typeface="+mj-ea"/>
                <a:cs typeface="+mj-cs"/>
              </a:rPr>
              <a:t>CRISPR</a:t>
            </a:r>
            <a:r>
              <a:rPr lang="en-US" sz="2200" kern="1200" dirty="0">
                <a:latin typeface="Verdana Pro SemiBold" panose="020B0604020202020204" pitchFamily="34" charset="0"/>
                <a:ea typeface="+mj-ea"/>
                <a:cs typeface="+mj-cs"/>
              </a:rPr>
              <a:t> – </a:t>
            </a:r>
            <a:r>
              <a:rPr lang="en-US" sz="2200" b="1" kern="1200" dirty="0">
                <a:solidFill>
                  <a:srgbClr val="FF0000"/>
                </a:solidFill>
                <a:latin typeface="Verdana Pro SemiBold" panose="020B0604020202020204" pitchFamily="34" charset="0"/>
                <a:ea typeface="+mj-ea"/>
                <a:cs typeface="+mj-cs"/>
              </a:rPr>
              <a:t>C</a:t>
            </a:r>
            <a:r>
              <a:rPr lang="en-US" sz="2200" kern="1200" dirty="0">
                <a:latin typeface="Verdana Pro SemiBold" panose="020B0604020202020204" pitchFamily="34" charset="0"/>
                <a:ea typeface="+mj-ea"/>
                <a:cs typeface="+mj-cs"/>
              </a:rPr>
              <a:t>lustered </a:t>
            </a:r>
            <a:r>
              <a:rPr lang="en-US" sz="2200" b="1" kern="1200" dirty="0">
                <a:solidFill>
                  <a:srgbClr val="FF0000"/>
                </a:solidFill>
                <a:latin typeface="Verdana Pro SemiBold" panose="020B0604020202020204" pitchFamily="34" charset="0"/>
                <a:ea typeface="+mj-ea"/>
                <a:cs typeface="+mj-cs"/>
              </a:rPr>
              <a:t>R</a:t>
            </a:r>
            <a:r>
              <a:rPr lang="en-US" sz="2200" kern="1200" dirty="0">
                <a:latin typeface="Verdana Pro SemiBold" panose="020B0604020202020204" pitchFamily="34" charset="0"/>
                <a:ea typeface="+mj-ea"/>
                <a:cs typeface="+mj-cs"/>
              </a:rPr>
              <a:t>egularly </a:t>
            </a:r>
            <a:r>
              <a:rPr lang="en-US" sz="2200" b="1" kern="1200" dirty="0">
                <a:solidFill>
                  <a:srgbClr val="FF0000"/>
                </a:solidFill>
                <a:latin typeface="Verdana Pro SemiBold" panose="020B0604020202020204" pitchFamily="34" charset="0"/>
                <a:ea typeface="+mj-ea"/>
                <a:cs typeface="+mj-cs"/>
              </a:rPr>
              <a:t>I</a:t>
            </a:r>
            <a:r>
              <a:rPr lang="en-US" sz="2200" kern="1200" dirty="0">
                <a:latin typeface="Verdana Pro SemiBold" panose="020B0604020202020204" pitchFamily="34" charset="0"/>
                <a:ea typeface="+mj-ea"/>
                <a:cs typeface="+mj-cs"/>
              </a:rPr>
              <a:t>nterspaced </a:t>
            </a:r>
            <a:r>
              <a:rPr lang="en-US" sz="2200" b="1" kern="1200" dirty="0">
                <a:solidFill>
                  <a:srgbClr val="FF0000"/>
                </a:solidFill>
                <a:latin typeface="Verdana Pro SemiBold" panose="020B0604020202020204" pitchFamily="34" charset="0"/>
                <a:ea typeface="+mj-ea"/>
                <a:cs typeface="+mj-cs"/>
              </a:rPr>
              <a:t>S</a:t>
            </a:r>
            <a:r>
              <a:rPr lang="en-US" sz="2200" kern="1200" dirty="0">
                <a:latin typeface="Verdana Pro SemiBold" panose="020B0604020202020204" pitchFamily="34" charset="0"/>
                <a:ea typeface="+mj-ea"/>
                <a:cs typeface="+mj-cs"/>
              </a:rPr>
              <a:t>hort </a:t>
            </a:r>
            <a:r>
              <a:rPr lang="en-US" sz="2200" b="1" kern="1200" dirty="0">
                <a:solidFill>
                  <a:srgbClr val="FF0000"/>
                </a:solidFill>
                <a:latin typeface="Verdana Pro SemiBold" panose="020B0604020202020204" pitchFamily="34" charset="0"/>
                <a:ea typeface="+mj-ea"/>
                <a:cs typeface="+mj-cs"/>
              </a:rPr>
              <a:t>P</a:t>
            </a:r>
            <a:r>
              <a:rPr lang="en-US" sz="2200" kern="1200" dirty="0">
                <a:latin typeface="Verdana Pro SemiBold" panose="020B0604020202020204" pitchFamily="34" charset="0"/>
                <a:ea typeface="+mj-ea"/>
                <a:cs typeface="+mj-cs"/>
              </a:rPr>
              <a:t>alindromic </a:t>
            </a:r>
            <a:r>
              <a:rPr lang="en-US" sz="2200" b="1" kern="1200" dirty="0">
                <a:solidFill>
                  <a:srgbClr val="FF0000"/>
                </a:solidFill>
                <a:latin typeface="Verdana Pro SemiBold" panose="020B0604020202020204" pitchFamily="34" charset="0"/>
                <a:ea typeface="+mj-ea"/>
                <a:cs typeface="+mj-cs"/>
              </a:rPr>
              <a:t>R</a:t>
            </a:r>
            <a:r>
              <a:rPr lang="en-US" sz="2200" kern="1200" dirty="0">
                <a:latin typeface="Verdana Pro SemiBold" panose="020B0604020202020204" pitchFamily="34" charset="0"/>
                <a:ea typeface="+mj-ea"/>
                <a:cs typeface="+mj-cs"/>
              </a:rPr>
              <a:t>epeats</a:t>
            </a:r>
          </a:p>
        </p:txBody>
      </p:sp>
      <p:pic>
        <p:nvPicPr>
          <p:cNvPr id="5" name="Google Shape;128;p4">
            <a:extLst>
              <a:ext uri="{FF2B5EF4-FFF2-40B4-BE49-F238E27FC236}">
                <a16:creationId xmlns:a16="http://schemas.microsoft.com/office/drawing/2014/main" id="{64078B94-E69A-9FBE-032B-BB637B66C9B9}"/>
              </a:ext>
            </a:extLst>
          </p:cNvPr>
          <p:cNvPicPr preferRelativeResize="0"/>
          <p:nvPr/>
        </p:nvPicPr>
        <p:blipFill rotWithShape="1">
          <a:blip r:embed="rId2"/>
          <a:srcRect l="14189" t="18680" r="19451" b="30427"/>
          <a:stretch/>
        </p:blipFill>
        <p:spPr>
          <a:xfrm>
            <a:off x="744904" y="1768474"/>
            <a:ext cx="10782193" cy="46513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406015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420F162-E0BD-FC64-B4B6-53875A236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195F50F5-0325-4E13-93B8-A048A96B03AB}" type="slidenum">
              <a:rPr lang="en-US" smtClean="0"/>
              <a:pPr>
                <a:spcAft>
                  <a:spcPts val="600"/>
                </a:spcAft>
              </a:pPr>
              <a:t>9</a:t>
            </a:fld>
            <a:endParaRPr lang="en-US"/>
          </a:p>
        </p:txBody>
      </p:sp>
      <p:pic>
        <p:nvPicPr>
          <p:cNvPr id="4" name="Google Shape;272;g10f10c2bb9c_0_0">
            <a:extLst>
              <a:ext uri="{FF2B5EF4-FFF2-40B4-BE49-F238E27FC236}">
                <a16:creationId xmlns:a16="http://schemas.microsoft.com/office/drawing/2014/main" id="{B0734443-EA89-8C77-ABE7-D9D54647966C}"/>
              </a:ext>
            </a:extLst>
          </p:cNvPr>
          <p:cNvPicPr preferRelativeResize="0"/>
          <p:nvPr/>
        </p:nvPicPr>
        <p:blipFill rotWithShape="1">
          <a:blip r:embed="rId2"/>
          <a:srcRect l="33195" t="26995" r="26703" b="29152"/>
          <a:stretch/>
        </p:blipFill>
        <p:spPr>
          <a:xfrm>
            <a:off x="1762325" y="489470"/>
            <a:ext cx="8667349" cy="533141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25E5F49-89AD-AA83-0479-9667F6F138D6}"/>
              </a:ext>
            </a:extLst>
          </p:cNvPr>
          <p:cNvSpPr txBox="1"/>
          <p:nvPr/>
        </p:nvSpPr>
        <p:spPr>
          <a:xfrm>
            <a:off x="2879324" y="5999198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Teacher Resources (3dmoleculardesigns.com)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49744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DMD_PPT_Template_2022" id="{F2F3356D-F7F2-4FD8-8957-145750084241}" vid="{4A350038-1B81-47F4-9C66-D368B428D38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DMD_PPT_Template_2022" id="{F2F3356D-F7F2-4FD8-8957-145750084241}" vid="{F1804F64-563A-48BD-BB97-1AA4DE43C43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7B964E229AE904C840342B739320C07" ma:contentTypeVersion="21" ma:contentTypeDescription="Create a new document." ma:contentTypeScope="" ma:versionID="50f1bd06b1c5b782c82d5bae311ccf5b">
  <xsd:schema xmlns:xsd="http://www.w3.org/2001/XMLSchema" xmlns:xs="http://www.w3.org/2001/XMLSchema" xmlns:p="http://schemas.microsoft.com/office/2006/metadata/properties" xmlns:ns1="http://schemas.microsoft.com/sharepoint/v3" xmlns:ns2="256d1f37-a5bf-40ea-9e3b-df9e783b5a8c" xmlns:ns3="fccfdd5f-3cf6-48f3-9c58-398738ebd059" targetNamespace="http://schemas.microsoft.com/office/2006/metadata/properties" ma:root="true" ma:fieldsID="3a2c19bcc5f9f103c0bc11c7ae6a0506" ns1:_="" ns2:_="" ns3:_="">
    <xsd:import namespace="http://schemas.microsoft.com/sharepoint/v3"/>
    <xsd:import namespace="256d1f37-a5bf-40ea-9e3b-df9e783b5a8c"/>
    <xsd:import namespace="fccfdd5f-3cf6-48f3-9c58-398738ebd059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1:_ip_UnifiedCompliancePolicyProperties" minOccurs="0"/>
                <xsd:element ref="ns1:_ip_UnifiedCompliancePolicyUIAction" minOccurs="0"/>
                <xsd:element ref="ns3:SubmittedtoNSTA" minOccurs="0"/>
                <xsd:element ref="ns3:Comments" minOccurs="0"/>
                <xsd:element ref="ns3:lcf76f155ced4ddcb4097134ff3c332f" minOccurs="0"/>
                <xsd:element ref="ns2:TaxCatchAll" minOccurs="0"/>
                <xsd:element ref="ns3:MediaLengthInSeconds" minOccurs="0"/>
                <xsd:element ref="ns3:MediaServiceLocation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8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9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6d1f37-a5bf-40ea-9e3b-df9e783b5a8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70c86df9-d0e8-46f0-93a5-6d2a22d58cc4}" ma:internalName="TaxCatchAll" ma:showField="CatchAllData" ma:web="256d1f37-a5bf-40ea-9e3b-df9e783b5a8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cfdd5f-3cf6-48f3-9c58-398738ebd05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SubmittedtoNSTA" ma:index="20" nillable="true" ma:displayName="Submitted to NSTA" ma:default="0" ma:format="Dropdown" ma:internalName="SubmittedtoNSTA">
      <xsd:simpleType>
        <xsd:restriction base="dms:Boolean"/>
      </xsd:simpleType>
    </xsd:element>
    <xsd:element name="Comments" ma:index="21" nillable="true" ma:displayName="Comments" ma:format="Dropdown" ma:internalName="Comments">
      <xsd:simpleType>
        <xsd:restriction base="dms:Text">
          <xsd:maxLength value="255"/>
        </xsd:restriction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00f08751-b953-413e-9b34-2297f674b6a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6" nillable="true" ma:displayName="Location" ma:internalName="MediaServiceLocation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56d1f37-a5bf-40ea-9e3b-df9e783b5a8c" xsi:nil="true"/>
    <lcf76f155ced4ddcb4097134ff3c332f xmlns="fccfdd5f-3cf6-48f3-9c58-398738ebd059">
      <Terms xmlns="http://schemas.microsoft.com/office/infopath/2007/PartnerControls"/>
    </lcf76f155ced4ddcb4097134ff3c332f>
    <_ip_UnifiedCompliancePolicyUIAction xmlns="http://schemas.microsoft.com/sharepoint/v3" xsi:nil="true"/>
    <Comments xmlns="fccfdd5f-3cf6-48f3-9c58-398738ebd059" xsi:nil="true"/>
    <SubmittedtoNSTA xmlns="fccfdd5f-3cf6-48f3-9c58-398738ebd059">false</SubmittedtoNSTA>
    <_ip_UnifiedCompliancePolicyProperties xmlns="http://schemas.microsoft.com/sharepoint/v3" xsi:nil="true"/>
    <SharedWithUsers xmlns="256d1f37-a5bf-40ea-9e3b-df9e783b5a8c">
      <UserInfo>
        <DisplayName>Tim Herman</DisplayName>
        <AccountId>37</AccountId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37BAC09-39EB-4116-84E3-BCCD5BD44CC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256d1f37-a5bf-40ea-9e3b-df9e783b5a8c"/>
    <ds:schemaRef ds:uri="fccfdd5f-3cf6-48f3-9c58-398738ebd05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937C8D3-1BFD-40B6-BC92-A17C86FCEACF}">
  <ds:schemaRefs>
    <ds:schemaRef ds:uri="http://purl.org/dc/dcmitype/"/>
    <ds:schemaRef ds:uri="http://schemas.microsoft.com/office/2006/documentManagement/types"/>
    <ds:schemaRef ds:uri="http://purl.org/dc/terms/"/>
    <ds:schemaRef ds:uri="http://schemas.microsoft.com/office/2006/metadata/properties"/>
    <ds:schemaRef ds:uri="cfebaabb-06ba-495d-9116-624c50a03998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256d1f37-a5bf-40ea-9e3b-df9e783b5a8c"/>
    <ds:schemaRef ds:uri="http://www.w3.org/XML/1998/namespace"/>
    <ds:schemaRef ds:uri="fccfdd5f-3cf6-48f3-9c58-398738ebd059"/>
    <ds:schemaRef ds:uri="http://schemas.microsoft.com/sharepoint/v3"/>
  </ds:schemaRefs>
</ds:datastoreItem>
</file>

<file path=customXml/itemProps3.xml><?xml version="1.0" encoding="utf-8"?>
<ds:datastoreItem xmlns:ds="http://schemas.openxmlformats.org/officeDocument/2006/customXml" ds:itemID="{91E16ABB-C338-49FE-BEFB-AD5EFBB9D15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3DMD_PPT_Template_2022</Template>
  <TotalTime>181</TotalTime>
  <Words>804</Words>
  <Application>Microsoft Office PowerPoint</Application>
  <PresentationFormat>Widescreen</PresentationFormat>
  <Paragraphs>127</Paragraphs>
  <Slides>38</Slides>
  <Notes>23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38</vt:i4>
      </vt:variant>
    </vt:vector>
  </HeadingPairs>
  <TitlesOfParts>
    <vt:vector size="42" baseType="lpstr">
      <vt:lpstr>Office Theme</vt:lpstr>
      <vt:lpstr>Custom Design</vt:lpstr>
      <vt:lpstr>Office Theme</vt:lpstr>
      <vt:lpstr>Office Theme</vt:lpstr>
      <vt:lpstr>CRISPR: Isn’t it Time We Fixed Your Genome?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Guiding Graphics</vt:lpstr>
      <vt:lpstr>PowerPoint Presentation</vt:lpstr>
      <vt:lpstr>PowerPoint Presentation</vt:lpstr>
      <vt:lpstr>Jennifer Doudna</vt:lpstr>
      <vt:lpstr>Martin Jinek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CRISPR: Connecting New Science to What You Already Teach</vt:lpstr>
      <vt:lpstr>PowerPoint Presentation</vt:lpstr>
      <vt:lpstr>Guiding Graphics</vt:lpstr>
      <vt:lpstr>PowerPoint Presentation</vt:lpstr>
      <vt:lpstr>5 Steps in the Making the Cut </vt:lpstr>
      <vt:lpstr>CRISPR Cas9… for real</vt:lpstr>
      <vt:lpstr>Two must see / read accounts of the CRISPR story.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CRISPR: Isn’t it Time We Fixed Your Genome?</dc:title>
  <dc:creator>Kris Herman</dc:creator>
  <cp:lastModifiedBy>Kris Herman</cp:lastModifiedBy>
  <cp:revision>46</cp:revision>
  <dcterms:created xsi:type="dcterms:W3CDTF">2022-10-13T15:27:33Z</dcterms:created>
  <dcterms:modified xsi:type="dcterms:W3CDTF">2022-11-10T22:43:52Z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0x01010087B964E229AE904C840342B739320C07</vt:lpwstr>
  </property>
  <property fmtid="{D5CDD505-2E9C-101B-9397-08002B2CF9AE}" pid="3" name="MediaServiceImageTags">
    <vt:lpwstr/>
  </property>
</Properties>
</file>