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Lst>
  <p:sldSz cy="5143500" cx="9144000"/>
  <p:notesSz cx="6858000" cy="9144000"/>
  <p:embeddedFontLst>
    <p:embeddedFont>
      <p:font typeface="Roboto Slab"/>
      <p:regular r:id="rId57"/>
      <p:bold r:id="rId58"/>
    </p:embeddedFont>
    <p:embeddedFont>
      <p:font typeface="Questrial"/>
      <p:regular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RobotoSlab-regular.fntdata"/><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Questrial-regular.fntdata"/><Relationship Id="rId14" Type="http://schemas.openxmlformats.org/officeDocument/2006/relationships/slide" Target="slides/slide9.xml"/><Relationship Id="rId58" Type="http://schemas.openxmlformats.org/officeDocument/2006/relationships/font" Target="fonts/RobotoSlab-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Saturday 10:30 AM</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83a744553b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83a744553b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83a744553b_0_14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183a744553b_0_149:notes"/>
          <p:cNvSpPr txBox="1"/>
          <p:nvPr>
            <p:ph idx="1" type="body"/>
          </p:nvPr>
        </p:nvSpPr>
        <p:spPr>
          <a:xfrm>
            <a:off x="686421" y="4400238"/>
            <a:ext cx="5485200" cy="3600900"/>
          </a:xfrm>
          <a:prstGeom prst="rect">
            <a:avLst/>
          </a:prstGeom>
          <a:noFill/>
          <a:ln>
            <a:noFill/>
          </a:ln>
        </p:spPr>
        <p:txBody>
          <a:bodyPr anchorCtr="0" anchor="t" bIns="44800" lIns="89600" spcFirstLastPara="1" rIns="89600" wrap="square" tIns="44800">
            <a:noAutofit/>
          </a:bodyPr>
          <a:lstStyle/>
          <a:p>
            <a:pPr indent="0" lvl="0" marL="0" marR="0" rtl="0" algn="l">
              <a:lnSpc>
                <a:spcPct val="100000"/>
              </a:lnSpc>
              <a:spcBef>
                <a:spcPts val="0"/>
              </a:spcBef>
              <a:spcAft>
                <a:spcPts val="0"/>
              </a:spcAft>
              <a:buSzPts val="1400"/>
              <a:buNone/>
            </a:pPr>
            <a:r>
              <a:rPr b="0" i="0" lang="en" sz="1200" u="none" cap="none" strike="noStrike">
                <a:solidFill>
                  <a:schemeClr val="dk1"/>
                </a:solidFill>
                <a:latin typeface="Calibri"/>
                <a:ea typeface="Calibri"/>
                <a:cs typeface="Calibri"/>
                <a:sym typeface="Calibri"/>
              </a:rPr>
              <a:t>Whether you use your favorite google image or textbook image, draw on your whiteboard, or have a physical model to show your students, as teachers we always use models to teach details of molecules and living systems </a:t>
            </a:r>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0" i="0" lang="en" sz="1200" u="none" cap="none" strike="noStrike">
                <a:solidFill>
                  <a:schemeClr val="dk1"/>
                </a:solidFill>
                <a:latin typeface="Calibri"/>
                <a:ea typeface="Calibri"/>
                <a:cs typeface="Calibri"/>
                <a:sym typeface="Calibri"/>
              </a:rPr>
              <a:t>All models are designed to tell a story – when we draw images on our boards, we decide what details to include; this is also true for textbook images and any model produced by any company.</a:t>
            </a:r>
            <a:endParaRPr/>
          </a:p>
        </p:txBody>
      </p:sp>
      <p:sp>
        <p:nvSpPr>
          <p:cNvPr id="187" name="Google Shape;187;g183a744553b_0_149:notes"/>
          <p:cNvSpPr txBox="1"/>
          <p:nvPr>
            <p:ph idx="12" type="sldNum"/>
          </p:nvPr>
        </p:nvSpPr>
        <p:spPr>
          <a:xfrm>
            <a:off x="3884026" y="8684926"/>
            <a:ext cx="2972400" cy="459000"/>
          </a:xfrm>
          <a:prstGeom prst="rect">
            <a:avLst/>
          </a:prstGeom>
          <a:noFill/>
          <a:ln>
            <a:noFill/>
          </a:ln>
        </p:spPr>
        <p:txBody>
          <a:bodyPr anchorCtr="0" anchor="b" bIns="44800" lIns="89600" spcFirstLastPara="1" rIns="89600" wrap="square" tIns="44800">
            <a:noAutofit/>
          </a:bodyPr>
          <a:lstStyle/>
          <a:p>
            <a:pPr indent="0" lvl="0" marL="0" marR="0" rtl="0" algn="r">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83a744553b_0_31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183a744553b_0_316:notes"/>
          <p:cNvSpPr txBox="1"/>
          <p:nvPr>
            <p:ph idx="1" type="body"/>
          </p:nvPr>
        </p:nvSpPr>
        <p:spPr>
          <a:xfrm>
            <a:off x="686421" y="4400238"/>
            <a:ext cx="5485200" cy="3600900"/>
          </a:xfrm>
          <a:prstGeom prst="rect">
            <a:avLst/>
          </a:prstGeom>
          <a:noFill/>
          <a:ln>
            <a:noFill/>
          </a:ln>
        </p:spPr>
        <p:txBody>
          <a:bodyPr anchorCtr="0" anchor="t" bIns="44800" lIns="89600" spcFirstLastPara="1" rIns="89600" wrap="square" tIns="44800">
            <a:noAutofit/>
          </a:bodyPr>
          <a:lstStyle/>
          <a:p>
            <a:pPr indent="0" lvl="0" marL="0" marR="0" rtl="0" algn="l">
              <a:lnSpc>
                <a:spcPct val="100000"/>
              </a:lnSpc>
              <a:spcBef>
                <a:spcPts val="0"/>
              </a:spcBef>
              <a:spcAft>
                <a:spcPts val="0"/>
              </a:spcAft>
              <a:buSzPts val="1400"/>
              <a:buNone/>
            </a:pPr>
            <a:r>
              <a:rPr b="0" i="0" lang="en" sz="1200" u="none" cap="none" strike="noStrike">
                <a:solidFill>
                  <a:schemeClr val="dk1"/>
                </a:solidFill>
                <a:latin typeface="Calibri"/>
                <a:ea typeface="Calibri"/>
                <a:cs typeface="Calibri"/>
                <a:sym typeface="Calibri"/>
              </a:rPr>
              <a:t>Whether you use your favorite google image or textbook image, draw on your whiteboard, or have a physical model to show your students, as teachers we always use models to teach details of molecules and living systems </a:t>
            </a:r>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0" i="0" lang="en" sz="1200" u="none" cap="none" strike="noStrike">
                <a:solidFill>
                  <a:schemeClr val="dk1"/>
                </a:solidFill>
                <a:latin typeface="Calibri"/>
                <a:ea typeface="Calibri"/>
                <a:cs typeface="Calibri"/>
                <a:sym typeface="Calibri"/>
              </a:rPr>
              <a:t>All models are designed to tell a story – when we draw images on our boards, we decide what details to include; this is also true for textbook images and any model produced by any company.</a:t>
            </a:r>
            <a:endParaRPr/>
          </a:p>
        </p:txBody>
      </p:sp>
      <p:sp>
        <p:nvSpPr>
          <p:cNvPr id="196" name="Google Shape;196;g183a744553b_0_316:notes"/>
          <p:cNvSpPr txBox="1"/>
          <p:nvPr>
            <p:ph idx="12" type="sldNum"/>
          </p:nvPr>
        </p:nvSpPr>
        <p:spPr>
          <a:xfrm>
            <a:off x="3884026" y="8684926"/>
            <a:ext cx="2972400" cy="459000"/>
          </a:xfrm>
          <a:prstGeom prst="rect">
            <a:avLst/>
          </a:prstGeom>
          <a:noFill/>
          <a:ln>
            <a:noFill/>
          </a:ln>
        </p:spPr>
        <p:txBody>
          <a:bodyPr anchorCtr="0" anchor="b" bIns="44800" lIns="89600" spcFirstLastPara="1" rIns="89600" wrap="square" tIns="44800">
            <a:noAutofit/>
          </a:bodyPr>
          <a:lstStyle/>
          <a:p>
            <a:pPr indent="0" lvl="0" marL="0" marR="0" rtl="0" algn="r">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83a744553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83a744553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83a744553b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83a744553b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65b1b3c60a080e2e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65b1b3c60a080e2e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83a744553b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83a744553b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83a744553b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83a744553b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83a744553b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83a744553b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83a744553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83a744553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8333ef0b37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8333ef0b37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83a744553b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83a744553b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83a744553b_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83a744553b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183a744553b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83a744553b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183a744553b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83a744553b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183a744553b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183a744553b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83a744553b_0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83a744553b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83a744553b_0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183a744553b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83a744553b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83a744553b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183a744553b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183a744553b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183a744553b_0_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183a744553b_0_4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8333ef0b3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8333ef0b3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83a744553b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83a744553b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9047eb763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9047eb763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83a744553b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183a744553b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9047eb763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19047eb763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19047eb7639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19047eb7639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9047eb7639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9047eb7639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19047eb763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19047eb763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18bad91ae8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18bad91ae8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8bad91ae8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8bad91ae8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8bad91ae8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8bad91ae8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83a744553b_0_113:notes"/>
          <p:cNvSpPr/>
          <p:nvPr>
            <p:ph idx="2" type="sldImg"/>
          </p:nvPr>
        </p:nvSpPr>
        <p:spPr>
          <a:xfrm>
            <a:off x="372717" y="674557"/>
            <a:ext cx="5963400" cy="3372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183a744553b_0_113:notes"/>
          <p:cNvSpPr txBox="1"/>
          <p:nvPr>
            <p:ph idx="1" type="body"/>
          </p:nvPr>
        </p:nvSpPr>
        <p:spPr>
          <a:xfrm>
            <a:off x="670891" y="4272197"/>
            <a:ext cx="5367000" cy="4047300"/>
          </a:xfrm>
          <a:prstGeom prst="rect">
            <a:avLst/>
          </a:prstGeom>
          <a:noFill/>
          <a:ln>
            <a:noFill/>
          </a:ln>
        </p:spPr>
        <p:txBody>
          <a:bodyPr anchorCtr="0" anchor="t" bIns="89600" lIns="89600" spcFirstLastPara="1" rIns="89600" wrap="square" tIns="896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might be a big leap for our students… but let’s start with the molecular structure of DNA.</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18bad91ae8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18bad91ae8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18bad91ae8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18bad91ae8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18bad91ae8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18bad91ae8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18bad91ae88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18bad91ae88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8bad91ae88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8bad91ae88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8bad91ae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18bad91ae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19047eb7639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19047eb7639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19047eb7639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19047eb763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9047eb763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9047eb763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183a744553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183a744553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83a744553b_0_245:notes"/>
          <p:cNvSpPr/>
          <p:nvPr>
            <p:ph idx="2" type="sldImg"/>
          </p:nvPr>
        </p:nvSpPr>
        <p:spPr>
          <a:xfrm>
            <a:off x="372717" y="674557"/>
            <a:ext cx="5963400" cy="3372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183a744553b_0_245:notes"/>
          <p:cNvSpPr txBox="1"/>
          <p:nvPr>
            <p:ph idx="1" type="body"/>
          </p:nvPr>
        </p:nvSpPr>
        <p:spPr>
          <a:xfrm>
            <a:off x="670891" y="4272197"/>
            <a:ext cx="5367000" cy="4047300"/>
          </a:xfrm>
          <a:prstGeom prst="rect">
            <a:avLst/>
          </a:prstGeom>
          <a:noFill/>
          <a:ln>
            <a:noFill/>
          </a:ln>
        </p:spPr>
        <p:txBody>
          <a:bodyPr anchorCtr="0" anchor="t" bIns="89600" lIns="89600" spcFirstLastPara="1" rIns="89600" wrap="square" tIns="896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might be a big leap for our students… but let’s start with the molecular structure of DNA.</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183a744553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183a744553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83a744553b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83a744553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83a744553b_0_256:notes"/>
          <p:cNvSpPr/>
          <p:nvPr>
            <p:ph idx="2" type="sldImg"/>
          </p:nvPr>
        </p:nvSpPr>
        <p:spPr>
          <a:xfrm>
            <a:off x="372717" y="674557"/>
            <a:ext cx="5963400" cy="3372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183a744553b_0_256:notes"/>
          <p:cNvSpPr txBox="1"/>
          <p:nvPr>
            <p:ph idx="1" type="body"/>
          </p:nvPr>
        </p:nvSpPr>
        <p:spPr>
          <a:xfrm>
            <a:off x="670891" y="4272197"/>
            <a:ext cx="5367000" cy="4047300"/>
          </a:xfrm>
          <a:prstGeom prst="rect">
            <a:avLst/>
          </a:prstGeom>
          <a:noFill/>
          <a:ln>
            <a:noFill/>
          </a:ln>
        </p:spPr>
        <p:txBody>
          <a:bodyPr anchorCtr="0" anchor="t" bIns="89600" lIns="89600" spcFirstLastPara="1" rIns="89600" wrap="square" tIns="896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This might be a big leap for our students… but let’s start with the molecular structure of DNA.</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83a744553b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83a744553b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83a744553b_0_14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83a744553b_0_142:notes"/>
          <p:cNvSpPr txBox="1"/>
          <p:nvPr>
            <p:ph idx="1" type="body"/>
          </p:nvPr>
        </p:nvSpPr>
        <p:spPr>
          <a:xfrm>
            <a:off x="686421" y="4400238"/>
            <a:ext cx="54852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whether we realize it or not, we are all teaching using models…  Why not do it intentionally.</a:t>
            </a:r>
            <a:endParaRPr/>
          </a:p>
        </p:txBody>
      </p:sp>
      <p:sp>
        <p:nvSpPr>
          <p:cNvPr id="163" name="Google Shape;163;g183a744553b_0_142:notes"/>
          <p:cNvSpPr txBox="1"/>
          <p:nvPr>
            <p:ph idx="12" type="sldNum"/>
          </p:nvPr>
        </p:nvSpPr>
        <p:spPr>
          <a:xfrm>
            <a:off x="3884026" y="8684926"/>
            <a:ext cx="2972400" cy="459000"/>
          </a:xfrm>
          <a:prstGeom prst="rect">
            <a:avLst/>
          </a:prstGeom>
          <a:noFill/>
          <a:ln>
            <a:noFill/>
          </a:ln>
        </p:spPr>
        <p:txBody>
          <a:bodyPr anchorCtr="0" anchor="ctr" bIns="89600" lIns="89600" spcFirstLastPara="1" rIns="89600" wrap="square" tIns="89600">
            <a:noAutofit/>
          </a:bodyPr>
          <a:lstStyle/>
          <a:p>
            <a:pPr indent="0" lvl="0" marL="0" rtl="0" algn="l">
              <a:spcBef>
                <a:spcPts val="0"/>
              </a:spcBef>
              <a:spcAft>
                <a:spcPts val="0"/>
              </a:spcAft>
              <a:buClr>
                <a:srgbClr val="000000"/>
              </a:buClr>
              <a:buSzPts val="1200"/>
              <a:buFont typeface="Arial"/>
              <a:buNone/>
            </a:pPr>
            <a:fld id="{00000000-1234-1234-1234-123412341234}" type="slidenum">
              <a:rPr lang="en" sz="1400"/>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83a744553b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83a744553b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1" name="Shape 11"/>
        <p:cNvGrpSpPr/>
        <p:nvPr/>
      </p:nvGrpSpPr>
      <p:grpSpPr>
        <a:xfrm>
          <a:off x="0" y="0"/>
          <a:ext cx="0" cy="0"/>
          <a:chOff x="0" y="0"/>
          <a:chExt cx="0" cy="0"/>
        </a:xfrm>
      </p:grpSpPr>
      <p:pic>
        <p:nvPicPr>
          <p:cNvPr descr="Text, application&#10;&#10;Description automatically generated" id="12" name="Google Shape;12;p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 name="Google Shape;13;p2"/>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 name="Google Shape;14;p2"/>
          <p:cNvSpPr/>
          <p:nvPr>
            <p:ph idx="2" type="pic"/>
          </p:nvPr>
        </p:nvSpPr>
        <p:spPr>
          <a:xfrm>
            <a:off x="6251239" y="2074787"/>
            <a:ext cx="3503700" cy="3503700"/>
          </a:xfrm>
          <a:prstGeom prst="rect">
            <a:avLst/>
          </a:prstGeom>
          <a:noFill/>
          <a:ln>
            <a:noFill/>
          </a:ln>
        </p:spPr>
      </p:sp>
      <p:sp>
        <p:nvSpPr>
          <p:cNvPr id="15" name="Google Shape;15;p2"/>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62" name="Shape 62"/>
        <p:cNvGrpSpPr/>
        <p:nvPr/>
      </p:nvGrpSpPr>
      <p:grpSpPr>
        <a:xfrm>
          <a:off x="0" y="0"/>
          <a:ext cx="0" cy="0"/>
          <a:chOff x="0" y="0"/>
          <a:chExt cx="0" cy="0"/>
        </a:xfrm>
      </p:grpSpPr>
      <p:pic>
        <p:nvPicPr>
          <p:cNvPr descr="A picture containing background pattern&#10;&#10;Description automatically generated" id="63" name="Google Shape;63;p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 name="Google Shape;64;p1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 name="Google Shape;65;p1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6" name="Google Shape;66;p1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7" name="Shape 67"/>
        <p:cNvGrpSpPr/>
        <p:nvPr/>
      </p:nvGrpSpPr>
      <p:grpSpPr>
        <a:xfrm>
          <a:off x="0" y="0"/>
          <a:ext cx="0" cy="0"/>
          <a:chOff x="0" y="0"/>
          <a:chExt cx="0" cy="0"/>
        </a:xfrm>
      </p:grpSpPr>
      <p:pic>
        <p:nvPicPr>
          <p:cNvPr descr="Background pattern&#10;&#10;Description automatically generated with low confidence" id="68" name="Google Shape;68;p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9" name="Google Shape;69;p1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Google Shape;70;p1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1" name="Google Shape;71;p1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2" name="Google Shape;72;p1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3" name="Shape 73"/>
        <p:cNvGrpSpPr/>
        <p:nvPr/>
      </p:nvGrpSpPr>
      <p:grpSpPr>
        <a:xfrm>
          <a:off x="0" y="0"/>
          <a:ext cx="0" cy="0"/>
          <a:chOff x="0" y="0"/>
          <a:chExt cx="0" cy="0"/>
        </a:xfrm>
      </p:grpSpPr>
      <p:pic>
        <p:nvPicPr>
          <p:cNvPr descr="Background pattern&#10;&#10;Description automatically generated with low confidence" id="74" name="Google Shape;74;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5" name="Google Shape;75;p13"/>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Google Shape;76;p13"/>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77" name="Shape 77"/>
        <p:cNvGrpSpPr/>
        <p:nvPr/>
      </p:nvGrpSpPr>
      <p:grpSpPr>
        <a:xfrm>
          <a:off x="0" y="0"/>
          <a:ext cx="0" cy="0"/>
          <a:chOff x="0" y="0"/>
          <a:chExt cx="0" cy="0"/>
        </a:xfrm>
      </p:grpSpPr>
      <p:pic>
        <p:nvPicPr>
          <p:cNvPr descr="A picture containing background pattern&#10;&#10;Description automatically generated" id="78" name="Google Shape;78;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9" name="Google Shape;79;p14"/>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0" name="Google Shape;80;p1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1" name="Google Shape;81;p1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2" name="Google Shape;82;p1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83" name="Shape 83"/>
        <p:cNvGrpSpPr/>
        <p:nvPr/>
      </p:nvGrpSpPr>
      <p:grpSpPr>
        <a:xfrm>
          <a:off x="0" y="0"/>
          <a:ext cx="0" cy="0"/>
          <a:chOff x="0" y="0"/>
          <a:chExt cx="0" cy="0"/>
        </a:xfrm>
      </p:grpSpPr>
      <p:pic>
        <p:nvPicPr>
          <p:cNvPr descr="A picture containing map&#10;&#10;Description automatically generated" id="84" name="Google Shape;84;p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85" name="Shape 85"/>
        <p:cNvGrpSpPr/>
        <p:nvPr/>
      </p:nvGrpSpPr>
      <p:grpSpPr>
        <a:xfrm>
          <a:off x="0" y="0"/>
          <a:ext cx="0" cy="0"/>
          <a:chOff x="0" y="0"/>
          <a:chExt cx="0" cy="0"/>
        </a:xfrm>
      </p:grpSpPr>
      <p:pic>
        <p:nvPicPr>
          <p:cNvPr descr="Map&#10;&#10;Description automatically generated" id="86" name="Google Shape;86;p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87" name="Shape 87"/>
        <p:cNvGrpSpPr/>
        <p:nvPr/>
      </p:nvGrpSpPr>
      <p:grpSpPr>
        <a:xfrm>
          <a:off x="0" y="0"/>
          <a:ext cx="0" cy="0"/>
          <a:chOff x="0" y="0"/>
          <a:chExt cx="0" cy="0"/>
        </a:xfrm>
      </p:grpSpPr>
      <p:pic>
        <p:nvPicPr>
          <p:cNvPr descr="Map&#10;&#10;Description automatically generated" id="88" name="Google Shape;88;p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89" name="Shape 89"/>
        <p:cNvGrpSpPr/>
        <p:nvPr/>
      </p:nvGrpSpPr>
      <p:grpSpPr>
        <a:xfrm>
          <a:off x="0" y="0"/>
          <a:ext cx="0" cy="0"/>
          <a:chOff x="0" y="0"/>
          <a:chExt cx="0" cy="0"/>
        </a:xfrm>
      </p:grpSpPr>
      <p:pic>
        <p:nvPicPr>
          <p:cNvPr descr="A picture containing diagram&#10;&#10;Description automatically generated" id="90" name="Google Shape;90;p1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1" name="Shape 91"/>
        <p:cNvGrpSpPr/>
        <p:nvPr/>
      </p:nvGrpSpPr>
      <p:grpSpPr>
        <a:xfrm>
          <a:off x="0" y="0"/>
          <a:ext cx="0" cy="0"/>
          <a:chOff x="0" y="0"/>
          <a:chExt cx="0" cy="0"/>
        </a:xfrm>
      </p:grpSpPr>
      <p:sp>
        <p:nvSpPr>
          <p:cNvPr id="92" name="Google Shape;92;p19"/>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93" name="Google Shape;93;p19"/>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rtl="0" algn="ctr">
              <a:lnSpc>
                <a:spcPct val="100000"/>
              </a:lnSpc>
              <a:spcBef>
                <a:spcPts val="800"/>
              </a:spcBef>
              <a:spcAft>
                <a:spcPts val="0"/>
              </a:spcAft>
              <a:buSzPts val="2800"/>
              <a:buNone/>
              <a:defRPr sz="2800"/>
            </a:lvl1pPr>
            <a:lvl2pPr lvl="1" rtl="0" algn="ctr">
              <a:lnSpc>
                <a:spcPct val="100000"/>
              </a:lnSpc>
              <a:spcBef>
                <a:spcPts val="400"/>
              </a:spcBef>
              <a:spcAft>
                <a:spcPts val="0"/>
              </a:spcAft>
              <a:buSzPts val="2800"/>
              <a:buNone/>
              <a:defRPr sz="2800"/>
            </a:lvl2pPr>
            <a:lvl3pPr lvl="2" rtl="0" algn="ctr">
              <a:lnSpc>
                <a:spcPct val="100000"/>
              </a:lnSpc>
              <a:spcBef>
                <a:spcPts val="400"/>
              </a:spcBef>
              <a:spcAft>
                <a:spcPts val="0"/>
              </a:spcAft>
              <a:buSzPts val="2800"/>
              <a:buNone/>
              <a:defRPr sz="2800"/>
            </a:lvl3pPr>
            <a:lvl4pPr lvl="3" rtl="0" algn="ctr">
              <a:lnSpc>
                <a:spcPct val="100000"/>
              </a:lnSpc>
              <a:spcBef>
                <a:spcPts val="400"/>
              </a:spcBef>
              <a:spcAft>
                <a:spcPts val="0"/>
              </a:spcAft>
              <a:buSzPts val="2800"/>
              <a:buNone/>
              <a:defRPr sz="2800"/>
            </a:lvl4pPr>
            <a:lvl5pPr lvl="4" rtl="0" algn="ctr">
              <a:lnSpc>
                <a:spcPct val="100000"/>
              </a:lnSpc>
              <a:spcBef>
                <a:spcPts val="400"/>
              </a:spcBef>
              <a:spcAft>
                <a:spcPts val="0"/>
              </a:spcAft>
              <a:buSzPts val="2800"/>
              <a:buNone/>
              <a:defRPr sz="2800"/>
            </a:lvl5pPr>
            <a:lvl6pPr lvl="5" rtl="0" algn="ctr">
              <a:lnSpc>
                <a:spcPct val="100000"/>
              </a:lnSpc>
              <a:spcBef>
                <a:spcPts val="400"/>
              </a:spcBef>
              <a:spcAft>
                <a:spcPts val="0"/>
              </a:spcAft>
              <a:buSzPts val="2800"/>
              <a:buNone/>
              <a:defRPr sz="2800"/>
            </a:lvl6pPr>
            <a:lvl7pPr lvl="6" rtl="0" algn="ctr">
              <a:lnSpc>
                <a:spcPct val="100000"/>
              </a:lnSpc>
              <a:spcBef>
                <a:spcPts val="400"/>
              </a:spcBef>
              <a:spcAft>
                <a:spcPts val="0"/>
              </a:spcAft>
              <a:buSzPts val="2800"/>
              <a:buNone/>
              <a:defRPr sz="2800"/>
            </a:lvl7pPr>
            <a:lvl8pPr lvl="7" rtl="0" algn="ctr">
              <a:lnSpc>
                <a:spcPct val="100000"/>
              </a:lnSpc>
              <a:spcBef>
                <a:spcPts val="400"/>
              </a:spcBef>
              <a:spcAft>
                <a:spcPts val="0"/>
              </a:spcAft>
              <a:buSzPts val="2800"/>
              <a:buNone/>
              <a:defRPr sz="2800"/>
            </a:lvl8pPr>
            <a:lvl9pPr lvl="8" rtl="0" algn="ctr">
              <a:lnSpc>
                <a:spcPct val="100000"/>
              </a:lnSpc>
              <a:spcBef>
                <a:spcPts val="400"/>
              </a:spcBef>
              <a:spcAft>
                <a:spcPts val="0"/>
              </a:spcAft>
              <a:buSzPts val="2800"/>
              <a:buNone/>
              <a:defRPr sz="2800"/>
            </a:lvl9pPr>
          </a:lstStyle>
          <a:p/>
        </p:txBody>
      </p:sp>
      <p:sp>
        <p:nvSpPr>
          <p:cNvPr id="94" name="Google Shape;94;p19"/>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a:solidFill>
            <a:srgbClr val="A8A8A8">
              <a:alpha val="68540"/>
            </a:srgbClr>
          </a:solidFill>
          <a:ln>
            <a:noFill/>
          </a:ln>
        </p:spPr>
        <p:txBody>
          <a:bodyPr anchorCtr="0" anchor="t" bIns="68575" lIns="68575" spcFirstLastPara="1" rIns="68575" wrap="square" tIns="68575">
            <a:noAutofit/>
          </a:bodyPr>
          <a:lstStyle>
            <a:lvl1pPr lvl="0" marR="0" rtl="0" algn="l">
              <a:lnSpc>
                <a:spcPct val="90000"/>
              </a:lnSpc>
              <a:spcBef>
                <a:spcPts val="0"/>
              </a:spcBef>
              <a:spcAft>
                <a:spcPts val="0"/>
              </a:spcAft>
              <a:buClr>
                <a:schemeClr val="lt1"/>
              </a:buClr>
              <a:buSzPts val="2100"/>
              <a:buNone/>
              <a:defRPr i="0" sz="2700" u="none" cap="none" strike="noStrike">
                <a:solidFill>
                  <a:schemeClr val="lt1"/>
                </a:solidFill>
              </a:defRPr>
            </a:lvl1pPr>
            <a:lvl2pPr lvl="1" rtl="0" algn="l">
              <a:lnSpc>
                <a:spcPct val="100000"/>
              </a:lnSpc>
              <a:spcBef>
                <a:spcPts val="0"/>
              </a:spcBef>
              <a:spcAft>
                <a:spcPts val="0"/>
              </a:spcAft>
              <a:buSzPts val="2100"/>
              <a:buNone/>
              <a:defRPr b="1" sz="1400"/>
            </a:lvl2pPr>
            <a:lvl3pPr lvl="2" rtl="0" algn="l">
              <a:lnSpc>
                <a:spcPct val="100000"/>
              </a:lnSpc>
              <a:spcBef>
                <a:spcPts val="0"/>
              </a:spcBef>
              <a:spcAft>
                <a:spcPts val="0"/>
              </a:spcAft>
              <a:buSzPts val="2100"/>
              <a:buNone/>
              <a:defRPr b="1" sz="1400"/>
            </a:lvl3pPr>
            <a:lvl4pPr lvl="3" rtl="0" algn="l">
              <a:lnSpc>
                <a:spcPct val="100000"/>
              </a:lnSpc>
              <a:spcBef>
                <a:spcPts val="0"/>
              </a:spcBef>
              <a:spcAft>
                <a:spcPts val="0"/>
              </a:spcAft>
              <a:buSzPts val="2100"/>
              <a:buNone/>
              <a:defRPr b="1" sz="1400"/>
            </a:lvl4pPr>
            <a:lvl5pPr lvl="4" rtl="0" algn="l">
              <a:lnSpc>
                <a:spcPct val="100000"/>
              </a:lnSpc>
              <a:spcBef>
                <a:spcPts val="0"/>
              </a:spcBef>
              <a:spcAft>
                <a:spcPts val="0"/>
              </a:spcAft>
              <a:buSzPts val="2100"/>
              <a:buNone/>
              <a:defRPr b="1" sz="1400"/>
            </a:lvl5pPr>
            <a:lvl6pPr lvl="5" rtl="0" algn="l">
              <a:lnSpc>
                <a:spcPct val="100000"/>
              </a:lnSpc>
              <a:spcBef>
                <a:spcPts val="0"/>
              </a:spcBef>
              <a:spcAft>
                <a:spcPts val="0"/>
              </a:spcAft>
              <a:buSzPts val="2100"/>
              <a:buNone/>
              <a:defRPr b="1" sz="1400"/>
            </a:lvl6pPr>
            <a:lvl7pPr lvl="6" rtl="0" algn="l">
              <a:lnSpc>
                <a:spcPct val="100000"/>
              </a:lnSpc>
              <a:spcBef>
                <a:spcPts val="0"/>
              </a:spcBef>
              <a:spcAft>
                <a:spcPts val="0"/>
              </a:spcAft>
              <a:buSzPts val="2100"/>
              <a:buNone/>
              <a:defRPr b="1" sz="1400"/>
            </a:lvl7pPr>
            <a:lvl8pPr lvl="7" rtl="0" algn="l">
              <a:lnSpc>
                <a:spcPct val="100000"/>
              </a:lnSpc>
              <a:spcBef>
                <a:spcPts val="0"/>
              </a:spcBef>
              <a:spcAft>
                <a:spcPts val="0"/>
              </a:spcAft>
              <a:buSzPts val="2100"/>
              <a:buNone/>
              <a:defRPr b="1" sz="1400"/>
            </a:lvl8pPr>
            <a:lvl9pPr lvl="8" rtl="0" algn="l">
              <a:lnSpc>
                <a:spcPct val="100000"/>
              </a:lnSpc>
              <a:spcBef>
                <a:spcPts val="0"/>
              </a:spcBef>
              <a:spcAft>
                <a:spcPts val="0"/>
              </a:spcAft>
              <a:buSzPts val="2100"/>
              <a:buNone/>
              <a:defRPr b="1" sz="1400"/>
            </a:lvl9pPr>
          </a:lstStyle>
          <a:p/>
        </p:txBody>
      </p:sp>
      <p:sp>
        <p:nvSpPr>
          <p:cNvPr id="97" name="Google Shape;97;p20"/>
          <p:cNvSpPr txBox="1"/>
          <p:nvPr>
            <p:ph idx="1" type="body"/>
          </p:nvPr>
        </p:nvSpPr>
        <p:spPr>
          <a:xfrm>
            <a:off x="311700" y="1152475"/>
            <a:ext cx="3999900" cy="3416400"/>
          </a:xfrm>
          <a:prstGeom prst="rect">
            <a:avLst/>
          </a:prstGeom>
          <a:solidFill>
            <a:srgbClr val="A8A8A8">
              <a:alpha val="68540"/>
            </a:srgbClr>
          </a:solidFill>
          <a:ln>
            <a:noFill/>
          </a:ln>
        </p:spPr>
        <p:txBody>
          <a:bodyPr anchorCtr="0" anchor="t" bIns="68575" lIns="68575" spcFirstLastPara="1" rIns="68575" wrap="square" tIns="68575">
            <a:noAutofit/>
          </a:bodyPr>
          <a:lstStyle>
            <a:lvl1pPr indent="-298450" lvl="0" marL="457200" marR="0" rtl="0" algn="l">
              <a:lnSpc>
                <a:spcPct val="120000"/>
              </a:lnSpc>
              <a:spcBef>
                <a:spcPts val="0"/>
              </a:spcBef>
              <a:spcAft>
                <a:spcPts val="0"/>
              </a:spcAft>
              <a:buClr>
                <a:schemeClr val="lt1"/>
              </a:buClr>
              <a:buSzPts val="1100"/>
              <a:buChar char="●"/>
              <a:defRPr i="0" sz="1400" u="none" cap="none" strike="noStrike">
                <a:solidFill>
                  <a:schemeClr val="lt1"/>
                </a:solidFill>
              </a:defRPr>
            </a:lvl1pPr>
            <a:lvl2pPr indent="-285750" lvl="1" marL="914400" marR="0" rtl="0" algn="l">
              <a:lnSpc>
                <a:spcPct val="120000"/>
              </a:lnSpc>
              <a:spcBef>
                <a:spcPts val="1600"/>
              </a:spcBef>
              <a:spcAft>
                <a:spcPts val="0"/>
              </a:spcAft>
              <a:buClr>
                <a:schemeClr val="lt1"/>
              </a:buClr>
              <a:buSzPts val="900"/>
              <a:buChar char="○"/>
              <a:defRPr i="0" sz="1200" u="none" cap="none" strike="noStrike">
                <a:solidFill>
                  <a:schemeClr val="lt1"/>
                </a:solidFill>
              </a:defRPr>
            </a:lvl2pPr>
            <a:lvl3pPr indent="-285750" lvl="2" marL="1371600" marR="0" rtl="0" algn="l">
              <a:lnSpc>
                <a:spcPct val="120000"/>
              </a:lnSpc>
              <a:spcBef>
                <a:spcPts val="1600"/>
              </a:spcBef>
              <a:spcAft>
                <a:spcPts val="0"/>
              </a:spcAft>
              <a:buClr>
                <a:schemeClr val="lt1"/>
              </a:buClr>
              <a:buSzPts val="900"/>
              <a:buChar char="■"/>
              <a:defRPr i="0" sz="1200" u="none" cap="none" strike="noStrike">
                <a:solidFill>
                  <a:schemeClr val="lt1"/>
                </a:solidFill>
              </a:defRPr>
            </a:lvl3pPr>
            <a:lvl4pPr indent="-285750" lvl="3" marL="1828800" marR="0" rtl="0" algn="l">
              <a:lnSpc>
                <a:spcPct val="120000"/>
              </a:lnSpc>
              <a:spcBef>
                <a:spcPts val="1600"/>
              </a:spcBef>
              <a:spcAft>
                <a:spcPts val="0"/>
              </a:spcAft>
              <a:buClr>
                <a:schemeClr val="lt1"/>
              </a:buClr>
              <a:buSzPts val="900"/>
              <a:buChar char="●"/>
              <a:defRPr i="0" sz="1200" u="none" cap="none" strike="noStrike">
                <a:solidFill>
                  <a:schemeClr val="lt1"/>
                </a:solidFill>
              </a:defRPr>
            </a:lvl4pPr>
            <a:lvl5pPr indent="-285750" lvl="4" marL="2286000" marR="0" rtl="0" algn="l">
              <a:lnSpc>
                <a:spcPct val="120000"/>
              </a:lnSpc>
              <a:spcBef>
                <a:spcPts val="1600"/>
              </a:spcBef>
              <a:spcAft>
                <a:spcPts val="0"/>
              </a:spcAft>
              <a:buClr>
                <a:schemeClr val="lt1"/>
              </a:buClr>
              <a:buSzPts val="900"/>
              <a:buChar char="○"/>
              <a:defRPr i="0" sz="1200" u="none" cap="none" strike="noStrike">
                <a:solidFill>
                  <a:schemeClr val="lt1"/>
                </a:solidFill>
              </a:defRPr>
            </a:lvl5pPr>
            <a:lvl6pPr indent="-285750" lvl="5" marL="2743200" marR="0" rtl="0" algn="l">
              <a:lnSpc>
                <a:spcPct val="120000"/>
              </a:lnSpc>
              <a:spcBef>
                <a:spcPts val="1600"/>
              </a:spcBef>
              <a:spcAft>
                <a:spcPts val="0"/>
              </a:spcAft>
              <a:buClr>
                <a:schemeClr val="lt1"/>
              </a:buClr>
              <a:buSzPts val="900"/>
              <a:buChar char="■"/>
              <a:defRPr i="0" sz="1200" u="none" cap="none" strike="noStrike">
                <a:solidFill>
                  <a:schemeClr val="lt1"/>
                </a:solidFill>
              </a:defRPr>
            </a:lvl6pPr>
            <a:lvl7pPr indent="-285750" lvl="6" marL="3200400" marR="0" rtl="0" algn="l">
              <a:lnSpc>
                <a:spcPct val="120000"/>
              </a:lnSpc>
              <a:spcBef>
                <a:spcPts val="1600"/>
              </a:spcBef>
              <a:spcAft>
                <a:spcPts val="0"/>
              </a:spcAft>
              <a:buClr>
                <a:schemeClr val="lt1"/>
              </a:buClr>
              <a:buSzPts val="900"/>
              <a:buChar char="●"/>
              <a:defRPr i="0" sz="1200" u="none" cap="none" strike="noStrike">
                <a:solidFill>
                  <a:schemeClr val="lt1"/>
                </a:solidFill>
              </a:defRPr>
            </a:lvl7pPr>
            <a:lvl8pPr indent="-285750" lvl="7" marL="3657600" marR="0" rtl="0" algn="l">
              <a:lnSpc>
                <a:spcPct val="120000"/>
              </a:lnSpc>
              <a:spcBef>
                <a:spcPts val="1600"/>
              </a:spcBef>
              <a:spcAft>
                <a:spcPts val="0"/>
              </a:spcAft>
              <a:buClr>
                <a:schemeClr val="lt1"/>
              </a:buClr>
              <a:buSzPts val="900"/>
              <a:buChar char="○"/>
              <a:defRPr i="0" sz="1200" u="none" cap="none" strike="noStrike">
                <a:solidFill>
                  <a:schemeClr val="lt1"/>
                </a:solidFill>
              </a:defRPr>
            </a:lvl8pPr>
            <a:lvl9pPr indent="-285750" lvl="8" marL="4114800" marR="0" rtl="0" algn="l">
              <a:lnSpc>
                <a:spcPct val="120000"/>
              </a:lnSpc>
              <a:spcBef>
                <a:spcPts val="1600"/>
              </a:spcBef>
              <a:spcAft>
                <a:spcPts val="1600"/>
              </a:spcAft>
              <a:buClr>
                <a:schemeClr val="lt1"/>
              </a:buClr>
              <a:buSzPts val="900"/>
              <a:buChar char="■"/>
              <a:defRPr i="0" sz="1200" u="none" cap="none" strike="noStrike">
                <a:solidFill>
                  <a:schemeClr val="lt1"/>
                </a:solidFill>
              </a:defRPr>
            </a:lvl9pPr>
          </a:lstStyle>
          <a:p/>
        </p:txBody>
      </p:sp>
      <p:sp>
        <p:nvSpPr>
          <p:cNvPr id="98" name="Google Shape;98;p20"/>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marR="0" rtl="0" algn="l">
              <a:lnSpc>
                <a:spcPct val="120000"/>
              </a:lnSpc>
              <a:spcBef>
                <a:spcPts val="0"/>
              </a:spcBef>
              <a:spcAft>
                <a:spcPts val="0"/>
              </a:spcAft>
              <a:buClr>
                <a:schemeClr val="lt1"/>
              </a:buClr>
              <a:buSzPts val="1100"/>
              <a:buChar char="●"/>
              <a:defRPr i="0" sz="1400" u="none" cap="none" strike="noStrike">
                <a:solidFill>
                  <a:schemeClr val="lt1"/>
                </a:solidFill>
              </a:defRPr>
            </a:lvl1pPr>
            <a:lvl2pPr indent="-285750" lvl="1" marL="914400" marR="0" rtl="0" algn="l">
              <a:lnSpc>
                <a:spcPct val="120000"/>
              </a:lnSpc>
              <a:spcBef>
                <a:spcPts val="1600"/>
              </a:spcBef>
              <a:spcAft>
                <a:spcPts val="0"/>
              </a:spcAft>
              <a:buClr>
                <a:schemeClr val="lt1"/>
              </a:buClr>
              <a:buSzPts val="900"/>
              <a:buChar char="○"/>
              <a:defRPr i="0" sz="1200" u="none" cap="none" strike="noStrike">
                <a:solidFill>
                  <a:schemeClr val="lt1"/>
                </a:solidFill>
              </a:defRPr>
            </a:lvl2pPr>
            <a:lvl3pPr indent="-285750" lvl="2" marL="1371600" marR="0" rtl="0" algn="l">
              <a:lnSpc>
                <a:spcPct val="120000"/>
              </a:lnSpc>
              <a:spcBef>
                <a:spcPts val="1600"/>
              </a:spcBef>
              <a:spcAft>
                <a:spcPts val="0"/>
              </a:spcAft>
              <a:buClr>
                <a:schemeClr val="lt1"/>
              </a:buClr>
              <a:buSzPts val="900"/>
              <a:buChar char="■"/>
              <a:defRPr i="0" sz="1200" u="none" cap="none" strike="noStrike">
                <a:solidFill>
                  <a:schemeClr val="lt1"/>
                </a:solidFill>
              </a:defRPr>
            </a:lvl3pPr>
            <a:lvl4pPr indent="-285750" lvl="3" marL="1828800" marR="0" rtl="0" algn="l">
              <a:lnSpc>
                <a:spcPct val="120000"/>
              </a:lnSpc>
              <a:spcBef>
                <a:spcPts val="1600"/>
              </a:spcBef>
              <a:spcAft>
                <a:spcPts val="0"/>
              </a:spcAft>
              <a:buClr>
                <a:schemeClr val="lt1"/>
              </a:buClr>
              <a:buSzPts val="900"/>
              <a:buChar char="●"/>
              <a:defRPr i="0" sz="1200" u="none" cap="none" strike="noStrike">
                <a:solidFill>
                  <a:schemeClr val="lt1"/>
                </a:solidFill>
              </a:defRPr>
            </a:lvl4pPr>
            <a:lvl5pPr indent="-285750" lvl="4" marL="2286000" marR="0" rtl="0" algn="l">
              <a:lnSpc>
                <a:spcPct val="120000"/>
              </a:lnSpc>
              <a:spcBef>
                <a:spcPts val="1600"/>
              </a:spcBef>
              <a:spcAft>
                <a:spcPts val="0"/>
              </a:spcAft>
              <a:buClr>
                <a:schemeClr val="lt1"/>
              </a:buClr>
              <a:buSzPts val="900"/>
              <a:buChar char="○"/>
              <a:defRPr i="0" sz="1200" u="none" cap="none" strike="noStrike">
                <a:solidFill>
                  <a:schemeClr val="lt1"/>
                </a:solidFill>
              </a:defRPr>
            </a:lvl5pPr>
            <a:lvl6pPr indent="-285750" lvl="5" marL="2743200" marR="0" rtl="0" algn="l">
              <a:lnSpc>
                <a:spcPct val="120000"/>
              </a:lnSpc>
              <a:spcBef>
                <a:spcPts val="1600"/>
              </a:spcBef>
              <a:spcAft>
                <a:spcPts val="0"/>
              </a:spcAft>
              <a:buClr>
                <a:schemeClr val="lt1"/>
              </a:buClr>
              <a:buSzPts val="900"/>
              <a:buChar char="■"/>
              <a:defRPr i="0" sz="1200" u="none" cap="none" strike="noStrike">
                <a:solidFill>
                  <a:schemeClr val="lt1"/>
                </a:solidFill>
              </a:defRPr>
            </a:lvl6pPr>
            <a:lvl7pPr indent="-285750" lvl="6" marL="3200400" marR="0" rtl="0" algn="l">
              <a:lnSpc>
                <a:spcPct val="120000"/>
              </a:lnSpc>
              <a:spcBef>
                <a:spcPts val="1600"/>
              </a:spcBef>
              <a:spcAft>
                <a:spcPts val="0"/>
              </a:spcAft>
              <a:buClr>
                <a:schemeClr val="lt1"/>
              </a:buClr>
              <a:buSzPts val="900"/>
              <a:buChar char="●"/>
              <a:defRPr i="0" sz="1200" u="none" cap="none" strike="noStrike">
                <a:solidFill>
                  <a:schemeClr val="lt1"/>
                </a:solidFill>
              </a:defRPr>
            </a:lvl7pPr>
            <a:lvl8pPr indent="-285750" lvl="7" marL="3657600" marR="0" rtl="0" algn="l">
              <a:lnSpc>
                <a:spcPct val="120000"/>
              </a:lnSpc>
              <a:spcBef>
                <a:spcPts val="1600"/>
              </a:spcBef>
              <a:spcAft>
                <a:spcPts val="0"/>
              </a:spcAft>
              <a:buClr>
                <a:schemeClr val="lt1"/>
              </a:buClr>
              <a:buSzPts val="900"/>
              <a:buChar char="○"/>
              <a:defRPr i="0" sz="1200" u="none" cap="none" strike="noStrike">
                <a:solidFill>
                  <a:schemeClr val="lt1"/>
                </a:solidFill>
              </a:defRPr>
            </a:lvl8pPr>
            <a:lvl9pPr indent="-285750" lvl="8" marL="4114800" marR="0" rtl="0" algn="l">
              <a:lnSpc>
                <a:spcPct val="120000"/>
              </a:lnSpc>
              <a:spcBef>
                <a:spcPts val="1600"/>
              </a:spcBef>
              <a:spcAft>
                <a:spcPts val="1600"/>
              </a:spcAft>
              <a:buClr>
                <a:schemeClr val="lt1"/>
              </a:buClr>
              <a:buSzPts val="900"/>
              <a:buChar char="■"/>
              <a:defRPr i="0" sz="1200" u="none" cap="none" strike="noStrike">
                <a:solidFill>
                  <a:schemeClr val="lt1"/>
                </a:solidFill>
              </a:defRPr>
            </a:lvl9pPr>
          </a:lstStyle>
          <a:p/>
        </p:txBody>
      </p:sp>
      <p:sp>
        <p:nvSpPr>
          <p:cNvPr id="99" name="Google Shape;99;p2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1pPr>
            <a:lvl2pPr indent="0" lvl="1"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2pPr>
            <a:lvl3pPr indent="0" lvl="2"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3pPr>
            <a:lvl4pPr indent="0" lvl="3"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4pPr>
            <a:lvl5pPr indent="0" lvl="4"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5pPr>
            <a:lvl6pPr indent="0" lvl="5"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6pPr>
            <a:lvl7pPr indent="0" lvl="6"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7pPr>
            <a:lvl8pPr indent="0" lvl="7"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8pPr>
            <a:lvl9pPr indent="0" lvl="8" marL="0" marR="0" rtl="0" algn="r">
              <a:lnSpc>
                <a:spcPct val="100000"/>
              </a:lnSpc>
              <a:spcBef>
                <a:spcPts val="0"/>
              </a:spcBef>
              <a:spcAft>
                <a:spcPts val="0"/>
              </a:spcAft>
              <a:buClr>
                <a:schemeClr val="lt1"/>
              </a:buClr>
              <a:buSzPts val="800"/>
              <a:buFont typeface="Questrial"/>
              <a:buNone/>
              <a:defRPr b="0" i="0" sz="800" u="none" cap="none" strike="noStrike">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16" name="Shape 16"/>
        <p:cNvGrpSpPr/>
        <p:nvPr/>
      </p:nvGrpSpPr>
      <p:grpSpPr>
        <a:xfrm>
          <a:off x="0" y="0"/>
          <a:ext cx="0" cy="0"/>
          <a:chOff x="0" y="0"/>
          <a:chExt cx="0" cy="0"/>
        </a:xfrm>
      </p:grpSpPr>
      <p:pic>
        <p:nvPicPr>
          <p:cNvPr descr="Text&#10;&#10;Description automatically generated" id="17" name="Google Shape;17;p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 name="Google Shape;18;p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Google Shape;19;p3"/>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0" name="Shape 20"/>
        <p:cNvGrpSpPr/>
        <p:nvPr/>
      </p:nvGrpSpPr>
      <p:grpSpPr>
        <a:xfrm>
          <a:off x="0" y="0"/>
          <a:ext cx="0" cy="0"/>
          <a:chOff x="0" y="0"/>
          <a:chExt cx="0" cy="0"/>
        </a:xfrm>
      </p:grpSpPr>
      <p:pic>
        <p:nvPicPr>
          <p:cNvPr descr="A picture containing text&#10;&#10;Description automatically generated" id="21" name="Google Shape;21;p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 name="Google Shape;22;p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3" name="Google Shape;23;p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4" name="Google Shape;24;p4"/>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5" name="Google Shape;25;p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6" name="Shape 26"/>
        <p:cNvGrpSpPr/>
        <p:nvPr/>
      </p:nvGrpSpPr>
      <p:grpSpPr>
        <a:xfrm>
          <a:off x="0" y="0"/>
          <a:ext cx="0" cy="0"/>
          <a:chOff x="0" y="0"/>
          <a:chExt cx="0" cy="0"/>
        </a:xfrm>
      </p:grpSpPr>
      <p:pic>
        <p:nvPicPr>
          <p:cNvPr descr="A picture containing text&#10;&#10;Description automatically generated" id="27" name="Google Shape;27;p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 name="Google Shape;28;p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 name="Google Shape;29;p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0" name="Google Shape;30;p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Google Shape;31;p5"/>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2" name="Shape 32"/>
        <p:cNvGrpSpPr/>
        <p:nvPr/>
      </p:nvGrpSpPr>
      <p:grpSpPr>
        <a:xfrm>
          <a:off x="0" y="0"/>
          <a:ext cx="0" cy="0"/>
          <a:chOff x="0" y="0"/>
          <a:chExt cx="0" cy="0"/>
        </a:xfrm>
      </p:grpSpPr>
      <p:pic>
        <p:nvPicPr>
          <p:cNvPr descr="A picture containing shape&#10;&#10;Description automatically generated" id="33" name="Google Shape;33;p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 name="Google Shape;34;p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5" name="Google Shape;35;p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6" name="Google Shape;36;p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 name="Google Shape;37;p6"/>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8" name="Shape 38"/>
        <p:cNvGrpSpPr/>
        <p:nvPr/>
      </p:nvGrpSpPr>
      <p:grpSpPr>
        <a:xfrm>
          <a:off x="0" y="0"/>
          <a:ext cx="0" cy="0"/>
          <a:chOff x="0" y="0"/>
          <a:chExt cx="0" cy="0"/>
        </a:xfrm>
      </p:grpSpPr>
      <p:pic>
        <p:nvPicPr>
          <p:cNvPr descr="A picture containing background pattern&#10;&#10;Description automatically generated" id="39" name="Google Shape;39;p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 name="Google Shape;40;p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 name="Google Shape;41;p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 name="Google Shape;42;p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3" name="Google Shape;43;p7"/>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4" name="Shape 44"/>
        <p:cNvGrpSpPr/>
        <p:nvPr/>
      </p:nvGrpSpPr>
      <p:grpSpPr>
        <a:xfrm>
          <a:off x="0" y="0"/>
          <a:ext cx="0" cy="0"/>
          <a:chOff x="0" y="0"/>
          <a:chExt cx="0" cy="0"/>
        </a:xfrm>
      </p:grpSpPr>
      <p:pic>
        <p:nvPicPr>
          <p:cNvPr descr="Background pattern&#10;&#10;Description automatically generated with low confidence" id="45" name="Google Shape;45;p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 name="Google Shape;46;p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 name="Google Shape;47;p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8" name="Google Shape;48;p8"/>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 name="Google Shape;49;p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50" name="Shape 50"/>
        <p:cNvGrpSpPr/>
        <p:nvPr/>
      </p:nvGrpSpPr>
      <p:grpSpPr>
        <a:xfrm>
          <a:off x="0" y="0"/>
          <a:ext cx="0" cy="0"/>
          <a:chOff x="0" y="0"/>
          <a:chExt cx="0" cy="0"/>
        </a:xfrm>
      </p:grpSpPr>
      <p:pic>
        <p:nvPicPr>
          <p:cNvPr descr="Background pattern&#10;&#10;Description automatically generated with low confidence" id="51" name="Google Shape;5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3" name="Google Shape;53;p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4" name="Google Shape;54;p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 name="Google Shape;55;p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56" name="Shape 56"/>
        <p:cNvGrpSpPr/>
        <p:nvPr/>
      </p:nvGrpSpPr>
      <p:grpSpPr>
        <a:xfrm>
          <a:off x="0" y="0"/>
          <a:ext cx="0" cy="0"/>
          <a:chOff x="0" y="0"/>
          <a:chExt cx="0" cy="0"/>
        </a:xfrm>
      </p:grpSpPr>
      <p:pic>
        <p:nvPicPr>
          <p:cNvPr descr="A picture containing background pattern&#10;&#10;Description automatically generated" id="57" name="Google Shape;57;p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 name="Google Shape;58;p1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9" name="Google Shape;59;p1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0" name="Google Shape;60;p10"/>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 name="Google Shape;61;p1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37.png"/><Relationship Id="rId5" Type="http://schemas.openxmlformats.org/officeDocument/2006/relationships/image" Target="../media/image34.png"/><Relationship Id="rId6" Type="http://schemas.openxmlformats.org/officeDocument/2006/relationships/image" Target="../media/image5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19.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9.png"/><Relationship Id="rId4" Type="http://schemas.openxmlformats.org/officeDocument/2006/relationships/image" Target="../media/image32.png"/><Relationship Id="rId5" Type="http://schemas.openxmlformats.org/officeDocument/2006/relationships/image" Target="../media/image44.png"/><Relationship Id="rId6"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45.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5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50.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6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7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6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5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9.png"/><Relationship Id="rId4" Type="http://schemas.openxmlformats.org/officeDocument/2006/relationships/image" Target="../media/image58.png"/><Relationship Id="rId5"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5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hyperlink" Target="http://www.microbehunter.com/wp/wp-content/uploads/2009/onion1.jpg" TargetMode="External"/><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6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6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62.png"/><Relationship Id="rId4" Type="http://schemas.openxmlformats.org/officeDocument/2006/relationships/image" Target="../media/image7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 Id="rId3" Type="http://schemas.openxmlformats.org/officeDocument/2006/relationships/image" Target="../media/image7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6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67.png"/><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7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68.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hyperlink" Target="http://www.microbehunter.com/wp/wp-content/uploads/2009/onion1.jpg" TargetMode="External"/><Relationship Id="rId4" Type="http://schemas.openxmlformats.org/officeDocument/2006/relationships/image" Target="../media/image23.png"/><Relationship Id="rId5" Type="http://schemas.openxmlformats.org/officeDocument/2006/relationships/image" Target="../media/image2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6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 Id="rId3" Type="http://schemas.openxmlformats.org/officeDocument/2006/relationships/image" Target="../media/image7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www.microbehunter.com/wp/wp-content/uploads/2009/onion1.jpg" TargetMode="External"/><Relationship Id="rId4" Type="http://schemas.openxmlformats.org/officeDocument/2006/relationships/image" Target="../media/image23.png"/><Relationship Id="rId5" Type="http://schemas.openxmlformats.org/officeDocument/2006/relationships/image" Target="../media/image27.png"/><Relationship Id="rId6" Type="http://schemas.openxmlformats.org/officeDocument/2006/relationships/image" Target="../media/image2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408625" y="1067275"/>
            <a:ext cx="5397600" cy="17718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Clr>
                <a:schemeClr val="dk1"/>
              </a:buClr>
              <a:buSzPct val="100000"/>
              <a:buFont typeface="Arial"/>
              <a:buNone/>
            </a:pPr>
            <a:r>
              <a:rPr lang="en" sz="4800"/>
              <a:t>Discovering Dynamic DNA, More than Just A’s and T’s and G’s and C’s</a:t>
            </a:r>
            <a:endParaRPr sz="4800"/>
          </a:p>
          <a:p>
            <a:pPr indent="0" lvl="0" marL="0" rtl="0" algn="l">
              <a:spcBef>
                <a:spcPts val="0"/>
              </a:spcBef>
              <a:spcAft>
                <a:spcPts val="0"/>
              </a:spcAft>
              <a:buNone/>
            </a:pPr>
            <a:r>
              <a:t/>
            </a:r>
            <a:endParaRPr/>
          </a:p>
        </p:txBody>
      </p:sp>
      <p:sp>
        <p:nvSpPr>
          <p:cNvPr id="105" name="Google Shape;105;p21"/>
          <p:cNvSpPr txBox="1"/>
          <p:nvPr>
            <p:ph idx="1" type="subTitle"/>
          </p:nvPr>
        </p:nvSpPr>
        <p:spPr>
          <a:xfrm>
            <a:off x="4792679" y="3894121"/>
            <a:ext cx="2629500" cy="10578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sz="2100"/>
              <a:t>Keri Shingleton, Ph.D.</a:t>
            </a:r>
            <a:endParaRPr b="1" sz="2100"/>
          </a:p>
        </p:txBody>
      </p:sp>
      <p:pic>
        <p:nvPicPr>
          <p:cNvPr id="106" name="Google Shape;106;p21"/>
          <p:cNvPicPr preferRelativeResize="0"/>
          <p:nvPr/>
        </p:nvPicPr>
        <p:blipFill>
          <a:blip r:embed="rId3">
            <a:alphaModFix/>
          </a:blip>
          <a:stretch>
            <a:fillRect/>
          </a:stretch>
        </p:blipFill>
        <p:spPr>
          <a:xfrm>
            <a:off x="1000550" y="3633125"/>
            <a:ext cx="3481775" cy="1188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70809" y="596777"/>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990"/>
              <a:buNone/>
            </a:pPr>
            <a:r>
              <a:rPr lang="en" sz="2660"/>
              <a:t>…with a little help from a “friend”</a:t>
            </a:r>
            <a:endParaRPr sz="2660"/>
          </a:p>
        </p:txBody>
      </p:sp>
      <p:pic>
        <p:nvPicPr>
          <p:cNvPr id="182" name="Google Shape;182;p30"/>
          <p:cNvPicPr preferRelativeResize="0"/>
          <p:nvPr/>
        </p:nvPicPr>
        <p:blipFill>
          <a:blip r:embed="rId3">
            <a:alphaModFix/>
          </a:blip>
          <a:stretch>
            <a:fillRect/>
          </a:stretch>
        </p:blipFill>
        <p:spPr>
          <a:xfrm>
            <a:off x="3134388" y="1005077"/>
            <a:ext cx="2875219" cy="3833626"/>
          </a:xfrm>
          <a:prstGeom prst="rect">
            <a:avLst/>
          </a:prstGeom>
          <a:noFill/>
          <a:ln>
            <a:noFill/>
          </a:ln>
        </p:spPr>
      </p:pic>
      <p:sp>
        <p:nvSpPr>
          <p:cNvPr id="183" name="Google Shape;183;p30"/>
          <p:cNvSpPr txBox="1"/>
          <p:nvPr/>
        </p:nvSpPr>
        <p:spPr>
          <a:xfrm>
            <a:off x="2582250" y="4731950"/>
            <a:ext cx="39795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7F7F7F"/>
                </a:solidFill>
              </a:rPr>
              <a:t>https://time.com/5793551/rosalind-franklin-100-women-of-the-year/</a:t>
            </a:r>
            <a:endParaRPr sz="900">
              <a:solidFill>
                <a:srgbClr val="7F7F7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type="title"/>
          </p:nvPr>
        </p:nvSpPr>
        <p:spPr>
          <a:xfrm>
            <a:off x="336133" y="188617"/>
            <a:ext cx="8021100" cy="408300"/>
          </a:xfrm>
          <a:prstGeom prst="rect">
            <a:avLst/>
          </a:prstGeom>
          <a:noFill/>
          <a:ln>
            <a:noFill/>
          </a:ln>
        </p:spPr>
        <p:txBody>
          <a:bodyPr anchorCtr="0" anchor="t" bIns="68575" lIns="68575" spcFirstLastPara="1" rIns="68575" wrap="square" tIns="68575">
            <a:noAutofit/>
          </a:bodyPr>
          <a:lstStyle/>
          <a:p>
            <a:pPr indent="0" lvl="0" marL="0" marR="0" rtl="0" algn="ctr">
              <a:lnSpc>
                <a:spcPct val="90000"/>
              </a:lnSpc>
              <a:spcBef>
                <a:spcPts val="0"/>
              </a:spcBef>
              <a:spcAft>
                <a:spcPts val="0"/>
              </a:spcAft>
              <a:buClr>
                <a:schemeClr val="lt1"/>
              </a:buClr>
              <a:buSzPts val="2100"/>
              <a:buFont typeface="Questrial"/>
              <a:buNone/>
            </a:pPr>
            <a:r>
              <a:rPr lang="en" sz="3600"/>
              <a:t>So, whether or not we realize it, we all </a:t>
            </a:r>
            <a:r>
              <a:rPr lang="en" sz="3600"/>
              <a:t>learned</a:t>
            </a:r>
            <a:r>
              <a:rPr lang="en" sz="3600"/>
              <a:t> about DNA from models…</a:t>
            </a:r>
            <a:endParaRPr>
              <a:solidFill>
                <a:schemeClr val="dk1"/>
              </a:solidFill>
            </a:endParaRPr>
          </a:p>
        </p:txBody>
      </p:sp>
      <p:grpSp>
        <p:nvGrpSpPr>
          <p:cNvPr id="190" name="Google Shape;190;p31"/>
          <p:cNvGrpSpPr/>
          <p:nvPr/>
        </p:nvGrpSpPr>
        <p:grpSpPr>
          <a:xfrm>
            <a:off x="2194548" y="1285879"/>
            <a:ext cx="4234632" cy="3772516"/>
            <a:chOff x="3859399" y="3334162"/>
            <a:chExt cx="3957600" cy="3272481"/>
          </a:xfrm>
        </p:grpSpPr>
        <p:pic>
          <p:nvPicPr>
            <p:cNvPr id="191" name="Google Shape;191;p31"/>
            <p:cNvPicPr preferRelativeResize="0"/>
            <p:nvPr/>
          </p:nvPicPr>
          <p:blipFill rotWithShape="1">
            <a:blip r:embed="rId3">
              <a:alphaModFix/>
            </a:blip>
            <a:srcRect b="0" l="0" r="0" t="0"/>
            <a:stretch/>
          </p:blipFill>
          <p:spPr>
            <a:xfrm>
              <a:off x="3859399" y="3334162"/>
              <a:ext cx="3957494" cy="2909181"/>
            </a:xfrm>
            <a:prstGeom prst="rect">
              <a:avLst/>
            </a:prstGeom>
            <a:noFill/>
            <a:ln>
              <a:noFill/>
            </a:ln>
          </p:spPr>
        </p:pic>
        <p:sp>
          <p:nvSpPr>
            <p:cNvPr id="192" name="Google Shape;192;p31"/>
            <p:cNvSpPr txBox="1"/>
            <p:nvPr/>
          </p:nvSpPr>
          <p:spPr>
            <a:xfrm>
              <a:off x="3994099" y="6258343"/>
              <a:ext cx="3822900" cy="3483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7F7F7F"/>
                  </a:solidFill>
                  <a:latin typeface="Questrial"/>
                  <a:ea typeface="Questrial"/>
                  <a:cs typeface="Questrial"/>
                  <a:sym typeface="Questrial"/>
                </a:rPr>
                <a:t>From E.O. Wilson, Life on Earth</a:t>
              </a:r>
              <a:endParaRPr b="0" i="0" sz="1100" u="none" cap="none" strike="noStrike">
                <a:solidFill>
                  <a:srgbClr val="7F7F7F"/>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type="title"/>
          </p:nvPr>
        </p:nvSpPr>
        <p:spPr>
          <a:xfrm>
            <a:off x="336133" y="188617"/>
            <a:ext cx="8021100" cy="408300"/>
          </a:xfrm>
          <a:prstGeom prst="rect">
            <a:avLst/>
          </a:prstGeom>
          <a:noFill/>
          <a:ln>
            <a:noFill/>
          </a:ln>
        </p:spPr>
        <p:txBody>
          <a:bodyPr anchorCtr="0" anchor="t" bIns="68575" lIns="68575" spcFirstLastPara="1" rIns="68575" wrap="square" tIns="68575">
            <a:noAutofit/>
          </a:bodyPr>
          <a:lstStyle/>
          <a:p>
            <a:pPr indent="0" lvl="0" marL="0" marR="0" rtl="0" algn="ctr">
              <a:lnSpc>
                <a:spcPct val="90000"/>
              </a:lnSpc>
              <a:spcBef>
                <a:spcPts val="0"/>
              </a:spcBef>
              <a:spcAft>
                <a:spcPts val="0"/>
              </a:spcAft>
              <a:buClr>
                <a:schemeClr val="lt1"/>
              </a:buClr>
              <a:buSzPts val="2100"/>
              <a:buFont typeface="Questrial"/>
              <a:buNone/>
            </a:pPr>
            <a:r>
              <a:rPr lang="en" sz="3600"/>
              <a:t>… and we teach with models</a:t>
            </a:r>
            <a:endParaRPr>
              <a:solidFill>
                <a:schemeClr val="dk1"/>
              </a:solidFill>
            </a:endParaRPr>
          </a:p>
        </p:txBody>
      </p:sp>
      <p:pic>
        <p:nvPicPr>
          <p:cNvPr id="199" name="Google Shape;199;p32"/>
          <p:cNvPicPr preferRelativeResize="0"/>
          <p:nvPr/>
        </p:nvPicPr>
        <p:blipFill rotWithShape="1">
          <a:blip r:embed="rId3">
            <a:alphaModFix/>
          </a:blip>
          <a:srcRect b="0" l="0" r="0" t="0"/>
          <a:stretch/>
        </p:blipFill>
        <p:spPr>
          <a:xfrm>
            <a:off x="410151" y="2660508"/>
            <a:ext cx="1734413" cy="1960407"/>
          </a:xfrm>
          <a:prstGeom prst="rect">
            <a:avLst/>
          </a:prstGeom>
          <a:noFill/>
          <a:ln>
            <a:noFill/>
          </a:ln>
        </p:spPr>
      </p:pic>
      <p:pic>
        <p:nvPicPr>
          <p:cNvPr id="200" name="Google Shape;200;p32"/>
          <p:cNvPicPr preferRelativeResize="0"/>
          <p:nvPr/>
        </p:nvPicPr>
        <p:blipFill>
          <a:blip r:embed="rId4">
            <a:alphaModFix/>
          </a:blip>
          <a:stretch>
            <a:fillRect/>
          </a:stretch>
        </p:blipFill>
        <p:spPr>
          <a:xfrm>
            <a:off x="5483570" y="3190301"/>
            <a:ext cx="3052730" cy="1514154"/>
          </a:xfrm>
          <a:prstGeom prst="rect">
            <a:avLst/>
          </a:prstGeom>
          <a:noFill/>
          <a:ln>
            <a:noFill/>
          </a:ln>
        </p:spPr>
      </p:pic>
      <p:sp>
        <p:nvSpPr>
          <p:cNvPr id="201" name="Google Shape;201;p32"/>
          <p:cNvSpPr txBox="1"/>
          <p:nvPr/>
        </p:nvSpPr>
        <p:spPr>
          <a:xfrm>
            <a:off x="5927200" y="4527900"/>
            <a:ext cx="260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7F7F7F"/>
                </a:solidFill>
              </a:rPr>
              <a:t>https://www.sciencebuddies.org/stem-activities/candy-DNA-model</a:t>
            </a:r>
            <a:endParaRPr sz="900">
              <a:solidFill>
                <a:srgbClr val="7F7F7F"/>
              </a:solidFill>
            </a:endParaRPr>
          </a:p>
        </p:txBody>
      </p:sp>
      <p:pic>
        <p:nvPicPr>
          <p:cNvPr id="202" name="Google Shape;202;p32"/>
          <p:cNvPicPr preferRelativeResize="0"/>
          <p:nvPr/>
        </p:nvPicPr>
        <p:blipFill>
          <a:blip r:embed="rId5">
            <a:alphaModFix/>
          </a:blip>
          <a:stretch>
            <a:fillRect/>
          </a:stretch>
        </p:blipFill>
        <p:spPr>
          <a:xfrm rot="-5400000">
            <a:off x="3689980" y="-1061475"/>
            <a:ext cx="1313390" cy="5143500"/>
          </a:xfrm>
          <a:prstGeom prst="rect">
            <a:avLst/>
          </a:prstGeom>
          <a:noFill/>
          <a:ln>
            <a:noFill/>
          </a:ln>
        </p:spPr>
      </p:pic>
      <p:sp>
        <p:nvSpPr>
          <p:cNvPr id="203" name="Google Shape;203;p32"/>
          <p:cNvSpPr txBox="1"/>
          <p:nvPr/>
        </p:nvSpPr>
        <p:spPr>
          <a:xfrm>
            <a:off x="2432550" y="2166975"/>
            <a:ext cx="4278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7F7F7F"/>
                </a:solidFill>
              </a:rPr>
              <a:t>https://www.instructables.com/The-Double-Helix-Glass-Bead-DNA-model-V20/</a:t>
            </a:r>
            <a:endParaRPr sz="900">
              <a:solidFill>
                <a:srgbClr val="7F7F7F"/>
              </a:solidFill>
            </a:endParaRPr>
          </a:p>
        </p:txBody>
      </p:sp>
      <p:pic>
        <p:nvPicPr>
          <p:cNvPr id="204" name="Google Shape;204;p32"/>
          <p:cNvPicPr preferRelativeResize="0"/>
          <p:nvPr/>
        </p:nvPicPr>
        <p:blipFill>
          <a:blip r:embed="rId6">
            <a:alphaModFix/>
          </a:blip>
          <a:stretch>
            <a:fillRect/>
          </a:stretch>
        </p:blipFill>
        <p:spPr>
          <a:xfrm>
            <a:off x="3183932" y="2734875"/>
            <a:ext cx="1915218" cy="1886051"/>
          </a:xfrm>
          <a:prstGeom prst="rect">
            <a:avLst/>
          </a:prstGeom>
          <a:noFill/>
          <a:ln>
            <a:noFill/>
          </a:ln>
        </p:spPr>
      </p:pic>
      <p:sp>
        <p:nvSpPr>
          <p:cNvPr id="205" name="Google Shape;205;p32"/>
          <p:cNvSpPr txBox="1"/>
          <p:nvPr/>
        </p:nvSpPr>
        <p:spPr>
          <a:xfrm>
            <a:off x="2641538" y="4597200"/>
            <a:ext cx="300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7F7F7F"/>
                </a:solidFill>
              </a:rPr>
              <a:t>https://www.instructables.com/DNA-Origami/</a:t>
            </a:r>
            <a:endParaRPr sz="900">
              <a:solidFill>
                <a:srgbClr val="7F7F7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400784" y="718726"/>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We must be aware of the limitations of the models…</a:t>
            </a:r>
            <a:endParaRPr/>
          </a:p>
          <a:p>
            <a:pPr indent="-365760" lvl="0" marL="457200" rtl="0" algn="l">
              <a:spcBef>
                <a:spcPts val="0"/>
              </a:spcBef>
              <a:spcAft>
                <a:spcPts val="0"/>
              </a:spcAft>
              <a:buSzPct val="100000"/>
              <a:buChar char="●"/>
            </a:pPr>
            <a:r>
              <a:rPr lang="en"/>
              <a:t>And this conceptions they create…</a:t>
            </a:r>
            <a:endParaRPr/>
          </a:p>
          <a:p>
            <a:pPr indent="-365760" lvl="0" marL="457200" rtl="0" algn="l">
              <a:spcBef>
                <a:spcPts val="0"/>
              </a:spcBef>
              <a:spcAft>
                <a:spcPts val="0"/>
              </a:spcAft>
              <a:buSzPct val="100000"/>
              <a:buChar char="●"/>
            </a:pPr>
            <a:r>
              <a:rPr lang="en"/>
              <a:t>And the essential information that they include… or exclude…</a:t>
            </a:r>
            <a:endParaRPr/>
          </a:p>
        </p:txBody>
      </p:sp>
      <p:pic>
        <p:nvPicPr>
          <p:cNvPr id="211" name="Google Shape;211;p33"/>
          <p:cNvPicPr preferRelativeResize="0"/>
          <p:nvPr/>
        </p:nvPicPr>
        <p:blipFill>
          <a:blip r:embed="rId3">
            <a:alphaModFix/>
          </a:blip>
          <a:stretch>
            <a:fillRect/>
          </a:stretch>
        </p:blipFill>
        <p:spPr>
          <a:xfrm>
            <a:off x="1864375" y="1666675"/>
            <a:ext cx="5097099" cy="2867125"/>
          </a:xfrm>
          <a:prstGeom prst="rect">
            <a:avLst/>
          </a:prstGeom>
          <a:noFill/>
          <a:ln>
            <a:noFill/>
          </a:ln>
        </p:spPr>
      </p:pic>
      <p:sp>
        <p:nvSpPr>
          <p:cNvPr id="212" name="Google Shape;212;p33"/>
          <p:cNvSpPr txBox="1"/>
          <p:nvPr/>
        </p:nvSpPr>
        <p:spPr>
          <a:xfrm>
            <a:off x="1120575" y="4600400"/>
            <a:ext cx="6584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7F7F7F"/>
                </a:solidFill>
              </a:rPr>
              <a:t>https://yahooeysblog.wordpress.com/2013/10/18/quote-of-the-day-1062/george-e-p-box-models/</a:t>
            </a:r>
            <a:endParaRPr sz="900">
              <a:solidFill>
                <a:srgbClr val="7F7F7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4"/>
          <p:cNvSpPr txBox="1"/>
          <p:nvPr>
            <p:ph type="title"/>
          </p:nvPr>
        </p:nvSpPr>
        <p:spPr>
          <a:xfrm>
            <a:off x="400784" y="718726"/>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990"/>
              <a:buNone/>
            </a:pPr>
            <a:r>
              <a:rPr lang="en" sz="3000"/>
              <a:t>What do our students NEED to know about the structure of DNA, and why?</a:t>
            </a:r>
            <a:endParaRPr sz="3000"/>
          </a:p>
        </p:txBody>
      </p:sp>
      <p:pic>
        <p:nvPicPr>
          <p:cNvPr id="218" name="Google Shape;218;p34"/>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5"/>
          <p:cNvSpPr txBox="1"/>
          <p:nvPr>
            <p:ph idx="1" type="body"/>
          </p:nvPr>
        </p:nvSpPr>
        <p:spPr>
          <a:xfrm>
            <a:off x="400775" y="754199"/>
            <a:ext cx="8402400" cy="4060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400"/>
              <a:t>ATTENDEE RESPONSES:</a:t>
            </a:r>
            <a:endParaRPr sz="2400"/>
          </a:p>
          <a:p>
            <a:pPr indent="0" lvl="0" marL="0" rtl="0" algn="l">
              <a:spcBef>
                <a:spcPts val="500"/>
              </a:spcBef>
              <a:spcAft>
                <a:spcPts val="0"/>
              </a:spcAft>
              <a:buNone/>
            </a:pPr>
            <a:r>
              <a:rPr lang="en" sz="2400"/>
              <a:t>Beta Thalassemia- DNA in the nucleus, gene, premarriage gene test, allows student so know how to manage their lives. </a:t>
            </a:r>
            <a:endParaRPr sz="2400"/>
          </a:p>
          <a:p>
            <a:pPr indent="0" lvl="0" marL="0" rtl="0" algn="l">
              <a:spcBef>
                <a:spcPts val="500"/>
              </a:spcBef>
              <a:spcAft>
                <a:spcPts val="0"/>
              </a:spcAft>
              <a:buNone/>
            </a:pPr>
            <a:r>
              <a:rPr lang="en" sz="2400"/>
              <a:t>GCAT</a:t>
            </a:r>
            <a:endParaRPr sz="2400"/>
          </a:p>
          <a:p>
            <a:pPr indent="0" lvl="0" marL="0" rtl="0" algn="l">
              <a:spcBef>
                <a:spcPts val="500"/>
              </a:spcBef>
              <a:spcAft>
                <a:spcPts val="0"/>
              </a:spcAft>
              <a:buNone/>
            </a:pPr>
            <a:r>
              <a:rPr lang="en" sz="2400"/>
              <a:t>MRNA vaccines-  effect on DNA?</a:t>
            </a:r>
            <a:endParaRPr sz="2400"/>
          </a:p>
          <a:p>
            <a:pPr indent="0" lvl="0" marL="0" rtl="0" algn="l">
              <a:spcBef>
                <a:spcPts val="500"/>
              </a:spcBef>
              <a:spcAft>
                <a:spcPts val="500"/>
              </a:spcAft>
              <a:buNone/>
            </a:pPr>
            <a:r>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6"/>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Let’s get our hands busy!</a:t>
            </a:r>
            <a:endParaRPr/>
          </a:p>
        </p:txBody>
      </p:sp>
      <p:pic>
        <p:nvPicPr>
          <p:cNvPr id="229" name="Google Shape;229;p36"/>
          <p:cNvPicPr preferRelativeResize="0"/>
          <p:nvPr/>
        </p:nvPicPr>
        <p:blipFill>
          <a:blip r:embed="rId3">
            <a:alphaModFix/>
          </a:blip>
          <a:stretch>
            <a:fillRect/>
          </a:stretch>
        </p:blipFill>
        <p:spPr>
          <a:xfrm>
            <a:off x="124738" y="1301602"/>
            <a:ext cx="5495925" cy="3429000"/>
          </a:xfrm>
          <a:prstGeom prst="rect">
            <a:avLst/>
          </a:prstGeom>
          <a:noFill/>
          <a:ln>
            <a:noFill/>
          </a:ln>
        </p:spPr>
      </p:pic>
      <p:sp>
        <p:nvSpPr>
          <p:cNvPr id="230" name="Google Shape;230;p36"/>
          <p:cNvSpPr txBox="1"/>
          <p:nvPr/>
        </p:nvSpPr>
        <p:spPr>
          <a:xfrm>
            <a:off x="5974475" y="1701800"/>
            <a:ext cx="2828700" cy="2628600"/>
          </a:xfrm>
          <a:prstGeom prst="rect">
            <a:avLst/>
          </a:prstGeom>
          <a:noFill/>
          <a:ln>
            <a:noFill/>
          </a:ln>
        </p:spPr>
        <p:txBody>
          <a:bodyPr anchorCtr="0" anchor="t" bIns="121900" lIns="121900" spcFirstLastPara="1" rIns="121900" wrap="square" tIns="121900">
            <a:noAutofit/>
          </a:bodyPr>
          <a:lstStyle/>
          <a:p>
            <a:pPr indent="0" lvl="0" marL="186262" rtl="0" algn="ctr">
              <a:lnSpc>
                <a:spcPct val="120000"/>
              </a:lnSpc>
              <a:spcBef>
                <a:spcPts val="0"/>
              </a:spcBef>
              <a:spcAft>
                <a:spcPts val="0"/>
              </a:spcAft>
              <a:buNone/>
            </a:pPr>
            <a:r>
              <a:rPr b="1" lang="en" sz="3600">
                <a:solidFill>
                  <a:srgbClr val="1EAC4C"/>
                </a:solidFill>
                <a:latin typeface="Questrial"/>
                <a:ea typeface="Questrial"/>
                <a:cs typeface="Questrial"/>
                <a:sym typeface="Questrial"/>
              </a:rPr>
              <a:t>“Based on  this model, I see that DNA…”</a:t>
            </a:r>
            <a:endParaRPr b="1" sz="3600">
              <a:solidFill>
                <a:srgbClr val="1EAC4C"/>
              </a:solidFill>
              <a:latin typeface="Questrial"/>
              <a:ea typeface="Questrial"/>
              <a:cs typeface="Questrial"/>
              <a:sym typeface="Quest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7"/>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Let’s get our hands busy!</a:t>
            </a:r>
            <a:endParaRPr/>
          </a:p>
        </p:txBody>
      </p:sp>
      <p:pic>
        <p:nvPicPr>
          <p:cNvPr id="236" name="Google Shape;236;p37"/>
          <p:cNvPicPr preferRelativeResize="0"/>
          <p:nvPr/>
        </p:nvPicPr>
        <p:blipFill>
          <a:blip r:embed="rId3">
            <a:alphaModFix/>
          </a:blip>
          <a:stretch>
            <a:fillRect/>
          </a:stretch>
        </p:blipFill>
        <p:spPr>
          <a:xfrm>
            <a:off x="124738" y="1301602"/>
            <a:ext cx="5495925" cy="3429000"/>
          </a:xfrm>
          <a:prstGeom prst="rect">
            <a:avLst/>
          </a:prstGeom>
          <a:noFill/>
          <a:ln>
            <a:noFill/>
          </a:ln>
        </p:spPr>
      </p:pic>
      <p:sp>
        <p:nvSpPr>
          <p:cNvPr id="237" name="Google Shape;237;p37"/>
          <p:cNvSpPr txBox="1"/>
          <p:nvPr/>
        </p:nvSpPr>
        <p:spPr>
          <a:xfrm>
            <a:off x="5686675" y="1823725"/>
            <a:ext cx="3403200" cy="2628600"/>
          </a:xfrm>
          <a:prstGeom prst="rect">
            <a:avLst/>
          </a:prstGeom>
          <a:noFill/>
          <a:ln>
            <a:noFill/>
          </a:ln>
        </p:spPr>
        <p:txBody>
          <a:bodyPr anchorCtr="0" anchor="t" bIns="121900" lIns="121900" spcFirstLastPara="1" rIns="121900" wrap="square" tIns="121900">
            <a:noAutofit/>
          </a:bodyPr>
          <a:lstStyle/>
          <a:p>
            <a:pPr indent="0" lvl="0" marL="186262" rtl="0" algn="ctr">
              <a:lnSpc>
                <a:spcPct val="120000"/>
              </a:lnSpc>
              <a:spcBef>
                <a:spcPts val="0"/>
              </a:spcBef>
              <a:spcAft>
                <a:spcPts val="0"/>
              </a:spcAft>
              <a:buNone/>
            </a:pPr>
            <a:r>
              <a:rPr b="1" lang="en" sz="3600">
                <a:solidFill>
                  <a:srgbClr val="1EAC4C"/>
                </a:solidFill>
                <a:latin typeface="Questrial"/>
                <a:ea typeface="Questrial"/>
                <a:cs typeface="Questrial"/>
                <a:sym typeface="Questrial"/>
              </a:rPr>
              <a:t>“Based on  this model, I wonder…”</a:t>
            </a:r>
            <a:endParaRPr b="1" sz="3600">
              <a:solidFill>
                <a:srgbClr val="1EAC4C"/>
              </a:solidFill>
              <a:latin typeface="Questrial"/>
              <a:ea typeface="Questrial"/>
              <a:cs typeface="Questrial"/>
              <a:sym typeface="Quest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8"/>
          <p:cNvSpPr txBox="1"/>
          <p:nvPr>
            <p:ph type="title"/>
          </p:nvPr>
        </p:nvSpPr>
        <p:spPr>
          <a:xfrm>
            <a:off x="400784" y="718726"/>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990"/>
              <a:buNone/>
            </a:pPr>
            <a:r>
              <a:rPr lang="en" sz="3000"/>
              <a:t>What learning targets have we hit with student interactions with just this model?</a:t>
            </a:r>
            <a:endParaRPr sz="3000"/>
          </a:p>
        </p:txBody>
      </p:sp>
      <p:pic>
        <p:nvPicPr>
          <p:cNvPr id="243" name="Google Shape;243;p38"/>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9"/>
          <p:cNvSpPr txBox="1"/>
          <p:nvPr>
            <p:ph type="title"/>
          </p:nvPr>
        </p:nvSpPr>
        <p:spPr>
          <a:xfrm>
            <a:off x="400784" y="718726"/>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990"/>
              <a:buNone/>
            </a:pPr>
            <a:r>
              <a:rPr lang="en" sz="3000"/>
              <a:t>What are some </a:t>
            </a:r>
            <a:r>
              <a:rPr lang="en" sz="3000"/>
              <a:t>limitations of this model </a:t>
            </a:r>
            <a:endParaRPr sz="3000"/>
          </a:p>
          <a:p>
            <a:pPr indent="0" lvl="0" marL="0" rtl="0" algn="ctr">
              <a:spcBef>
                <a:spcPts val="0"/>
              </a:spcBef>
              <a:spcAft>
                <a:spcPts val="0"/>
              </a:spcAft>
              <a:buSzPts val="990"/>
              <a:buNone/>
            </a:pPr>
            <a:r>
              <a:rPr lang="en" sz="3000"/>
              <a:t>(and why to they matter?)</a:t>
            </a:r>
            <a:endParaRPr sz="3000"/>
          </a:p>
        </p:txBody>
      </p:sp>
      <p:pic>
        <p:nvPicPr>
          <p:cNvPr id="249" name="Google Shape;249;p39"/>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nvSpPr>
        <p:spPr>
          <a:xfrm>
            <a:off x="326500" y="469225"/>
            <a:ext cx="8368200" cy="6861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Roboto Slab"/>
                <a:ea typeface="Roboto Slab"/>
                <a:cs typeface="Roboto Slab"/>
                <a:sym typeface="Roboto Slab"/>
              </a:rPr>
              <a:t>Who am I?</a:t>
            </a:r>
            <a:endParaRPr sz="3000">
              <a:solidFill>
                <a:srgbClr val="FFFFFF"/>
              </a:solidFill>
              <a:latin typeface="Roboto Slab"/>
              <a:ea typeface="Roboto Slab"/>
              <a:cs typeface="Roboto Slab"/>
              <a:sym typeface="Roboto Slab"/>
            </a:endParaRPr>
          </a:p>
        </p:txBody>
      </p:sp>
      <p:pic>
        <p:nvPicPr>
          <p:cNvPr id="112" name="Google Shape;112;p22"/>
          <p:cNvPicPr preferRelativeResize="0"/>
          <p:nvPr/>
        </p:nvPicPr>
        <p:blipFill>
          <a:blip r:embed="rId3">
            <a:alphaModFix/>
          </a:blip>
          <a:stretch>
            <a:fillRect/>
          </a:stretch>
        </p:blipFill>
        <p:spPr>
          <a:xfrm>
            <a:off x="2815980" y="903600"/>
            <a:ext cx="5230595" cy="3915425"/>
          </a:xfrm>
          <a:prstGeom prst="rect">
            <a:avLst/>
          </a:prstGeom>
          <a:noFill/>
          <a:ln>
            <a:noFill/>
          </a:ln>
        </p:spPr>
      </p:pic>
      <p:pic>
        <p:nvPicPr>
          <p:cNvPr id="113" name="Google Shape;113;p22"/>
          <p:cNvPicPr preferRelativeResize="0"/>
          <p:nvPr/>
        </p:nvPicPr>
        <p:blipFill>
          <a:blip r:embed="rId4">
            <a:alphaModFix/>
          </a:blip>
          <a:stretch>
            <a:fillRect/>
          </a:stretch>
        </p:blipFill>
        <p:spPr>
          <a:xfrm>
            <a:off x="326488" y="1686988"/>
            <a:ext cx="1895425" cy="1260725"/>
          </a:xfrm>
          <a:prstGeom prst="rect">
            <a:avLst/>
          </a:prstGeom>
          <a:noFill/>
          <a:ln>
            <a:noFill/>
          </a:ln>
        </p:spPr>
      </p:pic>
      <p:pic>
        <p:nvPicPr>
          <p:cNvPr id="114" name="Google Shape;114;p22"/>
          <p:cNvPicPr preferRelativeResize="0"/>
          <p:nvPr/>
        </p:nvPicPr>
        <p:blipFill>
          <a:blip r:embed="rId5">
            <a:alphaModFix/>
          </a:blip>
          <a:stretch>
            <a:fillRect/>
          </a:stretch>
        </p:blipFill>
        <p:spPr>
          <a:xfrm>
            <a:off x="-49350" y="3322796"/>
            <a:ext cx="1179850" cy="884875"/>
          </a:xfrm>
          <a:prstGeom prst="rect">
            <a:avLst/>
          </a:prstGeom>
          <a:noFill/>
          <a:ln>
            <a:noFill/>
          </a:ln>
        </p:spPr>
      </p:pic>
      <p:pic>
        <p:nvPicPr>
          <p:cNvPr id="115" name="Google Shape;115;p22"/>
          <p:cNvPicPr preferRelativeResize="0"/>
          <p:nvPr/>
        </p:nvPicPr>
        <p:blipFill>
          <a:blip r:embed="rId6">
            <a:alphaModFix/>
          </a:blip>
          <a:stretch>
            <a:fillRect/>
          </a:stretch>
        </p:blipFill>
        <p:spPr>
          <a:xfrm>
            <a:off x="1057000" y="2991872"/>
            <a:ext cx="1487574" cy="1487574"/>
          </a:xfrm>
          <a:prstGeom prst="rect">
            <a:avLst/>
          </a:prstGeom>
          <a:noFill/>
          <a:ln>
            <a:noFill/>
          </a:ln>
        </p:spPr>
      </p:pic>
      <p:sp>
        <p:nvSpPr>
          <p:cNvPr id="116" name="Google Shape;116;p22"/>
          <p:cNvSpPr txBox="1"/>
          <p:nvPr>
            <p:ph type="title"/>
          </p:nvPr>
        </p:nvSpPr>
        <p:spPr>
          <a:xfrm>
            <a:off x="402120" y="903600"/>
            <a:ext cx="16257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Who am 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0"/>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Let’s BUILD some DNA!</a:t>
            </a:r>
            <a:endParaRPr/>
          </a:p>
        </p:txBody>
      </p:sp>
      <p:pic>
        <p:nvPicPr>
          <p:cNvPr id="255" name="Google Shape;255;p40"/>
          <p:cNvPicPr preferRelativeResize="0"/>
          <p:nvPr/>
        </p:nvPicPr>
        <p:blipFill>
          <a:blip r:embed="rId3">
            <a:alphaModFix/>
          </a:blip>
          <a:stretch>
            <a:fillRect/>
          </a:stretch>
        </p:blipFill>
        <p:spPr>
          <a:xfrm>
            <a:off x="400775" y="1352376"/>
            <a:ext cx="1887475" cy="1917200"/>
          </a:xfrm>
          <a:prstGeom prst="rect">
            <a:avLst/>
          </a:prstGeom>
          <a:noFill/>
          <a:ln>
            <a:noFill/>
          </a:ln>
        </p:spPr>
      </p:pic>
      <p:pic>
        <p:nvPicPr>
          <p:cNvPr id="256" name="Google Shape;256;p40"/>
          <p:cNvPicPr preferRelativeResize="0"/>
          <p:nvPr/>
        </p:nvPicPr>
        <p:blipFill>
          <a:blip r:embed="rId4">
            <a:alphaModFix/>
          </a:blip>
          <a:stretch>
            <a:fillRect/>
          </a:stretch>
        </p:blipFill>
        <p:spPr>
          <a:xfrm>
            <a:off x="4264350" y="718725"/>
            <a:ext cx="1842700" cy="2033775"/>
          </a:xfrm>
          <a:prstGeom prst="rect">
            <a:avLst/>
          </a:prstGeom>
          <a:noFill/>
          <a:ln>
            <a:noFill/>
          </a:ln>
        </p:spPr>
      </p:pic>
      <p:pic>
        <p:nvPicPr>
          <p:cNvPr id="257" name="Google Shape;257;p40"/>
          <p:cNvPicPr preferRelativeResize="0"/>
          <p:nvPr/>
        </p:nvPicPr>
        <p:blipFill>
          <a:blip r:embed="rId5">
            <a:alphaModFix/>
          </a:blip>
          <a:stretch>
            <a:fillRect/>
          </a:stretch>
        </p:blipFill>
        <p:spPr>
          <a:xfrm>
            <a:off x="2033300" y="2310327"/>
            <a:ext cx="2774250" cy="2657874"/>
          </a:xfrm>
          <a:prstGeom prst="rect">
            <a:avLst/>
          </a:prstGeom>
          <a:noFill/>
          <a:ln>
            <a:noFill/>
          </a:ln>
        </p:spPr>
      </p:pic>
      <p:pic>
        <p:nvPicPr>
          <p:cNvPr id="258" name="Google Shape;258;p40"/>
          <p:cNvPicPr preferRelativeResize="0"/>
          <p:nvPr/>
        </p:nvPicPr>
        <p:blipFill>
          <a:blip r:embed="rId6">
            <a:alphaModFix/>
          </a:blip>
          <a:stretch>
            <a:fillRect/>
          </a:stretch>
        </p:blipFill>
        <p:spPr>
          <a:xfrm>
            <a:off x="4995725" y="2886777"/>
            <a:ext cx="2143125" cy="2143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1"/>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What you have now is a… nucleotide!</a:t>
            </a:r>
            <a:endParaRPr/>
          </a:p>
        </p:txBody>
      </p:sp>
      <p:pic>
        <p:nvPicPr>
          <p:cNvPr id="264" name="Google Shape;264;p41"/>
          <p:cNvPicPr preferRelativeResize="0"/>
          <p:nvPr/>
        </p:nvPicPr>
        <p:blipFill>
          <a:blip r:embed="rId3">
            <a:alphaModFix/>
          </a:blip>
          <a:stretch>
            <a:fillRect/>
          </a:stretch>
        </p:blipFill>
        <p:spPr>
          <a:xfrm rot="-5400000">
            <a:off x="4451062" y="811875"/>
            <a:ext cx="3678175" cy="4123651"/>
          </a:xfrm>
          <a:prstGeom prst="rect">
            <a:avLst/>
          </a:prstGeom>
          <a:noFill/>
          <a:ln>
            <a:noFill/>
          </a:ln>
        </p:spPr>
      </p:pic>
      <p:pic>
        <p:nvPicPr>
          <p:cNvPr id="265" name="Google Shape;265;p41"/>
          <p:cNvPicPr preferRelativeResize="0"/>
          <p:nvPr/>
        </p:nvPicPr>
        <p:blipFill>
          <a:blip r:embed="rId4">
            <a:alphaModFix/>
          </a:blip>
          <a:stretch>
            <a:fillRect/>
          </a:stretch>
        </p:blipFill>
        <p:spPr>
          <a:xfrm>
            <a:off x="104675" y="1508074"/>
            <a:ext cx="4123651" cy="1355101"/>
          </a:xfrm>
          <a:prstGeom prst="rect">
            <a:avLst/>
          </a:prstGeom>
          <a:noFill/>
          <a:ln>
            <a:noFill/>
          </a:ln>
        </p:spPr>
      </p:pic>
      <p:sp>
        <p:nvSpPr>
          <p:cNvPr id="266" name="Google Shape;266;p41"/>
          <p:cNvSpPr txBox="1"/>
          <p:nvPr/>
        </p:nvSpPr>
        <p:spPr>
          <a:xfrm>
            <a:off x="198950" y="4456250"/>
            <a:ext cx="39351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7F7F7F"/>
                </a:solidFill>
              </a:rPr>
              <a:t>https://www.umass.edu/microbio/chime/pe_beta/pe/shared/cpk-rgb.htm</a:t>
            </a:r>
            <a:endParaRPr sz="800">
              <a:solidFill>
                <a:srgbClr val="7F7F7F"/>
              </a:solidFill>
            </a:endParaRPr>
          </a:p>
        </p:txBody>
      </p:sp>
      <p:cxnSp>
        <p:nvCxnSpPr>
          <p:cNvPr id="267" name="Google Shape;267;p41"/>
          <p:cNvCxnSpPr/>
          <p:nvPr/>
        </p:nvCxnSpPr>
        <p:spPr>
          <a:xfrm flipH="1" rot="10800000">
            <a:off x="277125" y="2804575"/>
            <a:ext cx="11100" cy="864600"/>
          </a:xfrm>
          <a:prstGeom prst="straightConnector1">
            <a:avLst/>
          </a:prstGeom>
          <a:noFill/>
          <a:ln cap="flat" cmpd="sng" w="38100">
            <a:solidFill>
              <a:srgbClr val="7F7F7F"/>
            </a:solidFill>
            <a:prstDash val="solid"/>
            <a:round/>
            <a:headEnd len="med" w="med" type="none"/>
            <a:tailEnd len="med" w="med" type="triangle"/>
          </a:ln>
        </p:spPr>
      </p:cxnSp>
      <p:cxnSp>
        <p:nvCxnSpPr>
          <p:cNvPr id="268" name="Google Shape;268;p41"/>
          <p:cNvCxnSpPr/>
          <p:nvPr/>
        </p:nvCxnSpPr>
        <p:spPr>
          <a:xfrm flipH="1" rot="10800000">
            <a:off x="581925" y="2804575"/>
            <a:ext cx="11100" cy="864600"/>
          </a:xfrm>
          <a:prstGeom prst="straightConnector1">
            <a:avLst/>
          </a:prstGeom>
          <a:noFill/>
          <a:ln cap="flat" cmpd="sng" w="38100">
            <a:solidFill>
              <a:srgbClr val="7F7F7F"/>
            </a:solidFill>
            <a:prstDash val="solid"/>
            <a:round/>
            <a:headEnd len="med" w="med" type="none"/>
            <a:tailEnd len="med" w="med" type="triangle"/>
          </a:ln>
        </p:spPr>
      </p:cxnSp>
      <p:cxnSp>
        <p:nvCxnSpPr>
          <p:cNvPr id="269" name="Google Shape;269;p41"/>
          <p:cNvCxnSpPr/>
          <p:nvPr/>
        </p:nvCxnSpPr>
        <p:spPr>
          <a:xfrm flipH="1" rot="10800000">
            <a:off x="810525" y="2804575"/>
            <a:ext cx="11100" cy="864600"/>
          </a:xfrm>
          <a:prstGeom prst="straightConnector1">
            <a:avLst/>
          </a:prstGeom>
          <a:noFill/>
          <a:ln cap="flat" cmpd="sng" w="38100">
            <a:solidFill>
              <a:srgbClr val="7F7F7F"/>
            </a:solidFill>
            <a:prstDash val="solid"/>
            <a:round/>
            <a:headEnd len="med" w="med" type="none"/>
            <a:tailEnd len="med" w="med" type="triangle"/>
          </a:ln>
        </p:spPr>
      </p:cxnSp>
      <p:cxnSp>
        <p:nvCxnSpPr>
          <p:cNvPr id="270" name="Google Shape;270;p41"/>
          <p:cNvCxnSpPr/>
          <p:nvPr/>
        </p:nvCxnSpPr>
        <p:spPr>
          <a:xfrm flipH="1" rot="10800000">
            <a:off x="1039125" y="2804575"/>
            <a:ext cx="11100" cy="864600"/>
          </a:xfrm>
          <a:prstGeom prst="straightConnector1">
            <a:avLst/>
          </a:prstGeom>
          <a:noFill/>
          <a:ln cap="flat" cmpd="sng" w="38100">
            <a:solidFill>
              <a:srgbClr val="7F7F7F"/>
            </a:solidFill>
            <a:prstDash val="solid"/>
            <a:round/>
            <a:headEnd len="med" w="med" type="none"/>
            <a:tailEnd len="med" w="med" type="triangle"/>
          </a:ln>
        </p:spPr>
      </p:cxnSp>
      <p:cxnSp>
        <p:nvCxnSpPr>
          <p:cNvPr id="271" name="Google Shape;271;p41"/>
          <p:cNvCxnSpPr/>
          <p:nvPr/>
        </p:nvCxnSpPr>
        <p:spPr>
          <a:xfrm flipH="1" rot="10800000">
            <a:off x="1572525" y="2804575"/>
            <a:ext cx="11100" cy="864600"/>
          </a:xfrm>
          <a:prstGeom prst="straightConnector1">
            <a:avLst/>
          </a:prstGeom>
          <a:noFill/>
          <a:ln cap="flat" cmpd="sng" w="38100">
            <a:solidFill>
              <a:srgbClr val="7F7F7F"/>
            </a:solidFill>
            <a:prstDash val="solid"/>
            <a:round/>
            <a:headEnd len="med" w="med" type="none"/>
            <a:tailEnd len="med" w="med" type="triangl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2"/>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What you have now is a… nucleotide!</a:t>
            </a:r>
            <a:endParaRPr/>
          </a:p>
        </p:txBody>
      </p:sp>
      <p:pic>
        <p:nvPicPr>
          <p:cNvPr id="277" name="Google Shape;277;p42"/>
          <p:cNvPicPr preferRelativeResize="0"/>
          <p:nvPr/>
        </p:nvPicPr>
        <p:blipFill>
          <a:blip r:embed="rId3">
            <a:alphaModFix/>
          </a:blip>
          <a:stretch>
            <a:fillRect/>
          </a:stretch>
        </p:blipFill>
        <p:spPr>
          <a:xfrm rot="-5400000">
            <a:off x="4451062" y="811875"/>
            <a:ext cx="3678175" cy="4123651"/>
          </a:xfrm>
          <a:prstGeom prst="rect">
            <a:avLst/>
          </a:prstGeom>
          <a:noFill/>
          <a:ln>
            <a:noFill/>
          </a:ln>
        </p:spPr>
      </p:pic>
      <p:pic>
        <p:nvPicPr>
          <p:cNvPr id="278" name="Google Shape;278;p42"/>
          <p:cNvPicPr preferRelativeResize="0"/>
          <p:nvPr/>
        </p:nvPicPr>
        <p:blipFill>
          <a:blip r:embed="rId4">
            <a:alphaModFix/>
          </a:blip>
          <a:stretch>
            <a:fillRect/>
          </a:stretch>
        </p:blipFill>
        <p:spPr>
          <a:xfrm>
            <a:off x="112750" y="1320463"/>
            <a:ext cx="4057650" cy="1066800"/>
          </a:xfrm>
          <a:prstGeom prst="rect">
            <a:avLst/>
          </a:prstGeom>
          <a:noFill/>
          <a:ln>
            <a:noFill/>
          </a:ln>
        </p:spPr>
      </p:pic>
      <p:sp>
        <p:nvSpPr>
          <p:cNvPr id="279" name="Google Shape;279;p42"/>
          <p:cNvSpPr txBox="1"/>
          <p:nvPr/>
        </p:nvSpPr>
        <p:spPr>
          <a:xfrm>
            <a:off x="707075" y="2871050"/>
            <a:ext cx="30483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1EAC4C"/>
                </a:solidFill>
                <a:latin typeface="Calibri"/>
                <a:ea typeface="Calibri"/>
                <a:cs typeface="Calibri"/>
                <a:sym typeface="Calibri"/>
              </a:rPr>
              <a:t>Is yours the same as your neighbors?</a:t>
            </a:r>
            <a:endParaRPr b="1" sz="2400">
              <a:solidFill>
                <a:srgbClr val="1EAC4C"/>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3"/>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Remember A pairs with T and G pairs with C?</a:t>
            </a:r>
            <a:endParaRPr/>
          </a:p>
        </p:txBody>
      </p:sp>
      <p:pic>
        <p:nvPicPr>
          <p:cNvPr id="285" name="Google Shape;285;p43"/>
          <p:cNvPicPr preferRelativeResize="0"/>
          <p:nvPr/>
        </p:nvPicPr>
        <p:blipFill>
          <a:blip r:embed="rId3">
            <a:alphaModFix/>
          </a:blip>
          <a:stretch>
            <a:fillRect/>
          </a:stretch>
        </p:blipFill>
        <p:spPr>
          <a:xfrm>
            <a:off x="1481525" y="977442"/>
            <a:ext cx="6096000" cy="40576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4"/>
          <p:cNvSpPr txBox="1"/>
          <p:nvPr>
            <p:ph type="title"/>
          </p:nvPr>
        </p:nvSpPr>
        <p:spPr>
          <a:xfrm>
            <a:off x="707065" y="217192"/>
            <a:ext cx="7644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000"/>
              <a:t>Find your partner / pair!  </a:t>
            </a:r>
            <a:endParaRPr sz="3000"/>
          </a:p>
          <a:p>
            <a:pPr indent="0" lvl="0" marL="0" rtl="0" algn="ctr">
              <a:spcBef>
                <a:spcPts val="0"/>
              </a:spcBef>
              <a:spcAft>
                <a:spcPts val="0"/>
              </a:spcAft>
              <a:buNone/>
            </a:pPr>
            <a:r>
              <a:rPr lang="en" sz="3000"/>
              <a:t>And this time… use your magnets!</a:t>
            </a:r>
            <a:endParaRPr sz="3000"/>
          </a:p>
        </p:txBody>
      </p:sp>
      <p:pic>
        <p:nvPicPr>
          <p:cNvPr id="291" name="Google Shape;291;p44"/>
          <p:cNvPicPr preferRelativeResize="0"/>
          <p:nvPr/>
        </p:nvPicPr>
        <p:blipFill>
          <a:blip r:embed="rId3">
            <a:alphaModFix/>
          </a:blip>
          <a:stretch>
            <a:fillRect/>
          </a:stretch>
        </p:blipFill>
        <p:spPr>
          <a:xfrm>
            <a:off x="972228" y="1285425"/>
            <a:ext cx="4803098" cy="3557775"/>
          </a:xfrm>
          <a:prstGeom prst="rect">
            <a:avLst/>
          </a:prstGeom>
          <a:noFill/>
          <a:ln>
            <a:noFill/>
          </a:ln>
        </p:spPr>
      </p:pic>
      <p:pic>
        <p:nvPicPr>
          <p:cNvPr id="292" name="Google Shape;292;p44"/>
          <p:cNvPicPr preferRelativeResize="0"/>
          <p:nvPr/>
        </p:nvPicPr>
        <p:blipFill>
          <a:blip r:embed="rId4">
            <a:alphaModFix/>
          </a:blip>
          <a:stretch>
            <a:fillRect/>
          </a:stretch>
        </p:blipFill>
        <p:spPr>
          <a:xfrm>
            <a:off x="6005325" y="3237127"/>
            <a:ext cx="1915800" cy="1606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5"/>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Find another pair… and put yours together!</a:t>
            </a:r>
            <a:endParaRPr/>
          </a:p>
        </p:txBody>
      </p:sp>
      <p:pic>
        <p:nvPicPr>
          <p:cNvPr id="298" name="Google Shape;298;p45"/>
          <p:cNvPicPr preferRelativeResize="0"/>
          <p:nvPr/>
        </p:nvPicPr>
        <p:blipFill>
          <a:blip r:embed="rId3">
            <a:alphaModFix/>
          </a:blip>
          <a:stretch>
            <a:fillRect/>
          </a:stretch>
        </p:blipFill>
        <p:spPr>
          <a:xfrm>
            <a:off x="1866100" y="777892"/>
            <a:ext cx="5479247" cy="421320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46"/>
          <p:cNvPicPr preferRelativeResize="0"/>
          <p:nvPr/>
        </p:nvPicPr>
        <p:blipFill>
          <a:blip r:embed="rId3">
            <a:alphaModFix/>
          </a:blip>
          <a:stretch>
            <a:fillRect/>
          </a:stretch>
        </p:blipFill>
        <p:spPr>
          <a:xfrm>
            <a:off x="1659975" y="112804"/>
            <a:ext cx="5567525" cy="4175625"/>
          </a:xfrm>
          <a:prstGeom prst="rect">
            <a:avLst/>
          </a:prstGeom>
          <a:noFill/>
          <a:ln>
            <a:noFill/>
          </a:ln>
        </p:spPr>
      </p:pic>
      <p:sp>
        <p:nvSpPr>
          <p:cNvPr id="304" name="Google Shape;304;p46"/>
          <p:cNvSpPr txBox="1"/>
          <p:nvPr/>
        </p:nvSpPr>
        <p:spPr>
          <a:xfrm>
            <a:off x="166275" y="4783175"/>
            <a:ext cx="8435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7F7F7F"/>
                </a:solidFill>
              </a:rPr>
              <a:t>https://atlasabe.org/news/what-do-you-notice-what-do-you-wonder-getting-students-thinking-and-talking-about-math/</a:t>
            </a:r>
            <a:endParaRPr sz="900">
              <a:solidFill>
                <a:srgbClr val="7F7F7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7"/>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DNA is </a:t>
            </a:r>
            <a:r>
              <a:rPr lang="en"/>
              <a:t>Antiparallel</a:t>
            </a:r>
            <a:endParaRPr/>
          </a:p>
        </p:txBody>
      </p:sp>
      <p:pic>
        <p:nvPicPr>
          <p:cNvPr id="310" name="Google Shape;310;p47"/>
          <p:cNvPicPr preferRelativeResize="0"/>
          <p:nvPr/>
        </p:nvPicPr>
        <p:blipFill>
          <a:blip r:embed="rId3">
            <a:alphaModFix/>
          </a:blip>
          <a:stretch>
            <a:fillRect/>
          </a:stretch>
        </p:blipFill>
        <p:spPr>
          <a:xfrm>
            <a:off x="2655710" y="692025"/>
            <a:ext cx="6070376" cy="4343424"/>
          </a:xfrm>
          <a:prstGeom prst="rect">
            <a:avLst/>
          </a:prstGeom>
          <a:noFill/>
          <a:ln>
            <a:noFill/>
          </a:ln>
        </p:spPr>
      </p:pic>
      <p:pic>
        <p:nvPicPr>
          <p:cNvPr id="311" name="Google Shape;311;p47"/>
          <p:cNvPicPr preferRelativeResize="0"/>
          <p:nvPr/>
        </p:nvPicPr>
        <p:blipFill>
          <a:blip r:embed="rId4">
            <a:alphaModFix/>
          </a:blip>
          <a:stretch>
            <a:fillRect/>
          </a:stretch>
        </p:blipFill>
        <p:spPr>
          <a:xfrm>
            <a:off x="284800" y="1261900"/>
            <a:ext cx="1842700" cy="2033775"/>
          </a:xfrm>
          <a:prstGeom prst="rect">
            <a:avLst/>
          </a:prstGeom>
          <a:noFill/>
          <a:ln>
            <a:noFill/>
          </a:ln>
        </p:spPr>
      </p:pic>
      <p:sp>
        <p:nvSpPr>
          <p:cNvPr id="312" name="Google Shape;312;p47"/>
          <p:cNvSpPr txBox="1"/>
          <p:nvPr/>
        </p:nvSpPr>
        <p:spPr>
          <a:xfrm>
            <a:off x="931150" y="1330225"/>
            <a:ext cx="41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latin typeface="Calibri"/>
                <a:ea typeface="Calibri"/>
                <a:cs typeface="Calibri"/>
                <a:sym typeface="Calibri"/>
              </a:rPr>
              <a:t>1</a:t>
            </a:r>
            <a:endParaRPr sz="2600">
              <a:latin typeface="Calibri"/>
              <a:ea typeface="Calibri"/>
              <a:cs typeface="Calibri"/>
              <a:sym typeface="Calibri"/>
            </a:endParaRPr>
          </a:p>
        </p:txBody>
      </p:sp>
      <p:sp>
        <p:nvSpPr>
          <p:cNvPr id="313" name="Google Shape;313;p47"/>
          <p:cNvSpPr txBox="1"/>
          <p:nvPr/>
        </p:nvSpPr>
        <p:spPr>
          <a:xfrm>
            <a:off x="521050" y="1648875"/>
            <a:ext cx="41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latin typeface="Calibri"/>
                <a:ea typeface="Calibri"/>
                <a:cs typeface="Calibri"/>
                <a:sym typeface="Calibri"/>
              </a:rPr>
              <a:t>2</a:t>
            </a:r>
            <a:endParaRPr sz="2600">
              <a:latin typeface="Calibri"/>
              <a:ea typeface="Calibri"/>
              <a:cs typeface="Calibri"/>
              <a:sym typeface="Calibri"/>
            </a:endParaRPr>
          </a:p>
        </p:txBody>
      </p:sp>
      <p:sp>
        <p:nvSpPr>
          <p:cNvPr id="314" name="Google Shape;314;p47"/>
          <p:cNvSpPr txBox="1"/>
          <p:nvPr/>
        </p:nvSpPr>
        <p:spPr>
          <a:xfrm>
            <a:off x="828650" y="2149950"/>
            <a:ext cx="41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latin typeface="Calibri"/>
                <a:ea typeface="Calibri"/>
                <a:cs typeface="Calibri"/>
                <a:sym typeface="Calibri"/>
              </a:rPr>
              <a:t>3</a:t>
            </a:r>
            <a:endParaRPr sz="2600">
              <a:latin typeface="Calibri"/>
              <a:ea typeface="Calibri"/>
              <a:cs typeface="Calibri"/>
              <a:sym typeface="Calibri"/>
            </a:endParaRPr>
          </a:p>
        </p:txBody>
      </p:sp>
      <p:sp>
        <p:nvSpPr>
          <p:cNvPr id="315" name="Google Shape;315;p47"/>
          <p:cNvSpPr txBox="1"/>
          <p:nvPr/>
        </p:nvSpPr>
        <p:spPr>
          <a:xfrm>
            <a:off x="1446625" y="2102825"/>
            <a:ext cx="41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latin typeface="Calibri"/>
                <a:ea typeface="Calibri"/>
                <a:cs typeface="Calibri"/>
                <a:sym typeface="Calibri"/>
              </a:rPr>
              <a:t>4</a:t>
            </a:r>
            <a:endParaRPr sz="2600">
              <a:latin typeface="Calibri"/>
              <a:ea typeface="Calibri"/>
              <a:cs typeface="Calibri"/>
              <a:sym typeface="Calibri"/>
            </a:endParaRPr>
          </a:p>
        </p:txBody>
      </p:sp>
      <p:sp>
        <p:nvSpPr>
          <p:cNvPr id="316" name="Google Shape;316;p47"/>
          <p:cNvSpPr txBox="1"/>
          <p:nvPr/>
        </p:nvSpPr>
        <p:spPr>
          <a:xfrm>
            <a:off x="2524625" y="1445425"/>
            <a:ext cx="41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latin typeface="Calibri"/>
                <a:ea typeface="Calibri"/>
                <a:cs typeface="Calibri"/>
                <a:sym typeface="Calibri"/>
              </a:rPr>
              <a:t>5</a:t>
            </a:r>
            <a:endParaRPr sz="2600">
              <a:latin typeface="Calibri"/>
              <a:ea typeface="Calibri"/>
              <a:cs typeface="Calibri"/>
              <a:sym typeface="Calibri"/>
            </a:endParaRPr>
          </a:p>
        </p:txBody>
      </p:sp>
      <p:cxnSp>
        <p:nvCxnSpPr>
          <p:cNvPr id="317" name="Google Shape;317;p47"/>
          <p:cNvCxnSpPr>
            <a:stCxn id="316" idx="1"/>
          </p:cNvCxnSpPr>
          <p:nvPr/>
        </p:nvCxnSpPr>
        <p:spPr>
          <a:xfrm flipH="1">
            <a:off x="2177825" y="1714825"/>
            <a:ext cx="346800" cy="3846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8"/>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DNA is Flexible</a:t>
            </a:r>
            <a:endParaRPr/>
          </a:p>
        </p:txBody>
      </p:sp>
      <p:pic>
        <p:nvPicPr>
          <p:cNvPr id="323" name="Google Shape;323;p48"/>
          <p:cNvPicPr preferRelativeResize="0"/>
          <p:nvPr/>
        </p:nvPicPr>
        <p:blipFill>
          <a:blip r:embed="rId3">
            <a:alphaModFix/>
          </a:blip>
          <a:stretch>
            <a:fillRect/>
          </a:stretch>
        </p:blipFill>
        <p:spPr>
          <a:xfrm>
            <a:off x="462775" y="755717"/>
            <a:ext cx="7811614" cy="42132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9"/>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DNA has a major groove… and a minor groove</a:t>
            </a:r>
            <a:endParaRPr/>
          </a:p>
        </p:txBody>
      </p:sp>
      <p:pic>
        <p:nvPicPr>
          <p:cNvPr id="329" name="Google Shape;329;p49"/>
          <p:cNvPicPr preferRelativeResize="0"/>
          <p:nvPr/>
        </p:nvPicPr>
        <p:blipFill>
          <a:blip r:embed="rId3">
            <a:alphaModFix/>
          </a:blip>
          <a:stretch>
            <a:fillRect/>
          </a:stretch>
        </p:blipFill>
        <p:spPr>
          <a:xfrm>
            <a:off x="1429888" y="755717"/>
            <a:ext cx="6284227" cy="42132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2375256" y="935925"/>
            <a:ext cx="2768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300"/>
              <a:t>Who are you?</a:t>
            </a:r>
            <a:endParaRPr sz="3300"/>
          </a:p>
        </p:txBody>
      </p:sp>
      <p:pic>
        <p:nvPicPr>
          <p:cNvPr id="122" name="Google Shape;122;p23"/>
          <p:cNvPicPr preferRelativeResize="0"/>
          <p:nvPr/>
        </p:nvPicPr>
        <p:blipFill>
          <a:blip r:embed="rId3">
            <a:alphaModFix/>
          </a:blip>
          <a:stretch>
            <a:fillRect/>
          </a:stretch>
        </p:blipFill>
        <p:spPr>
          <a:xfrm>
            <a:off x="896750" y="1585929"/>
            <a:ext cx="5955375" cy="3041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id="334" name="Google Shape;334;p50"/>
          <p:cNvPicPr preferRelativeResize="0"/>
          <p:nvPr/>
        </p:nvPicPr>
        <p:blipFill>
          <a:blip r:embed="rId3">
            <a:alphaModFix/>
          </a:blip>
          <a:stretch>
            <a:fillRect/>
          </a:stretch>
        </p:blipFill>
        <p:spPr>
          <a:xfrm>
            <a:off x="1830735" y="170650"/>
            <a:ext cx="6072965" cy="4972850"/>
          </a:xfrm>
          <a:prstGeom prst="rect">
            <a:avLst/>
          </a:prstGeom>
          <a:noFill/>
          <a:ln>
            <a:noFill/>
          </a:ln>
        </p:spPr>
      </p:pic>
      <p:sp>
        <p:nvSpPr>
          <p:cNvPr id="335" name="Google Shape;335;p50"/>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DNA can be replicated!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1"/>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DNA can be replicated!</a:t>
            </a:r>
            <a:endParaRPr/>
          </a:p>
        </p:txBody>
      </p:sp>
      <p:pic>
        <p:nvPicPr>
          <p:cNvPr id="341" name="Google Shape;341;p51"/>
          <p:cNvPicPr preferRelativeResize="0"/>
          <p:nvPr/>
        </p:nvPicPr>
        <p:blipFill>
          <a:blip r:embed="rId3">
            <a:alphaModFix/>
          </a:blip>
          <a:stretch>
            <a:fillRect/>
          </a:stretch>
        </p:blipFill>
        <p:spPr>
          <a:xfrm>
            <a:off x="1166600" y="719917"/>
            <a:ext cx="6276466" cy="421320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2"/>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Wait, this isn’t just DNA! </a:t>
            </a:r>
            <a:endParaRPr/>
          </a:p>
        </p:txBody>
      </p:sp>
      <p:sp>
        <p:nvSpPr>
          <p:cNvPr id="347" name="Google Shape;347;p52"/>
          <p:cNvSpPr txBox="1"/>
          <p:nvPr/>
        </p:nvSpPr>
        <p:spPr>
          <a:xfrm>
            <a:off x="217450" y="2217325"/>
            <a:ext cx="37236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48" name="Google Shape;348;p52"/>
          <p:cNvPicPr preferRelativeResize="0"/>
          <p:nvPr/>
        </p:nvPicPr>
        <p:blipFill>
          <a:blip r:embed="rId3">
            <a:alphaModFix/>
          </a:blip>
          <a:stretch>
            <a:fillRect/>
          </a:stretch>
        </p:blipFill>
        <p:spPr>
          <a:xfrm>
            <a:off x="5058695" y="1394213"/>
            <a:ext cx="1867204" cy="2355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3"/>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Wait, this isn’t just DNA! </a:t>
            </a:r>
            <a:endParaRPr/>
          </a:p>
        </p:txBody>
      </p:sp>
      <p:sp>
        <p:nvSpPr>
          <p:cNvPr id="354" name="Google Shape;354;p53"/>
          <p:cNvSpPr txBox="1"/>
          <p:nvPr/>
        </p:nvSpPr>
        <p:spPr>
          <a:xfrm>
            <a:off x="217450" y="2217325"/>
            <a:ext cx="37236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55" name="Google Shape;355;p53"/>
          <p:cNvPicPr preferRelativeResize="0"/>
          <p:nvPr/>
        </p:nvPicPr>
        <p:blipFill>
          <a:blip r:embed="rId3">
            <a:alphaModFix/>
          </a:blip>
          <a:stretch>
            <a:fillRect/>
          </a:stretch>
        </p:blipFill>
        <p:spPr>
          <a:xfrm>
            <a:off x="4071450" y="266703"/>
            <a:ext cx="4280525" cy="3040375"/>
          </a:xfrm>
          <a:prstGeom prst="rect">
            <a:avLst/>
          </a:prstGeom>
          <a:noFill/>
          <a:ln>
            <a:noFill/>
          </a:ln>
        </p:spPr>
      </p:pic>
      <p:sp>
        <p:nvSpPr>
          <p:cNvPr id="356" name="Google Shape;356;p53"/>
          <p:cNvSpPr txBox="1"/>
          <p:nvPr/>
        </p:nvSpPr>
        <p:spPr>
          <a:xfrm>
            <a:off x="4071450" y="4845600"/>
            <a:ext cx="4578300" cy="276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600"/>
              <a:t>https://commons.wikimedia.org/wiki/File:The_difference_between_ribose_and_deoxyribose.png</a:t>
            </a:r>
            <a:endParaRPr sz="6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4"/>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Wait, this isn’t just DNA! </a:t>
            </a:r>
            <a:endParaRPr/>
          </a:p>
        </p:txBody>
      </p:sp>
      <p:sp>
        <p:nvSpPr>
          <p:cNvPr id="362" name="Google Shape;362;p54"/>
          <p:cNvSpPr txBox="1"/>
          <p:nvPr/>
        </p:nvSpPr>
        <p:spPr>
          <a:xfrm>
            <a:off x="217450" y="2217325"/>
            <a:ext cx="37236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63" name="Google Shape;363;p54"/>
          <p:cNvPicPr preferRelativeResize="0"/>
          <p:nvPr/>
        </p:nvPicPr>
        <p:blipFill>
          <a:blip r:embed="rId3">
            <a:alphaModFix/>
          </a:blip>
          <a:stretch>
            <a:fillRect/>
          </a:stretch>
        </p:blipFill>
        <p:spPr>
          <a:xfrm>
            <a:off x="4071450" y="266703"/>
            <a:ext cx="4280525" cy="3040375"/>
          </a:xfrm>
          <a:prstGeom prst="rect">
            <a:avLst/>
          </a:prstGeom>
          <a:noFill/>
          <a:ln>
            <a:noFill/>
          </a:ln>
        </p:spPr>
      </p:pic>
      <p:pic>
        <p:nvPicPr>
          <p:cNvPr id="364" name="Google Shape;364;p54"/>
          <p:cNvPicPr preferRelativeResize="0"/>
          <p:nvPr/>
        </p:nvPicPr>
        <p:blipFill>
          <a:blip r:embed="rId4">
            <a:alphaModFix/>
          </a:blip>
          <a:stretch>
            <a:fillRect/>
          </a:stretch>
        </p:blipFill>
        <p:spPr>
          <a:xfrm rot="-5400000">
            <a:off x="6455000" y="3168200"/>
            <a:ext cx="1729297" cy="16055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55"/>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Wait, this isn’t just DNA! </a:t>
            </a:r>
            <a:endParaRPr/>
          </a:p>
        </p:txBody>
      </p:sp>
      <p:sp>
        <p:nvSpPr>
          <p:cNvPr id="370" name="Google Shape;370;p55"/>
          <p:cNvSpPr txBox="1"/>
          <p:nvPr/>
        </p:nvSpPr>
        <p:spPr>
          <a:xfrm>
            <a:off x="217450" y="2217325"/>
            <a:ext cx="37236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71" name="Google Shape;371;p55"/>
          <p:cNvPicPr preferRelativeResize="0"/>
          <p:nvPr/>
        </p:nvPicPr>
        <p:blipFill>
          <a:blip r:embed="rId3">
            <a:alphaModFix/>
          </a:blip>
          <a:stretch>
            <a:fillRect/>
          </a:stretch>
        </p:blipFill>
        <p:spPr>
          <a:xfrm>
            <a:off x="4071450" y="266703"/>
            <a:ext cx="4280525" cy="3040375"/>
          </a:xfrm>
          <a:prstGeom prst="rect">
            <a:avLst/>
          </a:prstGeom>
          <a:noFill/>
          <a:ln>
            <a:noFill/>
          </a:ln>
        </p:spPr>
      </p:pic>
      <p:pic>
        <p:nvPicPr>
          <p:cNvPr id="372" name="Google Shape;372;p55"/>
          <p:cNvPicPr preferRelativeResize="0"/>
          <p:nvPr/>
        </p:nvPicPr>
        <p:blipFill>
          <a:blip r:embed="rId4">
            <a:alphaModFix/>
          </a:blip>
          <a:stretch>
            <a:fillRect/>
          </a:stretch>
        </p:blipFill>
        <p:spPr>
          <a:xfrm rot="-5400000">
            <a:off x="6455000" y="3168200"/>
            <a:ext cx="1729297" cy="1605575"/>
          </a:xfrm>
          <a:prstGeom prst="rect">
            <a:avLst/>
          </a:prstGeom>
          <a:noFill/>
          <a:ln>
            <a:noFill/>
          </a:ln>
        </p:spPr>
      </p:pic>
      <p:pic>
        <p:nvPicPr>
          <p:cNvPr id="373" name="Google Shape;373;p55"/>
          <p:cNvPicPr preferRelativeResize="0"/>
          <p:nvPr/>
        </p:nvPicPr>
        <p:blipFill>
          <a:blip r:embed="rId4">
            <a:alphaModFix/>
          </a:blip>
          <a:stretch>
            <a:fillRect/>
          </a:stretch>
        </p:blipFill>
        <p:spPr>
          <a:xfrm rot="-5400000">
            <a:off x="4260225" y="3008825"/>
            <a:ext cx="1729297" cy="1605575"/>
          </a:xfrm>
          <a:prstGeom prst="rect">
            <a:avLst/>
          </a:prstGeom>
          <a:noFill/>
          <a:ln>
            <a:noFill/>
          </a:ln>
        </p:spPr>
      </p:pic>
      <p:pic>
        <p:nvPicPr>
          <p:cNvPr id="374" name="Google Shape;374;p55"/>
          <p:cNvPicPr preferRelativeResize="0"/>
          <p:nvPr/>
        </p:nvPicPr>
        <p:blipFill>
          <a:blip r:embed="rId5">
            <a:alphaModFix/>
          </a:blip>
          <a:stretch>
            <a:fillRect/>
          </a:stretch>
        </p:blipFill>
        <p:spPr>
          <a:xfrm rot="-10184799">
            <a:off x="4610975" y="4385149"/>
            <a:ext cx="481076" cy="4810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6"/>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7"/>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sp>
        <p:nvSpPr>
          <p:cNvPr id="385" name="Google Shape;385;p57"/>
          <p:cNvSpPr txBox="1"/>
          <p:nvPr/>
        </p:nvSpPr>
        <p:spPr>
          <a:xfrm>
            <a:off x="76200" y="1054625"/>
            <a:ext cx="8756100" cy="572700"/>
          </a:xfrm>
          <a:prstGeom prst="rect">
            <a:avLst/>
          </a:prstGeom>
          <a:noFill/>
          <a:ln>
            <a:noFill/>
          </a:ln>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sz="2800">
                <a:solidFill>
                  <a:srgbClr val="000000"/>
                </a:solidFill>
              </a:rPr>
              <a:t>The Pyrimidines: cytosine, uracil, and thymine</a:t>
            </a:r>
            <a:endParaRPr sz="2800">
              <a:solidFill>
                <a:srgbClr val="000000"/>
              </a:solidFill>
            </a:endParaRPr>
          </a:p>
        </p:txBody>
      </p:sp>
      <p:pic>
        <p:nvPicPr>
          <p:cNvPr id="386" name="Google Shape;386;p57"/>
          <p:cNvPicPr preferRelativeResize="0"/>
          <p:nvPr/>
        </p:nvPicPr>
        <p:blipFill>
          <a:blip r:embed="rId3">
            <a:alphaModFix/>
          </a:blip>
          <a:stretch>
            <a:fillRect/>
          </a:stretch>
        </p:blipFill>
        <p:spPr>
          <a:xfrm>
            <a:off x="76200" y="1594089"/>
            <a:ext cx="8520602" cy="3186910"/>
          </a:xfrm>
          <a:prstGeom prst="rect">
            <a:avLst/>
          </a:prstGeom>
          <a:noFill/>
          <a:ln>
            <a:noFill/>
          </a:ln>
        </p:spPr>
      </p:pic>
      <p:sp>
        <p:nvSpPr>
          <p:cNvPr id="387" name="Google Shape;387;p57"/>
          <p:cNvSpPr txBox="1"/>
          <p:nvPr/>
        </p:nvSpPr>
        <p:spPr>
          <a:xfrm>
            <a:off x="796675" y="4473400"/>
            <a:ext cx="72792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700">
                <a:solidFill>
                  <a:srgbClr val="1EAC4C"/>
                </a:solidFill>
              </a:rPr>
              <a:t>Cytosine 			Uracil 				Thymine</a:t>
            </a:r>
            <a:endParaRPr b="1" sz="2700">
              <a:solidFill>
                <a:srgbClr val="1EAC4C"/>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8"/>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pic>
        <p:nvPicPr>
          <p:cNvPr id="393" name="Google Shape;393;p58"/>
          <p:cNvPicPr preferRelativeResize="0"/>
          <p:nvPr/>
        </p:nvPicPr>
        <p:blipFill>
          <a:blip r:embed="rId3">
            <a:alphaModFix/>
          </a:blip>
          <a:stretch>
            <a:fillRect/>
          </a:stretch>
        </p:blipFill>
        <p:spPr>
          <a:xfrm>
            <a:off x="70625" y="1238892"/>
            <a:ext cx="8510323" cy="3113975"/>
          </a:xfrm>
          <a:prstGeom prst="rect">
            <a:avLst/>
          </a:prstGeom>
          <a:noFill/>
          <a:ln>
            <a:noFill/>
          </a:ln>
        </p:spPr>
      </p:pic>
      <p:sp>
        <p:nvSpPr>
          <p:cNvPr id="394" name="Google Shape;394;p58"/>
          <p:cNvSpPr txBox="1"/>
          <p:nvPr/>
        </p:nvSpPr>
        <p:spPr>
          <a:xfrm>
            <a:off x="1419209" y="3511942"/>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395" name="Google Shape;395;p58"/>
          <p:cNvSpPr txBox="1"/>
          <p:nvPr/>
        </p:nvSpPr>
        <p:spPr>
          <a:xfrm>
            <a:off x="7291950" y="3320122"/>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396" name="Google Shape;396;p58"/>
          <p:cNvSpPr txBox="1"/>
          <p:nvPr/>
        </p:nvSpPr>
        <p:spPr>
          <a:xfrm>
            <a:off x="4123498" y="3357862"/>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397" name="Google Shape;397;p58"/>
          <p:cNvSpPr txBox="1"/>
          <p:nvPr/>
        </p:nvSpPr>
        <p:spPr>
          <a:xfrm>
            <a:off x="4469672" y="2281378"/>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sp>
        <p:nvSpPr>
          <p:cNvPr id="398" name="Google Shape;398;p58"/>
          <p:cNvSpPr txBox="1"/>
          <p:nvPr/>
        </p:nvSpPr>
        <p:spPr>
          <a:xfrm>
            <a:off x="1927022" y="2613688"/>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sp>
        <p:nvSpPr>
          <p:cNvPr id="399" name="Google Shape;399;p58"/>
          <p:cNvSpPr txBox="1"/>
          <p:nvPr/>
        </p:nvSpPr>
        <p:spPr>
          <a:xfrm>
            <a:off x="7669604" y="2256339"/>
            <a:ext cx="262737" cy="40016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cxnSp>
        <p:nvCxnSpPr>
          <p:cNvPr id="400" name="Google Shape;400;p58"/>
          <p:cNvCxnSpPr/>
          <p:nvPr/>
        </p:nvCxnSpPr>
        <p:spPr>
          <a:xfrm flipH="1" rot="10800000">
            <a:off x="4168334" y="1620355"/>
            <a:ext cx="685181" cy="266321"/>
          </a:xfrm>
          <a:prstGeom prst="straightConnector1">
            <a:avLst/>
          </a:prstGeom>
          <a:noFill/>
          <a:ln cap="flat" cmpd="sng" w="19050">
            <a:solidFill>
              <a:srgbClr val="595959"/>
            </a:solidFill>
            <a:prstDash val="dash"/>
            <a:round/>
            <a:headEnd len="med" w="med" type="none"/>
            <a:tailEnd len="med" w="med" type="none"/>
          </a:ln>
        </p:spPr>
      </p:cxnSp>
      <p:cxnSp>
        <p:nvCxnSpPr>
          <p:cNvPr id="401" name="Google Shape;401;p58"/>
          <p:cNvCxnSpPr/>
          <p:nvPr/>
        </p:nvCxnSpPr>
        <p:spPr>
          <a:xfrm flipH="1" rot="10800000">
            <a:off x="4667887" y="2244730"/>
            <a:ext cx="589412" cy="239826"/>
          </a:xfrm>
          <a:prstGeom prst="straightConnector1">
            <a:avLst/>
          </a:prstGeom>
          <a:noFill/>
          <a:ln cap="flat" cmpd="sng" w="19050">
            <a:solidFill>
              <a:srgbClr val="595959"/>
            </a:solidFill>
            <a:prstDash val="dash"/>
            <a:round/>
            <a:headEnd len="med" w="med" type="none"/>
            <a:tailEnd len="med" w="med" type="none"/>
          </a:ln>
        </p:spPr>
      </p:cxnSp>
      <p:cxnSp>
        <p:nvCxnSpPr>
          <p:cNvPr id="402" name="Google Shape;402;p58"/>
          <p:cNvCxnSpPr/>
          <p:nvPr/>
        </p:nvCxnSpPr>
        <p:spPr>
          <a:xfrm flipH="1" rot="10800000">
            <a:off x="7351351" y="1620401"/>
            <a:ext cx="468235" cy="219339"/>
          </a:xfrm>
          <a:prstGeom prst="straightConnector1">
            <a:avLst/>
          </a:prstGeom>
          <a:noFill/>
          <a:ln cap="flat" cmpd="sng" w="19050">
            <a:solidFill>
              <a:srgbClr val="595959"/>
            </a:solidFill>
            <a:prstDash val="dash"/>
            <a:round/>
            <a:headEnd len="med" w="med" type="none"/>
            <a:tailEnd len="med" w="med" type="none"/>
          </a:ln>
        </p:spPr>
      </p:cxnSp>
      <p:cxnSp>
        <p:nvCxnSpPr>
          <p:cNvPr id="403" name="Google Shape;403;p58"/>
          <p:cNvCxnSpPr/>
          <p:nvPr/>
        </p:nvCxnSpPr>
        <p:spPr>
          <a:xfrm flipH="1" rot="10800000">
            <a:off x="7850905" y="2235489"/>
            <a:ext cx="400387" cy="202131"/>
          </a:xfrm>
          <a:prstGeom prst="straightConnector1">
            <a:avLst/>
          </a:prstGeom>
          <a:noFill/>
          <a:ln cap="flat" cmpd="sng" w="19050">
            <a:solidFill>
              <a:srgbClr val="595959"/>
            </a:solidFill>
            <a:prstDash val="dash"/>
            <a:round/>
            <a:headEnd len="med" w="med" type="none"/>
            <a:tailEnd len="med" w="med" type="none"/>
          </a:ln>
        </p:spPr>
      </p:cxnSp>
      <p:sp>
        <p:nvSpPr>
          <p:cNvPr id="404" name="Google Shape;404;p58"/>
          <p:cNvSpPr txBox="1"/>
          <p:nvPr/>
        </p:nvSpPr>
        <p:spPr>
          <a:xfrm>
            <a:off x="3778278" y="2697727"/>
            <a:ext cx="436964" cy="646546"/>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U</a:t>
            </a:r>
            <a:endParaRPr sz="3000">
              <a:solidFill>
                <a:srgbClr val="FF0000"/>
              </a:solidFill>
            </a:endParaRPr>
          </a:p>
        </p:txBody>
      </p:sp>
      <p:sp>
        <p:nvSpPr>
          <p:cNvPr id="405" name="Google Shape;405;p58"/>
          <p:cNvSpPr txBox="1"/>
          <p:nvPr/>
        </p:nvSpPr>
        <p:spPr>
          <a:xfrm>
            <a:off x="6998872" y="2697727"/>
            <a:ext cx="436964" cy="646546"/>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T</a:t>
            </a:r>
            <a:endParaRPr sz="3000">
              <a:solidFill>
                <a:srgbClr val="FF0000"/>
              </a:solidFill>
            </a:endParaRPr>
          </a:p>
        </p:txBody>
      </p:sp>
      <p:sp>
        <p:nvSpPr>
          <p:cNvPr id="406" name="Google Shape;406;p58"/>
          <p:cNvSpPr txBox="1"/>
          <p:nvPr/>
        </p:nvSpPr>
        <p:spPr>
          <a:xfrm>
            <a:off x="1142791" y="2769224"/>
            <a:ext cx="436964" cy="646546"/>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C</a:t>
            </a:r>
            <a:endParaRPr sz="3000">
              <a:solidFill>
                <a:srgbClr val="FF0000"/>
              </a:solidFill>
            </a:endParaRPr>
          </a:p>
        </p:txBody>
      </p:sp>
      <p:sp>
        <p:nvSpPr>
          <p:cNvPr id="407" name="Google Shape;407;p58"/>
          <p:cNvSpPr txBox="1"/>
          <p:nvPr/>
        </p:nvSpPr>
        <p:spPr>
          <a:xfrm rot="3618659">
            <a:off x="4639914" y="1617900"/>
            <a:ext cx="1144779" cy="46168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741B47"/>
                </a:solidFill>
              </a:rPr>
              <a:t>Adenine</a:t>
            </a:r>
            <a:endParaRPr b="1" sz="1800">
              <a:solidFill>
                <a:srgbClr val="741B47"/>
              </a:solidFill>
            </a:endParaRPr>
          </a:p>
        </p:txBody>
      </p:sp>
      <p:sp>
        <p:nvSpPr>
          <p:cNvPr id="408" name="Google Shape;408;p58"/>
          <p:cNvSpPr txBox="1"/>
          <p:nvPr/>
        </p:nvSpPr>
        <p:spPr>
          <a:xfrm rot="3618659">
            <a:off x="7611384" y="1617900"/>
            <a:ext cx="1144779" cy="46168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741B47"/>
                </a:solidFill>
              </a:rPr>
              <a:t>Adenine</a:t>
            </a:r>
            <a:endParaRPr b="1" sz="1800">
              <a:solidFill>
                <a:srgbClr val="741B47"/>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9"/>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pic>
        <p:nvPicPr>
          <p:cNvPr id="414" name="Google Shape;414;p59"/>
          <p:cNvPicPr preferRelativeResize="0"/>
          <p:nvPr/>
        </p:nvPicPr>
        <p:blipFill>
          <a:blip r:embed="rId3">
            <a:alphaModFix/>
          </a:blip>
          <a:stretch>
            <a:fillRect/>
          </a:stretch>
        </p:blipFill>
        <p:spPr>
          <a:xfrm>
            <a:off x="70625" y="1238892"/>
            <a:ext cx="8510321" cy="3113976"/>
          </a:xfrm>
          <a:prstGeom prst="rect">
            <a:avLst/>
          </a:prstGeom>
          <a:noFill/>
          <a:ln>
            <a:noFill/>
          </a:ln>
        </p:spPr>
      </p:pic>
      <p:sp>
        <p:nvSpPr>
          <p:cNvPr id="415" name="Google Shape;415;p59"/>
          <p:cNvSpPr txBox="1"/>
          <p:nvPr/>
        </p:nvSpPr>
        <p:spPr>
          <a:xfrm>
            <a:off x="1419209" y="3511942"/>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416" name="Google Shape;416;p59"/>
          <p:cNvSpPr txBox="1"/>
          <p:nvPr/>
        </p:nvSpPr>
        <p:spPr>
          <a:xfrm>
            <a:off x="7291950" y="3320122"/>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417" name="Google Shape;417;p59"/>
          <p:cNvSpPr txBox="1"/>
          <p:nvPr/>
        </p:nvSpPr>
        <p:spPr>
          <a:xfrm>
            <a:off x="4123498" y="3357862"/>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1</a:t>
            </a:r>
            <a:endParaRPr b="1">
              <a:solidFill>
                <a:srgbClr val="0000FF"/>
              </a:solidFill>
            </a:endParaRPr>
          </a:p>
        </p:txBody>
      </p:sp>
      <p:sp>
        <p:nvSpPr>
          <p:cNvPr id="418" name="Google Shape;418;p59"/>
          <p:cNvSpPr txBox="1"/>
          <p:nvPr/>
        </p:nvSpPr>
        <p:spPr>
          <a:xfrm>
            <a:off x="4469672" y="2281378"/>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sp>
        <p:nvSpPr>
          <p:cNvPr id="419" name="Google Shape;419;p59"/>
          <p:cNvSpPr txBox="1"/>
          <p:nvPr/>
        </p:nvSpPr>
        <p:spPr>
          <a:xfrm>
            <a:off x="1927022" y="2613688"/>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sp>
        <p:nvSpPr>
          <p:cNvPr id="420" name="Google Shape;420;p59"/>
          <p:cNvSpPr txBox="1"/>
          <p:nvPr/>
        </p:nvSpPr>
        <p:spPr>
          <a:xfrm>
            <a:off x="7669604" y="2256339"/>
            <a:ext cx="26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FF"/>
                </a:solidFill>
              </a:rPr>
              <a:t>3</a:t>
            </a:r>
            <a:endParaRPr/>
          </a:p>
        </p:txBody>
      </p:sp>
      <p:cxnSp>
        <p:nvCxnSpPr>
          <p:cNvPr id="421" name="Google Shape;421;p59"/>
          <p:cNvCxnSpPr/>
          <p:nvPr/>
        </p:nvCxnSpPr>
        <p:spPr>
          <a:xfrm flipH="1" rot="10800000">
            <a:off x="4168334" y="1620276"/>
            <a:ext cx="685200" cy="266400"/>
          </a:xfrm>
          <a:prstGeom prst="straightConnector1">
            <a:avLst/>
          </a:prstGeom>
          <a:noFill/>
          <a:ln cap="flat" cmpd="sng" w="19050">
            <a:solidFill>
              <a:srgbClr val="595959"/>
            </a:solidFill>
            <a:prstDash val="dash"/>
            <a:round/>
            <a:headEnd len="med" w="med" type="none"/>
            <a:tailEnd len="med" w="med" type="none"/>
          </a:ln>
        </p:spPr>
      </p:cxnSp>
      <p:cxnSp>
        <p:nvCxnSpPr>
          <p:cNvPr id="422" name="Google Shape;422;p59"/>
          <p:cNvCxnSpPr/>
          <p:nvPr/>
        </p:nvCxnSpPr>
        <p:spPr>
          <a:xfrm flipH="1" rot="10800000">
            <a:off x="4667887" y="2244856"/>
            <a:ext cx="589500" cy="239700"/>
          </a:xfrm>
          <a:prstGeom prst="straightConnector1">
            <a:avLst/>
          </a:prstGeom>
          <a:noFill/>
          <a:ln cap="flat" cmpd="sng" w="19050">
            <a:solidFill>
              <a:srgbClr val="595959"/>
            </a:solidFill>
            <a:prstDash val="dash"/>
            <a:round/>
            <a:headEnd len="med" w="med" type="none"/>
            <a:tailEnd len="med" w="med" type="none"/>
          </a:ln>
        </p:spPr>
      </p:cxnSp>
      <p:cxnSp>
        <p:nvCxnSpPr>
          <p:cNvPr id="423" name="Google Shape;423;p59"/>
          <p:cNvCxnSpPr/>
          <p:nvPr/>
        </p:nvCxnSpPr>
        <p:spPr>
          <a:xfrm flipH="1" rot="10800000">
            <a:off x="7351351" y="1620440"/>
            <a:ext cx="468300" cy="219300"/>
          </a:xfrm>
          <a:prstGeom prst="straightConnector1">
            <a:avLst/>
          </a:prstGeom>
          <a:noFill/>
          <a:ln cap="flat" cmpd="sng" w="19050">
            <a:solidFill>
              <a:srgbClr val="595959"/>
            </a:solidFill>
            <a:prstDash val="dash"/>
            <a:round/>
            <a:headEnd len="med" w="med" type="none"/>
            <a:tailEnd len="med" w="med" type="none"/>
          </a:ln>
        </p:spPr>
      </p:cxnSp>
      <p:cxnSp>
        <p:nvCxnSpPr>
          <p:cNvPr id="424" name="Google Shape;424;p59"/>
          <p:cNvCxnSpPr/>
          <p:nvPr/>
        </p:nvCxnSpPr>
        <p:spPr>
          <a:xfrm flipH="1" rot="10800000">
            <a:off x="7850905" y="2235420"/>
            <a:ext cx="400500" cy="202200"/>
          </a:xfrm>
          <a:prstGeom prst="straightConnector1">
            <a:avLst/>
          </a:prstGeom>
          <a:noFill/>
          <a:ln cap="flat" cmpd="sng" w="19050">
            <a:solidFill>
              <a:srgbClr val="595959"/>
            </a:solidFill>
            <a:prstDash val="dash"/>
            <a:round/>
            <a:headEnd len="med" w="med" type="none"/>
            <a:tailEnd len="med" w="med" type="none"/>
          </a:ln>
        </p:spPr>
      </p:cxnSp>
      <p:sp>
        <p:nvSpPr>
          <p:cNvPr id="425" name="Google Shape;425;p59"/>
          <p:cNvSpPr txBox="1"/>
          <p:nvPr/>
        </p:nvSpPr>
        <p:spPr>
          <a:xfrm>
            <a:off x="3778278" y="2697727"/>
            <a:ext cx="4371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U</a:t>
            </a:r>
            <a:endParaRPr sz="3000">
              <a:solidFill>
                <a:srgbClr val="FF0000"/>
              </a:solidFill>
            </a:endParaRPr>
          </a:p>
        </p:txBody>
      </p:sp>
      <p:sp>
        <p:nvSpPr>
          <p:cNvPr id="426" name="Google Shape;426;p59"/>
          <p:cNvSpPr txBox="1"/>
          <p:nvPr/>
        </p:nvSpPr>
        <p:spPr>
          <a:xfrm>
            <a:off x="6998872" y="2697727"/>
            <a:ext cx="4371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T</a:t>
            </a:r>
            <a:endParaRPr sz="3000">
              <a:solidFill>
                <a:srgbClr val="FF0000"/>
              </a:solidFill>
            </a:endParaRPr>
          </a:p>
        </p:txBody>
      </p:sp>
      <p:sp>
        <p:nvSpPr>
          <p:cNvPr id="427" name="Google Shape;427;p59"/>
          <p:cNvSpPr txBox="1"/>
          <p:nvPr/>
        </p:nvSpPr>
        <p:spPr>
          <a:xfrm>
            <a:off x="1142791" y="2769224"/>
            <a:ext cx="4371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0000"/>
                </a:solidFill>
              </a:rPr>
              <a:t>C</a:t>
            </a:r>
            <a:endParaRPr sz="3000">
              <a:solidFill>
                <a:srgbClr val="FF0000"/>
              </a:solidFill>
            </a:endParaRPr>
          </a:p>
        </p:txBody>
      </p:sp>
      <p:sp>
        <p:nvSpPr>
          <p:cNvPr id="428" name="Google Shape;428;p59"/>
          <p:cNvSpPr txBox="1"/>
          <p:nvPr/>
        </p:nvSpPr>
        <p:spPr>
          <a:xfrm rot="3618659">
            <a:off x="4639914" y="1617900"/>
            <a:ext cx="1144779" cy="46168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741B47"/>
                </a:solidFill>
              </a:rPr>
              <a:t>Adenine</a:t>
            </a:r>
            <a:endParaRPr b="1" sz="1800">
              <a:solidFill>
                <a:srgbClr val="741B47"/>
              </a:solidFill>
            </a:endParaRPr>
          </a:p>
        </p:txBody>
      </p:sp>
      <p:sp>
        <p:nvSpPr>
          <p:cNvPr id="429" name="Google Shape;429;p59"/>
          <p:cNvSpPr txBox="1"/>
          <p:nvPr/>
        </p:nvSpPr>
        <p:spPr>
          <a:xfrm rot="3618659">
            <a:off x="7611384" y="1617900"/>
            <a:ext cx="1144779" cy="46168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741B47"/>
                </a:solidFill>
              </a:rPr>
              <a:t>Adenine</a:t>
            </a:r>
            <a:endParaRPr b="1" sz="1800">
              <a:solidFill>
                <a:srgbClr val="741B47"/>
              </a:solidFill>
            </a:endParaRPr>
          </a:p>
        </p:txBody>
      </p:sp>
      <p:cxnSp>
        <p:nvCxnSpPr>
          <p:cNvPr id="430" name="Google Shape;430;p59"/>
          <p:cNvCxnSpPr/>
          <p:nvPr/>
        </p:nvCxnSpPr>
        <p:spPr>
          <a:xfrm flipH="1" rot="10800000">
            <a:off x="1615925" y="1447625"/>
            <a:ext cx="736200" cy="292500"/>
          </a:xfrm>
          <a:prstGeom prst="straightConnector1">
            <a:avLst/>
          </a:prstGeom>
          <a:noFill/>
          <a:ln cap="flat" cmpd="sng" w="19050">
            <a:solidFill>
              <a:srgbClr val="595959"/>
            </a:solidFill>
            <a:prstDash val="dash"/>
            <a:round/>
            <a:headEnd len="med" w="med" type="none"/>
            <a:tailEnd len="med" w="med" type="none"/>
          </a:ln>
        </p:spPr>
      </p:cxnSp>
      <p:cxnSp>
        <p:nvCxnSpPr>
          <p:cNvPr id="431" name="Google Shape;431;p59"/>
          <p:cNvCxnSpPr/>
          <p:nvPr/>
        </p:nvCxnSpPr>
        <p:spPr>
          <a:xfrm flipH="1" rot="10800000">
            <a:off x="1930525" y="2339625"/>
            <a:ext cx="633300" cy="263400"/>
          </a:xfrm>
          <a:prstGeom prst="straightConnector1">
            <a:avLst/>
          </a:prstGeom>
          <a:noFill/>
          <a:ln cap="flat" cmpd="sng" w="19050">
            <a:solidFill>
              <a:srgbClr val="595959"/>
            </a:solidFill>
            <a:prstDash val="dash"/>
            <a:round/>
            <a:headEnd len="med" w="med" type="none"/>
            <a:tailEnd len="med" w="med" type="none"/>
          </a:ln>
        </p:spPr>
      </p:cxnSp>
      <p:cxnSp>
        <p:nvCxnSpPr>
          <p:cNvPr id="432" name="Google Shape;432;p59"/>
          <p:cNvCxnSpPr/>
          <p:nvPr/>
        </p:nvCxnSpPr>
        <p:spPr>
          <a:xfrm flipH="1" rot="10800000">
            <a:off x="2352125" y="2967725"/>
            <a:ext cx="736200" cy="292500"/>
          </a:xfrm>
          <a:prstGeom prst="straightConnector1">
            <a:avLst/>
          </a:prstGeom>
          <a:noFill/>
          <a:ln cap="flat" cmpd="sng" w="19050">
            <a:solidFill>
              <a:srgbClr val="595959"/>
            </a:solidFill>
            <a:prstDash val="dash"/>
            <a:round/>
            <a:headEnd len="med" w="med" type="none"/>
            <a:tailEnd len="med" w="med" type="none"/>
          </a:ln>
        </p:spPr>
      </p:cxnSp>
      <p:sp>
        <p:nvSpPr>
          <p:cNvPr id="433" name="Google Shape;433;p59"/>
          <p:cNvSpPr txBox="1"/>
          <p:nvPr/>
        </p:nvSpPr>
        <p:spPr>
          <a:xfrm rot="3944418">
            <a:off x="2080677" y="1983807"/>
            <a:ext cx="1250751" cy="461633"/>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741B47"/>
                </a:solidFill>
              </a:rPr>
              <a:t>Guanine</a:t>
            </a:r>
            <a:endParaRPr b="1" sz="1800">
              <a:solidFill>
                <a:srgbClr val="741B4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762150" y="909200"/>
            <a:ext cx="2503500" cy="40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lt1"/>
              </a:buClr>
              <a:buSzPts val="2100"/>
              <a:buFont typeface="Questrial"/>
              <a:buNone/>
            </a:pPr>
            <a:r>
              <a:rPr b="0" lang="en">
                <a:solidFill>
                  <a:srgbClr val="1EAC4C"/>
                </a:solidFill>
              </a:rPr>
              <a:t>DNA UNDER A MICROSCOPE</a:t>
            </a:r>
            <a:endParaRPr b="0">
              <a:solidFill>
                <a:srgbClr val="1EAC4C"/>
              </a:solidFill>
            </a:endParaRPr>
          </a:p>
          <a:p>
            <a:pPr indent="0" lvl="0" marL="0" marR="0" rtl="0" algn="ctr">
              <a:lnSpc>
                <a:spcPct val="90000"/>
              </a:lnSpc>
              <a:spcBef>
                <a:spcPts val="0"/>
              </a:spcBef>
              <a:spcAft>
                <a:spcPts val="0"/>
              </a:spcAft>
              <a:buClr>
                <a:schemeClr val="lt1"/>
              </a:buClr>
              <a:buSzPts val="2100"/>
              <a:buFont typeface="Questrial"/>
              <a:buNone/>
            </a:pPr>
            <a:r>
              <a:t/>
            </a:r>
            <a:endParaRPr b="0">
              <a:solidFill>
                <a:srgbClr val="1EAC4C"/>
              </a:solidFill>
            </a:endParaRPr>
          </a:p>
        </p:txBody>
      </p:sp>
      <p:sp>
        <p:nvSpPr>
          <p:cNvPr id="128" name="Google Shape;128;p24"/>
          <p:cNvSpPr txBox="1"/>
          <p:nvPr/>
        </p:nvSpPr>
        <p:spPr>
          <a:xfrm>
            <a:off x="803850" y="3539644"/>
            <a:ext cx="2420100" cy="3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sng" cap="none" strike="noStrike">
                <a:solidFill>
                  <a:srgbClr val="7F7F7F"/>
                </a:solidFill>
                <a:latin typeface="Questrial"/>
                <a:ea typeface="Questrial"/>
                <a:cs typeface="Questrial"/>
                <a:sym typeface="Questrial"/>
                <a:hlinkClick r:id="rId3">
                  <a:extLst>
                    <a:ext uri="{A12FA001-AC4F-418D-AE19-62706E023703}">
                      <ahyp:hlinkClr val="tx"/>
                    </a:ext>
                  </a:extLst>
                </a:hlinkClick>
              </a:rPr>
              <a:t>http://www.microbehunter.com/wp/wp-content/uploads/2009/onion1.jpg</a:t>
            </a:r>
            <a:endParaRPr b="0" i="0" sz="1800" u="none" cap="none" strike="noStrike">
              <a:solidFill>
                <a:srgbClr val="7F7F7F"/>
              </a:solidFill>
              <a:latin typeface="Questrial"/>
              <a:ea typeface="Questrial"/>
              <a:cs typeface="Questrial"/>
              <a:sym typeface="Questrial"/>
            </a:endParaRPr>
          </a:p>
        </p:txBody>
      </p:sp>
      <p:pic>
        <p:nvPicPr>
          <p:cNvPr id="129" name="Google Shape;129;p24"/>
          <p:cNvPicPr preferRelativeResize="0"/>
          <p:nvPr/>
        </p:nvPicPr>
        <p:blipFill>
          <a:blip r:embed="rId4">
            <a:alphaModFix/>
          </a:blip>
          <a:stretch>
            <a:fillRect/>
          </a:stretch>
        </p:blipFill>
        <p:spPr>
          <a:xfrm>
            <a:off x="762150" y="1737250"/>
            <a:ext cx="2503500" cy="1669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60"/>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sp>
        <p:nvSpPr>
          <p:cNvPr id="439" name="Google Shape;439;p60"/>
          <p:cNvSpPr txBox="1"/>
          <p:nvPr/>
        </p:nvSpPr>
        <p:spPr>
          <a:xfrm>
            <a:off x="269225" y="723050"/>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00000"/>
                </a:solidFill>
              </a:rPr>
              <a:t>In every cell, every day, 100-500 times a day, cytosine will spontaneously undergo oxidative deamination.</a:t>
            </a:r>
            <a:endParaRPr sz="3000">
              <a:solidFill>
                <a:srgbClr val="000000"/>
              </a:solidFill>
            </a:endParaRPr>
          </a:p>
          <a:p>
            <a:pPr indent="0" lvl="0" marL="0" rtl="0" algn="l">
              <a:spcBef>
                <a:spcPts val="0"/>
              </a:spcBef>
              <a:spcAft>
                <a:spcPts val="0"/>
              </a:spcAft>
              <a:buNone/>
            </a:pPr>
            <a:r>
              <a:t/>
            </a:r>
            <a:endParaRPr sz="3000">
              <a:solidFill>
                <a:srgbClr val="000000"/>
              </a:solidFill>
            </a:endParaRPr>
          </a:p>
          <a:p>
            <a:pPr indent="0" lvl="0" marL="0" rtl="0" algn="l">
              <a:spcBef>
                <a:spcPts val="0"/>
              </a:spcBef>
              <a:spcAft>
                <a:spcPts val="0"/>
              </a:spcAft>
              <a:buNone/>
            </a:pPr>
            <a:r>
              <a:t/>
            </a:r>
            <a:endParaRPr sz="3000">
              <a:solidFill>
                <a:srgbClr val="000000"/>
              </a:solidFill>
            </a:endParaRPr>
          </a:p>
        </p:txBody>
      </p:sp>
      <p:pic>
        <p:nvPicPr>
          <p:cNvPr id="440" name="Google Shape;440;p60"/>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41" name="Google Shape;441;p60"/>
          <p:cNvSpPr/>
          <p:nvPr/>
        </p:nvSpPr>
        <p:spPr>
          <a:xfrm>
            <a:off x="3603888" y="3422650"/>
            <a:ext cx="968100" cy="413400"/>
          </a:xfrm>
          <a:prstGeom prst="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61"/>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sp>
        <p:nvSpPr>
          <p:cNvPr id="447" name="Google Shape;447;p61"/>
          <p:cNvSpPr txBox="1"/>
          <p:nvPr/>
        </p:nvSpPr>
        <p:spPr>
          <a:xfrm>
            <a:off x="269225" y="723050"/>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00000"/>
                </a:solidFill>
              </a:rPr>
              <a:t>In every cell, every day, 100-500 times a day, cytosine will spontaneously undergo oxidative deamination.</a:t>
            </a:r>
            <a:endParaRPr sz="3000">
              <a:solidFill>
                <a:srgbClr val="000000"/>
              </a:solidFill>
            </a:endParaRPr>
          </a:p>
          <a:p>
            <a:pPr indent="0" lvl="0" marL="0" rtl="0" algn="l">
              <a:spcBef>
                <a:spcPts val="0"/>
              </a:spcBef>
              <a:spcAft>
                <a:spcPts val="0"/>
              </a:spcAft>
              <a:buNone/>
            </a:pPr>
            <a:r>
              <a:t/>
            </a:r>
            <a:endParaRPr sz="3000">
              <a:solidFill>
                <a:srgbClr val="000000"/>
              </a:solidFill>
            </a:endParaRPr>
          </a:p>
          <a:p>
            <a:pPr indent="0" lvl="0" marL="0" rtl="0" algn="l">
              <a:spcBef>
                <a:spcPts val="0"/>
              </a:spcBef>
              <a:spcAft>
                <a:spcPts val="0"/>
              </a:spcAft>
              <a:buNone/>
            </a:pPr>
            <a:r>
              <a:t/>
            </a:r>
            <a:endParaRPr sz="3000">
              <a:solidFill>
                <a:srgbClr val="000000"/>
              </a:solidFill>
            </a:endParaRPr>
          </a:p>
        </p:txBody>
      </p:sp>
      <p:pic>
        <p:nvPicPr>
          <p:cNvPr id="448" name="Google Shape;448;p61"/>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49" name="Google Shape;449;p61"/>
          <p:cNvSpPr/>
          <p:nvPr/>
        </p:nvSpPr>
        <p:spPr>
          <a:xfrm>
            <a:off x="3603888" y="3422650"/>
            <a:ext cx="968100" cy="413400"/>
          </a:xfrm>
          <a:prstGeom prst="rightArrow">
            <a:avLst>
              <a:gd fmla="val 50000" name="adj1"/>
              <a:gd fmla="val 50000" name="adj2"/>
            </a:avLst>
          </a:prstGeom>
          <a:solidFill>
            <a:srgbClr val="1EAC4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61"/>
          <p:cNvSpPr txBox="1"/>
          <p:nvPr/>
        </p:nvSpPr>
        <p:spPr>
          <a:xfrm>
            <a:off x="5774775" y="2236175"/>
            <a:ext cx="2211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1EAC4C"/>
                </a:solidFill>
                <a:latin typeface="Calibri"/>
                <a:ea typeface="Calibri"/>
                <a:cs typeface="Calibri"/>
                <a:sym typeface="Calibri"/>
              </a:rPr>
              <a:t>Yikes!</a:t>
            </a:r>
            <a:endParaRPr b="1" sz="2400">
              <a:solidFill>
                <a:srgbClr val="1EAC4C"/>
              </a:solidFill>
              <a:latin typeface="Calibri"/>
              <a:ea typeface="Calibri"/>
              <a:cs typeface="Calibri"/>
              <a:sym typeface="Calibri"/>
            </a:endParaRPr>
          </a:p>
          <a:p>
            <a:pPr indent="0" lvl="0" marL="0" rtl="0" algn="l">
              <a:spcBef>
                <a:spcPts val="0"/>
              </a:spcBef>
              <a:spcAft>
                <a:spcPts val="0"/>
              </a:spcAft>
              <a:buNone/>
            </a:pPr>
            <a:r>
              <a:rPr b="1" lang="en" sz="2400">
                <a:solidFill>
                  <a:srgbClr val="1EAC4C"/>
                </a:solidFill>
                <a:latin typeface="Calibri"/>
                <a:ea typeface="Calibri"/>
                <a:cs typeface="Calibri"/>
                <a:sym typeface="Calibri"/>
              </a:rPr>
              <a:t>This is uracil!!!</a:t>
            </a:r>
            <a:endParaRPr b="1" sz="2400">
              <a:solidFill>
                <a:srgbClr val="1EAC4C"/>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2"/>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But Why U?</a:t>
            </a:r>
            <a:endParaRPr/>
          </a:p>
        </p:txBody>
      </p:sp>
      <p:sp>
        <p:nvSpPr>
          <p:cNvPr id="456" name="Google Shape;456;p62"/>
          <p:cNvSpPr txBox="1"/>
          <p:nvPr/>
        </p:nvSpPr>
        <p:spPr>
          <a:xfrm>
            <a:off x="269225" y="723050"/>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t>dUTPase to the rescue!</a:t>
            </a:r>
            <a:endParaRPr sz="3000">
              <a:solidFill>
                <a:srgbClr val="000000"/>
              </a:solidFill>
            </a:endParaRPr>
          </a:p>
          <a:p>
            <a:pPr indent="0" lvl="0" marL="0" rtl="0" algn="l">
              <a:spcBef>
                <a:spcPts val="0"/>
              </a:spcBef>
              <a:spcAft>
                <a:spcPts val="0"/>
              </a:spcAft>
              <a:buNone/>
            </a:pPr>
            <a:r>
              <a:t/>
            </a:r>
            <a:endParaRPr sz="3000">
              <a:solidFill>
                <a:srgbClr val="000000"/>
              </a:solidFill>
            </a:endParaRPr>
          </a:p>
          <a:p>
            <a:pPr indent="0" lvl="0" marL="0" rtl="0" algn="l">
              <a:spcBef>
                <a:spcPts val="0"/>
              </a:spcBef>
              <a:spcAft>
                <a:spcPts val="0"/>
              </a:spcAft>
              <a:buNone/>
            </a:pPr>
            <a:r>
              <a:t/>
            </a:r>
            <a:endParaRPr sz="3000">
              <a:solidFill>
                <a:srgbClr val="000000"/>
              </a:solidFill>
            </a:endParaRPr>
          </a:p>
        </p:txBody>
      </p:sp>
      <p:pic>
        <p:nvPicPr>
          <p:cNvPr id="457" name="Google Shape;457;p62"/>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58" name="Google Shape;458;p62"/>
          <p:cNvSpPr/>
          <p:nvPr/>
        </p:nvSpPr>
        <p:spPr>
          <a:xfrm rot="10800000">
            <a:off x="3603888" y="3422650"/>
            <a:ext cx="968100" cy="413400"/>
          </a:xfrm>
          <a:prstGeom prst="rightArrow">
            <a:avLst>
              <a:gd fmla="val 50000" name="adj1"/>
              <a:gd fmla="val 50000" name="adj2"/>
            </a:avLst>
          </a:prstGeom>
          <a:solidFill>
            <a:srgbClr val="1EAC4C"/>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9" name="Google Shape;459;p62"/>
          <p:cNvPicPr preferRelativeResize="0"/>
          <p:nvPr/>
        </p:nvPicPr>
        <p:blipFill>
          <a:blip r:embed="rId4">
            <a:alphaModFix/>
          </a:blip>
          <a:stretch>
            <a:fillRect/>
          </a:stretch>
        </p:blipFill>
        <p:spPr>
          <a:xfrm>
            <a:off x="6049674" y="304800"/>
            <a:ext cx="2040050" cy="2040050"/>
          </a:xfrm>
          <a:prstGeom prst="rect">
            <a:avLst/>
          </a:prstGeom>
          <a:noFill/>
          <a:ln>
            <a:noFill/>
          </a:ln>
        </p:spPr>
      </p:pic>
      <p:sp>
        <p:nvSpPr>
          <p:cNvPr id="460" name="Google Shape;460;p62"/>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62"/>
          <p:cNvSpPr txBox="1"/>
          <p:nvPr/>
        </p:nvSpPr>
        <p:spPr>
          <a:xfrm>
            <a:off x="5004625" y="4663725"/>
            <a:ext cx="133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1EAC4C"/>
                </a:solidFill>
                <a:latin typeface="Calibri"/>
                <a:ea typeface="Calibri"/>
                <a:cs typeface="Calibri"/>
                <a:sym typeface="Calibri"/>
              </a:rPr>
              <a:t>Uracil</a:t>
            </a:r>
            <a:endParaRPr b="1" sz="2400">
              <a:solidFill>
                <a:srgbClr val="1EAC4C"/>
              </a:solidFill>
              <a:latin typeface="Calibri"/>
              <a:ea typeface="Calibri"/>
              <a:cs typeface="Calibri"/>
              <a:sym typeface="Calibri"/>
            </a:endParaRPr>
          </a:p>
        </p:txBody>
      </p:sp>
      <p:sp>
        <p:nvSpPr>
          <p:cNvPr id="462" name="Google Shape;462;p62"/>
          <p:cNvSpPr txBox="1"/>
          <p:nvPr/>
        </p:nvSpPr>
        <p:spPr>
          <a:xfrm>
            <a:off x="2124000" y="4665600"/>
            <a:ext cx="133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1EAC4C"/>
                </a:solidFill>
                <a:latin typeface="Calibri"/>
                <a:ea typeface="Calibri"/>
                <a:cs typeface="Calibri"/>
                <a:sym typeface="Calibri"/>
              </a:rPr>
              <a:t>Cytosine</a:t>
            </a:r>
            <a:endParaRPr b="1" sz="2400">
              <a:solidFill>
                <a:srgbClr val="1EAC4C"/>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3"/>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Thymine biosynthesis converts U to T!</a:t>
            </a:r>
            <a:endParaRPr/>
          </a:p>
        </p:txBody>
      </p:sp>
      <p:pic>
        <p:nvPicPr>
          <p:cNvPr id="468" name="Google Shape;468;p63"/>
          <p:cNvPicPr preferRelativeResize="0"/>
          <p:nvPr/>
        </p:nvPicPr>
        <p:blipFill>
          <a:blip r:embed="rId3">
            <a:alphaModFix/>
          </a:blip>
          <a:stretch>
            <a:fillRect/>
          </a:stretch>
        </p:blipFill>
        <p:spPr>
          <a:xfrm>
            <a:off x="152400" y="894812"/>
            <a:ext cx="8199573" cy="3766813"/>
          </a:xfrm>
          <a:prstGeom prst="rect">
            <a:avLst/>
          </a:prstGeom>
          <a:noFill/>
          <a:ln>
            <a:noFill/>
          </a:ln>
        </p:spPr>
      </p:pic>
      <p:sp>
        <p:nvSpPr>
          <p:cNvPr id="469" name="Google Shape;469;p63"/>
          <p:cNvSpPr/>
          <p:nvPr/>
        </p:nvSpPr>
        <p:spPr>
          <a:xfrm>
            <a:off x="5965075" y="1403225"/>
            <a:ext cx="2451600" cy="26664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4"/>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So the real question is…</a:t>
            </a:r>
            <a:endParaRPr/>
          </a:p>
        </p:txBody>
      </p:sp>
      <p:sp>
        <p:nvSpPr>
          <p:cNvPr id="475" name="Google Shape;475;p64"/>
          <p:cNvSpPr txBox="1"/>
          <p:nvPr/>
        </p:nvSpPr>
        <p:spPr>
          <a:xfrm>
            <a:off x="2110625" y="1757075"/>
            <a:ext cx="4082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800">
                <a:solidFill>
                  <a:srgbClr val="1EAC4C"/>
                </a:solidFill>
                <a:latin typeface="Calibri"/>
                <a:ea typeface="Calibri"/>
                <a:cs typeface="Calibri"/>
                <a:sym typeface="Calibri"/>
              </a:rPr>
              <a:t>Why Thymine?</a:t>
            </a:r>
            <a:endParaRPr sz="4800">
              <a:solidFill>
                <a:srgbClr val="1EAC4C"/>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5"/>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about U?</a:t>
            </a:r>
            <a:endParaRPr/>
          </a:p>
        </p:txBody>
      </p:sp>
      <p:pic>
        <p:nvPicPr>
          <p:cNvPr id="481" name="Google Shape;481;p65"/>
          <p:cNvPicPr preferRelativeResize="0"/>
          <p:nvPr/>
        </p:nvPicPr>
        <p:blipFill>
          <a:blip r:embed="rId3">
            <a:alphaModFix/>
          </a:blip>
          <a:stretch>
            <a:fillRect/>
          </a:stretch>
        </p:blipFill>
        <p:spPr>
          <a:xfrm>
            <a:off x="1891050" y="1111142"/>
            <a:ext cx="4543425" cy="34385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66"/>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about U?</a:t>
            </a:r>
            <a:endParaRPr/>
          </a:p>
        </p:txBody>
      </p:sp>
      <p:pic>
        <p:nvPicPr>
          <p:cNvPr id="487" name="Google Shape;487;p66"/>
          <p:cNvPicPr preferRelativeResize="0"/>
          <p:nvPr/>
        </p:nvPicPr>
        <p:blipFill>
          <a:blip r:embed="rId3">
            <a:alphaModFix/>
          </a:blip>
          <a:stretch>
            <a:fillRect/>
          </a:stretch>
        </p:blipFill>
        <p:spPr>
          <a:xfrm>
            <a:off x="1891050" y="1111142"/>
            <a:ext cx="4543425" cy="3438525"/>
          </a:xfrm>
          <a:prstGeom prst="rect">
            <a:avLst/>
          </a:prstGeom>
          <a:noFill/>
          <a:ln>
            <a:noFill/>
          </a:ln>
        </p:spPr>
      </p:pic>
      <p:sp>
        <p:nvSpPr>
          <p:cNvPr id="488" name="Google Shape;488;p66"/>
          <p:cNvSpPr txBox="1"/>
          <p:nvPr/>
        </p:nvSpPr>
        <p:spPr>
          <a:xfrm>
            <a:off x="1970600" y="4463575"/>
            <a:ext cx="46509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200">
                <a:latin typeface="Calibri"/>
                <a:ea typeface="Calibri"/>
                <a:cs typeface="Calibri"/>
                <a:sym typeface="Calibri"/>
              </a:rPr>
              <a:t>Remove a methyl from T!!!</a:t>
            </a:r>
            <a:endParaRPr sz="2200">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67"/>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about U?</a:t>
            </a:r>
            <a:endParaRPr/>
          </a:p>
        </p:txBody>
      </p:sp>
      <p:pic>
        <p:nvPicPr>
          <p:cNvPr id="494" name="Google Shape;494;p67"/>
          <p:cNvPicPr preferRelativeResize="0"/>
          <p:nvPr/>
        </p:nvPicPr>
        <p:blipFill>
          <a:blip r:embed="rId3">
            <a:alphaModFix/>
          </a:blip>
          <a:stretch>
            <a:fillRect/>
          </a:stretch>
        </p:blipFill>
        <p:spPr>
          <a:xfrm>
            <a:off x="1891050" y="1111142"/>
            <a:ext cx="4543425" cy="3438525"/>
          </a:xfrm>
          <a:prstGeom prst="rect">
            <a:avLst/>
          </a:prstGeom>
          <a:noFill/>
          <a:ln>
            <a:noFill/>
          </a:ln>
        </p:spPr>
      </p:pic>
      <p:sp>
        <p:nvSpPr>
          <p:cNvPr id="495" name="Google Shape;495;p67"/>
          <p:cNvSpPr txBox="1"/>
          <p:nvPr/>
        </p:nvSpPr>
        <p:spPr>
          <a:xfrm>
            <a:off x="1970600" y="4463575"/>
            <a:ext cx="46509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200">
                <a:latin typeface="Calibri"/>
                <a:ea typeface="Calibri"/>
                <a:cs typeface="Calibri"/>
                <a:sym typeface="Calibri"/>
              </a:rPr>
              <a:t>Remove a methyl from T!!!</a:t>
            </a:r>
            <a:endParaRPr sz="2200">
              <a:latin typeface="Calibri"/>
              <a:ea typeface="Calibri"/>
              <a:cs typeface="Calibri"/>
              <a:sym typeface="Calibri"/>
            </a:endParaRPr>
          </a:p>
        </p:txBody>
      </p:sp>
      <p:pic>
        <p:nvPicPr>
          <p:cNvPr id="496" name="Google Shape;496;p67"/>
          <p:cNvPicPr preferRelativeResize="0"/>
          <p:nvPr/>
        </p:nvPicPr>
        <p:blipFill>
          <a:blip r:embed="rId4">
            <a:alphaModFix/>
          </a:blip>
          <a:stretch>
            <a:fillRect/>
          </a:stretch>
        </p:blipFill>
        <p:spPr>
          <a:xfrm>
            <a:off x="1289050" y="1963100"/>
            <a:ext cx="5497477" cy="18890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8"/>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ONE MORE THING!!  WHAT IS THIS?</a:t>
            </a:r>
            <a:endParaRPr/>
          </a:p>
        </p:txBody>
      </p:sp>
      <p:pic>
        <p:nvPicPr>
          <p:cNvPr id="502" name="Google Shape;502;p68"/>
          <p:cNvPicPr preferRelativeResize="0"/>
          <p:nvPr/>
        </p:nvPicPr>
        <p:blipFill>
          <a:blip r:embed="rId3">
            <a:alphaModFix/>
          </a:blip>
          <a:stretch>
            <a:fillRect/>
          </a:stretch>
        </p:blipFill>
        <p:spPr>
          <a:xfrm>
            <a:off x="1285750" y="748892"/>
            <a:ext cx="6278507" cy="4213208"/>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9"/>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Summer Courses!</a:t>
            </a:r>
            <a:endParaRPr/>
          </a:p>
        </p:txBody>
      </p:sp>
      <p:pic>
        <p:nvPicPr>
          <p:cNvPr id="508" name="Google Shape;508;p69"/>
          <p:cNvPicPr preferRelativeResize="0"/>
          <p:nvPr/>
        </p:nvPicPr>
        <p:blipFill>
          <a:blip r:embed="rId3">
            <a:alphaModFix/>
          </a:blip>
          <a:stretch>
            <a:fillRect/>
          </a:stretch>
        </p:blipFill>
        <p:spPr>
          <a:xfrm>
            <a:off x="4010000" y="596917"/>
            <a:ext cx="4241783" cy="4241783"/>
          </a:xfrm>
          <a:prstGeom prst="rect">
            <a:avLst/>
          </a:prstGeom>
          <a:noFill/>
          <a:ln>
            <a:noFill/>
          </a:ln>
        </p:spPr>
      </p:pic>
      <p:pic>
        <p:nvPicPr>
          <p:cNvPr id="509" name="Google Shape;509;p69"/>
          <p:cNvPicPr preferRelativeResize="0"/>
          <p:nvPr/>
        </p:nvPicPr>
        <p:blipFill>
          <a:blip r:embed="rId4">
            <a:alphaModFix/>
          </a:blip>
          <a:stretch>
            <a:fillRect/>
          </a:stretch>
        </p:blipFill>
        <p:spPr>
          <a:xfrm>
            <a:off x="877625" y="1628463"/>
            <a:ext cx="2910514" cy="2178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762150" y="909200"/>
            <a:ext cx="2503500" cy="40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lt1"/>
              </a:buClr>
              <a:buSzPts val="2100"/>
              <a:buFont typeface="Questrial"/>
              <a:buNone/>
            </a:pPr>
            <a:r>
              <a:rPr b="0" lang="en">
                <a:solidFill>
                  <a:srgbClr val="1EAC4C"/>
                </a:solidFill>
              </a:rPr>
              <a:t>DNA UNDER A MICROSCOPE</a:t>
            </a:r>
            <a:endParaRPr b="0">
              <a:solidFill>
                <a:srgbClr val="1EAC4C"/>
              </a:solidFill>
            </a:endParaRPr>
          </a:p>
          <a:p>
            <a:pPr indent="0" lvl="0" marL="0" marR="0" rtl="0" algn="ctr">
              <a:lnSpc>
                <a:spcPct val="90000"/>
              </a:lnSpc>
              <a:spcBef>
                <a:spcPts val="0"/>
              </a:spcBef>
              <a:spcAft>
                <a:spcPts val="0"/>
              </a:spcAft>
              <a:buClr>
                <a:schemeClr val="lt1"/>
              </a:buClr>
              <a:buSzPts val="2100"/>
              <a:buFont typeface="Questrial"/>
              <a:buNone/>
            </a:pPr>
            <a:r>
              <a:t/>
            </a:r>
            <a:endParaRPr b="0">
              <a:solidFill>
                <a:srgbClr val="1EAC4C"/>
              </a:solidFill>
            </a:endParaRPr>
          </a:p>
        </p:txBody>
      </p:sp>
      <p:sp>
        <p:nvSpPr>
          <p:cNvPr id="135" name="Google Shape;135;p25"/>
          <p:cNvSpPr txBox="1"/>
          <p:nvPr/>
        </p:nvSpPr>
        <p:spPr>
          <a:xfrm>
            <a:off x="803850" y="3539644"/>
            <a:ext cx="2420100" cy="3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sng" cap="none" strike="noStrike">
                <a:solidFill>
                  <a:srgbClr val="7F7F7F"/>
                </a:solidFill>
                <a:latin typeface="Questrial"/>
                <a:ea typeface="Questrial"/>
                <a:cs typeface="Questrial"/>
                <a:sym typeface="Questrial"/>
                <a:hlinkClick r:id="rId3">
                  <a:extLst>
                    <a:ext uri="{A12FA001-AC4F-418D-AE19-62706E023703}">
                      <ahyp:hlinkClr val="tx"/>
                    </a:ext>
                  </a:extLst>
                </a:hlinkClick>
              </a:rPr>
              <a:t>http://www.microbehunter.com/wp/wp-content/uploads/2009/onion1.jpg</a:t>
            </a:r>
            <a:endParaRPr b="0" i="0" sz="1800" u="none" cap="none" strike="noStrike">
              <a:solidFill>
                <a:srgbClr val="7F7F7F"/>
              </a:solidFill>
              <a:latin typeface="Questrial"/>
              <a:ea typeface="Questrial"/>
              <a:cs typeface="Questrial"/>
              <a:sym typeface="Questrial"/>
            </a:endParaRPr>
          </a:p>
        </p:txBody>
      </p:sp>
      <p:pic>
        <p:nvPicPr>
          <p:cNvPr id="136" name="Google Shape;136;p25"/>
          <p:cNvPicPr preferRelativeResize="0"/>
          <p:nvPr/>
        </p:nvPicPr>
        <p:blipFill>
          <a:blip r:embed="rId4">
            <a:alphaModFix/>
          </a:blip>
          <a:stretch>
            <a:fillRect/>
          </a:stretch>
        </p:blipFill>
        <p:spPr>
          <a:xfrm>
            <a:off x="762150" y="1737250"/>
            <a:ext cx="2503500" cy="1669000"/>
          </a:xfrm>
          <a:prstGeom prst="rect">
            <a:avLst/>
          </a:prstGeom>
          <a:noFill/>
          <a:ln>
            <a:noFill/>
          </a:ln>
        </p:spPr>
      </p:pic>
      <p:pic>
        <p:nvPicPr>
          <p:cNvPr id="137" name="Google Shape;137;p25"/>
          <p:cNvPicPr preferRelativeResize="0"/>
          <p:nvPr/>
        </p:nvPicPr>
        <p:blipFill>
          <a:blip r:embed="rId5">
            <a:alphaModFix/>
          </a:blip>
          <a:stretch>
            <a:fillRect/>
          </a:stretch>
        </p:blipFill>
        <p:spPr>
          <a:xfrm>
            <a:off x="4061566" y="1737244"/>
            <a:ext cx="1185863" cy="2171700"/>
          </a:xfrm>
          <a:prstGeom prst="rect">
            <a:avLst/>
          </a:prstGeom>
          <a:noFill/>
          <a:ln>
            <a:noFill/>
          </a:ln>
        </p:spPr>
      </p:pic>
      <p:sp>
        <p:nvSpPr>
          <p:cNvPr id="138" name="Google Shape;138;p25"/>
          <p:cNvSpPr txBox="1"/>
          <p:nvPr/>
        </p:nvSpPr>
        <p:spPr>
          <a:xfrm>
            <a:off x="3529500" y="850756"/>
            <a:ext cx="2250000" cy="8865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lang="en" sz="2700">
                <a:solidFill>
                  <a:srgbClr val="38761D"/>
                </a:solidFill>
                <a:latin typeface="Questrial"/>
                <a:ea typeface="Questrial"/>
                <a:cs typeface="Questrial"/>
                <a:sym typeface="Questrial"/>
              </a:rPr>
              <a:t>OR IN A TEST TUBE</a:t>
            </a:r>
            <a:endParaRPr sz="2700">
              <a:solidFill>
                <a:srgbClr val="38761D"/>
              </a:solidFill>
              <a:latin typeface="Questrial"/>
              <a:ea typeface="Questrial"/>
              <a:cs typeface="Questrial"/>
              <a:sym typeface="Questrial"/>
            </a:endParaRPr>
          </a:p>
        </p:txBody>
      </p:sp>
      <p:sp>
        <p:nvSpPr>
          <p:cNvPr id="139" name="Google Shape;139;p25"/>
          <p:cNvSpPr txBox="1"/>
          <p:nvPr/>
        </p:nvSpPr>
        <p:spPr>
          <a:xfrm>
            <a:off x="3446987" y="3997369"/>
            <a:ext cx="2250000" cy="477225"/>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100">
                <a:solidFill>
                  <a:srgbClr val="7F7F7F"/>
                </a:solidFill>
              </a:rPr>
              <a:t>https://www.instructables.com/Extracting-DNA-from-Strawberries/</a:t>
            </a:r>
            <a:endParaRPr sz="1100">
              <a:solidFill>
                <a:srgbClr val="7F7F7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70"/>
          <p:cNvSpPr txBox="1"/>
          <p:nvPr>
            <p:ph type="title"/>
          </p:nvPr>
        </p:nvSpPr>
        <p:spPr>
          <a:xfrm>
            <a:off x="3397550" y="941143"/>
            <a:ext cx="4938900" cy="29412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None/>
            </a:pPr>
            <a:r>
              <a:rPr lang="en"/>
              <a:t>THANK YOU!!</a:t>
            </a:r>
            <a:endParaRPr/>
          </a:p>
          <a:p>
            <a:pPr indent="0" lvl="0" marL="0" rtl="0" algn="ctr">
              <a:spcBef>
                <a:spcPts val="0"/>
              </a:spcBef>
              <a:spcAft>
                <a:spcPts val="0"/>
              </a:spcAft>
              <a:buNone/>
            </a:pPr>
            <a:r>
              <a:rPr lang="en"/>
              <a:t>Stop by our booth:</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Remember the conference discount code: </a:t>
            </a:r>
            <a:r>
              <a:rPr b="1" lang="en">
                <a:solidFill>
                  <a:srgbClr val="1EAC4C"/>
                </a:solidFill>
              </a:rPr>
              <a:t>FC22</a:t>
            </a:r>
            <a:endParaRPr b="1">
              <a:solidFill>
                <a:srgbClr val="1EAC4C"/>
              </a:solidFill>
            </a:endParaRPr>
          </a:p>
        </p:txBody>
      </p:sp>
      <p:pic>
        <p:nvPicPr>
          <p:cNvPr id="515" name="Google Shape;515;p70"/>
          <p:cNvPicPr preferRelativeResize="0"/>
          <p:nvPr>
            <p:ph idx="2" type="pic"/>
          </p:nvPr>
        </p:nvPicPr>
        <p:blipFill rotWithShape="1">
          <a:blip r:embed="rId3">
            <a:alphaModFix/>
          </a:blip>
          <a:srcRect b="0" l="0" r="0" t="0"/>
          <a:stretch/>
        </p:blipFill>
        <p:spPr>
          <a:xfrm>
            <a:off x="475901" y="2307574"/>
            <a:ext cx="2217800" cy="2217800"/>
          </a:xfrm>
          <a:prstGeom prst="rect">
            <a:avLst/>
          </a:prstGeom>
        </p:spPr>
      </p:pic>
      <p:sp>
        <p:nvSpPr>
          <p:cNvPr id="516" name="Google Shape;516;p70"/>
          <p:cNvSpPr txBox="1"/>
          <p:nvPr>
            <p:ph idx="1" type="subTitle"/>
          </p:nvPr>
        </p:nvSpPr>
        <p:spPr>
          <a:xfrm>
            <a:off x="3175845" y="3882200"/>
            <a:ext cx="5514900" cy="1057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3000"/>
              <a:t>Keri Shingleton</a:t>
            </a:r>
            <a:endParaRPr sz="3000"/>
          </a:p>
          <a:p>
            <a:pPr indent="0" lvl="0" marL="0" rtl="0" algn="l">
              <a:spcBef>
                <a:spcPts val="0"/>
              </a:spcBef>
              <a:spcAft>
                <a:spcPts val="0"/>
              </a:spcAft>
              <a:buNone/>
            </a:pPr>
            <a:r>
              <a:rPr lang="en" sz="3000"/>
              <a:t>kerishingleton@gmail.com</a:t>
            </a:r>
            <a:endParaRPr sz="30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71"/>
          <p:cNvPicPr preferRelativeResize="0"/>
          <p:nvPr/>
        </p:nvPicPr>
        <p:blipFill>
          <a:blip r:embed="rId3">
            <a:alphaModFix/>
          </a:blip>
          <a:stretch>
            <a:fillRect/>
          </a:stretch>
        </p:blipFill>
        <p:spPr>
          <a:xfrm>
            <a:off x="3180824" y="76200"/>
            <a:ext cx="2782350" cy="2782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txBox="1"/>
          <p:nvPr>
            <p:ph type="title"/>
          </p:nvPr>
        </p:nvSpPr>
        <p:spPr>
          <a:xfrm>
            <a:off x="762150" y="909200"/>
            <a:ext cx="2503500" cy="40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lt1"/>
              </a:buClr>
              <a:buSzPts val="2100"/>
              <a:buFont typeface="Questrial"/>
              <a:buNone/>
            </a:pPr>
            <a:r>
              <a:rPr b="0" lang="en">
                <a:solidFill>
                  <a:srgbClr val="1EAC4C"/>
                </a:solidFill>
              </a:rPr>
              <a:t>DNA UNDER A MICROSCOPE</a:t>
            </a:r>
            <a:endParaRPr b="0">
              <a:solidFill>
                <a:srgbClr val="1EAC4C"/>
              </a:solidFill>
            </a:endParaRPr>
          </a:p>
          <a:p>
            <a:pPr indent="0" lvl="0" marL="0" marR="0" rtl="0" algn="ctr">
              <a:lnSpc>
                <a:spcPct val="90000"/>
              </a:lnSpc>
              <a:spcBef>
                <a:spcPts val="0"/>
              </a:spcBef>
              <a:spcAft>
                <a:spcPts val="0"/>
              </a:spcAft>
              <a:buClr>
                <a:schemeClr val="lt1"/>
              </a:buClr>
              <a:buSzPts val="2100"/>
              <a:buFont typeface="Questrial"/>
              <a:buNone/>
            </a:pPr>
            <a:r>
              <a:t/>
            </a:r>
            <a:endParaRPr b="0">
              <a:solidFill>
                <a:srgbClr val="1EAC4C"/>
              </a:solidFill>
            </a:endParaRPr>
          </a:p>
        </p:txBody>
      </p:sp>
      <p:sp>
        <p:nvSpPr>
          <p:cNvPr id="145" name="Google Shape;145;p26"/>
          <p:cNvSpPr txBox="1"/>
          <p:nvPr/>
        </p:nvSpPr>
        <p:spPr>
          <a:xfrm>
            <a:off x="803850" y="3539644"/>
            <a:ext cx="2420100" cy="3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 sz="800" u="sng" cap="none" strike="noStrike">
                <a:solidFill>
                  <a:srgbClr val="7F7F7F"/>
                </a:solidFill>
                <a:latin typeface="Questrial"/>
                <a:ea typeface="Questrial"/>
                <a:cs typeface="Questrial"/>
                <a:sym typeface="Questrial"/>
                <a:hlinkClick r:id="rId3">
                  <a:extLst>
                    <a:ext uri="{A12FA001-AC4F-418D-AE19-62706E023703}">
                      <ahyp:hlinkClr val="tx"/>
                    </a:ext>
                  </a:extLst>
                </a:hlinkClick>
              </a:rPr>
              <a:t>http://www.microbehunter.com/wp/wp-content/uploads/2009/onion1.jpg</a:t>
            </a:r>
            <a:endParaRPr b="0" i="0" sz="800" u="none" cap="none" strike="noStrike">
              <a:solidFill>
                <a:srgbClr val="7F7F7F"/>
              </a:solidFill>
              <a:latin typeface="Questrial"/>
              <a:ea typeface="Questrial"/>
              <a:cs typeface="Questrial"/>
              <a:sym typeface="Questrial"/>
            </a:endParaRPr>
          </a:p>
        </p:txBody>
      </p:sp>
      <p:pic>
        <p:nvPicPr>
          <p:cNvPr id="146" name="Google Shape;146;p26"/>
          <p:cNvPicPr preferRelativeResize="0"/>
          <p:nvPr/>
        </p:nvPicPr>
        <p:blipFill>
          <a:blip r:embed="rId4">
            <a:alphaModFix/>
          </a:blip>
          <a:stretch>
            <a:fillRect/>
          </a:stretch>
        </p:blipFill>
        <p:spPr>
          <a:xfrm>
            <a:off x="762150" y="1737250"/>
            <a:ext cx="2503500" cy="1669000"/>
          </a:xfrm>
          <a:prstGeom prst="rect">
            <a:avLst/>
          </a:prstGeom>
          <a:noFill/>
          <a:ln>
            <a:noFill/>
          </a:ln>
        </p:spPr>
      </p:pic>
      <p:pic>
        <p:nvPicPr>
          <p:cNvPr id="147" name="Google Shape;147;p26"/>
          <p:cNvPicPr preferRelativeResize="0"/>
          <p:nvPr/>
        </p:nvPicPr>
        <p:blipFill>
          <a:blip r:embed="rId5">
            <a:alphaModFix/>
          </a:blip>
          <a:stretch>
            <a:fillRect/>
          </a:stretch>
        </p:blipFill>
        <p:spPr>
          <a:xfrm>
            <a:off x="4050466" y="1748319"/>
            <a:ext cx="1185863" cy="2171700"/>
          </a:xfrm>
          <a:prstGeom prst="rect">
            <a:avLst/>
          </a:prstGeom>
          <a:noFill/>
          <a:ln>
            <a:noFill/>
          </a:ln>
        </p:spPr>
      </p:pic>
      <p:sp>
        <p:nvSpPr>
          <p:cNvPr id="148" name="Google Shape;148;p26"/>
          <p:cNvSpPr txBox="1"/>
          <p:nvPr/>
        </p:nvSpPr>
        <p:spPr>
          <a:xfrm>
            <a:off x="3518400" y="861831"/>
            <a:ext cx="2250000" cy="8865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lang="en" sz="2700">
                <a:solidFill>
                  <a:srgbClr val="38761D"/>
                </a:solidFill>
                <a:latin typeface="Questrial"/>
                <a:ea typeface="Questrial"/>
                <a:cs typeface="Questrial"/>
                <a:sym typeface="Questrial"/>
              </a:rPr>
              <a:t>OR IN A TEST TUBE</a:t>
            </a:r>
            <a:endParaRPr sz="2700">
              <a:solidFill>
                <a:srgbClr val="38761D"/>
              </a:solidFill>
              <a:latin typeface="Questrial"/>
              <a:ea typeface="Questrial"/>
              <a:cs typeface="Questrial"/>
              <a:sym typeface="Questrial"/>
            </a:endParaRPr>
          </a:p>
        </p:txBody>
      </p:sp>
      <p:sp>
        <p:nvSpPr>
          <p:cNvPr id="149" name="Google Shape;149;p26"/>
          <p:cNvSpPr txBox="1"/>
          <p:nvPr/>
        </p:nvSpPr>
        <p:spPr>
          <a:xfrm>
            <a:off x="3435888" y="4008444"/>
            <a:ext cx="22500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7F7F7F"/>
                </a:solidFill>
              </a:rPr>
              <a:t>https://www.instructables.com/Extracting-DNA-from-Strawberries/</a:t>
            </a:r>
            <a:endParaRPr sz="800">
              <a:solidFill>
                <a:srgbClr val="7F7F7F"/>
              </a:solidFill>
            </a:endParaRPr>
          </a:p>
        </p:txBody>
      </p:sp>
      <p:pic>
        <p:nvPicPr>
          <p:cNvPr descr="Image result for dna image" id="150" name="Google Shape;150;p26"/>
          <p:cNvPicPr preferRelativeResize="0"/>
          <p:nvPr/>
        </p:nvPicPr>
        <p:blipFill rotWithShape="1">
          <a:blip r:embed="rId6">
            <a:alphaModFix/>
          </a:blip>
          <a:srcRect b="0" l="0" r="0" t="0"/>
          <a:stretch/>
        </p:blipFill>
        <p:spPr>
          <a:xfrm>
            <a:off x="6368800" y="1601713"/>
            <a:ext cx="1916725" cy="3314549"/>
          </a:xfrm>
          <a:prstGeom prst="rect">
            <a:avLst/>
          </a:prstGeom>
          <a:noFill/>
          <a:ln>
            <a:noFill/>
          </a:ln>
        </p:spPr>
      </p:pic>
      <p:sp>
        <p:nvSpPr>
          <p:cNvPr id="151" name="Google Shape;151;p26"/>
          <p:cNvSpPr txBox="1"/>
          <p:nvPr>
            <p:ph type="title"/>
          </p:nvPr>
        </p:nvSpPr>
        <p:spPr>
          <a:xfrm>
            <a:off x="5552213" y="797011"/>
            <a:ext cx="35499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chemeClr val="lt1"/>
              </a:buClr>
              <a:buSzPts val="2100"/>
              <a:buFont typeface="Questrial"/>
              <a:buNone/>
            </a:pPr>
            <a:r>
              <a:rPr b="0" i="0" lang="en" sz="2700" u="none" cap="none" strike="noStrike">
                <a:solidFill>
                  <a:srgbClr val="1EAC4C"/>
                </a:solidFill>
                <a:latin typeface="Questrial"/>
                <a:ea typeface="Questrial"/>
                <a:cs typeface="Questrial"/>
                <a:sym typeface="Questrial"/>
              </a:rPr>
              <a:t>DOESN’T LOOK </a:t>
            </a:r>
            <a:br>
              <a:rPr b="0" i="0" lang="en" sz="2700" u="none" cap="none" strike="noStrike">
                <a:solidFill>
                  <a:srgbClr val="1EAC4C"/>
                </a:solidFill>
                <a:latin typeface="Questrial"/>
                <a:ea typeface="Questrial"/>
                <a:cs typeface="Questrial"/>
                <a:sym typeface="Questrial"/>
              </a:rPr>
            </a:br>
            <a:r>
              <a:rPr b="0" i="0" lang="en" sz="2700" u="none" cap="none" strike="noStrike">
                <a:solidFill>
                  <a:srgbClr val="1EAC4C"/>
                </a:solidFill>
                <a:latin typeface="Questrial"/>
                <a:ea typeface="Questrial"/>
                <a:cs typeface="Questrial"/>
                <a:sym typeface="Questrial"/>
              </a:rPr>
              <a:t>LIKE THIS!</a:t>
            </a:r>
            <a:endParaRPr b="0" i="0" sz="2700" u="none" cap="none" strike="noStrike">
              <a:solidFill>
                <a:srgbClr val="1EAC4C"/>
              </a:solidFill>
              <a:latin typeface="Questrial"/>
              <a:ea typeface="Questrial"/>
              <a:cs typeface="Questrial"/>
              <a:sym typeface="Quest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7"/>
          <p:cNvPicPr preferRelativeResize="0"/>
          <p:nvPr/>
        </p:nvPicPr>
        <p:blipFill>
          <a:blip r:embed="rId3">
            <a:alphaModFix/>
          </a:blip>
          <a:stretch>
            <a:fillRect/>
          </a:stretch>
        </p:blipFill>
        <p:spPr>
          <a:xfrm>
            <a:off x="4907973" y="1401350"/>
            <a:ext cx="4112600" cy="3084450"/>
          </a:xfrm>
          <a:prstGeom prst="rect">
            <a:avLst/>
          </a:prstGeom>
          <a:noFill/>
          <a:ln>
            <a:noFill/>
          </a:ln>
        </p:spPr>
      </p:pic>
      <p:sp>
        <p:nvSpPr>
          <p:cNvPr id="157" name="Google Shape;157;p27"/>
          <p:cNvSpPr txBox="1"/>
          <p:nvPr/>
        </p:nvSpPr>
        <p:spPr>
          <a:xfrm>
            <a:off x="4907975" y="4463100"/>
            <a:ext cx="4112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7F7F7F"/>
                </a:solidFill>
              </a:rPr>
              <a:t>https://www.newscientist.com/article/dn22545-dna-imaged-with-electron-microscope-for-the-first-time/</a:t>
            </a:r>
            <a:endParaRPr sz="900">
              <a:solidFill>
                <a:srgbClr val="7F7F7F"/>
              </a:solidFill>
            </a:endParaRPr>
          </a:p>
        </p:txBody>
      </p:sp>
      <p:pic>
        <p:nvPicPr>
          <p:cNvPr id="158" name="Google Shape;158;p27"/>
          <p:cNvPicPr preferRelativeResize="0"/>
          <p:nvPr/>
        </p:nvPicPr>
        <p:blipFill>
          <a:blip r:embed="rId4">
            <a:alphaModFix/>
          </a:blip>
          <a:stretch>
            <a:fillRect/>
          </a:stretch>
        </p:blipFill>
        <p:spPr>
          <a:xfrm>
            <a:off x="181475" y="486300"/>
            <a:ext cx="8839199" cy="915050"/>
          </a:xfrm>
          <a:prstGeom prst="rect">
            <a:avLst/>
          </a:prstGeom>
          <a:noFill/>
          <a:ln>
            <a:noFill/>
          </a:ln>
        </p:spPr>
      </p:pic>
      <p:sp>
        <p:nvSpPr>
          <p:cNvPr id="159" name="Google Shape;159;p27"/>
          <p:cNvSpPr txBox="1"/>
          <p:nvPr/>
        </p:nvSpPr>
        <p:spPr>
          <a:xfrm>
            <a:off x="354725" y="4527900"/>
            <a:ext cx="433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https://pubs.acs.org/doi/10.1021/nl3039162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The best we’ve seen…  2015</a:t>
            </a:r>
            <a:endParaRPr/>
          </a:p>
        </p:txBody>
      </p:sp>
      <p:pic>
        <p:nvPicPr>
          <p:cNvPr id="166" name="Google Shape;166;p28"/>
          <p:cNvPicPr preferRelativeResize="0"/>
          <p:nvPr/>
        </p:nvPicPr>
        <p:blipFill>
          <a:blip r:embed="rId3">
            <a:alphaModFix/>
          </a:blip>
          <a:stretch>
            <a:fillRect/>
          </a:stretch>
        </p:blipFill>
        <p:spPr>
          <a:xfrm>
            <a:off x="5013075" y="512452"/>
            <a:ext cx="4010426" cy="4502598"/>
          </a:xfrm>
          <a:prstGeom prst="rect">
            <a:avLst/>
          </a:prstGeom>
          <a:noFill/>
          <a:ln>
            <a:noFill/>
          </a:ln>
        </p:spPr>
      </p:pic>
      <p:pic>
        <p:nvPicPr>
          <p:cNvPr id="167" name="Google Shape;167;p28"/>
          <p:cNvPicPr preferRelativeResize="0"/>
          <p:nvPr/>
        </p:nvPicPr>
        <p:blipFill>
          <a:blip r:embed="rId4">
            <a:alphaModFix/>
          </a:blip>
          <a:stretch>
            <a:fillRect/>
          </a:stretch>
        </p:blipFill>
        <p:spPr>
          <a:xfrm>
            <a:off x="99900" y="2054038"/>
            <a:ext cx="4564146" cy="16742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9"/>
          <p:cNvPicPr preferRelativeResize="0"/>
          <p:nvPr/>
        </p:nvPicPr>
        <p:blipFill>
          <a:blip r:embed="rId3">
            <a:alphaModFix/>
          </a:blip>
          <a:stretch>
            <a:fillRect/>
          </a:stretch>
        </p:blipFill>
        <p:spPr>
          <a:xfrm>
            <a:off x="897250" y="1374550"/>
            <a:ext cx="3385301" cy="3385301"/>
          </a:xfrm>
          <a:prstGeom prst="rect">
            <a:avLst/>
          </a:prstGeom>
          <a:noFill/>
          <a:ln>
            <a:noFill/>
          </a:ln>
        </p:spPr>
      </p:pic>
      <p:pic>
        <p:nvPicPr>
          <p:cNvPr id="173" name="Google Shape;173;p29"/>
          <p:cNvPicPr preferRelativeResize="0"/>
          <p:nvPr/>
        </p:nvPicPr>
        <p:blipFill>
          <a:blip r:embed="rId4">
            <a:alphaModFix/>
          </a:blip>
          <a:stretch>
            <a:fillRect/>
          </a:stretch>
        </p:blipFill>
        <p:spPr>
          <a:xfrm>
            <a:off x="4881500" y="1374545"/>
            <a:ext cx="3604577" cy="3461506"/>
          </a:xfrm>
          <a:prstGeom prst="rect">
            <a:avLst/>
          </a:prstGeom>
          <a:noFill/>
          <a:ln>
            <a:noFill/>
          </a:ln>
        </p:spPr>
      </p:pic>
      <p:sp>
        <p:nvSpPr>
          <p:cNvPr id="174" name="Google Shape;174;p29"/>
          <p:cNvSpPr txBox="1"/>
          <p:nvPr/>
        </p:nvSpPr>
        <p:spPr>
          <a:xfrm>
            <a:off x="5685425" y="4755525"/>
            <a:ext cx="2376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7F7F7F"/>
                </a:solidFill>
              </a:rPr>
              <a:t>https://www.nature.com/articles/171737a0</a:t>
            </a:r>
            <a:endParaRPr sz="900">
              <a:solidFill>
                <a:srgbClr val="7F7F7F"/>
              </a:solidFill>
            </a:endParaRPr>
          </a:p>
        </p:txBody>
      </p:sp>
      <p:sp>
        <p:nvSpPr>
          <p:cNvPr id="175" name="Google Shape;175;p29"/>
          <p:cNvSpPr txBox="1"/>
          <p:nvPr/>
        </p:nvSpPr>
        <p:spPr>
          <a:xfrm>
            <a:off x="822450" y="4686225"/>
            <a:ext cx="346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7F7F7F"/>
                </a:solidFill>
              </a:rPr>
              <a:t>https://www.sciencehistory.org/historical-profile/james-watson-francis-crick-maurice-wilkins-and-rosalind-franklin</a:t>
            </a:r>
            <a:endParaRPr sz="900">
              <a:solidFill>
                <a:srgbClr val="7F7F7F"/>
              </a:solidFill>
            </a:endParaRPr>
          </a:p>
        </p:txBody>
      </p:sp>
      <p:sp>
        <p:nvSpPr>
          <p:cNvPr id="176" name="Google Shape;176;p29"/>
          <p:cNvSpPr txBox="1"/>
          <p:nvPr>
            <p:ph type="title"/>
          </p:nvPr>
        </p:nvSpPr>
        <p:spPr>
          <a:xfrm>
            <a:off x="370809" y="596777"/>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990"/>
              <a:buNone/>
            </a:pPr>
            <a:r>
              <a:rPr lang="en" sz="2660"/>
              <a:t>Even Watson and Crick “discovered” the structure of DNA using a model</a:t>
            </a:r>
            <a:endParaRPr sz="266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