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51"/>
  </p:notesMasterIdLst>
  <p:sldIdLst>
    <p:sldId id="256" r:id="rId6"/>
    <p:sldId id="283" r:id="rId7"/>
    <p:sldId id="258" r:id="rId8"/>
    <p:sldId id="259" r:id="rId9"/>
    <p:sldId id="260" r:id="rId10"/>
    <p:sldId id="317" r:id="rId11"/>
    <p:sldId id="261" r:id="rId12"/>
    <p:sldId id="262" r:id="rId13"/>
    <p:sldId id="284" r:id="rId14"/>
    <p:sldId id="265" r:id="rId15"/>
    <p:sldId id="266" r:id="rId16"/>
    <p:sldId id="267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26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651AC8-A8A5-417E-A576-D6DE61E4F9F4}" v="107" dt="2023-10-12T16:53:1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4" name="Google Shape;1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070f6630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070f66305c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itle">
  <p:cSld name="Title &amp; Sub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89000" y="1828800"/>
            <a:ext cx="10414000" cy="178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89000" y="3663950"/>
            <a:ext cx="104140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1pPr>
            <a:lvl2pPr marL="457200" lvl="1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2pPr>
            <a:lvl3pPr marL="685800" lvl="2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3pPr>
            <a:lvl4pPr marL="914400" lvl="3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4pPr>
            <a:lvl5pPr marL="1143000" lvl="4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5pPr>
            <a:lvl6pPr marL="1371600" lvl="5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6pPr>
            <a:lvl7pPr marL="1600200" lvl="6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7pPr>
            <a:lvl8pPr marL="1828800" lvl="7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8pPr>
            <a:lvl9pPr marL="2057400" lvl="8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842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 type="tx">
  <p:cSld name="Title, Bullets &amp; Phot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>
            <a:spLocks noGrp="1"/>
          </p:cNvSpPr>
          <p:nvPr>
            <p:ph type="pic" idx="2"/>
          </p:nvPr>
        </p:nvSpPr>
        <p:spPr>
          <a:xfrm>
            <a:off x="5314950" y="1568199"/>
            <a:ext cx="6921500" cy="4776557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889000" y="476250"/>
            <a:ext cx="10414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889000" y="1689100"/>
            <a:ext cx="5003800" cy="45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228600" lvl="0" indent="-17437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92"/>
              <a:buFont typeface="Short Stack"/>
              <a:buChar char="•"/>
              <a:defRPr sz="2200"/>
            </a:lvl1pPr>
            <a:lvl2pPr marL="457200" lvl="1" indent="-17437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92"/>
              <a:buFont typeface="Short Stack"/>
              <a:buChar char="•"/>
              <a:defRPr sz="2200"/>
            </a:lvl2pPr>
            <a:lvl3pPr marL="685800" lvl="2" indent="-17437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92"/>
              <a:buFont typeface="Short Stack"/>
              <a:buChar char="•"/>
              <a:defRPr sz="2200"/>
            </a:lvl3pPr>
            <a:lvl4pPr marL="914400" lvl="3" indent="-17437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92"/>
              <a:buFont typeface="Short Stack"/>
              <a:buChar char="•"/>
              <a:defRPr sz="2200"/>
            </a:lvl4pPr>
            <a:lvl5pPr marL="1143000" lvl="4" indent="-17437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892"/>
              <a:buFont typeface="Short Stack"/>
              <a:buChar char="•"/>
              <a:defRPr sz="2200"/>
            </a:lvl5pPr>
            <a:lvl6pPr marL="1371600" lvl="5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6pPr>
            <a:lvl7pPr marL="1600200" lvl="6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7pPr>
            <a:lvl8pPr marL="1828800" lvl="7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8pPr>
            <a:lvl9pPr marL="2057400" lvl="8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5995726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6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889000" y="177800"/>
            <a:ext cx="10414000" cy="174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8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41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er">
  <p:cSld name="Title - Cent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889000" y="2533650"/>
            <a:ext cx="10414000" cy="178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91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>
  <p:cSld name="Photo - Vertical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>
            <a:spLocks noGrp="1"/>
          </p:cNvSpPr>
          <p:nvPr>
            <p:ph type="pic" idx="2"/>
          </p:nvPr>
        </p:nvSpPr>
        <p:spPr>
          <a:xfrm>
            <a:off x="3892550" y="57150"/>
            <a:ext cx="8597900" cy="5933447"/>
          </a:xfrm>
          <a:prstGeom prst="rect">
            <a:avLst/>
          </a:prstGeom>
          <a:noFill/>
          <a:ln>
            <a:noFill/>
          </a:ln>
        </p:spPr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87400" y="927100"/>
            <a:ext cx="5429250" cy="2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87400" y="3346450"/>
            <a:ext cx="5429250" cy="253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1pPr>
            <a:lvl2pPr marL="457200" lvl="1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2pPr>
            <a:lvl3pPr marL="685800" lvl="2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3pPr>
            <a:lvl4pPr marL="914400" lvl="3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4pPr>
            <a:lvl5pPr marL="1143000" lvl="4" indent="-114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Short Stack"/>
              <a:buNone/>
              <a:defRPr sz="2400"/>
            </a:lvl5pPr>
            <a:lvl6pPr marL="1371600" lvl="5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6pPr>
            <a:lvl7pPr marL="1600200" lvl="6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7pPr>
            <a:lvl8pPr marL="1828800" lvl="7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8pPr>
            <a:lvl9pPr marL="2057400" lvl="8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86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889000" y="749300"/>
            <a:ext cx="10414000" cy="5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228600" lvl="0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1pPr>
            <a:lvl2pPr marL="457200" lvl="1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2pPr>
            <a:lvl3pPr marL="685800" lvl="2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3pPr>
            <a:lvl4pPr marL="914400" lvl="3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4pPr>
            <a:lvl5pPr marL="1143000" lvl="4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5pPr>
            <a:lvl6pPr marL="1371600" lvl="5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6pPr>
            <a:lvl7pPr marL="1600200" lvl="6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7pPr>
            <a:lvl8pPr marL="1828800" lvl="7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8pPr>
            <a:lvl9pPr marL="2057400" lvl="8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88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889000" y="177800"/>
            <a:ext cx="10414000" cy="174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889000" y="1949450"/>
            <a:ext cx="10414000" cy="401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228600" lvl="0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1pPr>
            <a:lvl2pPr marL="457200" lvl="1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2pPr>
            <a:lvl3pPr marL="685800" lvl="2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3pPr>
            <a:lvl4pPr marL="914400" lvl="3" indent="-138875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4pPr>
            <a:lvl5pPr marL="1143000" lvl="4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5pPr>
            <a:lvl6pPr marL="1371600" lvl="5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6pPr>
            <a:lvl7pPr marL="1600200" lvl="6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7pPr>
            <a:lvl8pPr marL="1828800" lvl="7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8pPr>
            <a:lvl9pPr marL="2057400" lvl="8" indent="-138874" algn="l">
              <a:lnSpc>
                <a:spcPct val="100000"/>
              </a:lnSpc>
              <a:spcBef>
                <a:spcPts val="2550"/>
              </a:spcBef>
              <a:spcAft>
                <a:spcPts val="0"/>
              </a:spcAft>
              <a:buClr>
                <a:srgbClr val="FFFFFF"/>
              </a:buClr>
              <a:buSzPts val="774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5968472" y="6316226"/>
            <a:ext cx="254176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Short Stack"/>
              <a:buNone/>
              <a:defRPr sz="1200"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7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mzQKx6SG7Rk?feature=oembed" TargetMode="Externa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eberhard@ecsd.us" TargetMode="External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zxW9Acb7J3s?feature=oembed" TargetMode="Externa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3dmd.3dmoleculardesigns.com/smart-teams?_ga=2.133308040.761326956.1696889940-378773947.169688994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4610827" y="234638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b" anchorCtr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ts val="12700"/>
            </a:pPr>
            <a:r>
              <a:rPr lang="en-US" sz="5400" dirty="0">
                <a:solidFill>
                  <a:srgbClr val="0070C0"/>
                </a:solidFill>
                <a:latin typeface="Myriad Pro"/>
                <a:ea typeface="Short Stack"/>
                <a:cs typeface="Short Stack"/>
                <a:sym typeface="Short Stack"/>
              </a:rPr>
              <a:t>Going With the Flow</a:t>
            </a:r>
            <a:endParaRPr sz="4000" dirty="0">
              <a:solidFill>
                <a:srgbClr val="0070C0"/>
              </a:solidFill>
              <a:latin typeface="Myriad Pro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subTitle" idx="1"/>
          </p:nvPr>
        </p:nvSpPr>
        <p:spPr>
          <a:xfrm>
            <a:off x="4912484" y="2580991"/>
            <a:ext cx="5843499" cy="141047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ts val="6900"/>
              <a:buNone/>
            </a:pPr>
            <a:r>
              <a:rPr lang="en-US" sz="3450" dirty="0">
                <a:solidFill>
                  <a:srgbClr val="0070C0"/>
                </a:solidFill>
                <a:latin typeface="Myriad Pro"/>
                <a:ea typeface="Short Stack"/>
                <a:cs typeface="Short Stack"/>
                <a:sym typeface="Short Stack"/>
              </a:rPr>
              <a:t>From Genes to Proteins</a:t>
            </a:r>
            <a:endParaRPr dirty="0">
              <a:solidFill>
                <a:srgbClr val="0070C0"/>
              </a:solidFill>
              <a:latin typeface="Myriad Pro"/>
            </a:endParaRPr>
          </a:p>
        </p:txBody>
      </p:sp>
      <p:sp>
        <p:nvSpPr>
          <p:cNvPr id="76" name="Google Shape;76;p18"/>
          <p:cNvSpPr txBox="1"/>
          <p:nvPr/>
        </p:nvSpPr>
        <p:spPr>
          <a:xfrm>
            <a:off x="7420931" y="5994774"/>
            <a:ext cx="4742850" cy="49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5800"/>
            </a:pPr>
            <a:r>
              <a:rPr lang="en-US" sz="2900" dirty="0">
                <a:solidFill>
                  <a:srgbClr val="0070C0"/>
                </a:solidFill>
                <a:latin typeface="Myriad Pro"/>
                <a:ea typeface="Short Stack"/>
                <a:cs typeface="Short Stack"/>
                <a:sym typeface="Short Stack"/>
              </a:rPr>
              <a:t>NABT Baltimore 2023</a:t>
            </a:r>
            <a:endParaRPr sz="900" dirty="0">
              <a:solidFill>
                <a:srgbClr val="0070C0"/>
              </a:solidFill>
              <a:latin typeface="Myriad Pro"/>
            </a:endParaRPr>
          </a:p>
        </p:txBody>
      </p:sp>
      <p:sp>
        <p:nvSpPr>
          <p:cNvPr id="77" name="Google Shape;77;p18"/>
          <p:cNvSpPr txBox="1"/>
          <p:nvPr/>
        </p:nvSpPr>
        <p:spPr>
          <a:xfrm>
            <a:off x="1166351" y="5955559"/>
            <a:ext cx="3127674" cy="49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5800"/>
            </a:pPr>
            <a:r>
              <a:rPr lang="en-US" sz="2900" dirty="0">
                <a:solidFill>
                  <a:srgbClr val="0070C0"/>
                </a:solidFill>
                <a:latin typeface="Myriad Pro"/>
                <a:ea typeface="Short Stack"/>
                <a:cs typeface="Short Stack"/>
                <a:sym typeface="Short Stack"/>
              </a:rPr>
              <a:t>Mark Eberhard</a:t>
            </a:r>
            <a:endParaRPr sz="900" dirty="0">
              <a:solidFill>
                <a:srgbClr val="0070C0"/>
              </a:solidFill>
              <a:latin typeface="Myriad Pro"/>
            </a:endParaRPr>
          </a:p>
        </p:txBody>
      </p:sp>
      <p:pic>
        <p:nvPicPr>
          <p:cNvPr id="78" name="Google Shape;78;p18" descr="Image"/>
          <p:cNvPicPr preferRelativeResize="0"/>
          <p:nvPr/>
        </p:nvPicPr>
        <p:blipFill rotWithShape="1">
          <a:blip r:embed="rId3">
            <a:alphaModFix/>
          </a:blip>
          <a:srcRect t="26307" b="36672"/>
          <a:stretch/>
        </p:blipFill>
        <p:spPr>
          <a:xfrm>
            <a:off x="2604209" y="3863033"/>
            <a:ext cx="9095232" cy="1893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xfrm>
            <a:off x="2644826" y="953613"/>
            <a:ext cx="5992207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>
              <a:buSzPts val="6600"/>
            </a:pPr>
            <a:r>
              <a:rPr lang="en-US" sz="3300" dirty="0">
                <a:latin typeface="Myriad Pro"/>
              </a:rPr>
              <a:t>Nucleotides - DNA versus RNA</a:t>
            </a:r>
            <a:endParaRPr dirty="0">
              <a:latin typeface="Myriad Pro"/>
            </a:endParaRPr>
          </a:p>
        </p:txBody>
      </p:sp>
      <p:pic>
        <p:nvPicPr>
          <p:cNvPr id="143" name="Google Shape;143;p27" descr="Google Shape;9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600" y="1765307"/>
            <a:ext cx="11360801" cy="232541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 txBox="1"/>
          <p:nvPr/>
        </p:nvSpPr>
        <p:spPr>
          <a:xfrm>
            <a:off x="5640930" y="3180214"/>
            <a:ext cx="910141" cy="49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5800"/>
            </a:pPr>
            <a:endParaRPr sz="2900">
              <a:latin typeface="Myriad Pro"/>
              <a:ea typeface="Short Stack"/>
              <a:cs typeface="Short Stack"/>
              <a:sym typeface="Short Stack"/>
            </a:endParaRPr>
          </a:p>
        </p:txBody>
      </p:sp>
      <p:pic>
        <p:nvPicPr>
          <p:cNvPr id="146" name="Google Shape;146;p27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3125" y="4749800"/>
            <a:ext cx="3892551" cy="1699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7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65813" y="4935720"/>
            <a:ext cx="1900175" cy="132796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7"/>
          <p:cNvSpPr txBox="1"/>
          <p:nvPr/>
        </p:nvSpPr>
        <p:spPr>
          <a:xfrm>
            <a:off x="7210635" y="5285514"/>
            <a:ext cx="513930" cy="62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7500"/>
            </a:pPr>
            <a:r>
              <a:rPr lang="en-US" sz="3750" dirty="0">
                <a:latin typeface="Myriad Pro"/>
                <a:ea typeface="Short Stack"/>
                <a:cs typeface="Short Stack"/>
                <a:sym typeface="Short Stack"/>
              </a:rPr>
              <a:t>5’</a:t>
            </a:r>
            <a:endParaRPr sz="900" dirty="0">
              <a:latin typeface="Myriad Pro"/>
            </a:endParaRPr>
          </a:p>
        </p:txBody>
      </p:sp>
      <p:sp>
        <p:nvSpPr>
          <p:cNvPr id="149" name="Google Shape;149;p27"/>
          <p:cNvSpPr txBox="1"/>
          <p:nvPr/>
        </p:nvSpPr>
        <p:spPr>
          <a:xfrm>
            <a:off x="9907235" y="5285514"/>
            <a:ext cx="536558" cy="62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7500"/>
            </a:pPr>
            <a:r>
              <a:rPr lang="en-US" sz="3750" dirty="0">
                <a:latin typeface="Myriad Pro"/>
                <a:ea typeface="Short Stack"/>
                <a:cs typeface="Short Stack"/>
                <a:sym typeface="Short Stack"/>
              </a:rPr>
              <a:t>3’</a:t>
            </a:r>
            <a:endParaRPr sz="900" dirty="0">
              <a:latin typeface="Myriad Pro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6D7B34-F51F-056A-BEDB-6F1B577C6023}"/>
              </a:ext>
            </a:extLst>
          </p:cNvPr>
          <p:cNvSpPr/>
          <p:nvPr/>
        </p:nvSpPr>
        <p:spPr>
          <a:xfrm>
            <a:off x="229585" y="1498187"/>
            <a:ext cx="5806091" cy="249810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F9673-4E22-8AD5-88A6-B35539FC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>
            <a:spLocks noGrp="1"/>
          </p:cNvSpPr>
          <p:nvPr>
            <p:ph type="title"/>
          </p:nvPr>
        </p:nvSpPr>
        <p:spPr>
          <a:xfrm>
            <a:off x="2579995" y="970616"/>
            <a:ext cx="7544392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7400"/>
            </a:pPr>
            <a:r>
              <a:rPr lang="en-US" sz="3700" dirty="0">
                <a:latin typeface="Myriad Pro"/>
              </a:rPr>
              <a:t>Please Orientate Your DNA Sequence …</a:t>
            </a:r>
            <a:endParaRPr dirty="0">
              <a:latin typeface="Myriad Pro"/>
            </a:endParaRPr>
          </a:p>
        </p:txBody>
      </p:sp>
      <p:pic>
        <p:nvPicPr>
          <p:cNvPr id="155" name="Google Shape;155;p28" descr="Google Shape;124;p24"/>
          <p:cNvPicPr preferRelativeResize="0"/>
          <p:nvPr/>
        </p:nvPicPr>
        <p:blipFill rotWithShape="1">
          <a:blip r:embed="rId3">
            <a:alphaModFix/>
          </a:blip>
          <a:srcRect l="34171" t="2257" r="40024"/>
          <a:stretch/>
        </p:blipFill>
        <p:spPr>
          <a:xfrm rot="5400000">
            <a:off x="4911307" y="-2882383"/>
            <a:ext cx="2369368" cy="1196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8"/>
          <p:cNvSpPr txBox="1"/>
          <p:nvPr/>
        </p:nvSpPr>
        <p:spPr>
          <a:xfrm>
            <a:off x="581116" y="4868249"/>
            <a:ext cx="10826568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lnSpc>
                <a:spcPct val="120000"/>
              </a:lnSpc>
              <a:buClr>
                <a:srgbClr val="FFFFFF"/>
              </a:buClr>
              <a:buSzPts val="5800"/>
            </a:pPr>
            <a:r>
              <a:rPr lang="en-US" sz="2900" dirty="0">
                <a:latin typeface="Myriad Pro"/>
                <a:ea typeface="Short Stack"/>
                <a:cs typeface="Short Stack"/>
                <a:sym typeface="Short Stack"/>
              </a:rPr>
              <a:t>Top DNA strand </a:t>
            </a:r>
            <a:r>
              <a:rPr lang="en-US" sz="2900" dirty="0">
                <a:solidFill>
                  <a:schemeClr val="accent6">
                    <a:lumMod val="75000"/>
                  </a:schemeClr>
                </a:solidFill>
                <a:latin typeface="Myriad Pro"/>
                <a:ea typeface="Short Stack"/>
                <a:cs typeface="Short Stack"/>
                <a:sym typeface="Short Stack"/>
              </a:rPr>
              <a:t>(3’—&gt;5”)</a:t>
            </a:r>
            <a:r>
              <a:rPr lang="en-US" sz="2900" dirty="0">
                <a:latin typeface="Myriad Pro"/>
                <a:ea typeface="Short Stack"/>
                <a:cs typeface="Short Stack"/>
                <a:sym typeface="Short Stack"/>
              </a:rPr>
              <a:t> arrow points to the </a:t>
            </a:r>
            <a:r>
              <a:rPr lang="en-US" sz="2900" dirty="0">
                <a:solidFill>
                  <a:schemeClr val="accent6">
                    <a:lumMod val="75000"/>
                  </a:schemeClr>
                </a:solidFill>
                <a:latin typeface="Myriad Pro"/>
                <a:ea typeface="Short Stack"/>
                <a:cs typeface="Short Stack"/>
                <a:sym typeface="Short Stack"/>
              </a:rPr>
              <a:t>LEFT</a:t>
            </a:r>
            <a:r>
              <a:rPr lang="en-US" sz="2900" dirty="0">
                <a:latin typeface="Myriad Pro"/>
                <a:ea typeface="Short Stack"/>
                <a:cs typeface="Short Stack"/>
                <a:sym typeface="Short Stack"/>
              </a:rPr>
              <a:t>, </a:t>
            </a:r>
            <a:endParaRPr sz="900" dirty="0">
              <a:latin typeface="Myriad Pro"/>
            </a:endParaRPr>
          </a:p>
          <a:p>
            <a:pPr algn="ctr">
              <a:buClr>
                <a:srgbClr val="FFFFFF"/>
              </a:buClr>
              <a:buSzPts val="5800"/>
            </a:pPr>
            <a:r>
              <a:rPr lang="en-US" sz="2900" dirty="0">
                <a:latin typeface="Myriad Pro"/>
                <a:ea typeface="Short Stack"/>
                <a:cs typeface="Short Stack"/>
                <a:sym typeface="Short Stack"/>
              </a:rPr>
              <a:t>Bottom strand </a:t>
            </a:r>
            <a:r>
              <a:rPr lang="en-US" sz="2900" dirty="0">
                <a:solidFill>
                  <a:schemeClr val="accent4"/>
                </a:solidFill>
                <a:latin typeface="Myriad Pro"/>
                <a:ea typeface="Short Stack"/>
                <a:cs typeface="Short Stack"/>
                <a:sym typeface="Short Stack"/>
              </a:rPr>
              <a:t>(5’—&gt;3”) </a:t>
            </a:r>
            <a:r>
              <a:rPr lang="en-US" sz="2900" dirty="0">
                <a:latin typeface="Myriad Pro"/>
                <a:ea typeface="Short Stack"/>
                <a:cs typeface="Short Stack"/>
                <a:sym typeface="Short Stack"/>
              </a:rPr>
              <a:t>arrow points to the </a:t>
            </a:r>
            <a:r>
              <a:rPr lang="en-US" sz="2900" dirty="0">
                <a:solidFill>
                  <a:schemeClr val="accent4"/>
                </a:solidFill>
                <a:latin typeface="Myriad Pro"/>
                <a:ea typeface="Short Stack"/>
                <a:cs typeface="Short Stack"/>
                <a:sym typeface="Short Stack"/>
              </a:rPr>
              <a:t>RIGHT</a:t>
            </a:r>
            <a:endParaRPr sz="900" dirty="0">
              <a:solidFill>
                <a:schemeClr val="accent4"/>
              </a:solidFill>
              <a:latin typeface="Myriad Pro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4500E-F612-9E55-F9BA-4921FAEFC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title"/>
          </p:nvPr>
        </p:nvSpPr>
        <p:spPr>
          <a:xfrm>
            <a:off x="3258726" y="3022773"/>
            <a:ext cx="5257901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15000"/>
            </a:pPr>
            <a:r>
              <a:rPr lang="en-US" sz="7500" dirty="0">
                <a:latin typeface="Myriad Pro"/>
              </a:rPr>
              <a:t>Transcription</a:t>
            </a:r>
            <a:endParaRPr dirty="0">
              <a:latin typeface="Myriad Pro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375A3C-CE61-18BD-B19C-6FA54E29A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title"/>
          </p:nvPr>
        </p:nvSpPr>
        <p:spPr>
          <a:xfrm>
            <a:off x="3156077" y="451842"/>
            <a:ext cx="4753012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>
              <a:buSzPts val="6600"/>
            </a:pPr>
            <a:r>
              <a:rPr lang="en-US" sz="3300" dirty="0">
                <a:latin typeface="Myriad Pro"/>
              </a:rPr>
              <a:t>Transcription Placemat … </a:t>
            </a:r>
            <a:endParaRPr dirty="0">
              <a:latin typeface="Myriad Pro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E9D120-D26E-65FE-0A3C-46B93648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Picture 2" descr="A diagram of a human body&#10;&#10;Description automatically generated">
            <a:extLst>
              <a:ext uri="{FF2B5EF4-FFF2-40B4-BE49-F238E27FC236}">
                <a16:creationId xmlns:a16="http://schemas.microsoft.com/office/drawing/2014/main" id="{83D65576-C4E6-3E5D-574F-93DD524B4A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1" b="18488"/>
          <a:stretch/>
        </p:blipFill>
        <p:spPr>
          <a:xfrm>
            <a:off x="952500" y="1366885"/>
            <a:ext cx="10287000" cy="47793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 txBox="1">
            <a:spLocks noGrp="1"/>
          </p:cNvSpPr>
          <p:nvPr>
            <p:ph type="title"/>
          </p:nvPr>
        </p:nvSpPr>
        <p:spPr>
          <a:xfrm>
            <a:off x="2691757" y="986780"/>
            <a:ext cx="5858355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>
              <a:buSzPts val="6600"/>
            </a:pPr>
            <a:r>
              <a:rPr lang="en-US" sz="3300" dirty="0">
                <a:latin typeface="Myriad Pro"/>
              </a:rPr>
              <a:t>Nucleotides - DNA versus RNA</a:t>
            </a:r>
            <a:endParaRPr dirty="0">
              <a:latin typeface="Myriad Pro"/>
            </a:endParaRPr>
          </a:p>
        </p:txBody>
      </p:sp>
      <p:pic>
        <p:nvPicPr>
          <p:cNvPr id="173" name="Google Shape;173;p31" descr="Google Shape;94;p19"/>
          <p:cNvPicPr preferRelativeResize="0"/>
          <p:nvPr/>
        </p:nvPicPr>
        <p:blipFill rotWithShape="1">
          <a:blip r:embed="rId3">
            <a:alphaModFix/>
          </a:blip>
          <a:srcRect l="2196" r="2791"/>
          <a:stretch/>
        </p:blipFill>
        <p:spPr>
          <a:xfrm>
            <a:off x="461913" y="2368621"/>
            <a:ext cx="10794129" cy="23254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3F4EBB6-9F9A-2AC8-1D4B-9893D1D81182}"/>
              </a:ext>
            </a:extLst>
          </p:cNvPr>
          <p:cNvSpPr/>
          <p:nvPr/>
        </p:nvSpPr>
        <p:spPr>
          <a:xfrm>
            <a:off x="5781097" y="1885361"/>
            <a:ext cx="5538029" cy="2931736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DC3AD9-E9CA-3C35-40B7-B26561A4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85767F6-9443-A415-06BC-916BED792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8" b="11610"/>
          <a:stretch/>
        </p:blipFill>
        <p:spPr bwMode="auto">
          <a:xfrm>
            <a:off x="1376314" y="1602557"/>
            <a:ext cx="10121052" cy="496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" name="Google Shape;180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8500"/>
            </a:pPr>
            <a:r>
              <a:rPr lang="en-US" sz="4250"/>
              <a:t>Initiation </a:t>
            </a:r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476164-DE8F-04B6-C11C-294E7640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3"/>
          <p:cNvSpPr txBox="1">
            <a:spLocks noGrp="1"/>
          </p:cNvSpPr>
          <p:nvPr>
            <p:ph type="title"/>
          </p:nvPr>
        </p:nvSpPr>
        <p:spPr>
          <a:xfrm>
            <a:off x="4869041" y="882887"/>
            <a:ext cx="2453918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8500"/>
            </a:pPr>
            <a:r>
              <a:rPr lang="en-US" sz="4250" dirty="0">
                <a:latin typeface="Myriad Pro"/>
              </a:rPr>
              <a:t>Elongation</a:t>
            </a:r>
            <a:r>
              <a:rPr lang="en-US" sz="3300" dirty="0"/>
              <a:t> </a:t>
            </a:r>
            <a:endParaRPr dirty="0"/>
          </a:p>
        </p:txBody>
      </p:sp>
      <p:pic>
        <p:nvPicPr>
          <p:cNvPr id="187" name="Google Shape;187;p33" descr="Google Shape;13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2067" y="1572524"/>
            <a:ext cx="10067867" cy="50482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319142-A458-651E-3545-A0B50A96B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>
            <a:spLocks noGrp="1"/>
          </p:cNvSpPr>
          <p:nvPr>
            <p:ph type="title"/>
          </p:nvPr>
        </p:nvSpPr>
        <p:spPr>
          <a:xfrm>
            <a:off x="4738733" y="696945"/>
            <a:ext cx="3142075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8500"/>
            </a:pPr>
            <a:r>
              <a:rPr lang="en-US" sz="4250" dirty="0">
                <a:latin typeface="Myriad Pro"/>
              </a:rPr>
              <a:t>Termination</a:t>
            </a:r>
            <a:r>
              <a:rPr lang="en-US" sz="4250" dirty="0"/>
              <a:t> </a:t>
            </a:r>
            <a:endParaRPr dirty="0"/>
          </a:p>
        </p:txBody>
      </p:sp>
      <p:pic>
        <p:nvPicPr>
          <p:cNvPr id="193" name="Google Shape;193;p34" descr="Google Shape;14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549" y="1345214"/>
            <a:ext cx="11769391" cy="46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8F9258-44AC-C104-B6FE-59DCA07F7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>
            <a:spLocks noGrp="1"/>
          </p:cNvSpPr>
          <p:nvPr>
            <p:ph type="title"/>
          </p:nvPr>
        </p:nvSpPr>
        <p:spPr>
          <a:xfrm>
            <a:off x="3310415" y="515831"/>
            <a:ext cx="5571169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10000"/>
            </a:pPr>
            <a:r>
              <a:rPr lang="en-US" sz="5000" dirty="0">
                <a:latin typeface="Myriad Pro"/>
                <a:ea typeface="Short Stack"/>
                <a:cs typeface="Short Stack"/>
                <a:sym typeface="Short Stack"/>
              </a:rPr>
              <a:t>Student Products</a:t>
            </a:r>
            <a:endParaRPr dirty="0">
              <a:latin typeface="Myriad Pro"/>
            </a:endParaRPr>
          </a:p>
        </p:txBody>
      </p:sp>
      <p:sp>
        <p:nvSpPr>
          <p:cNvPr id="199" name="Google Shape;199;p35"/>
          <p:cNvSpPr txBox="1">
            <a:spLocks noGrp="1"/>
          </p:cNvSpPr>
          <p:nvPr>
            <p:ph type="subTitle" idx="4294967295"/>
          </p:nvPr>
        </p:nvSpPr>
        <p:spPr>
          <a:xfrm>
            <a:off x="1174603" y="2878137"/>
            <a:ext cx="3506787" cy="1409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marL="375227" indent="-375227">
              <a:spcBef>
                <a:spcPts val="0"/>
              </a:spcBef>
              <a:buSzPts val="2623"/>
            </a:pPr>
            <a:r>
              <a:rPr lang="en-US" dirty="0">
                <a:solidFill>
                  <a:schemeClr val="tx1"/>
                </a:solidFill>
                <a:latin typeface="Myriad Pro"/>
              </a:rPr>
              <a:t>Stop Motion</a:t>
            </a:r>
            <a:endParaRPr dirty="0">
              <a:solidFill>
                <a:schemeClr val="tx1"/>
              </a:solidFill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623"/>
            </a:pPr>
            <a:r>
              <a:rPr lang="en-US" dirty="0">
                <a:solidFill>
                  <a:schemeClr val="tx1"/>
                </a:solidFill>
                <a:latin typeface="Myriad Pro"/>
              </a:rPr>
              <a:t>Video</a:t>
            </a:r>
            <a:endParaRPr dirty="0">
              <a:solidFill>
                <a:schemeClr val="tx1"/>
              </a:solidFill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623"/>
            </a:pPr>
            <a:r>
              <a:rPr lang="en-US" dirty="0">
                <a:solidFill>
                  <a:schemeClr val="tx1"/>
                </a:solidFill>
                <a:latin typeface="Myriad Pro"/>
              </a:rPr>
              <a:t>Photos &amp; Google Slides</a:t>
            </a:r>
            <a:endParaRPr dirty="0">
              <a:solidFill>
                <a:schemeClr val="tx1"/>
              </a:solidFill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623"/>
            </a:pPr>
            <a:r>
              <a:rPr lang="en-US" dirty="0">
                <a:solidFill>
                  <a:schemeClr val="tx1"/>
                </a:solidFill>
                <a:latin typeface="Myriad Pro"/>
              </a:rPr>
              <a:t>Peer Review Presentations</a:t>
            </a:r>
            <a:endParaRPr dirty="0">
              <a:solidFill>
                <a:schemeClr val="tx1"/>
              </a:solidFill>
              <a:latin typeface="Myriad Pro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31BA9-3486-C938-7634-43990AA65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2" name="Online Media 1" title="Transcription Stop Motion">
            <a:hlinkClick r:id="" action="ppaction://media"/>
            <a:extLst>
              <a:ext uri="{FF2B5EF4-FFF2-40B4-BE49-F238E27FC236}">
                <a16:creationId xmlns:a16="http://schemas.microsoft.com/office/drawing/2014/main" id="{AB7A7C51-1103-80CC-135A-FA521C3A92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81390" y="1705318"/>
            <a:ext cx="6646616" cy="3755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>
            <a:spLocks noGrp="1"/>
          </p:cNvSpPr>
          <p:nvPr>
            <p:ph idx="1"/>
          </p:nvPr>
        </p:nvSpPr>
        <p:spPr>
          <a:xfrm>
            <a:off x="1016192" y="1074656"/>
            <a:ext cx="5284665" cy="54891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marL="330200" indent="-330200">
              <a:spcBef>
                <a:spcPts val="0"/>
              </a:spcBef>
            </a:pPr>
            <a:r>
              <a:rPr lang="en-US" sz="2400" dirty="0">
                <a:latin typeface="Myriad Pro"/>
              </a:rPr>
              <a:t>What if I want my students to model mRNA processing of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  <a:latin typeface="Myriad Pro"/>
              </a:rPr>
              <a:t>introns</a:t>
            </a:r>
            <a:r>
              <a:rPr lang="en-US" sz="2400" dirty="0">
                <a:latin typeface="Myriad Pro"/>
              </a:rPr>
              <a:t> and 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Myriad Pro"/>
              </a:rPr>
              <a:t>exons</a:t>
            </a:r>
            <a:r>
              <a:rPr lang="en-US" sz="2400" dirty="0">
                <a:latin typeface="Myriad Pro"/>
              </a:rPr>
              <a:t>?</a:t>
            </a:r>
            <a:endParaRPr sz="2400" dirty="0">
              <a:latin typeface="Myriad Pro"/>
            </a:endParaRPr>
          </a:p>
          <a:p>
            <a:pPr marL="330200" indent="-330200"/>
            <a:r>
              <a:rPr lang="en-US" sz="2400" dirty="0">
                <a:latin typeface="Myriad Pro"/>
              </a:rPr>
              <a:t>What if I want my students to model the </a:t>
            </a:r>
            <a:r>
              <a:rPr lang="en-US" sz="2400" dirty="0">
                <a:solidFill>
                  <a:srgbClr val="CC99FF"/>
                </a:solidFill>
                <a:latin typeface="Myriad Pro"/>
              </a:rPr>
              <a:t>5” G-cap </a:t>
            </a:r>
            <a:r>
              <a:rPr lang="en-US" sz="2400" dirty="0">
                <a:latin typeface="Myriad Pro"/>
              </a:rPr>
              <a:t>or the </a:t>
            </a:r>
            <a:r>
              <a:rPr lang="en-US" sz="2400" dirty="0">
                <a:solidFill>
                  <a:schemeClr val="accent4"/>
                </a:solidFill>
                <a:latin typeface="Myriad Pro"/>
              </a:rPr>
              <a:t>poly-A tail</a:t>
            </a:r>
            <a:r>
              <a:rPr lang="en-US" sz="2400" dirty="0">
                <a:latin typeface="Myriad Pro"/>
              </a:rPr>
              <a:t>?</a:t>
            </a:r>
            <a:endParaRPr sz="2400" dirty="0">
              <a:latin typeface="Myriad Pro"/>
            </a:endParaRPr>
          </a:p>
          <a:p>
            <a:pPr marL="330200" indent="-330200">
              <a:lnSpc>
                <a:spcPct val="150000"/>
              </a:lnSpc>
            </a:pPr>
            <a:r>
              <a:rPr lang="en-US" sz="2400" dirty="0">
                <a:latin typeface="Myriad Pro"/>
              </a:rPr>
              <a:t>Put the challenge to your students!</a:t>
            </a:r>
            <a:endParaRPr sz="2400" dirty="0">
              <a:latin typeface="Myriad Pro"/>
            </a:endParaRPr>
          </a:p>
        </p:txBody>
      </p:sp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2477346" y="455809"/>
            <a:ext cx="7015445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9000"/>
            </a:pPr>
            <a:r>
              <a:rPr lang="en-US" sz="4500" dirty="0">
                <a:latin typeface="Myriad Pro"/>
              </a:rPr>
              <a:t>ALL Models have weaknesses! </a:t>
            </a:r>
            <a:endParaRPr dirty="0">
              <a:latin typeface="Myriad Pro"/>
            </a:endParaRPr>
          </a:p>
        </p:txBody>
      </p:sp>
      <p:sp>
        <p:nvSpPr>
          <p:cNvPr id="207" name="Google Shape;207;p36"/>
          <p:cNvSpPr txBox="1"/>
          <p:nvPr/>
        </p:nvSpPr>
        <p:spPr>
          <a:xfrm>
            <a:off x="6660542" y="6059848"/>
            <a:ext cx="5288575" cy="23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2400"/>
            </a:pPr>
            <a:r>
              <a:rPr lang="en-US" sz="1200">
                <a:latin typeface="Myriad Pro"/>
                <a:ea typeface="Short Stack"/>
                <a:cs typeface="Short Stack"/>
                <a:sym typeface="Short Stack"/>
              </a:rPr>
              <a:t>https://www.brainkart.com/article/Transcription_38062/</a:t>
            </a:r>
            <a:endParaRPr sz="900">
              <a:latin typeface="Myriad Pro"/>
            </a:endParaRPr>
          </a:p>
        </p:txBody>
      </p:sp>
      <p:pic>
        <p:nvPicPr>
          <p:cNvPr id="208" name="Google Shape;208;p36" descr="Image"/>
          <p:cNvPicPr preferRelativeResize="0"/>
          <p:nvPr/>
        </p:nvPicPr>
        <p:blipFill rotWithShape="1">
          <a:blip r:embed="rId3">
            <a:alphaModFix/>
          </a:blip>
          <a:srcRect b="8643"/>
          <a:stretch/>
        </p:blipFill>
        <p:spPr>
          <a:xfrm>
            <a:off x="6300857" y="1696495"/>
            <a:ext cx="5478211" cy="42199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8B1D74-C87D-1541-DD09-F82746935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rgbClr val="595959"/>
              </a:buClr>
              <a:buSzPts val="7140"/>
              <a:buNone/>
            </a:pPr>
            <a:r>
              <a:rPr lang="en-US" sz="3570" dirty="0">
                <a:latin typeface="Myriad Pro"/>
              </a:rPr>
              <a:t>Mark Eberhard</a:t>
            </a:r>
            <a:endParaRPr dirty="0">
              <a:latin typeface="Myriad Pro"/>
            </a:endParaRPr>
          </a:p>
          <a:p>
            <a:pPr marL="0" indent="0">
              <a:lnSpc>
                <a:spcPct val="115000"/>
              </a:lnSpc>
              <a:spcBef>
                <a:spcPts val="1350"/>
              </a:spcBef>
              <a:buClr>
                <a:srgbClr val="595959"/>
              </a:buClr>
              <a:buSzPts val="4500"/>
              <a:buNone/>
            </a:pPr>
            <a:r>
              <a:rPr lang="en-US" dirty="0">
                <a:solidFill>
                  <a:srgbClr val="0070C0"/>
                </a:solidFill>
                <a:latin typeface="Myriad Pro"/>
              </a:rPr>
              <a:t>St. Clair High School in St. Clair, MI</a:t>
            </a:r>
            <a:r>
              <a:rPr lang="en-US" sz="2295" dirty="0">
                <a:solidFill>
                  <a:srgbClr val="0070C0"/>
                </a:solidFill>
                <a:latin typeface="Myriad Pro"/>
              </a:rPr>
              <a:t> </a:t>
            </a:r>
            <a:endParaRPr dirty="0">
              <a:solidFill>
                <a:srgbClr val="0070C0"/>
              </a:solidFill>
              <a:latin typeface="Myriad Pro"/>
            </a:endParaRPr>
          </a:p>
          <a:p>
            <a:pPr marL="0" indent="0">
              <a:lnSpc>
                <a:spcPct val="115000"/>
              </a:lnSpc>
              <a:spcBef>
                <a:spcPts val="1350"/>
              </a:spcBef>
              <a:buClr>
                <a:srgbClr val="595959"/>
              </a:buClr>
              <a:buSzPts val="4500"/>
              <a:buNone/>
            </a:pP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Myriad Pro"/>
              </a:rPr>
              <a:t>38 years in the biology classroom</a:t>
            </a:r>
            <a:r>
              <a:rPr lang="en-US" sz="2295" dirty="0">
                <a:solidFill>
                  <a:schemeClr val="accent4">
                    <a:lumMod val="60000"/>
                    <a:lumOff val="40000"/>
                  </a:schemeClr>
                </a:solidFill>
                <a:latin typeface="Myriad Pro"/>
              </a:rPr>
              <a:t> 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  <a:latin typeface="Myriad Pro"/>
            </a:endParaRPr>
          </a:p>
          <a:p>
            <a:pPr marL="0" indent="0">
              <a:lnSpc>
                <a:spcPct val="115000"/>
              </a:lnSpc>
              <a:spcBef>
                <a:spcPts val="1350"/>
              </a:spcBef>
              <a:buClr>
                <a:srgbClr val="595959"/>
              </a:buClr>
              <a:buSzPts val="4590"/>
              <a:buNone/>
            </a:pPr>
            <a:r>
              <a:rPr lang="en-US" sz="2295" dirty="0">
                <a:latin typeface="Myriad Pro"/>
              </a:rPr>
              <a:t>3DMD Model Teacher, Board of Directors for Michigan Association of Biology Teachers, HHMI </a:t>
            </a:r>
            <a:r>
              <a:rPr lang="en-US" sz="2295" dirty="0" err="1">
                <a:latin typeface="Myriad Pro"/>
              </a:rPr>
              <a:t>Biointeractive</a:t>
            </a:r>
            <a:r>
              <a:rPr lang="en-US" sz="2295" dirty="0">
                <a:latin typeface="Myriad Pro"/>
              </a:rPr>
              <a:t> Ambassador, Writing Team for College Board’s Pre-AP Biology, AP Biology Reader</a:t>
            </a:r>
            <a:endParaRPr dirty="0">
              <a:latin typeface="Myriad Pro"/>
            </a:endParaRPr>
          </a:p>
          <a:p>
            <a:pPr marL="0" indent="0">
              <a:lnSpc>
                <a:spcPct val="115000"/>
              </a:lnSpc>
              <a:spcBef>
                <a:spcPts val="1350"/>
              </a:spcBef>
              <a:buClr>
                <a:srgbClr val="595959"/>
              </a:buClr>
              <a:buSzPts val="4590"/>
              <a:buNone/>
            </a:pPr>
            <a:r>
              <a:rPr lang="en-US" sz="2295" dirty="0">
                <a:latin typeface="Myriad Pro"/>
              </a:rPr>
              <a:t>NABT Outstanding Biology Teacher 2020 for Michigan</a:t>
            </a:r>
            <a:endParaRPr dirty="0">
              <a:latin typeface="Myriad Pro"/>
            </a:endParaRPr>
          </a:p>
          <a:p>
            <a:pPr marL="0" indent="0">
              <a:lnSpc>
                <a:spcPct val="115000"/>
              </a:lnSpc>
              <a:spcBef>
                <a:spcPts val="1350"/>
              </a:spcBef>
              <a:buClr>
                <a:srgbClr val="595959"/>
              </a:buClr>
              <a:buSzPts val="5100"/>
              <a:buNone/>
            </a:pPr>
            <a:r>
              <a:rPr lang="en-US" sz="2550" dirty="0">
                <a:latin typeface="Myriad Pro"/>
              </a:rPr>
              <a:t>Email = </a:t>
            </a:r>
            <a:r>
              <a:rPr lang="en-US" sz="2550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Myriad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meberhard@ecsd.us</a:t>
            </a:r>
            <a:r>
              <a:rPr lang="en-US" sz="2295" dirty="0">
                <a:solidFill>
                  <a:schemeClr val="accent4">
                    <a:lumMod val="60000"/>
                    <a:lumOff val="40000"/>
                  </a:schemeClr>
                </a:solidFill>
                <a:latin typeface="Myriad Pro"/>
              </a:rPr>
              <a:t> </a:t>
            </a:r>
            <a:endParaRPr dirty="0">
              <a:solidFill>
                <a:schemeClr val="accent4">
                  <a:lumMod val="60000"/>
                  <a:lumOff val="40000"/>
                </a:schemeClr>
              </a:solidFill>
              <a:latin typeface="Myriad Pro"/>
            </a:endParaRPr>
          </a:p>
        </p:txBody>
      </p:sp>
      <p:pic>
        <p:nvPicPr>
          <p:cNvPr id="85" name="Google Shape;85;p19" descr="Google Shape;6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5720" y="414134"/>
            <a:ext cx="3548295" cy="324587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9"/>
          <p:cNvSpPr/>
          <p:nvPr/>
        </p:nvSpPr>
        <p:spPr>
          <a:xfrm>
            <a:off x="11477909" y="2723081"/>
            <a:ext cx="462401" cy="380001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254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000000"/>
              </a:buClr>
              <a:buSzPts val="3600"/>
            </a:pP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9"/>
          <p:cNvSpPr/>
          <p:nvPr/>
        </p:nvSpPr>
        <p:spPr>
          <a:xfrm>
            <a:off x="8397599" y="5008133"/>
            <a:ext cx="3647102" cy="1648443"/>
          </a:xfrm>
          <a:prstGeom prst="rect">
            <a:avLst/>
          </a:prstGeom>
          <a:solidFill>
            <a:srgbClr val="CBC8C2"/>
          </a:solidFill>
          <a:ln>
            <a:noFill/>
          </a:ln>
          <a:effectLst>
            <a:outerShdw blurRad="63500" rotWithShape="0">
              <a:srgbClr val="000000">
                <a:alpha val="49803"/>
              </a:srgbClr>
            </a:outerShdw>
          </a:effectLst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>
              <a:buClr>
                <a:srgbClr val="FF2600"/>
              </a:buClr>
              <a:buSzPts val="4400"/>
            </a:pPr>
            <a:endParaRPr sz="2200">
              <a:solidFill>
                <a:srgbClr val="FF2600"/>
              </a:solidFill>
              <a:latin typeface="Short Stack"/>
              <a:ea typeface="Short Stack"/>
              <a:cs typeface="Short Stack"/>
              <a:sym typeface="Short Stack"/>
            </a:endParaRPr>
          </a:p>
        </p:txBody>
      </p:sp>
      <p:pic>
        <p:nvPicPr>
          <p:cNvPr id="88" name="Google Shape;88;p19" descr="Google Shape;62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78990" y="5087731"/>
            <a:ext cx="1029414" cy="1489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9" descr="Google Shape;60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21749" y="5158829"/>
            <a:ext cx="1168793" cy="134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 descr="Google Shape;61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90209" y="745734"/>
            <a:ext cx="1548962" cy="16708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5604E6-29BC-317B-5258-28AF6F496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667101" y="3028236"/>
            <a:ext cx="10200167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15000"/>
            </a:pPr>
            <a:r>
              <a:rPr lang="en-US" sz="7500" dirty="0">
                <a:latin typeface="Myriad Pro"/>
              </a:rPr>
              <a:t>Translation</a:t>
            </a:r>
            <a:endParaRPr lang="en-US"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C1EA33-5393-737B-18E8-7ED0CA4B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8"/>
          <p:cNvSpPr txBox="1">
            <a:spLocks noGrp="1"/>
          </p:cNvSpPr>
          <p:nvPr>
            <p:ph type="title"/>
          </p:nvPr>
        </p:nvSpPr>
        <p:spPr>
          <a:xfrm>
            <a:off x="3523721" y="257039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>
              <a:buSzPts val="6600"/>
            </a:pPr>
            <a:r>
              <a:rPr lang="en-US" sz="3300">
                <a:latin typeface="Myriad Pro"/>
              </a:rPr>
              <a:t>Translation Placemat … </a:t>
            </a:r>
            <a:endParaRPr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E7BD09-C96C-AA02-6B07-1FC773D1B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4" name="Picture 3" descr="A close-up of a dna test&#10;&#10;Description automatically generated">
            <a:extLst>
              <a:ext uri="{FF2B5EF4-FFF2-40B4-BE49-F238E27FC236}">
                <a16:creationId xmlns:a16="http://schemas.microsoft.com/office/drawing/2014/main" id="{28738A6D-555F-0A9C-6EFF-9C9227A1A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 b="19167"/>
          <a:stretch/>
        </p:blipFill>
        <p:spPr>
          <a:xfrm>
            <a:off x="952500" y="1104900"/>
            <a:ext cx="10287000" cy="50482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9"/>
          <p:cNvSpPr txBox="1">
            <a:spLocks noGrp="1"/>
          </p:cNvSpPr>
          <p:nvPr>
            <p:ph type="title"/>
          </p:nvPr>
        </p:nvSpPr>
        <p:spPr>
          <a:xfrm>
            <a:off x="1455503" y="3044212"/>
            <a:ext cx="3276751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b" anchorCtr="0">
            <a:noAutofit/>
          </a:bodyPr>
          <a:lstStyle/>
          <a:p>
            <a:pPr>
              <a:buSzPts val="10000"/>
            </a:pPr>
            <a:r>
              <a:rPr lang="en-US" sz="4400" dirty="0">
                <a:latin typeface="Myriad Pro"/>
                <a:ea typeface="Short Stack"/>
                <a:cs typeface="Short Stack"/>
                <a:sym typeface="Short Stack"/>
              </a:rPr>
              <a:t>tRNA’s &amp; </a:t>
            </a:r>
            <a:br>
              <a:rPr lang="en-US" sz="4400" dirty="0">
                <a:latin typeface="Myriad Pro"/>
                <a:ea typeface="Short Stack"/>
                <a:cs typeface="Short Stack"/>
                <a:sym typeface="Short Stack"/>
              </a:rPr>
            </a:br>
            <a:r>
              <a:rPr lang="en-US" sz="4400" dirty="0">
                <a:latin typeface="Myriad Pro"/>
                <a:ea typeface="Short Stack"/>
                <a:cs typeface="Short Stack"/>
                <a:sym typeface="Short Stack"/>
              </a:rPr>
              <a:t>Amino Acids</a:t>
            </a:r>
            <a:endParaRPr sz="4400" dirty="0">
              <a:latin typeface="Myriad Pro"/>
            </a:endParaRPr>
          </a:p>
        </p:txBody>
      </p:sp>
      <p:pic>
        <p:nvPicPr>
          <p:cNvPr id="225" name="Google Shape;225;p39" descr="Google Shape;15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89101" y="595431"/>
            <a:ext cx="4759238" cy="57039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DE4F64-633C-8333-BC0B-4E32DB95C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0" descr="Google Shape;16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5014" y="3094851"/>
            <a:ext cx="4750514" cy="35867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B5FF09-A416-2564-2CF7-8AF4F932A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72842"/>
              </p:ext>
            </p:extLst>
          </p:nvPr>
        </p:nvGraphicFramePr>
        <p:xfrm>
          <a:off x="0" y="770021"/>
          <a:ext cx="12191993" cy="2138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8578">
                  <a:extLst>
                    <a:ext uri="{9D8B030D-6E8A-4147-A177-3AD203B41FA5}">
                      <a16:colId xmlns:a16="http://schemas.microsoft.com/office/drawing/2014/main" val="409490348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386741032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388210266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4248634230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2737751682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2645181167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1326942786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2280748822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3397708431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2031534761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1972485359"/>
                    </a:ext>
                  </a:extLst>
                </a:gridCol>
                <a:gridCol w="955765">
                  <a:extLst>
                    <a:ext uri="{9D8B030D-6E8A-4147-A177-3AD203B41FA5}">
                      <a16:colId xmlns:a16="http://schemas.microsoft.com/office/drawing/2014/main" val="3828579065"/>
                    </a:ext>
                  </a:extLst>
                </a:gridCol>
              </a:tblGrid>
              <a:tr h="432732">
                <a:tc gridSpan="1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Myriad Pro"/>
                        </a:rPr>
                        <a:t>5’ ----------------------------------------------------------------------------------------------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Myriad Pro"/>
                          <a:sym typeface="Wingdings" panose="05000000000000000000" pitchFamily="2" charset="2"/>
                        </a:rPr>
                        <a:t> &gt; 3’</a:t>
                      </a:r>
                      <a:endParaRPr lang="en-US" sz="200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529608"/>
                  </a:ext>
                </a:extLst>
              </a:tr>
              <a:tr h="66329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mRNA Codons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AUG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UGU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GAG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AUA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CAU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UGG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CCA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AGA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CAC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UGU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UAG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85193"/>
                  </a:ext>
                </a:extLst>
              </a:tr>
              <a:tr h="66329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tRNA </a:t>
                      </a:r>
                      <a:r>
                        <a:rPr lang="en-US" b="1" dirty="0" err="1">
                          <a:latin typeface="Myriad Pro"/>
                        </a:rPr>
                        <a:t>anitcodons</a:t>
                      </a:r>
                      <a:endParaRPr lang="en-US" b="1" dirty="0">
                        <a:latin typeface="Myriad Pr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UAU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ACA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CUC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UUA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GUA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ACC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GGU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UCU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GUG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ACA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AUC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100348"/>
                  </a:ext>
                </a:extLst>
              </a:tr>
              <a:tr h="379023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Myriad Pro"/>
                        </a:rPr>
                        <a:t>Amino Acid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Met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>
                          <a:latin typeface="Myriad Pro"/>
                        </a:rPr>
                        <a:t>Cys</a:t>
                      </a:r>
                      <a:endParaRPr lang="en-US" b="0" dirty="0">
                        <a:latin typeface="Myriad Pr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Glu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>
                          <a:latin typeface="Myriad Pro"/>
                        </a:rPr>
                        <a:t>Trp</a:t>
                      </a:r>
                      <a:endParaRPr lang="en-US" b="0" dirty="0">
                        <a:latin typeface="Myriad Pr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Pro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Arg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His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err="1">
                          <a:latin typeface="Myriad Pro"/>
                        </a:rPr>
                        <a:t>Cys</a:t>
                      </a:r>
                      <a:endParaRPr lang="en-US" b="0" dirty="0">
                        <a:latin typeface="Myriad Pro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Myriad Pro"/>
                        </a:rPr>
                        <a:t>STOP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29226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A9B047-BAD1-E7A0-58E9-FBDF3AF4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1" descr="Google Shape;165;p31"/>
          <p:cNvPicPr preferRelativeResize="0"/>
          <p:nvPr/>
        </p:nvPicPr>
        <p:blipFill rotWithShape="1">
          <a:blip r:embed="rId3">
            <a:alphaModFix/>
          </a:blip>
          <a:srcRect b="16114"/>
          <a:stretch/>
        </p:blipFill>
        <p:spPr>
          <a:xfrm>
            <a:off x="832626" y="100389"/>
            <a:ext cx="6076081" cy="6657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1" descr="Google Shape;165;p31"/>
          <p:cNvPicPr preferRelativeResize="0"/>
          <p:nvPr/>
        </p:nvPicPr>
        <p:blipFill rotWithShape="1">
          <a:blip r:embed="rId3">
            <a:alphaModFix/>
          </a:blip>
          <a:srcRect l="-676" t="83402" r="50101" b="431"/>
          <a:stretch/>
        </p:blipFill>
        <p:spPr>
          <a:xfrm>
            <a:off x="6096000" y="5342021"/>
            <a:ext cx="3538764" cy="14697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B81D2C-1FD2-6140-CF98-C68645860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0000"/>
            </a:pPr>
            <a:r>
              <a:rPr lang="en-US" sz="4800" dirty="0">
                <a:latin typeface="Myriad Pro"/>
                <a:ea typeface="Short Stack"/>
                <a:cs typeface="Short Stack"/>
                <a:sym typeface="Short Stack"/>
              </a:rPr>
              <a:t>Initiation </a:t>
            </a:r>
            <a:endParaRPr dirty="0">
              <a:latin typeface="Myriad Pro"/>
            </a:endParaRPr>
          </a:p>
        </p:txBody>
      </p:sp>
      <p:pic>
        <p:nvPicPr>
          <p:cNvPr id="251" name="Google Shape;251;p42" descr="Google Shape;17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1483" y="1468483"/>
            <a:ext cx="9489034" cy="49878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F6AA0-07E6-749D-93EC-2CDCA092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0000"/>
            </a:pPr>
            <a:r>
              <a:rPr lang="en-US" sz="4800" dirty="0">
                <a:latin typeface="Myriad Pro"/>
                <a:ea typeface="Short Stack"/>
                <a:cs typeface="Short Stack"/>
                <a:sym typeface="Short Stack"/>
              </a:rPr>
              <a:t>Elongation </a:t>
            </a:r>
            <a:endParaRPr dirty="0">
              <a:latin typeface="Myriad Pro"/>
            </a:endParaRPr>
          </a:p>
        </p:txBody>
      </p:sp>
      <p:pic>
        <p:nvPicPr>
          <p:cNvPr id="257" name="Google Shape;257;p43" descr="Google Shape;182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3783" y="1415376"/>
            <a:ext cx="9004433" cy="47331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C8C829-7A0E-633A-2A1F-D30EC1708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0000"/>
            </a:pPr>
            <a:r>
              <a:rPr lang="en-US" sz="4800" dirty="0">
                <a:latin typeface="Myriad Pro"/>
                <a:ea typeface="Short Stack"/>
                <a:cs typeface="Short Stack"/>
                <a:sym typeface="Short Stack"/>
              </a:rPr>
              <a:t>A-Site, P-Site, E-Site</a:t>
            </a:r>
            <a:endParaRPr sz="4800" dirty="0">
              <a:latin typeface="Myriad Pro"/>
            </a:endParaRPr>
          </a:p>
        </p:txBody>
      </p:sp>
      <p:pic>
        <p:nvPicPr>
          <p:cNvPr id="263" name="Google Shape;263;p44" descr="Google Shape;188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5965" y="1455821"/>
            <a:ext cx="9841371" cy="52160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9A5889-207A-8734-766E-D4C4B0561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5" descr="Google Shape;194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6808" y="1425863"/>
            <a:ext cx="9806868" cy="4989468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5"/>
          <p:cNvSpPr txBox="1"/>
          <p:nvPr/>
        </p:nvSpPr>
        <p:spPr>
          <a:xfrm>
            <a:off x="1852025" y="486919"/>
            <a:ext cx="8306550" cy="820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10000"/>
            </a:pPr>
            <a:r>
              <a:rPr lang="en-US" sz="4800" dirty="0">
                <a:latin typeface="Myriad Pro"/>
                <a:ea typeface="Short Stack"/>
                <a:cs typeface="Short Stack"/>
                <a:sym typeface="Short Stack"/>
              </a:rPr>
              <a:t>A-Site, P-Site, E-Site</a:t>
            </a:r>
            <a:endParaRPr sz="4800"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5F5B69-213E-1B82-DCBF-553616768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0000"/>
            </a:pPr>
            <a:r>
              <a:rPr lang="en-US" sz="4800" dirty="0">
                <a:latin typeface="Myriad Pro"/>
                <a:ea typeface="Short Stack"/>
                <a:cs typeface="Short Stack"/>
                <a:sym typeface="Short Stack"/>
              </a:rPr>
              <a:t>Elongation Continues  </a:t>
            </a:r>
            <a:endParaRPr sz="4800"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6273CE-CD76-AD5D-62F8-23BC77B11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 descr="A close-up of a puzzle&#10;&#10;Description automatically generated">
            <a:extLst>
              <a:ext uri="{FF2B5EF4-FFF2-40B4-BE49-F238E27FC236}">
                <a16:creationId xmlns:a16="http://schemas.microsoft.com/office/drawing/2014/main" id="{BA991096-BB92-4923-1D0F-2B62971082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" t="7698" r="-109" b="15188"/>
          <a:stretch/>
        </p:blipFill>
        <p:spPr>
          <a:xfrm>
            <a:off x="1005138" y="1010936"/>
            <a:ext cx="10181724" cy="52884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idx="1"/>
          </p:nvPr>
        </p:nvSpPr>
        <p:spPr>
          <a:xfrm>
            <a:off x="805351" y="1112453"/>
            <a:ext cx="6472142" cy="53314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marL="335280" indent="-335280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Myriad Pro"/>
              </a:rPr>
              <a:t>Where are you from?</a:t>
            </a:r>
            <a:endParaRPr sz="2400" dirty="0">
              <a:latin typeface="Myriad Pro"/>
            </a:endParaRPr>
          </a:p>
          <a:p>
            <a:pPr marL="335280" indent="-335280">
              <a:lnSpc>
                <a:spcPct val="150000"/>
              </a:lnSpc>
            </a:pPr>
            <a:r>
              <a:rPr lang="en-US" sz="2400" dirty="0">
                <a:latin typeface="Myriad Pro"/>
              </a:rPr>
              <a:t>What is your role in science education?</a:t>
            </a:r>
            <a:endParaRPr sz="2400" dirty="0">
              <a:latin typeface="Myriad Pro"/>
            </a:endParaRPr>
          </a:p>
          <a:p>
            <a:pPr marL="335280" indent="-335280">
              <a:lnSpc>
                <a:spcPct val="150000"/>
              </a:lnSpc>
            </a:pPr>
            <a:r>
              <a:rPr lang="en-US" sz="2400" dirty="0">
                <a:latin typeface="Myriad Pro"/>
              </a:rPr>
              <a:t>How long have you been in science education?</a:t>
            </a:r>
            <a:endParaRPr sz="2400" dirty="0">
              <a:latin typeface="Myriad Pro"/>
            </a:endParaRPr>
          </a:p>
          <a:p>
            <a:pPr marL="335280" indent="-335280">
              <a:lnSpc>
                <a:spcPct val="150000"/>
              </a:lnSpc>
            </a:pPr>
            <a:r>
              <a:rPr lang="en-US" sz="2400" dirty="0">
                <a:latin typeface="Myriad Pro"/>
              </a:rPr>
              <a:t>How familiar are you with modeling kits from 3D Molecular Designs and the Center for Biomolecular Modeling?</a:t>
            </a:r>
            <a:endParaRPr sz="2400" dirty="0">
              <a:latin typeface="Myriad Pro"/>
            </a:endParaRPr>
          </a:p>
        </p:txBody>
      </p:sp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 algn="ctr">
              <a:buSzPts val="10000"/>
            </a:pPr>
            <a:r>
              <a:rPr lang="en-US" sz="5000" dirty="0">
                <a:latin typeface="Myriad Pro"/>
                <a:ea typeface="Short Stack"/>
                <a:cs typeface="Short Stack"/>
                <a:sym typeface="Short Stack"/>
              </a:rPr>
              <a:t>Who is With Us Today?</a:t>
            </a:r>
            <a:endParaRPr dirty="0">
              <a:latin typeface="Myriad Pro"/>
            </a:endParaRPr>
          </a:p>
        </p:txBody>
      </p:sp>
      <p:pic>
        <p:nvPicPr>
          <p:cNvPr id="97" name="Google Shape;97;p2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188" y="2271860"/>
            <a:ext cx="4459186" cy="28238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A4829-8C0C-C699-3E13-0105374E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>
                <a:latin typeface="Myriad Pro"/>
              </a:rPr>
              <a:pPr/>
              <a:t>3</a:t>
            </a:fld>
            <a:endParaRPr lang="en-US">
              <a:latin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0000"/>
            </a:pPr>
            <a:r>
              <a:rPr lang="en-US" sz="4800">
                <a:latin typeface="Myriad Pro"/>
                <a:ea typeface="Short Stack"/>
                <a:cs typeface="Short Stack"/>
                <a:sym typeface="Short Stack"/>
              </a:rPr>
              <a:t>Termination</a:t>
            </a:r>
            <a:endParaRPr sz="4800">
              <a:latin typeface="Myriad Pro"/>
            </a:endParaRPr>
          </a:p>
        </p:txBody>
      </p:sp>
      <p:pic>
        <p:nvPicPr>
          <p:cNvPr id="281" name="Google Shape;281;p47" descr="Google Shape;20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16" y="1482367"/>
            <a:ext cx="11048968" cy="49600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E4CDEB-1580-FC9D-D46C-A6646C44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Translation Stop Motion">
            <a:hlinkClick r:id="" action="ppaction://media"/>
            <a:extLst>
              <a:ext uri="{FF2B5EF4-FFF2-40B4-BE49-F238E27FC236}">
                <a16:creationId xmlns:a16="http://schemas.microsoft.com/office/drawing/2014/main" id="{1932B61F-CBF8-E60E-3291-43B87694AE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96043" y="0"/>
            <a:ext cx="9056914" cy="6792686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3BEFDF-D624-C89E-1A78-B8613B47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marL="375227" indent="-375227">
              <a:spcBef>
                <a:spcPts val="0"/>
              </a:spcBef>
              <a:buSzPts val="2580"/>
            </a:pPr>
            <a:r>
              <a:rPr lang="en-US" sz="3200" dirty="0">
                <a:latin typeface="Myriad Pro"/>
              </a:rPr>
              <a:t>DNA</a:t>
            </a:r>
            <a:endParaRPr sz="3200" dirty="0"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580"/>
            </a:pPr>
            <a:r>
              <a:rPr lang="en-US" sz="3200" dirty="0">
                <a:latin typeface="Myriad Pro"/>
              </a:rPr>
              <a:t>mRNA</a:t>
            </a:r>
            <a:endParaRPr sz="3200" dirty="0"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580"/>
            </a:pPr>
            <a:r>
              <a:rPr lang="en-US" sz="3200" dirty="0">
                <a:latin typeface="Myriad Pro"/>
              </a:rPr>
              <a:t>tRNA</a:t>
            </a:r>
            <a:endParaRPr sz="3200" dirty="0">
              <a:latin typeface="Myriad Pro"/>
            </a:endParaRPr>
          </a:p>
          <a:p>
            <a:pPr marL="375227" indent="-375227">
              <a:spcBef>
                <a:spcPts val="2550"/>
              </a:spcBef>
              <a:buSzPts val="2580"/>
            </a:pPr>
            <a:r>
              <a:rPr lang="en-US" sz="3200" dirty="0">
                <a:latin typeface="Myriad Pro"/>
              </a:rPr>
              <a:t>Polypeptide Chain</a:t>
            </a:r>
            <a:endParaRPr sz="3200" dirty="0">
              <a:latin typeface="Myriad Pro"/>
            </a:endParaRPr>
          </a:p>
        </p:txBody>
      </p:sp>
      <p:sp>
        <p:nvSpPr>
          <p:cNvPr id="291" name="Google Shape;291;p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>
              <a:buSzPts val="10000"/>
            </a:pPr>
            <a:r>
              <a:rPr lang="en-US" sz="500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Where is each molecule now?</a:t>
            </a:r>
            <a:endParaRPr/>
          </a:p>
        </p:txBody>
      </p:sp>
      <p:pic>
        <p:nvPicPr>
          <p:cNvPr id="293" name="Google Shape;293;p4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13300" y="1654175"/>
            <a:ext cx="6350000" cy="271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FA31D7-1C91-532D-3298-B0673EDF1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50"/>
          <p:cNvSpPr txBox="1">
            <a:spLocks noGrp="1"/>
          </p:cNvSpPr>
          <p:nvPr>
            <p:ph type="title"/>
          </p:nvPr>
        </p:nvSpPr>
        <p:spPr>
          <a:xfrm>
            <a:off x="389861" y="468013"/>
            <a:ext cx="994526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6600"/>
            </a:pPr>
            <a:r>
              <a:rPr lang="en-US" dirty="0">
                <a:latin typeface="Myriad Pro"/>
              </a:rPr>
              <a:t>Connecting FGIK to the Amino Acid Starter Kit </a:t>
            </a:r>
            <a:endParaRPr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F0E2D3-F7B1-C8E3-A2ED-0F7B649FE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z="3200" smtClean="0">
                <a:latin typeface="Myriad Pro"/>
              </a:rPr>
              <a:pPr/>
              <a:t>33</a:t>
            </a:fld>
            <a:endParaRPr lang="en-US" sz="3200">
              <a:latin typeface="Myriad Pro"/>
            </a:endParaRPr>
          </a:p>
        </p:txBody>
      </p:sp>
      <p:pic>
        <p:nvPicPr>
          <p:cNvPr id="300" name="Google Shape;300;p50" descr="Google Shape;213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2287" y="1279874"/>
            <a:ext cx="4184066" cy="4837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diagram of a chemical element&#10;&#10;Description automatically generated">
            <a:extLst>
              <a:ext uri="{FF2B5EF4-FFF2-40B4-BE49-F238E27FC236}">
                <a16:creationId xmlns:a16="http://schemas.microsoft.com/office/drawing/2014/main" id="{95F44012-B031-CB68-59BA-01B084FC82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6" r="15497"/>
          <a:stretch/>
        </p:blipFill>
        <p:spPr>
          <a:xfrm>
            <a:off x="1093509" y="1594253"/>
            <a:ext cx="4817097" cy="420906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EA985A-586F-084E-8A0D-2144B574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05" name="Google Shape;305;p51"/>
          <p:cNvSpPr txBox="1">
            <a:spLocks noGrp="1"/>
          </p:cNvSpPr>
          <p:nvPr>
            <p:ph type="title"/>
          </p:nvPr>
        </p:nvSpPr>
        <p:spPr>
          <a:xfrm>
            <a:off x="837071" y="950660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algn="ctr">
              <a:buSzPts val="6600"/>
            </a:pPr>
            <a:r>
              <a:rPr lang="en-US" dirty="0">
                <a:latin typeface="Myriad Pro"/>
              </a:rPr>
              <a:t>Amino Acid Starter Kit Meets the FGIK</a:t>
            </a:r>
            <a:endParaRPr dirty="0">
              <a:latin typeface="Myriad Pro"/>
            </a:endParaRPr>
          </a:p>
        </p:txBody>
      </p:sp>
      <p:pic>
        <p:nvPicPr>
          <p:cNvPr id="306" name="Google Shape;306;p51" descr="Google Shape;21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685" y="1835247"/>
            <a:ext cx="5411732" cy="405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1" descr="Google Shape;22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6084" y="1835247"/>
            <a:ext cx="5411732" cy="4058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52" descr="Google Shape;22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7601" y="1368749"/>
            <a:ext cx="5621225" cy="41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2" descr="Google Shape;227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524" y="1368750"/>
            <a:ext cx="5494000" cy="41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D06C30-A7E9-2959-6BB4-17CA3C7B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>
              <a:buSzPts val="6000"/>
            </a:pPr>
            <a:r>
              <a:rPr lang="en-US" dirty="0">
                <a:latin typeface="Myriad Pro"/>
              </a:rPr>
              <a:t>Match the 3D Amino Acids to their foam counterparts! </a:t>
            </a:r>
            <a:endParaRPr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9ED48C-EDA9-49C4-5D72-682BD33C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319" name="Google Shape;319;p53" descr="Google Shape;23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6474" y="1179960"/>
            <a:ext cx="6924156" cy="5193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4"/>
          <p:cNvSpPr txBox="1">
            <a:spLocks noGrp="1"/>
          </p:cNvSpPr>
          <p:nvPr>
            <p:ph type="title"/>
          </p:nvPr>
        </p:nvSpPr>
        <p:spPr>
          <a:xfrm>
            <a:off x="394036" y="625136"/>
            <a:ext cx="10694743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5300"/>
            </a:pPr>
            <a:r>
              <a:rPr lang="en-US" dirty="0">
                <a:latin typeface="Myriad Pro"/>
              </a:rPr>
              <a:t>Place the Amino Acid R-groups on the Protein “Backbone”</a:t>
            </a:r>
            <a:endParaRPr dirty="0">
              <a:latin typeface="Myriad Pro"/>
            </a:endParaRPr>
          </a:p>
          <a:p>
            <a:pPr algn="ctr">
              <a:buSzPts val="5300"/>
            </a:pPr>
            <a:r>
              <a:rPr lang="en-US" dirty="0">
                <a:latin typeface="Myriad Pro"/>
              </a:rPr>
              <a:t>Based on the sequence of “dictated” by the mRNA </a:t>
            </a:r>
            <a:endParaRPr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4B4BD9-5101-2ED8-B869-BA6B6E59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z="3200" smtClean="0">
                <a:latin typeface="Myriad Pro"/>
              </a:rPr>
              <a:pPr/>
              <a:t>37</a:t>
            </a:fld>
            <a:endParaRPr lang="en-US" sz="3200">
              <a:latin typeface="Myriad Pro"/>
            </a:endParaRPr>
          </a:p>
        </p:txBody>
      </p:sp>
      <p:pic>
        <p:nvPicPr>
          <p:cNvPr id="325" name="Google Shape;325;p54" descr="Google Shape;239;p43"/>
          <p:cNvPicPr preferRelativeResize="0"/>
          <p:nvPr/>
        </p:nvPicPr>
        <p:blipFill rotWithShape="1">
          <a:blip r:embed="rId3">
            <a:alphaModFix/>
          </a:blip>
          <a:srcRect l="23073" r="13757"/>
          <a:stretch/>
        </p:blipFill>
        <p:spPr>
          <a:xfrm rot="-5400000">
            <a:off x="3706223" y="-894970"/>
            <a:ext cx="4827013" cy="10189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604E8-C01B-E66E-C2C5-F4B0C1F3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30" name="Google Shape;330;p55"/>
          <p:cNvSpPr txBox="1">
            <a:spLocks noGrp="1"/>
          </p:cNvSpPr>
          <p:nvPr>
            <p:ph type="title"/>
          </p:nvPr>
        </p:nvSpPr>
        <p:spPr>
          <a:xfrm>
            <a:off x="535682" y="1057085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6600"/>
            </a:pPr>
            <a:r>
              <a:rPr lang="en-US" dirty="0">
                <a:latin typeface="Myriad Pro"/>
              </a:rPr>
              <a:t>The Complete 10 Amino Acid Sequence </a:t>
            </a:r>
            <a:endParaRPr dirty="0">
              <a:latin typeface="Myriad Pro"/>
            </a:endParaRPr>
          </a:p>
          <a:p>
            <a:pPr algn="ctr">
              <a:buSzPts val="6600"/>
            </a:pPr>
            <a:r>
              <a:rPr lang="en-US" dirty="0">
                <a:latin typeface="Myriad Pro"/>
              </a:rPr>
              <a:t>= Primary Structure</a:t>
            </a:r>
            <a:endParaRPr dirty="0">
              <a:latin typeface="Myriad Pro"/>
            </a:endParaRPr>
          </a:p>
        </p:txBody>
      </p:sp>
      <p:pic>
        <p:nvPicPr>
          <p:cNvPr id="331" name="Google Shape;331;p55" descr="Google Shape;245;p44"/>
          <p:cNvPicPr preferRelativeResize="0"/>
          <p:nvPr/>
        </p:nvPicPr>
        <p:blipFill rotWithShape="1">
          <a:blip r:embed="rId3">
            <a:alphaModFix/>
          </a:blip>
          <a:srcRect t="22817" b="41361"/>
          <a:stretch/>
        </p:blipFill>
        <p:spPr>
          <a:xfrm>
            <a:off x="535682" y="2171730"/>
            <a:ext cx="11120599" cy="298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6"/>
          <p:cNvSpPr txBox="1">
            <a:spLocks noGrp="1"/>
          </p:cNvSpPr>
          <p:nvPr>
            <p:ph type="title"/>
          </p:nvPr>
        </p:nvSpPr>
        <p:spPr>
          <a:xfrm>
            <a:off x="1016192" y="498356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6600"/>
            </a:pPr>
            <a:r>
              <a:rPr lang="en-US" dirty="0">
                <a:latin typeface="Myriad Pro"/>
              </a:rPr>
              <a:t> The Tertiary Structure of our Protein built based on our original DNA sequence!</a:t>
            </a:r>
            <a:endParaRPr dirty="0">
              <a:latin typeface="Myriad Pro"/>
            </a:endParaRPr>
          </a:p>
        </p:txBody>
      </p:sp>
      <p:pic>
        <p:nvPicPr>
          <p:cNvPr id="337" name="Google Shape;337;p56" descr="Google Shape;25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1059" y="1440991"/>
            <a:ext cx="6792841" cy="50946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6E705F-6D54-806B-14A1-E7772DA2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 algn="ctr">
              <a:buSzPts val="10000"/>
            </a:pPr>
            <a:r>
              <a:rPr lang="en-US" sz="5000" dirty="0">
                <a:latin typeface="Myriad Pro"/>
                <a:ea typeface="Short Stack"/>
                <a:cs typeface="Short Stack"/>
                <a:sym typeface="Short Stack"/>
              </a:rPr>
              <a:t>Workshop Goals</a:t>
            </a:r>
            <a:endParaRPr dirty="0">
              <a:latin typeface="Myriad Pro"/>
            </a:endParaRPr>
          </a:p>
        </p:txBody>
      </p:sp>
      <p:sp>
        <p:nvSpPr>
          <p:cNvPr id="103" name="Google Shape;103;p21"/>
          <p:cNvSpPr txBox="1">
            <a:spLocks noGrp="1"/>
          </p:cNvSpPr>
          <p:nvPr>
            <p:ph idx="1"/>
          </p:nvPr>
        </p:nvSpPr>
        <p:spPr>
          <a:xfrm>
            <a:off x="113122" y="1502876"/>
            <a:ext cx="6971094" cy="49169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/>
          </a:bodyPr>
          <a:lstStyle/>
          <a:p>
            <a:pPr marL="259690" indent="-259690">
              <a:spcBef>
                <a:spcPts val="0"/>
              </a:spcBef>
              <a:buSzPts val="1465"/>
            </a:pPr>
            <a:r>
              <a:rPr lang="en-US" sz="1704" dirty="0">
                <a:latin typeface="Myriad Pro"/>
              </a:rPr>
              <a:t>Model and explain how the information stored in genes is transcribed and translated into a functional protein</a:t>
            </a:r>
            <a:endParaRPr dirty="0">
              <a:latin typeface="Myriad Pro"/>
            </a:endParaRPr>
          </a:p>
          <a:p>
            <a:pPr marL="259690" indent="-259690">
              <a:spcBef>
                <a:spcPts val="1100"/>
              </a:spcBef>
              <a:buSzPts val="1465"/>
            </a:pPr>
            <a:r>
              <a:rPr lang="en-US" sz="1704" dirty="0">
                <a:latin typeface="Myriad Pro"/>
              </a:rPr>
              <a:t>Recognize and address a weakness found in a model</a:t>
            </a:r>
            <a:endParaRPr dirty="0">
              <a:latin typeface="Myriad Pro"/>
            </a:endParaRPr>
          </a:p>
          <a:p>
            <a:pPr marL="259690" indent="-259690">
              <a:spcBef>
                <a:spcPts val="1100"/>
              </a:spcBef>
              <a:buSzPts val="1465"/>
            </a:pPr>
            <a:r>
              <a:rPr lang="en-US" sz="1704" dirty="0">
                <a:latin typeface="Myriad Pro"/>
              </a:rPr>
              <a:t>Connect knowledge from your current modeling activity to a previous modeling activity: help students make connections between newly acquired knowledge and prior knowledge</a:t>
            </a:r>
            <a:endParaRPr dirty="0">
              <a:latin typeface="Myriad Pro"/>
            </a:endParaRPr>
          </a:p>
          <a:p>
            <a:pPr marL="259690" indent="-259690">
              <a:spcBef>
                <a:spcPts val="1100"/>
              </a:spcBef>
              <a:buSzPts val="1465"/>
            </a:pPr>
            <a:r>
              <a:rPr lang="en-US" sz="1704" dirty="0">
                <a:latin typeface="Myriad Pro"/>
              </a:rPr>
              <a:t>Describe how a mutation in the DNA may lead to a change in its 3D shape that may alter its function</a:t>
            </a:r>
            <a:endParaRPr dirty="0">
              <a:latin typeface="Myriad Pro"/>
            </a:endParaRPr>
          </a:p>
        </p:txBody>
      </p:sp>
      <p:pic>
        <p:nvPicPr>
          <p:cNvPr id="104" name="Google Shape;104;p21" descr="Google Shape;251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93642" y="2168177"/>
            <a:ext cx="4801529" cy="36011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8DBD40-4FA7-7436-4FBD-5744A265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1DA0C0-F1AF-FC41-1ECA-2B6889B7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42" name="Google Shape;342;p57"/>
          <p:cNvSpPr txBox="1">
            <a:spLocks noGrp="1"/>
          </p:cNvSpPr>
          <p:nvPr>
            <p:ph type="title"/>
          </p:nvPr>
        </p:nvSpPr>
        <p:spPr>
          <a:xfrm>
            <a:off x="853764" y="2944583"/>
            <a:ext cx="10581297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15000"/>
            </a:pPr>
            <a:r>
              <a:rPr lang="en-US" sz="8000" dirty="0">
                <a:latin typeface="Myriad Pro"/>
              </a:rPr>
              <a:t>Mutations</a:t>
            </a:r>
            <a:endParaRPr sz="8000" dirty="0">
              <a:latin typeface="Myriad Pr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8"/>
          <p:cNvSpPr txBox="1">
            <a:spLocks noGrp="1"/>
          </p:cNvSpPr>
          <p:nvPr>
            <p:ph type="title"/>
          </p:nvPr>
        </p:nvSpPr>
        <p:spPr>
          <a:xfrm>
            <a:off x="855667" y="717487"/>
            <a:ext cx="10193081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>
              <a:buSzPts val="6600"/>
            </a:pPr>
            <a:r>
              <a:rPr lang="en-US" dirty="0">
                <a:latin typeface="Myriad Pro"/>
              </a:rPr>
              <a:t>What happens if we add a mutation, say a base substitution, to our original DNA Strand at BP 30?</a:t>
            </a:r>
            <a:endParaRPr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DC61BE-8802-422E-F568-8A31F0AC5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348" name="Google Shape;348;p58" descr="Google Shape;257;p46"/>
          <p:cNvPicPr preferRelativeResize="0"/>
          <p:nvPr/>
        </p:nvPicPr>
        <p:blipFill rotWithShape="1">
          <a:blip r:embed="rId3">
            <a:alphaModFix/>
          </a:blip>
          <a:srcRect l="12680" r="12598"/>
          <a:stretch/>
        </p:blipFill>
        <p:spPr>
          <a:xfrm rot="-5400000">
            <a:off x="2036872" y="1018376"/>
            <a:ext cx="3267135" cy="5829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8" descr="Google Shape;258;p46"/>
          <p:cNvPicPr preferRelativeResize="0"/>
          <p:nvPr/>
        </p:nvPicPr>
        <p:blipFill rotWithShape="1">
          <a:blip r:embed="rId4">
            <a:alphaModFix/>
          </a:blip>
          <a:srcRect t="10020" b="35373"/>
          <a:stretch/>
        </p:blipFill>
        <p:spPr>
          <a:xfrm rot="-5400000">
            <a:off x="6413937" y="2377779"/>
            <a:ext cx="5011223" cy="3648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marL="381000" indent="-381000">
              <a:spcBef>
                <a:spcPts val="0"/>
              </a:spcBef>
              <a:buSzPts val="2150"/>
              <a:buFont typeface="Short Stack"/>
              <a:buChar char="•"/>
            </a:pPr>
            <a:r>
              <a:rPr lang="en-US" sz="3200" dirty="0">
                <a:latin typeface="Myriad Pro"/>
                <a:ea typeface="Short Stack"/>
                <a:cs typeface="Short Stack"/>
                <a:sym typeface="Short Stack"/>
              </a:rPr>
              <a:t>Where in your curriculum might you be able to use these models?</a:t>
            </a:r>
            <a:endParaRPr sz="3200" dirty="0">
              <a:latin typeface="Myriad Pro"/>
            </a:endParaRPr>
          </a:p>
          <a:p>
            <a:pPr marL="381000" indent="-381000">
              <a:buSzPts val="2150"/>
              <a:buFont typeface="Short Stack"/>
              <a:buChar char="•"/>
            </a:pPr>
            <a:r>
              <a:rPr lang="en-US" sz="3200" dirty="0">
                <a:latin typeface="Myriad Pro"/>
                <a:ea typeface="Short Stack"/>
                <a:cs typeface="Short Stack"/>
                <a:sym typeface="Short Stack"/>
              </a:rPr>
              <a:t>How might you adapt these models to help meet your students’ needs?</a:t>
            </a:r>
            <a:endParaRPr sz="3200" dirty="0">
              <a:latin typeface="Myriad Pro"/>
            </a:endParaRPr>
          </a:p>
          <a:p>
            <a:pPr marL="381000" indent="-381000">
              <a:buSzPts val="2150"/>
              <a:buFont typeface="Short Stack"/>
              <a:buChar char="•"/>
            </a:pPr>
            <a:r>
              <a:rPr lang="en-US" sz="3200" dirty="0">
                <a:latin typeface="Myriad Pro"/>
                <a:ea typeface="Short Stack"/>
                <a:cs typeface="Short Stack"/>
                <a:sym typeface="Short Stack"/>
              </a:rPr>
              <a:t>What type of support could you provide your students to help them successfully model key concepts in the life science classroom?</a:t>
            </a:r>
            <a:endParaRPr sz="3200" dirty="0">
              <a:latin typeface="Myriad Pro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F79DA6-5575-8722-8F2C-6930AAA72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55" name="Google Shape;355;p59"/>
          <p:cNvSpPr txBox="1"/>
          <p:nvPr/>
        </p:nvSpPr>
        <p:spPr>
          <a:xfrm>
            <a:off x="2662997" y="828276"/>
            <a:ext cx="6216300" cy="697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7500"/>
            </a:pPr>
            <a:r>
              <a:rPr lang="en-US" sz="4200" dirty="0">
                <a:latin typeface="Myriad Pro"/>
                <a:ea typeface="Short Stack"/>
                <a:cs typeface="Short Stack"/>
                <a:sym typeface="Short Stack"/>
              </a:rPr>
              <a:t>TEACHER REFLECTION</a:t>
            </a:r>
            <a:endParaRPr sz="4200" dirty="0">
              <a:latin typeface="Myriad Pr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25400" tIns="25400" rIns="25400" bIns="25400" rtlCol="0" anchor="ctr" anchorCtr="0">
            <a:noAutofit/>
          </a:bodyPr>
          <a:lstStyle/>
          <a:p>
            <a:pPr algn="ctr"/>
            <a:r>
              <a:rPr lang="en-US" sz="4200" dirty="0">
                <a:latin typeface="Myriad Pro"/>
                <a:ea typeface="Architects Daughter"/>
                <a:cs typeface="Architects Daughter"/>
                <a:sym typeface="Architects Daughter"/>
              </a:rPr>
              <a:t>Link to today’s presentation!</a:t>
            </a:r>
            <a:endParaRPr sz="4200" dirty="0">
              <a:latin typeface="Myriad Pro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361" name="Google Shape;36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3885" y="1731594"/>
            <a:ext cx="3742650" cy="46533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9D70C-B46C-63FF-DA7E-1C3B9596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1"/>
          <p:cNvSpPr txBox="1"/>
          <p:nvPr/>
        </p:nvSpPr>
        <p:spPr>
          <a:xfrm>
            <a:off x="2863218" y="1147815"/>
            <a:ext cx="6755984" cy="152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000000"/>
              </a:buClr>
              <a:buSzPts val="5800"/>
            </a:pPr>
            <a:r>
              <a:rPr lang="en-US" sz="2400" b="1" dirty="0">
                <a:solidFill>
                  <a:srgbClr val="000000"/>
                </a:solidFill>
                <a:latin typeface="Myriad Pro"/>
                <a:ea typeface="Helvetica Neue"/>
                <a:cs typeface="Helvetica Neue"/>
                <a:sym typeface="Helvetica Neue"/>
              </a:rPr>
              <a:t>Kits and models used in this session:</a:t>
            </a:r>
            <a:endParaRPr sz="2400" dirty="0">
              <a:latin typeface="Myriad Pro"/>
            </a:endParaRPr>
          </a:p>
          <a:p>
            <a:pPr algn="ctr">
              <a:buClr>
                <a:srgbClr val="000000"/>
              </a:buClr>
              <a:buSzPts val="5800"/>
            </a:pPr>
            <a:r>
              <a:rPr lang="en-US" sz="2400" b="1" dirty="0">
                <a:solidFill>
                  <a:srgbClr val="000000"/>
                </a:solidFill>
                <a:latin typeface="Myriad Pro"/>
                <a:ea typeface="Helvetica Neue"/>
                <a:cs typeface="Helvetica Neue"/>
                <a:sym typeface="Helvetica Neue"/>
              </a:rPr>
              <a:t>Flow of Genetic Information Kit</a:t>
            </a:r>
            <a:endParaRPr sz="2400" dirty="0">
              <a:latin typeface="Myriad Pro"/>
            </a:endParaRPr>
          </a:p>
          <a:p>
            <a:pPr algn="ctr">
              <a:buClr>
                <a:srgbClr val="000000"/>
              </a:buClr>
              <a:buSzPts val="5800"/>
            </a:pPr>
            <a:r>
              <a:rPr lang="en-US" sz="2400" b="1" dirty="0">
                <a:solidFill>
                  <a:srgbClr val="000000"/>
                </a:solidFill>
                <a:latin typeface="Myriad Pro"/>
                <a:ea typeface="Helvetica Neue"/>
                <a:cs typeface="Helvetica Neue"/>
                <a:sym typeface="Helvetica Neue"/>
              </a:rPr>
              <a:t>Amino Acid Starter Kit</a:t>
            </a:r>
            <a:endParaRPr sz="2400" dirty="0">
              <a:latin typeface="Myriad Pro"/>
            </a:endParaRPr>
          </a:p>
          <a:p>
            <a:pPr algn="ctr">
              <a:buClr>
                <a:srgbClr val="558AAB"/>
              </a:buClr>
              <a:buSzPts val="5000"/>
            </a:pPr>
            <a:r>
              <a:rPr lang="en-US" sz="2400" b="1" dirty="0">
                <a:solidFill>
                  <a:srgbClr val="558AAB"/>
                </a:solidFill>
                <a:latin typeface="Myriad Pro"/>
                <a:ea typeface="Helvetica Neue"/>
                <a:cs typeface="Helvetica Neue"/>
                <a:sym typeface="Helvetica Neue"/>
              </a:rPr>
              <a:t> </a:t>
            </a:r>
            <a:endParaRPr sz="2400" dirty="0">
              <a:latin typeface="Myriad Pro"/>
            </a:endParaRPr>
          </a:p>
        </p:txBody>
      </p:sp>
      <p:pic>
        <p:nvPicPr>
          <p:cNvPr id="370" name="Google Shape;370;p61" descr="Image"/>
          <p:cNvPicPr preferRelativeResize="0"/>
          <p:nvPr/>
        </p:nvPicPr>
        <p:blipFill rotWithShape="1">
          <a:blip r:embed="rId3">
            <a:alphaModFix/>
          </a:blip>
          <a:srcRect r="1653" b="3363"/>
          <a:stretch/>
        </p:blipFill>
        <p:spPr>
          <a:xfrm>
            <a:off x="813447" y="2835660"/>
            <a:ext cx="4595087" cy="2398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61" descr="Google Shape;21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17515" y="2835660"/>
            <a:ext cx="1606574" cy="185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B0B3C8-5091-A390-5557-70331F56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3E62C1-D09B-BC10-E7D4-C12B95D45034}"/>
              </a:ext>
            </a:extLst>
          </p:cNvPr>
          <p:cNvSpPr txBox="1"/>
          <p:nvPr/>
        </p:nvSpPr>
        <p:spPr>
          <a:xfrm>
            <a:off x="3799425" y="5552358"/>
            <a:ext cx="44429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Myriad Pro"/>
              </a:rPr>
              <a:t>Purchase and Borrow Kits from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Myriad Pro"/>
            </a:endParaRPr>
          </a:p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Myriad Pro"/>
              </a:rPr>
              <a:t>3DMolecularDesigns.com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49185653-3219-E5CC-07FB-44E415506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57" y="3075595"/>
            <a:ext cx="3719286" cy="371928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7057CE-B379-823B-EB0B-312BDEF8FA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55438" y="6299200"/>
            <a:ext cx="436562" cy="365125"/>
          </a:xfrm>
        </p:spPr>
        <p:txBody>
          <a:bodyPr/>
          <a:lstStyle/>
          <a:p>
            <a:fld id="{195F50F5-0325-4E13-93B8-A048A96B03A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ctr" anchorCtr="0">
            <a:normAutofit fontScale="90000"/>
          </a:bodyPr>
          <a:lstStyle/>
          <a:p>
            <a:pPr algn="ctr">
              <a:buSzPts val="8500"/>
            </a:pPr>
            <a:r>
              <a:rPr lang="en-US" sz="4250" dirty="0"/>
              <a:t>Flow of Genetic Information Kit</a:t>
            </a:r>
            <a:endParaRPr dirty="0"/>
          </a:p>
          <a:p>
            <a:pPr algn="ctr">
              <a:buSzPts val="8500"/>
            </a:pPr>
            <a:r>
              <a:rPr lang="en-US" sz="4250" dirty="0"/>
              <a:t>(FGIK)</a:t>
            </a:r>
            <a:endParaRPr dirty="0"/>
          </a:p>
        </p:txBody>
      </p:sp>
      <p:pic>
        <p:nvPicPr>
          <p:cNvPr id="110" name="Google Shape;110;p2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44015" y="1884238"/>
            <a:ext cx="8503970" cy="45169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025292-9C7E-6E80-8477-42D0B8B6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EC604F-0C0B-3EFB-204C-B6A0CD5CF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7FFC2-E3D8-E6FF-9C38-4C6D17C65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336" y="1408878"/>
            <a:ext cx="9383327" cy="48904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BEA5964-25ED-10AD-0B18-5372AA0B365B}"/>
              </a:ext>
            </a:extLst>
          </p:cNvPr>
          <p:cNvSpPr txBox="1"/>
          <p:nvPr/>
        </p:nvSpPr>
        <p:spPr>
          <a:xfrm>
            <a:off x="1126561" y="339718"/>
            <a:ext cx="101200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Myriad Pro"/>
              </a:rPr>
              <a:t>3D Molecular Designs and the Center for Biomolecular Modeling Merged</a:t>
            </a:r>
          </a:p>
          <a:p>
            <a:pPr algn="ctr"/>
            <a:r>
              <a:rPr lang="en-US" sz="2400" dirty="0">
                <a:latin typeface="Myriad Pro"/>
              </a:rPr>
              <a:t>Summer,  2022</a:t>
            </a:r>
          </a:p>
        </p:txBody>
      </p:sp>
    </p:spTree>
    <p:extLst>
      <p:ext uri="{BB962C8B-B14F-4D97-AF65-F5344CB8AC3E}">
        <p14:creationId xmlns:p14="http://schemas.microsoft.com/office/powerpoint/2010/main" val="416867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/>
        </p:nvSpPr>
        <p:spPr>
          <a:xfrm>
            <a:off x="7774850" y="6108784"/>
            <a:ext cx="4314150" cy="620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7400"/>
            </a:pPr>
            <a:r>
              <a:rPr lang="en-US" sz="3700" dirty="0">
                <a:solidFill>
                  <a:srgbClr val="FFFFFF"/>
                </a:solidFill>
                <a:latin typeface="Short Stack"/>
                <a:ea typeface="Short Stack"/>
                <a:cs typeface="Short Stack"/>
                <a:sym typeface="Short Stack"/>
              </a:rPr>
              <a:t>cbm.mose.edu</a:t>
            </a:r>
            <a:endParaRPr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E25189-FFA5-3684-E81B-79A118AB3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139" y="128533"/>
            <a:ext cx="11251044" cy="58103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F6D1EE-3E22-ABBD-8140-35148953C551}"/>
              </a:ext>
            </a:extLst>
          </p:cNvPr>
          <p:cNvSpPr txBox="1"/>
          <p:nvPr/>
        </p:nvSpPr>
        <p:spPr>
          <a:xfrm>
            <a:off x="4227236" y="6295166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SMART Teams (3dmoleculardesigns.com)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818A24C-99F6-47D4-F1E8-F33F65D24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6150" y="3190562"/>
            <a:ext cx="2007609" cy="2007609"/>
          </a:xfrm>
          <a:prstGeom prst="rect">
            <a:avLst/>
          </a:prstGeom>
        </p:spPr>
      </p:pic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17E2ED58-4DE2-8FF3-8074-138E947E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/>
        </p:nvSpPr>
        <p:spPr>
          <a:xfrm>
            <a:off x="5215162" y="6309671"/>
            <a:ext cx="6440700" cy="474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algn="ctr">
              <a:buClr>
                <a:srgbClr val="FFFFFF"/>
              </a:buClr>
              <a:buSzPts val="5500"/>
            </a:pPr>
            <a:r>
              <a:rPr lang="en-US" sz="2750" dirty="0">
                <a:latin typeface="Short Stack"/>
                <a:ea typeface="Short Stack"/>
                <a:cs typeface="Short Stack"/>
                <a:sym typeface="Short Stack"/>
              </a:rPr>
              <a:t>www.</a:t>
            </a:r>
            <a:r>
              <a:rPr lang="en-US" sz="2750" dirty="0">
                <a:latin typeface="Myriad Pro"/>
                <a:ea typeface="Short Stack"/>
                <a:cs typeface="Short Stack"/>
                <a:sym typeface="Short Stack"/>
              </a:rPr>
              <a:t>3dmoleculardesigns</a:t>
            </a:r>
            <a:r>
              <a:rPr lang="en-US" sz="2750" dirty="0">
                <a:latin typeface="Short Stack"/>
                <a:ea typeface="Short Stack"/>
                <a:cs typeface="Short Stack"/>
                <a:sym typeface="Short Stack"/>
              </a:rPr>
              <a:t>.com</a:t>
            </a:r>
            <a:endParaRPr sz="9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0F063-9787-8696-F2C9-FD4A3057B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246" y="957415"/>
            <a:ext cx="7511330" cy="43834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F149C3-F20F-214A-144A-A6D6D555EE38}"/>
              </a:ext>
            </a:extLst>
          </p:cNvPr>
          <p:cNvSpPr txBox="1"/>
          <p:nvPr/>
        </p:nvSpPr>
        <p:spPr>
          <a:xfrm>
            <a:off x="908236" y="957415"/>
            <a:ext cx="373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Myriad Pro"/>
              </a:rPr>
              <a:t>Each Kit has links: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D27265-1302-CEF8-7D9F-DB753C633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935" y="4380618"/>
            <a:ext cx="1879731" cy="18797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DB69B6-9282-E6E9-F8AB-4CD79C89B018}"/>
              </a:ext>
            </a:extLst>
          </p:cNvPr>
          <p:cNvSpPr txBox="1"/>
          <p:nvPr/>
        </p:nvSpPr>
        <p:spPr>
          <a:xfrm>
            <a:off x="1074656" y="1941922"/>
            <a:ext cx="340349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Teacher notes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Lessons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Digital modeling activities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Animations and videos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Online resources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Myriad Pro"/>
              </a:rPr>
              <a:t>NGSS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EE2E4DC-FFC5-FE52-6360-BCD01994F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idx="1"/>
          </p:nvPr>
        </p:nvSpPr>
        <p:spPr>
          <a:xfrm>
            <a:off x="865364" y="3023513"/>
            <a:ext cx="11050116" cy="185014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t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SzPts val="5115"/>
              <a:buNone/>
            </a:pPr>
            <a:r>
              <a:rPr lang="en-US" sz="2558" dirty="0">
                <a:solidFill>
                  <a:schemeClr val="accent6">
                    <a:lumMod val="75000"/>
                  </a:schemeClr>
                </a:solidFill>
                <a:latin typeface="Myriad Pro"/>
                <a:ea typeface="Short Stack"/>
                <a:cs typeface="Short Stack"/>
                <a:sym typeface="Short Stack"/>
              </a:rPr>
              <a:t>Prior to this activity my students have learned about DNA structure, and protein folding and have used the Replication component of this model kit. </a:t>
            </a:r>
            <a:endParaRPr dirty="0">
              <a:solidFill>
                <a:schemeClr val="accent6">
                  <a:lumMod val="75000"/>
                </a:schemeClr>
              </a:solidFill>
              <a:latin typeface="Myriad Pro"/>
            </a:endParaRPr>
          </a:p>
        </p:txBody>
      </p:sp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>
            <a:off x="1421545" y="2101532"/>
            <a:ext cx="9178566" cy="5445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25400" tIns="25400" rIns="25400" bIns="25400" rtlCol="0" anchor="b" anchorCtr="0"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ts val="10000"/>
            </a:pPr>
            <a:r>
              <a:rPr lang="en-US" sz="5000" dirty="0">
                <a:latin typeface="Myriad Pro"/>
                <a:ea typeface="Short Stack"/>
                <a:cs typeface="Short Stack"/>
                <a:sym typeface="Short Stack"/>
              </a:rPr>
              <a:t>Let</a:t>
            </a:r>
            <a:r>
              <a:rPr lang="en-US" dirty="0">
                <a:latin typeface="Myriad Pro"/>
              </a:rPr>
              <a:t>’</a:t>
            </a:r>
            <a:r>
              <a:rPr lang="en-US" sz="5000" dirty="0">
                <a:latin typeface="Myriad Pro"/>
                <a:ea typeface="Short Stack"/>
                <a:cs typeface="Short Stack"/>
                <a:sym typeface="Short Stack"/>
              </a:rPr>
              <a:t>s Get Ready to Begin!</a:t>
            </a:r>
            <a:endParaRPr dirty="0">
              <a:latin typeface="Myriad Pro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72AFBC-3AB4-4AFC-18FB-64CEE8AF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77f421b6-124f-4701-bd7b-c31d2b908c90"/>
    <ds:schemaRef ds:uri="cfebaabb-06ba-495d-9116-624c50a03998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ccfdd5f-3cf6-48f3-9c58-398738ebd059"/>
  </ds:schemaRefs>
</ds:datastoreItem>
</file>

<file path=customXml/itemProps2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25183-EBF2-42FD-96B2-F798587FC3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705</Words>
  <Application>Microsoft Office PowerPoint</Application>
  <PresentationFormat>Widescreen</PresentationFormat>
  <Paragraphs>174</Paragraphs>
  <Slides>45</Slides>
  <Notes>43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Office Theme</vt:lpstr>
      <vt:lpstr>Custom Design</vt:lpstr>
      <vt:lpstr>Going With the Flow</vt:lpstr>
      <vt:lpstr>PowerPoint Presentation</vt:lpstr>
      <vt:lpstr>Who is With Us Today?</vt:lpstr>
      <vt:lpstr>Workshop Goals</vt:lpstr>
      <vt:lpstr>Flow of Genetic Information Kit (FGIK)</vt:lpstr>
      <vt:lpstr>PowerPoint Presentation</vt:lpstr>
      <vt:lpstr>PowerPoint Presentation</vt:lpstr>
      <vt:lpstr>PowerPoint Presentation</vt:lpstr>
      <vt:lpstr>Let’s Get Ready to Begin!</vt:lpstr>
      <vt:lpstr>Nucleotides - DNA versus RNA</vt:lpstr>
      <vt:lpstr>Please Orientate Your DNA Sequence …</vt:lpstr>
      <vt:lpstr>Transcription</vt:lpstr>
      <vt:lpstr>Transcription Placemat … </vt:lpstr>
      <vt:lpstr>Nucleotides - DNA versus RNA</vt:lpstr>
      <vt:lpstr>Initiation </vt:lpstr>
      <vt:lpstr>Elongation </vt:lpstr>
      <vt:lpstr>Termination </vt:lpstr>
      <vt:lpstr>Student Products</vt:lpstr>
      <vt:lpstr>ALL Models have weaknesses! </vt:lpstr>
      <vt:lpstr>Translation</vt:lpstr>
      <vt:lpstr>Translation Placemat … </vt:lpstr>
      <vt:lpstr>tRNA’s &amp;  Amino Acids</vt:lpstr>
      <vt:lpstr>PowerPoint Presentation</vt:lpstr>
      <vt:lpstr>PowerPoint Presentation</vt:lpstr>
      <vt:lpstr>Initiation </vt:lpstr>
      <vt:lpstr>Elongation </vt:lpstr>
      <vt:lpstr>A-Site, P-Site, E-Site</vt:lpstr>
      <vt:lpstr>PowerPoint Presentation</vt:lpstr>
      <vt:lpstr>Elongation Continues  </vt:lpstr>
      <vt:lpstr>Termination</vt:lpstr>
      <vt:lpstr>PowerPoint Presentation</vt:lpstr>
      <vt:lpstr>Where is each molecule now?</vt:lpstr>
      <vt:lpstr>Connecting FGIK to the Amino Acid Starter Kit </vt:lpstr>
      <vt:lpstr>Amino Acid Starter Kit Meets the FGIK</vt:lpstr>
      <vt:lpstr>PowerPoint Presentation</vt:lpstr>
      <vt:lpstr>Match the 3D Amino Acids to their foam counterparts! </vt:lpstr>
      <vt:lpstr>Place the Amino Acid R-groups on the Protein “Backbone” Based on the sequence of “dictated” by the mRNA </vt:lpstr>
      <vt:lpstr>The Complete 10 Amino Acid Sequence  = Primary Structure</vt:lpstr>
      <vt:lpstr> The Tertiary Structure of our Protein built based on our original DNA sequence!</vt:lpstr>
      <vt:lpstr>Mutations</vt:lpstr>
      <vt:lpstr>What happens if we add a mutation, say a base substitution, to our original DNA Strand at BP 30?</vt:lpstr>
      <vt:lpstr>PowerPoint Presentation</vt:lpstr>
      <vt:lpstr>Link to today’s presentation!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Gronek</dc:creator>
  <cp:keywords>CASE;Palm Springs;DDNA;Keri Shingleton;DNA</cp:keywords>
  <cp:lastModifiedBy>Kris Herman</cp:lastModifiedBy>
  <cp:revision>3</cp:revision>
  <dcterms:created xsi:type="dcterms:W3CDTF">2022-09-15T14:16:27Z</dcterms:created>
  <dcterms:modified xsi:type="dcterms:W3CDTF">2023-11-06T22:08:05Z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