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34" roundtripDataSignature="AMtx7mhFI/N8x8X/+1yPaVzDkpSfuSuQ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1FFBD09-0D6C-4ADA-A719-3E220E0CDD56}">
  <a:tblStyle styleId="{21FFBD09-0D6C-4ADA-A719-3E220E0CDD5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customschemas.google.com/relationships/presentationmetadata" Target="meta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943b861360_0_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g2943b861360_0_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966ad8f57b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2966ad8f57b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966ad8f57b_0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2966ad8f57b_0_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943b861360_0_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g2943b861360_0_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943b861360_0_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g2943b861360_0_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943b861360_0_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g2943b861360_0_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943b861360_0_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g2943b861360_0_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943b861360_0_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g2943b861360_0_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943b861360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g2943b861360_0_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966ad8f57b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g2966ad8f57b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943b861360_0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g2943b861360_0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943b861360_0_3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943b861360_0_39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g2943b861360_0_39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943b861360_0_3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g2943b861360_0_3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943b861360_0_3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2943b861360_0_3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943b861360_0_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g2943b861360_0_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943b861360_0_3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g2943b861360_0_3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2943b861360_0_3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g2943b861360_0_3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968e34266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2968e34266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943b861360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2943b861360_0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943b861360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2943b861360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6026e8786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g26026e8786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943b861360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2943b861360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 Slide 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9"/>
          <p:cNvSpPr txBox="1"/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9"/>
          <p:cNvSpPr/>
          <p:nvPr>
            <p:ph idx="2" type="pic"/>
          </p:nvPr>
        </p:nvSpPr>
        <p:spPr>
          <a:xfrm>
            <a:off x="8334986" y="2766382"/>
            <a:ext cx="4671589" cy="4671589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19"/>
          <p:cNvSpPr txBox="1"/>
          <p:nvPr>
            <p:ph idx="1" type="subTitle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BODY Slide RIGHT 1">
  <p:cSld name="5_BODY Slide RIGHT 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28"/>
          <p:cNvSpPr txBox="1"/>
          <p:nvPr>
            <p:ph type="title"/>
          </p:nvPr>
        </p:nvSpPr>
        <p:spPr>
          <a:xfrm>
            <a:off x="389861" y="231303"/>
            <a:ext cx="9144000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8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8"/>
          <p:cNvSpPr txBox="1"/>
          <p:nvPr>
            <p:ph idx="12" type="sldNum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BODY Slide RIGHT 2">
  <p:cSld name="7_BODY Slide RIGHT 2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ckground pattern&#10;&#10;Description automatically generated with low confidence" id="72" name="Google Shape;72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29"/>
          <p:cNvSpPr txBox="1"/>
          <p:nvPr>
            <p:ph type="title"/>
          </p:nvPr>
        </p:nvSpPr>
        <p:spPr>
          <a:xfrm>
            <a:off x="448178" y="251489"/>
            <a:ext cx="10694743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9"/>
          <p:cNvSpPr/>
          <p:nvPr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9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9"/>
          <p:cNvSpPr txBox="1"/>
          <p:nvPr>
            <p:ph idx="12" type="sldNum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BODY Slide RIGHT 3">
  <p:cSld name="6_BODY Slide RIGHT 3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0"/>
          <p:cNvSpPr txBox="1"/>
          <p:nvPr>
            <p:ph type="title"/>
          </p:nvPr>
        </p:nvSpPr>
        <p:spPr>
          <a:xfrm>
            <a:off x="942753" y="289589"/>
            <a:ext cx="10193081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0"/>
          <p:cNvSpPr/>
          <p:nvPr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0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0"/>
          <p:cNvSpPr txBox="1"/>
          <p:nvPr>
            <p:ph idx="12" type="sldNum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BODY Slide RIGHT 4">
  <p:cSld name="7_BODY Slide RIGHT 4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31"/>
          <p:cNvSpPr txBox="1"/>
          <p:nvPr>
            <p:ph type="title"/>
          </p:nvPr>
        </p:nvSpPr>
        <p:spPr>
          <a:xfrm>
            <a:off x="942754" y="294463"/>
            <a:ext cx="10200167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1"/>
          <p:cNvSpPr/>
          <p:nvPr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1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31"/>
          <p:cNvSpPr txBox="1"/>
          <p:nvPr>
            <p:ph idx="12" type="sldNum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LOSING Slide 2">
  <p:cSld name="11_CLOSING Slide 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LOSING Slide 1">
  <p:cSld name="8_CLOSING Slide 1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LOSING Slide 3">
  <p:cSld name="12_CLOSING Slide 3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LOSING Slide 4">
  <p:cSld name="13_CLOSING Slide 4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2">
  <p:cSld name="1_TITLE Slide 2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0"/>
          <p:cNvSpPr txBox="1"/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" type="subTitle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ODY Slide TOP 1">
  <p:cSld name="1_BODY Slide TOP 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21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1"/>
          <p:cNvSpPr txBox="1"/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1"/>
          <p:cNvSpPr txBox="1"/>
          <p:nvPr>
            <p:ph idx="1" type="body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ODY Slide TOP 2">
  <p:cSld name="2_BODY Slide TOP 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2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2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22"/>
          <p:cNvSpPr txBox="1"/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" type="body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BODY Slide TOP 3">
  <p:cSld name="3_BODY Slide TOP 3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3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3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" name="Google Shape;40;p23"/>
          <p:cNvSpPr txBox="1"/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3"/>
          <p:cNvSpPr txBox="1"/>
          <p:nvPr>
            <p:ph idx="1" type="body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BODY Slide LEFT 1">
  <p:cSld name="3_BODY Slide LEFT 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4"/>
          <p:cNvSpPr txBox="1"/>
          <p:nvPr>
            <p:ph idx="1" type="body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24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4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" name="Google Shape;47;p24"/>
          <p:cNvSpPr txBox="1"/>
          <p:nvPr>
            <p:ph type="title"/>
          </p:nvPr>
        </p:nvSpPr>
        <p:spPr>
          <a:xfrm>
            <a:off x="1016192" y="414134"/>
            <a:ext cx="9178566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BODY Slide LEFT 2">
  <p:cSld name="4_BODY Slide LEFT 2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5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5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25"/>
          <p:cNvSpPr txBox="1"/>
          <p:nvPr>
            <p:ph idx="1" type="body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25"/>
          <p:cNvSpPr txBox="1"/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BODY Slide LEFT 3">
  <p:cSld name="5_BODY Slide LEFT 3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26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6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" name="Google Shape;58;p26"/>
          <p:cNvSpPr txBox="1"/>
          <p:nvPr>
            <p:ph idx="1" type="body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26"/>
          <p:cNvSpPr txBox="1"/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BODY Slide LEFT 4">
  <p:cSld name="6_BODY Slide LEFT 4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7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7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" name="Google Shape;64;p27"/>
          <p:cNvSpPr txBox="1"/>
          <p:nvPr>
            <p:ph idx="1" type="body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27"/>
          <p:cNvSpPr txBox="1"/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Relationship Id="rId4" Type="http://schemas.openxmlformats.org/officeDocument/2006/relationships/image" Target="../media/image3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8.png"/><Relationship Id="rId4" Type="http://schemas.openxmlformats.org/officeDocument/2006/relationships/image" Target="../media/image31.png"/><Relationship Id="rId5" Type="http://schemas.openxmlformats.org/officeDocument/2006/relationships/image" Target="../media/image3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8.png"/><Relationship Id="rId4" Type="http://schemas.openxmlformats.org/officeDocument/2006/relationships/image" Target="../media/image30.png"/><Relationship Id="rId5" Type="http://schemas.openxmlformats.org/officeDocument/2006/relationships/image" Target="../media/image37.png"/><Relationship Id="rId6" Type="http://schemas.openxmlformats.org/officeDocument/2006/relationships/image" Target="../media/image3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www.nature.com/articles/s41386-018-0225-3#Tab1" TargetMode="External"/><Relationship Id="rId4" Type="http://schemas.openxmlformats.org/officeDocument/2006/relationships/hyperlink" Target="https://www.ncbi.nlm.nih.gov/books/NBK546642/#:~:text=Opioid%20Receptors%20are%20G%20protein,couple%20to%20intracellular%20G%20proteins." TargetMode="External"/><Relationship Id="rId5" Type="http://schemas.openxmlformats.org/officeDocument/2006/relationships/image" Target="../media/image39.png"/><Relationship Id="rId6" Type="http://schemas.openxmlformats.org/officeDocument/2006/relationships/image" Target="../media/image3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www.nature.com/articles/s41386-018-0225-3#Tab1" TargetMode="External"/><Relationship Id="rId4" Type="http://schemas.openxmlformats.org/officeDocument/2006/relationships/hyperlink" Target="https://www.ncbi.nlm.nih.gov/books/NBK546642/#:~:text=Opioid%20Receptors%20are%20G%20protein,couple%20to%20intracellular%20G%20proteins." TargetMode="External"/><Relationship Id="rId5" Type="http://schemas.openxmlformats.org/officeDocument/2006/relationships/image" Target="../media/image42.png"/><Relationship Id="rId6" Type="http://schemas.openxmlformats.org/officeDocument/2006/relationships/image" Target="../media/image4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nida.nih.gov/publications/drugfacts/naloxone#" TargetMode="External"/><Relationship Id="rId4" Type="http://schemas.openxmlformats.org/officeDocument/2006/relationships/image" Target="../media/image40.png"/><Relationship Id="rId5" Type="http://schemas.openxmlformats.org/officeDocument/2006/relationships/image" Target="../media/image4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9.jpg"/><Relationship Id="rId4" Type="http://schemas.openxmlformats.org/officeDocument/2006/relationships/image" Target="../media/image22.png"/><Relationship Id="rId5" Type="http://schemas.openxmlformats.org/officeDocument/2006/relationships/image" Target="../media/image20.png"/><Relationship Id="rId6" Type="http://schemas.openxmlformats.org/officeDocument/2006/relationships/image" Target="../media/image1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7.png"/><Relationship Id="rId4" Type="http://schemas.openxmlformats.org/officeDocument/2006/relationships/hyperlink" Target="https://3dmoleculardesigns.com/classroom_resources/synapse-construction-kit/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www.3dmoleculardesigns.com/" TargetMode="External"/><Relationship Id="rId4" Type="http://schemas.openxmlformats.org/officeDocument/2006/relationships/image" Target="../media/image4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www.3dmoleculardesigns.com/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cdc.gov/tobacco/data_statistics/fact_sheets/youth_data/tobacco_use/index.htm" TargetMode="External"/><Relationship Id="rId4" Type="http://schemas.openxmlformats.org/officeDocument/2006/relationships/image" Target="../media/image2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Relationship Id="rId4" Type="http://schemas.openxmlformats.org/officeDocument/2006/relationships/hyperlink" Target="https://www.cdc.gov/nchs/pressroom/sosmap/drug_poisoning_mortality/drug_poisoning.htm" TargetMode="External"/><Relationship Id="rId5" Type="http://schemas.openxmlformats.org/officeDocument/2006/relationships/hyperlink" Target="https://dph.illinois.gov/content/dam/soi/en/web/idph/publications/idph/data-and-statistics/vital-statistics/death-statistics/Drug-overdose-deaths_2020.2021.pdf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9.png"/><Relationship Id="rId4" Type="http://schemas.openxmlformats.org/officeDocument/2006/relationships/image" Target="../media/image2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youtube.com/watch?v=9IIOMwo20xY" TargetMode="External"/><Relationship Id="rId4" Type="http://schemas.openxmlformats.org/officeDocument/2006/relationships/image" Target="../media/image1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6.png"/><Relationship Id="rId4" Type="http://schemas.openxmlformats.org/officeDocument/2006/relationships/image" Target="../media/image3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 txBox="1"/>
          <p:nvPr>
            <p:ph type="title"/>
          </p:nvPr>
        </p:nvSpPr>
        <p:spPr>
          <a:xfrm>
            <a:off x="4618439" y="1761822"/>
            <a:ext cx="6585300" cy="23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20"/>
              <a:buFont typeface="Arial"/>
              <a:buNone/>
            </a:pPr>
            <a:r>
              <a:rPr lang="en-US" sz="4520"/>
              <a:t>Teaching the Molecular Mechanisms of Addiction with Physical Models</a:t>
            </a:r>
            <a:endParaRPr sz="4520"/>
          </a:p>
        </p:txBody>
      </p:sp>
      <p:sp>
        <p:nvSpPr>
          <p:cNvPr id="102" name="Google Shape;102;p1"/>
          <p:cNvSpPr txBox="1"/>
          <p:nvPr>
            <p:ph idx="1" type="subTitle"/>
          </p:nvPr>
        </p:nvSpPr>
        <p:spPr>
          <a:xfrm>
            <a:off x="4306738" y="3983725"/>
            <a:ext cx="7208700" cy="14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2023 NBTA National Conference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Alan Allmen, NBCT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Whitney Young Magnet High School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Chicago Public Schools</a:t>
            </a:r>
            <a:endParaRPr/>
          </a:p>
        </p:txBody>
      </p:sp>
      <p:pic>
        <p:nvPicPr>
          <p:cNvPr id="103" name="Google Shape;103;p1"/>
          <p:cNvPicPr preferRelativeResize="0"/>
          <p:nvPr/>
        </p:nvPicPr>
        <p:blipFill rotWithShape="1">
          <a:blip r:embed="rId3">
            <a:alphaModFix/>
          </a:blip>
          <a:srcRect b="21703" l="0" r="0" t="0"/>
          <a:stretch/>
        </p:blipFill>
        <p:spPr>
          <a:xfrm>
            <a:off x="813525" y="3166600"/>
            <a:ext cx="2233998" cy="22673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"/>
          <p:cNvSpPr txBox="1"/>
          <p:nvPr/>
        </p:nvSpPr>
        <p:spPr>
          <a:xfrm>
            <a:off x="7841725" y="6125400"/>
            <a:ext cx="4131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https://tinyurl.com/2023nbta-addiction</a:t>
            </a:r>
            <a:endParaRPr sz="18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716425" y="5433925"/>
            <a:ext cx="2428200" cy="7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Link to slides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943b861360_0_65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1" name="Google Shape;181;g2943b861360_0_65"/>
          <p:cNvSpPr txBox="1"/>
          <p:nvPr/>
        </p:nvSpPr>
        <p:spPr>
          <a:xfrm>
            <a:off x="838200" y="1061625"/>
            <a:ext cx="105156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Synapse Kit Introduction</a:t>
            </a: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g2943b861360_0_65"/>
          <p:cNvSpPr txBox="1"/>
          <p:nvPr/>
        </p:nvSpPr>
        <p:spPr>
          <a:xfrm>
            <a:off x="838200" y="1977375"/>
            <a:ext cx="5257800" cy="40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Follow the student handout to model synaptic transmission at an acetylcholine synapse: Steps 1-6.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" name="Google Shape;183;g2943b861360_0_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2450" y="1226275"/>
            <a:ext cx="3867472" cy="5073101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g2943b861360_0_65"/>
          <p:cNvSpPr/>
          <p:nvPr/>
        </p:nvSpPr>
        <p:spPr>
          <a:xfrm>
            <a:off x="3809675" y="3978350"/>
            <a:ext cx="2958000" cy="740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7E6E6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5" name="Google Shape;185;g2943b861360_0_65"/>
          <p:cNvPicPr preferRelativeResize="0"/>
          <p:nvPr/>
        </p:nvPicPr>
        <p:blipFill rotWithShape="1">
          <a:blip r:embed="rId4">
            <a:alphaModFix/>
          </a:blip>
          <a:srcRect b="21801" l="0" r="0" t="0"/>
          <a:stretch/>
        </p:blipFill>
        <p:spPr>
          <a:xfrm>
            <a:off x="1030900" y="3429000"/>
            <a:ext cx="2234002" cy="226433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g2943b861360_0_65"/>
          <p:cNvSpPr txBox="1"/>
          <p:nvPr/>
        </p:nvSpPr>
        <p:spPr>
          <a:xfrm>
            <a:off x="933800" y="5694825"/>
            <a:ext cx="2428200" cy="7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Link to handout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966ad8f57b_0_6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2" name="Google Shape;192;g2966ad8f57b_0_6"/>
          <p:cNvSpPr txBox="1"/>
          <p:nvPr/>
        </p:nvSpPr>
        <p:spPr>
          <a:xfrm>
            <a:off x="838200" y="1061625"/>
            <a:ext cx="105156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Implementation ideas</a:t>
            </a: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g2966ad8f57b_0_6"/>
          <p:cNvSpPr txBox="1"/>
          <p:nvPr/>
        </p:nvSpPr>
        <p:spPr>
          <a:xfrm>
            <a:off x="838200" y="1977375"/>
            <a:ext cx="5257800" cy="40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318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Follow my lead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Show me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Model, then write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Stop motion animation as assessment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g2966ad8f57b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7949" y="1859550"/>
            <a:ext cx="5009976" cy="424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966ad8f57b_0_17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0" name="Google Shape;200;g2966ad8f57b_0_17"/>
          <p:cNvSpPr txBox="1"/>
          <p:nvPr/>
        </p:nvSpPr>
        <p:spPr>
          <a:xfrm>
            <a:off x="838200" y="1061625"/>
            <a:ext cx="105156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Teaching Synaptic Transmission</a:t>
            </a: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g2966ad8f57b_0_17"/>
          <p:cNvSpPr txBox="1"/>
          <p:nvPr/>
        </p:nvSpPr>
        <p:spPr>
          <a:xfrm>
            <a:off x="838200" y="1977375"/>
            <a:ext cx="5257800" cy="40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Reflections on the kit so far?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How could it be useful in your context?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What questions do you have so far?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g2966ad8f57b_0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7949" y="1859550"/>
            <a:ext cx="5009976" cy="424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43b861360_0_61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8" name="Google Shape;208;g2943b861360_0_61"/>
          <p:cNvSpPr txBox="1"/>
          <p:nvPr/>
        </p:nvSpPr>
        <p:spPr>
          <a:xfrm>
            <a:off x="838200" y="1020375"/>
            <a:ext cx="10515600" cy="7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Addiction</a:t>
            </a:r>
            <a:endParaRPr sz="4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g2943b861360_0_61"/>
          <p:cNvSpPr txBox="1"/>
          <p:nvPr/>
        </p:nvSpPr>
        <p:spPr>
          <a:xfrm>
            <a:off x="838200" y="1788675"/>
            <a:ext cx="10515600" cy="36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Basic biological principles that can be taught using models: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Drugs manipulate natural pathways in the brain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Effect may amplify (stimulant) or slow (depressant) chemical communication in the brain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Most psychoactive drugs are linked to dopamine secretion (generates the high) 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Down-regulation explains drug tolerance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943b861360_0_57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5" name="Google Shape;215;g2943b861360_0_57"/>
          <p:cNvSpPr txBox="1"/>
          <p:nvPr/>
        </p:nvSpPr>
        <p:spPr>
          <a:xfrm>
            <a:off x="838200" y="1075225"/>
            <a:ext cx="10515600" cy="7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Example #1: Nicotine</a:t>
            </a:r>
            <a:endParaRPr sz="3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2943b861360_0_57"/>
          <p:cNvSpPr txBox="1"/>
          <p:nvPr/>
        </p:nvSpPr>
        <p:spPr>
          <a:xfrm>
            <a:off x="838200" y="1843525"/>
            <a:ext cx="105156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Binds irreversibly to the acetylcholine receptor (agonist)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Over-stimulates the pathway 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7" name="Google Shape;217;g2943b861360_0_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16513" y="3020325"/>
            <a:ext cx="2091024" cy="175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g2943b861360_0_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51853" y="4849804"/>
            <a:ext cx="2220350" cy="171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g2943b861360_0_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90399" y="3609500"/>
            <a:ext cx="2091020" cy="18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2943b861360_0_57"/>
          <p:cNvSpPr/>
          <p:nvPr/>
        </p:nvSpPr>
        <p:spPr>
          <a:xfrm rot="-430904">
            <a:off x="4954597" y="5212777"/>
            <a:ext cx="2819621" cy="37917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7E6E6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g2943b861360_0_57"/>
          <p:cNvSpPr txBox="1"/>
          <p:nvPr/>
        </p:nvSpPr>
        <p:spPr>
          <a:xfrm>
            <a:off x="1439175" y="4849800"/>
            <a:ext cx="139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Nicotine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943b861360_0_53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7" name="Google Shape;227;g2943b861360_0_53"/>
          <p:cNvSpPr txBox="1"/>
          <p:nvPr/>
        </p:nvSpPr>
        <p:spPr>
          <a:xfrm>
            <a:off x="856475" y="892425"/>
            <a:ext cx="10515600" cy="7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Example #2: Cocaine</a:t>
            </a:r>
            <a:endParaRPr sz="3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g2943b861360_0_53"/>
          <p:cNvSpPr txBox="1"/>
          <p:nvPr/>
        </p:nvSpPr>
        <p:spPr>
          <a:xfrm>
            <a:off x="856475" y="1660725"/>
            <a:ext cx="105156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Binds to dopamine reuptake transporters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Dopamine persists in the synapse, continuing to stimulate 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g2943b861360_0_53"/>
          <p:cNvSpPr/>
          <p:nvPr/>
        </p:nvSpPr>
        <p:spPr>
          <a:xfrm rot="-430976">
            <a:off x="4710557" y="5186332"/>
            <a:ext cx="1178045" cy="37917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7E6E6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0" name="Google Shape;230;g2943b861360_0_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8450" y="2953749"/>
            <a:ext cx="3472026" cy="1715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2943b861360_0_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5325" y="4806500"/>
            <a:ext cx="1664625" cy="15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2943b861360_0_53"/>
          <p:cNvSpPr txBox="1"/>
          <p:nvPr/>
        </p:nvSpPr>
        <p:spPr>
          <a:xfrm>
            <a:off x="1457450" y="4667000"/>
            <a:ext cx="139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Cocaine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" name="Google Shape;233;g2943b861360_0_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8200" y="4669488"/>
            <a:ext cx="1219200" cy="101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g2943b861360_0_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85125" y="3044525"/>
            <a:ext cx="2705100" cy="196215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g2943b861360_0_53"/>
          <p:cNvSpPr/>
          <p:nvPr/>
        </p:nvSpPr>
        <p:spPr>
          <a:xfrm rot="-430976">
            <a:off x="8001732" y="4555332"/>
            <a:ext cx="1178045" cy="37917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7E6E6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943b861360_0_49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1" name="Google Shape;241;g2943b861360_0_49"/>
          <p:cNvSpPr txBox="1"/>
          <p:nvPr/>
        </p:nvSpPr>
        <p:spPr>
          <a:xfrm>
            <a:off x="3962425" y="5899175"/>
            <a:ext cx="777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References: </a:t>
            </a:r>
            <a:r>
              <a:rPr lang="en-US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Untangling the complexity of opioid receptor function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Physiology of opioid receptor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g2943b861360_0_49"/>
          <p:cNvSpPr txBox="1"/>
          <p:nvPr/>
        </p:nvSpPr>
        <p:spPr>
          <a:xfrm>
            <a:off x="456275" y="946475"/>
            <a:ext cx="10515600" cy="7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Example #3 - Opioids</a:t>
            </a:r>
            <a:endParaRPr sz="3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g2943b861360_0_49"/>
          <p:cNvSpPr txBox="1"/>
          <p:nvPr/>
        </p:nvSpPr>
        <p:spPr>
          <a:xfrm>
            <a:off x="456275" y="1714775"/>
            <a:ext cx="105156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Naturally-occurring chemical messengers (endorphins)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Act as powerful analgesics (pain killers)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Opioids can be found elsewhere in nature (morphine)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Synthetic opioids (Fentanyl) bind stronger to receptors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4" name="Google Shape;244;g2943b861360_0_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57625" y="3530975"/>
            <a:ext cx="2869750" cy="215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g2943b861360_0_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39575" y="3530975"/>
            <a:ext cx="2427531" cy="2063401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g2943b861360_0_49"/>
          <p:cNvSpPr txBox="1"/>
          <p:nvPr/>
        </p:nvSpPr>
        <p:spPr>
          <a:xfrm>
            <a:off x="4630800" y="4083000"/>
            <a:ext cx="16092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Morphine (right) can be extracted from the poppy plant (left)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943b861360_0_45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2" name="Google Shape;252;g2943b861360_0_45"/>
          <p:cNvSpPr txBox="1"/>
          <p:nvPr/>
        </p:nvSpPr>
        <p:spPr>
          <a:xfrm>
            <a:off x="3962425" y="5899175"/>
            <a:ext cx="777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References: </a:t>
            </a:r>
            <a:r>
              <a:rPr lang="en-US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Untangling the complexity of opioid receptor function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Physiology of opioid receptor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g2943b861360_0_45"/>
          <p:cNvSpPr txBox="1"/>
          <p:nvPr/>
        </p:nvSpPr>
        <p:spPr>
          <a:xfrm>
            <a:off x="456275" y="946475"/>
            <a:ext cx="10515600" cy="7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Opioid addiction</a:t>
            </a:r>
            <a:endParaRPr sz="3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g2943b861360_0_45"/>
          <p:cNvSpPr txBox="1"/>
          <p:nvPr/>
        </p:nvSpPr>
        <p:spPr>
          <a:xfrm>
            <a:off x="456275" y="1714775"/>
            <a:ext cx="8594400" cy="14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One simplification: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Opioids </a:t>
            </a:r>
            <a:r>
              <a:rPr lang="en-US" sz="2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inhibit</a:t>
            </a: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GABA receptors in the reward center of the brain, leading to increased dopamine release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5" name="Google Shape;255;g2943b861360_0_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" y="3804885"/>
            <a:ext cx="12239200" cy="172236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2943b861360_0_45"/>
          <p:cNvSpPr/>
          <p:nvPr/>
        </p:nvSpPr>
        <p:spPr>
          <a:xfrm>
            <a:off x="456275" y="4205825"/>
            <a:ext cx="1133400" cy="1104600"/>
          </a:xfrm>
          <a:prstGeom prst="noSmoking">
            <a:avLst>
              <a:gd fmla="val 18750" name="adj"/>
            </a:avLst>
          </a:prstGeom>
          <a:solidFill>
            <a:srgbClr val="F4CCCC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7" name="Google Shape;257;g2943b861360_0_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66770" y="170500"/>
            <a:ext cx="3351599" cy="40353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943b861360_0_41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3" name="Google Shape;263;g2943b861360_0_41"/>
          <p:cNvSpPr txBox="1"/>
          <p:nvPr/>
        </p:nvSpPr>
        <p:spPr>
          <a:xfrm>
            <a:off x="9055850" y="5899175"/>
            <a:ext cx="2679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References: </a:t>
            </a:r>
            <a:r>
              <a:rPr lang="en-US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Naloxone drug facts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g2943b861360_0_41"/>
          <p:cNvSpPr txBox="1"/>
          <p:nvPr/>
        </p:nvSpPr>
        <p:spPr>
          <a:xfrm>
            <a:off x="456250" y="946475"/>
            <a:ext cx="10515600" cy="7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Opioid treatment</a:t>
            </a:r>
            <a:endParaRPr sz="3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g2943b861360_0_41"/>
          <p:cNvSpPr txBox="1"/>
          <p:nvPr/>
        </p:nvSpPr>
        <p:spPr>
          <a:xfrm>
            <a:off x="456250" y="1714775"/>
            <a:ext cx="10515600" cy="14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Naloxone (Narcan):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Antagonist of the opioid receptors; blocks the binding sites for opioids 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6" name="Google Shape;266;g2943b861360_0_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0575" y="2963950"/>
            <a:ext cx="3541750" cy="293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g2943b861360_0_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83175" y="3139338"/>
            <a:ext cx="3858725" cy="2584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966ad8f57b_0_24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3" name="Google Shape;273;g2966ad8f57b_0_24"/>
          <p:cNvSpPr txBox="1"/>
          <p:nvPr/>
        </p:nvSpPr>
        <p:spPr>
          <a:xfrm>
            <a:off x="838200" y="1061625"/>
            <a:ext cx="105156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Implementation ideas</a:t>
            </a: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g2966ad8f57b_0_24"/>
          <p:cNvSpPr txBox="1"/>
          <p:nvPr/>
        </p:nvSpPr>
        <p:spPr>
          <a:xfrm>
            <a:off x="838200" y="1977375"/>
            <a:ext cx="5257800" cy="40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US" sz="3200">
                <a:latin typeface="Calibri"/>
                <a:ea typeface="Calibri"/>
                <a:cs typeface="Calibri"/>
                <a:sym typeface="Calibri"/>
              </a:rPr>
              <a:t>Scale appropriately!</a:t>
            </a:r>
            <a:endParaRPr i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Demo and discuss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Jigsaw - students prepare different drug mechanisms 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Research - choose drug and develop your own model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5" name="Google Shape;275;g2966ad8f57b_0_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7949" y="1859550"/>
            <a:ext cx="5009976" cy="424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 txBox="1"/>
          <p:nvPr/>
        </p:nvSpPr>
        <p:spPr>
          <a:xfrm>
            <a:off x="4240800" y="1541425"/>
            <a:ext cx="4423500" cy="134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25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19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Alan Allmen, NBCT</a:t>
            </a:r>
            <a:endParaRPr sz="819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191">
                <a:latin typeface="Calibri"/>
                <a:ea typeface="Calibri"/>
                <a:cs typeface="Calibri"/>
                <a:sym typeface="Calibri"/>
              </a:rPr>
              <a:t>Whitney M Young Magnet High School</a:t>
            </a:r>
            <a:endParaRPr sz="819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19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Chicago, IL</a:t>
            </a:r>
            <a:endParaRPr sz="819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1675" y="1541424"/>
            <a:ext cx="3025650" cy="3771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875" y="3274750"/>
            <a:ext cx="2193900" cy="219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91275" y="3274750"/>
            <a:ext cx="2193900" cy="219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"/>
          <p:cNvSpPr txBox="1"/>
          <p:nvPr/>
        </p:nvSpPr>
        <p:spPr>
          <a:xfrm>
            <a:off x="9281050" y="5388650"/>
            <a:ext cx="2106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>
                <a:latin typeface="Calibri"/>
                <a:ea typeface="Calibri"/>
                <a:cs typeface="Calibri"/>
                <a:sym typeface="Calibri"/>
              </a:rPr>
              <a:t>TRPV1 receptor</a:t>
            </a:r>
            <a:endParaRPr i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56475" y="3274750"/>
            <a:ext cx="2375400" cy="237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943b861360_0_37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1" name="Google Shape;281;g2943b861360_0_37"/>
          <p:cNvSpPr txBox="1"/>
          <p:nvPr/>
        </p:nvSpPr>
        <p:spPr>
          <a:xfrm>
            <a:off x="239700" y="2012550"/>
            <a:ext cx="3162900" cy="283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latin typeface="Calibri"/>
                <a:ea typeface="Calibri"/>
                <a:cs typeface="Calibri"/>
                <a:sym typeface="Calibri"/>
              </a:rPr>
              <a:t>20+ resources for this kit are available on the 3d Molecular Designs website.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2" name="Google Shape;282;g2943b861360_0_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0700" y="1194600"/>
            <a:ext cx="8419611" cy="469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g2943b861360_0_37"/>
          <p:cNvSpPr txBox="1"/>
          <p:nvPr/>
        </p:nvSpPr>
        <p:spPr>
          <a:xfrm>
            <a:off x="239700" y="5887400"/>
            <a:ext cx="117126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https://3dmoleculardesigns.com/classroom_resources/synapse-construction-kit/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9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943b861360_0_391"/>
          <p:cNvSpPr txBox="1"/>
          <p:nvPr>
            <p:ph type="title"/>
          </p:nvPr>
        </p:nvSpPr>
        <p:spPr>
          <a:xfrm>
            <a:off x="4544839" y="1727847"/>
            <a:ext cx="6585300" cy="2362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Uncovering the Truth: Modeling a DNA Replication Error</a:t>
            </a:r>
            <a:endParaRPr/>
          </a:p>
        </p:txBody>
      </p:sp>
      <p:sp>
        <p:nvSpPr>
          <p:cNvPr id="290" name="Google Shape;290;g2943b861360_0_391"/>
          <p:cNvSpPr txBox="1"/>
          <p:nvPr>
            <p:ph idx="1" type="subTitle"/>
          </p:nvPr>
        </p:nvSpPr>
        <p:spPr>
          <a:xfrm>
            <a:off x="4544839" y="4407694"/>
            <a:ext cx="3506100" cy="141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Sherry Annee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2:00-3:15</a:t>
            </a:r>
            <a:endParaRPr/>
          </a:p>
        </p:txBody>
      </p:sp>
      <p:pic>
        <p:nvPicPr>
          <p:cNvPr id="291" name="Google Shape;291;g2943b861360_0_391"/>
          <p:cNvPicPr preferRelativeResize="0"/>
          <p:nvPr/>
        </p:nvPicPr>
        <p:blipFill rotWithShape="1">
          <a:blip r:embed="rId3">
            <a:alphaModFix/>
          </a:blip>
          <a:srcRect b="18006" l="10962" r="12695" t="16939"/>
          <a:stretch/>
        </p:blipFill>
        <p:spPr>
          <a:xfrm>
            <a:off x="377900" y="3008175"/>
            <a:ext cx="3640001" cy="310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943b861360_0_379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7" name="Google Shape;297;g2943b861360_0_379"/>
          <p:cNvSpPr txBox="1"/>
          <p:nvPr/>
        </p:nvSpPr>
        <p:spPr>
          <a:xfrm>
            <a:off x="777300" y="1063000"/>
            <a:ext cx="10515600" cy="7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Modeling Kits</a:t>
            </a:r>
            <a:endParaRPr sz="3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g2943b861360_0_379"/>
          <p:cNvSpPr txBox="1"/>
          <p:nvPr/>
        </p:nvSpPr>
        <p:spPr>
          <a:xfrm>
            <a:off x="215175" y="2412375"/>
            <a:ext cx="4170000" cy="38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3D Molecular Designs has a variety of modeling kits suitable for teaching a wide range of topics.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See their </a:t>
            </a:r>
            <a:r>
              <a:rPr lang="en-US" sz="28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website</a:t>
            </a: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view their catalog.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9" name="Google Shape;299;g2943b861360_0_3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3050" y="1860400"/>
            <a:ext cx="7453775" cy="443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943b861360_0_361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5" name="Google Shape;305;g2943b861360_0_361"/>
          <p:cNvSpPr txBox="1"/>
          <p:nvPr/>
        </p:nvSpPr>
        <p:spPr>
          <a:xfrm>
            <a:off x="838200" y="1177825"/>
            <a:ext cx="10515600" cy="7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Professional Development Opportunities</a:t>
            </a:r>
            <a:endParaRPr sz="3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g2943b861360_0_361"/>
          <p:cNvSpPr txBox="1"/>
          <p:nvPr/>
        </p:nvSpPr>
        <p:spPr>
          <a:xfrm>
            <a:off x="838200" y="2251150"/>
            <a:ext cx="10515600" cy="31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Multi-day summer courses offered in-person in Milwaukee, WI.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2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July 29-Aug 2</a:t>
            </a:r>
            <a:endParaRPr sz="28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	Aug 5-9</a:t>
            </a:r>
            <a:endParaRPr sz="28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See the 3D Molecular Designs website for further information!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https://www.3dmoleculardesigns.com/</a:t>
            </a: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g2943b861360_0_361"/>
          <p:cNvSpPr txBox="1"/>
          <p:nvPr/>
        </p:nvSpPr>
        <p:spPr>
          <a:xfrm>
            <a:off x="3614825" y="2784875"/>
            <a:ext cx="6159000" cy="9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Modeling the Molecular World</a:t>
            </a:r>
            <a:endParaRPr b="1" sz="36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2943b861360_0_33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3" name="Google Shape;313;g2943b861360_0_33"/>
          <p:cNvSpPr txBox="1"/>
          <p:nvPr/>
        </p:nvSpPr>
        <p:spPr>
          <a:xfrm>
            <a:off x="838200" y="258817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Time to raffle!!</a:t>
            </a:r>
            <a:endParaRPr sz="8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943b861360_0_368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9" name="Google Shape;319;g2943b861360_0_368"/>
          <p:cNvSpPr txBox="1"/>
          <p:nvPr/>
        </p:nvSpPr>
        <p:spPr>
          <a:xfrm>
            <a:off x="1602500" y="915360"/>
            <a:ext cx="9144000" cy="86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THANK YOU FOR ATTENDING!</a:t>
            </a:r>
            <a:endParaRPr sz="6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g2943b861360_0_368"/>
          <p:cNvSpPr txBox="1"/>
          <p:nvPr/>
        </p:nvSpPr>
        <p:spPr>
          <a:xfrm>
            <a:off x="4207576" y="4011375"/>
            <a:ext cx="7187700" cy="16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Purchase kits at </a:t>
            </a:r>
            <a:r>
              <a:rPr b="1" lang="en-US" sz="300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3dmoleculardesigns.com</a:t>
            </a:r>
            <a:r>
              <a:rPr lang="en-US" sz="3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Scan this QR code to 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fill out a survey for a 20% coupon code off most kits and a chance to win a $50 gift card!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i="1" sz="1600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g2943b861360_0_368"/>
          <p:cNvSpPr/>
          <p:nvPr/>
        </p:nvSpPr>
        <p:spPr>
          <a:xfrm>
            <a:off x="825120" y="1961105"/>
            <a:ext cx="106989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Kits and models used in this session: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Synapse Construction Kit (SCK-01)</a:t>
            </a:r>
            <a:endParaRPr b="1"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Neuromuscular Synapse Poster (DGSP)</a:t>
            </a:r>
            <a:endParaRPr b="1"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qr code with a few black squares&#10;&#10;Description automatically generated" id="322" name="Google Shape;322;g2943b861360_0_3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575" y="3534525"/>
            <a:ext cx="3068150" cy="306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2943b861360_0_357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8" name="Google Shape;328;g2943b861360_0_357"/>
          <p:cNvSpPr txBox="1"/>
          <p:nvPr/>
        </p:nvSpPr>
        <p:spPr>
          <a:xfrm>
            <a:off x="1524023" y="905738"/>
            <a:ext cx="9144000" cy="777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Workshop NGSS Connections </a:t>
            </a:r>
            <a:endParaRPr sz="6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29" name="Google Shape;329;g2943b861360_0_357"/>
          <p:cNvGraphicFramePr/>
          <p:nvPr/>
        </p:nvGraphicFramePr>
        <p:xfrm>
          <a:off x="617924" y="1933214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{21FFBD09-0D6C-4ADA-A719-3E220E0CDD56}</a:tableStyleId>
              </a:tblPr>
              <a:tblGrid>
                <a:gridCol w="3527225"/>
                <a:gridCol w="3850550"/>
                <a:gridCol w="3578400"/>
              </a:tblGrid>
              <a:tr h="471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</a:rPr>
                        <a:t>SEPs</a:t>
                      </a:r>
                      <a:endParaRPr sz="32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</a:rPr>
                        <a:t>CCCs</a:t>
                      </a:r>
                      <a:endParaRPr sz="32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</a:rPr>
                        <a:t>DCIs</a:t>
                      </a:r>
                      <a:endParaRPr sz="32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6600"/>
                    </a:solidFill>
                  </a:tcPr>
                </a:tc>
              </a:tr>
              <a:tr h="643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en-US" sz="2000">
                          <a:solidFill>
                            <a:srgbClr val="44444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 Asking questions and defining problems</a:t>
                      </a:r>
                      <a:endParaRPr b="1"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44444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 Patterns</a:t>
                      </a:r>
                      <a:endParaRPr sz="2000">
                        <a:solidFill>
                          <a:srgbClr val="444444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b="1" lang="en-US" sz="2000">
                          <a:solidFill>
                            <a:srgbClr val="44444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LS1: From Molecules to Organisms: Structures and Processes</a:t>
                      </a:r>
                      <a:endParaRPr b="1"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C99"/>
                    </a:solidFill>
                  </a:tcPr>
                </a:tc>
              </a:tr>
              <a:tr h="643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44444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 Developing and using models</a:t>
                      </a:r>
                      <a:endParaRPr sz="2000">
                        <a:solidFill>
                          <a:srgbClr val="444444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en-US" sz="2000">
                          <a:solidFill>
                            <a:srgbClr val="44444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 Cause and effect: Mechanism and explanation</a:t>
                      </a:r>
                      <a:endParaRPr b="1"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44444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LS1.A: Structure and Function</a:t>
                      </a:r>
                      <a:endParaRPr sz="2000">
                        <a:solidFill>
                          <a:srgbClr val="444444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C99"/>
                    </a:solidFill>
                  </a:tcPr>
                </a:tc>
              </a:tr>
              <a:tr h="643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44444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6. Constructing explanations and designing solutions </a:t>
                      </a:r>
                      <a:endParaRPr b="1"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44444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 Systems and system models</a:t>
                      </a:r>
                      <a:endParaRPr sz="2000">
                        <a:solidFill>
                          <a:srgbClr val="444444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44444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LS1.D: Information Processing</a:t>
                      </a:r>
                      <a:endParaRPr b="1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C99"/>
                    </a:solidFill>
                  </a:tcPr>
                </a:tc>
              </a:tr>
              <a:tr h="643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en-US" sz="2000">
                          <a:solidFill>
                            <a:srgbClr val="44444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6. Structure and function</a:t>
                      </a:r>
                      <a:endParaRPr b="1"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C99"/>
                    </a:solidFill>
                  </a:tcPr>
                </a:tc>
              </a:tr>
              <a:tr h="643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44444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7. Stability and change</a:t>
                      </a:r>
                      <a:endParaRPr b="1"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1" name="Google Shape;121;p3"/>
          <p:cNvSpPr txBox="1"/>
          <p:nvPr/>
        </p:nvSpPr>
        <p:spPr>
          <a:xfrm>
            <a:off x="1530575" y="968214"/>
            <a:ext cx="9144000" cy="934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Workshop Learning Goals</a:t>
            </a:r>
            <a:endParaRPr sz="6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1017000" y="2136000"/>
            <a:ext cx="10158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Experience the value of physical modeling of biological processes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Model the basic biology of synaptic transmission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Model the impact of psychoactive drugs on synaptic transmission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968e342668_0_0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8" name="Google Shape;128;g2968e342668_0_0"/>
          <p:cNvSpPr txBox="1"/>
          <p:nvPr/>
        </p:nvSpPr>
        <p:spPr>
          <a:xfrm>
            <a:off x="850088" y="956050"/>
            <a:ext cx="10515600" cy="8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Why teach addiction pathways?</a:t>
            </a: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g2968e342668_0_0"/>
          <p:cNvSpPr txBox="1"/>
          <p:nvPr/>
        </p:nvSpPr>
        <p:spPr>
          <a:xfrm>
            <a:off x="6225178" y="2254600"/>
            <a:ext cx="57012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In 2023, 1 in 10 teens reported using e-cigarettes in the past month.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12.6% percent of teens reported using tobacco products containing nicotine.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g2968e342668_0_0"/>
          <p:cNvSpPr txBox="1"/>
          <p:nvPr/>
        </p:nvSpPr>
        <p:spPr>
          <a:xfrm>
            <a:off x="10743222" y="5870600"/>
            <a:ext cx="1284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Source: </a:t>
            </a:r>
            <a:r>
              <a:rPr lang="en-US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CDC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g2968e342668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5400" y="1898925"/>
            <a:ext cx="4765551" cy="4765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7" name="Google Shape;137;p4"/>
          <p:cNvSpPr txBox="1"/>
          <p:nvPr/>
        </p:nvSpPr>
        <p:spPr>
          <a:xfrm>
            <a:off x="850088" y="956050"/>
            <a:ext cx="10515600" cy="8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Why teach addiction pathways?</a:t>
            </a: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288" y="1940050"/>
            <a:ext cx="7044170" cy="4359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4"/>
          <p:cNvSpPr txBox="1"/>
          <p:nvPr/>
        </p:nvSpPr>
        <p:spPr>
          <a:xfrm>
            <a:off x="7465613" y="2528775"/>
            <a:ext cx="44607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Illinois saw 3,717 drug overdose deaths in 2021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Death rates, particularly due to opioids, have been rising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Among leading causes of death for teenagers and young adults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 txBox="1"/>
          <p:nvPr/>
        </p:nvSpPr>
        <p:spPr>
          <a:xfrm>
            <a:off x="10357013" y="5870600"/>
            <a:ext cx="1670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Sources: </a:t>
            </a:r>
            <a:r>
              <a:rPr lang="en-US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CDC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IDPH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943b861360_0_14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6" name="Google Shape;146;g2943b861360_0_14"/>
          <p:cNvSpPr txBox="1"/>
          <p:nvPr/>
        </p:nvSpPr>
        <p:spPr>
          <a:xfrm>
            <a:off x="908038" y="868875"/>
            <a:ext cx="105156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Why physical models?</a:t>
            </a: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g2943b861360_0_14"/>
          <p:cNvSpPr txBox="1"/>
          <p:nvPr/>
        </p:nvSpPr>
        <p:spPr>
          <a:xfrm>
            <a:off x="8453463" y="1700575"/>
            <a:ext cx="3516300" cy="4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Sample textbook pictures of synaptic transmission 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Physical models 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dynamic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interactive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adaptable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" name="Google Shape;148;g2943b861360_0_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2388" y="1838400"/>
            <a:ext cx="3686898" cy="446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g2943b861360_0_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2238" y="1780275"/>
            <a:ext cx="3682165" cy="446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2943b861360_0_14"/>
          <p:cNvSpPr/>
          <p:nvPr/>
        </p:nvSpPr>
        <p:spPr>
          <a:xfrm rot="-694511">
            <a:off x="7470610" y="2140710"/>
            <a:ext cx="838758" cy="305945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E7E6E6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943b861360_0_18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Model a cholinergic synapse with 3D Molecular Designs' Synapse Construction Kit.&#10;https://www.3dmoleculardesigns.com/Education-Products/Synapse-Constructon-Kit.htm" id="156" name="Google Shape;156;g2943b861360_0_18" title="Cholinergic Synapse  Stop Motion Vide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075" y="1046900"/>
            <a:ext cx="7490100" cy="56175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2943b861360_0_18"/>
          <p:cNvSpPr txBox="1"/>
          <p:nvPr/>
        </p:nvSpPr>
        <p:spPr>
          <a:xfrm>
            <a:off x="8238325" y="1666275"/>
            <a:ext cx="37197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Stop-motion animation of synaptic transmission in a cholinergic synapse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6026e8786e_0_0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3" name="Google Shape;163;g26026e8786e_0_0"/>
          <p:cNvSpPr txBox="1"/>
          <p:nvPr/>
        </p:nvSpPr>
        <p:spPr>
          <a:xfrm>
            <a:off x="537300" y="946175"/>
            <a:ext cx="108210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Previously taught:</a:t>
            </a: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g26026e8786e_0_0"/>
          <p:cNvSpPr txBox="1"/>
          <p:nvPr/>
        </p:nvSpPr>
        <p:spPr>
          <a:xfrm>
            <a:off x="463700" y="5128775"/>
            <a:ext cx="5246400" cy="10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Membrane transport with the </a:t>
            </a: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Phospholipid and Membrane Transport Kit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" name="Google Shape;165;g26026e8786e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200" y="1756363"/>
            <a:ext cx="5015400" cy="3345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g26026e8786e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42900" y="1904600"/>
            <a:ext cx="4784250" cy="3424974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g26026e8786e_0_0"/>
          <p:cNvSpPr txBox="1"/>
          <p:nvPr/>
        </p:nvSpPr>
        <p:spPr>
          <a:xfrm>
            <a:off x="6342900" y="5128775"/>
            <a:ext cx="5015400" cy="10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Neuron structure 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with the </a:t>
            </a: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Neuron Modeling</a:t>
            </a: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 Kit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43b861360_0_22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3" name="Google Shape;173;g2943b861360_0_22"/>
          <p:cNvSpPr txBox="1"/>
          <p:nvPr/>
        </p:nvSpPr>
        <p:spPr>
          <a:xfrm>
            <a:off x="537288" y="946175"/>
            <a:ext cx="105156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Synapse Kit Introduction</a:t>
            </a: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2943b861360_0_22"/>
          <p:cNvSpPr txBox="1"/>
          <p:nvPr/>
        </p:nvSpPr>
        <p:spPr>
          <a:xfrm>
            <a:off x="537288" y="1861925"/>
            <a:ext cx="5257800" cy="40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3D Molecular Design’s </a:t>
            </a:r>
            <a:r>
              <a:rPr b="1"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Synapse Construction Kit</a:t>
            </a:r>
            <a:endParaRPr b="1"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Allows modeling of: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action potential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acetylcholine synapse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GABA synapse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dopamine synapse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g2943b861360_0_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8138" y="1350750"/>
            <a:ext cx="5656576" cy="4789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2022-09-15T14:16:27Z</dcterms:created>
  <dc:creator>Laura Gronek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