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 id="2147483696" r:id="rId7"/>
  </p:sldMasterIdLst>
  <p:notesMasterIdLst>
    <p:notesMasterId r:id="rId61"/>
  </p:notesMasterIdLst>
  <p:sldIdLst>
    <p:sldId id="324" r:id="rId8"/>
    <p:sldId id="325" r:id="rId9"/>
    <p:sldId id="326" r:id="rId10"/>
    <p:sldId id="292" r:id="rId11"/>
    <p:sldId id="287" r:id="rId12"/>
    <p:sldId id="293" r:id="rId13"/>
    <p:sldId id="297" r:id="rId14"/>
    <p:sldId id="337" r:id="rId15"/>
    <p:sldId id="294" r:id="rId16"/>
    <p:sldId id="296" r:id="rId17"/>
    <p:sldId id="298" r:id="rId18"/>
    <p:sldId id="299" r:id="rId19"/>
    <p:sldId id="301" r:id="rId20"/>
    <p:sldId id="280" r:id="rId21"/>
    <p:sldId id="300" r:id="rId22"/>
    <p:sldId id="302" r:id="rId23"/>
    <p:sldId id="338" r:id="rId24"/>
    <p:sldId id="303" r:id="rId25"/>
    <p:sldId id="339" r:id="rId26"/>
    <p:sldId id="304" r:id="rId27"/>
    <p:sldId id="307" r:id="rId28"/>
    <p:sldId id="334" r:id="rId29"/>
    <p:sldId id="335" r:id="rId30"/>
    <p:sldId id="336" r:id="rId31"/>
    <p:sldId id="315" r:id="rId32"/>
    <p:sldId id="340" r:id="rId33"/>
    <p:sldId id="341" r:id="rId34"/>
    <p:sldId id="342" r:id="rId35"/>
    <p:sldId id="343" r:id="rId36"/>
    <p:sldId id="344" r:id="rId37"/>
    <p:sldId id="345" r:id="rId38"/>
    <p:sldId id="346" r:id="rId39"/>
    <p:sldId id="347" r:id="rId40"/>
    <p:sldId id="348" r:id="rId41"/>
    <p:sldId id="349" r:id="rId42"/>
    <p:sldId id="350" r:id="rId43"/>
    <p:sldId id="351" r:id="rId44"/>
    <p:sldId id="352" r:id="rId45"/>
    <p:sldId id="353" r:id="rId46"/>
    <p:sldId id="354" r:id="rId47"/>
    <p:sldId id="355" r:id="rId48"/>
    <p:sldId id="317" r:id="rId49"/>
    <p:sldId id="318" r:id="rId50"/>
    <p:sldId id="288" r:id="rId51"/>
    <p:sldId id="309" r:id="rId52"/>
    <p:sldId id="356" r:id="rId53"/>
    <p:sldId id="357" r:id="rId54"/>
    <p:sldId id="327" r:id="rId55"/>
    <p:sldId id="358" r:id="rId56"/>
    <p:sldId id="359" r:id="rId57"/>
    <p:sldId id="360" r:id="rId58"/>
    <p:sldId id="268" r:id="rId59"/>
    <p:sldId id="27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BE12BF-310C-12C3-A748-6DFFE82C09F2}" v="5" dt="2024-10-16T19:14:10.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053" autoAdjust="0"/>
  </p:normalViewPr>
  <p:slideViewPr>
    <p:cSldViewPr snapToGrid="0">
      <p:cViewPr varScale="1">
        <p:scale>
          <a:sx n="57" d="100"/>
          <a:sy n="57" d="100"/>
        </p:scale>
        <p:origin x="1560"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Hutson" userId="S::ruth.hutson@3dmoleculardesigns.com::b7a315b0-fa21-44f2-a340-f03b809ae5a7" providerId="AD" clId="Web-{D3BE12BF-310C-12C3-A748-6DFFE82C09F2}"/>
    <pc:docChg chg="modSld">
      <pc:chgData name="Ruth Hutson" userId="S::ruth.hutson@3dmoleculardesigns.com::b7a315b0-fa21-44f2-a340-f03b809ae5a7" providerId="AD" clId="Web-{D3BE12BF-310C-12C3-A748-6DFFE82C09F2}" dt="2024-10-16T19:14:10.815" v="4"/>
      <pc:docMkLst>
        <pc:docMk/>
      </pc:docMkLst>
      <pc:sldChg chg="delSp modSp">
        <pc:chgData name="Ruth Hutson" userId="S::ruth.hutson@3dmoleculardesigns.com::b7a315b0-fa21-44f2-a340-f03b809ae5a7" providerId="AD" clId="Web-{D3BE12BF-310C-12C3-A748-6DFFE82C09F2}" dt="2024-10-16T19:12:18.545" v="2" actId="1076"/>
        <pc:sldMkLst>
          <pc:docMk/>
          <pc:sldMk cId="2325879138" sldId="292"/>
        </pc:sldMkLst>
        <pc:picChg chg="del">
          <ac:chgData name="Ruth Hutson" userId="S::ruth.hutson@3dmoleculardesigns.com::b7a315b0-fa21-44f2-a340-f03b809ae5a7" providerId="AD" clId="Web-{D3BE12BF-310C-12C3-A748-6DFFE82C09F2}" dt="2024-10-16T19:12:12.373" v="0"/>
          <ac:picMkLst>
            <pc:docMk/>
            <pc:sldMk cId="2325879138" sldId="292"/>
            <ac:picMk id="8194" creationId="{63A7236E-934A-3DE3-EBCE-657E4F4FC359}"/>
          </ac:picMkLst>
        </pc:picChg>
        <pc:picChg chg="mod">
          <ac:chgData name="Ruth Hutson" userId="S::ruth.hutson@3dmoleculardesigns.com::b7a315b0-fa21-44f2-a340-f03b809ae5a7" providerId="AD" clId="Web-{D3BE12BF-310C-12C3-A748-6DFFE82C09F2}" dt="2024-10-16T19:12:18.545" v="2" actId="1076"/>
          <ac:picMkLst>
            <pc:docMk/>
            <pc:sldMk cId="2325879138" sldId="292"/>
            <ac:picMk id="8196" creationId="{5F805E14-19BC-D046-6174-14F6E44E635C}"/>
          </ac:picMkLst>
        </pc:picChg>
      </pc:sldChg>
      <pc:sldChg chg="mod modShow">
        <pc:chgData name="Ruth Hutson" userId="S::ruth.hutson@3dmoleculardesigns.com::b7a315b0-fa21-44f2-a340-f03b809ae5a7" providerId="AD" clId="Web-{D3BE12BF-310C-12C3-A748-6DFFE82C09F2}" dt="2024-10-16T19:13:39.720" v="3"/>
        <pc:sldMkLst>
          <pc:docMk/>
          <pc:sldMk cId="573760208" sldId="346"/>
        </pc:sldMkLst>
      </pc:sldChg>
      <pc:sldChg chg="mod modShow">
        <pc:chgData name="Ruth Hutson" userId="S::ruth.hutson@3dmoleculardesigns.com::b7a315b0-fa21-44f2-a340-f03b809ae5a7" providerId="AD" clId="Web-{D3BE12BF-310C-12C3-A748-6DFFE82C09F2}" dt="2024-10-16T19:14:10.815" v="4"/>
        <pc:sldMkLst>
          <pc:docMk/>
          <pc:sldMk cId="4206834985" sldId="353"/>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1891218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note where we have been and where we are going.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Look down in the lower left to see the capping enzyme which is adding </a:t>
            </a:r>
            <a:r>
              <a:rPr lang="en-US" err="1"/>
              <a:t>methylguanosine</a:t>
            </a:r>
            <a:r>
              <a:rPr lang="en-US"/>
              <a:t> to the 5”end of the mRNA. It is by the RNA polymerase. </a:t>
            </a:r>
          </a:p>
          <a:p>
            <a:endParaRPr lang="en-US"/>
          </a:p>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The mRNA that is still in the nucleus nearest the nuclear pore is having the introns removed by a spliceosome.  Only exons will be left in the mature </a:t>
            </a:r>
          </a:p>
          <a:p>
            <a:r>
              <a:rPr lang="en-US"/>
              <a:t>messenger RNA.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Walk students through reading the charts and them time to pair the amino acids with their tRNA.  Then revisit the chart and talk about all the possibilities for anticodons.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342978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In the cytoplasm of the cell, in the ribosome.  </a:t>
            </a:r>
            <a:endParaRPr lang="en-US" b="0" i="1"/>
          </a:p>
          <a:p>
            <a:endParaRPr lang="en-US" b="0" i="1"/>
          </a:p>
          <a:p>
            <a:r>
              <a:rPr lang="en-US" b="0" i="1"/>
              <a:t>Helpful hints:  </a:t>
            </a:r>
            <a:r>
              <a:rPr lang="en-US" b="0" i="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Guide your students through noticing the two subunits of the ribosome, the EPA sites, the direction the mRNA enters the ribosome, the RNA nucleotides, and the amino acids found on the ends of tRNAs.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the scene:  The first phase is initiation.</a:t>
            </a:r>
          </a:p>
          <a:p>
            <a:endParaRPr lang="en-US"/>
          </a:p>
          <a:p>
            <a:r>
              <a:rPr lang="en-US" i="1"/>
              <a:t>Helpful hints</a:t>
            </a:r>
            <a:r>
              <a:rPr lang="en-US"/>
              <a:t>: Starting from the 5”end of the mRNA at the start codon (AUG), every three bases determines a particular amino. </a:t>
            </a:r>
          </a:p>
          <a:p>
            <a:endParaRPr lang="en-US"/>
          </a:p>
          <a:p>
            <a:r>
              <a:rPr lang="en-US"/>
              <a:t>What is in the model:</a:t>
            </a:r>
          </a:p>
          <a:p>
            <a:r>
              <a:rPr lang="en-US"/>
              <a:t>mRNA enters the ribosome (shown in purple).  The top is the large subunit, while the small unit is shown under the EPA sites.  </a:t>
            </a:r>
          </a:p>
          <a:p>
            <a:r>
              <a:rPr lang="en-US"/>
              <a:t>tRNA bring the amino acid to the ribosome</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2488091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4197546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 The developing polypeptide will exit the ribosome through the opening in the large ribosomal subunit.  </a:t>
            </a:r>
          </a:p>
          <a:p>
            <a:endParaRPr lang="en-US"/>
          </a:p>
          <a:p>
            <a:r>
              <a:rPr lang="en-US" i="1"/>
              <a:t>What is in the model</a:t>
            </a:r>
          </a:p>
          <a:p>
            <a:r>
              <a:rPr lang="en-US"/>
              <a:t>The ribosome reaches a stop codon on the mRNA.  The A site of the ribosomes accepts a release factor.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In this 50-minute session, </a:t>
            </a:r>
            <a:r>
              <a:rPr lang="en-US" b="0" i="0" dirty="0">
                <a:solidFill>
                  <a:srgbClr val="000000"/>
                </a:solidFill>
                <a:effectLst/>
                <a:latin typeface="Calibri" panose="020F0502020204030204" pitchFamily="34" charset="0"/>
              </a:rPr>
              <a:t>educators will use the Flow of Genetic Information Kit©, Amino Acid Starter Kit©, and Tour of the Human Cell Poster© to model cell processes. </a:t>
            </a:r>
            <a:r>
              <a:rPr lang="en-US" sz="1800" b="0" i="0" dirty="0">
                <a:solidFill>
                  <a:srgbClr val="000000"/>
                </a:solidFill>
                <a:effectLst/>
                <a:latin typeface="Calibri" panose="020F0502020204030204" pitchFamily="34" charset="0"/>
              </a:rPr>
              <a:t>Augmented Reality modules will further enhance student understanding of the dynamic nature of the cell.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1115221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C98AB-FF03-EA07-C2E6-8F91E59FC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6B4D-B35C-8631-D613-56210BF9C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037F2-B40B-25B7-0F3F-AF0154B4E8DE}"/>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the difference structurally between the rough ER and the Golgi?  Where is the mRNA? Where is the polypeptide?  What is happening to the polypeptide in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role of the green transporter proteins?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Sorting and Transporting:  How does a vesicle bud off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proteins help the polypeptide fold correctly?</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fate of a misfolded protein?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How does the vesicle get to the Golgi?</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6BCD5643-34D3-0697-BF68-40FE05748449}"/>
              </a:ext>
            </a:extLst>
          </p:cNvPr>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452465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816359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plaster model of the small subunit, one will find sites: E, P, and A for the docking of transfer RNAs.  The P site stands for peptidyl.  The A site stands for aminoacyl.  The E site stands for exit. The initiation tRNA - charged with Met - base pairs with the AUG codon, and the large ribosomal subunit joins the small subunit to form a functional ribosome. Each ribosome has three binding sites for tRNA. The P site (peptidyl-tRNA binding site) holds the tRNA carrying the growing polypeptide chain. The A site (aminoacyl-tRNA binding site) holds the tRNA carrying the next amino acid to be added to the chain. Discharged tRNAs leave the ribosome from the E site (exit site)</a:t>
            </a:r>
          </a:p>
          <a:p>
            <a:endParaRPr lang="en-US" dirty="0"/>
          </a:p>
          <a:p>
            <a:r>
              <a:rPr lang="en-US" dirty="0"/>
              <a:t>The key for the small subunit:  </a:t>
            </a:r>
          </a:p>
          <a:p>
            <a:r>
              <a:rPr lang="en-US" dirty="0"/>
              <a:t>Protein is white</a:t>
            </a:r>
          </a:p>
          <a:p>
            <a:r>
              <a:rPr lang="en-US" dirty="0"/>
              <a:t>RNA domains shown in blue, orange, yellow, magenta, and red</a:t>
            </a:r>
          </a:p>
          <a:p>
            <a:r>
              <a:rPr lang="en-US" dirty="0"/>
              <a:t>tRNA in A site- light green</a:t>
            </a:r>
          </a:p>
          <a:p>
            <a:r>
              <a:rPr lang="en-US" dirty="0"/>
              <a:t>tRNA in P site- green</a:t>
            </a:r>
          </a:p>
          <a:p>
            <a:r>
              <a:rPr lang="en-US" dirty="0"/>
              <a:t>tRNA in E site- dark green</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409469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After the tRNA and mRNA bind to the small subunit, it attaches to the large subunit. Once the small and large subunits are fully attached, the growing polypeptide passes through a channel in the large subunit.  The polypeptide is represented by a fuzzy stick.  It will immediately start folding into a protein based on basic properties of chemistry and physics. </a:t>
            </a:r>
          </a:p>
          <a:p>
            <a:endParaRPr lang="en-US" dirty="0"/>
          </a:p>
          <a:p>
            <a:r>
              <a:rPr lang="en-US" dirty="0"/>
              <a:t>The key for the large subunit: </a:t>
            </a:r>
          </a:p>
          <a:p>
            <a:r>
              <a:rPr lang="en-US" dirty="0"/>
              <a:t>Protein is white</a:t>
            </a:r>
          </a:p>
          <a:p>
            <a:r>
              <a:rPr lang="en-US" dirty="0"/>
              <a:t>Catalytic residues are shown in yellow</a:t>
            </a:r>
          </a:p>
          <a:p>
            <a:r>
              <a:rPr lang="en-US" dirty="0"/>
              <a:t>RNA domains are light blue, magenta, red, yellow green and grey. </a:t>
            </a:r>
          </a:p>
          <a:p>
            <a:endParaRPr lang="en-US" dirty="0"/>
          </a:p>
          <a:p>
            <a:r>
              <a:rPr lang="en-US" dirty="0">
                <a:hlinkClick r:id="rId3"/>
              </a:rPr>
              <a:t>PDB-101: Molecule of the Month: Ribosome (rcsb.org)</a:t>
            </a:r>
            <a:endParaRPr lang="en-US" dirty="0"/>
          </a:p>
          <a:p>
            <a:r>
              <a:rPr lang="en-US" dirty="0">
                <a:cs typeface="Calibri"/>
              </a:rPr>
              <a:t>The link above will give you some detailed information about the structure of the ribosome. </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3336226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7DB4D-B62D-0CD1-0683-76DB851B7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2D7CD-009D-1140-4CF2-37529AC93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C84C5-3975-5A4C-CE74-60DDA430D752}"/>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the difference structurally between the rough ER and the Golgi?  Where is the mRNA? Where is the polypeptide?  What is happening to the polypeptide in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role of the green transporter proteins?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Sorting and Transporting:  How does a vesicle bud off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proteins help the polypeptide fold correctly?</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fate of a misfolded protein?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How does the vesicle get to the Golgi?</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E9EA6557-02DB-0352-A5F8-4D8DBA806AC5}"/>
              </a:ext>
            </a:extLst>
          </p:cNvPr>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880239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r>
              <a:rPr lang="en-US" dirty="0"/>
              <a:t>Please get out the amino acid side chains from your kit. Each of my students or student groups (depending on class size) get a bag of the 20 amino acid side chains. I first ask my students to sort these side chains into a meaningful pattern. Would you do this for me with the amino acids that you have in your kit? </a:t>
            </a:r>
            <a:r>
              <a:rPr lang="en-US" dirty="0">
                <a:solidFill>
                  <a:schemeClr val="dk1"/>
                </a:solidFill>
              </a:rPr>
              <a:t>[Give about 2 minutes to sort amino acids; walk around the room and give feedback to participants.] Hopefully, I’ve given you enough time to sort your amino acids.</a:t>
            </a:r>
            <a:endParaRPr b="1" dirty="0"/>
          </a:p>
        </p:txBody>
      </p:sp>
      <p:sp>
        <p:nvSpPr>
          <p:cNvPr id="133" name="Google Shape;133;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157ec72cc4_0_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Next I have my students make a </a:t>
            </a:r>
            <a:r>
              <a:rPr lang="en-US" dirty="0" err="1"/>
              <a:t>Notice|Wonder</a:t>
            </a:r>
            <a:r>
              <a:rPr lang="en-US" dirty="0"/>
              <a:t> t-chart so that they can record their ideas and questions in their lab notebook.  Please do this a sheet of paper that you have handy.</a:t>
            </a:r>
            <a:r>
              <a:rPr lang="en-US" b="1" dirty="0"/>
              <a:t> [Advance slide]</a:t>
            </a:r>
            <a:endParaRPr b="1" dirty="0"/>
          </a:p>
        </p:txBody>
      </p:sp>
      <p:sp>
        <p:nvSpPr>
          <p:cNvPr id="140" name="Google Shape;140;g1157ec72cc4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157ec72cc4_0_2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You should have been given a copy of this in your student modeling pack.  This side shows all twenty amino acids in alphabetical order as they appear in model form.  The opposite side has both the  structural formulas and an image of the models so that you can compared them.  [Answer student question about the structural formula.]  I have my students use the amino acid side chain chart, identify and place the side chains in their proper location on the amino acid organizer.</a:t>
            </a:r>
            <a:r>
              <a:rPr lang="en-US" b="1"/>
              <a:t> [Advance slide.]</a:t>
            </a:r>
            <a:endParaRPr b="1"/>
          </a:p>
        </p:txBody>
      </p:sp>
      <p:sp>
        <p:nvSpPr>
          <p:cNvPr id="171" name="Google Shape;171;g1157ec72cc4_0_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157ec72cc4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Now let’s do some more modeling, for this exercise you will next the mini-</a:t>
            </a:r>
            <a:r>
              <a:rPr lang="en-US" dirty="0" err="1"/>
              <a:t>toober</a:t>
            </a:r>
            <a:r>
              <a:rPr lang="en-US" dirty="0"/>
              <a:t> and 10 amino acid side chains in your modeling pack. The mini-</a:t>
            </a:r>
            <a:r>
              <a:rPr lang="en-US" dirty="0" err="1"/>
              <a:t>toober</a:t>
            </a:r>
            <a:r>
              <a:rPr lang="en-US" dirty="0"/>
              <a:t> represents the backbone (amino group, carboxyl group, and alpha carbon.</a:t>
            </a:r>
            <a:endParaRPr dirty="0"/>
          </a:p>
        </p:txBody>
      </p:sp>
      <p:sp>
        <p:nvSpPr>
          <p:cNvPr id="206" name="Google Shape;206;g1157ec72cc4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148da48c66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[Explain the key for the colors on the side chains models.]  You will use all ten of the amino acids in your kit, but remember there are 20 amino acids. </a:t>
            </a:r>
            <a:r>
              <a:rPr lang="en-US" b="1"/>
              <a:t>[Advance slide.]</a:t>
            </a:r>
            <a:endParaRPr b="1"/>
          </a:p>
          <a:p>
            <a:pPr marL="0" lvl="0" indent="0" algn="l" rtl="0">
              <a:spcBef>
                <a:spcPts val="0"/>
              </a:spcBef>
              <a:spcAft>
                <a:spcPts val="0"/>
              </a:spcAft>
              <a:buNone/>
            </a:pPr>
            <a:endParaRPr/>
          </a:p>
        </p:txBody>
      </p:sp>
      <p:sp>
        <p:nvSpPr>
          <p:cNvPr id="213" name="Google Shape;213;g1148da48c66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9A94-119F-2B27-B789-03311CA6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CEC32-1259-7651-578E-0CAB23E62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C4C09-AC3A-1A7A-D24A-C4FCF8B55A18}"/>
              </a:ext>
            </a:extLst>
          </p:cNvPr>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This is one of the many molecular landscapes by Dr.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who is affiliated with the Protein Data Bank.  You can more of these at </a:t>
            </a:r>
            <a:r>
              <a:rPr lang="en-US" b="0" i="0" u="sng" strike="noStrike">
                <a:solidFill>
                  <a:srgbClr val="0563C1"/>
                </a:solidFill>
                <a:effectLst/>
                <a:latin typeface="Calibri" panose="020F0502020204030204" pitchFamily="34" charset="0"/>
                <a:hlinkClick r:id="rId3"/>
              </a:rPr>
              <a:t>PDB-101: </a:t>
            </a:r>
            <a:r>
              <a:rPr lang="en-US" b="0" i="0" u="sng" strike="noStrike" err="1">
                <a:solidFill>
                  <a:srgbClr val="0563C1"/>
                </a:solidFill>
                <a:effectLst/>
                <a:latin typeface="Calibri" panose="020F0502020204030204" pitchFamily="34" charset="0"/>
                <a:hlinkClick r:id="rId3"/>
              </a:rPr>
              <a:t>Goodsell</a:t>
            </a:r>
            <a:r>
              <a:rPr lang="en-US" b="0" i="0" u="sng" strike="noStrike">
                <a:solidFill>
                  <a:srgbClr val="0563C1"/>
                </a:solidFill>
                <a:effectLst/>
                <a:latin typeface="Calibri" panose="020F0502020204030204" pitchFamily="34" charset="0"/>
                <a:hlinkClick r:id="rId3"/>
              </a:rPr>
              <a:t> Gallery (rcsb.org)</a:t>
            </a:r>
            <a:r>
              <a:rPr lang="en-US" b="0" i="0" u="none" strike="noStrike">
                <a:solidFill>
                  <a:srgbClr val="000000"/>
                </a:solidFill>
                <a:effectLst/>
                <a:latin typeface="Calibri" panose="020F0502020204030204" pitchFamily="34" charset="0"/>
              </a:rPr>
              <a:t>.  I love using them in conjunction with the kit because they demonstrate to students that we are only touching on a fraction of the cell’s complexity. </a:t>
            </a:r>
            <a:endParaRPr lang="en-US"/>
          </a:p>
        </p:txBody>
      </p:sp>
      <p:sp>
        <p:nvSpPr>
          <p:cNvPr id="4" name="Slide Number Placeholder 3">
            <a:extLst>
              <a:ext uri="{FF2B5EF4-FFF2-40B4-BE49-F238E27FC236}">
                <a16:creationId xmlns:a16="http://schemas.microsoft.com/office/drawing/2014/main" id="{F9720C60-F50D-77FB-9DC1-45ABA7CD1397}"/>
              </a:ext>
            </a:extLst>
          </p:cNvPr>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8777555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148da48c66_0_3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
        <p:nvSpPr>
          <p:cNvPr id="220" name="Google Shape;220;g1148da48c66_0_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157ec72cc4_0_3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[Explain how my students conduct the exercise.] Place your 10 amino acids in any order just make sure they are equidistant for each other. You have now made a polypeptide which is the primary structure of a protein. </a:t>
            </a:r>
            <a:r>
              <a:rPr lang="en-US" b="1"/>
              <a:t>[Advance slide.]</a:t>
            </a:r>
            <a:endParaRPr b="1"/>
          </a:p>
        </p:txBody>
      </p:sp>
      <p:sp>
        <p:nvSpPr>
          <p:cNvPr id="227" name="Google Shape;227;g1157ec72cc4_0_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157ec72cc4_0_11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Ruth says: </a:t>
            </a:r>
            <a:r>
              <a:rPr lang="en-US" dirty="0"/>
              <a:t>Now let’s fold our polypeptide into a protein. [Explain what we mean by “fold.”] Why do the hydrophobic amino acids rotate to the inside?  Exactly, they are trying to get away from the water.  They are non-polar and water is a slightly polar molecule.  Next we will focus on the acidic and basic side chains. </a:t>
            </a:r>
            <a:r>
              <a:rPr lang="en-US" b="1" dirty="0"/>
              <a:t> [Advance slide.]</a:t>
            </a:r>
            <a:endParaRPr b="1" dirty="0"/>
          </a:p>
        </p:txBody>
      </p:sp>
      <p:sp>
        <p:nvSpPr>
          <p:cNvPr id="233" name="Google Shape;233;g1157ec72cc4_0_1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Continue to fold by bringing the acidic and basic side chains together until they are about two centimeters from each other. [Explain the interaction between the acidic and basic side chains.]  I should bring up that there is one caveat to this folding exercise.</a:t>
            </a:r>
            <a:endParaRPr b="1" dirty="0"/>
          </a:p>
        </p:txBody>
      </p:sp>
      <p:sp>
        <p:nvSpPr>
          <p:cNvPr id="239" name="Google Shape;239;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Continue to fold by bringing the acidic and basic side chains together until they are about two centimeters from each other. [Explain the interaction between the acidic and basic side chains.]  I should bring up there is one caveat to this folding exercise. </a:t>
            </a:r>
            <a:endParaRPr b="1" dirty="0"/>
          </a:p>
        </p:txBody>
      </p:sp>
      <p:sp>
        <p:nvSpPr>
          <p:cNvPr id="239" name="Google Shape;239;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35732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1211194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1241-0D62-441F-1948-544E71E4B0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E704E-FDAC-5381-AED4-A9B2A03D5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467A2-A3FB-EE53-56EA-9980A60B1D27}"/>
              </a:ext>
            </a:extLst>
          </p:cNvPr>
          <p:cNvSpPr>
            <a:spLocks noGrp="1"/>
          </p:cNvSpPr>
          <p:nvPr>
            <p:ph type="body" idx="1"/>
          </p:nvPr>
        </p:nvSpPr>
        <p:spPr/>
        <p:txBody>
          <a:bodyPr/>
          <a:lstStyle/>
          <a:p>
            <a:r>
              <a:rPr lang="en-US"/>
              <a:t>Why would it be important to continue to modify the structure of the antibody?  What do sugars or other substances do for the antibody’s 3-D structure?</a:t>
            </a:r>
          </a:p>
          <a:p>
            <a:endParaRPr lang="en-US"/>
          </a:p>
          <a:p>
            <a:r>
              <a:rPr lang="en-US"/>
              <a:t>Look closely at the antibody in the Golgi.  The Golgi is the processing and sorting area in the cell.  Sugars and lipids attach to the proteins that need them like this antibody. </a:t>
            </a:r>
          </a:p>
          <a:p>
            <a:endParaRPr lang="en-US"/>
          </a:p>
          <a:p>
            <a:r>
              <a:rPr lang="en-US"/>
              <a:t>Look at vesicle fusion at the Golgi and compare it to the cell membrane.  The protein that aid in binding with the membrane are SNAP receptors on the vesicle and SNARE receptors on the Golgi.  </a:t>
            </a:r>
          </a:p>
          <a:p>
            <a:endParaRPr lang="en-US"/>
          </a:p>
          <a:p>
            <a:r>
              <a:rPr lang="en-US"/>
              <a:t>How do vesicles bud off the Golgi.  Look more closely at </a:t>
            </a:r>
            <a:r>
              <a:rPr lang="en-US" err="1"/>
              <a:t>clathrin</a:t>
            </a:r>
            <a:r>
              <a:rPr lang="en-US"/>
              <a:t>. Identify several </a:t>
            </a:r>
            <a:r>
              <a:rPr lang="en-US" err="1"/>
              <a:t>clathrin</a:t>
            </a:r>
            <a:r>
              <a:rPr lang="en-US"/>
              <a:t> monomers within the geodesic dome.  Notice how </a:t>
            </a:r>
            <a:r>
              <a:rPr lang="en-US" err="1"/>
              <a:t>clathrin</a:t>
            </a:r>
            <a:r>
              <a:rPr lang="en-US"/>
              <a:t> interconnects. It takes as many as 36 </a:t>
            </a:r>
            <a:r>
              <a:rPr lang="en-US" err="1"/>
              <a:t>clathrin</a:t>
            </a:r>
            <a:r>
              <a:rPr lang="en-US"/>
              <a:t> </a:t>
            </a:r>
            <a:r>
              <a:rPr lang="en-US" err="1"/>
              <a:t>triskelions</a:t>
            </a:r>
            <a:r>
              <a:rPr lang="en-US"/>
              <a:t> to make one </a:t>
            </a:r>
            <a:r>
              <a:rPr lang="en-US" err="1"/>
              <a:t>Clathrin</a:t>
            </a:r>
            <a:r>
              <a:rPr lang="en-US"/>
              <a:t> dome. </a:t>
            </a:r>
          </a:p>
          <a:p>
            <a:endParaRPr lang="en-US"/>
          </a:p>
          <a:p>
            <a:r>
              <a:rPr lang="en-US"/>
              <a:t>How do cells determine which direction vesicles move? </a:t>
            </a:r>
          </a:p>
          <a:p>
            <a:endParaRPr lang="en-US"/>
          </a:p>
        </p:txBody>
      </p:sp>
      <p:sp>
        <p:nvSpPr>
          <p:cNvPr id="4" name="Slide Number Placeholder 3">
            <a:extLst>
              <a:ext uri="{FF2B5EF4-FFF2-40B4-BE49-F238E27FC236}">
                <a16:creationId xmlns:a16="http://schemas.microsoft.com/office/drawing/2014/main" id="{8460D851-B160-57B7-23F9-2B869934B5B4}"/>
              </a:ext>
            </a:extLst>
          </p:cNvPr>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42900201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78034-6236-8FE3-37D9-52D528FD7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9C762-8B40-FFCA-4B22-5DD10F8E6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3D1A3-BD17-8791-F11C-A64A64E5C1D9}"/>
              </a:ext>
            </a:extLst>
          </p:cNvPr>
          <p:cNvSpPr>
            <a:spLocks noGrp="1"/>
          </p:cNvSpPr>
          <p:nvPr>
            <p:ph type="body" idx="1"/>
          </p:nvPr>
        </p:nvSpPr>
        <p:spPr/>
        <p:txBody>
          <a:bodyPr/>
          <a:lstStyle/>
          <a:p>
            <a:r>
              <a:rPr lang="en-US"/>
              <a:t>The vesicle fuses and the newly folded and glycosylated protein moves out of the cell. </a:t>
            </a:r>
          </a:p>
        </p:txBody>
      </p:sp>
      <p:sp>
        <p:nvSpPr>
          <p:cNvPr id="4" name="Slide Number Placeholder 3">
            <a:extLst>
              <a:ext uri="{FF2B5EF4-FFF2-40B4-BE49-F238E27FC236}">
                <a16:creationId xmlns:a16="http://schemas.microsoft.com/office/drawing/2014/main" id="{1B8B84A9-FE92-98BD-32B1-49B2F97A6DCE}"/>
              </a:ext>
            </a:extLst>
          </p:cNvPr>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22351829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E4939-AF9C-997F-8677-5E8A36A64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88428-0D18-4B8F-B1BC-B952377A8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C55B0-EB32-A2F5-2435-6DA71D74213B}"/>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DD6BC32-447A-4026-1AAE-CAD0666EDB31}"/>
              </a:ext>
            </a:extLst>
          </p:cNvPr>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33572444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4CD12-6F12-D40F-329F-CF3664DEB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65EC8-E44E-6121-B20A-B422CE165E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350BA-0D8A-9940-DC69-ECAE262B34A0}"/>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C136B05-E830-C040-8C6D-41E3FEF28A52}"/>
              </a:ext>
            </a:extLst>
          </p:cNvPr>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16700959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50</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12444-F1C7-EC70-52C9-BFFC05BF5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6BD5A-DC42-2267-BB16-E14453362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297D2-E716-D083-238D-629235B1F95A}"/>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9F06428-D384-F0D3-1D3A-AB37F143A368}"/>
              </a:ext>
            </a:extLst>
          </p:cNvPr>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1659067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F2B9A-094F-EFBE-9F37-5D9A2D120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25443-E500-CCF1-054E-0EBEE7DF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9487-58EB-A84F-55D8-72AAA7E9DA8E}"/>
              </a:ext>
            </a:extLst>
          </p:cNvPr>
          <p:cNvSpPr>
            <a:spLocks noGrp="1"/>
          </p:cNvSpPr>
          <p:nvPr>
            <p:ph type="body" idx="1"/>
          </p:nvPr>
        </p:nvSpPr>
        <p:spPr/>
        <p:txBody>
          <a:bodyPr/>
          <a:lstStyle/>
          <a:p>
            <a:pPr algn="l" rtl="0" fontAlgn="base"/>
            <a:r>
              <a:rPr lang="en-US" b="0" i="0" dirty="0">
                <a:solidFill>
                  <a:srgbClr val="444444"/>
                </a:solidFill>
                <a:effectLst/>
                <a:latin typeface="Calibri" panose="020F0502020204030204" pitchFamily="34" charset="0"/>
              </a:rPr>
              <a:t>Have your students look closely at the transcription placemat.  Discuss the important information given on the placemat:  active site, directionality, DNA nucleotides, and RNA nucleotides. </a:t>
            </a:r>
          </a:p>
        </p:txBody>
      </p:sp>
      <p:sp>
        <p:nvSpPr>
          <p:cNvPr id="4" name="Slide Number Placeholder 3">
            <a:extLst>
              <a:ext uri="{FF2B5EF4-FFF2-40B4-BE49-F238E27FC236}">
                <a16:creationId xmlns:a16="http://schemas.microsoft.com/office/drawing/2014/main" id="{06CD5321-1D92-EEE4-AA18-C7BF42ABC566}"/>
              </a:ext>
            </a:extLst>
          </p:cNvPr>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2085753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F2B9A-094F-EFBE-9F37-5D9A2D120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25443-E500-CCF1-054E-0EBEE7DF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9487-58EB-A84F-55D8-72AAA7E9DA8E}"/>
              </a:ext>
            </a:extLst>
          </p:cNvPr>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For our first activity, you need the transcription mat, the pre-made DNA sequence, and the RNA nucleotides.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Set the scene</a:t>
            </a:r>
            <a:r>
              <a:rPr lang="en-US" b="0" i="0" u="none" strike="noStrike" dirty="0">
                <a:solidFill>
                  <a:srgbClr val="000000"/>
                </a:solidFill>
                <a:effectLst/>
                <a:latin typeface="Calibri" panose="020F0502020204030204" pitchFamily="34" charset="0"/>
              </a:rPr>
              <a:t>:  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The first phase of transcription is initiation.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Helpful hints</a:t>
            </a:r>
            <a:r>
              <a:rPr lang="en-US" b="1" i="0" u="none" strike="noStrike" dirty="0">
                <a:solidFill>
                  <a:srgbClr val="000000"/>
                </a:solidFill>
                <a:effectLst/>
                <a:latin typeface="Calibri" panose="020F0502020204030204" pitchFamily="34" charset="0"/>
              </a:rPr>
              <a:t>: </a:t>
            </a:r>
            <a:r>
              <a:rPr lang="en-US" b="0" i="0" u="none" strike="noStrike" dirty="0">
                <a:solidFill>
                  <a:srgbClr val="000000"/>
                </a:solidFill>
                <a:effectLst/>
                <a:latin typeface="Calibri" panose="020F0502020204030204" pitchFamily="34" charset="0"/>
              </a:rPr>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What is not shown in the model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 collection of proteins known as transcription factors facilitate the binding of the RNA polymerase to the DNA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What is shown in the model</a:t>
            </a:r>
            <a:r>
              <a:rPr lang="en-US" b="0" i="0" dirty="0">
                <a:solidFill>
                  <a:srgbClr val="808080"/>
                </a:solidFill>
                <a:effectLst/>
                <a:latin typeface="Calibri" panose="020F0502020204030204" pitchFamily="34" charset="0"/>
              </a:rPr>
              <a:t>​</a:t>
            </a:r>
            <a:br>
              <a:rPr lang="en-US" b="0" i="0" dirty="0">
                <a:solidFill>
                  <a:srgbClr val="808080"/>
                </a:solidFill>
                <a:effectLst/>
                <a:latin typeface="Calibri" panose="020F0502020204030204" pitchFamily="34" charset="0"/>
              </a:rPr>
            </a:br>
            <a:r>
              <a:rPr lang="en-US" b="0" i="0" u="none" strike="noStrike" dirty="0">
                <a:solidFill>
                  <a:srgbClr val="000000"/>
                </a:solidFill>
                <a:effectLst/>
                <a:latin typeface="Calibri" panose="020F0502020204030204" pitchFamily="34" charset="0"/>
              </a:rPr>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endParaRPr lang="en-US"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06CD5321-1D92-EEE4-AA18-C7BF42ABC566}"/>
              </a:ext>
            </a:extLst>
          </p:cNvPr>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3912176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443B-1383-BA2A-21B4-2AE84BD9D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A7CF9-F3FB-59FC-DB6A-271ED8243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1B2E45-CBB9-EAC5-8B08-61B2F65BB459}"/>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second phase is elongation.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in the model</a:t>
            </a:r>
            <a:r>
              <a:rPr lang="en-US" b="0" i="0" u="none" strike="noStrike">
                <a:solidFill>
                  <a:srgbClr val="000000"/>
                </a:solidFill>
                <a:effectLst/>
                <a:latin typeface="Calibri" panose="020F0502020204030204" pitchFamily="34" charset="0"/>
              </a:rPr>
              <a:t>:  The model shows the base pairing between nucleotides using hydrogen bonds.  The model shows directionality.  There are keys on the mat that guide students in reinforcing the base pairing rules.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not in the model:  </a:t>
            </a:r>
            <a:r>
              <a:rPr lang="en-US" b="0" i="0" u="none" strike="noStrike">
                <a:solidFill>
                  <a:srgbClr val="000000"/>
                </a:solidFill>
                <a:effectLst/>
                <a:latin typeface="Calibri" panose="020F0502020204030204" pitchFamily="34" charset="0"/>
              </a:rPr>
              <a:t>We don’t make a mRNA of 900 nucleotides that would represent the smallest mRNA.  It is important to point out that complexity to the students without having them modeling it for time's sake.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2DA775E4-22F2-A806-BCB2-B4A490062597}"/>
              </a:ext>
            </a:extLst>
          </p:cNvPr>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106823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6E76-62C0-BA28-32AD-E6DF447B8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925FB-9639-568B-BAAF-8B4222147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B1FE0-218D-C8DF-9064-75BE41AA4441}"/>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third phase is termination.</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At the end of this activity, save the RNA sequence you made for later and use it as a tool to assess your students’ understanding.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 student handout detailing this activity can be found at the link below: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sng" strike="noStrike">
                <a:solidFill>
                  <a:srgbClr val="0563C1"/>
                </a:solidFill>
                <a:effectLst/>
                <a:latin typeface="Calibri" panose="020F0502020204030204" pitchFamily="34" charset="0"/>
                <a:hlinkClick r:id="rId3"/>
              </a:rPr>
              <a:t>FGIKTranscriptionStudentHandout6-19-15.compressed.pdf (3dmoleculardesigns.com)</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Take time to compare the mRNA with the DNA.  Look for template vs. non-template strand, coding vs. non-coding, and sense vs. antisense strands of DNA.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The sense strand is also called the coding strand, plus strand,, or non-template strand.  The coding strand is same as the mRNA except that thymine in DNA is replaced by uracil in RNA.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The coding strand contains the codons.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029046CD-E410-883C-2363-DAB21C04350F}"/>
              </a:ext>
            </a:extLst>
          </p:cNvPr>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9913218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09646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4" r:id="rId1"/>
    <p:sldLayoutId id="2147483701" r:id="rId2"/>
    <p:sldLayoutId id="2147483699" r:id="rId3"/>
    <p:sldLayoutId id="2147483695" r:id="rId4"/>
    <p:sldLayoutId id="2147483702" r:id="rId5"/>
    <p:sldLayoutId id="2147483693"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37.emf"/><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customXml" Target="../ink/ink2.xml"/><Relationship Id="rId5" Type="http://schemas.openxmlformats.org/officeDocument/2006/relationships/image" Target="../media/image43.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20.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0.xml"/><Relationship Id="rId5" Type="http://schemas.openxmlformats.org/officeDocument/2006/relationships/image" Target="../media/image60.jpe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20.xml"/><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7" Type="http://schemas.openxmlformats.org/officeDocument/2006/relationships/hyperlink" Target="https://iubmb.onlinelibrary.wiley.com/doi/10.1002/bmb.20494"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hyperlink" Target="https://www.lifescied.org/doi/full/10.1187/05-06-0082" TargetMode="External"/><Relationship Id="rId5" Type="http://schemas.openxmlformats.org/officeDocument/2006/relationships/hyperlink" Target="https://www.tandfonline.com/doi/abs/10.1080/00219266.2000.9655702" TargetMode="External"/><Relationship Id="rId4" Type="http://schemas.openxmlformats.org/officeDocument/2006/relationships/hyperlink" Target="https://www.ncbi.nlm.nih.gov/pmc/articles/PMC4041510/"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3dmoleculardesigns.com/lending_library/" TargetMode="Externa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5.xml"/><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5.xml"/><Relationship Id="rId4" Type="http://schemas.openxmlformats.org/officeDocument/2006/relationships/image" Target="../media/image78.jpeg"/></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0.xml"/><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2.jpe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273826" y="1278835"/>
            <a:ext cx="7779025" cy="1931725"/>
          </a:xfrm>
        </p:spPr>
        <p:txBody>
          <a:bodyPr>
            <a:noAutofit/>
          </a:bodyPr>
          <a:lstStyle/>
          <a:p>
            <a:r>
              <a:rPr lang="en-US" sz="3400" dirty="0"/>
              <a:t>From Code to Construction: </a:t>
            </a:r>
            <a:br>
              <a:rPr lang="en-US" sz="3400" dirty="0"/>
            </a:br>
            <a:r>
              <a:rPr lang="en-US" sz="3400" dirty="0"/>
              <a:t>Modeling </a:t>
            </a:r>
            <a:br>
              <a:rPr lang="en-US" sz="3400" dirty="0"/>
            </a:br>
            <a:r>
              <a:rPr lang="en-US" sz="3400" dirty="0"/>
              <a:t>Transcription and Translation Essentials</a:t>
            </a:r>
          </a:p>
        </p:txBody>
      </p:sp>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4581" y="2786340"/>
            <a:ext cx="2275779" cy="2965270"/>
          </a:xfrm>
          <a:prstGeom prst="rect">
            <a:avLst/>
          </a:prstGeom>
          <a:ln>
            <a:noFill/>
          </a:ln>
          <a:effectLst>
            <a:softEdge rad="112500"/>
          </a:effectLst>
        </p:spPr>
      </p:pic>
      <p:sp>
        <p:nvSpPr>
          <p:cNvPr id="11" name="TextBox 10">
            <a:extLst>
              <a:ext uri="{FF2B5EF4-FFF2-40B4-BE49-F238E27FC236}">
                <a16:creationId xmlns:a16="http://schemas.microsoft.com/office/drawing/2014/main" id="{DCE4308F-7124-88B7-85A7-B14FEBE9AF2A}"/>
              </a:ext>
            </a:extLst>
          </p:cNvPr>
          <p:cNvSpPr txBox="1"/>
          <p:nvPr/>
        </p:nvSpPr>
        <p:spPr>
          <a:xfrm>
            <a:off x="9254581" y="5673548"/>
            <a:ext cx="2443047" cy="381564"/>
          </a:xfrm>
          <a:prstGeom prst="rect">
            <a:avLst/>
          </a:prstGeom>
          <a:noFill/>
        </p:spPr>
        <p:txBody>
          <a:bodyPr wrap="square" rtlCol="0">
            <a:spAutoFit/>
          </a:bodyPr>
          <a:lstStyle/>
          <a:p>
            <a:pPr algn="ctr"/>
            <a:r>
              <a:rPr lang="en-US" dirty="0"/>
              <a:t>Ruth Hutson, MSSE</a:t>
            </a:r>
          </a:p>
        </p:txBody>
      </p:sp>
      <p:pic>
        <p:nvPicPr>
          <p:cNvPr id="3" name="Picture 2">
            <a:extLst>
              <a:ext uri="{FF2B5EF4-FFF2-40B4-BE49-F238E27FC236}">
                <a16:creationId xmlns:a16="http://schemas.microsoft.com/office/drawing/2014/main" id="{831DDD36-CD37-C39C-52C3-BF934895EE71}"/>
              </a:ext>
            </a:extLst>
          </p:cNvPr>
          <p:cNvPicPr>
            <a:picLocks noChangeAspect="1"/>
          </p:cNvPicPr>
          <p:nvPr/>
        </p:nvPicPr>
        <p:blipFill>
          <a:blip r:embed="rId4"/>
          <a:stretch>
            <a:fillRect/>
          </a:stretch>
        </p:blipFill>
        <p:spPr>
          <a:xfrm>
            <a:off x="346617" y="4784673"/>
            <a:ext cx="3927209" cy="1777749"/>
          </a:xfrm>
          <a:prstGeom prst="rect">
            <a:avLst/>
          </a:prstGeom>
        </p:spPr>
      </p:pic>
    </p:spTree>
    <p:extLst>
      <p:ext uri="{BB962C8B-B14F-4D97-AF65-F5344CB8AC3E}">
        <p14:creationId xmlns:p14="http://schemas.microsoft.com/office/powerpoint/2010/main" val="2609711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099CE-0626-6CD0-AEFE-D9EEEF5E180C}"/>
            </a:ext>
          </a:extLst>
        </p:cNvPr>
        <p:cNvGrpSpPr/>
        <p:nvPr/>
      </p:nvGrpSpPr>
      <p:grpSpPr>
        <a:xfrm>
          <a:off x="0" y="0"/>
          <a:ext cx="0" cy="0"/>
          <a:chOff x="0" y="0"/>
          <a:chExt cx="0" cy="0"/>
        </a:xfrm>
      </p:grpSpPr>
      <p:pic>
        <p:nvPicPr>
          <p:cNvPr id="13314" name="Picture 2">
            <a:extLst>
              <a:ext uri="{FF2B5EF4-FFF2-40B4-BE49-F238E27FC236}">
                <a16:creationId xmlns:a16="http://schemas.microsoft.com/office/drawing/2014/main" id="{E31E7297-756A-7826-AC62-692E66327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468981" y="633418"/>
            <a:ext cx="9046619" cy="603107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1560DDB-1D6F-BB08-D46A-67DE09ACEEF1}"/>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3" name="Title 2">
            <a:extLst>
              <a:ext uri="{FF2B5EF4-FFF2-40B4-BE49-F238E27FC236}">
                <a16:creationId xmlns:a16="http://schemas.microsoft.com/office/drawing/2014/main" id="{553AEDFC-FA3A-8235-2EAC-315D1EAD37DC}"/>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Termination </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3422998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75095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14</a:t>
            </a:fld>
            <a:endParaRPr lang="en-US"/>
          </a:p>
        </p:txBody>
      </p:sp>
      <p:pic>
        <p:nvPicPr>
          <p:cNvPr id="14338" name="Picture 2" descr="Table&#10;&#10;Description automatically generated">
            <a:extLst>
              <a:ext uri="{FF2B5EF4-FFF2-40B4-BE49-F238E27FC236}">
                <a16:creationId xmlns:a16="http://schemas.microsoft.com/office/drawing/2014/main" id="{A9CA78CD-5D0A-E399-831B-CF4FB249C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446" y="70339"/>
            <a:ext cx="8671687" cy="671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601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15</a:t>
            </a:fld>
            <a:endParaRPr lang="en-US"/>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a:solidFill>
                  <a:srgbClr val="5A5A5A"/>
                </a:solidFill>
                <a:effectLst/>
                <a:latin typeface="Helvetica Neue"/>
              </a:rPr>
              <a:t>Acknowledgement: Illustration by David S. </a:t>
            </a:r>
            <a:r>
              <a:rPr lang="en-US" sz="900" b="0" i="0" err="1">
                <a:solidFill>
                  <a:srgbClr val="5A5A5A"/>
                </a:solidFill>
                <a:effectLst/>
                <a:latin typeface="Helvetica Neue"/>
              </a:rPr>
              <a:t>Goodsell</a:t>
            </a:r>
            <a:r>
              <a:rPr lang="en-US" sz="900" b="0" i="0">
                <a:solidFill>
                  <a:srgbClr val="5A5A5A"/>
                </a:solidFill>
                <a:effectLst/>
                <a:latin typeface="Helvetica Neue"/>
              </a:rPr>
              <a:t>. </a:t>
            </a:r>
            <a:r>
              <a:rPr lang="en-US" sz="900" b="0" i="0" err="1">
                <a:solidFill>
                  <a:srgbClr val="5A5A5A"/>
                </a:solidFill>
                <a:effectLst/>
                <a:latin typeface="Helvetica Neue"/>
              </a:rPr>
              <a:t>doi</a:t>
            </a:r>
            <a:r>
              <a:rPr lang="en-US" sz="900" b="0" i="0">
                <a:solidFill>
                  <a:srgbClr val="5A5A5A"/>
                </a:solidFill>
                <a:effectLst/>
                <a:latin typeface="Helvetica Neue"/>
              </a:rPr>
              <a:t>: 10.2210/</a:t>
            </a:r>
            <a:r>
              <a:rPr lang="en-US" sz="900" b="0" i="0" err="1">
                <a:solidFill>
                  <a:srgbClr val="5A5A5A"/>
                </a:solidFill>
                <a:effectLst/>
                <a:latin typeface="Helvetica Neue"/>
              </a:rPr>
              <a:t>rcsb_pdb</a:t>
            </a:r>
            <a:r>
              <a:rPr lang="en-US" sz="900" b="0" i="0">
                <a:solidFill>
                  <a:srgbClr val="5A5A5A"/>
                </a:solidFill>
                <a:effectLst/>
                <a:latin typeface="Helvetica Neue"/>
              </a:rPr>
              <a:t>/goodsell-gallery-006</a:t>
            </a:r>
            <a:endParaRPr lang="en-US" sz="90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66956" y="1081762"/>
            <a:ext cx="8458088" cy="5638726"/>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16</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dirty="0"/>
              <a:t>Translation</a:t>
            </a:r>
          </a:p>
        </p:txBody>
      </p:sp>
    </p:spTree>
    <p:extLst>
      <p:ext uri="{BB962C8B-B14F-4D97-AF65-F5344CB8AC3E}">
        <p14:creationId xmlns:p14="http://schemas.microsoft.com/office/powerpoint/2010/main" val="127153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24534" y="800100"/>
            <a:ext cx="902293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17</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a:t>Translation: Initiation</a:t>
            </a:r>
          </a:p>
        </p:txBody>
      </p:sp>
    </p:spTree>
    <p:extLst>
      <p:ext uri="{BB962C8B-B14F-4D97-AF65-F5344CB8AC3E}">
        <p14:creationId xmlns:p14="http://schemas.microsoft.com/office/powerpoint/2010/main" val="3502988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7787" y="958302"/>
            <a:ext cx="8436426"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77978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7787" y="958302"/>
            <a:ext cx="8436426"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19</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4163573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pieces of puzzle&#10;&#10;Description automatically generated">
            <a:extLst>
              <a:ext uri="{FF2B5EF4-FFF2-40B4-BE49-F238E27FC236}">
                <a16:creationId xmlns:a16="http://schemas.microsoft.com/office/drawing/2014/main" id="{D38B3ECC-EB08-21F1-99D9-559762E9CA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940" y="3641925"/>
            <a:ext cx="4180624" cy="2789073"/>
          </a:xfrm>
          <a:prstGeom prst="rect">
            <a:avLst/>
          </a:prstGeom>
          <a:ln>
            <a:noFill/>
          </a:ln>
          <a:effectLst>
            <a:softEdge rad="112500"/>
          </a:effectLst>
        </p:spPr>
      </p:pic>
      <p:pic>
        <p:nvPicPr>
          <p:cNvPr id="2" name="Picture 1" descr="A close-up of a science kit&#10;&#10;Description automatically generated">
            <a:extLst>
              <a:ext uri="{FF2B5EF4-FFF2-40B4-BE49-F238E27FC236}">
                <a16:creationId xmlns:a16="http://schemas.microsoft.com/office/drawing/2014/main" id="{31283F4A-DBE5-7B56-0DE7-54116BD76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772" y="3149892"/>
            <a:ext cx="3506168" cy="3506168"/>
          </a:xfrm>
          <a:prstGeom prst="rect">
            <a:avLst/>
          </a:prstGeom>
          <a:ln>
            <a:noFill/>
          </a:ln>
          <a:effectLst>
            <a:softEdge rad="112500"/>
          </a:effectLst>
        </p:spPr>
      </p:pic>
      <p:pic>
        <p:nvPicPr>
          <p:cNvPr id="3" name="Picture 2">
            <a:extLst>
              <a:ext uri="{FF2B5EF4-FFF2-40B4-BE49-F238E27FC236}">
                <a16:creationId xmlns:a16="http://schemas.microsoft.com/office/drawing/2014/main" id="{23D4892D-E9CF-1CF5-C9A8-856B28E12EE7}"/>
              </a:ext>
            </a:extLst>
          </p:cNvPr>
          <p:cNvPicPr>
            <a:picLocks noChangeAspect="1"/>
          </p:cNvPicPr>
          <p:nvPr/>
        </p:nvPicPr>
        <p:blipFill>
          <a:blip r:embed="rId5"/>
          <a:stretch>
            <a:fillRect/>
          </a:stretch>
        </p:blipFill>
        <p:spPr>
          <a:xfrm>
            <a:off x="8254499" y="3641925"/>
            <a:ext cx="3044951" cy="2789072"/>
          </a:xfrm>
          <a:prstGeom prst="rect">
            <a:avLst/>
          </a:prstGeom>
        </p:spPr>
      </p:pic>
    </p:spTree>
    <p:extLst>
      <p:ext uri="{BB962C8B-B14F-4D97-AF65-F5344CB8AC3E}">
        <p14:creationId xmlns:p14="http://schemas.microsoft.com/office/powerpoint/2010/main" val="2916565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20</a:t>
            </a:fld>
            <a:endParaRPr lang="en-US"/>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17979-FDC0-B8DF-E1E3-72B33DF5B7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0A8F3-1A00-8464-46EA-95DD0BD45850}"/>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4" name="Slide Number Placeholder 1">
            <a:extLst>
              <a:ext uri="{FF2B5EF4-FFF2-40B4-BE49-F238E27FC236}">
                <a16:creationId xmlns:a16="http://schemas.microsoft.com/office/drawing/2014/main" id="{911F5ACC-F959-AE53-248E-434B8CDC601B}"/>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21</a:t>
            </a:fld>
            <a:endParaRPr lang="en-US"/>
          </a:p>
        </p:txBody>
      </p:sp>
      <p:sp>
        <p:nvSpPr>
          <p:cNvPr id="5" name="Title 2">
            <a:extLst>
              <a:ext uri="{FF2B5EF4-FFF2-40B4-BE49-F238E27FC236}">
                <a16:creationId xmlns:a16="http://schemas.microsoft.com/office/drawing/2014/main" id="{218B03D3-1444-8D4F-5009-861BA68C5445}"/>
              </a:ext>
            </a:extLst>
          </p:cNvPr>
          <p:cNvSpPr>
            <a:spLocks noGrp="1"/>
          </p:cNvSpPr>
          <p:nvPr>
            <p:ph type="title"/>
          </p:nvPr>
        </p:nvSpPr>
        <p:spPr>
          <a:xfrm>
            <a:off x="534379" y="958302"/>
            <a:ext cx="11203246" cy="544574"/>
          </a:xfrm>
        </p:spPr>
        <p:txBody>
          <a:bodyPr/>
          <a:lstStyle/>
          <a:p>
            <a:r>
              <a:rPr lang="en-US"/>
              <a:t>Revisit the panorama</a:t>
            </a:r>
          </a:p>
        </p:txBody>
      </p:sp>
      <p:pic>
        <p:nvPicPr>
          <p:cNvPr id="15362" name="Picture 2">
            <a:extLst>
              <a:ext uri="{FF2B5EF4-FFF2-40B4-BE49-F238E27FC236}">
                <a16:creationId xmlns:a16="http://schemas.microsoft.com/office/drawing/2014/main" id="{B177C404-C1A7-5F8B-3A44-41FE99AFA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1896112"/>
            <a:ext cx="88392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384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dirty="0"/>
              <a:t>Ribosome-Ribosomal RNA and protein biological machine</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05327" y="1938337"/>
            <a:ext cx="6096000" cy="4057650"/>
          </a:xfrm>
        </p:spPr>
      </p:pic>
      <p:sp>
        <p:nvSpPr>
          <p:cNvPr id="4" name="Oval 3">
            <a:extLst>
              <a:ext uri="{FF2B5EF4-FFF2-40B4-BE49-F238E27FC236}">
                <a16:creationId xmlns:a16="http://schemas.microsoft.com/office/drawing/2014/main" id="{EB72F89F-BD70-FB92-0194-A0C745D5AFE3}"/>
              </a:ext>
            </a:extLst>
          </p:cNvPr>
          <p:cNvSpPr/>
          <p:nvPr/>
        </p:nvSpPr>
        <p:spPr>
          <a:xfrm>
            <a:off x="2316019" y="2826682"/>
            <a:ext cx="2698972" cy="267055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946D-358E-27D9-3AC8-E03A6F8A3363}"/>
              </a:ext>
            </a:extLst>
          </p:cNvPr>
          <p:cNvPicPr>
            <a:picLocks noChangeAspect="1"/>
          </p:cNvPicPr>
          <p:nvPr/>
        </p:nvPicPr>
        <p:blipFill>
          <a:blip r:embed="rId4"/>
          <a:stretch>
            <a:fillRect/>
          </a:stretch>
        </p:blipFill>
        <p:spPr>
          <a:xfrm>
            <a:off x="7893022" y="1841878"/>
            <a:ext cx="3194214" cy="3880049"/>
          </a:xfrm>
          <a:prstGeom prst="rect">
            <a:avLst/>
          </a:prstGeom>
        </p:spPr>
      </p:pic>
    </p:spTree>
    <p:extLst>
      <p:ext uri="{BB962C8B-B14F-4D97-AF65-F5344CB8AC3E}">
        <p14:creationId xmlns:p14="http://schemas.microsoft.com/office/powerpoint/2010/main" val="107284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dirty="0"/>
              <a:t>Ribosome-Ribosomal RNA and protein biological machine</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9712" y="1909029"/>
            <a:ext cx="6096000" cy="4057650"/>
          </a:xfrm>
        </p:spPr>
      </p:pic>
      <p:sp>
        <p:nvSpPr>
          <p:cNvPr id="4" name="Oval 3">
            <a:extLst>
              <a:ext uri="{FF2B5EF4-FFF2-40B4-BE49-F238E27FC236}">
                <a16:creationId xmlns:a16="http://schemas.microsoft.com/office/drawing/2014/main" id="{EB72F89F-BD70-FB92-0194-A0C745D5AFE3}"/>
              </a:ext>
            </a:extLst>
          </p:cNvPr>
          <p:cNvSpPr/>
          <p:nvPr/>
        </p:nvSpPr>
        <p:spPr>
          <a:xfrm>
            <a:off x="1819398" y="4072295"/>
            <a:ext cx="2946622" cy="122892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9" descr="A picture containing flower, needle&#10;&#10;Description automatically generated">
            <a:extLst>
              <a:ext uri="{FF2B5EF4-FFF2-40B4-BE49-F238E27FC236}">
                <a16:creationId xmlns:a16="http://schemas.microsoft.com/office/drawing/2014/main" id="{5A937711-4F2D-C359-9BB8-B76CC61E8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90" y="1715037"/>
            <a:ext cx="4293220" cy="4554736"/>
          </a:xfrm>
          <a:prstGeom prst="rect">
            <a:avLst/>
          </a:prstGeom>
        </p:spPr>
      </p:pic>
    </p:spTree>
    <p:extLst>
      <p:ext uri="{BB962C8B-B14F-4D97-AF65-F5344CB8AC3E}">
        <p14:creationId xmlns:p14="http://schemas.microsoft.com/office/powerpoint/2010/main" val="4138128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dirty="0"/>
              <a:t>Ribosome-Ribosomal RNA and protein biological machine</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8558" y="1508491"/>
            <a:ext cx="6096000" cy="4057650"/>
          </a:xfrm>
        </p:spPr>
      </p:pic>
      <p:sp>
        <p:nvSpPr>
          <p:cNvPr id="4" name="Oval 3">
            <a:extLst>
              <a:ext uri="{FF2B5EF4-FFF2-40B4-BE49-F238E27FC236}">
                <a16:creationId xmlns:a16="http://schemas.microsoft.com/office/drawing/2014/main" id="{EB72F89F-BD70-FB92-0194-A0C745D5AFE3}"/>
              </a:ext>
            </a:extLst>
          </p:cNvPr>
          <p:cNvSpPr/>
          <p:nvPr/>
        </p:nvSpPr>
        <p:spPr>
          <a:xfrm>
            <a:off x="1700402" y="2490487"/>
            <a:ext cx="3458677" cy="143474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DE504AB-CEBA-A7AB-F1CD-BFED8B048269}"/>
              </a:ext>
            </a:extLst>
          </p:cNvPr>
          <p:cNvPicPr>
            <a:picLocks noChangeAspect="1"/>
          </p:cNvPicPr>
          <p:nvPr/>
        </p:nvPicPr>
        <p:blipFill>
          <a:blip r:embed="rId4"/>
          <a:stretch>
            <a:fillRect/>
          </a:stretch>
        </p:blipFill>
        <p:spPr>
          <a:xfrm>
            <a:off x="7135925" y="2376577"/>
            <a:ext cx="4732749" cy="2788942"/>
          </a:xfrm>
          <a:prstGeom prst="rect">
            <a:avLst/>
          </a:prstGeom>
        </p:spPr>
      </p:pic>
    </p:spTree>
    <p:extLst>
      <p:ext uri="{BB962C8B-B14F-4D97-AF65-F5344CB8AC3E}">
        <p14:creationId xmlns:p14="http://schemas.microsoft.com/office/powerpoint/2010/main" val="2733770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6C67-D6D0-23CC-CDD0-828FCDF6AE4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EF68E2-FEB7-92F0-AC29-D5376459B819}"/>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4" name="Slide Number Placeholder 1">
            <a:extLst>
              <a:ext uri="{FF2B5EF4-FFF2-40B4-BE49-F238E27FC236}">
                <a16:creationId xmlns:a16="http://schemas.microsoft.com/office/drawing/2014/main" id="{A28BC456-3BA0-817A-1024-F821E7B698A4}"/>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25</a:t>
            </a:fld>
            <a:endParaRPr lang="en-US"/>
          </a:p>
        </p:txBody>
      </p:sp>
      <p:sp>
        <p:nvSpPr>
          <p:cNvPr id="5" name="Title 2">
            <a:extLst>
              <a:ext uri="{FF2B5EF4-FFF2-40B4-BE49-F238E27FC236}">
                <a16:creationId xmlns:a16="http://schemas.microsoft.com/office/drawing/2014/main" id="{F37E2789-5202-1CB1-8597-06D3B6860545}"/>
              </a:ext>
            </a:extLst>
          </p:cNvPr>
          <p:cNvSpPr>
            <a:spLocks noGrp="1"/>
          </p:cNvSpPr>
          <p:nvPr>
            <p:ph type="title"/>
          </p:nvPr>
        </p:nvSpPr>
        <p:spPr>
          <a:xfrm>
            <a:off x="534379" y="958302"/>
            <a:ext cx="11203246" cy="544574"/>
          </a:xfrm>
        </p:spPr>
        <p:txBody>
          <a:bodyPr/>
          <a:lstStyle/>
          <a:p>
            <a:r>
              <a:rPr lang="en-US"/>
              <a:t>Revisit the panorama</a:t>
            </a:r>
          </a:p>
        </p:txBody>
      </p:sp>
      <p:pic>
        <p:nvPicPr>
          <p:cNvPr id="15362" name="Picture 2">
            <a:extLst>
              <a:ext uri="{FF2B5EF4-FFF2-40B4-BE49-F238E27FC236}">
                <a16:creationId xmlns:a16="http://schemas.microsoft.com/office/drawing/2014/main" id="{B7E0CD30-ED2F-20C2-6FD7-AA0EABAAB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1896112"/>
            <a:ext cx="88392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43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lstStyle/>
          <a:p>
            <a:r>
              <a:rPr lang="en-US" dirty="0"/>
              <a:t>Protein Folding Activity</a:t>
            </a:r>
          </a:p>
        </p:txBody>
      </p:sp>
      <p:pic>
        <p:nvPicPr>
          <p:cNvPr id="2050" name="Picture 2">
            <a:extLst>
              <a:ext uri="{FF2B5EF4-FFF2-40B4-BE49-F238E27FC236}">
                <a16:creationId xmlns:a16="http://schemas.microsoft.com/office/drawing/2014/main" id="{A36F40D5-9C06-522A-F01F-43B7708857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088481" y="2065337"/>
            <a:ext cx="6096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79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0"/>
          <p:cNvPicPr preferRelativeResize="0"/>
          <p:nvPr/>
        </p:nvPicPr>
        <p:blipFill>
          <a:blip r:embed="rId3">
            <a:alphaModFix/>
          </a:blip>
          <a:stretch>
            <a:fillRect/>
          </a:stretch>
        </p:blipFill>
        <p:spPr>
          <a:xfrm>
            <a:off x="5476409" y="1190614"/>
            <a:ext cx="6303242" cy="5215455"/>
          </a:xfrm>
          <a:prstGeom prst="rect">
            <a:avLst/>
          </a:prstGeom>
          <a:ln>
            <a:noFill/>
          </a:ln>
          <a:effectLst>
            <a:softEdge rad="112500"/>
          </a:effectLst>
        </p:spPr>
      </p:pic>
      <p:pic>
        <p:nvPicPr>
          <p:cNvPr id="136" name="Google Shape;136;p20"/>
          <p:cNvPicPr preferRelativeResize="0"/>
          <p:nvPr/>
        </p:nvPicPr>
        <p:blipFill>
          <a:blip r:embed="rId4"/>
          <a:stretch>
            <a:fillRect/>
          </a:stretch>
        </p:blipFill>
        <p:spPr>
          <a:xfrm>
            <a:off x="247944" y="2525593"/>
            <a:ext cx="5315464" cy="2750981"/>
          </a:xfrm>
          <a:prstGeom prst="rect">
            <a:avLst/>
          </a:prstGeom>
          <a:noFill/>
          <a:ln>
            <a:noFill/>
          </a:ln>
        </p:spPr>
      </p:pic>
      <p:sp>
        <p:nvSpPr>
          <p:cNvPr id="2" name="Rectangle 1">
            <a:extLst>
              <a:ext uri="{FF2B5EF4-FFF2-40B4-BE49-F238E27FC236}">
                <a16:creationId xmlns:a16="http://schemas.microsoft.com/office/drawing/2014/main" id="{D507809C-61C9-9E30-1516-8613E96DF0ED}"/>
              </a:ext>
            </a:extLst>
          </p:cNvPr>
          <p:cNvSpPr/>
          <p:nvPr/>
        </p:nvSpPr>
        <p:spPr>
          <a:xfrm>
            <a:off x="2477528" y="1952367"/>
            <a:ext cx="916459" cy="916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7931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21"/>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143" name="Google Shape;143;p21"/>
          <p:cNvPicPr preferRelativeResize="0"/>
          <p:nvPr/>
        </p:nvPicPr>
        <p:blipFill>
          <a:blip r:embed="rId4">
            <a:alphaModFix/>
          </a:blip>
          <a:stretch>
            <a:fillRect/>
          </a:stretch>
        </p:blipFill>
        <p:spPr>
          <a:xfrm>
            <a:off x="474899" y="1908350"/>
            <a:ext cx="5233306" cy="4045076"/>
          </a:xfrm>
          <a:prstGeom prst="rect">
            <a:avLst/>
          </a:prstGeom>
          <a:ln>
            <a:noFill/>
          </a:ln>
          <a:effectLst>
            <a:softEdge rad="112500"/>
          </a:effectLst>
        </p:spPr>
      </p:pic>
    </p:spTree>
    <p:extLst>
      <p:ext uri="{BB962C8B-B14F-4D97-AF65-F5344CB8AC3E}">
        <p14:creationId xmlns:p14="http://schemas.microsoft.com/office/powerpoint/2010/main" val="854869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pic>
        <p:nvPicPr>
          <p:cNvPr id="173" name="Google Shape;173;p26"/>
          <p:cNvPicPr preferRelativeResize="0"/>
          <p:nvPr/>
        </p:nvPicPr>
        <p:blipFill>
          <a:blip r:embed="rId3">
            <a:alphaModFix/>
          </a:blip>
          <a:stretch>
            <a:fillRect/>
          </a:stretch>
        </p:blipFill>
        <p:spPr>
          <a:xfrm>
            <a:off x="2486675" y="152400"/>
            <a:ext cx="7218646" cy="6553200"/>
          </a:xfrm>
          <a:prstGeom prst="rect">
            <a:avLst/>
          </a:prstGeom>
          <a:noFill/>
          <a:ln>
            <a:noFill/>
          </a:ln>
        </p:spPr>
      </p:pic>
    </p:spTree>
    <p:extLst>
      <p:ext uri="{BB962C8B-B14F-4D97-AF65-F5344CB8AC3E}">
        <p14:creationId xmlns:p14="http://schemas.microsoft.com/office/powerpoint/2010/main" val="1541731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fontScale="70000" lnSpcReduction="20000"/>
          </a:bodyPr>
          <a:lstStyle/>
          <a:p>
            <a:pPr marL="0" indent="0" algn="l" rtl="0" fontAlgn="base">
              <a:buNone/>
            </a:pPr>
            <a:r>
              <a:rPr lang="en-US" sz="1800" b="0" i="0" dirty="0">
                <a:solidFill>
                  <a:srgbClr val="000000"/>
                </a:solidFill>
                <a:effectLst/>
                <a:latin typeface="Helvetica" panose="020B0604020202020204" pitchFamily="34" charset="0"/>
              </a:rPr>
              <a:t> </a:t>
            </a:r>
            <a:endParaRPr lang="en-US" b="0" i="0" dirty="0">
              <a:solidFill>
                <a:srgbClr val="000000"/>
              </a:solidFill>
              <a:effectLst/>
              <a:latin typeface="Segoe UI" panose="020B0502040204020203" pitchFamily="34" charset="0"/>
            </a:endParaRPr>
          </a:p>
          <a:p>
            <a:pPr algn="l" rtl="0" fontAlgn="base"/>
            <a:r>
              <a:rPr lang="en-US" b="0" i="0" dirty="0">
                <a:solidFill>
                  <a:srgbClr val="242424"/>
                </a:solidFill>
                <a:effectLst/>
                <a:latin typeface="Verdana" panose="020B0604030504040204" pitchFamily="34" charset="0"/>
                <a:ea typeface="Verdana" panose="020B0604030504040204" pitchFamily="34" charset="0"/>
              </a:rPr>
              <a:t>Model how DNA is transcribed into mRNA and how mRNA is translated into a protein -- the final stages of the flow of genetic information. </a:t>
            </a:r>
            <a:endParaRPr lang="en-US" b="0" i="0" dirty="0">
              <a:solidFill>
                <a:srgbClr val="000000"/>
              </a:solidFill>
              <a:effectLst/>
              <a:latin typeface="Verdana" panose="020B0604030504040204" pitchFamily="34" charset="0"/>
              <a:ea typeface="Verdana" panose="020B0604030504040204" pitchFamily="34" charset="0"/>
            </a:endParaRPr>
          </a:p>
          <a:p>
            <a:pPr algn="l" rtl="0" fontAlgn="base"/>
            <a:endParaRPr lang="en-US" dirty="0">
              <a:solidFill>
                <a:srgbClr val="242424"/>
              </a:solidFill>
              <a:latin typeface="Verdana" panose="020B0604030504040204" pitchFamily="34" charset="0"/>
              <a:ea typeface="Verdana" panose="020B0604030504040204" pitchFamily="34" charset="0"/>
            </a:endParaRPr>
          </a:p>
          <a:p>
            <a:pPr algn="l" rtl="0" fontAlgn="base"/>
            <a:r>
              <a:rPr lang="en-US" b="0" i="0" u="none" strike="noStrike" dirty="0">
                <a:solidFill>
                  <a:srgbClr val="000000"/>
                </a:solidFill>
                <a:effectLst/>
                <a:latin typeface="Verdana" panose="020B0604030504040204" pitchFamily="34" charset="0"/>
                <a:ea typeface="Verdana" panose="020B0604030504040204" pitchFamily="34" charset="0"/>
              </a:rPr>
              <a:t>Construct an explanation based on evidence for how the structure of DNA determines the structure of proteins, which carry out the essential functions of life through systems of specialized cells by explaining the purpose and process of transcription and translation using models of DNA and RNA. </a:t>
            </a:r>
          </a:p>
          <a:p>
            <a:pPr algn="l" rtl="0" fontAlgn="base"/>
            <a:endParaRPr lang="en-US" b="0" i="0" u="none" strike="noStrike" dirty="0">
              <a:solidFill>
                <a:srgbClr val="000000"/>
              </a:solidFill>
              <a:effectLst/>
              <a:latin typeface="Verdana" panose="020B0604030504040204" pitchFamily="34" charset="0"/>
              <a:ea typeface="Verdana" panose="020B0604030504040204" pitchFamily="34" charset="0"/>
            </a:endParaRPr>
          </a:p>
          <a:p>
            <a:pPr algn="l" rtl="0" fontAlgn="base"/>
            <a:r>
              <a:rPr lang="en-US" sz="3400" b="0" i="0" dirty="0">
                <a:solidFill>
                  <a:srgbClr val="000000"/>
                </a:solidFill>
                <a:effectLst/>
                <a:latin typeface="Calibri" panose="020F0502020204030204" pitchFamily="34" charset="0"/>
              </a:rPr>
              <a:t>Examine patterns within and between side chains of amino acids.  </a:t>
            </a:r>
          </a:p>
          <a:p>
            <a:pPr marL="0" indent="0" algn="l" rtl="0" fontAlgn="base">
              <a:buNone/>
            </a:pPr>
            <a:endParaRPr lang="en-US" sz="3400" b="0" i="0" dirty="0">
              <a:solidFill>
                <a:srgbClr val="000000"/>
              </a:solidFill>
              <a:effectLst/>
              <a:latin typeface="Segoe UI" panose="020B0502040204020203" pitchFamily="34" charset="0"/>
            </a:endParaRPr>
          </a:p>
          <a:p>
            <a:pPr algn="l" rtl="0" fontAlgn="base"/>
            <a:r>
              <a:rPr lang="en-US" sz="3400" b="0" i="0" dirty="0">
                <a:solidFill>
                  <a:srgbClr val="000000"/>
                </a:solidFill>
                <a:effectLst/>
                <a:latin typeface="Calibri" panose="020F0502020204030204" pitchFamily="34" charset="0"/>
              </a:rPr>
              <a:t>Model protein secondary and tertiary structure based on the primary structure of amino acid sequence.  </a:t>
            </a:r>
            <a:endParaRPr lang="en-US" sz="3400" b="0" i="0" u="none" strike="noStrike" dirty="0">
              <a:solidFill>
                <a:srgbClr val="000000"/>
              </a:solidFill>
              <a:effectLst/>
              <a:latin typeface="Verdana" panose="020B0604030504040204" pitchFamily="34" charset="0"/>
              <a:ea typeface="Verdana" panose="020B0604030504040204" pitchFamily="34" charset="0"/>
            </a:endParaRPr>
          </a:p>
          <a:p>
            <a:pPr marL="0" indent="0" algn="l" rtl="0" fontAlgn="base">
              <a:buNone/>
            </a:pPr>
            <a:endParaRPr lang="en-US" b="0" i="0" dirty="0">
              <a:solidFill>
                <a:srgbClr val="242424"/>
              </a:solidFill>
              <a:effectLst/>
              <a:latin typeface="Verdana" panose="020B0604030504040204" pitchFamily="34" charset="0"/>
              <a:ea typeface="Verdana" panose="020B0604030504040204" pitchFamily="34" charset="0"/>
            </a:endParaRPr>
          </a:p>
          <a:p>
            <a:r>
              <a:rPr lang="en-US" dirty="0"/>
              <a:t>Have fun!</a:t>
            </a:r>
          </a:p>
          <a:p>
            <a:pPr marL="0" indent="0">
              <a:buNone/>
            </a:pPr>
            <a:endParaRPr lang="en-US" dirty="0"/>
          </a:p>
        </p:txBody>
      </p:sp>
    </p:spTree>
    <p:extLst>
      <p:ext uri="{BB962C8B-B14F-4D97-AF65-F5344CB8AC3E}">
        <p14:creationId xmlns:p14="http://schemas.microsoft.com/office/powerpoint/2010/main" val="2667956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31"/>
          <p:cNvPicPr preferRelativeResize="0"/>
          <p:nvPr/>
        </p:nvPicPr>
        <p:blipFill>
          <a:blip r:embed="rId3">
            <a:alphaModFix/>
          </a:blip>
          <a:stretch>
            <a:fillRect/>
          </a:stretch>
        </p:blipFill>
        <p:spPr>
          <a:xfrm>
            <a:off x="-1017675" y="553050"/>
            <a:ext cx="9459727" cy="6304949"/>
          </a:xfrm>
          <a:prstGeom prst="rect">
            <a:avLst/>
          </a:prstGeom>
          <a:noFill/>
          <a:ln>
            <a:noFill/>
          </a:ln>
        </p:spPr>
      </p:pic>
      <p:pic>
        <p:nvPicPr>
          <p:cNvPr id="209" name="Google Shape;209;p31"/>
          <p:cNvPicPr preferRelativeResize="0"/>
          <p:nvPr/>
        </p:nvPicPr>
        <p:blipFill>
          <a:blip r:embed="rId4">
            <a:alphaModFix/>
          </a:blip>
          <a:stretch>
            <a:fillRect/>
          </a:stretch>
        </p:blipFill>
        <p:spPr>
          <a:xfrm>
            <a:off x="7031900" y="1355175"/>
            <a:ext cx="5025501" cy="4690001"/>
          </a:xfrm>
          <a:prstGeom prst="rect">
            <a:avLst/>
          </a:prstGeom>
          <a:ln>
            <a:noFill/>
          </a:ln>
          <a:effectLst>
            <a:softEdge rad="112500"/>
          </a:effectLst>
        </p:spPr>
      </p:pic>
    </p:spTree>
    <p:extLst>
      <p:ext uri="{BB962C8B-B14F-4D97-AF65-F5344CB8AC3E}">
        <p14:creationId xmlns:p14="http://schemas.microsoft.com/office/powerpoint/2010/main" val="2820194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16" name="Google Shape;216;p32"/>
          <p:cNvPicPr preferRelativeResize="0"/>
          <p:nvPr/>
        </p:nvPicPr>
        <p:blipFill>
          <a:blip r:embed="rId4">
            <a:alphaModFix/>
          </a:blip>
          <a:stretch>
            <a:fillRect/>
          </a:stretch>
        </p:blipFill>
        <p:spPr>
          <a:xfrm>
            <a:off x="6727100" y="1659975"/>
            <a:ext cx="5025501" cy="4690001"/>
          </a:xfrm>
          <a:prstGeom prst="rect">
            <a:avLst/>
          </a:prstGeom>
          <a:ln>
            <a:noFill/>
          </a:ln>
          <a:effectLst>
            <a:softEdge rad="112500"/>
          </a:effectLst>
        </p:spPr>
      </p:pic>
      <p:pic>
        <p:nvPicPr>
          <p:cNvPr id="217" name="Google Shape;217;p32"/>
          <p:cNvPicPr preferRelativeResize="0"/>
          <p:nvPr/>
        </p:nvPicPr>
        <p:blipFill>
          <a:blip r:embed="rId5">
            <a:alphaModFix/>
          </a:blip>
          <a:stretch>
            <a:fillRect/>
          </a:stretch>
        </p:blipFill>
        <p:spPr>
          <a:xfrm>
            <a:off x="164375" y="1836950"/>
            <a:ext cx="6317725" cy="4095750"/>
          </a:xfrm>
          <a:prstGeom prst="rect">
            <a:avLst/>
          </a:prstGeom>
          <a:noFill/>
          <a:ln>
            <a:noFill/>
          </a:ln>
        </p:spPr>
      </p:pic>
    </p:spTree>
    <p:extLst>
      <p:ext uri="{BB962C8B-B14F-4D97-AF65-F5344CB8AC3E}">
        <p14:creationId xmlns:p14="http://schemas.microsoft.com/office/powerpoint/2010/main" val="988339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221"/>
        <p:cNvGrpSpPr/>
        <p:nvPr/>
      </p:nvGrpSpPr>
      <p:grpSpPr>
        <a:xfrm>
          <a:off x="0" y="0"/>
          <a:ext cx="0" cy="0"/>
          <a:chOff x="0" y="0"/>
          <a:chExt cx="0" cy="0"/>
        </a:xfrm>
      </p:grpSpPr>
      <p:pic>
        <p:nvPicPr>
          <p:cNvPr id="222" name="Google Shape;222;p33"/>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23" name="Google Shape;223;p33"/>
          <p:cNvPicPr preferRelativeResize="0"/>
          <p:nvPr/>
        </p:nvPicPr>
        <p:blipFill>
          <a:blip r:embed="rId4">
            <a:alphaModFix/>
          </a:blip>
          <a:stretch>
            <a:fillRect/>
          </a:stretch>
        </p:blipFill>
        <p:spPr>
          <a:xfrm>
            <a:off x="164375" y="1836950"/>
            <a:ext cx="6317725" cy="4095750"/>
          </a:xfrm>
          <a:prstGeom prst="rect">
            <a:avLst/>
          </a:prstGeom>
          <a:noFill/>
          <a:ln>
            <a:noFill/>
          </a:ln>
        </p:spPr>
      </p:pic>
      <p:sp>
        <p:nvSpPr>
          <p:cNvPr id="224" name="Google Shape;224;p33"/>
          <p:cNvSpPr/>
          <p:nvPr/>
        </p:nvSpPr>
        <p:spPr>
          <a:xfrm>
            <a:off x="6946675" y="1859075"/>
            <a:ext cx="4800600" cy="440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t> </a:t>
            </a:r>
            <a:r>
              <a:rPr lang="en-US" sz="2500">
                <a:latin typeface="Calibri"/>
                <a:ea typeface="Calibri"/>
                <a:cs typeface="Calibri"/>
                <a:sym typeface="Calibri"/>
              </a:rPr>
              <a:t>SIX HYDROPHOBIC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THREE HYDROPHILIC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ACIDIC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BASIC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CYSTEINE</a:t>
            </a:r>
            <a:endParaRPr sz="2500">
              <a:latin typeface="Calibri"/>
              <a:ea typeface="Calibri"/>
              <a:cs typeface="Calibri"/>
              <a:sym typeface="Calibri"/>
            </a:endParaRPr>
          </a:p>
          <a:p>
            <a:pPr marL="0" lvl="0" indent="0" algn="l" rtl="0">
              <a:spcBef>
                <a:spcPts val="0"/>
              </a:spcBef>
              <a:spcAft>
                <a:spcPts val="0"/>
              </a:spcAft>
              <a:buNone/>
            </a:pPr>
            <a:r>
              <a:rPr lang="en-US" sz="2500">
                <a:latin typeface="Calibri"/>
                <a:ea typeface="Calibri"/>
                <a:cs typeface="Calibri"/>
                <a:sym typeface="Calibri"/>
              </a:rPr>
              <a:t> </a:t>
            </a: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A TOTAL OF FIFTEEN SIDE CHAINS</a:t>
            </a:r>
            <a:endParaRPr sz="2500">
              <a:latin typeface="Calibri"/>
              <a:ea typeface="Calibri"/>
              <a:cs typeface="Calibri"/>
              <a:sym typeface="Calibri"/>
            </a:endParaRPr>
          </a:p>
        </p:txBody>
      </p:sp>
    </p:spTree>
    <p:extLst>
      <p:ext uri="{BB962C8B-B14F-4D97-AF65-F5344CB8AC3E}">
        <p14:creationId xmlns:p14="http://schemas.microsoft.com/office/powerpoint/2010/main" val="573760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4"/>
          <p:cNvPicPr preferRelativeResize="0"/>
          <p:nvPr/>
        </p:nvPicPr>
        <p:blipFill>
          <a:blip r:embed="rId3">
            <a:alphaModFix/>
          </a:blip>
          <a:stretch>
            <a:fillRect/>
          </a:stretch>
        </p:blipFill>
        <p:spPr>
          <a:xfrm>
            <a:off x="152400" y="3249550"/>
            <a:ext cx="11887202" cy="3515933"/>
          </a:xfrm>
          <a:prstGeom prst="rect">
            <a:avLst/>
          </a:prstGeom>
          <a:ln>
            <a:noFill/>
          </a:ln>
          <a:effectLst>
            <a:softEdge rad="112500"/>
          </a:effectLst>
        </p:spPr>
      </p:pic>
      <p:sp>
        <p:nvSpPr>
          <p:cNvPr id="230" name="Google Shape;230;p34"/>
          <p:cNvSpPr txBox="1"/>
          <p:nvPr/>
        </p:nvSpPr>
        <p:spPr>
          <a:xfrm>
            <a:off x="472611" y="863029"/>
            <a:ext cx="10044514" cy="19081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dirty="0">
                <a:latin typeface="Arial" panose="020B0604020202020204" pitchFamily="34" charset="0"/>
                <a:ea typeface="Calibri"/>
                <a:cs typeface="Arial" panose="020B0604020202020204" pitchFamily="34" charset="0"/>
                <a:sym typeface="Calibri"/>
              </a:rPr>
              <a:t>In any order arrange your amino acids equidistant from each other. </a:t>
            </a:r>
          </a:p>
          <a:p>
            <a:pPr marL="0" lvl="0" indent="0" algn="l" rtl="0">
              <a:spcBef>
                <a:spcPts val="0"/>
              </a:spcBef>
              <a:spcAft>
                <a:spcPts val="0"/>
              </a:spcAft>
              <a:buNone/>
            </a:pPr>
            <a:endParaRPr lang="en-US" sz="2800" dirty="0">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dirty="0">
                <a:latin typeface="Arial" panose="020B0604020202020204" pitchFamily="34" charset="0"/>
                <a:ea typeface="Calibri"/>
                <a:cs typeface="Arial" panose="020B0604020202020204" pitchFamily="34" charset="0"/>
                <a:sym typeface="Calibri"/>
              </a:rPr>
              <a:t>You have made a polypeptide. </a:t>
            </a:r>
            <a:endParaRPr sz="2800" dirty="0">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580699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6" name="Google Shape;236;p35"/>
          <p:cNvPicPr preferRelativeResize="0"/>
          <p:nvPr/>
        </p:nvPicPr>
        <p:blipFill>
          <a:blip r:embed="rId3">
            <a:alphaModFix/>
          </a:blip>
          <a:stretch>
            <a:fillRect/>
          </a:stretch>
        </p:blipFill>
        <p:spPr>
          <a:xfrm>
            <a:off x="5727625" y="2022375"/>
            <a:ext cx="6311977" cy="4548855"/>
          </a:xfrm>
          <a:prstGeom prst="rect">
            <a:avLst/>
          </a:prstGeom>
          <a:ln>
            <a:noFill/>
          </a:ln>
          <a:effectLst>
            <a:softEdge rad="112500"/>
          </a:effectLst>
        </p:spPr>
      </p:pic>
      <p:sp>
        <p:nvSpPr>
          <p:cNvPr id="4" name="TextBox 3">
            <a:extLst>
              <a:ext uri="{FF2B5EF4-FFF2-40B4-BE49-F238E27FC236}">
                <a16:creationId xmlns:a16="http://schemas.microsoft.com/office/drawing/2014/main" id="{3DB2C634-1F2F-85A0-5E13-9B43A01F79EA}"/>
              </a:ext>
            </a:extLst>
          </p:cNvPr>
          <p:cNvSpPr txBox="1"/>
          <p:nvPr/>
        </p:nvSpPr>
        <p:spPr>
          <a:xfrm>
            <a:off x="523982" y="2022375"/>
            <a:ext cx="4972692" cy="2092881"/>
          </a:xfrm>
          <a:prstGeom prst="rect">
            <a:avLst/>
          </a:prstGeom>
          <a:noFill/>
        </p:spPr>
        <p:txBody>
          <a:bodyPr wrap="square" rtlCol="0">
            <a:spAutoFit/>
          </a:bodyPr>
          <a:lstStyle/>
          <a:p>
            <a:pPr marL="0" lvl="0" indent="0" algn="l"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Let’s “FOLD” it into a Protein</a:t>
            </a:r>
          </a:p>
          <a:p>
            <a:pPr marL="0" lvl="0" indent="0" algn="l" rtl="0">
              <a:spcBef>
                <a:spcPts val="0"/>
              </a:spcBef>
              <a:spcAft>
                <a:spcPts val="0"/>
              </a:spcAft>
              <a:buNone/>
            </a:pPr>
            <a:endParaRPr lang="en-US" sz="28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Rotate the hydrophobic amino acids to the inside. </a:t>
            </a:r>
          </a:p>
          <a:p>
            <a:endParaRPr lang="en-US" dirty="0"/>
          </a:p>
        </p:txBody>
      </p:sp>
    </p:spTree>
    <p:extLst>
      <p:ext uri="{BB962C8B-B14F-4D97-AF65-F5344CB8AC3E}">
        <p14:creationId xmlns:p14="http://schemas.microsoft.com/office/powerpoint/2010/main" val="1199204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2" name="Google Shape;242;p36"/>
          <p:cNvPicPr preferRelativeResize="0"/>
          <p:nvPr/>
        </p:nvPicPr>
        <p:blipFill>
          <a:blip r:embed="rId3">
            <a:alphaModFix/>
          </a:blip>
          <a:stretch>
            <a:fillRect/>
          </a:stretch>
        </p:blipFill>
        <p:spPr>
          <a:xfrm>
            <a:off x="6236425" y="2431025"/>
            <a:ext cx="5010150" cy="3429000"/>
          </a:xfrm>
          <a:prstGeom prst="rect">
            <a:avLst/>
          </a:prstGeom>
          <a:ln>
            <a:noFill/>
          </a:ln>
          <a:effectLst>
            <a:softEdge rad="112500"/>
          </a:effectLst>
        </p:spPr>
      </p:pic>
      <p:sp>
        <p:nvSpPr>
          <p:cNvPr id="3" name="TextBox 2">
            <a:extLst>
              <a:ext uri="{FF2B5EF4-FFF2-40B4-BE49-F238E27FC236}">
                <a16:creationId xmlns:a16="http://schemas.microsoft.com/office/drawing/2014/main" id="{9DD2E0F2-C30C-C9EB-2273-AEF74529C0AC}"/>
              </a:ext>
            </a:extLst>
          </p:cNvPr>
          <p:cNvSpPr txBox="1"/>
          <p:nvPr/>
        </p:nvSpPr>
        <p:spPr>
          <a:xfrm>
            <a:off x="482885" y="2431025"/>
            <a:ext cx="5613115" cy="2246769"/>
          </a:xfrm>
          <a:prstGeom prst="rect">
            <a:avLst/>
          </a:prstGeom>
          <a:noFill/>
        </p:spPr>
        <p:txBody>
          <a:bodyPr wrap="square">
            <a:spAutoFit/>
          </a:bodyPr>
          <a:lstStyle/>
          <a:p>
            <a:r>
              <a:rPr lang="en-US" sz="2800" dirty="0">
                <a:solidFill>
                  <a:schemeClr val="dk1"/>
                </a:solidFill>
                <a:latin typeface="Arial" panose="020B0604020202020204" pitchFamily="34" charset="0"/>
                <a:ea typeface="Calibri"/>
                <a:cs typeface="Arial" panose="020B0604020202020204" pitchFamily="34" charset="0"/>
                <a:sym typeface="Calibri"/>
              </a:rPr>
              <a:t>Continue “FOLDING” </a:t>
            </a:r>
          </a:p>
          <a:p>
            <a:endParaRPr lang="en-US" sz="2800" dirty="0">
              <a:solidFill>
                <a:schemeClr val="dk1"/>
              </a:solidFill>
              <a:latin typeface="Arial" panose="020B0604020202020204" pitchFamily="34" charset="0"/>
              <a:ea typeface="Calibri"/>
              <a:cs typeface="Arial" panose="020B0604020202020204" pitchFamily="34" charset="0"/>
              <a:sym typeface="Calibri"/>
            </a:endParaRPr>
          </a:p>
          <a:p>
            <a:r>
              <a:rPr lang="en-US" sz="2800" dirty="0">
                <a:solidFill>
                  <a:schemeClr val="dk1"/>
                </a:solidFill>
                <a:latin typeface="Arial" panose="020B0604020202020204" pitchFamily="34" charset="0"/>
                <a:ea typeface="Calibri"/>
                <a:cs typeface="Arial" panose="020B0604020202020204" pitchFamily="34" charset="0"/>
                <a:sym typeface="Calibri"/>
              </a:rPr>
              <a:t>Bring the acidic and basic side chains together until they are two cm from each other. </a:t>
            </a:r>
          </a:p>
        </p:txBody>
      </p:sp>
    </p:spTree>
    <p:extLst>
      <p:ext uri="{BB962C8B-B14F-4D97-AF65-F5344CB8AC3E}">
        <p14:creationId xmlns:p14="http://schemas.microsoft.com/office/powerpoint/2010/main" val="2588052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2" name="Google Shape;242;p36"/>
          <p:cNvPicPr preferRelativeResize="0"/>
          <p:nvPr/>
        </p:nvPicPr>
        <p:blipFill>
          <a:blip r:embed="rId3">
            <a:alphaModFix/>
          </a:blip>
          <a:stretch>
            <a:fillRect/>
          </a:stretch>
        </p:blipFill>
        <p:spPr>
          <a:xfrm>
            <a:off x="6236425" y="2431025"/>
            <a:ext cx="5010150" cy="3429000"/>
          </a:xfrm>
          <a:prstGeom prst="rect">
            <a:avLst/>
          </a:prstGeom>
          <a:ln>
            <a:noFill/>
          </a:ln>
          <a:effectLst>
            <a:softEdge rad="112500"/>
          </a:effectLst>
        </p:spPr>
      </p:pic>
      <p:sp>
        <p:nvSpPr>
          <p:cNvPr id="4" name="TextBox 3">
            <a:extLst>
              <a:ext uri="{FF2B5EF4-FFF2-40B4-BE49-F238E27FC236}">
                <a16:creationId xmlns:a16="http://schemas.microsoft.com/office/drawing/2014/main" id="{4E23EC1F-A3E3-5C80-307D-1372FEBDD8C2}"/>
              </a:ext>
            </a:extLst>
          </p:cNvPr>
          <p:cNvSpPr txBox="1"/>
          <p:nvPr/>
        </p:nvSpPr>
        <p:spPr>
          <a:xfrm>
            <a:off x="523982" y="2352782"/>
            <a:ext cx="5431594" cy="3108543"/>
          </a:xfrm>
          <a:prstGeom prst="rect">
            <a:avLst/>
          </a:prstGeom>
          <a:noFill/>
        </p:spPr>
        <p:txBody>
          <a:bodyPr wrap="square">
            <a:spAutoFit/>
          </a:bodyPr>
          <a:lstStyle/>
          <a:p>
            <a:pPr marL="0" lvl="0" indent="0" algn="l" rtl="0">
              <a:spcBef>
                <a:spcPts val="0"/>
              </a:spcBef>
              <a:spcAft>
                <a:spcPts val="0"/>
              </a:spcAft>
              <a:buNone/>
            </a:pPr>
            <a:r>
              <a:rPr lang="en-US" sz="2800" dirty="0">
                <a:latin typeface="Arial" panose="020B0604020202020204" pitchFamily="34" charset="0"/>
                <a:ea typeface="Calibri"/>
                <a:cs typeface="Arial" panose="020B0604020202020204" pitchFamily="34" charset="0"/>
                <a:sym typeface="Calibri"/>
              </a:rPr>
              <a:t>Make sure that you also rotate any hydrophobic side chains that move out of place. </a:t>
            </a:r>
          </a:p>
          <a:p>
            <a:pPr marL="0" lvl="0" indent="0" algn="l" rtl="0">
              <a:spcBef>
                <a:spcPts val="0"/>
              </a:spcBef>
              <a:spcAft>
                <a:spcPts val="0"/>
              </a:spcAft>
              <a:buNone/>
            </a:pPr>
            <a:endParaRPr lang="en-US" sz="2800" dirty="0">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dirty="0">
                <a:latin typeface="Arial" panose="020B0604020202020204" pitchFamily="34" charset="0"/>
                <a:ea typeface="Calibri"/>
                <a:cs typeface="Arial" panose="020B0604020202020204" pitchFamily="34" charset="0"/>
                <a:sym typeface="Calibri"/>
              </a:rPr>
              <a:t>Throughout this whole activity find a shape in which all the properties apply. </a:t>
            </a:r>
          </a:p>
        </p:txBody>
      </p:sp>
    </p:spTree>
    <p:extLst>
      <p:ext uri="{BB962C8B-B14F-4D97-AF65-F5344CB8AC3E}">
        <p14:creationId xmlns:p14="http://schemas.microsoft.com/office/powerpoint/2010/main" val="930000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2512EA-6CE5-0F58-3818-A4BD12CF3603}"/>
              </a:ext>
            </a:extLst>
          </p:cNvPr>
          <p:cNvSpPr>
            <a:spLocks noGrp="1"/>
          </p:cNvSpPr>
          <p:nvPr>
            <p:ph type="sldNum" sz="quarter" idx="12"/>
          </p:nvPr>
        </p:nvSpPr>
        <p:spPr/>
        <p:txBody>
          <a:bodyPr/>
          <a:lstStyle/>
          <a:p>
            <a:fld id="{195F50F5-0325-4E13-93B8-A048A96B03AB}" type="slidenum">
              <a:rPr lang="en-US" smtClean="0"/>
              <a:pPr/>
              <a:t>37</a:t>
            </a:fld>
            <a:endParaRPr lang="en-US" dirty="0"/>
          </a:p>
        </p:txBody>
      </p:sp>
      <p:pic>
        <p:nvPicPr>
          <p:cNvPr id="9" name="Google Shape;254;p38" descr="A picture containing accessory, purple&#10;&#10;Description automatically generated">
            <a:extLst>
              <a:ext uri="{FF2B5EF4-FFF2-40B4-BE49-F238E27FC236}">
                <a16:creationId xmlns:a16="http://schemas.microsoft.com/office/drawing/2014/main" id="{4078B12D-6002-FB27-E5FD-244B27A1E32F}"/>
              </a:ext>
            </a:extLst>
          </p:cNvPr>
          <p:cNvPicPr preferRelativeResize="0"/>
          <p:nvPr/>
        </p:nvPicPr>
        <p:blipFill>
          <a:blip r:embed="rId2">
            <a:alphaModFix/>
          </a:blip>
          <a:stretch>
            <a:fillRect/>
          </a:stretch>
        </p:blipFill>
        <p:spPr>
          <a:xfrm>
            <a:off x="5727625" y="1944325"/>
            <a:ext cx="6311978" cy="4426582"/>
          </a:xfrm>
          <a:prstGeom prst="rect">
            <a:avLst/>
          </a:prstGeom>
          <a:ln>
            <a:noFill/>
          </a:ln>
          <a:effectLst>
            <a:softEdge rad="112500"/>
          </a:effectLst>
        </p:spPr>
      </p:pic>
      <p:sp>
        <p:nvSpPr>
          <p:cNvPr id="6" name="TextBox 5">
            <a:extLst>
              <a:ext uri="{FF2B5EF4-FFF2-40B4-BE49-F238E27FC236}">
                <a16:creationId xmlns:a16="http://schemas.microsoft.com/office/drawing/2014/main" id="{9DDEED25-210E-77D9-7A69-A3F3EFC94C43}"/>
              </a:ext>
            </a:extLst>
          </p:cNvPr>
          <p:cNvSpPr txBox="1"/>
          <p:nvPr/>
        </p:nvSpPr>
        <p:spPr>
          <a:xfrm>
            <a:off x="339047" y="1944325"/>
            <a:ext cx="5270643" cy="1815882"/>
          </a:xfrm>
          <a:prstGeom prst="rect">
            <a:avLst/>
          </a:prstGeom>
          <a:noFill/>
        </p:spPr>
        <p:txBody>
          <a:bodyPr wrap="square">
            <a:spAutoFit/>
          </a:bodyPr>
          <a:lstStyle/>
          <a:p>
            <a:pPr marL="0" lvl="0" indent="0" algn="l"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Continue “FOLDING” </a:t>
            </a:r>
          </a:p>
          <a:p>
            <a:pPr marL="0" lvl="0" indent="0" algn="l" rtl="0">
              <a:spcBef>
                <a:spcPts val="0"/>
              </a:spcBef>
              <a:spcAft>
                <a:spcPts val="0"/>
              </a:spcAft>
              <a:buNone/>
            </a:pPr>
            <a:endParaRPr lang="en-US" sz="28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Position the cysteines so they are opposite each other.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6294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5CBF67-3925-ACDF-E404-96A8B3C57745}"/>
              </a:ext>
            </a:extLst>
          </p:cNvPr>
          <p:cNvSpPr>
            <a:spLocks noGrp="1"/>
          </p:cNvSpPr>
          <p:nvPr>
            <p:ph type="sldNum" sz="quarter" idx="12"/>
          </p:nvPr>
        </p:nvSpPr>
        <p:spPr/>
        <p:txBody>
          <a:bodyPr/>
          <a:lstStyle/>
          <a:p>
            <a:fld id="{195F50F5-0325-4E13-93B8-A048A96B03AB}" type="slidenum">
              <a:rPr lang="en-US" smtClean="0"/>
              <a:pPr/>
              <a:t>38</a:t>
            </a:fld>
            <a:endParaRPr lang="en-US" dirty="0"/>
          </a:p>
        </p:txBody>
      </p:sp>
      <p:pic>
        <p:nvPicPr>
          <p:cNvPr id="8" name="Google Shape;260;p39" descr="A picture containing sky, decorated&#10;&#10;Description automatically generated">
            <a:extLst>
              <a:ext uri="{FF2B5EF4-FFF2-40B4-BE49-F238E27FC236}">
                <a16:creationId xmlns:a16="http://schemas.microsoft.com/office/drawing/2014/main" id="{6CA1E3EA-1EC5-F8BA-B272-D79E2CE5ABDA}"/>
              </a:ext>
            </a:extLst>
          </p:cNvPr>
          <p:cNvPicPr preferRelativeResize="0"/>
          <p:nvPr/>
        </p:nvPicPr>
        <p:blipFill>
          <a:blip r:embed="rId2">
            <a:alphaModFix/>
          </a:blip>
          <a:stretch>
            <a:fillRect/>
          </a:stretch>
        </p:blipFill>
        <p:spPr>
          <a:xfrm>
            <a:off x="5727625" y="1416624"/>
            <a:ext cx="6311977" cy="5154600"/>
          </a:xfrm>
          <a:prstGeom prst="rect">
            <a:avLst/>
          </a:prstGeom>
          <a:ln>
            <a:noFill/>
          </a:ln>
          <a:effectLst>
            <a:softEdge rad="112500"/>
          </a:effectLst>
        </p:spPr>
      </p:pic>
      <p:sp>
        <p:nvSpPr>
          <p:cNvPr id="7" name="TextBox 6">
            <a:extLst>
              <a:ext uri="{FF2B5EF4-FFF2-40B4-BE49-F238E27FC236}">
                <a16:creationId xmlns:a16="http://schemas.microsoft.com/office/drawing/2014/main" id="{C1100DE1-896E-18A6-A862-314FB29A8D50}"/>
              </a:ext>
            </a:extLst>
          </p:cNvPr>
          <p:cNvSpPr txBox="1"/>
          <p:nvPr/>
        </p:nvSpPr>
        <p:spPr>
          <a:xfrm>
            <a:off x="152398" y="1416624"/>
            <a:ext cx="5436744" cy="2246769"/>
          </a:xfrm>
          <a:prstGeom prst="rect">
            <a:avLst/>
          </a:prstGeom>
          <a:noFill/>
        </p:spPr>
        <p:txBody>
          <a:bodyPr wrap="square">
            <a:spAutoFit/>
          </a:bodyPr>
          <a:lstStyle/>
          <a:p>
            <a:pPr marL="0" lvl="0" indent="0" algn="l"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Continue “FOLDING” </a:t>
            </a:r>
          </a:p>
          <a:p>
            <a:pPr marL="0" lvl="0" indent="0" algn="l" rtl="0">
              <a:spcBef>
                <a:spcPts val="0"/>
              </a:spcBef>
              <a:spcAft>
                <a:spcPts val="0"/>
              </a:spcAft>
              <a:buNone/>
            </a:pPr>
            <a:endParaRPr lang="en-US" sz="2800" dirty="0">
              <a:solidFill>
                <a:schemeClr val="dk1"/>
              </a:solidFill>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Finally, rotate the hydrophilic side chains so they are on the outer surface. </a:t>
            </a:r>
          </a:p>
        </p:txBody>
      </p:sp>
    </p:spTree>
    <p:extLst>
      <p:ext uri="{BB962C8B-B14F-4D97-AF65-F5344CB8AC3E}">
        <p14:creationId xmlns:p14="http://schemas.microsoft.com/office/powerpoint/2010/main" val="37418998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51C8E2-25BD-CF1C-DB70-A71FCECADE50}"/>
              </a:ext>
            </a:extLst>
          </p:cNvPr>
          <p:cNvSpPr>
            <a:spLocks noGrp="1"/>
          </p:cNvSpPr>
          <p:nvPr>
            <p:ph type="sldNum" sz="quarter" idx="12"/>
          </p:nvPr>
        </p:nvSpPr>
        <p:spPr/>
        <p:txBody>
          <a:bodyPr/>
          <a:lstStyle/>
          <a:p>
            <a:fld id="{195F50F5-0325-4E13-93B8-A048A96B03AB}" type="slidenum">
              <a:rPr lang="en-US" smtClean="0"/>
              <a:pPr/>
              <a:t>39</a:t>
            </a:fld>
            <a:endParaRPr lang="en-US" dirty="0"/>
          </a:p>
        </p:txBody>
      </p:sp>
      <p:sp>
        <p:nvSpPr>
          <p:cNvPr id="6" name="Google Shape;271;p41">
            <a:extLst>
              <a:ext uri="{FF2B5EF4-FFF2-40B4-BE49-F238E27FC236}">
                <a16:creationId xmlns:a16="http://schemas.microsoft.com/office/drawing/2014/main" id="{8BDBD512-AC88-B04C-7748-D5D06157F3DF}"/>
              </a:ext>
            </a:extLst>
          </p:cNvPr>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8" name="Google Shape;272;p41">
            <a:extLst>
              <a:ext uri="{FF2B5EF4-FFF2-40B4-BE49-F238E27FC236}">
                <a16:creationId xmlns:a16="http://schemas.microsoft.com/office/drawing/2014/main" id="{BD707ED2-DD2B-5CDF-A20F-B0F3FDE2CC65}"/>
              </a:ext>
            </a:extLst>
          </p:cNvPr>
          <p:cNvSpPr/>
          <p:nvPr/>
        </p:nvSpPr>
        <p:spPr>
          <a:xfrm>
            <a:off x="1304818" y="1106100"/>
            <a:ext cx="9657032" cy="46458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dirty="0">
              <a:solidFill>
                <a:schemeClr val="dk1"/>
              </a:solidFill>
              <a:latin typeface="Arial" panose="020B0604020202020204" pitchFamily="34" charset="0"/>
              <a:ea typeface="Calibri"/>
              <a:cs typeface="Arial" panose="020B0604020202020204" pitchFamily="34" charset="0"/>
              <a:sym typeface="Calibri"/>
            </a:endParaRPr>
          </a:p>
          <a:p>
            <a:pPr marL="0" lvl="0" indent="0" algn="ctr" rtl="0">
              <a:spcBef>
                <a:spcPts val="0"/>
              </a:spcBef>
              <a:spcAft>
                <a:spcPts val="0"/>
              </a:spcAft>
              <a:buNone/>
            </a:pPr>
            <a:r>
              <a:rPr lang="en-US" sz="2800" dirty="0">
                <a:solidFill>
                  <a:schemeClr val="dk1"/>
                </a:solidFill>
                <a:latin typeface="Arial" panose="020B0604020202020204" pitchFamily="34" charset="0"/>
                <a:ea typeface="Calibri"/>
                <a:cs typeface="Arial" panose="020B0604020202020204" pitchFamily="34" charset="0"/>
                <a:sym typeface="Calibri"/>
              </a:rPr>
              <a:t>Why didn’t your proteins all look the same? </a:t>
            </a:r>
            <a:endParaRPr sz="2800" dirty="0">
              <a:solidFill>
                <a:schemeClr val="dk1"/>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4206834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92A2-6ED4-11D2-F2D9-7FAAC120EA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9AAB3-CAB5-EE58-BACB-FF5D66B64F65}"/>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Content Placeholder 2">
            <a:extLst>
              <a:ext uri="{FF2B5EF4-FFF2-40B4-BE49-F238E27FC236}">
                <a16:creationId xmlns:a16="http://schemas.microsoft.com/office/drawing/2014/main" id="{75F1EAC6-B31B-D749-DB6C-FDE9EBD1AAA1}"/>
              </a:ext>
            </a:extLst>
          </p:cNvPr>
          <p:cNvSpPr>
            <a:spLocks noGrp="1"/>
          </p:cNvSpPr>
          <p:nvPr>
            <p:ph idx="1"/>
          </p:nvPr>
        </p:nvSpPr>
        <p:spPr>
          <a:xfrm>
            <a:off x="832338" y="193502"/>
            <a:ext cx="10656277" cy="1295329"/>
          </a:xfrm>
        </p:spPr>
        <p:txBody>
          <a:bodyPr/>
          <a:lstStyle/>
          <a:p>
            <a:pPr marL="0" indent="0">
              <a:buNone/>
            </a:pPr>
            <a:r>
              <a:rPr lang="en-US" b="0" i="0" u="none" strike="noStrike">
                <a:solidFill>
                  <a:srgbClr val="000000"/>
                </a:solidFill>
                <a:effectLst/>
                <a:latin typeface="Verdana Pro SemiBold" panose="020B0704030504040204" pitchFamily="34" charset="0"/>
              </a:rPr>
              <a:t>A Brief Tour Through the Cell</a:t>
            </a:r>
            <a:r>
              <a:rPr lang="en-US" b="0" i="0">
                <a:solidFill>
                  <a:srgbClr val="808080"/>
                </a:solidFill>
                <a:effectLst/>
                <a:latin typeface="Verdana Pro SemiBold" panose="020B0704030504040204" pitchFamily="34" charset="0"/>
              </a:rPr>
              <a:t>​</a:t>
            </a:r>
            <a:endParaRPr lang="en-US"/>
          </a:p>
        </p:txBody>
      </p:sp>
      <p:pic>
        <p:nvPicPr>
          <p:cNvPr id="8196" name="Picture 4">
            <a:extLst>
              <a:ext uri="{FF2B5EF4-FFF2-40B4-BE49-F238E27FC236}">
                <a16:creationId xmlns:a16="http://schemas.microsoft.com/office/drawing/2014/main" id="{5F805E14-19BC-D046-6174-14F6E44E6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110" y="1031495"/>
            <a:ext cx="10534650" cy="42229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DA138B9-5AF2-C261-75DB-95D2C4EF90FF}"/>
              </a:ext>
            </a:extLst>
          </p:cNvPr>
          <p:cNvSpPr txBox="1"/>
          <p:nvPr/>
        </p:nvSpPr>
        <p:spPr>
          <a:xfrm>
            <a:off x="219135" y="6392949"/>
            <a:ext cx="11652738" cy="400110"/>
          </a:xfrm>
          <a:prstGeom prst="rect">
            <a:avLst/>
          </a:prstGeom>
          <a:noFill/>
        </p:spPr>
        <p:txBody>
          <a:bodyPr wrap="square">
            <a:spAutoFit/>
          </a:bodyPr>
          <a:lstStyle/>
          <a:p>
            <a:pPr algn="ctr" rtl="0" fontAlgn="base"/>
            <a:r>
              <a:rPr lang="en-US" sz="1000" b="0" i="0" u="none" strike="noStrike">
                <a:solidFill>
                  <a:srgbClr val="000000"/>
                </a:solidFill>
                <a:effectLst/>
                <a:latin typeface="ArialMT"/>
              </a:rPr>
              <a:t>This image is an excerpt from Tour of a Human Cell by David </a:t>
            </a:r>
            <a:r>
              <a:rPr lang="en-US" sz="1000" b="0" i="0" u="none" strike="noStrike" err="1">
                <a:solidFill>
                  <a:srgbClr val="000000"/>
                </a:solidFill>
                <a:effectLst/>
                <a:latin typeface="ArialMT"/>
              </a:rPr>
              <a:t>Goodsell</a:t>
            </a:r>
            <a:r>
              <a:rPr lang="en-US" sz="1000" b="0" i="0" u="none" strike="noStrike">
                <a:solidFill>
                  <a:srgbClr val="000000"/>
                </a:solidFill>
                <a:effectLst/>
                <a:latin typeface="ArialMT"/>
              </a:rPr>
              <a:t>, as shown in 3D Molecular</a:t>
            </a:r>
            <a:r>
              <a:rPr lang="en-US" sz="1000" b="0" i="0">
                <a:solidFill>
                  <a:srgbClr val="808080"/>
                </a:solidFill>
                <a:effectLst/>
                <a:latin typeface="ArialMT"/>
              </a:rPr>
              <a:t>​</a:t>
            </a:r>
            <a:endParaRPr lang="en-US" sz="1000" b="0" i="0">
              <a:solidFill>
                <a:srgbClr val="000000"/>
              </a:solidFill>
              <a:effectLst/>
              <a:latin typeface="Segoe UI" panose="020B0502040204020203" pitchFamily="34" charset="0"/>
            </a:endParaRPr>
          </a:p>
          <a:p>
            <a:pPr algn="ctr" rtl="0" fontAlgn="base"/>
            <a:r>
              <a:rPr lang="en-US" sz="1000" b="0" i="0" u="none" strike="noStrike">
                <a:solidFill>
                  <a:srgbClr val="000000"/>
                </a:solidFill>
                <a:effectLst/>
                <a:latin typeface="ArialMT"/>
              </a:rPr>
              <a:t>Designs’ Tour of a Human Cell© poster and David </a:t>
            </a:r>
            <a:r>
              <a:rPr lang="en-US" sz="1000" b="0" i="0" u="none" strike="noStrike" err="1">
                <a:solidFill>
                  <a:srgbClr val="000000"/>
                </a:solidFill>
                <a:effectLst/>
                <a:latin typeface="ArialMT"/>
              </a:rPr>
              <a:t>Goodsell’s</a:t>
            </a:r>
            <a:r>
              <a:rPr lang="en-US" sz="1000" b="0" i="0" u="none" strike="noStrike">
                <a:solidFill>
                  <a:srgbClr val="000000"/>
                </a:solidFill>
                <a:effectLst/>
                <a:latin typeface="ArialMT"/>
              </a:rPr>
              <a:t> book, </a:t>
            </a:r>
            <a:r>
              <a:rPr lang="en-US" sz="1000" b="1" i="1" u="none" strike="noStrike">
                <a:solidFill>
                  <a:srgbClr val="000000"/>
                </a:solidFill>
                <a:effectLst/>
                <a:latin typeface="Arial-BoldItalicMT"/>
              </a:rPr>
              <a:t>The Machinery of Life</a:t>
            </a:r>
            <a:endParaRPr lang="en-US" sz="10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325879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6C80B3-675E-83B3-9332-A466BB54B751}"/>
              </a:ext>
            </a:extLst>
          </p:cNvPr>
          <p:cNvSpPr>
            <a:spLocks noGrp="1"/>
          </p:cNvSpPr>
          <p:nvPr>
            <p:ph type="sldNum" sz="quarter" idx="12"/>
          </p:nvPr>
        </p:nvSpPr>
        <p:spPr/>
        <p:txBody>
          <a:bodyPr/>
          <a:lstStyle/>
          <a:p>
            <a:fld id="{195F50F5-0325-4E13-93B8-A048A96B03AB}" type="slidenum">
              <a:rPr lang="en-US" smtClean="0"/>
              <a:pPr/>
              <a:t>40</a:t>
            </a:fld>
            <a:endParaRPr lang="en-US" dirty="0"/>
          </a:p>
        </p:txBody>
      </p:sp>
      <p:sp>
        <p:nvSpPr>
          <p:cNvPr id="3" name="Title 2">
            <a:extLst>
              <a:ext uri="{FF2B5EF4-FFF2-40B4-BE49-F238E27FC236}">
                <a16:creationId xmlns:a16="http://schemas.microsoft.com/office/drawing/2014/main" id="{87F7CFC4-F0B9-0B6C-D39C-CD614C81D354}"/>
              </a:ext>
            </a:extLst>
          </p:cNvPr>
          <p:cNvSpPr>
            <a:spLocks noGrp="1"/>
          </p:cNvSpPr>
          <p:nvPr>
            <p:ph type="title"/>
          </p:nvPr>
        </p:nvSpPr>
        <p:spPr/>
        <p:txBody>
          <a:bodyPr>
            <a:normAutofit fontScale="90000"/>
          </a:bodyPr>
          <a:lstStyle/>
          <a:p>
            <a:pPr algn="ctr"/>
            <a:r>
              <a:rPr lang="en-US" sz="3200" dirty="0">
                <a:latin typeface="Arial" panose="020B0604020202020204" pitchFamily="34" charset="0"/>
                <a:ea typeface="Calibri"/>
                <a:cs typeface="Arial" panose="020B0604020202020204" pitchFamily="34" charset="0"/>
                <a:sym typeface="Calibri"/>
              </a:rPr>
              <a:t>The Importance of Secondary Structure</a:t>
            </a:r>
            <a:br>
              <a:rPr lang="en-US" sz="3200" dirty="0">
                <a:latin typeface="Calibri"/>
                <a:ea typeface="Calibri"/>
                <a:cs typeface="Calibri"/>
                <a:sym typeface="Calibri"/>
              </a:rPr>
            </a:br>
            <a:endParaRPr lang="en-US" dirty="0"/>
          </a:p>
        </p:txBody>
      </p:sp>
      <p:pic>
        <p:nvPicPr>
          <p:cNvPr id="8" name="Google Shape;298;p45" descr="A picture containing sport, exercise device, chair, outdoor object&#10;&#10;Description automatically generated">
            <a:extLst>
              <a:ext uri="{FF2B5EF4-FFF2-40B4-BE49-F238E27FC236}">
                <a16:creationId xmlns:a16="http://schemas.microsoft.com/office/drawing/2014/main" id="{0D900947-8028-273F-06DC-9DC281446491}"/>
              </a:ext>
            </a:extLst>
          </p:cNvPr>
          <p:cNvPicPr preferRelativeResize="0"/>
          <p:nvPr/>
        </p:nvPicPr>
        <p:blipFill>
          <a:blip r:embed="rId2">
            <a:alphaModFix/>
          </a:blip>
          <a:stretch>
            <a:fillRect/>
          </a:stretch>
        </p:blipFill>
        <p:spPr>
          <a:xfrm rot="5400000">
            <a:off x="5114925" y="714375"/>
            <a:ext cx="1962150" cy="5429250"/>
          </a:xfrm>
          <a:prstGeom prst="rect">
            <a:avLst/>
          </a:prstGeom>
          <a:noFill/>
          <a:ln>
            <a:noFill/>
          </a:ln>
        </p:spPr>
      </p:pic>
      <p:pic>
        <p:nvPicPr>
          <p:cNvPr id="10" name="Google Shape;299;p45" descr="Timeline&#10;&#10;Description automatically generated">
            <a:extLst>
              <a:ext uri="{FF2B5EF4-FFF2-40B4-BE49-F238E27FC236}">
                <a16:creationId xmlns:a16="http://schemas.microsoft.com/office/drawing/2014/main" id="{20CE2A82-7D77-DFF6-B556-D1E36DB78419}"/>
              </a:ext>
            </a:extLst>
          </p:cNvPr>
          <p:cNvPicPr preferRelativeResize="0"/>
          <p:nvPr/>
        </p:nvPicPr>
        <p:blipFill>
          <a:blip r:embed="rId3">
            <a:alphaModFix/>
          </a:blip>
          <a:stretch>
            <a:fillRect/>
          </a:stretch>
        </p:blipFill>
        <p:spPr>
          <a:xfrm rot="5400000">
            <a:off x="5160224" y="2915840"/>
            <a:ext cx="2156166" cy="5144636"/>
          </a:xfrm>
          <a:prstGeom prst="rect">
            <a:avLst/>
          </a:prstGeom>
          <a:noFill/>
          <a:ln>
            <a:noFill/>
          </a:ln>
        </p:spPr>
      </p:pic>
      <p:sp>
        <p:nvSpPr>
          <p:cNvPr id="12" name="Google Shape;300;p45">
            <a:extLst>
              <a:ext uri="{FF2B5EF4-FFF2-40B4-BE49-F238E27FC236}">
                <a16:creationId xmlns:a16="http://schemas.microsoft.com/office/drawing/2014/main" id="{C82334EE-BF0D-9CA0-3DAC-96AB6110F016}"/>
              </a:ext>
            </a:extLst>
          </p:cNvPr>
          <p:cNvSpPr/>
          <p:nvPr/>
        </p:nvSpPr>
        <p:spPr>
          <a:xfrm rot="1328302">
            <a:off x="8303354" y="2900297"/>
            <a:ext cx="3561680" cy="1962369"/>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dirty="0">
                <a:solidFill>
                  <a:schemeClr val="dk1"/>
                </a:solidFill>
                <a:latin typeface="Calibri"/>
                <a:ea typeface="Calibri"/>
                <a:cs typeface="Calibri"/>
                <a:sym typeface="Calibri"/>
              </a:rPr>
              <a:t>HOW DO SECONDARY  STRUCTURES STABILIZE A PROTEIN?</a:t>
            </a:r>
            <a:r>
              <a:rPr lang="en-US" sz="2400" dirty="0">
                <a:solidFill>
                  <a:schemeClr val="dk1"/>
                </a:solidFill>
                <a:latin typeface="Calibri"/>
                <a:ea typeface="Calibri"/>
                <a:cs typeface="Calibri"/>
                <a:sym typeface="Calibri"/>
              </a:rPr>
              <a:t> </a:t>
            </a:r>
            <a:endParaRPr sz="2400" dirty="0"/>
          </a:p>
        </p:txBody>
      </p:sp>
      <p:sp>
        <p:nvSpPr>
          <p:cNvPr id="7" name="TextBox 6">
            <a:extLst>
              <a:ext uri="{FF2B5EF4-FFF2-40B4-BE49-F238E27FC236}">
                <a16:creationId xmlns:a16="http://schemas.microsoft.com/office/drawing/2014/main" id="{69CD7975-837C-26AB-D237-9C98C1AFD0EE}"/>
              </a:ext>
            </a:extLst>
          </p:cNvPr>
          <p:cNvSpPr txBox="1"/>
          <p:nvPr/>
        </p:nvSpPr>
        <p:spPr>
          <a:xfrm rot="10800000" flipV="1">
            <a:off x="534378" y="2547228"/>
            <a:ext cx="3129651" cy="523220"/>
          </a:xfrm>
          <a:prstGeom prst="rect">
            <a:avLst/>
          </a:prstGeom>
          <a:noFill/>
        </p:spPr>
        <p:txBody>
          <a:bodyPr wrap="square">
            <a:spAutoFit/>
          </a:bodyPr>
          <a:lstStyle/>
          <a:p>
            <a:pPr marL="0" lvl="0" indent="0" algn="ctr" rtl="0">
              <a:spcBef>
                <a:spcPts val="0"/>
              </a:spcBef>
              <a:spcAft>
                <a:spcPts val="0"/>
              </a:spcAft>
              <a:buNone/>
            </a:pPr>
            <a:r>
              <a:rPr lang="en-US" sz="2800" dirty="0">
                <a:latin typeface="Arial" panose="020B0604020202020204" pitchFamily="34" charset="0"/>
                <a:ea typeface="Calibri"/>
                <a:cs typeface="Arial" panose="020B0604020202020204" pitchFamily="34" charset="0"/>
                <a:sym typeface="Calibri"/>
              </a:rPr>
              <a:t>Alpha Helix</a:t>
            </a:r>
          </a:p>
        </p:txBody>
      </p:sp>
      <p:sp>
        <p:nvSpPr>
          <p:cNvPr id="11" name="TextBox 10">
            <a:extLst>
              <a:ext uri="{FF2B5EF4-FFF2-40B4-BE49-F238E27FC236}">
                <a16:creationId xmlns:a16="http://schemas.microsoft.com/office/drawing/2014/main" id="{736F8DC8-D9E3-EC01-DE75-F715942C0095}"/>
              </a:ext>
            </a:extLst>
          </p:cNvPr>
          <p:cNvSpPr txBox="1"/>
          <p:nvPr/>
        </p:nvSpPr>
        <p:spPr>
          <a:xfrm>
            <a:off x="534377" y="5454427"/>
            <a:ext cx="3267061" cy="523220"/>
          </a:xfrm>
          <a:prstGeom prst="rect">
            <a:avLst/>
          </a:prstGeom>
          <a:noFill/>
        </p:spPr>
        <p:txBody>
          <a:bodyPr wrap="square">
            <a:spAutoFit/>
          </a:bodyPr>
          <a:lstStyle/>
          <a:p>
            <a:pPr marL="0" lvl="0" indent="0" algn="ctr" rtl="0">
              <a:spcBef>
                <a:spcPts val="0"/>
              </a:spcBef>
              <a:spcAft>
                <a:spcPts val="0"/>
              </a:spcAft>
              <a:buNone/>
            </a:pPr>
            <a:r>
              <a:rPr lang="en-US" sz="2800" dirty="0">
                <a:latin typeface="Arial" panose="020B0604020202020204" pitchFamily="34" charset="0"/>
                <a:ea typeface="Calibri"/>
                <a:cs typeface="Arial" panose="020B0604020202020204" pitchFamily="34" charset="0"/>
                <a:sym typeface="Calibri"/>
              </a:rPr>
              <a:t>Beta Sheet</a:t>
            </a:r>
          </a:p>
        </p:txBody>
      </p:sp>
    </p:spTree>
    <p:extLst>
      <p:ext uri="{BB962C8B-B14F-4D97-AF65-F5344CB8AC3E}">
        <p14:creationId xmlns:p14="http://schemas.microsoft.com/office/powerpoint/2010/main" val="1737975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BA64B2-BBCF-54A3-9891-95CD4C48E482}"/>
              </a:ext>
            </a:extLst>
          </p:cNvPr>
          <p:cNvSpPr>
            <a:spLocks noGrp="1"/>
          </p:cNvSpPr>
          <p:nvPr>
            <p:ph type="sldNum" sz="quarter" idx="12"/>
          </p:nvPr>
        </p:nvSpPr>
        <p:spPr/>
        <p:txBody>
          <a:bodyPr/>
          <a:lstStyle/>
          <a:p>
            <a:fld id="{195F50F5-0325-4E13-93B8-A048A96B03AB}" type="slidenum">
              <a:rPr lang="en-US" smtClean="0"/>
              <a:pPr/>
              <a:t>41</a:t>
            </a:fld>
            <a:endParaRPr lang="en-US" dirty="0"/>
          </a:p>
        </p:txBody>
      </p:sp>
      <p:sp>
        <p:nvSpPr>
          <p:cNvPr id="6" name="Google Shape;314;p47">
            <a:extLst>
              <a:ext uri="{FF2B5EF4-FFF2-40B4-BE49-F238E27FC236}">
                <a16:creationId xmlns:a16="http://schemas.microsoft.com/office/drawing/2014/main" id="{0A8B2425-0F89-A71A-CDD8-185A4F57970F}"/>
              </a:ext>
            </a:extLst>
          </p:cNvPr>
          <p:cNvSpPr/>
          <p:nvPr/>
        </p:nvSpPr>
        <p:spPr>
          <a:xfrm>
            <a:off x="1739198" y="1261324"/>
            <a:ext cx="8713604" cy="39600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WHAT ABOUT QUATERNARY STRUCTURE? </a:t>
            </a:r>
            <a:endParaRPr sz="2400"/>
          </a:p>
        </p:txBody>
      </p:sp>
    </p:spTree>
    <p:extLst>
      <p:ext uri="{BB962C8B-B14F-4D97-AF65-F5344CB8AC3E}">
        <p14:creationId xmlns:p14="http://schemas.microsoft.com/office/powerpoint/2010/main" val="499706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BE2AF-7050-1870-161D-EC0ABEA3B5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63E4E3-15B7-5E30-3819-DD4393DB42B5}"/>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4" name="Slide Number Placeholder 1">
            <a:extLst>
              <a:ext uri="{FF2B5EF4-FFF2-40B4-BE49-F238E27FC236}">
                <a16:creationId xmlns:a16="http://schemas.microsoft.com/office/drawing/2014/main" id="{7C0AC870-470C-9B71-63B4-13A61D4EBBB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42</a:t>
            </a:fld>
            <a:endParaRPr lang="en-US"/>
          </a:p>
        </p:txBody>
      </p:sp>
      <p:sp>
        <p:nvSpPr>
          <p:cNvPr id="5" name="Title 2">
            <a:extLst>
              <a:ext uri="{FF2B5EF4-FFF2-40B4-BE49-F238E27FC236}">
                <a16:creationId xmlns:a16="http://schemas.microsoft.com/office/drawing/2014/main" id="{81544732-EC3F-77E3-FB23-9171A9DE756C}"/>
              </a:ext>
            </a:extLst>
          </p:cNvPr>
          <p:cNvSpPr>
            <a:spLocks noGrp="1"/>
          </p:cNvSpPr>
          <p:nvPr>
            <p:ph type="title"/>
          </p:nvPr>
        </p:nvSpPr>
        <p:spPr>
          <a:xfrm>
            <a:off x="534379" y="958302"/>
            <a:ext cx="11203246" cy="544574"/>
          </a:xfrm>
        </p:spPr>
        <p:txBody>
          <a:bodyPr/>
          <a:lstStyle/>
          <a:p>
            <a:r>
              <a:rPr lang="en-US"/>
              <a:t>Revisit the panorama</a:t>
            </a:r>
          </a:p>
        </p:txBody>
      </p:sp>
      <p:pic>
        <p:nvPicPr>
          <p:cNvPr id="3" name="Picture 2">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236429" y="1976350"/>
            <a:ext cx="9965809" cy="4323023"/>
          </a:xfrm>
          <a:prstGeom prst="rect">
            <a:avLst/>
          </a:prstGeom>
        </p:spPr>
      </p:pic>
    </p:spTree>
    <p:extLst>
      <p:ext uri="{BB962C8B-B14F-4D97-AF65-F5344CB8AC3E}">
        <p14:creationId xmlns:p14="http://schemas.microsoft.com/office/powerpoint/2010/main" val="18427821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43057-3920-C64D-7CF1-1B50DBBCBE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E01738-CD21-6DD6-A246-41B3799D289C}"/>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4" name="Slide Number Placeholder 1">
            <a:extLst>
              <a:ext uri="{FF2B5EF4-FFF2-40B4-BE49-F238E27FC236}">
                <a16:creationId xmlns:a16="http://schemas.microsoft.com/office/drawing/2014/main" id="{3307F0D2-26A4-7912-0409-DB95C226BE6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43</a:t>
            </a:fld>
            <a:endParaRPr lang="en-US"/>
          </a:p>
        </p:txBody>
      </p:sp>
      <p:sp>
        <p:nvSpPr>
          <p:cNvPr id="5" name="Title 2">
            <a:extLst>
              <a:ext uri="{FF2B5EF4-FFF2-40B4-BE49-F238E27FC236}">
                <a16:creationId xmlns:a16="http://schemas.microsoft.com/office/drawing/2014/main" id="{D142129A-8EC1-1750-080D-66FF4760C505}"/>
              </a:ext>
            </a:extLst>
          </p:cNvPr>
          <p:cNvSpPr>
            <a:spLocks noGrp="1"/>
          </p:cNvSpPr>
          <p:nvPr>
            <p:ph type="title"/>
          </p:nvPr>
        </p:nvSpPr>
        <p:spPr>
          <a:xfrm>
            <a:off x="534379" y="958302"/>
            <a:ext cx="11203246" cy="544574"/>
          </a:xfrm>
        </p:spPr>
        <p:txBody>
          <a:bodyPr/>
          <a:lstStyle/>
          <a:p>
            <a:r>
              <a:rPr lang="en-US"/>
              <a:t>Revisit the panorama</a:t>
            </a:r>
          </a:p>
        </p:txBody>
      </p:sp>
      <p:pic>
        <p:nvPicPr>
          <p:cNvPr id="3" name="Picture 2">
            <a:extLst>
              <a:ext uri="{FF2B5EF4-FFF2-40B4-BE49-F238E27FC236}">
                <a16:creationId xmlns:a16="http://schemas.microsoft.com/office/drawing/2014/main" id="{983EA9F1-69D3-AE1A-C7FC-5F04AD553044}"/>
              </a:ext>
            </a:extLst>
          </p:cNvPr>
          <p:cNvPicPr>
            <a:picLocks noChangeAspect="1"/>
          </p:cNvPicPr>
          <p:nvPr/>
        </p:nvPicPr>
        <p:blipFill>
          <a:blip r:embed="rId3"/>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1518409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7868-F170-289B-3A63-2468648DF7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4A15AD-D62E-CE1B-9F78-7EAB0B2F8112}"/>
              </a:ext>
            </a:extLst>
          </p:cNvPr>
          <p:cNvSpPr>
            <a:spLocks noGrp="1"/>
          </p:cNvSpPr>
          <p:nvPr>
            <p:ph type="sldNum" sz="quarter" idx="12"/>
          </p:nvPr>
        </p:nvSpPr>
        <p:spPr/>
        <p:txBody>
          <a:bodyPr/>
          <a:lstStyle/>
          <a:p>
            <a:fld id="{195F50F5-0325-4E13-93B8-A048A96B03AB}" type="slidenum">
              <a:rPr lang="en-US" smtClean="0"/>
              <a:pPr/>
              <a:t>44</a:t>
            </a:fld>
            <a:endParaRPr lang="en-US"/>
          </a:p>
        </p:txBody>
      </p:sp>
      <p:sp>
        <p:nvSpPr>
          <p:cNvPr id="3" name="Title 2">
            <a:extLst>
              <a:ext uri="{FF2B5EF4-FFF2-40B4-BE49-F238E27FC236}">
                <a16:creationId xmlns:a16="http://schemas.microsoft.com/office/drawing/2014/main" id="{B3918E71-433D-CC90-88BC-9A6796700035}"/>
              </a:ext>
            </a:extLst>
          </p:cNvPr>
          <p:cNvSpPr>
            <a:spLocks noGrp="1"/>
          </p:cNvSpPr>
          <p:nvPr>
            <p:ph type="title"/>
          </p:nvPr>
        </p:nvSpPr>
        <p:spPr/>
        <p:txBody>
          <a:bodyPr>
            <a:normAutofit/>
          </a:bodyPr>
          <a:lstStyle/>
          <a:p>
            <a:pPr algn="ctr"/>
            <a:r>
              <a:rPr lang="en-US"/>
              <a:t>Helpful Resources</a:t>
            </a:r>
          </a:p>
        </p:txBody>
      </p:sp>
      <p:sp>
        <p:nvSpPr>
          <p:cNvPr id="4" name="Content Placeholder 3">
            <a:extLst>
              <a:ext uri="{FF2B5EF4-FFF2-40B4-BE49-F238E27FC236}">
                <a16:creationId xmlns:a16="http://schemas.microsoft.com/office/drawing/2014/main" id="{26C619B1-5B95-2282-F786-4EB65BB42546}"/>
              </a:ext>
            </a:extLst>
          </p:cNvPr>
          <p:cNvSpPr>
            <a:spLocks noGrp="1"/>
          </p:cNvSpPr>
          <p:nvPr>
            <p:ph idx="1"/>
          </p:nvPr>
        </p:nvSpPr>
        <p:spPr/>
        <p:txBody>
          <a:bodyPr/>
          <a:lstStyle/>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3"/>
              </a:rPr>
              <a:t>Tracking the Resolution of Student Misconceptions about the Central Dogma of Molecular Biology - PubMed (nih.gov)</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4"/>
              </a:rPr>
              <a:t>DNA → RNA: What Do Students Think the Arrow Means? - PMC (nih.gov)</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5"/>
              </a:rPr>
              <a:t>What's in a cell? — young people's understanding of the genetic relationship between cells, within an individual: Journal of Biological Education: Vol 34, No 3 (tandfonline.com)</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6"/>
              </a:rPr>
              <a:t>Teaching More by Lecturing Less | CBE—Life Sciences Education (lifescied.org)</a:t>
            </a:r>
            <a:endParaRPr lang="en-US" sz="2400" b="0" i="0" u="sng" strike="noStrike">
              <a:solidFill>
                <a:srgbClr val="0563C1"/>
              </a:solidFill>
              <a:effectLst/>
              <a:latin typeface="Verdana Pro" panose="020B060403050404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7"/>
              </a:rPr>
              <a:t>Eukaryotic cell panorama - </a:t>
            </a:r>
            <a:r>
              <a:rPr lang="en-US" sz="2400" b="0" i="0" u="sng" strike="noStrike" err="1">
                <a:solidFill>
                  <a:srgbClr val="0563C1"/>
                </a:solidFill>
                <a:effectLst/>
                <a:latin typeface="Verdana Pro" panose="020B0604030504040204" pitchFamily="34" charset="0"/>
                <a:hlinkClick r:id="rId7"/>
              </a:rPr>
              <a:t>Goodsell</a:t>
            </a:r>
            <a:r>
              <a:rPr lang="en-US" sz="2400" b="0" i="0" u="sng" strike="noStrike">
                <a:solidFill>
                  <a:srgbClr val="0563C1"/>
                </a:solidFill>
                <a:effectLst/>
                <a:latin typeface="Verdana Pro" panose="020B0604030504040204" pitchFamily="34" charset="0"/>
                <a:hlinkClick r:id="rId7"/>
              </a:rPr>
              <a:t> - 2011 - Biochemistry and Molecular Biology Education - Wiley Online Library</a:t>
            </a:r>
            <a:r>
              <a:rPr lang="en-US" sz="2400" b="0" i="0" u="none" strike="noStrike">
                <a:solidFill>
                  <a:srgbClr val="000000"/>
                </a:solidFill>
                <a:effectLst/>
                <a:latin typeface="Verdana Pro" panose="020B0604030504040204" pitchFamily="34" charset="0"/>
              </a:rPr>
              <a:t> </a:t>
            </a:r>
            <a:endParaRPr lang="en-US" sz="2400" b="0" i="0">
              <a:solidFill>
                <a:srgbClr val="000000"/>
              </a:solidFill>
              <a:effectLst/>
              <a:latin typeface="Arial" panose="020B0604020202020204" pitchFamily="34" charset="0"/>
            </a:endParaRPr>
          </a:p>
          <a:p>
            <a:endParaRPr lang="en-US"/>
          </a:p>
        </p:txBody>
      </p:sp>
    </p:spTree>
    <p:extLst>
      <p:ext uri="{BB962C8B-B14F-4D97-AF65-F5344CB8AC3E}">
        <p14:creationId xmlns:p14="http://schemas.microsoft.com/office/powerpoint/2010/main" val="4764209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extLst>
              <p:ext uri="{D42A27DB-BD31-4B8C-83A1-F6EECF244321}">
                <p14:modId xmlns:p14="http://schemas.microsoft.com/office/powerpoint/2010/main" val="749615806"/>
              </p:ext>
            </p:extLst>
          </p:nvPr>
        </p:nvGraphicFramePr>
        <p:xfrm>
          <a:off x="618433" y="1908313"/>
          <a:ext cx="11119192" cy="4480115"/>
        </p:xfrm>
        <a:graphic>
          <a:graphicData uri="http://schemas.openxmlformats.org/drawingml/2006/table">
            <a:tbl>
              <a:tblPr firstRow="1" firstCol="1" bandRow="1">
                <a:tableStyleId>{C4B1156A-380E-4F78-BDF5-A606A8083BF9}</a:tableStyleId>
              </a:tblPr>
              <a:tblGrid>
                <a:gridCol w="3579712">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Asking Questions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panose="020F0502020204030204" pitchFamily="34" charset="0"/>
                          <a:cs typeface="Times New Roman"/>
                        </a:rPr>
                        <a:t>HS-LS1-1</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Developing and Using Models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t>MS-LS1-2</a:t>
                      </a:r>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Constructing Explanations and Designing Solutions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Structure and Function </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b="1"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dirty="0">
                <a:solidFill>
                  <a:srgbClr val="FFFFFF"/>
                </a:solidFill>
                <a:latin typeface="+mj-lt"/>
              </a:rPr>
              <a:t>Want to try things out first?</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fontScale="92500"/>
          </a:bodyPr>
          <a:lstStyle/>
          <a:p>
            <a:pPr marL="0" indent="0" algn="ctr">
              <a:lnSpc>
                <a:spcPct val="90000"/>
              </a:lnSpc>
              <a:buNone/>
            </a:pPr>
            <a:r>
              <a:rPr lang="en-US" dirty="0">
                <a:latin typeface="+mn-lt"/>
                <a:cs typeface="Calibri"/>
              </a:rPr>
              <a:t>Visit our Lending Library at </a:t>
            </a:r>
          </a:p>
          <a:p>
            <a:pPr marL="0" indent="0" algn="ctr">
              <a:lnSpc>
                <a:spcPct val="90000"/>
              </a:lnSpc>
              <a:buNone/>
            </a:pPr>
            <a:r>
              <a:rPr lang="en-US" dirty="0">
                <a:hlinkClick r:id="rId2"/>
              </a:rPr>
              <a:t>3DMD Lending Library – 3D Molecular Designs</a:t>
            </a:r>
            <a:r>
              <a:rPr lang="en-US" dirty="0">
                <a:latin typeface="+mn-lt"/>
                <a:cs typeface="Calibri"/>
              </a:rPr>
              <a:t>.</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46</a:t>
            </a:fld>
            <a:endParaRPr lang="en-US">
              <a:solidFill>
                <a:prstClr val="black">
                  <a:tint val="75000"/>
                </a:prstClr>
              </a:solidFill>
            </a:endParaRPr>
          </a:p>
        </p:txBody>
      </p:sp>
      <p:pic>
        <p:nvPicPr>
          <p:cNvPr id="7" name="Picture 6">
            <a:extLst>
              <a:ext uri="{FF2B5EF4-FFF2-40B4-BE49-F238E27FC236}">
                <a16:creationId xmlns:a16="http://schemas.microsoft.com/office/drawing/2014/main" id="{7182E123-7C3E-BCF8-2239-B0272CB23EB4}"/>
              </a:ext>
            </a:extLst>
          </p:cNvPr>
          <p:cNvPicPr>
            <a:picLocks noChangeAspect="1"/>
          </p:cNvPicPr>
          <p:nvPr/>
        </p:nvPicPr>
        <p:blipFill>
          <a:blip r:embed="rId3"/>
          <a:stretch>
            <a:fillRect/>
          </a:stretch>
        </p:blipFill>
        <p:spPr>
          <a:xfrm>
            <a:off x="4309461" y="984172"/>
            <a:ext cx="7563454" cy="4889655"/>
          </a:xfrm>
          <a:prstGeom prst="rect">
            <a:avLst/>
          </a:prstGeom>
        </p:spPr>
      </p:pic>
    </p:spTree>
    <p:extLst>
      <p:ext uri="{BB962C8B-B14F-4D97-AF65-F5344CB8AC3E}">
        <p14:creationId xmlns:p14="http://schemas.microsoft.com/office/powerpoint/2010/main" val="3918769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47</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latin typeface="Verdana Pro SemiBold"/>
              </a:rPr>
              <a:t>Digital Modeling Hub</a:t>
            </a:r>
            <a:endParaRPr lang="en-US" dirty="0"/>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068787" y="1990435"/>
            <a:ext cx="2877005" cy="2152939"/>
          </a:xfrm>
        </p:spPr>
      </p:pic>
      <p:pic>
        <p:nvPicPr>
          <p:cNvPr id="9" name="Picture 9">
            <a:extLst>
              <a:ext uri="{FF2B5EF4-FFF2-40B4-BE49-F238E27FC236}">
                <a16:creationId xmlns:a16="http://schemas.microsoft.com/office/drawing/2014/main" id="{6F0C34D0-AF91-9D53-D8B2-133B83D594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3220" y="1958744"/>
            <a:ext cx="3447097" cy="1938992"/>
          </a:xfrm>
          <a:prstGeom prst="rect">
            <a:avLst/>
          </a:prstGeom>
        </p:spPr>
      </p:pic>
      <p:pic>
        <p:nvPicPr>
          <p:cNvPr id="10" name="Picture 10">
            <a:extLst>
              <a:ext uri="{FF2B5EF4-FFF2-40B4-BE49-F238E27FC236}">
                <a16:creationId xmlns:a16="http://schemas.microsoft.com/office/drawing/2014/main" id="{2D2D4A58-4B6E-0D30-2B54-002BC711A7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4205" y="4180894"/>
            <a:ext cx="3802565" cy="2138942"/>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We're enhancing our kits and models to inspire more hands-on learning with our classic content, </a:t>
            </a:r>
            <a:r>
              <a:rPr lang="en-US" dirty="0" err="1">
                <a:cs typeface="Calibri"/>
              </a:rPr>
              <a:t>Interactables</a:t>
            </a:r>
            <a:r>
              <a:rPr lang="en-US" dirty="0">
                <a:cs typeface="Calibri"/>
              </a:rPr>
              <a:t>, short content videos, and much more!!  Check it out!</a:t>
            </a:r>
            <a:endParaRPr lang="en-US" dirty="0"/>
          </a:p>
        </p:txBody>
      </p:sp>
      <p:sp>
        <p:nvSpPr>
          <p:cNvPr id="13" name="TextBox 12">
            <a:extLst>
              <a:ext uri="{FF2B5EF4-FFF2-40B4-BE49-F238E27FC236}">
                <a16:creationId xmlns:a16="http://schemas.microsoft.com/office/drawing/2014/main" id="{CA821EE9-C620-348E-346E-297B474B1AA0}"/>
              </a:ext>
            </a:extLst>
          </p:cNvPr>
          <p:cNvSpPr txBox="1"/>
          <p:nvPr/>
        </p:nvSpPr>
        <p:spPr>
          <a:xfrm>
            <a:off x="3776212" y="1713105"/>
            <a:ext cx="506112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new </a:t>
            </a:r>
            <a:endParaRPr lang="en-US" dirty="0">
              <a:cs typeface="Calibri"/>
            </a:endParaRPr>
          </a:p>
          <a:p>
            <a:pPr algn="ctr"/>
            <a:r>
              <a:rPr lang="en-US" sz="2400" dirty="0">
                <a:solidFill>
                  <a:srgbClr val="0B672E"/>
                </a:solidFill>
                <a:cs typeface="Calibri"/>
              </a:rPr>
              <a:t>Digital Modeling Hub for additional resources to use with the Water Kit and Phospholipid and Membrane Transport Kit. </a:t>
            </a:r>
            <a:endParaRPr lang="en-US" dirty="0"/>
          </a:p>
        </p:txBody>
      </p:sp>
      <p:sp>
        <p:nvSpPr>
          <p:cNvPr id="5" name="TextBox 4">
            <a:extLst>
              <a:ext uri="{FF2B5EF4-FFF2-40B4-BE49-F238E27FC236}">
                <a16:creationId xmlns:a16="http://schemas.microsoft.com/office/drawing/2014/main" id="{F817B83C-C4FA-B903-9AA1-45819D36544F}"/>
              </a:ext>
            </a:extLst>
          </p:cNvPr>
          <p:cNvSpPr txBox="1"/>
          <p:nvPr/>
        </p:nvSpPr>
        <p:spPr>
          <a:xfrm rot="12478313" flipV="1">
            <a:off x="8829611" y="4537437"/>
            <a:ext cx="2750153" cy="1815882"/>
          </a:xfrm>
          <a:prstGeom prst="rect">
            <a:avLst/>
          </a:prstGeom>
          <a:noFill/>
        </p:spPr>
        <p:txBody>
          <a:bodyPr wrap="square">
            <a:spAutoFit/>
          </a:bodyPr>
          <a:lstStyle/>
          <a:p>
            <a:pPr algn="ctr"/>
            <a:r>
              <a:rPr lang="en-US" sz="2800" b="1" dirty="0">
                <a:solidFill>
                  <a:srgbClr val="7030A0"/>
                </a:solidFill>
                <a:cs typeface="Calibri"/>
              </a:rPr>
              <a:t>Get your access code by responding to our survey! </a:t>
            </a:r>
            <a:endParaRPr lang="en-US" sz="2800" b="1" dirty="0">
              <a:solidFill>
                <a:srgbClr val="7030A0"/>
              </a:solidFill>
            </a:endParaRPr>
          </a:p>
        </p:txBody>
      </p:sp>
    </p:spTree>
    <p:extLst>
      <p:ext uri="{BB962C8B-B14F-4D97-AF65-F5344CB8AC3E}">
        <p14:creationId xmlns:p14="http://schemas.microsoft.com/office/powerpoint/2010/main" val="397955789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48</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dirty="0">
                <a:cs typeface="Calibri" panose="020F0502020204030204"/>
              </a:rPr>
              <a:t>Continue your exploration of our dynamic kits and models at our </a:t>
            </a:r>
            <a:r>
              <a:rPr lang="en-US" sz="2400" b="1" dirty="0">
                <a:solidFill>
                  <a:srgbClr val="FF00FF"/>
                </a:solidFill>
                <a:cs typeface="Calibri" panose="020F0502020204030204"/>
              </a:rPr>
              <a:t>Booth</a:t>
            </a:r>
            <a:r>
              <a:rPr lang="en-US" sz="2000" dirty="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36056420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49</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table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19132245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F67C5-F12C-B05E-8145-98B7D9BDE8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649DA6-497A-C30C-85CF-3EDAE380E2B6}"/>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5F7E326B-26B7-A65A-29D0-5161BDBF163D}"/>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a:t>
            </a:r>
            <a:r>
              <a:rPr lang="en-US" b="0" i="0">
                <a:solidFill>
                  <a:srgbClr val="808080"/>
                </a:solidFill>
                <a:effectLst/>
                <a:latin typeface="Verdana Pro SemiBold" panose="020B0704030504040204" pitchFamily="34" charset="0"/>
              </a:rPr>
              <a:t>​</a:t>
            </a:r>
            <a:endParaRPr lang="en-US"/>
          </a:p>
        </p:txBody>
      </p:sp>
      <p:pic>
        <p:nvPicPr>
          <p:cNvPr id="9222" name="Picture 6">
            <a:extLst>
              <a:ext uri="{FF2B5EF4-FFF2-40B4-BE49-F238E27FC236}">
                <a16:creationId xmlns:a16="http://schemas.microsoft.com/office/drawing/2014/main" id="{132346B6-3A6D-3068-0803-DC58D325A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08" y="1839355"/>
            <a:ext cx="11782409" cy="198898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727A34DE-90BA-5652-7078-6785D17AC0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908" y="4208230"/>
            <a:ext cx="4478215" cy="22497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C43DEEF-025D-067D-2729-FC89C7CA7EC9}"/>
              </a:ext>
            </a:extLst>
          </p:cNvPr>
          <p:cNvSpPr txBox="1"/>
          <p:nvPr/>
        </p:nvSpPr>
        <p:spPr>
          <a:xfrm>
            <a:off x="6096000" y="3973914"/>
            <a:ext cx="5691329" cy="1569660"/>
          </a:xfrm>
          <a:prstGeom prst="rect">
            <a:avLst/>
          </a:prstGeom>
          <a:noFill/>
        </p:spPr>
        <p:txBody>
          <a:bodyPr wrap="square" rtlCol="0">
            <a:spAutoFit/>
          </a:bodyPr>
          <a:lstStyle/>
          <a:p>
            <a:r>
              <a:rPr lang="en-US" sz="3200"/>
              <a:t>Notice: </a:t>
            </a:r>
          </a:p>
          <a:p>
            <a:r>
              <a:rPr lang="en-US" sz="3200"/>
              <a:t>The DNA pieces are different than the RNA pieces</a:t>
            </a:r>
            <a:r>
              <a:rPr lang="en-US" sz="2800" b="1"/>
              <a:t>.</a:t>
            </a:r>
          </a:p>
        </p:txBody>
      </p:sp>
    </p:spTree>
    <p:extLst>
      <p:ext uri="{BB962C8B-B14F-4D97-AF65-F5344CB8AC3E}">
        <p14:creationId xmlns:p14="http://schemas.microsoft.com/office/powerpoint/2010/main" val="40638626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50</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dirty="0">
                <a:latin typeface="Verdana Pro SemiBold"/>
              </a:rPr>
              <a:t>Summer Course 2025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13123" y="1497624"/>
            <a:ext cx="11927194" cy="1107996"/>
          </a:xfrm>
          <a:prstGeom prst="rect">
            <a:avLst/>
          </a:prstGeom>
          <a:noFill/>
        </p:spPr>
        <p:txBody>
          <a:bodyPr wrap="square" lIns="91440" tIns="45720" rIns="91440" bIns="45720" rtlCol="0" anchor="t">
            <a:spAutoFit/>
          </a:bodyPr>
          <a:lstStyle/>
          <a:p>
            <a:pPr algn="ctr"/>
            <a:r>
              <a:rPr lang="en-US" sz="2400" dirty="0"/>
              <a:t>Join us in Milwaukee for hands-on discovery and professional development on </a:t>
            </a:r>
            <a:r>
              <a:rPr lang="en-US" sz="2400" b="1" dirty="0"/>
              <a:t>July</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7</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 11</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400" dirty="0">
                <a:latin typeface="Calibri" panose="020F0502020204030204" pitchFamily="34" charset="0"/>
                <a:ea typeface="Calibri" panose="020F0502020204030204" pitchFamily="34" charset="0"/>
                <a:cs typeface="Times New Roman" panose="02020603050405020304" pitchFamily="18" charset="0"/>
              </a:rPr>
              <a:t>Registration begins in October.  Check out 3D Molecular Designs website for more information.</a:t>
            </a:r>
            <a:r>
              <a:rPr lang="en-US" dirty="0"/>
              <a:t>						</a:t>
            </a:r>
            <a:endParaRPr lang="en-US" dirty="0">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803" y="2443922"/>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3979562" y="5956612"/>
            <a:ext cx="5456670" cy="707886"/>
          </a:xfrm>
          <a:prstGeom prst="rect">
            <a:avLst/>
          </a:prstGeom>
          <a:noFill/>
        </p:spPr>
        <p:txBody>
          <a:bodyPr wrap="square" lIns="91440" tIns="45720" rIns="91440" bIns="45720" rtlCol="0" anchor="t">
            <a:spAutoFit/>
          </a:bodyPr>
          <a:lstStyle/>
          <a:p>
            <a:r>
              <a:rPr lang="en-US" sz="2000" dirty="0"/>
              <a:t>Bring an empty suitcase! </a:t>
            </a:r>
            <a:br>
              <a:rPr lang="en-US" sz="2000" dirty="0"/>
            </a:br>
            <a:r>
              <a:rPr lang="en-US" sz="2000" dirty="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3458754" y="5961128"/>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51</a:t>
            </a:fld>
            <a:endParaRPr lang="en-US">
              <a:solidFill>
                <a:prstClr val="black">
                  <a:tint val="75000"/>
                </a:prstClr>
              </a:solidFill>
            </a:endParaRPr>
          </a:p>
        </p:txBody>
      </p:sp>
      <p:pic>
        <p:nvPicPr>
          <p:cNvPr id="6" name="Picture 5" descr="A qr code on a white background&#10;&#10;Description automatically generated">
            <a:extLst>
              <a:ext uri="{FF2B5EF4-FFF2-40B4-BE49-F238E27FC236}">
                <a16:creationId xmlns:a16="http://schemas.microsoft.com/office/drawing/2014/main" id="{D4EA13C2-8DF6-E7E1-0827-A13F24D0DE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9655" y="933137"/>
            <a:ext cx="5423213" cy="5423213"/>
          </a:xfrm>
          <a:prstGeom prst="rect">
            <a:avLst/>
          </a:prstGeom>
        </p:spPr>
      </p:pic>
    </p:spTree>
    <p:extLst>
      <p:ext uri="{BB962C8B-B14F-4D97-AF65-F5344CB8AC3E}">
        <p14:creationId xmlns:p14="http://schemas.microsoft.com/office/powerpoint/2010/main" val="4573958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05BD6-BAA5-ECBD-ED5D-86F1EB3531E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8DCB4-3FA9-B13F-0BD1-1949D647D5C9}"/>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3" name="Title 2">
            <a:extLst>
              <a:ext uri="{FF2B5EF4-FFF2-40B4-BE49-F238E27FC236}">
                <a16:creationId xmlns:a16="http://schemas.microsoft.com/office/drawing/2014/main" id="{23D109B9-7BC7-42CC-64F6-ECAEADDF16D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a:t>
            </a:r>
            <a:r>
              <a:rPr lang="en-US" b="0" i="0">
                <a:solidFill>
                  <a:srgbClr val="808080"/>
                </a:solidFill>
                <a:effectLst/>
                <a:latin typeface="Verdana Pro SemiBold" panose="020B0704030504040204" pitchFamily="34" charset="0"/>
              </a:rPr>
              <a:t>​</a:t>
            </a:r>
            <a:endParaRPr lang="en-US"/>
          </a:p>
        </p:txBody>
      </p:sp>
      <p:sp>
        <p:nvSpPr>
          <p:cNvPr id="5" name="TextBox 4">
            <a:extLst>
              <a:ext uri="{FF2B5EF4-FFF2-40B4-BE49-F238E27FC236}">
                <a16:creationId xmlns:a16="http://schemas.microsoft.com/office/drawing/2014/main" id="{DA879F85-5006-EC64-D285-D27FBDEF45B2}"/>
              </a:ext>
            </a:extLst>
          </p:cNvPr>
          <p:cNvSpPr txBox="1"/>
          <p:nvPr/>
        </p:nvSpPr>
        <p:spPr>
          <a:xfrm>
            <a:off x="6787662" y="1629508"/>
            <a:ext cx="4999667" cy="2677656"/>
          </a:xfrm>
          <a:prstGeom prst="rect">
            <a:avLst/>
          </a:prstGeom>
          <a:noFill/>
        </p:spPr>
        <p:txBody>
          <a:bodyPr wrap="square" rtlCol="0">
            <a:spAutoFit/>
          </a:bodyPr>
          <a:lstStyle/>
          <a:p>
            <a:r>
              <a:rPr lang="en-US" sz="2800" b="1"/>
              <a:t>Helpful Hints: </a:t>
            </a:r>
          </a:p>
          <a:p>
            <a:r>
              <a:rPr lang="en-US" sz="2800" b="1"/>
              <a:t>Take care when loading the DNA in the RNA polymerase.</a:t>
            </a:r>
          </a:p>
          <a:p>
            <a:endParaRPr lang="en-US" sz="2800" b="1"/>
          </a:p>
          <a:p>
            <a:r>
              <a:rPr lang="en-US" sz="2800" b="1"/>
              <a:t>Remember RNA is synthesized from the 5’ to the 3’ end. </a:t>
            </a:r>
          </a:p>
        </p:txBody>
      </p:sp>
      <p:pic>
        <p:nvPicPr>
          <p:cNvPr id="10242" name="Picture 2">
            <a:extLst>
              <a:ext uri="{FF2B5EF4-FFF2-40B4-BE49-F238E27FC236}">
                <a16:creationId xmlns:a16="http://schemas.microsoft.com/office/drawing/2014/main" id="{55ED9DFA-5471-437A-67AC-BF579A0F4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030" y="4310235"/>
            <a:ext cx="2981325" cy="2171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6">
            <a:extLst>
              <a:ext uri="{FF2B5EF4-FFF2-40B4-BE49-F238E27FC236}">
                <a16:creationId xmlns:a16="http://schemas.microsoft.com/office/drawing/2014/main" id="{ACBD9883-0DC6-29AD-123E-60842693271A}"/>
              </a:ext>
            </a:extLst>
          </p:cNvPr>
          <p:cNvSpPr txBox="1"/>
          <p:nvPr/>
        </p:nvSpPr>
        <p:spPr>
          <a:xfrm rot="10800000" flipV="1">
            <a:off x="8022998" y="5494720"/>
            <a:ext cx="86857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FF0000"/>
                </a:solidFill>
              </a:rPr>
              <a:t>5’</a:t>
            </a:r>
          </a:p>
        </p:txBody>
      </p:sp>
      <p:sp>
        <p:nvSpPr>
          <p:cNvPr id="8" name="TextBox 7">
            <a:extLst>
              <a:ext uri="{FF2B5EF4-FFF2-40B4-BE49-F238E27FC236}">
                <a16:creationId xmlns:a16="http://schemas.microsoft.com/office/drawing/2014/main" id="{ACB4727C-6052-5CD3-E10B-B730D833088E}"/>
              </a:ext>
            </a:extLst>
          </p:cNvPr>
          <p:cNvSpPr txBox="1"/>
          <p:nvPr/>
        </p:nvSpPr>
        <p:spPr>
          <a:xfrm>
            <a:off x="10304585" y="5494721"/>
            <a:ext cx="375138" cy="369332"/>
          </a:xfrm>
          <a:prstGeom prst="rect">
            <a:avLst/>
          </a:prstGeom>
          <a:noFill/>
        </p:spPr>
        <p:txBody>
          <a:bodyPr wrap="square">
            <a:spAutoFit/>
          </a:bodyPr>
          <a:lstStyle/>
          <a:p>
            <a:r>
              <a:rPr lang="en-US" sz="1800" b="1" i="0" u="none" strike="noStrike">
                <a:solidFill>
                  <a:srgbClr val="FF0000"/>
                </a:solidFill>
                <a:effectLst/>
                <a:latin typeface="Calibri" panose="020F0502020204030204" pitchFamily="34" charset="0"/>
              </a:rPr>
              <a:t>3’</a:t>
            </a:r>
            <a:endParaRPr lang="en-US"/>
          </a:p>
        </p:txBody>
      </p:sp>
      <p:pic>
        <p:nvPicPr>
          <p:cNvPr id="10244" name="Picture 4">
            <a:extLst>
              <a:ext uri="{FF2B5EF4-FFF2-40B4-BE49-F238E27FC236}">
                <a16:creationId xmlns:a16="http://schemas.microsoft.com/office/drawing/2014/main" id="{778694CD-170B-0C97-A692-B5C961B2D7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671" y="1567239"/>
            <a:ext cx="6076359" cy="273992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D7E2D819-D565-893A-1401-1343154326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5645" y="4476623"/>
            <a:ext cx="4314825"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8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D7926-E939-0EB3-A44F-B4C9CC7EB96C}"/>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B876187C-C0ED-D33D-5ACC-F018FCD60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98613" y="742095"/>
            <a:ext cx="8883604" cy="59224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F6391DF-F76E-BF61-9D6B-F27640435983}"/>
              </a:ext>
            </a:extLst>
          </p:cNvPr>
          <p:cNvSpPr>
            <a:spLocks noGrp="1"/>
          </p:cNvSpPr>
          <p:nvPr>
            <p:ph type="title"/>
          </p:nvPr>
        </p:nvSpPr>
        <p:spPr>
          <a:xfrm>
            <a:off x="0" y="958301"/>
            <a:ext cx="12419623" cy="596251"/>
          </a:xfrm>
        </p:spPr>
        <p:txBody>
          <a:bodyPr>
            <a:normAutofit/>
          </a:bodyPr>
          <a:lstStyle/>
          <a:p>
            <a:pPr algn="ctr"/>
            <a:r>
              <a:rPr lang="en-US" b="0" i="0" u="none" strike="noStrike" dirty="0">
                <a:solidFill>
                  <a:srgbClr val="000000"/>
                </a:solidFill>
                <a:effectLst/>
                <a:latin typeface="Verdana Pro SemiBold" panose="020B0704030504040204" pitchFamily="34" charset="0"/>
              </a:rPr>
              <a:t>RNA Polymerase</a:t>
            </a:r>
            <a:endParaRPr lang="en-US" dirty="0"/>
          </a:p>
        </p:txBody>
      </p:sp>
      <p:sp>
        <p:nvSpPr>
          <p:cNvPr id="2" name="Slide Number Placeholder 1">
            <a:extLst>
              <a:ext uri="{FF2B5EF4-FFF2-40B4-BE49-F238E27FC236}">
                <a16:creationId xmlns:a16="http://schemas.microsoft.com/office/drawing/2014/main" id="{53CD04F0-3704-8F45-643B-ED88CEB23A78}"/>
              </a:ext>
            </a:extLst>
          </p:cNvPr>
          <p:cNvSpPr>
            <a:spLocks noGrp="1"/>
          </p:cNvSpPr>
          <p:nvPr>
            <p:ph type="sldNum" sz="quarter" idx="12"/>
          </p:nvPr>
        </p:nvSpPr>
        <p:spPr/>
        <p:txBody>
          <a:bodyPr/>
          <a:lstStyle/>
          <a:p>
            <a:fld id="{195F50F5-0325-4E13-93B8-A048A96B03AB}" type="slidenum">
              <a:rPr lang="en-US" smtClean="0"/>
              <a:pPr/>
              <a:t>7</a:t>
            </a:fld>
            <a:endParaRPr lang="en-US"/>
          </a:p>
        </p:txBody>
      </p:sp>
    </p:spTree>
    <p:extLst>
      <p:ext uri="{BB962C8B-B14F-4D97-AF65-F5344CB8AC3E}">
        <p14:creationId xmlns:p14="http://schemas.microsoft.com/office/powerpoint/2010/main" val="97030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D7926-E939-0EB3-A44F-B4C9CC7EB96C}"/>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B876187C-C0ED-D33D-5ACC-F018FCD60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98613" y="742095"/>
            <a:ext cx="8883604" cy="59224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F6391DF-F76E-BF61-9D6B-F27640435983}"/>
              </a:ext>
            </a:extLst>
          </p:cNvPr>
          <p:cNvSpPr>
            <a:spLocks noGrp="1"/>
          </p:cNvSpPr>
          <p:nvPr>
            <p:ph type="title"/>
          </p:nvPr>
        </p:nvSpPr>
        <p:spPr>
          <a:xfrm>
            <a:off x="0" y="958301"/>
            <a:ext cx="12419623" cy="596251"/>
          </a:xfrm>
        </p:spPr>
        <p:txBody>
          <a:bodyPr>
            <a:normAutofit/>
          </a:bodyPr>
          <a:lstStyle/>
          <a:p>
            <a:pPr algn="ctr"/>
            <a:r>
              <a:rPr lang="en-US" b="0" i="0" u="none" strike="noStrike">
                <a:solidFill>
                  <a:srgbClr val="000000"/>
                </a:solidFill>
                <a:effectLst/>
                <a:latin typeface="Verdana Pro SemiBold" panose="020B0704030504040204" pitchFamily="34" charset="0"/>
              </a:rPr>
              <a:t>Transcription: Initiation </a:t>
            </a:r>
            <a:r>
              <a:rPr lang="en-US" b="0" i="0">
                <a:solidFill>
                  <a:srgbClr val="808080"/>
                </a:solidFill>
                <a:effectLst/>
                <a:latin typeface="Verdana Pro SemiBold" panose="020B0704030504040204" pitchFamily="34" charset="0"/>
              </a:rPr>
              <a:t>​</a:t>
            </a:r>
            <a:endParaRPr lang="en-US"/>
          </a:p>
        </p:txBody>
      </p:sp>
      <p:sp>
        <p:nvSpPr>
          <p:cNvPr id="2" name="Slide Number Placeholder 1">
            <a:extLst>
              <a:ext uri="{FF2B5EF4-FFF2-40B4-BE49-F238E27FC236}">
                <a16:creationId xmlns:a16="http://schemas.microsoft.com/office/drawing/2014/main" id="{53CD04F0-3704-8F45-643B-ED88CEB23A78}"/>
              </a:ext>
            </a:extLst>
          </p:cNvPr>
          <p:cNvSpPr>
            <a:spLocks noGrp="1"/>
          </p:cNvSpPr>
          <p:nvPr>
            <p:ph type="sldNum" sz="quarter" idx="12"/>
          </p:nvPr>
        </p:nvSpPr>
        <p:spPr/>
        <p:txBody>
          <a:bodyPr/>
          <a:lstStyle/>
          <a:p>
            <a:fld id="{195F50F5-0325-4E13-93B8-A048A96B03AB}" type="slidenum">
              <a:rPr lang="en-US" smtClean="0"/>
              <a:pPr/>
              <a:t>8</a:t>
            </a:fld>
            <a:endParaRPr lang="en-US"/>
          </a:p>
        </p:txBody>
      </p:sp>
    </p:spTree>
    <p:extLst>
      <p:ext uri="{BB962C8B-B14F-4D97-AF65-F5344CB8AC3E}">
        <p14:creationId xmlns:p14="http://schemas.microsoft.com/office/powerpoint/2010/main" val="1481972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DF6B6-216E-26F9-86A4-73B47D48C274}"/>
            </a:ext>
          </a:extLst>
        </p:cNvPr>
        <p:cNvGrpSpPr/>
        <p:nvPr/>
      </p:nvGrpSpPr>
      <p:grpSpPr>
        <a:xfrm>
          <a:off x="0" y="0"/>
          <a:ext cx="0" cy="0"/>
          <a:chOff x="0" y="0"/>
          <a:chExt cx="0" cy="0"/>
        </a:xfrm>
      </p:grpSpPr>
      <p:pic>
        <p:nvPicPr>
          <p:cNvPr id="12290" name="Picture 2">
            <a:extLst>
              <a:ext uri="{FF2B5EF4-FFF2-40B4-BE49-F238E27FC236}">
                <a16:creationId xmlns:a16="http://schemas.microsoft.com/office/drawing/2014/main" id="{A0DE4A23-FCDB-EA11-4724-01AA48118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795186" y="835198"/>
            <a:ext cx="8681630" cy="58293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D1C10FB-6BCB-2F1E-EB5A-8A43FD2A93E4}"/>
              </a:ext>
            </a:extLst>
          </p:cNvPr>
          <p:cNvSpPr>
            <a:spLocks noGrp="1"/>
          </p:cNvSpPr>
          <p:nvPr>
            <p:ph type="sldNum" sz="quarter" idx="12"/>
          </p:nvPr>
        </p:nvSpPr>
        <p:spPr/>
        <p:txBody>
          <a:bodyPr/>
          <a:lstStyle/>
          <a:p>
            <a:fld id="{195F50F5-0325-4E13-93B8-A048A96B03AB}" type="slidenum">
              <a:rPr lang="en-US" smtClean="0"/>
              <a:pPr/>
              <a:t>9</a:t>
            </a:fld>
            <a:endParaRPr lang="en-US"/>
          </a:p>
        </p:txBody>
      </p:sp>
      <p:sp>
        <p:nvSpPr>
          <p:cNvPr id="3" name="Title 2">
            <a:extLst>
              <a:ext uri="{FF2B5EF4-FFF2-40B4-BE49-F238E27FC236}">
                <a16:creationId xmlns:a16="http://schemas.microsoft.com/office/drawing/2014/main" id="{89B8CA06-4C48-5C45-821A-D82213FFF07F}"/>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a:t>
            </a:r>
            <a:r>
              <a:rPr lang="en-US">
                <a:solidFill>
                  <a:srgbClr val="000000"/>
                </a:solidFill>
                <a:latin typeface="Verdana Pro SemiBold" panose="020B0704030504040204" pitchFamily="34" charset="0"/>
              </a:rPr>
              <a:t>: Elongation </a:t>
            </a:r>
            <a:r>
              <a:rPr lang="en-US" b="0" i="0" u="none" strike="noStrike">
                <a:solidFill>
                  <a:srgbClr val="000000"/>
                </a:solidFill>
                <a:effectLst/>
                <a:latin typeface="Verdana Pro SemiBold" panose="020B0704030504040204" pitchFamily="34" charset="0"/>
              </a:rPr>
              <a:t> </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1621225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SharedWithUsers xmlns="256d1f37-a5bf-40ea-9e3b-df9e783b5a8c">
      <UserInfo>
        <DisplayName>Mark Arnholt</DisplayName>
        <AccountId>647</AccountId>
        <AccountType/>
      </UserInfo>
      <UserInfo>
        <DisplayName>Tim Herman</DisplayName>
        <AccountId>37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CCF5C9F0-5FA4-4328-8840-83096B3D5485}">
  <ds:schemaRefs>
    <ds:schemaRef ds:uri="256d1f37-a5bf-40ea-9e3b-df9e783b5a8c"/>
    <ds:schemaRef ds:uri="77f421b6-124f-4701-bd7b-c31d2b908c90"/>
    <ds:schemaRef ds:uri="cfebaabb-06ba-495d-9116-624c50a03998"/>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34925183-EBF2-42FD-96B2-F798587FC3B5}">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107</TotalTime>
  <Words>3720</Words>
  <Application>Microsoft Office PowerPoint</Application>
  <PresentationFormat>Widescreen</PresentationFormat>
  <Paragraphs>346</Paragraphs>
  <Slides>53</Slides>
  <Notes>40</Notes>
  <HiddenSlides>2</HiddenSlides>
  <MMClips>0</MMClips>
  <ScaleCrop>false</ScaleCrop>
  <HeadingPairs>
    <vt:vector size="4" baseType="variant">
      <vt:variant>
        <vt:lpstr>Theme</vt:lpstr>
      </vt:variant>
      <vt:variant>
        <vt:i4>4</vt:i4>
      </vt:variant>
      <vt:variant>
        <vt:lpstr>Slide Titles</vt:lpstr>
      </vt:variant>
      <vt:variant>
        <vt:i4>53</vt:i4>
      </vt:variant>
    </vt:vector>
  </HeadingPairs>
  <TitlesOfParts>
    <vt:vector size="57" baseType="lpstr">
      <vt:lpstr>Office Theme</vt:lpstr>
      <vt:lpstr>Custom Design</vt:lpstr>
      <vt:lpstr>Office Theme</vt:lpstr>
      <vt:lpstr>Office Theme</vt:lpstr>
      <vt:lpstr>From Code to Construction:  Modeling  Transcription and Translation Essentials</vt:lpstr>
      <vt:lpstr>PowerPoint Presentation</vt:lpstr>
      <vt:lpstr>Workshop Outcomes</vt:lpstr>
      <vt:lpstr>PowerPoint Presentation</vt:lpstr>
      <vt:lpstr>Transcription ​</vt:lpstr>
      <vt:lpstr>Transcription ​</vt:lpstr>
      <vt:lpstr>RNA Polymerase</vt:lpstr>
      <vt:lpstr>Transcription: Initiation ​</vt:lpstr>
      <vt:lpstr>Transcription: Elongation  ​</vt:lpstr>
      <vt:lpstr>Transcription: Termination ​</vt:lpstr>
      <vt:lpstr>PowerPoint Presentation</vt:lpstr>
      <vt:lpstr>PowerPoint Presentation</vt:lpstr>
      <vt:lpstr>Pair the tRNA with the amino acids</vt:lpstr>
      <vt:lpstr>PowerPoint Presentation</vt:lpstr>
      <vt:lpstr>Translation</vt:lpstr>
      <vt:lpstr>Translation</vt:lpstr>
      <vt:lpstr>Translation: Initiation</vt:lpstr>
      <vt:lpstr>Translation: Elongation</vt:lpstr>
      <vt:lpstr>Translation: Elongation</vt:lpstr>
      <vt:lpstr>Translation: Termination</vt:lpstr>
      <vt:lpstr>Revisit the panorama</vt:lpstr>
      <vt:lpstr>Ribosome-Ribosomal RNA and protein biological machine</vt:lpstr>
      <vt:lpstr>Ribosome-Ribosomal RNA and protein biological machine</vt:lpstr>
      <vt:lpstr>Ribosome-Ribosomal RNA and protein biological machine</vt:lpstr>
      <vt:lpstr>Revisit the panorama</vt:lpstr>
      <vt:lpstr>Protein Folding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Importance of Secondary Structure </vt:lpstr>
      <vt:lpstr>PowerPoint Presentation</vt:lpstr>
      <vt:lpstr>Revisit the panorama</vt:lpstr>
      <vt:lpstr>Revisit the panorama</vt:lpstr>
      <vt:lpstr>Helpful Resources</vt:lpstr>
      <vt:lpstr>Workshop NGSS Connections  </vt:lpstr>
      <vt:lpstr>Want to try things out first? </vt:lpstr>
      <vt:lpstr>Digital Modeling Hub</vt:lpstr>
      <vt:lpstr>Visit Our Booth!</vt:lpstr>
      <vt:lpstr>AR Enhancements</vt:lpstr>
      <vt:lpstr>Summer Course 2025 – Modeling the Molecular World</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52</cp:revision>
  <dcterms:created xsi:type="dcterms:W3CDTF">2022-09-15T14:16:27Z</dcterms:created>
  <dcterms:modified xsi:type="dcterms:W3CDTF">2024-10-16T19:14:11Z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