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94" r:id="rId5"/>
    <p:sldMasterId id="2147483714" r:id="rId6"/>
  </p:sldMasterIdLst>
  <p:notesMasterIdLst>
    <p:notesMasterId r:id="rId54"/>
  </p:notesMasterIdLst>
  <p:sldIdLst>
    <p:sldId id="1264" r:id="rId7"/>
    <p:sldId id="260" r:id="rId8"/>
    <p:sldId id="1265" r:id="rId9"/>
    <p:sldId id="258" r:id="rId10"/>
    <p:sldId id="1361" r:id="rId11"/>
    <p:sldId id="1275" r:id="rId12"/>
    <p:sldId id="1393" r:id="rId13"/>
    <p:sldId id="1358" r:id="rId14"/>
    <p:sldId id="1395" r:id="rId15"/>
    <p:sldId id="311" r:id="rId16"/>
    <p:sldId id="1385" r:id="rId17"/>
    <p:sldId id="1253" r:id="rId18"/>
    <p:sldId id="1362" r:id="rId19"/>
    <p:sldId id="1252" r:id="rId20"/>
    <p:sldId id="1387" r:id="rId21"/>
    <p:sldId id="1271" r:id="rId22"/>
    <p:sldId id="1386" r:id="rId23"/>
    <p:sldId id="1365" r:id="rId24"/>
    <p:sldId id="1274" r:id="rId25"/>
    <p:sldId id="1388" r:id="rId26"/>
    <p:sldId id="1383" r:id="rId27"/>
    <p:sldId id="1258" r:id="rId28"/>
    <p:sldId id="1380" r:id="rId29"/>
    <p:sldId id="1259" r:id="rId30"/>
    <p:sldId id="1261" r:id="rId31"/>
    <p:sldId id="1263" r:id="rId32"/>
    <p:sldId id="1262" r:id="rId33"/>
    <p:sldId id="1396" r:id="rId34"/>
    <p:sldId id="1397" r:id="rId35"/>
    <p:sldId id="1389" r:id="rId36"/>
    <p:sldId id="1390" r:id="rId37"/>
    <p:sldId id="1373" r:id="rId38"/>
    <p:sldId id="318" r:id="rId39"/>
    <p:sldId id="1350" r:id="rId40"/>
    <p:sldId id="1398" r:id="rId41"/>
    <p:sldId id="1381" r:id="rId42"/>
    <p:sldId id="1400" r:id="rId43"/>
    <p:sldId id="1399" r:id="rId44"/>
    <p:sldId id="1382" r:id="rId45"/>
    <p:sldId id="1379" r:id="rId46"/>
    <p:sldId id="1354" r:id="rId47"/>
    <p:sldId id="1375" r:id="rId48"/>
    <p:sldId id="1374" r:id="rId49"/>
    <p:sldId id="1391" r:id="rId50"/>
    <p:sldId id="269" r:id="rId51"/>
    <p:sldId id="1372" r:id="rId52"/>
    <p:sldId id="270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36" autoAdjust="0"/>
    <p:restoredTop sz="82971" autoAdjust="0"/>
  </p:normalViewPr>
  <p:slideViewPr>
    <p:cSldViewPr snapToGrid="0">
      <p:cViewPr varScale="1">
        <p:scale>
          <a:sx n="84" d="100"/>
          <a:sy n="84" d="100"/>
        </p:scale>
        <p:origin x="748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dirty="0">
                <a:effectLst/>
              </a:rPr>
              <a:t>Engage your students! Use molecular models as a tool that Makes the Complex Easy and enables your students to realize that DNA is a code for amino acid sequences that determine protein structure</a:t>
            </a:r>
          </a:p>
          <a:p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96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17021-E3F8-45DB-A91B-4C88E3B9A85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3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5987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787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Wrap Up Activity.  Use Large Post It Notes with Questions on Wall/Tables.  Have participants use small post it notes to share answers with others.  Let participants mingle to see others' ideas.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41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26159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42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9361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43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638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8c916bf2c4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8c916bf2c4_0_2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28c916bf2c4_0_2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5987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r>
              <a:rPr lang="en-US" dirty="0"/>
              <a:t>Reach me at mhoward@wtps.org</a:t>
            </a:r>
            <a:endParaRPr dirty="0"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320" cy="3660610"/>
          </a:xfrm>
          <a:prstGeom prst="rect">
            <a:avLst/>
          </a:prstGeom>
        </p:spPr>
        <p:txBody>
          <a:bodyPr spcFirstLastPara="1" wrap="square" lIns="93162" tIns="46568" rIns="93162" bIns="46568" anchor="t" anchorCtr="0">
            <a:noAutofit/>
          </a:bodyPr>
          <a:lstStyle/>
          <a:p>
            <a:pPr marL="0" indent="0"/>
            <a:r>
              <a:rPr lang="en-US" dirty="0"/>
              <a:t>Ransom Notes Type Icebreaker Activity.  Created with help of Instructional Coach.  File available upon request at mhoward@wtps.org</a:t>
            </a:r>
            <a:endParaRPr dirty="0"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60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17021-E3F8-45DB-A91B-4C88E3B9A85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3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Your students will thank you as dehydration synthesis and hydrolysis finally make sense! Students will build two amino acids as they: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Discover the repeating structure of amino acid backbones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Create covalent bonds between carbon, hydrogen, carbon, and nitrogen atoms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Explore the CPK color scheme and how bonds and side chains are represented in models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18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11" name="Google Shape;1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708025"/>
            <a:ext cx="4725987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9082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Your students will thank you as dehydration synthesis and hydrolysis finally make sense! Students will build two amino acids as they: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Discover the repeating structure of amino acid backbones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Create covalent bonds between carbon, hydrogen, carbon, and nitrogen atoms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dm sans" pitchFamily="2" charset="0"/>
              </a:rPr>
              <a:t>Explore the CPK color scheme and how bonds and side chains are represented in models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263-F4AD-4FDF-883C-15B909C8229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41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708025"/>
            <a:ext cx="4725987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important to be mindful that our district policies and procedures always align with our mission and the district vision …… of promoting</a:t>
            </a:r>
          </a:p>
          <a:p>
            <a:endParaRPr lang="en-US" b="1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b="1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District Vision Statement</a:t>
            </a:r>
            <a:endParaRPr lang="en-US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trike="sng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Washington Township school district promotes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safe, inclusive environment that embraces differences and provides varied experiences to help </a:t>
            </a:r>
            <a:r>
              <a:rPr lang="en-US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students build an academic foundation that will develop critical thinking skills, interpersonal skills, social and emotional intelligence, and the confidence to be ethical, responsible, and productive citizens in a global society.</a:t>
            </a:r>
          </a:p>
          <a:p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931774">
              <a:buClrTx/>
              <a:buSzTx/>
              <a:defRPr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 located on district website at wtps.org</a:t>
            </a:r>
          </a:p>
          <a:p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1D2D0E-41FA-4A10-B64A-CB333ACD711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74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7935973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0775BC-E872-1310-39CA-0FE5636FCD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7C6B80C-9D18-83D2-4906-AC753120C266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76620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396" y="231303"/>
            <a:ext cx="6858000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A2A6C6-60E0-1D34-90FA-50CFB28AD5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CEED568-FB62-BC41-A2BD-ED34C969718A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748997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134" y="251489"/>
            <a:ext cx="8021057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/>
        </p:nvSpPr>
        <p:spPr>
          <a:xfrm>
            <a:off x="105102" y="6406712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D74889F-9B47-927C-9115-4E1CEE8FE9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A58F3F-58B8-985A-FF4B-C67E18E0D8D7}"/>
              </a:ext>
            </a:extLst>
          </p:cNvPr>
          <p:cNvSpPr/>
          <p:nvPr userDrawn="1"/>
        </p:nvSpPr>
        <p:spPr>
          <a:xfrm>
            <a:off x="105102" y="6406712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749AD8-04F2-01A2-935F-F3AF0221236F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95402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065" y="289589"/>
            <a:ext cx="7644811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/>
        </p:nvSpPr>
        <p:spPr>
          <a:xfrm>
            <a:off x="105102" y="6413381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129129-4972-A4BB-269D-9BBD611A02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B281949-C1C5-FCE3-9880-9572149B416F}"/>
              </a:ext>
            </a:extLst>
          </p:cNvPr>
          <p:cNvSpPr/>
          <p:nvPr userDrawn="1"/>
        </p:nvSpPr>
        <p:spPr>
          <a:xfrm>
            <a:off x="105102" y="6413381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2CA88D2-1736-23E5-3E33-AF7BD5C088BB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09322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066" y="294463"/>
            <a:ext cx="7650125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/>
        </p:nvSpPr>
        <p:spPr>
          <a:xfrm>
            <a:off x="105102" y="6413381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97AAC3-0B52-CB32-EF76-8ACBD2BE8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D2EB5BE-B631-838A-D4BC-B09425922808}"/>
              </a:ext>
            </a:extLst>
          </p:cNvPr>
          <p:cNvSpPr/>
          <p:nvPr userDrawn="1"/>
        </p:nvSpPr>
        <p:spPr>
          <a:xfrm>
            <a:off x="105102" y="6413381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6B2E193-03CB-C617-6731-E64F9056AB7D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28486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1E18188-6EC9-9902-3821-8CFD759FA0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48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576B36-8B67-0861-C508-50B79A3E56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3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15DB1-8B15-D174-949D-7FBA0B5C54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83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58BAB9-C9A3-654F-7FE6-40A5A1BCA2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60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1" y="1052514"/>
            <a:ext cx="7750175" cy="623887"/>
          </a:xfrm>
        </p:spPr>
        <p:txBody>
          <a:bodyPr/>
          <a:lstStyle>
            <a:lvl1pPr>
              <a:defRPr sz="40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Ø"/>
              <a:defRPr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Font typeface="Courier New" pitchFamily="49" charset="0"/>
              <a:buChar char="o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20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830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8630" y="1727847"/>
            <a:ext cx="4938995" cy="2362478"/>
          </a:xfrm>
        </p:spPr>
        <p:txBody>
          <a:bodyPr anchor="t">
            <a:normAutofit/>
          </a:bodyPr>
          <a:lstStyle>
            <a:lvl1pPr>
              <a:defRPr sz="36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1240" y="2766383"/>
            <a:ext cx="3503692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08629" y="4407694"/>
            <a:ext cx="2629626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C685B0-4DB5-A733-270F-8A4A463B7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82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400" i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7902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8630" y="1727847"/>
            <a:ext cx="4938995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1240" y="2766383"/>
            <a:ext cx="3503692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08629" y="4407694"/>
            <a:ext cx="2629626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8630" y="1727847"/>
            <a:ext cx="4938995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08629" y="4407694"/>
            <a:ext cx="2629626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784" y="958302"/>
            <a:ext cx="8402435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784" y="958302"/>
            <a:ext cx="8402435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784" y="958302"/>
            <a:ext cx="8402435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6883925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793597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793597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793597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8630" y="1727847"/>
            <a:ext cx="4938995" cy="2362478"/>
          </a:xfrm>
        </p:spPr>
        <p:txBody>
          <a:bodyPr anchor="t">
            <a:normAutofit/>
          </a:bodyPr>
          <a:lstStyle>
            <a:lvl1pPr>
              <a:defRPr sz="36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08629" y="4407694"/>
            <a:ext cx="2629626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37F321-750F-0ADA-EB93-604E34166C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02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396" y="231303"/>
            <a:ext cx="6858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134" y="251489"/>
            <a:ext cx="802105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05102" y="6406712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065" y="289589"/>
            <a:ext cx="764481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05102" y="6413381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066" y="294463"/>
            <a:ext cx="7650125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05102" y="6413381"/>
            <a:ext cx="231032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066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ODY Slide RIGHT 1">
  <p:cSld name="7_BODY Slide RIGHT 1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8"/>
          <p:cNvSpPr txBox="1">
            <a:spLocks noGrp="1"/>
          </p:cNvSpPr>
          <p:nvPr>
            <p:ph type="title"/>
          </p:nvPr>
        </p:nvSpPr>
        <p:spPr>
          <a:xfrm>
            <a:off x="292396" y="231303"/>
            <a:ext cx="6858000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8"/>
          <p:cNvSpPr/>
          <p:nvPr/>
        </p:nvSpPr>
        <p:spPr>
          <a:xfrm>
            <a:off x="8819690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8"/>
          <p:cNvSpPr txBox="1">
            <a:spLocks noGrp="1"/>
          </p:cNvSpPr>
          <p:nvPr>
            <p:ph type="sldNum" idx="12"/>
          </p:nvPr>
        </p:nvSpPr>
        <p:spPr>
          <a:xfrm>
            <a:off x="8771066" y="6299374"/>
            <a:ext cx="3282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696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09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784" y="958302"/>
            <a:ext cx="8402435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166CA3-A7EA-E6D0-3DEC-E48CAF9F70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8145F23-D332-7277-6372-888FAF2FC1C9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46626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784" y="958302"/>
            <a:ext cx="8402435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D7BAC-93E5-E546-0B17-4890044DD3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65E54E1-1F40-3ACF-641A-B7E9F2F1556E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6131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784" y="958302"/>
            <a:ext cx="8402435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0784" y="1768475"/>
            <a:ext cx="8402434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795BDF-CD05-B421-0A33-9448DE63CC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0599BFB-BA91-72CF-302A-BA09300E1660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4294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6883925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E17A8B-640A-79B7-C85F-00F1439AC4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44C8C0A-E42D-EAF1-7845-3518DAFD9538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7588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7935973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0CF6C8-0340-7460-131C-D6C72A4615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747A1A0-ED61-33D3-95E9-844BEF259F28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12601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1958" y="6299374"/>
            <a:ext cx="32828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2144" y="1232421"/>
            <a:ext cx="7935973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144" y="414134"/>
            <a:ext cx="7935973" cy="544574"/>
          </a:xfrm>
        </p:spPr>
        <p:txBody>
          <a:bodyPr anchor="t">
            <a:normAutofit/>
          </a:bodyPr>
          <a:lstStyle>
            <a:lvl1pPr>
              <a:defRPr sz="24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A7DC5A-5E7D-C8D6-A888-B8E16F28ED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3A15BFB-A3BC-B289-8BE2-172B0AC38B40}"/>
              </a:ext>
            </a:extLst>
          </p:cNvPr>
          <p:cNvSpPr/>
          <p:nvPr userDrawn="1"/>
        </p:nvSpPr>
        <p:spPr>
          <a:xfrm>
            <a:off x="8750582" y="6327915"/>
            <a:ext cx="231032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3394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22.xml"/><Relationship Id="rId34" Type="http://schemas.openxmlformats.org/officeDocument/2006/relationships/slideLayout" Target="../slideLayouts/slideLayout35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slideLayout" Target="../slideLayouts/slideLayout3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3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36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35" Type="http://schemas.openxmlformats.org/officeDocument/2006/relationships/slideLayout" Target="../slideLayouts/slideLayout36.xml"/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5156" y="17983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5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649" r:id="rId20"/>
    <p:sldLayoutId id="2147483690" r:id="rId21"/>
    <p:sldLayoutId id="2147483673" r:id="rId22"/>
    <p:sldLayoutId id="2147483674" r:id="rId23"/>
    <p:sldLayoutId id="2147483682" r:id="rId24"/>
    <p:sldLayoutId id="2147483675" r:id="rId25"/>
    <p:sldLayoutId id="2147483676" r:id="rId26"/>
    <p:sldLayoutId id="2147483683" r:id="rId27"/>
    <p:sldLayoutId id="2147483684" r:id="rId28"/>
    <p:sldLayoutId id="2147483677" r:id="rId29"/>
    <p:sldLayoutId id="2147483679" r:id="rId30"/>
    <p:sldLayoutId id="2147483678" r:id="rId31"/>
    <p:sldLayoutId id="2147483680" r:id="rId32"/>
    <p:sldLayoutId id="2147483681" r:id="rId33"/>
    <p:sldLayoutId id="2147483687" r:id="rId34"/>
    <p:sldLayoutId id="2147483688" r:id="rId35"/>
    <p:sldLayoutId id="2147483689" r:id="rId36"/>
    <p:sldLayoutId id="2147483716" r:id="rId3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5156" y="179831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95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3dmoleculardesigns.com/classroom_resources/flow-of-genetic-information-kit/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hyperlink" Target="https://3dmoleculardesigns.com/classroom_resources/flow-of-genetic-information-kit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8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mp"/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classroom_resources/enzymes-in-action-ki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31.tmp"/><Relationship Id="rId4" Type="http://schemas.openxmlformats.org/officeDocument/2006/relationships/image" Target="../media/image30.tm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m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A9boI1qTuk?feature=oembed" TargetMode="External"/><Relationship Id="rId4" Type="http://schemas.openxmlformats.org/officeDocument/2006/relationships/image" Target="../media/image57.tm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mp"/><Relationship Id="rId2" Type="http://schemas.openxmlformats.org/officeDocument/2006/relationships/image" Target="../media/image58.tmp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mp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mp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4xG2aJa6UyY?feature=oembed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65.jpeg"/><Relationship Id="rId4" Type="http://schemas.openxmlformats.org/officeDocument/2006/relationships/image" Target="../media/image2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mp"/><Relationship Id="rId2" Type="http://schemas.openxmlformats.org/officeDocument/2006/relationships/hyperlink" Target="https://3dmoleculardesigns.com/classroom_resources/flow-of-genetic-information-kit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tmp"/><Relationship Id="rId5" Type="http://schemas.openxmlformats.org/officeDocument/2006/relationships/image" Target="../media/image29.jpeg"/><Relationship Id="rId4" Type="http://schemas.openxmlformats.org/officeDocument/2006/relationships/image" Target="../media/image28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classroom_resources/enzymes-in-action-ki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tmp"/><Relationship Id="rId4" Type="http://schemas.openxmlformats.org/officeDocument/2006/relationships/image" Target="../media/image30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5F3DC-4421-8DA4-9AED-B67A4F272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0032" y="2223147"/>
            <a:ext cx="5037722" cy="170115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Make the Complex Easy! </a:t>
            </a:r>
            <a:b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Modeling Proteins and Protein Structure</a:t>
            </a:r>
            <a:endParaRPr lang="en-US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82748C-5F65-FF1B-60E5-FB80EB799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0032" y="5367982"/>
            <a:ext cx="5510799" cy="1057859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Verdana Pro Cond SemiBold" panose="020B0706030504040204" pitchFamily="34" charset="0"/>
              </a:rPr>
              <a:t>Mary Howard</a:t>
            </a:r>
          </a:p>
          <a:p>
            <a:r>
              <a:rPr lang="en-US" sz="2400" b="1" dirty="0">
                <a:solidFill>
                  <a:srgbClr val="7030A0"/>
                </a:solidFill>
                <a:latin typeface="Verdana Pro Cond SemiBold" panose="020B0706030504040204" pitchFamily="34" charset="0"/>
              </a:rPr>
              <a:t>Washington Township High School</a:t>
            </a:r>
          </a:p>
          <a:p>
            <a:r>
              <a:rPr lang="en-US" sz="2400" b="1" dirty="0">
                <a:solidFill>
                  <a:srgbClr val="7030A0"/>
                </a:solidFill>
                <a:latin typeface="Verdana Pro Cond SemiBold" panose="020B0706030504040204" pitchFamily="34" charset="0"/>
              </a:rPr>
              <a:t>Sewell, NJ 08080</a:t>
            </a:r>
          </a:p>
        </p:txBody>
      </p:sp>
    </p:spTree>
    <p:extLst>
      <p:ext uri="{BB962C8B-B14F-4D97-AF65-F5344CB8AC3E}">
        <p14:creationId xmlns:p14="http://schemas.microsoft.com/office/powerpoint/2010/main" val="1158307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95377"/>
            <a:ext cx="8402435" cy="544574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6"/>
                </a:solidFill>
              </a:rPr>
              <a:t>Amino Acid Structure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29AE7-F9F0-E5FE-EF5A-6DBEA6081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4917" y="1041180"/>
            <a:ext cx="8402434" cy="933075"/>
          </a:xfrm>
        </p:spPr>
        <p:txBody>
          <a:bodyPr>
            <a:normAutofit/>
          </a:bodyPr>
          <a:lstStyle/>
          <a:p>
            <a:pPr marL="38100" indent="0">
              <a:buNone/>
            </a:pPr>
            <a:r>
              <a:rPr lang="en-US" sz="2800" b="1" dirty="0">
                <a:solidFill>
                  <a:schemeClr val="accent2"/>
                </a:solidFill>
              </a:rPr>
              <a:t>Protein Structure; How do I start?</a:t>
            </a:r>
          </a:p>
        </p:txBody>
      </p:sp>
      <p:pic>
        <p:nvPicPr>
          <p:cNvPr id="5" name="Picture 2" descr="question mark">
            <a:extLst>
              <a:ext uri="{FF2B5EF4-FFF2-40B4-BE49-F238E27FC236}">
                <a16:creationId xmlns:a16="http://schemas.microsoft.com/office/drawing/2014/main" id="{D44857D1-8F9C-8B0F-147F-78C62263A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18" y="1507718"/>
            <a:ext cx="2018954" cy="201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sing Protein Sequences to Predict Structure - Ideas | Institute for  Advanced Study">
            <a:extLst>
              <a:ext uri="{FF2B5EF4-FFF2-40B4-BE49-F238E27FC236}">
                <a16:creationId xmlns:a16="http://schemas.microsoft.com/office/drawing/2014/main" id="{0E88ED7C-822A-A77A-AC15-353DF5E1D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374" y="1993581"/>
            <a:ext cx="3574980" cy="3066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05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D2CF8-68BE-9474-F969-F00F069B9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85" y="958302"/>
            <a:ext cx="7395200" cy="5445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Amino Acid Building Block Kit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28CD3-50C4-47E8-9516-1A720BBD8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976" y="5574260"/>
            <a:ext cx="8402434" cy="798690"/>
          </a:xfrm>
        </p:spPr>
        <p:txBody>
          <a:bodyPr>
            <a:normAutofit fontScale="8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B8CAB98-AB7C-A4A3-1E90-7C4F3AFDE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764" y="1931793"/>
            <a:ext cx="5348646" cy="35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719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3C2D9A-9560-44BF-8B0A-0B1401485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892" y="4169092"/>
            <a:ext cx="5397343" cy="544574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accent6"/>
                </a:solidFill>
              </a:rPr>
              <a:t>Can you Build an Amino Acid?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71A23CD-7A5F-DB9A-9FC4-6865D6CBF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09" y="1092328"/>
            <a:ext cx="3969840" cy="264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895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5FF99-3F88-0FE9-9B20-0DA1AC101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6"/>
                </a:solidFill>
              </a:rPr>
              <a:t>Model Color Coding Key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D8C86EB-9EA4-E0FC-5AA6-DD64C13BEB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4719613"/>
              </p:ext>
            </p:extLst>
          </p:nvPr>
        </p:nvGraphicFramePr>
        <p:xfrm>
          <a:off x="5312780" y="1585481"/>
          <a:ext cx="2696901" cy="4896455"/>
        </p:xfrm>
        <a:graphic>
          <a:graphicData uri="http://schemas.openxmlformats.org/drawingml/2006/table">
            <a:tbl>
              <a:tblPr/>
              <a:tblGrid>
                <a:gridCol w="2696901">
                  <a:extLst>
                    <a:ext uri="{9D8B030D-6E8A-4147-A177-3AD203B41FA5}">
                      <a16:colId xmlns:a16="http://schemas.microsoft.com/office/drawing/2014/main" val="741464402"/>
                    </a:ext>
                  </a:extLst>
                </a:gridCol>
              </a:tblGrid>
              <a:tr h="451297">
                <a:tc>
                  <a:txBody>
                    <a:bodyPr/>
                    <a:lstStyle/>
                    <a:p>
                      <a:r>
                        <a:rPr lang="en-US" sz="1600" b="1" dirty="0">
                          <a:effectLst/>
                          <a:latin typeface="dm sans" panose="020F0502020204030204" pitchFamily="2" charset="0"/>
                        </a:rPr>
                        <a:t>Carbon (black)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E027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26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27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23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235216"/>
                  </a:ext>
                </a:extLst>
              </a:tr>
              <a:tr h="451297">
                <a:tc>
                  <a:txBody>
                    <a:bodyPr/>
                    <a:lstStyle/>
                    <a:p>
                      <a:r>
                        <a:rPr lang="en-US" sz="1600" b="1" dirty="0">
                          <a:effectLst/>
                          <a:latin typeface="dm sans" panose="020F0502020204030204" pitchFamily="2" charset="0"/>
                        </a:rPr>
                        <a:t>Oxygen (red)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C023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23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23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2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743054"/>
                  </a:ext>
                </a:extLst>
              </a:tr>
              <a:tr h="451297">
                <a:tc>
                  <a:txBody>
                    <a:bodyPr/>
                    <a:lstStyle/>
                    <a:p>
                      <a:r>
                        <a:rPr lang="en-US" sz="1600" b="1">
                          <a:effectLst/>
                          <a:latin typeface="dm sans" panose="020F0502020204030204" pitchFamily="2" charset="0"/>
                        </a:rPr>
                        <a:t>Nitrogen (blue)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202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2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22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2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315315"/>
                  </a:ext>
                </a:extLst>
              </a:tr>
              <a:tr h="540257">
                <a:tc>
                  <a:txBody>
                    <a:bodyPr/>
                    <a:lstStyle/>
                    <a:p>
                      <a:r>
                        <a:rPr lang="en-US" sz="1600" b="1" dirty="0">
                          <a:effectLst/>
                          <a:latin typeface="dm sans" panose="020F0502020204030204" pitchFamily="2" charset="0"/>
                        </a:rPr>
                        <a:t>R-Groups Representing Side Chains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E02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02B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24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D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383325"/>
                  </a:ext>
                </a:extLst>
              </a:tr>
              <a:tr h="451297">
                <a:tc>
                  <a:txBody>
                    <a:bodyPr/>
                    <a:lstStyle/>
                    <a:p>
                      <a:r>
                        <a:rPr lang="en-US" sz="1600" b="1">
                          <a:effectLst/>
                          <a:latin typeface="dm sans" panose="020F0502020204030204" pitchFamily="2" charset="0"/>
                        </a:rPr>
                        <a:t>Hydrogen (white)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002D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31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D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00848"/>
                  </a:ext>
                </a:extLst>
              </a:tr>
              <a:tr h="540257">
                <a:tc>
                  <a:txBody>
                    <a:bodyPr/>
                    <a:lstStyle/>
                    <a:p>
                      <a:r>
                        <a:rPr lang="en-US" sz="1600" b="1">
                          <a:effectLst/>
                          <a:latin typeface="dm sans" panose="020F0502020204030204" pitchFamily="2" charset="0"/>
                        </a:rPr>
                        <a:t>Hydrogen Bonds (short white posts)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A0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2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3918"/>
                  </a:ext>
                </a:extLst>
              </a:tr>
              <a:tr h="766509">
                <a:tc>
                  <a:txBody>
                    <a:bodyPr/>
                    <a:lstStyle/>
                    <a:p>
                      <a:r>
                        <a:rPr lang="en-US" sz="1600" b="1">
                          <a:effectLst/>
                          <a:latin typeface="dm sans" panose="020F0502020204030204" pitchFamily="2" charset="0"/>
                        </a:rPr>
                        <a:t>Single Covalent Bonds (short, gray, thick post)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A0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29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30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9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397960"/>
                  </a:ext>
                </a:extLst>
              </a:tr>
              <a:tr h="766509">
                <a:tc>
                  <a:txBody>
                    <a:bodyPr/>
                    <a:lstStyle/>
                    <a:p>
                      <a:r>
                        <a:rPr lang="en-US" sz="1600" b="1">
                          <a:effectLst/>
                          <a:latin typeface="dm sans" panose="020F0502020204030204" pitchFamily="2" charset="0"/>
                        </a:rPr>
                        <a:t>Double Covalent Bonds (long, gray, thin post)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2039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3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039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092186"/>
                  </a:ext>
                </a:extLst>
              </a:tr>
              <a:tr h="451297">
                <a:tc>
                  <a:txBody>
                    <a:bodyPr/>
                    <a:lstStyle/>
                    <a:p>
                      <a:r>
                        <a:rPr lang="en-US" sz="1600" b="1" dirty="0">
                          <a:effectLst/>
                          <a:latin typeface="dm sans" panose="020F0502020204030204" pitchFamily="2" charset="0"/>
                        </a:rPr>
                        <a:t>Link Remover</a:t>
                      </a:r>
                    </a:p>
                  </a:txBody>
                  <a:tcPr marL="65796" marR="65796" marT="32898" marB="32898" anchor="ctr">
                    <a:lnL w="12700" cap="flat" cmpd="sng" algn="ctr">
                      <a:solidFill>
                        <a:srgbClr val="003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3A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3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3F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83321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D3A95-6BF1-653F-E245-7B1C68AD2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698CCB2-1F90-A2E8-F62C-DF695BC9B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781" y="-1589787"/>
            <a:ext cx="48566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E87EB8FA-C081-EDBB-091E-3FD948B9D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12" y="2112283"/>
            <a:ext cx="4860425" cy="323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783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CF933-B84D-41B6-A170-0DD2756B4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82" y="1340267"/>
            <a:ext cx="8402435" cy="54457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6"/>
                </a:solidFill>
              </a:rPr>
              <a:t>Proteins Are Made of Amino Acids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4B17CF-44EA-456C-9B1B-CC9F5C077F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9014" y="2124981"/>
            <a:ext cx="5207476" cy="349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model of a molecule&#10;&#10;Description automatically generated">
            <a:extLst>
              <a:ext uri="{FF2B5EF4-FFF2-40B4-BE49-F238E27FC236}">
                <a16:creationId xmlns:a16="http://schemas.microsoft.com/office/drawing/2014/main" id="{45718903-13E7-640C-EBD1-5EF768992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34" y="2032383"/>
            <a:ext cx="5207476" cy="398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3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3C2D9A-9560-44BF-8B0A-0B1401485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892" y="4169092"/>
            <a:ext cx="5397343" cy="544574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accent6"/>
                </a:solidFill>
              </a:rPr>
              <a:t>Can you Build Polypeptides?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71A23CD-7A5F-DB9A-9FC4-6865D6CBF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09" y="1092328"/>
            <a:ext cx="3969840" cy="264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406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8EBDF-3CC7-27F8-BC6B-65E1E0727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42" y="663322"/>
            <a:ext cx="7935973" cy="5445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My Favorite: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C68493-CB14-6E9B-5ADE-CE407BACE6B8}"/>
              </a:ext>
            </a:extLst>
          </p:cNvPr>
          <p:cNvSpPr txBox="1"/>
          <p:nvPr/>
        </p:nvSpPr>
        <p:spPr>
          <a:xfrm>
            <a:off x="1211724" y="5942705"/>
            <a:ext cx="76392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accent2"/>
                </a:solidFill>
                <a:effectLst/>
                <a:latin typeface="Verdana Pro SemiBold" panose="020B0704030504040204" pitchFamily="34" charset="0"/>
              </a:rPr>
              <a:t>Listen for whispers of “Whoa” as your students notice the water molecules that appear when peptide bonds form!</a:t>
            </a:r>
            <a:endParaRPr lang="en-US" dirty="0">
              <a:solidFill>
                <a:schemeClr val="accent2"/>
              </a:solidFill>
              <a:latin typeface="Verdana Pro SemiBold" panose="020B0704030504040204" pitchFamily="34" charset="0"/>
            </a:endParaRPr>
          </a:p>
        </p:txBody>
      </p:sp>
      <p:pic>
        <p:nvPicPr>
          <p:cNvPr id="5122" name="Picture 2" descr="What makes dehydration synthesis? - Quora">
            <a:extLst>
              <a:ext uri="{FF2B5EF4-FFF2-40B4-BE49-F238E27FC236}">
                <a16:creationId xmlns:a16="http://schemas.microsoft.com/office/drawing/2014/main" id="{19A6B081-0E2E-E6E7-12D9-16E718A48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698" y="1602254"/>
            <a:ext cx="5089726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heck box">
            <a:extLst>
              <a:ext uri="{FF2B5EF4-FFF2-40B4-BE49-F238E27FC236}">
                <a16:creationId xmlns:a16="http://schemas.microsoft.com/office/drawing/2014/main" id="{BDCAD201-40EF-CED6-9AA4-08A3E5B46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293" y="390617"/>
            <a:ext cx="2218722" cy="221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797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B6443B-58E5-9F24-F2BE-171FD6C8D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49D71C-E95E-4C43-0A31-72047C41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985" y="597484"/>
            <a:ext cx="7935973" cy="544574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92D050"/>
                </a:solidFill>
              </a:rPr>
              <a:t>Challenge your students:</a:t>
            </a:r>
            <a:br>
              <a:rPr lang="en-US" sz="4000" dirty="0">
                <a:solidFill>
                  <a:srgbClr val="92D050"/>
                </a:solidFill>
              </a:rPr>
            </a:br>
            <a:endParaRPr lang="en-US" sz="4000" dirty="0">
              <a:solidFill>
                <a:srgbClr val="92D050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A498218-D7D8-867D-BEDE-10B48D5442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044" y="1463986"/>
            <a:ext cx="60960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93EF8C1-206E-A78B-2487-14D47001E2A6}"/>
              </a:ext>
            </a:extLst>
          </p:cNvPr>
          <p:cNvSpPr txBox="1">
            <a:spLocks/>
          </p:cNvSpPr>
          <p:nvPr/>
        </p:nvSpPr>
        <p:spPr>
          <a:xfrm>
            <a:off x="1366044" y="5731049"/>
            <a:ext cx="8402434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/>
            <a:r>
              <a:rPr lang="en-US" sz="2800" b="1" dirty="0">
                <a:solidFill>
                  <a:schemeClr val="accent2"/>
                </a:solidFill>
              </a:rPr>
              <a:t>Can you make a dipeptide? Polypeptide?</a:t>
            </a:r>
          </a:p>
        </p:txBody>
      </p:sp>
      <p:pic>
        <p:nvPicPr>
          <p:cNvPr id="5" name="Picture 2" descr="question mark">
            <a:extLst>
              <a:ext uri="{FF2B5EF4-FFF2-40B4-BE49-F238E27FC236}">
                <a16:creationId xmlns:a16="http://schemas.microsoft.com/office/drawing/2014/main" id="{1211A191-2D7C-A218-8FE5-75EE489A5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07" y="5591440"/>
            <a:ext cx="1073059" cy="107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32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8247" y="4270938"/>
            <a:ext cx="7683766" cy="181734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 Topics to Explore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Dehydration Synthesis and Hydrolysis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Covalent Bonding 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Amino Acid Side Chains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Highlights: Versatility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CB4F8-9CF2-F850-3D4F-743CBF459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485" y="1119838"/>
            <a:ext cx="4734047" cy="31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992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y questions">
            <a:extLst>
              <a:ext uri="{FF2B5EF4-FFF2-40B4-BE49-F238E27FC236}">
                <a16:creationId xmlns:a16="http://schemas.microsoft.com/office/drawing/2014/main" id="{9A81E922-0998-0023-3333-22801B78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961" y="2237899"/>
            <a:ext cx="3802856" cy="380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563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sldNum" idx="12"/>
          </p:nvPr>
        </p:nvSpPr>
        <p:spPr>
          <a:xfrm>
            <a:off x="8701958" y="5581780"/>
            <a:ext cx="32828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en-US"/>
              <a:pPr/>
              <a:t>2</a:t>
            </a:fld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title"/>
          </p:nvPr>
        </p:nvSpPr>
        <p:spPr>
          <a:xfrm>
            <a:off x="146516" y="1413887"/>
            <a:ext cx="8402435" cy="408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en-US" sz="4400" b="1" dirty="0">
                <a:solidFill>
                  <a:schemeClr val="accent6"/>
                </a:solidFill>
              </a:rPr>
              <a:t>Mary Howard</a:t>
            </a:r>
            <a:endParaRPr sz="4400" b="1" dirty="0">
              <a:solidFill>
                <a:schemeClr val="accent6"/>
              </a:solidFill>
            </a:endParaRPr>
          </a:p>
        </p:txBody>
      </p:sp>
      <p:pic>
        <p:nvPicPr>
          <p:cNvPr id="2" name="Picture 4" descr="Washington Township High School 1974,75,76 - Home | Facebook">
            <a:extLst>
              <a:ext uri="{FF2B5EF4-FFF2-40B4-BE49-F238E27FC236}">
                <a16:creationId xmlns:a16="http://schemas.microsoft.com/office/drawing/2014/main" id="{6933D817-50BC-F95A-21EA-5C200760D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20" y="2278792"/>
            <a:ext cx="6758404" cy="300819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F30D444F-9FF6-4742-8CA3-6D7EB2BB8618}"/>
              </a:ext>
            </a:extLst>
          </p:cNvPr>
          <p:cNvSpPr txBox="1">
            <a:spLocks/>
          </p:cNvSpPr>
          <p:nvPr/>
        </p:nvSpPr>
        <p:spPr>
          <a:xfrm>
            <a:off x="1887588" y="5741611"/>
            <a:ext cx="4920292" cy="228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7030A0"/>
                </a:solidFill>
                <a:latin typeface="Verdana Pro Cond SemiBold" panose="020B0706030504040204" pitchFamily="34" charset="0"/>
              </a:rPr>
              <a:t>Science Teacher at Washington Township High School in Sewell, NJ</a:t>
            </a:r>
            <a:endParaRPr lang="en-US" sz="2400" dirty="0">
              <a:solidFill>
                <a:srgbClr val="7030A0"/>
              </a:solidFill>
              <a:latin typeface="Verdana Pro Cond SemiBold" panose="020B0706030504040204" pitchFamily="34" charset="0"/>
            </a:endParaRPr>
          </a:p>
        </p:txBody>
      </p:sp>
      <p:pic>
        <p:nvPicPr>
          <p:cNvPr id="4" name="Picture 2" descr="Washington Township Public Schools logo">
            <a:extLst>
              <a:ext uri="{FF2B5EF4-FFF2-40B4-BE49-F238E27FC236}">
                <a16:creationId xmlns:a16="http://schemas.microsoft.com/office/drawing/2014/main" id="{C58B619B-C004-0E25-52FF-1A1C6CBDF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6245" y="1374430"/>
            <a:ext cx="1789398" cy="178939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F4747E-DE24-C6A4-39FF-AD499545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47" y="1514902"/>
            <a:ext cx="8402435" cy="5445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Protein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64418-2534-D7B0-CD0C-0B8DFA09D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747" y="2386504"/>
            <a:ext cx="5186654" cy="2441575"/>
          </a:xfrm>
        </p:spPr>
        <p:txBody>
          <a:bodyPr>
            <a:noAutofit/>
          </a:bodyPr>
          <a:lstStyle/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Primary Structure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Secondary Structure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Tertiary Structure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Quaternary Structure</a:t>
            </a:r>
          </a:p>
        </p:txBody>
      </p:sp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BD4C875C-5BE7-021B-BBFD-DBCBDBAE8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3" y="5155107"/>
            <a:ext cx="1201819" cy="1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ACB9705-FAFE-223E-3ED5-9C3739647C73}"/>
              </a:ext>
            </a:extLst>
          </p:cNvPr>
          <p:cNvSpPr txBox="1">
            <a:spLocks/>
          </p:cNvSpPr>
          <p:nvPr/>
        </p:nvSpPr>
        <p:spPr>
          <a:xfrm>
            <a:off x="1298318" y="5413376"/>
            <a:ext cx="8402434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/>
            <a:r>
              <a:rPr lang="en-US" sz="2800" b="1" dirty="0">
                <a:solidFill>
                  <a:schemeClr val="accent2"/>
                </a:solidFill>
              </a:rPr>
              <a:t>How can students learn the concept of the Protein Structure through Modeling?</a:t>
            </a:r>
          </a:p>
        </p:txBody>
      </p:sp>
      <p:pic>
        <p:nvPicPr>
          <p:cNvPr id="7" name="Picture 4" descr="Using Protein Sequences to Predict Structure - Ideas | Institute for  Advanced Study">
            <a:extLst>
              <a:ext uri="{FF2B5EF4-FFF2-40B4-BE49-F238E27FC236}">
                <a16:creationId xmlns:a16="http://schemas.microsoft.com/office/drawing/2014/main" id="{40E81705-0CD0-E60E-CC4C-7AA6D980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535" y="2265014"/>
            <a:ext cx="2714273" cy="23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47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82" y="1316209"/>
            <a:ext cx="8402435" cy="544574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6"/>
                </a:solidFill>
              </a:rPr>
              <a:t>Protein Structure</a:t>
            </a:r>
          </a:p>
        </p:txBody>
      </p:sp>
      <p:pic>
        <p:nvPicPr>
          <p:cNvPr id="3" name="Picture 6" descr="Protein Structure | BioNinja">
            <a:extLst>
              <a:ext uri="{FF2B5EF4-FFF2-40B4-BE49-F238E27FC236}">
                <a16:creationId xmlns:a16="http://schemas.microsoft.com/office/drawing/2014/main" id="{7D34355E-6E49-F3A7-8D85-03E2538E0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28" y="2442356"/>
            <a:ext cx="770572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48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36D83B-7059-4D1E-A4E5-DC948A12D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246" y="3429000"/>
            <a:ext cx="5039896" cy="2868930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chemeClr val="accent6"/>
                </a:solidFill>
                <a:latin typeface="Verdana Pro SemiBold" panose="020B0704030504040204" pitchFamily="34" charset="0"/>
              </a:rPr>
              <a:t>Why and How Do Polypeptides Fold into their Protein Structure?</a:t>
            </a:r>
          </a:p>
        </p:txBody>
      </p:sp>
      <p:pic>
        <p:nvPicPr>
          <p:cNvPr id="2" name="Picture 2" descr="question mark">
            <a:extLst>
              <a:ext uri="{FF2B5EF4-FFF2-40B4-BE49-F238E27FC236}">
                <a16:creationId xmlns:a16="http://schemas.microsoft.com/office/drawing/2014/main" id="{82957BE9-945F-02B9-E82A-3731A2F77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807" y="1084890"/>
            <a:ext cx="3041058" cy="304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PT Language Model Spells Out New Proteins - IEEE Spectrum">
            <a:extLst>
              <a:ext uri="{FF2B5EF4-FFF2-40B4-BE49-F238E27FC236}">
                <a16:creationId xmlns:a16="http://schemas.microsoft.com/office/drawing/2014/main" id="{F4429C7D-AEC2-5AA1-BC2F-BA2AFC40A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47" y="1131611"/>
            <a:ext cx="2827606" cy="212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842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D2CF8-68BE-9474-F969-F00F069B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Amino Acid Starter Kit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28CD3-50C4-47E8-9516-1A720BBD8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976" y="5574260"/>
            <a:ext cx="8402434" cy="798690"/>
          </a:xfrm>
        </p:spPr>
        <p:txBody>
          <a:bodyPr>
            <a:normAutofit fontScale="8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3EA6DAC-4BA1-4DF7-2641-C96D274B5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29" y="2890188"/>
            <a:ext cx="2712821" cy="226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5DD94D5-B638-AE4E-ACEB-B3375DCD3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945" y="1833617"/>
            <a:ext cx="2501819" cy="3233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2308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624CA0-5C85-4568-A876-3794A0B2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99" y="569118"/>
            <a:ext cx="7750175" cy="62388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/>
                </a:solidFill>
                <a:latin typeface="Verdana Pro SemiBold" panose="020B0704030504040204" pitchFamily="34" charset="0"/>
              </a:rPr>
              <a:t>Classroom Tips: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BFB013-3C26-4AB4-92AC-56E7B4F43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92227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effectLst/>
                <a:latin typeface="Verdana Pro Cond SemiBold" panose="020B0706030504040204" pitchFamily="34" charset="0"/>
              </a:rPr>
              <a:t>Supplies:</a:t>
            </a:r>
          </a:p>
          <a:p>
            <a:pPr lvl="1"/>
            <a:r>
              <a:rPr lang="en-US" sz="2000" b="1" dirty="0">
                <a:solidFill>
                  <a:schemeClr val="accent2"/>
                </a:solidFill>
                <a:effectLst/>
                <a:latin typeface="Verdana Pro Cond SemiBold" panose="020B0706030504040204" pitchFamily="34" charset="0"/>
              </a:rPr>
              <a:t>Protein Folding Kit</a:t>
            </a:r>
          </a:p>
          <a:p>
            <a:pPr lvl="2"/>
            <a:r>
              <a:rPr lang="en-US" b="1" i="0" dirty="0">
                <a:solidFill>
                  <a:schemeClr val="accent2"/>
                </a:solidFill>
                <a:effectLst/>
                <a:latin typeface="Verdana Pro Cond SemiBold" panose="020B0706030504040204" pitchFamily="34" charset="0"/>
              </a:rPr>
              <a:t>Amino Acid Side Chain Chart</a:t>
            </a:r>
          </a:p>
          <a:p>
            <a:pPr lvl="1"/>
            <a:r>
              <a:rPr lang="en-US" sz="2000" b="1" dirty="0">
                <a:solidFill>
                  <a:schemeClr val="accent2"/>
                </a:solidFill>
                <a:effectLst/>
                <a:latin typeface="Verdana Pro Cond SemiBold" panose="020B0706030504040204" pitchFamily="34" charset="0"/>
              </a:rPr>
              <a:t>Meter/Yard Stick</a:t>
            </a:r>
          </a:p>
          <a:p>
            <a:pPr lvl="1"/>
            <a:r>
              <a:rPr lang="en-US" sz="2000" b="1" dirty="0">
                <a:solidFill>
                  <a:schemeClr val="accent2"/>
                </a:solidFill>
                <a:effectLst/>
                <a:latin typeface="Verdana Pro Cond SemiBold" panose="020B0706030504040204" pitchFamily="34" charset="0"/>
              </a:rPr>
              <a:t>Lab Handout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16BF843D-D481-B2D2-E6E4-7BA8E2E8B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641" y="963602"/>
            <a:ext cx="3123077" cy="2604294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B5A5E27-4BF6-5808-6EB5-0E37323C5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33" y="3429000"/>
            <a:ext cx="2364943" cy="3056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Content Placeholder 6" descr="Calendar&#10;&#10;Description automatically generated">
            <a:extLst>
              <a:ext uri="{FF2B5EF4-FFF2-40B4-BE49-F238E27FC236}">
                <a16:creationId xmlns:a16="http://schemas.microsoft.com/office/drawing/2014/main" id="{33EF3541-9649-CD08-D177-CCFDDCF51D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691" y="3767118"/>
            <a:ext cx="3257597" cy="2528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428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Calendar&#10;&#10;Description automatically generated">
            <a:extLst>
              <a:ext uri="{FF2B5EF4-FFF2-40B4-BE49-F238E27FC236}">
                <a16:creationId xmlns:a16="http://schemas.microsoft.com/office/drawing/2014/main" id="{57A6AD7D-695E-4F9D-930A-1F73D9261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87" y="1747658"/>
            <a:ext cx="2198812" cy="1706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8D979CA-A7E9-4A45-BC7D-5A1C2F5E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Amino Acid Starter Kit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335B4E93-AB09-4CBB-B948-3C9046818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19" y="1267864"/>
            <a:ext cx="2198811" cy="1999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C382CA6-6C0C-396E-A176-F3323178EE0C}"/>
              </a:ext>
            </a:extLst>
          </p:cNvPr>
          <p:cNvSpPr txBox="1">
            <a:spLocks/>
          </p:cNvSpPr>
          <p:nvPr/>
        </p:nvSpPr>
        <p:spPr>
          <a:xfrm>
            <a:off x="901080" y="1158875"/>
            <a:ext cx="7614270" cy="5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>
                <a:solidFill>
                  <a:srgbClr val="7030A0"/>
                </a:solidFill>
              </a:rPr>
              <a:t>Give it a try!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E31FF207-29C9-FEFB-E7A2-55AE3B423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263" y="3770903"/>
            <a:ext cx="6230784" cy="267296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568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7DF2D-6961-4ED9-8CFC-5249CF02E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7" name="Content Placeholder 6" descr="Calendar&#10;&#10;Description automatically generated">
            <a:extLst>
              <a:ext uri="{FF2B5EF4-FFF2-40B4-BE49-F238E27FC236}">
                <a16:creationId xmlns:a16="http://schemas.microsoft.com/office/drawing/2014/main" id="{EEF7BC34-BC3B-4CBD-97B3-B9018FACA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06"/>
            <a:ext cx="9144000" cy="7019306"/>
          </a:xfrm>
        </p:spPr>
      </p:pic>
    </p:spTree>
    <p:extLst>
      <p:ext uri="{BB962C8B-B14F-4D97-AF65-F5344CB8AC3E}">
        <p14:creationId xmlns:p14="http://schemas.microsoft.com/office/powerpoint/2010/main" val="3456986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E47A19-9062-4E1D-B387-A60F0FA2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967" y="437283"/>
            <a:ext cx="6883925" cy="105000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6"/>
                </a:solidFill>
                <a:latin typeface="Verdana Pro SemiBold" panose="020B0704030504040204" pitchFamily="34" charset="0"/>
              </a:rPr>
              <a:t>Highlights: Students See Side Chains Sorted by Their Chemical Properties</a:t>
            </a:r>
          </a:p>
        </p:txBody>
      </p:sp>
      <p:pic>
        <p:nvPicPr>
          <p:cNvPr id="7" name="Picture 6" descr="A group of colorful plastic figures&#10;&#10;Description automatically generated">
            <a:extLst>
              <a:ext uri="{FF2B5EF4-FFF2-40B4-BE49-F238E27FC236}">
                <a16:creationId xmlns:a16="http://schemas.microsoft.com/office/drawing/2014/main" id="{0A0F700C-9168-4F0E-0BD9-A8972CBDE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" y="1765082"/>
            <a:ext cx="6966066" cy="423004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1789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51DCDE-D4D6-D31C-1E94-D8D3CCAA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996D8D-D2E6-0884-C937-130BCDF5B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87326"/>
            <a:ext cx="6883925" cy="54457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Protein Folding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07AE508-9917-0EF4-4493-EF35B4D3582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62000" y="1231900"/>
            <a:ext cx="7935913" cy="65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b="1" dirty="0">
                <a:solidFill>
                  <a:srgbClr val="7030A0"/>
                </a:solidFill>
              </a:rPr>
              <a:t>Give it a try!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2DA6309-FD16-6D27-A459-9B639DEF4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925" y="2123087"/>
            <a:ext cx="609600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798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624CA0-5C85-4568-A876-3794A0B21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99" y="569118"/>
            <a:ext cx="7750175" cy="62388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/>
                </a:solidFill>
                <a:latin typeface="Verdana Pro SemiBold" panose="020B0704030504040204" pitchFamily="34" charset="0"/>
              </a:rPr>
              <a:t>Classroom Tips: </a:t>
            </a:r>
          </a:p>
        </p:txBody>
      </p:sp>
      <p:pic>
        <p:nvPicPr>
          <p:cNvPr id="10" name="Content Placeholder 9" descr="A ruler and objects on a blue background&#10;&#10;Description automatically generated">
            <a:extLst>
              <a:ext uri="{FF2B5EF4-FFF2-40B4-BE49-F238E27FC236}">
                <a16:creationId xmlns:a16="http://schemas.microsoft.com/office/drawing/2014/main" id="{12B418BC-3AC3-CD1F-779C-5D0423DBE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97" y="4010256"/>
            <a:ext cx="7861262" cy="227862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811D3B7-17B4-1D88-5708-0BCCAB28A2AF}"/>
              </a:ext>
            </a:extLst>
          </p:cNvPr>
          <p:cNvSpPr txBox="1">
            <a:spLocks/>
          </p:cNvSpPr>
          <p:nvPr/>
        </p:nvSpPr>
        <p:spPr>
          <a:xfrm>
            <a:off x="736903" y="1253331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Ø"/>
              <a:defRPr sz="32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itchFamily="49" charset="0"/>
              <a:buChar char="o"/>
              <a:defRPr sz="1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i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>
                <a:effectLst/>
                <a:latin typeface="Verdana Pro Cond SemiBold" panose="020B0706030504040204" pitchFamily="34" charset="0"/>
              </a:rPr>
              <a:t>Pick:</a:t>
            </a:r>
          </a:p>
          <a:p>
            <a:pPr lvl="1"/>
            <a:r>
              <a:rPr lang="en-US" sz="2400" b="1" dirty="0">
                <a:effectLst/>
                <a:latin typeface="Verdana Pro Cond SemiBold" panose="020B0706030504040204" pitchFamily="34" charset="0"/>
              </a:rPr>
              <a:t>6 </a:t>
            </a:r>
            <a:r>
              <a:rPr lang="en-US" sz="2400" b="1" dirty="0">
                <a:solidFill>
                  <a:srgbClr val="FFFF00"/>
                </a:solidFill>
                <a:latin typeface="Verdana Pro Cond SemiBold" panose="020B0706030504040204" pitchFamily="34" charset="0"/>
              </a:rPr>
              <a:t>Hydrophobic</a:t>
            </a:r>
            <a:r>
              <a:rPr lang="en-US" sz="2400" b="1" dirty="0">
                <a:effectLst/>
                <a:latin typeface="Verdana Pro Cond SemiBold" panose="020B0706030504040204" pitchFamily="34" charset="0"/>
              </a:rPr>
              <a:t> side chains</a:t>
            </a:r>
          </a:p>
          <a:p>
            <a:pPr lvl="1"/>
            <a:r>
              <a:rPr lang="en-US" sz="2400" b="1" dirty="0">
                <a:effectLst/>
                <a:latin typeface="Verdana Pro Cond SemiBold" panose="020B0706030504040204" pitchFamily="34" charset="0"/>
              </a:rPr>
              <a:t>2 </a:t>
            </a:r>
            <a:r>
              <a:rPr lang="en-US" sz="2400" b="1" dirty="0">
                <a:solidFill>
                  <a:srgbClr val="FF0000"/>
                </a:solidFill>
                <a:latin typeface="Verdana Pro Cond SemiBold" panose="020B0706030504040204" pitchFamily="34" charset="0"/>
              </a:rPr>
              <a:t>Acidic</a:t>
            </a:r>
            <a:r>
              <a:rPr lang="en-US" sz="2400" b="1" dirty="0">
                <a:effectLst/>
                <a:latin typeface="Verdana Pro Cond SemiBold" panose="020B0706030504040204" pitchFamily="34" charset="0"/>
              </a:rPr>
              <a:t> side chains</a:t>
            </a:r>
          </a:p>
          <a:p>
            <a:pPr lvl="1"/>
            <a:r>
              <a:rPr lang="en-US" sz="2400" b="1" dirty="0">
                <a:effectLst/>
                <a:latin typeface="Verdana Pro Cond SemiBold" panose="020B0706030504040204" pitchFamily="34" charset="0"/>
              </a:rPr>
              <a:t>2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Verdana Pro Cond SemiBold" panose="020B0706030504040204" pitchFamily="34" charset="0"/>
              </a:rPr>
              <a:t>Basic</a:t>
            </a:r>
            <a:r>
              <a:rPr lang="en-US" sz="2400" b="1" dirty="0">
                <a:effectLst/>
                <a:latin typeface="Verdana Pro Cond SemiBold" panose="020B0706030504040204" pitchFamily="34" charset="0"/>
              </a:rPr>
              <a:t> side chains</a:t>
            </a:r>
          </a:p>
          <a:p>
            <a:pPr lvl="1"/>
            <a:r>
              <a:rPr lang="en-US" sz="2400" b="1" dirty="0">
                <a:effectLst/>
                <a:latin typeface="Verdana Pro Cond SemiBold" panose="020B0706030504040204" pitchFamily="34" charset="0"/>
              </a:rPr>
              <a:t>2 </a:t>
            </a:r>
            <a:r>
              <a:rPr lang="en-US" sz="2400" b="1" dirty="0">
                <a:solidFill>
                  <a:schemeClr val="accent6"/>
                </a:solidFill>
                <a:latin typeface="Verdana Pro Cond SemiBold" panose="020B0706030504040204" pitchFamily="34" charset="0"/>
              </a:rPr>
              <a:t>Cysteine</a:t>
            </a:r>
          </a:p>
          <a:p>
            <a:pPr lvl="1"/>
            <a:r>
              <a:rPr lang="en-US" sz="2400" b="1" dirty="0">
                <a:effectLst/>
                <a:latin typeface="Verdana Pro Cond SemiBold" panose="020B0706030504040204" pitchFamily="34" charset="0"/>
              </a:rPr>
              <a:t>3 </a:t>
            </a:r>
            <a:r>
              <a:rPr lang="en-US" sz="2400" b="1" dirty="0">
                <a:solidFill>
                  <a:schemeClr val="bg1"/>
                </a:solidFill>
                <a:latin typeface="Verdana Pro Cond SemiBold" panose="020B0706030504040204" pitchFamily="34" charset="0"/>
              </a:rPr>
              <a:t>Hydrophilic</a:t>
            </a:r>
          </a:p>
        </p:txBody>
      </p:sp>
    </p:spTree>
    <p:extLst>
      <p:ext uri="{BB962C8B-B14F-4D97-AF65-F5344CB8AC3E}">
        <p14:creationId xmlns:p14="http://schemas.microsoft.com/office/powerpoint/2010/main" val="86025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8DD96C-6EE6-BECE-57D1-982E744E4B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AF82AF-6D32-FBCD-74EC-773B58E4B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3" y="1307552"/>
            <a:ext cx="8402435" cy="408431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Mary Howard Basic Background</a:t>
            </a:r>
            <a:endParaRPr lang="en-US" sz="3600" dirty="0"/>
          </a:p>
        </p:txBody>
      </p:sp>
      <p:pic>
        <p:nvPicPr>
          <p:cNvPr id="5" name="Picture 4" descr="A large room&#10;&#10;Description automatically generated">
            <a:extLst>
              <a:ext uri="{FF2B5EF4-FFF2-40B4-BE49-F238E27FC236}">
                <a16:creationId xmlns:a16="http://schemas.microsoft.com/office/drawing/2014/main" id="{537F4F18-94DB-8A1C-97EE-536ED4899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4520" y="2684412"/>
            <a:ext cx="3283530" cy="231027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Washington Township Public Schools logo">
            <a:extLst>
              <a:ext uri="{FF2B5EF4-FFF2-40B4-BE49-F238E27FC236}">
                <a16:creationId xmlns:a16="http://schemas.microsoft.com/office/drawing/2014/main" id="{9064F6E5-C334-C7A3-B13D-01F2D9127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5202" y="5052922"/>
            <a:ext cx="1234359" cy="1234359"/>
          </a:xfrm>
          <a:prstGeom prst="roundRect">
            <a:avLst>
              <a:gd name="adj" fmla="val 2752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FB093B-E459-9933-0D76-67C60D260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365" y="2277566"/>
            <a:ext cx="6127635" cy="2695575"/>
          </a:xfrm>
        </p:spPr>
        <p:txBody>
          <a:bodyPr numCol="2">
            <a:no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Education: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Biochemistry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Physiology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Education</a:t>
            </a: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Experience: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Researcher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Instructor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21469" lvl="1" indent="0">
              <a:buNone/>
            </a:pP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Science Classroom Strategies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Lectures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Digital Activities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Laboratory Activities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Projects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Assessments</a:t>
            </a:r>
          </a:p>
        </p:txBody>
      </p:sp>
    </p:spTree>
    <p:extLst>
      <p:ext uri="{BB962C8B-B14F-4D97-AF65-F5344CB8AC3E}">
        <p14:creationId xmlns:p14="http://schemas.microsoft.com/office/powerpoint/2010/main" val="1978169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8EBDF-3CC7-27F8-BC6B-65E1E0727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258" y="709042"/>
            <a:ext cx="7935973" cy="54457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My Favorite: </a:t>
            </a:r>
            <a:br>
              <a:rPr lang="en-US" sz="3600" b="1" dirty="0">
                <a:solidFill>
                  <a:schemeClr val="accent6"/>
                </a:solidFill>
              </a:rPr>
            </a:br>
            <a:br>
              <a:rPr lang="en-US" sz="3600" b="1" dirty="0">
                <a:solidFill>
                  <a:schemeClr val="accent6"/>
                </a:solidFill>
              </a:rPr>
            </a:br>
            <a:endParaRPr lang="en-US" sz="3600" b="1" dirty="0">
              <a:solidFill>
                <a:schemeClr val="accent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C68493-CB14-6E9B-5ADE-CE407BACE6B8}"/>
              </a:ext>
            </a:extLst>
          </p:cNvPr>
          <p:cNvSpPr txBox="1"/>
          <p:nvPr/>
        </p:nvSpPr>
        <p:spPr>
          <a:xfrm>
            <a:off x="841625" y="5588760"/>
            <a:ext cx="83023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chemeClr val="accent2"/>
                </a:solidFill>
                <a:effectLst/>
                <a:latin typeface="Verdana Pro SemiBold" panose="020B0704030504040204" pitchFamily="34" charset="0"/>
              </a:rPr>
              <a:t>Listen for whispers of “Whoa” as your students notice the water molecules that appear when peptide bonds form!</a:t>
            </a:r>
            <a:endParaRPr lang="en-US" sz="2000" dirty="0">
              <a:solidFill>
                <a:schemeClr val="accent2"/>
              </a:solidFill>
              <a:latin typeface="Verdana Pro SemiBold" panose="020B0704030504040204" pitchFamily="34" charset="0"/>
            </a:endParaRPr>
          </a:p>
        </p:txBody>
      </p:sp>
      <p:pic>
        <p:nvPicPr>
          <p:cNvPr id="8196" name="Picture 4" descr="wow">
            <a:extLst>
              <a:ext uri="{FF2B5EF4-FFF2-40B4-BE49-F238E27FC236}">
                <a16:creationId xmlns:a16="http://schemas.microsoft.com/office/drawing/2014/main" id="{5C0D1BDC-B2F0-66F6-8295-7D55F6D0F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543" y="259080"/>
            <a:ext cx="2468688" cy="24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3CE6D45B-B595-2814-0C85-39EAF6722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43" y="1683828"/>
            <a:ext cx="5142161" cy="34290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137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56D7F-AAEB-D160-F538-CF7E918A2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5796" y="4815512"/>
            <a:ext cx="7683766" cy="181734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 Topics to Explore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Patterns Within and Between Side Chains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Discuss Chemical Properties of Side Chains</a:t>
            </a:r>
          </a:p>
          <a:p>
            <a:pPr lvl="1"/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Examine Different Secondary Structure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0E26B-A53D-EE66-4E28-7CBD0DFA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Highlights: </a:t>
            </a:r>
            <a:br>
              <a:rPr lang="en-US" sz="3600" b="1" dirty="0">
                <a:solidFill>
                  <a:schemeClr val="accent6"/>
                </a:solidFill>
              </a:rPr>
            </a:br>
            <a:r>
              <a:rPr lang="en-US" sz="3600" b="1" dirty="0">
                <a:solidFill>
                  <a:schemeClr val="accent6"/>
                </a:solidFill>
              </a:rPr>
              <a:t>Concept of Structure/Function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098DD-5369-C9ED-9DCE-D329AE925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569" y="1564803"/>
            <a:ext cx="4332711" cy="310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240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5945F-D5D1-0790-8722-6ACA94C9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5305" y="1432572"/>
            <a:ext cx="4938995" cy="2362478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What’s Next?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DC5ED331-CC3D-A402-8866-6EA308687E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3571" y="5427809"/>
            <a:ext cx="7486546" cy="7977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7030A0"/>
                </a:solidFill>
              </a:rPr>
              <a:t>I finished the lab, Now What?</a:t>
            </a:r>
          </a:p>
        </p:txBody>
      </p:sp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DD42660E-63AB-427A-58C0-CE71F335D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0" y="5157059"/>
            <a:ext cx="1068469" cy="106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heck box">
            <a:extLst>
              <a:ext uri="{FF2B5EF4-FFF2-40B4-BE49-F238E27FC236}">
                <a16:creationId xmlns:a16="http://schemas.microsoft.com/office/drawing/2014/main" id="{A8615B80-EECC-9FF5-B934-13F6DDF75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584" y="1921893"/>
            <a:ext cx="3235166" cy="323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64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FE9BF9-2294-4A86-9A7C-A15B2B2B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Examples and 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EE734-6F49-4F6B-85BA-F96291520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0703" y="1826348"/>
            <a:ext cx="8402434" cy="4651375"/>
          </a:xfrm>
        </p:spPr>
        <p:txBody>
          <a:bodyPr numCol="2">
            <a:noAutofit/>
          </a:bodyPr>
          <a:lstStyle/>
          <a:p>
            <a:r>
              <a:rPr lang="en-US" sz="2800" b="1" dirty="0">
                <a:solidFill>
                  <a:schemeClr val="accent6"/>
                </a:solidFill>
              </a:rPr>
              <a:t>Enzymes: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Enzyme Action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Lactose Intolerance</a:t>
            </a:r>
          </a:p>
          <a:p>
            <a:r>
              <a:rPr lang="en-US" sz="2800" b="1" dirty="0">
                <a:solidFill>
                  <a:schemeClr val="accent6"/>
                </a:solidFill>
              </a:rPr>
              <a:t>Hemoglobin: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Genetics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Hemoglobin Disorders</a:t>
            </a:r>
          </a:p>
          <a:p>
            <a:pPr marL="428625" lvl="1" indent="0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lvl="1" indent="0">
              <a:buNone/>
            </a:pPr>
            <a:endParaRPr lang="en-US" sz="195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21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100" dirty="0"/>
          </a:p>
        </p:txBody>
      </p:sp>
      <p:pic>
        <p:nvPicPr>
          <p:cNvPr id="2" name="Picture 2" descr="check box">
            <a:extLst>
              <a:ext uri="{FF2B5EF4-FFF2-40B4-BE49-F238E27FC236}">
                <a16:creationId xmlns:a16="http://schemas.microsoft.com/office/drawing/2014/main" id="{8887BCD0-2D0F-617E-9415-A479AA41E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920" y="2664532"/>
            <a:ext cx="3235166" cy="323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286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Lab: Enzymes in 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89489-9E1C-F80D-52BF-0EFE0E275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785" y="6261648"/>
            <a:ext cx="8402434" cy="520152"/>
          </a:xfrm>
        </p:spPr>
        <p:txBody>
          <a:bodyPr>
            <a:normAutofit fontScale="625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for this lab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https://3dmoleculardesigns.com/classroom_resources/enzymes-in-action-kit/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EA5B3C6-B597-9774-9029-29BB55EFF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810" y="1693982"/>
            <a:ext cx="3017633" cy="3927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BC9AD8B-B542-D17B-AD8B-0877BAE3D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657" y="1751152"/>
            <a:ext cx="2678643" cy="1906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 descr="Some of the enzymes and enzyme-like proteins used for immobilization on...  | Download Scientific Diagram">
            <a:extLst>
              <a:ext uri="{FF2B5EF4-FFF2-40B4-BE49-F238E27FC236}">
                <a16:creationId xmlns:a16="http://schemas.microsoft.com/office/drawing/2014/main" id="{F8961E49-9071-46CC-C6C4-AE40CCD1F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57" y="3927907"/>
            <a:ext cx="4766271" cy="206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1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0A626E-34F6-51F2-B689-0222FADA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929FE7D-AC84-9AAF-57CF-EAC546397D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32" y="3258174"/>
            <a:ext cx="4051566" cy="314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poster&#10;&#10;Description automatically generated">
            <a:extLst>
              <a:ext uri="{FF2B5EF4-FFF2-40B4-BE49-F238E27FC236}">
                <a16:creationId xmlns:a16="http://schemas.microsoft.com/office/drawing/2014/main" id="{E5F03FBB-DE10-F971-5EAE-7751A2334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37" y="1999945"/>
            <a:ext cx="2833421" cy="368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33767FA-358A-0FA1-9996-51B61BD2D4E8}"/>
              </a:ext>
            </a:extLst>
          </p:cNvPr>
          <p:cNvSpPr txBox="1">
            <a:spLocks/>
          </p:cNvSpPr>
          <p:nvPr/>
        </p:nvSpPr>
        <p:spPr>
          <a:xfrm>
            <a:off x="461963" y="1693863"/>
            <a:ext cx="6073689" cy="19576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342900" marR="0" lvl="0" indent="-3048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defTabSz="6858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defTabSz="6858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defTabSz="6858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defTabSz="6858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defTabSz="685800" rtl="0" eaLnBrk="1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defTabSz="68580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defTabSz="68580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defTabSz="68580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kern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Font typeface="Arial"/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Highlights: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Enzyme Substrate Interaction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Active Sites and Specificity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Competitive/Allosteric Inhibition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Lock-and-Key/Induced Fit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78A9E80-B2D5-7600-1412-0215B623B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84" y="958302"/>
            <a:ext cx="8402435" cy="54457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Lab: Enzymes in Action</a:t>
            </a:r>
          </a:p>
        </p:txBody>
      </p:sp>
    </p:spTree>
    <p:extLst>
      <p:ext uri="{BB962C8B-B14F-4D97-AF65-F5344CB8AC3E}">
        <p14:creationId xmlns:p14="http://schemas.microsoft.com/office/powerpoint/2010/main" val="26734463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83" y="834476"/>
            <a:ext cx="8402435" cy="5445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Activity: Lactose Intolerance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70178-8008-9BEA-9718-7E29BF7A1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783" y="5751237"/>
            <a:ext cx="8402434" cy="544574"/>
          </a:xfrm>
        </p:spPr>
        <p:txBody>
          <a:bodyPr>
            <a:noAutofit/>
          </a:bodyPr>
          <a:lstStyle/>
          <a:p>
            <a:pPr marL="38100" indent="0">
              <a:buNone/>
            </a:pP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Sources for this activity found at: https://www.biointeractive.org/classroom-resources/making-fittest-got-lactase-co-evolution-genes-and-culture</a:t>
            </a:r>
          </a:p>
        </p:txBody>
      </p:sp>
      <p:pic>
        <p:nvPicPr>
          <p:cNvPr id="4" name="Online Media 3" title="The Evolution of Lactose Tolerance — HHMI BioInteractive Video">
            <a:hlinkClick r:id="" action="ppaction://media"/>
            <a:extLst>
              <a:ext uri="{FF2B5EF4-FFF2-40B4-BE49-F238E27FC236}">
                <a16:creationId xmlns:a16="http://schemas.microsoft.com/office/drawing/2014/main" id="{BE2A820D-3F90-9749-5720-F2FBD89F349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914663" y="1720065"/>
            <a:ext cx="2198883" cy="124236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361341-662E-43EF-303E-B67B692DEC9F}"/>
              </a:ext>
            </a:extLst>
          </p:cNvPr>
          <p:cNvSpPr txBox="1"/>
          <p:nvPr/>
        </p:nvSpPr>
        <p:spPr>
          <a:xfrm>
            <a:off x="555518" y="2099322"/>
            <a:ext cx="6978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Got Lactase? Making of the Fittest</a:t>
            </a:r>
          </a:p>
          <a:p>
            <a:r>
              <a:rPr lang="en-US" sz="2400" b="1" dirty="0">
                <a:solidFill>
                  <a:srgbClr val="7030A0"/>
                </a:solidFill>
              </a:rPr>
              <a:t>The Co-evolution of Genes and Culture</a:t>
            </a:r>
          </a:p>
        </p:txBody>
      </p:sp>
      <p:pic>
        <p:nvPicPr>
          <p:cNvPr id="7" name="Picture 6" descr="A collage of a cat and a bowl&#10;&#10;Description automatically generated">
            <a:extLst>
              <a:ext uri="{FF2B5EF4-FFF2-40B4-BE49-F238E27FC236}">
                <a16:creationId xmlns:a16="http://schemas.microsoft.com/office/drawing/2014/main" id="{A17FDEB3-CA88-2395-1D8B-1301418A69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43" y="3276844"/>
            <a:ext cx="7720314" cy="237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782" y="789524"/>
            <a:ext cx="8402435" cy="5445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Activity: Lactose Lab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70178-8008-9BEA-9718-7E29BF7A1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783" y="5833396"/>
            <a:ext cx="8402434" cy="544574"/>
          </a:xfrm>
        </p:spPr>
        <p:txBody>
          <a:bodyPr>
            <a:noAutofit/>
          </a:bodyPr>
          <a:lstStyle/>
          <a:p>
            <a:pPr marL="38100" indent="0">
              <a:buNone/>
            </a:pPr>
            <a:r>
              <a:rPr 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Sources for this activity found at: https://www.sciencetakeout.com/product/enzymes-and-lactose-intolerance-group/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361341-662E-43EF-303E-B67B692DEC9F}"/>
              </a:ext>
            </a:extLst>
          </p:cNvPr>
          <p:cNvSpPr txBox="1"/>
          <p:nvPr/>
        </p:nvSpPr>
        <p:spPr>
          <a:xfrm>
            <a:off x="340782" y="1343665"/>
            <a:ext cx="6978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Science Take-Out</a:t>
            </a:r>
          </a:p>
          <a:p>
            <a:r>
              <a:rPr lang="en-US" sz="2400" b="1" dirty="0">
                <a:solidFill>
                  <a:srgbClr val="7030A0"/>
                </a:solidFill>
              </a:rPr>
              <a:t>Enzymes and Lactose Intolerance</a:t>
            </a:r>
          </a:p>
        </p:txBody>
      </p:sp>
      <p:pic>
        <p:nvPicPr>
          <p:cNvPr id="8" name="Picture 7" descr="A collection of lab equipment&#10;&#10;Description automatically generated">
            <a:extLst>
              <a:ext uri="{FF2B5EF4-FFF2-40B4-BE49-F238E27FC236}">
                <a16:creationId xmlns:a16="http://schemas.microsoft.com/office/drawing/2014/main" id="{69FB8CA2-0DDD-13B6-9BFC-2F3BD8378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42" y="1445301"/>
            <a:ext cx="3528913" cy="4486878"/>
          </a:xfrm>
          <a:prstGeom prst="rect">
            <a:avLst/>
          </a:prstGeom>
        </p:spPr>
      </p:pic>
      <p:pic>
        <p:nvPicPr>
          <p:cNvPr id="10" name="Picture 9" descr="A close-up of a paper&#10;&#10;Description automatically generated">
            <a:extLst>
              <a:ext uri="{FF2B5EF4-FFF2-40B4-BE49-F238E27FC236}">
                <a16:creationId xmlns:a16="http://schemas.microsoft.com/office/drawing/2014/main" id="{7BE78189-6B0C-B451-E3FE-20DB5E0DC4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34" y="2340396"/>
            <a:ext cx="2533567" cy="3331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6838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83" y="834476"/>
            <a:ext cx="8402435" cy="5445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Activity: Hemoglobin Disorders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170178-8008-9BEA-9718-7E29BF7A1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959" y="6190834"/>
            <a:ext cx="8402434" cy="544574"/>
          </a:xfrm>
        </p:spPr>
        <p:txBody>
          <a:bodyPr>
            <a:normAutofit fontScale="8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Sources for this activity found at: https://learn.genetics.utah.edu/content/genetics/hemoglobin</a:t>
            </a:r>
          </a:p>
        </p:txBody>
      </p:sp>
      <p:pic>
        <p:nvPicPr>
          <p:cNvPr id="3078" name="Picture 6" descr="hbb gene">
            <a:extLst>
              <a:ext uri="{FF2B5EF4-FFF2-40B4-BE49-F238E27FC236}">
                <a16:creationId xmlns:a16="http://schemas.microsoft.com/office/drawing/2014/main" id="{5A969BB7-13E6-5C89-BD8F-24189589E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04" y="1576874"/>
            <a:ext cx="3239522" cy="4416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screenshot of a video&#10;&#10;Description automatically generated">
            <a:extLst>
              <a:ext uri="{FF2B5EF4-FFF2-40B4-BE49-F238E27FC236}">
                <a16:creationId xmlns:a16="http://schemas.microsoft.com/office/drawing/2014/main" id="{215F0165-12D7-7B46-48C4-150170695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176" y="1576874"/>
            <a:ext cx="3145223" cy="3483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0" name="Picture 8" descr="all alleles graph">
            <a:extLst>
              <a:ext uri="{FF2B5EF4-FFF2-40B4-BE49-F238E27FC236}">
                <a16:creationId xmlns:a16="http://schemas.microsoft.com/office/drawing/2014/main" id="{AC134CD8-223D-CD1D-EDF1-CCB317839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818" y="4188933"/>
            <a:ext cx="2438400" cy="1860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1861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29B5CB7-BA7B-4321-03A1-38CB0F8F3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822" y="1630362"/>
            <a:ext cx="5404356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green and black text&#10;&#10;Description automatically generated">
            <a:extLst>
              <a:ext uri="{FF2B5EF4-FFF2-40B4-BE49-F238E27FC236}">
                <a16:creationId xmlns:a16="http://schemas.microsoft.com/office/drawing/2014/main" id="{2D373258-6BAE-5C1C-04FF-6525595A4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342" y="999668"/>
            <a:ext cx="4191585" cy="57158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70E75E7-0697-1BF0-46CF-09E2778D4B1A}"/>
              </a:ext>
            </a:extLst>
          </p:cNvPr>
          <p:cNvSpPr txBox="1">
            <a:spLocks/>
          </p:cNvSpPr>
          <p:nvPr/>
        </p:nvSpPr>
        <p:spPr>
          <a:xfrm>
            <a:off x="370783" y="5464096"/>
            <a:ext cx="8402434" cy="1527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Verdana Pro" panose="020B060403050404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for this lab found at: https://3dmoleculardesigns.com/classroom_resources/s-globin-folding-kit/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AFA86-4516-67B2-D130-DE22A384E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85" y="967559"/>
            <a:ext cx="8402435" cy="5445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6"/>
                </a:solidFill>
              </a:rPr>
              <a:t>Activity:  </a:t>
            </a:r>
          </a:p>
        </p:txBody>
      </p:sp>
    </p:spTree>
    <p:extLst>
      <p:ext uri="{BB962C8B-B14F-4D97-AF65-F5344CB8AC3E}">
        <p14:creationId xmlns:p14="http://schemas.microsoft.com/office/powerpoint/2010/main" val="2060521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en-US"/>
              <a:pPr/>
              <a:t>4</a:t>
            </a:fld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title"/>
          </p:nvPr>
        </p:nvSpPr>
        <p:spPr>
          <a:xfrm>
            <a:off x="533284" y="2232221"/>
            <a:ext cx="8402435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r>
              <a:rPr lang="en-US" sz="4400" b="1" dirty="0">
                <a:solidFill>
                  <a:schemeClr val="accent6">
                    <a:lumMod val="50000"/>
                  </a:schemeClr>
                </a:solidFill>
              </a:rPr>
              <a:t>Icebreaker</a:t>
            </a:r>
            <a:endParaRPr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DBA98-6B6D-AA6D-A0A0-CB2242E9A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825" y="2844646"/>
            <a:ext cx="5770937" cy="26987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Let’s Get Talking with Conversation Cubes</a:t>
            </a:r>
          </a:p>
        </p:txBody>
      </p:sp>
      <p:pic>
        <p:nvPicPr>
          <p:cNvPr id="2050" name="Picture 2" descr="Bitmoji Image">
            <a:extLst>
              <a:ext uri="{FF2B5EF4-FFF2-40B4-BE49-F238E27FC236}">
                <a16:creationId xmlns:a16="http://schemas.microsoft.com/office/drawing/2014/main" id="{A557B6FD-B49F-FF6B-B225-CAE572133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812" y="5338389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2DFCEC3-D3B1-8787-B44D-B66D587E6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0895" y="896701"/>
            <a:ext cx="3394824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nline Media 3" title="2 Minute Timer">
            <a:hlinkClick r:id="" action="ppaction://media"/>
            <a:extLst>
              <a:ext uri="{FF2B5EF4-FFF2-40B4-BE49-F238E27FC236}">
                <a16:creationId xmlns:a16="http://schemas.microsoft.com/office/drawing/2014/main" id="{FDDA3D18-75B5-5297-88DD-B4C005D164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759189" y="4328054"/>
            <a:ext cx="3237604" cy="182924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y questions">
            <a:extLst>
              <a:ext uri="{FF2B5EF4-FFF2-40B4-BE49-F238E27FC236}">
                <a16:creationId xmlns:a16="http://schemas.microsoft.com/office/drawing/2014/main" id="{9A81E922-0998-0023-3333-22801B78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961" y="2237899"/>
            <a:ext cx="3802856" cy="380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3687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43A025-118B-B777-F8C2-A7301E881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81" y="1504212"/>
            <a:ext cx="8402435" cy="544574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accent6"/>
                </a:solidFill>
              </a:rPr>
              <a:t>Reflection Activity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8A5A28F-89DD-8303-D4D3-E67474894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782" y="2493228"/>
            <a:ext cx="8402434" cy="3693073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do you see this fitting into your curriculum?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Lingering Questions Do You Still Have?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Does This Look Like Implemented in Your Classroom?</a:t>
            </a:r>
          </a:p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What Other Resources Would You Use With this topic? (Make a Suggestion!)</a:t>
            </a:r>
          </a:p>
        </p:txBody>
      </p:sp>
    </p:spTree>
    <p:extLst>
      <p:ext uri="{BB962C8B-B14F-4D97-AF65-F5344CB8AC3E}">
        <p14:creationId xmlns:p14="http://schemas.microsoft.com/office/powerpoint/2010/main" val="10983736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7B6B6-9BBF-9D0D-8D55-D032D765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83" y="1147650"/>
            <a:ext cx="8402435" cy="544574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Give Away!  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5E328-BEFD-18AF-1C0E-06BFFF9B5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783" y="1968201"/>
            <a:ext cx="5076091" cy="1590675"/>
          </a:xfrm>
        </p:spPr>
        <p:txBody>
          <a:bodyPr/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Enzyme in Action Kit</a:t>
            </a:r>
          </a:p>
        </p:txBody>
      </p:sp>
      <p:sp>
        <p:nvSpPr>
          <p:cNvPr id="2" name="Google Shape;128;p22">
            <a:extLst>
              <a:ext uri="{FF2B5EF4-FFF2-40B4-BE49-F238E27FC236}">
                <a16:creationId xmlns:a16="http://schemas.microsoft.com/office/drawing/2014/main" id="{08979552-8A5C-91AE-0969-4050E84C8571}"/>
              </a:ext>
            </a:extLst>
          </p:cNvPr>
          <p:cNvSpPr txBox="1">
            <a:spLocks/>
          </p:cNvSpPr>
          <p:nvPr/>
        </p:nvSpPr>
        <p:spPr>
          <a:xfrm>
            <a:off x="200680" y="5962494"/>
            <a:ext cx="8602539" cy="1239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SzPts val="3000"/>
            </a:pPr>
            <a:r>
              <a:rPr lang="en-US" sz="2250" dirty="0"/>
              <a:t>Purchase kits at </a:t>
            </a:r>
            <a:r>
              <a:rPr lang="en-US" sz="2250" b="1" dirty="0">
                <a:solidFill>
                  <a:srgbClr val="008000"/>
                </a:solidFill>
              </a:rPr>
              <a:t>3dmoleculardesigns.com</a:t>
            </a:r>
            <a:r>
              <a:rPr lang="en-US" sz="2250" dirty="0"/>
              <a:t>. </a:t>
            </a:r>
            <a:endParaRPr lang="en-US" dirty="0"/>
          </a:p>
          <a:p>
            <a:pPr marL="0" indent="0"/>
            <a:r>
              <a:rPr lang="en-US" sz="2100" dirty="0"/>
              <a:t>Receive 20% off most items in our catalog with Discount Code FC23.</a:t>
            </a:r>
            <a:r>
              <a:rPr lang="en-US" sz="1200" i="1" dirty="0"/>
              <a:t>.</a:t>
            </a:r>
            <a:endParaRPr lang="en-US" sz="1200" b="1" i="1" dirty="0">
              <a:solidFill>
                <a:srgbClr val="008000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1F2B1E8-5140-8B76-A9E1-F9227A781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730" y="1284723"/>
            <a:ext cx="4935477" cy="382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4114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7B6B6-9BBF-9D0D-8D55-D032D765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Resources and Materials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75E328-BEFD-18AF-1C0E-06BFFF9B5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807" y="1694654"/>
            <a:ext cx="5076091" cy="1590675"/>
          </a:xfrm>
        </p:spPr>
        <p:txBody>
          <a:bodyPr/>
          <a:lstStyle/>
          <a:p>
            <a:pPr marL="3810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CBDC8EE-B61E-3681-B5C0-0EBC33E02D71}"/>
              </a:ext>
            </a:extLst>
          </p:cNvPr>
          <p:cNvSpPr txBox="1">
            <a:spLocks/>
          </p:cNvSpPr>
          <p:nvPr/>
        </p:nvSpPr>
        <p:spPr>
          <a:xfrm>
            <a:off x="614207" y="1847054"/>
            <a:ext cx="5076091" cy="1590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Font typeface="Arial"/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Kits Used in this workshop: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Amino Acid Building Blocks Amino Acid Starter Kit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Enzymes in Action Kit</a:t>
            </a:r>
          </a:p>
        </p:txBody>
      </p:sp>
      <p:sp>
        <p:nvSpPr>
          <p:cNvPr id="7" name="Google Shape;128;p22">
            <a:extLst>
              <a:ext uri="{FF2B5EF4-FFF2-40B4-BE49-F238E27FC236}">
                <a16:creationId xmlns:a16="http://schemas.microsoft.com/office/drawing/2014/main" id="{5D641C0D-E3D4-DC8F-B008-D9DEB473D66B}"/>
              </a:ext>
            </a:extLst>
          </p:cNvPr>
          <p:cNvSpPr txBox="1">
            <a:spLocks/>
          </p:cNvSpPr>
          <p:nvPr/>
        </p:nvSpPr>
        <p:spPr>
          <a:xfrm>
            <a:off x="614207" y="5618788"/>
            <a:ext cx="8024069" cy="1239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SzPts val="3000"/>
            </a:pPr>
            <a:r>
              <a:rPr lang="en-US" sz="2250" dirty="0"/>
              <a:t>Purchase kits at </a:t>
            </a:r>
            <a:r>
              <a:rPr lang="en-US" sz="2250" b="1" dirty="0">
                <a:solidFill>
                  <a:srgbClr val="008000"/>
                </a:solidFill>
              </a:rPr>
              <a:t>3dmoleculardesigns.com</a:t>
            </a:r>
            <a:r>
              <a:rPr lang="en-US" sz="2250" dirty="0"/>
              <a:t>. </a:t>
            </a:r>
            <a:endParaRPr lang="en-US" dirty="0"/>
          </a:p>
          <a:p>
            <a:pPr marL="0" indent="0"/>
            <a:r>
              <a:rPr lang="en-US" sz="2100" dirty="0"/>
              <a:t>Receive 10% off most items in our catalog. </a:t>
            </a:r>
            <a:r>
              <a:rPr lang="en-US" sz="1200" i="1" dirty="0"/>
              <a:t>Student Modeling Packs are not eligible for discount.</a:t>
            </a:r>
            <a:endParaRPr lang="en-US" sz="1200" b="1" i="1" dirty="0">
              <a:solidFill>
                <a:srgbClr val="008000"/>
              </a:solidFill>
            </a:endParaRPr>
          </a:p>
        </p:txBody>
      </p:sp>
      <p:pic>
        <p:nvPicPr>
          <p:cNvPr id="8" name="Picture 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333A65E-6D65-7BC9-2B0A-2AFB5E6D8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739" y="3614907"/>
            <a:ext cx="1851481" cy="1851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C917A6-7C91-0BC8-3952-D505656186F9}"/>
              </a:ext>
            </a:extLst>
          </p:cNvPr>
          <p:cNvSpPr txBox="1"/>
          <p:nvPr/>
        </p:nvSpPr>
        <p:spPr>
          <a:xfrm>
            <a:off x="2286000" y="324722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28CB84B-CC48-0F19-92FA-1D1CB3556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611" y="1617613"/>
            <a:ext cx="2346960" cy="156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7A45B361-BF69-C089-D644-31A397123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912" y="3459685"/>
            <a:ext cx="2071546" cy="207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9232B4D-C5BC-779C-E6C4-A4E00D422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617" y="3302810"/>
            <a:ext cx="2670602" cy="207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6510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8c916bf2c4_0_276"/>
          <p:cNvSpPr txBox="1">
            <a:spLocks noGrp="1"/>
          </p:cNvSpPr>
          <p:nvPr>
            <p:ph type="sldNum" idx="12"/>
          </p:nvPr>
        </p:nvSpPr>
        <p:spPr>
          <a:xfrm>
            <a:off x="8771066" y="5581780"/>
            <a:ext cx="328275" cy="273825"/>
          </a:xfrm>
          <a:prstGeom prst="rect">
            <a:avLst/>
          </a:prstGeom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44</a:t>
            </a:fld>
            <a:endParaRPr/>
          </a:p>
        </p:txBody>
      </p:sp>
      <p:sp>
        <p:nvSpPr>
          <p:cNvPr id="223" name="Google Shape;223;g28c916bf2c4_0_276"/>
          <p:cNvSpPr txBox="1"/>
          <p:nvPr/>
        </p:nvSpPr>
        <p:spPr>
          <a:xfrm>
            <a:off x="91094" y="445521"/>
            <a:ext cx="8402400" cy="114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accent6"/>
                </a:solidFill>
                <a:latin typeface="Verdana Pro Cond SemiBold" panose="020F0502020204030204" pitchFamily="34" charset="0"/>
              </a:rPr>
              <a:t>Summer Course 2024</a:t>
            </a:r>
          </a:p>
          <a:p>
            <a:pPr algn="ctr">
              <a:lnSpc>
                <a:spcPct val="90000"/>
              </a:lnSpc>
            </a:pPr>
            <a:r>
              <a:rPr lang="en-US" sz="3200" b="1" dirty="0">
                <a:solidFill>
                  <a:schemeClr val="accent6"/>
                </a:solidFill>
                <a:latin typeface="Verdana Pro Cond SemiBold" panose="020F0502020204030204" pitchFamily="34" charset="0"/>
              </a:rPr>
              <a:t>Modeling the Molecular World</a:t>
            </a:r>
            <a:endParaRPr sz="3200" b="1" dirty="0">
              <a:solidFill>
                <a:schemeClr val="accent6"/>
              </a:solidFill>
              <a:latin typeface="Verdana Pro Cond SemiBold" panose="020F0502020204030204" pitchFamily="34" charset="0"/>
            </a:endParaRPr>
          </a:p>
        </p:txBody>
      </p:sp>
      <p:sp>
        <p:nvSpPr>
          <p:cNvPr id="224" name="Google Shape;224;g28c916bf2c4_0_276"/>
          <p:cNvSpPr txBox="1"/>
          <p:nvPr/>
        </p:nvSpPr>
        <p:spPr>
          <a:xfrm>
            <a:off x="197590" y="1556463"/>
            <a:ext cx="8402400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Join us in Milwaukee 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for hands-on discovery and professional development 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                               July 29 – Aug 2 OR Aug 5 – 9  	</a:t>
            </a:r>
            <a:r>
              <a:rPr lang="en-US" sz="1350" b="1" dirty="0">
                <a:solidFill>
                  <a:srgbClr val="000000"/>
                </a:solidFill>
                <a:latin typeface="Verdana Pro Cond SemiBold" panose="020B0706030504040204" pitchFamily="34" charset="0"/>
                <a:ea typeface="Calibri"/>
                <a:cs typeface="Calibri"/>
                <a:sym typeface="Calibri"/>
              </a:rPr>
              <a:t>					</a:t>
            </a:r>
            <a:endParaRPr sz="1350" b="1" dirty="0">
              <a:solidFill>
                <a:srgbClr val="000000"/>
              </a:solidFill>
              <a:latin typeface="Verdana Pro Cond SemiBold" panose="020B070603050404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g28c916bf2c4_0_2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2294" y="2813359"/>
            <a:ext cx="3530883" cy="2634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6" name="Google Shape;226;g28c916bf2c4_0_276"/>
          <p:cNvSpPr txBox="1"/>
          <p:nvPr/>
        </p:nvSpPr>
        <p:spPr>
          <a:xfrm>
            <a:off x="4204280" y="5726393"/>
            <a:ext cx="4939720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Bring an empty suitcase! </a:t>
            </a:r>
            <a:br>
              <a:rPr lang="en-US" sz="20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You'll take home all these classroom resources!</a:t>
            </a:r>
            <a:endParaRPr sz="2000" b="1" dirty="0">
              <a:solidFill>
                <a:srgbClr val="7030A0"/>
              </a:solidFill>
            </a:endParaRPr>
          </a:p>
        </p:txBody>
      </p:sp>
      <p:sp>
        <p:nvSpPr>
          <p:cNvPr id="227" name="Google Shape;227;g28c916bf2c4_0_276"/>
          <p:cNvSpPr/>
          <p:nvPr/>
        </p:nvSpPr>
        <p:spPr>
          <a:xfrm rot="-5400000">
            <a:off x="7146950" y="5591982"/>
            <a:ext cx="481625" cy="402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B672E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/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28c916bf2c4_0_276"/>
          <p:cNvSpPr txBox="1"/>
          <p:nvPr/>
        </p:nvSpPr>
        <p:spPr>
          <a:xfrm>
            <a:off x="1056468" y="6034170"/>
            <a:ext cx="1847025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sz="2000" b="1" dirty="0">
                <a:solidFill>
                  <a:srgbClr val="6C3078"/>
                </a:solidFill>
                <a:latin typeface="Calibri"/>
                <a:ea typeface="Calibri"/>
                <a:cs typeface="Calibri"/>
                <a:sym typeface="Calibri"/>
              </a:rPr>
              <a:t>Scan to register</a:t>
            </a:r>
            <a:r>
              <a:rPr lang="en-US" sz="1350" b="1" dirty="0">
                <a:solidFill>
                  <a:srgbClr val="6C3078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1350" b="1" dirty="0">
              <a:solidFill>
                <a:srgbClr val="6C307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g28c916bf2c4_0_276" descr="Qr cod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502" y="2805500"/>
            <a:ext cx="2812979" cy="2913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8E27950A-1C99-EAD3-998B-B6142C8C2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17" y="3092533"/>
            <a:ext cx="3717966" cy="371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y questions">
            <a:extLst>
              <a:ext uri="{FF2B5EF4-FFF2-40B4-BE49-F238E27FC236}">
                <a16:creationId xmlns:a16="http://schemas.microsoft.com/office/drawing/2014/main" id="{9A81E922-0998-0023-3333-22801B78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769" y="1388797"/>
            <a:ext cx="3802856" cy="380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060F1C2-2EB7-E0EB-CEC2-AA2720F8B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61926" y="5191653"/>
            <a:ext cx="7419975" cy="134182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+mn-lt"/>
              </a:rPr>
              <a:t>Stop by and See Us at the </a:t>
            </a:r>
          </a:p>
          <a:p>
            <a:pPr algn="ctr"/>
            <a:r>
              <a:rPr lang="en-US" sz="2400" b="1" dirty="0">
                <a:solidFill>
                  <a:schemeClr val="accent6"/>
                </a:solidFill>
                <a:latin typeface="+mn-lt"/>
              </a:rPr>
              <a:t>3d molecular designs </a:t>
            </a:r>
          </a:p>
          <a:p>
            <a:pPr algn="ctr"/>
            <a:r>
              <a:rPr lang="en-US" sz="2400" b="1" dirty="0">
                <a:solidFill>
                  <a:srgbClr val="7030A0"/>
                </a:solidFill>
                <a:latin typeface="+mn-lt"/>
              </a:rPr>
              <a:t>Booth 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6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6D2CF8-68BE-9474-F969-F00F069B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Amino Acid Starter Kit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28CD3-50C4-47E8-9516-1A720BBD8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976" y="5574260"/>
            <a:ext cx="8402434" cy="798690"/>
          </a:xfrm>
        </p:spPr>
        <p:txBody>
          <a:bodyPr>
            <a:normAutofit fontScale="850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https://3dmoleculardesigns.com/classroom_resources/flow-of-genetic-information-kit/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B2C82C7-9652-5DF1-B41E-EB86AA477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" y="2286000"/>
            <a:ext cx="3472412" cy="2895600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8117519-175E-E586-1387-54B9DA506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440" y="1806892"/>
            <a:ext cx="2878544" cy="3720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6849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17B6B6-9BBF-9D0D-8D55-D032D765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accent6"/>
                </a:solidFill>
              </a:rPr>
              <a:t>Resources and Materials</a:t>
            </a:r>
            <a:endParaRPr lang="en-US" sz="400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5D9BB28-FC9A-54CF-7CC5-1BBB973258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61963" y="1693863"/>
            <a:ext cx="6073689" cy="1957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8575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667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57175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>
              <a:buFont typeface="Arial"/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Kits Used in this workshop: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Amino Acid Building Block Models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Amino Acid Starter Kit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Codon Chart</a:t>
            </a:r>
          </a:p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Handouts</a:t>
            </a: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8B8B3A5-2FD4-C02F-BD46-9B21AD0D0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51" y="4026656"/>
            <a:ext cx="2274962" cy="2274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Content Placeholder 6" descr="Calendar&#10;&#10;Description automatically generated">
            <a:extLst>
              <a:ext uri="{FF2B5EF4-FFF2-40B4-BE49-F238E27FC236}">
                <a16:creationId xmlns:a16="http://schemas.microsoft.com/office/drawing/2014/main" id="{52745AC6-4712-13C9-E111-A6213360AE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89" y="4226117"/>
            <a:ext cx="2550160" cy="2071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2392A63-20D7-A3A1-5C7C-D87A20D9A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59" y="1595501"/>
            <a:ext cx="2346960" cy="156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81553ADD-8EC2-3380-0E41-37B9CA8788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72" y="3062797"/>
            <a:ext cx="2483629" cy="2071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7051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3E7F5-E98D-43C5-ABB7-7310106E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931" y="1811048"/>
            <a:ext cx="5016169" cy="54457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6"/>
                </a:solidFill>
              </a:rPr>
              <a:t>Lab: </a:t>
            </a:r>
            <a:br>
              <a:rPr lang="en-US" sz="3200" b="1" dirty="0">
                <a:solidFill>
                  <a:schemeClr val="accent6"/>
                </a:solidFill>
              </a:rPr>
            </a:br>
            <a:r>
              <a:rPr lang="en-US" sz="3200" b="1" dirty="0">
                <a:solidFill>
                  <a:schemeClr val="accent6"/>
                </a:solidFill>
              </a:rPr>
              <a:t>Enzymes in 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89489-9E1C-F80D-52BF-0EFE0E275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771" y="6099858"/>
            <a:ext cx="8947229" cy="748461"/>
          </a:xfrm>
        </p:spPr>
        <p:txBody>
          <a:bodyPr>
            <a:normAutofit fontScale="77500" lnSpcReduction="20000"/>
          </a:bodyPr>
          <a:lstStyle/>
          <a:p>
            <a:pPr marL="3810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Resources for this lab found at: 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https://3dmoleculardesigns.com/classroom_resources/enzymes-in-action-kit/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EA5B3C6-B597-9774-9029-29BB55EFF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697" y="1933222"/>
            <a:ext cx="3017633" cy="3927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BC9AD8B-B542-D17B-AD8B-0877BAE3D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84" y="2900875"/>
            <a:ext cx="4158393" cy="2959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BD962E3-191B-3177-9B06-C6FE3429BFF9}"/>
              </a:ext>
            </a:extLst>
          </p:cNvPr>
          <p:cNvSpPr txBox="1">
            <a:spLocks/>
          </p:cNvSpPr>
          <p:nvPr/>
        </p:nvSpPr>
        <p:spPr>
          <a:xfrm>
            <a:off x="765540" y="836276"/>
            <a:ext cx="7587273" cy="5445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7030A0"/>
                </a:solidFill>
              </a:rPr>
              <a:t>Let’s Take A Peek!</a:t>
            </a:r>
          </a:p>
        </p:txBody>
      </p:sp>
      <p:pic>
        <p:nvPicPr>
          <p:cNvPr id="1026" name="Picture 2" descr="eye emoji">
            <a:extLst>
              <a:ext uri="{FF2B5EF4-FFF2-40B4-BE49-F238E27FC236}">
                <a16:creationId xmlns:a16="http://schemas.microsoft.com/office/drawing/2014/main" id="{0CB410A2-8FC9-E015-0403-EC058772E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71" y="829953"/>
            <a:ext cx="1919917" cy="191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041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F4747E-DE24-C6A4-39FF-AD499545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82" y="1068326"/>
            <a:ext cx="8402435" cy="544574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6"/>
                </a:solidFill>
              </a:rPr>
              <a:t>Protein Structure</a:t>
            </a:r>
          </a:p>
        </p:txBody>
      </p:sp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BD4C875C-5BE7-021B-BBFD-DBCBDBAE8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3" y="5155107"/>
            <a:ext cx="1201819" cy="1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ACB9705-FAFE-223E-3ED5-9C3739647C73}"/>
              </a:ext>
            </a:extLst>
          </p:cNvPr>
          <p:cNvSpPr txBox="1">
            <a:spLocks/>
          </p:cNvSpPr>
          <p:nvPr/>
        </p:nvSpPr>
        <p:spPr>
          <a:xfrm>
            <a:off x="1298318" y="5413376"/>
            <a:ext cx="8402434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/>
            <a:r>
              <a:rPr lang="en-US" sz="2800" b="1" dirty="0">
                <a:solidFill>
                  <a:schemeClr val="accent2"/>
                </a:solidFill>
              </a:rPr>
              <a:t>How can students learn the concept of the Protein Structure through Modeling?</a:t>
            </a:r>
          </a:p>
        </p:txBody>
      </p:sp>
      <p:pic>
        <p:nvPicPr>
          <p:cNvPr id="2054" name="Picture 6" descr="Protein Structure | BioNinja">
            <a:extLst>
              <a:ext uri="{FF2B5EF4-FFF2-40B4-BE49-F238E27FC236}">
                <a16:creationId xmlns:a16="http://schemas.microsoft.com/office/drawing/2014/main" id="{197AAA79-F744-59B4-84F7-525DBB17B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81175"/>
            <a:ext cx="770572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0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F4747E-DE24-C6A4-39FF-AD4995450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47" y="1514902"/>
            <a:ext cx="8402435" cy="544574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accent6"/>
                </a:solidFill>
              </a:rPr>
              <a:t>Protein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64418-2534-D7B0-CD0C-0B8DFA09D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747" y="2386504"/>
            <a:ext cx="5186654" cy="2441575"/>
          </a:xfrm>
        </p:spPr>
        <p:txBody>
          <a:bodyPr>
            <a:noAutofit/>
          </a:bodyPr>
          <a:lstStyle/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Primary Structure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Secondary Structure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Tertiary Structure</a:t>
            </a:r>
          </a:p>
          <a:p>
            <a:pPr marL="51435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Quaternary Structure</a:t>
            </a:r>
          </a:p>
        </p:txBody>
      </p:sp>
      <p:pic>
        <p:nvPicPr>
          <p:cNvPr id="3" name="Picture 2" descr="Bitmoji Image">
            <a:extLst>
              <a:ext uri="{FF2B5EF4-FFF2-40B4-BE49-F238E27FC236}">
                <a16:creationId xmlns:a16="http://schemas.microsoft.com/office/drawing/2014/main" id="{BD4C875C-5BE7-021B-BBFD-DBCBDBAE8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3" y="5155107"/>
            <a:ext cx="1201819" cy="1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ACB9705-FAFE-223E-3ED5-9C3739647C73}"/>
              </a:ext>
            </a:extLst>
          </p:cNvPr>
          <p:cNvSpPr txBox="1">
            <a:spLocks/>
          </p:cNvSpPr>
          <p:nvPr/>
        </p:nvSpPr>
        <p:spPr>
          <a:xfrm>
            <a:off x="1298318" y="5413376"/>
            <a:ext cx="8402434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marR="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8100" indent="0"/>
            <a:r>
              <a:rPr lang="en-US" sz="2800" b="1" dirty="0">
                <a:solidFill>
                  <a:schemeClr val="accent2"/>
                </a:solidFill>
              </a:rPr>
              <a:t>How can students learn the concept of the Protein Structure through Modeling?</a:t>
            </a:r>
          </a:p>
        </p:txBody>
      </p:sp>
      <p:pic>
        <p:nvPicPr>
          <p:cNvPr id="7" name="Picture 4" descr="Using Protein Sequences to Predict Structure - Ideas | Institute for  Advanced Study">
            <a:extLst>
              <a:ext uri="{FF2B5EF4-FFF2-40B4-BE49-F238E27FC236}">
                <a16:creationId xmlns:a16="http://schemas.microsoft.com/office/drawing/2014/main" id="{40E81705-0CD0-E60E-CC4C-7AA6D9809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80" y="2644773"/>
            <a:ext cx="2714273" cy="23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87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5AFBBE16-382A-4F7D-B8E3-CE773DE954C1}" vid="{D4C41A7D-6E49-4679-85F4-23878CBC00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5AFBBE16-382A-4F7D-B8E3-CE773DE954C1}" vid="{56A8BE5E-D059-4C15-858F-71BAEA1ABF92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5AFBBE16-382A-4F7D-B8E3-CE773DE954C1}" vid="{D4C41A7D-6E49-4679-85F4-23878CBC00F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F5C9F0-5FA4-4328-8840-83096B3D5485}">
  <ds:schemaRefs>
    <ds:schemaRef ds:uri="http://schemas.microsoft.com/office/2006/documentManagement/types"/>
    <ds:schemaRef ds:uri="http://purl.org/dc/dcmitype/"/>
    <ds:schemaRef ds:uri="http://purl.org/dc/terms/"/>
    <ds:schemaRef ds:uri="cfebaabb-06ba-495d-9116-624c50a03998"/>
    <ds:schemaRef ds:uri="256d1f37-a5bf-40ea-9e3b-df9e783b5a8c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fccfdd5f-3cf6-48f3-9c58-398738ebd059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B5ACEE-BCD2-4CD4-B6AF-29EFF9DA02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611</TotalTime>
  <Words>1214</Words>
  <Application>Microsoft Office PowerPoint</Application>
  <PresentationFormat>On-screen Show (4:3)</PresentationFormat>
  <Paragraphs>204</Paragraphs>
  <Slides>47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9" baseType="lpstr">
      <vt:lpstr>Arial</vt:lpstr>
      <vt:lpstr>Calibri</vt:lpstr>
      <vt:lpstr>Calibri Light</vt:lpstr>
      <vt:lpstr>Courier New</vt:lpstr>
      <vt:lpstr>dm sans</vt:lpstr>
      <vt:lpstr>Verdana Pro</vt:lpstr>
      <vt:lpstr>Verdana Pro Cond SemiBold</vt:lpstr>
      <vt:lpstr>Verdana Pro SemiBold</vt:lpstr>
      <vt:lpstr>Wingdings</vt:lpstr>
      <vt:lpstr>Custom Design</vt:lpstr>
      <vt:lpstr>Office Theme</vt:lpstr>
      <vt:lpstr>1_Custom Design</vt:lpstr>
      <vt:lpstr>Make the Complex Easy!  Modeling Proteins and Protein Structure</vt:lpstr>
      <vt:lpstr>Mary Howard</vt:lpstr>
      <vt:lpstr>Mary Howard Basic Background</vt:lpstr>
      <vt:lpstr>Icebreaker</vt:lpstr>
      <vt:lpstr>Amino Acid Starter Kit</vt:lpstr>
      <vt:lpstr>Resources and Materials</vt:lpstr>
      <vt:lpstr>Lab:  Enzymes in Action</vt:lpstr>
      <vt:lpstr>Protein Structure</vt:lpstr>
      <vt:lpstr>Protein Structure</vt:lpstr>
      <vt:lpstr>Amino Acid Structure</vt:lpstr>
      <vt:lpstr>Amino Acid Building Block Kit</vt:lpstr>
      <vt:lpstr>Can you Build an Amino Acid?</vt:lpstr>
      <vt:lpstr>Model Color Coding Key</vt:lpstr>
      <vt:lpstr>Proteins Are Made of Amino Acids</vt:lpstr>
      <vt:lpstr>Can you Build Polypeptides?</vt:lpstr>
      <vt:lpstr>My Favorite:</vt:lpstr>
      <vt:lpstr>Challenge your students: </vt:lpstr>
      <vt:lpstr>Highlights: Versatility</vt:lpstr>
      <vt:lpstr>PowerPoint Presentation</vt:lpstr>
      <vt:lpstr>Protein Structure</vt:lpstr>
      <vt:lpstr>Protein Structure</vt:lpstr>
      <vt:lpstr>Why and How Do Polypeptides Fold into their Protein Structure?</vt:lpstr>
      <vt:lpstr>Amino Acid Starter Kit</vt:lpstr>
      <vt:lpstr>Classroom Tips: </vt:lpstr>
      <vt:lpstr>Amino Acid Starter Kit</vt:lpstr>
      <vt:lpstr>PowerPoint Presentation</vt:lpstr>
      <vt:lpstr>Highlights: Students See Side Chains Sorted by Their Chemical Properties</vt:lpstr>
      <vt:lpstr>Protein Folding</vt:lpstr>
      <vt:lpstr>Classroom Tips: </vt:lpstr>
      <vt:lpstr>My Favorite:   </vt:lpstr>
      <vt:lpstr>Highlights:  Concept of Structure/Function </vt:lpstr>
      <vt:lpstr>What’s Next?</vt:lpstr>
      <vt:lpstr>Examples and Suggestions</vt:lpstr>
      <vt:lpstr>Lab: Enzymes in Action</vt:lpstr>
      <vt:lpstr>Lab: Enzymes in Action</vt:lpstr>
      <vt:lpstr>Activity: Lactose Intolerance</vt:lpstr>
      <vt:lpstr>Activity: Lactose Lab</vt:lpstr>
      <vt:lpstr>Activity: Hemoglobin Disorders</vt:lpstr>
      <vt:lpstr>Activity:  </vt:lpstr>
      <vt:lpstr>PowerPoint Presentation</vt:lpstr>
      <vt:lpstr>Reflection Activity</vt:lpstr>
      <vt:lpstr>Give Away!  </vt:lpstr>
      <vt:lpstr>Resources and Materials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Nick Salvaggio</cp:lastModifiedBy>
  <cp:revision>7</cp:revision>
  <dcterms:created xsi:type="dcterms:W3CDTF">2023-09-08T18:48:59Z</dcterms:created>
  <dcterms:modified xsi:type="dcterms:W3CDTF">2023-11-20T18:49:33Z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