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28" roundtripDataSignature="AMtx7miSmDw07xvrqu+7aEcEhNP1YaJHO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customschemas.google.com/relationships/presentationmetadata" Target="metadata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8fb7258e08_0_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28fb7258e08_0_6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g28fb7258e08_0_6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8fb7258e08_0_7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8fb7258e08_0_7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g28fb7258e08_0_7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8fb7258e08_0_8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28fb7258e08_0_8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g28fb7258e08_0_8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8fb7258e08_0_8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28fb7258e08_0_8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g28fb7258e08_0_8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8fb7258e08_0_9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28fb7258e08_0_9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g28fb7258e08_0_9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8fb7258e08_0_10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28fb7258e08_0_10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g28fb7258e08_0_10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8fb7258e08_0_1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28fb7258e08_0_1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g28fb7258e08_0_11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8fb7258e08_0_1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28fb7258e08_0_1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g28fb7258e08_0_12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28fb7258e08_0_1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28fb7258e08_0_1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g28fb7258e08_0_13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28fb7258e08_0_1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28fb7258e08_0_1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g28fb7258e08_0_14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8fb7258e08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28fb7258e08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g28fb7258e08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28c7ff295e4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28c7ff295e4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g28c7ff295e4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8fb7258e08_0_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8fb7258e08_0_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g28fb7258e08_0_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8fb7258e08_0_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8fb7258e08_0_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g28fb7258e08_0_2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8fb7258e08_0_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28fb7258e08_0_3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g28fb7258e08_0_3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8fb7258e08_0_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8fb7258e08_0_3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g28fb7258e08_0_3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8fb7258e08_0_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8fb7258e08_0_4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g28fb7258e08_0_4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8fb7258e08_0_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28fb7258e08_0_5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g28fb7258e08_0_5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8fb7258e08_0_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28fb7258e08_0_5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g28fb7258e08_0_5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 Slide 1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9"/>
          <p:cNvSpPr txBox="1"/>
          <p:nvPr>
            <p:ph type="title"/>
          </p:nvPr>
        </p:nvSpPr>
        <p:spPr>
          <a:xfrm>
            <a:off x="4544839" y="1727847"/>
            <a:ext cx="6585327" cy="2362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9"/>
          <p:cNvSpPr/>
          <p:nvPr>
            <p:ph idx="2" type="pic"/>
          </p:nvPr>
        </p:nvSpPr>
        <p:spPr>
          <a:xfrm>
            <a:off x="8334986" y="2766382"/>
            <a:ext cx="4671589" cy="4671589"/>
          </a:xfrm>
          <a:prstGeom prst="rect">
            <a:avLst/>
          </a:prstGeom>
          <a:noFill/>
          <a:ln>
            <a:noFill/>
          </a:ln>
        </p:spPr>
      </p:sp>
      <p:sp>
        <p:nvSpPr>
          <p:cNvPr id="19" name="Google Shape;19;p19"/>
          <p:cNvSpPr txBox="1"/>
          <p:nvPr>
            <p:ph idx="1" type="subTitle"/>
          </p:nvPr>
        </p:nvSpPr>
        <p:spPr>
          <a:xfrm>
            <a:off x="4544839" y="4407694"/>
            <a:ext cx="3506168" cy="1410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BODY Slide RIGHT 1">
  <p:cSld name="5_BODY Slide RIGHT 1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28"/>
          <p:cNvSpPr txBox="1"/>
          <p:nvPr>
            <p:ph type="title"/>
          </p:nvPr>
        </p:nvSpPr>
        <p:spPr>
          <a:xfrm>
            <a:off x="389861" y="231303"/>
            <a:ext cx="9144000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8"/>
          <p:cNvSpPr/>
          <p:nvPr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28"/>
          <p:cNvSpPr txBox="1"/>
          <p:nvPr>
            <p:ph idx="12" type="sldNum"/>
          </p:nvPr>
        </p:nvSpPr>
        <p:spPr>
          <a:xfrm>
            <a:off x="11694754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BODY Slide RIGHT 2">
  <p:cSld name="7_BODY Slide RIGHT 2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ckground pattern&#10;&#10;Description automatically generated with low confidence" id="72" name="Google Shape;72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29"/>
          <p:cNvSpPr txBox="1"/>
          <p:nvPr>
            <p:ph type="title"/>
          </p:nvPr>
        </p:nvSpPr>
        <p:spPr>
          <a:xfrm>
            <a:off x="448178" y="251489"/>
            <a:ext cx="10694743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9"/>
          <p:cNvSpPr/>
          <p:nvPr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29"/>
          <p:cNvSpPr/>
          <p:nvPr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29"/>
          <p:cNvSpPr txBox="1"/>
          <p:nvPr>
            <p:ph idx="12" type="sldNum"/>
          </p:nvPr>
        </p:nvSpPr>
        <p:spPr>
          <a:xfrm>
            <a:off x="11694754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BODY Slide RIGHT 3">
  <p:cSld name="6_BODY Slide RIGHT 3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30"/>
          <p:cNvSpPr txBox="1"/>
          <p:nvPr>
            <p:ph type="title"/>
          </p:nvPr>
        </p:nvSpPr>
        <p:spPr>
          <a:xfrm>
            <a:off x="942753" y="289589"/>
            <a:ext cx="10193081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0"/>
          <p:cNvSpPr/>
          <p:nvPr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30"/>
          <p:cNvSpPr/>
          <p:nvPr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30"/>
          <p:cNvSpPr txBox="1"/>
          <p:nvPr>
            <p:ph idx="12" type="sldNum"/>
          </p:nvPr>
        </p:nvSpPr>
        <p:spPr>
          <a:xfrm>
            <a:off x="11694754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BODY Slide RIGHT 4">
  <p:cSld name="7_BODY Slide RIGHT 4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31"/>
          <p:cNvSpPr txBox="1"/>
          <p:nvPr>
            <p:ph type="title"/>
          </p:nvPr>
        </p:nvSpPr>
        <p:spPr>
          <a:xfrm>
            <a:off x="942754" y="294463"/>
            <a:ext cx="10200167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31"/>
          <p:cNvSpPr/>
          <p:nvPr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31"/>
          <p:cNvSpPr/>
          <p:nvPr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31"/>
          <p:cNvSpPr txBox="1"/>
          <p:nvPr>
            <p:ph idx="12" type="sldNum"/>
          </p:nvPr>
        </p:nvSpPr>
        <p:spPr>
          <a:xfrm>
            <a:off x="11694754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CLOSING Slide 2">
  <p:cSld name="11_CLOSING Slide 2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CLOSING Slide 1">
  <p:cSld name="8_CLOSING Slide 1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CLOSING Slide 3">
  <p:cSld name="12_CLOSING Slide 3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CLOSING Slide 4">
  <p:cSld name="13_CLOSING Slide 4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 2">
  <p:cSld name="1_TITLE Slide 2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0"/>
          <p:cNvSpPr txBox="1"/>
          <p:nvPr>
            <p:ph type="title"/>
          </p:nvPr>
        </p:nvSpPr>
        <p:spPr>
          <a:xfrm>
            <a:off x="4544839" y="1727847"/>
            <a:ext cx="6585327" cy="2362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0"/>
          <p:cNvSpPr txBox="1"/>
          <p:nvPr>
            <p:ph idx="1" type="subTitle"/>
          </p:nvPr>
        </p:nvSpPr>
        <p:spPr>
          <a:xfrm>
            <a:off x="4544839" y="4407694"/>
            <a:ext cx="3506168" cy="1410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ODY Slide TOP 1">
  <p:cSld name="1_BODY Slide TOP 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21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1"/>
          <p:cNvSpPr txBox="1"/>
          <p:nvPr>
            <p:ph type="title"/>
          </p:nvPr>
        </p:nvSpPr>
        <p:spPr>
          <a:xfrm>
            <a:off x="534379" y="958302"/>
            <a:ext cx="11203246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1"/>
          <p:cNvSpPr txBox="1"/>
          <p:nvPr>
            <p:ph idx="1" type="body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21"/>
          <p:cNvSpPr txBox="1"/>
          <p:nvPr>
            <p:ph idx="12" type="sldNum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BODY Slide TOP 2">
  <p:cSld name="2_BODY Slide TOP 2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22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2"/>
          <p:cNvSpPr txBox="1"/>
          <p:nvPr>
            <p:ph idx="12" type="sldNum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" name="Google Shape;34;p22"/>
          <p:cNvSpPr txBox="1"/>
          <p:nvPr>
            <p:ph type="title"/>
          </p:nvPr>
        </p:nvSpPr>
        <p:spPr>
          <a:xfrm>
            <a:off x="534379" y="958302"/>
            <a:ext cx="11203246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2"/>
          <p:cNvSpPr txBox="1"/>
          <p:nvPr>
            <p:ph idx="1" type="body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BODY Slide TOP 3">
  <p:cSld name="3_BODY Slide TOP 3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23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3"/>
          <p:cNvSpPr txBox="1"/>
          <p:nvPr>
            <p:ph idx="12" type="sldNum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0" name="Google Shape;40;p23"/>
          <p:cNvSpPr txBox="1"/>
          <p:nvPr>
            <p:ph type="title"/>
          </p:nvPr>
        </p:nvSpPr>
        <p:spPr>
          <a:xfrm>
            <a:off x="534379" y="958302"/>
            <a:ext cx="11203246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3"/>
          <p:cNvSpPr txBox="1"/>
          <p:nvPr>
            <p:ph idx="1" type="body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BODY Slide LEFT 1">
  <p:cSld name="3_BODY Slide LEFT 1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24"/>
          <p:cNvSpPr txBox="1"/>
          <p:nvPr>
            <p:ph idx="1" type="body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24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24"/>
          <p:cNvSpPr txBox="1"/>
          <p:nvPr>
            <p:ph idx="12" type="sldNum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7" name="Google Shape;47;p24"/>
          <p:cNvSpPr txBox="1"/>
          <p:nvPr>
            <p:ph type="title"/>
          </p:nvPr>
        </p:nvSpPr>
        <p:spPr>
          <a:xfrm>
            <a:off x="1016192" y="414134"/>
            <a:ext cx="9178566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BODY Slide LEFT 2">
  <p:cSld name="4_BODY Slide LEFT 2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25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25"/>
          <p:cNvSpPr txBox="1"/>
          <p:nvPr>
            <p:ph idx="12" type="sldNum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" name="Google Shape;52;p25"/>
          <p:cNvSpPr txBox="1"/>
          <p:nvPr>
            <p:ph idx="1" type="body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25"/>
          <p:cNvSpPr txBox="1"/>
          <p:nvPr>
            <p:ph type="title"/>
          </p:nvPr>
        </p:nvSpPr>
        <p:spPr>
          <a:xfrm>
            <a:off x="1016191" y="414134"/>
            <a:ext cx="10581297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BODY Slide LEFT 3">
  <p:cSld name="5_BODY Slide LEFT 3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26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26"/>
          <p:cNvSpPr txBox="1"/>
          <p:nvPr>
            <p:ph idx="12" type="sldNum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8" name="Google Shape;58;p26"/>
          <p:cNvSpPr txBox="1"/>
          <p:nvPr>
            <p:ph idx="1" type="body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26"/>
          <p:cNvSpPr txBox="1"/>
          <p:nvPr>
            <p:ph type="title"/>
          </p:nvPr>
        </p:nvSpPr>
        <p:spPr>
          <a:xfrm>
            <a:off x="1016191" y="414134"/>
            <a:ext cx="10581297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BODY Slide LEFT 4">
  <p:cSld name="6_BODY Slide LEFT 4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27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27"/>
          <p:cNvSpPr txBox="1"/>
          <p:nvPr>
            <p:ph idx="12" type="sldNum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4" name="Google Shape;64;p27"/>
          <p:cNvSpPr txBox="1"/>
          <p:nvPr>
            <p:ph idx="1" type="body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27"/>
          <p:cNvSpPr txBox="1"/>
          <p:nvPr>
            <p:ph type="title"/>
          </p:nvPr>
        </p:nvSpPr>
        <p:spPr>
          <a:xfrm>
            <a:off x="1016191" y="414134"/>
            <a:ext cx="10581297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1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7.png"/><Relationship Id="rId4" Type="http://schemas.openxmlformats.org/officeDocument/2006/relationships/image" Target="../media/image2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6.png"/><Relationship Id="rId4" Type="http://schemas.openxmlformats.org/officeDocument/2006/relationships/image" Target="../media/image3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0.png"/><Relationship Id="rId4" Type="http://schemas.openxmlformats.org/officeDocument/2006/relationships/image" Target="../media/image3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9.png"/><Relationship Id="rId4" Type="http://schemas.openxmlformats.org/officeDocument/2006/relationships/image" Target="../media/image4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2.png"/><Relationship Id="rId4" Type="http://schemas.openxmlformats.org/officeDocument/2006/relationships/image" Target="../media/image3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3dmoleculardesigns.com/product/chromosome-connections-kit/" TargetMode="External"/><Relationship Id="rId4" Type="http://schemas.openxmlformats.org/officeDocument/2006/relationships/image" Target="../media/image2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3.jpg"/><Relationship Id="rId4" Type="http://schemas.openxmlformats.org/officeDocument/2006/relationships/image" Target="../media/image3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Relationship Id="rId4" Type="http://schemas.openxmlformats.org/officeDocument/2006/relationships/image" Target="../media/image36.png"/><Relationship Id="rId5" Type="http://schemas.openxmlformats.org/officeDocument/2006/relationships/image" Target="../media/image1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"/>
          <p:cNvSpPr txBox="1"/>
          <p:nvPr>
            <p:ph type="title"/>
          </p:nvPr>
        </p:nvSpPr>
        <p:spPr>
          <a:xfrm>
            <a:off x="4544839" y="1727847"/>
            <a:ext cx="6585327" cy="2362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Mitosis and Meiosis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What’s the difference?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"/>
          <p:cNvSpPr txBox="1"/>
          <p:nvPr>
            <p:ph idx="1" type="subTitle"/>
          </p:nvPr>
        </p:nvSpPr>
        <p:spPr>
          <a:xfrm>
            <a:off x="4544839" y="4407694"/>
            <a:ext cx="3506168" cy="1410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And why does it matter?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8fb7258e08_0_66"/>
          <p:cNvSpPr txBox="1"/>
          <p:nvPr>
            <p:ph type="title"/>
          </p:nvPr>
        </p:nvSpPr>
        <p:spPr>
          <a:xfrm>
            <a:off x="1137728" y="2406239"/>
            <a:ext cx="10694700" cy="54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/>
              <a:t>Meiosis not just mitosis twice.</a:t>
            </a:r>
            <a:r>
              <a:rPr b="1" lang="en-US" sz="4800"/>
              <a:t> </a:t>
            </a:r>
            <a:endParaRPr b="1" sz="4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/>
              <a:t>It is a reduction division.</a:t>
            </a:r>
            <a:endParaRPr b="1" sz="4800"/>
          </a:p>
        </p:txBody>
      </p:sp>
      <p:sp>
        <p:nvSpPr>
          <p:cNvPr id="184" name="Google Shape;184;g28fb7258e08_0_66"/>
          <p:cNvSpPr txBox="1"/>
          <p:nvPr>
            <p:ph idx="12" type="sldNum"/>
          </p:nvPr>
        </p:nvSpPr>
        <p:spPr>
          <a:xfrm>
            <a:off x="11694754" y="6299373"/>
            <a:ext cx="437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5" name="Google Shape;185;g28fb7258e08_0_66"/>
          <p:cNvSpPr/>
          <p:nvPr/>
        </p:nvSpPr>
        <p:spPr>
          <a:xfrm>
            <a:off x="407250" y="278771"/>
            <a:ext cx="11240132" cy="116978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0000"/>
                </a:solidFill>
                <a:latin typeface="Arial"/>
              </a:rPr>
              <a:t>Misconception Alert!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8fb7258e08_0_73"/>
          <p:cNvSpPr txBox="1"/>
          <p:nvPr>
            <p:ph type="title"/>
          </p:nvPr>
        </p:nvSpPr>
        <p:spPr>
          <a:xfrm>
            <a:off x="448178" y="251489"/>
            <a:ext cx="10694700" cy="54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Meiosis 1 - all of the big events happen here.</a:t>
            </a:r>
            <a:endParaRPr b="1"/>
          </a:p>
        </p:txBody>
      </p:sp>
      <p:sp>
        <p:nvSpPr>
          <p:cNvPr id="192" name="Google Shape;192;g28fb7258e08_0_73"/>
          <p:cNvSpPr txBox="1"/>
          <p:nvPr>
            <p:ph idx="12" type="sldNum"/>
          </p:nvPr>
        </p:nvSpPr>
        <p:spPr>
          <a:xfrm>
            <a:off x="11694754" y="6299373"/>
            <a:ext cx="437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3" name="Google Shape;193;g28fb7258e08_0_73"/>
          <p:cNvSpPr txBox="1"/>
          <p:nvPr/>
        </p:nvSpPr>
        <p:spPr>
          <a:xfrm>
            <a:off x="1380125" y="2228375"/>
            <a:ext cx="78552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3600"/>
              <a:buFont typeface="Calibri"/>
              <a:buChar char="●"/>
            </a:pPr>
            <a:r>
              <a:rPr b="1" lang="en-US" sz="3600">
                <a:latin typeface="Calibri"/>
                <a:ea typeface="Calibri"/>
                <a:cs typeface="Calibri"/>
                <a:sym typeface="Calibri"/>
              </a:rPr>
              <a:t>Homologous replication</a:t>
            </a:r>
            <a:endParaRPr b="1" sz="3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3600"/>
              <a:buFont typeface="Calibri"/>
              <a:buChar char="●"/>
            </a:pPr>
            <a:r>
              <a:rPr b="1" lang="en-US" sz="3600">
                <a:latin typeface="Calibri"/>
                <a:ea typeface="Calibri"/>
                <a:cs typeface="Calibri"/>
                <a:sym typeface="Calibri"/>
              </a:rPr>
              <a:t>Diploid  to haploid</a:t>
            </a:r>
            <a:endParaRPr b="1" sz="3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8fb7258e08_0_80"/>
          <p:cNvSpPr txBox="1"/>
          <p:nvPr>
            <p:ph type="title"/>
          </p:nvPr>
        </p:nvSpPr>
        <p:spPr>
          <a:xfrm>
            <a:off x="448178" y="251489"/>
            <a:ext cx="10694700" cy="54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Meiosis 1 - </a:t>
            </a:r>
            <a:endParaRPr b="1"/>
          </a:p>
        </p:txBody>
      </p:sp>
      <p:sp>
        <p:nvSpPr>
          <p:cNvPr id="200" name="Google Shape;200;g28fb7258e08_0_80"/>
          <p:cNvSpPr txBox="1"/>
          <p:nvPr>
            <p:ph idx="12" type="sldNum"/>
          </p:nvPr>
        </p:nvSpPr>
        <p:spPr>
          <a:xfrm>
            <a:off x="11694754" y="6299373"/>
            <a:ext cx="437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1" name="Google Shape;201;g28fb7258e08_0_80"/>
          <p:cNvSpPr txBox="1"/>
          <p:nvPr/>
        </p:nvSpPr>
        <p:spPr>
          <a:xfrm>
            <a:off x="448175" y="796000"/>
            <a:ext cx="109917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Prophase 1: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Chromosomes condense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Homologous chromosomes form tetrads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Homologous recombination occurs producing </a:t>
            </a:r>
            <a:r>
              <a:rPr b="1" lang="en-US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genetically distinct</a:t>
            </a: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 chromosomes.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Spindle fibers form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2" name="Google Shape;202;g28fb7258e08_0_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71250" y="4047375"/>
            <a:ext cx="1753251" cy="2617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g28fb7258e08_0_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96001" y="4047375"/>
            <a:ext cx="1831202" cy="26170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8fb7258e08_0_87"/>
          <p:cNvSpPr txBox="1"/>
          <p:nvPr>
            <p:ph type="title"/>
          </p:nvPr>
        </p:nvSpPr>
        <p:spPr>
          <a:xfrm>
            <a:off x="448178" y="251489"/>
            <a:ext cx="10694700" cy="54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Meiosis 1 - </a:t>
            </a:r>
            <a:endParaRPr b="1"/>
          </a:p>
        </p:txBody>
      </p:sp>
      <p:sp>
        <p:nvSpPr>
          <p:cNvPr id="210" name="Google Shape;210;g28fb7258e08_0_87"/>
          <p:cNvSpPr txBox="1"/>
          <p:nvPr>
            <p:ph idx="12" type="sldNum"/>
          </p:nvPr>
        </p:nvSpPr>
        <p:spPr>
          <a:xfrm>
            <a:off x="11694754" y="6299373"/>
            <a:ext cx="437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1" name="Google Shape;211;g28fb7258e08_0_87"/>
          <p:cNvSpPr txBox="1"/>
          <p:nvPr/>
        </p:nvSpPr>
        <p:spPr>
          <a:xfrm>
            <a:off x="943725" y="1219200"/>
            <a:ext cx="100644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Metaphase</a:t>
            </a: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 1: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Chromosomes attach in pairs in the middle of the cell.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2" name="Google Shape;212;g28fb7258e08_0_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29925" y="2500175"/>
            <a:ext cx="3969099" cy="4164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8fb7258e08_0_94"/>
          <p:cNvSpPr txBox="1"/>
          <p:nvPr>
            <p:ph type="title"/>
          </p:nvPr>
        </p:nvSpPr>
        <p:spPr>
          <a:xfrm>
            <a:off x="448178" y="251489"/>
            <a:ext cx="10694700" cy="54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Meiosis 1 - </a:t>
            </a:r>
            <a:endParaRPr b="1"/>
          </a:p>
        </p:txBody>
      </p:sp>
      <p:sp>
        <p:nvSpPr>
          <p:cNvPr id="219" name="Google Shape;219;g28fb7258e08_0_94"/>
          <p:cNvSpPr txBox="1"/>
          <p:nvPr>
            <p:ph idx="12" type="sldNum"/>
          </p:nvPr>
        </p:nvSpPr>
        <p:spPr>
          <a:xfrm>
            <a:off x="11694754" y="6299373"/>
            <a:ext cx="437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0" name="Google Shape;220;g28fb7258e08_0_94"/>
          <p:cNvSpPr txBox="1"/>
          <p:nvPr/>
        </p:nvSpPr>
        <p:spPr>
          <a:xfrm>
            <a:off x="220925" y="1219200"/>
            <a:ext cx="113739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Anaphase</a:t>
            </a: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 1: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Chromosomes separate and migrate towards opposite poles.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1" name="Google Shape;221;g28fb7258e08_0_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39100" y="2500175"/>
            <a:ext cx="2698255" cy="4164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8fb7258e08_0_107"/>
          <p:cNvSpPr txBox="1"/>
          <p:nvPr>
            <p:ph type="title"/>
          </p:nvPr>
        </p:nvSpPr>
        <p:spPr>
          <a:xfrm>
            <a:off x="448178" y="251489"/>
            <a:ext cx="10694700" cy="54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Meiosis 1 - </a:t>
            </a:r>
            <a:endParaRPr b="1"/>
          </a:p>
        </p:txBody>
      </p:sp>
      <p:sp>
        <p:nvSpPr>
          <p:cNvPr id="228" name="Google Shape;228;g28fb7258e08_0_107"/>
          <p:cNvSpPr txBox="1"/>
          <p:nvPr>
            <p:ph idx="12" type="sldNum"/>
          </p:nvPr>
        </p:nvSpPr>
        <p:spPr>
          <a:xfrm>
            <a:off x="11694754" y="6299373"/>
            <a:ext cx="437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9" name="Google Shape;229;g28fb7258e08_0_107"/>
          <p:cNvSpPr txBox="1"/>
          <p:nvPr/>
        </p:nvSpPr>
        <p:spPr>
          <a:xfrm>
            <a:off x="220925" y="1219200"/>
            <a:ext cx="11373900" cy="21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Telophase</a:t>
            </a: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 1 and Cytokinesis: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Nuclear membranes form around the nuclei at opposite poles. Each nuclei will be </a:t>
            </a:r>
            <a:r>
              <a:rPr b="1" lang="en-US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haploid</a:t>
            </a: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.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The cell will divide in the center.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0" name="Google Shape;230;g28fb7258e08_0_107"/>
          <p:cNvGrpSpPr/>
          <p:nvPr/>
        </p:nvGrpSpPr>
        <p:grpSpPr>
          <a:xfrm>
            <a:off x="2293850" y="3374089"/>
            <a:ext cx="7585050" cy="3251522"/>
            <a:chOff x="2293850" y="3374089"/>
            <a:chExt cx="7585050" cy="3251522"/>
          </a:xfrm>
        </p:grpSpPr>
        <p:pic>
          <p:nvPicPr>
            <p:cNvPr id="231" name="Google Shape;231;g28fb7258e08_0_10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5400000">
              <a:off x="4470239" y="1570850"/>
              <a:ext cx="3251522" cy="685799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32" name="Google Shape;232;g28fb7258e08_0_107"/>
            <p:cNvGrpSpPr/>
            <p:nvPr/>
          </p:nvGrpSpPr>
          <p:grpSpPr>
            <a:xfrm>
              <a:off x="2293850" y="3374100"/>
              <a:ext cx="7585050" cy="2898600"/>
              <a:chOff x="2293850" y="3374100"/>
              <a:chExt cx="7585050" cy="2898600"/>
            </a:xfrm>
          </p:grpSpPr>
          <p:sp>
            <p:nvSpPr>
              <p:cNvPr id="233" name="Google Shape;233;g28fb7258e08_0_107"/>
              <p:cNvSpPr/>
              <p:nvPr/>
            </p:nvSpPr>
            <p:spPr>
              <a:xfrm>
                <a:off x="2293850" y="3429000"/>
                <a:ext cx="2304900" cy="2843700"/>
              </a:xfrm>
              <a:prstGeom prst="ellipse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g28fb7258e08_0_107"/>
              <p:cNvSpPr/>
              <p:nvPr/>
            </p:nvSpPr>
            <p:spPr>
              <a:xfrm>
                <a:off x="7574000" y="3374100"/>
                <a:ext cx="2304900" cy="2843700"/>
              </a:xfrm>
              <a:prstGeom prst="ellipse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8fb7258e08_0_114"/>
          <p:cNvSpPr txBox="1"/>
          <p:nvPr>
            <p:ph type="title"/>
          </p:nvPr>
        </p:nvSpPr>
        <p:spPr>
          <a:xfrm>
            <a:off x="448178" y="251489"/>
            <a:ext cx="10694700" cy="54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Meiosis 2 - </a:t>
            </a:r>
            <a:endParaRPr b="1"/>
          </a:p>
        </p:txBody>
      </p:sp>
      <p:sp>
        <p:nvSpPr>
          <p:cNvPr id="241" name="Google Shape;241;g28fb7258e08_0_114"/>
          <p:cNvSpPr txBox="1"/>
          <p:nvPr>
            <p:ph idx="12" type="sldNum"/>
          </p:nvPr>
        </p:nvSpPr>
        <p:spPr>
          <a:xfrm>
            <a:off x="11694754" y="6299373"/>
            <a:ext cx="437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2" name="Google Shape;242;g28fb7258e08_0_114"/>
          <p:cNvSpPr txBox="1"/>
          <p:nvPr/>
        </p:nvSpPr>
        <p:spPr>
          <a:xfrm>
            <a:off x="207300" y="905525"/>
            <a:ext cx="11373900" cy="21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Prophase 2</a:t>
            </a: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: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If chromosomes have relaxed, they will condense again.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The nuclear membrane dissolves.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Spindle fibers form.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3" name="Google Shape;243;g28fb7258e08_0_1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8800" y="2992775"/>
            <a:ext cx="2692819" cy="367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g28fb7258e08_0_1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75269" y="2881500"/>
            <a:ext cx="1782066" cy="367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28fb7258e08_0_128"/>
          <p:cNvSpPr txBox="1"/>
          <p:nvPr>
            <p:ph type="title"/>
          </p:nvPr>
        </p:nvSpPr>
        <p:spPr>
          <a:xfrm>
            <a:off x="448178" y="251489"/>
            <a:ext cx="10694700" cy="54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Meiosis 2 - much more like mitosis! </a:t>
            </a:r>
            <a:endParaRPr b="1"/>
          </a:p>
        </p:txBody>
      </p:sp>
      <p:sp>
        <p:nvSpPr>
          <p:cNvPr id="251" name="Google Shape;251;g28fb7258e08_0_128"/>
          <p:cNvSpPr txBox="1"/>
          <p:nvPr>
            <p:ph idx="12" type="sldNum"/>
          </p:nvPr>
        </p:nvSpPr>
        <p:spPr>
          <a:xfrm>
            <a:off x="11694754" y="6299373"/>
            <a:ext cx="437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2" name="Google Shape;252;g28fb7258e08_0_128"/>
          <p:cNvSpPr txBox="1"/>
          <p:nvPr/>
        </p:nvSpPr>
        <p:spPr>
          <a:xfrm>
            <a:off x="220925" y="1219200"/>
            <a:ext cx="113739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Metaphase</a:t>
            </a: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 2: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Chromosomes attach to the spindle fibers in the middle of the cell.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3" name="Google Shape;253;g28fb7258e08_0_1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3033900"/>
            <a:ext cx="4664791" cy="3671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g28fb7258e08_0_1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01598" y="3304700"/>
            <a:ext cx="3747551" cy="2782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28fb7258e08_0_135"/>
          <p:cNvSpPr txBox="1"/>
          <p:nvPr>
            <p:ph type="title"/>
          </p:nvPr>
        </p:nvSpPr>
        <p:spPr>
          <a:xfrm>
            <a:off x="448178" y="251489"/>
            <a:ext cx="10694700" cy="54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Meiosis 2 - much more like mitosis! </a:t>
            </a:r>
            <a:endParaRPr b="1"/>
          </a:p>
        </p:txBody>
      </p:sp>
      <p:sp>
        <p:nvSpPr>
          <p:cNvPr id="261" name="Google Shape;261;g28fb7258e08_0_135"/>
          <p:cNvSpPr txBox="1"/>
          <p:nvPr>
            <p:ph idx="12" type="sldNum"/>
          </p:nvPr>
        </p:nvSpPr>
        <p:spPr>
          <a:xfrm>
            <a:off x="11694754" y="6299373"/>
            <a:ext cx="437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2" name="Google Shape;262;g28fb7258e08_0_135"/>
          <p:cNvSpPr txBox="1"/>
          <p:nvPr/>
        </p:nvSpPr>
        <p:spPr>
          <a:xfrm>
            <a:off x="220925" y="1219200"/>
            <a:ext cx="113739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Anaphase</a:t>
            </a: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 2: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Sister chromatids are pulled towards opposite poles.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3" name="Google Shape;263;g28fb7258e08_0_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541300"/>
            <a:ext cx="3245227" cy="4164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g28fb7258e08_0_1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20172" y="2541300"/>
            <a:ext cx="2905152" cy="4123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28fb7258e08_0_142"/>
          <p:cNvSpPr txBox="1"/>
          <p:nvPr>
            <p:ph type="title"/>
          </p:nvPr>
        </p:nvSpPr>
        <p:spPr>
          <a:xfrm>
            <a:off x="448178" y="251489"/>
            <a:ext cx="10694700" cy="54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Meiosis 2 - much more like mitosis! </a:t>
            </a:r>
            <a:endParaRPr b="1"/>
          </a:p>
        </p:txBody>
      </p:sp>
      <p:sp>
        <p:nvSpPr>
          <p:cNvPr id="271" name="Google Shape;271;g28fb7258e08_0_142"/>
          <p:cNvSpPr txBox="1"/>
          <p:nvPr>
            <p:ph idx="12" type="sldNum"/>
          </p:nvPr>
        </p:nvSpPr>
        <p:spPr>
          <a:xfrm>
            <a:off x="11694754" y="6299373"/>
            <a:ext cx="437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2" name="Google Shape;272;g28fb7258e08_0_142"/>
          <p:cNvSpPr txBox="1"/>
          <p:nvPr/>
        </p:nvSpPr>
        <p:spPr>
          <a:xfrm>
            <a:off x="220925" y="1219200"/>
            <a:ext cx="11373900" cy="26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Telophase and Cytokinesis</a:t>
            </a: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 2: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New nuclear membranes form.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Chromosomes relax.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Cells divide down the middle.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4 </a:t>
            </a:r>
            <a:r>
              <a:rPr b="1" lang="en-US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haploid </a:t>
            </a: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cells now exist from the original cell.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g28fb7258e08_0_142"/>
          <p:cNvSpPr txBox="1"/>
          <p:nvPr/>
        </p:nvSpPr>
        <p:spPr>
          <a:xfrm>
            <a:off x="1952900" y="1532875"/>
            <a:ext cx="7855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4" name="Google Shape;274;g28fb7258e08_0_1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800563" y="3358987"/>
            <a:ext cx="2076274" cy="335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g28fb7258e08_0_1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6635687" y="3254737"/>
            <a:ext cx="2204726" cy="3905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"/>
          <p:cNvSpPr txBox="1"/>
          <p:nvPr>
            <p:ph type="title"/>
          </p:nvPr>
        </p:nvSpPr>
        <p:spPr>
          <a:xfrm>
            <a:off x="396103" y="1525314"/>
            <a:ext cx="10694700" cy="5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b="1" lang="en-US"/>
              <a:t>Why do we teach cell division?</a:t>
            </a:r>
            <a:endParaRPr b="1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b="1" lang="en-US"/>
              <a:t>Why do cells divide?</a:t>
            </a:r>
            <a:endParaRPr b="1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b="1" lang="en-US"/>
              <a:t>What are the types of cell division?</a:t>
            </a:r>
            <a:endParaRPr b="1"/>
          </a:p>
        </p:txBody>
      </p:sp>
      <p:sp>
        <p:nvSpPr>
          <p:cNvPr id="108" name="Google Shape;108;p3"/>
          <p:cNvSpPr txBox="1"/>
          <p:nvPr>
            <p:ph idx="12" type="sldNum"/>
          </p:nvPr>
        </p:nvSpPr>
        <p:spPr>
          <a:xfrm>
            <a:off x="11694754" y="6299373"/>
            <a:ext cx="437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09" name="Google Shape;109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82700" y="1525332"/>
            <a:ext cx="3860800" cy="298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8fb7258e08_0_0"/>
          <p:cNvSpPr txBox="1"/>
          <p:nvPr>
            <p:ph type="title"/>
          </p:nvPr>
        </p:nvSpPr>
        <p:spPr>
          <a:xfrm>
            <a:off x="448178" y="251489"/>
            <a:ext cx="10694700" cy="54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u="sng">
                <a:solidFill>
                  <a:schemeClr val="hlink"/>
                </a:solidFill>
                <a:hlinkClick r:id="rId3"/>
              </a:rPr>
              <a:t>3D Molecular Designs Chromosome Connections</a:t>
            </a:r>
            <a:endParaRPr b="1"/>
          </a:p>
        </p:txBody>
      </p:sp>
      <p:sp>
        <p:nvSpPr>
          <p:cNvPr id="282" name="Google Shape;282;g28fb7258e08_0_0"/>
          <p:cNvSpPr txBox="1"/>
          <p:nvPr>
            <p:ph idx="12" type="sldNum"/>
          </p:nvPr>
        </p:nvSpPr>
        <p:spPr>
          <a:xfrm>
            <a:off x="11694754" y="6299373"/>
            <a:ext cx="437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83" name="Google Shape;283;g28fb7258e08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67250" y="1122875"/>
            <a:ext cx="5176500" cy="517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28c7ff295e4_0_0"/>
          <p:cNvSpPr txBox="1"/>
          <p:nvPr>
            <p:ph idx="12" type="sldNum"/>
          </p:nvPr>
        </p:nvSpPr>
        <p:spPr>
          <a:xfrm>
            <a:off x="11694754" y="6299373"/>
            <a:ext cx="437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0" name="Google Shape;290;g28c7ff295e4_0_0"/>
          <p:cNvSpPr txBox="1"/>
          <p:nvPr/>
        </p:nvSpPr>
        <p:spPr>
          <a:xfrm>
            <a:off x="586604" y="853877"/>
            <a:ext cx="11203200" cy="5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0000"/>
                </a:solidFill>
              </a:rPr>
              <a:t>Summer Course 2024– Modeling the Molecular World</a:t>
            </a:r>
            <a:endParaRPr sz="3200">
              <a:solidFill>
                <a:srgbClr val="000000"/>
              </a:solidFill>
            </a:endParaRPr>
          </a:p>
        </p:txBody>
      </p:sp>
      <p:sp>
        <p:nvSpPr>
          <p:cNvPr id="291" name="Google Shape;291;g28c7ff295e4_0_0"/>
          <p:cNvSpPr txBox="1"/>
          <p:nvPr/>
        </p:nvSpPr>
        <p:spPr>
          <a:xfrm>
            <a:off x="1092124" y="1393199"/>
            <a:ext cx="101085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Join us in Milwaukee for hands-on discovery and professional development 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                                        July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29 – Aug 2 OR Aug 5 – 9 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					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2" name="Google Shape;292;g28c7ff295e4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23058" y="2325208"/>
            <a:ext cx="4707844" cy="3512691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g28c7ff295e4_0_0"/>
          <p:cNvSpPr txBox="1"/>
          <p:nvPr/>
        </p:nvSpPr>
        <p:spPr>
          <a:xfrm>
            <a:off x="6554204" y="5938912"/>
            <a:ext cx="58938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Bring an empty suitcase! </a:t>
            </a:r>
            <a:b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You'll take home all these classroom resources!</a:t>
            </a:r>
            <a:endParaRPr/>
          </a:p>
        </p:txBody>
      </p:sp>
      <p:sp>
        <p:nvSpPr>
          <p:cNvPr id="294" name="Google Shape;294;g28c7ff295e4_0_0"/>
          <p:cNvSpPr/>
          <p:nvPr/>
        </p:nvSpPr>
        <p:spPr>
          <a:xfrm rot="-5400000">
            <a:off x="5894152" y="5926511"/>
            <a:ext cx="504600" cy="537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B672E"/>
          </a:solidFill>
          <a:ln cap="flat" cmpd="sng" w="12700">
            <a:solidFill>
              <a:srgbClr val="AC5B2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g28c7ff295e4_0_0"/>
          <p:cNvSpPr txBox="1"/>
          <p:nvPr/>
        </p:nvSpPr>
        <p:spPr>
          <a:xfrm>
            <a:off x="1624685" y="5573252"/>
            <a:ext cx="2462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6C3078"/>
                </a:solidFill>
                <a:latin typeface="Calibri"/>
                <a:ea typeface="Calibri"/>
                <a:cs typeface="Calibri"/>
                <a:sym typeface="Calibri"/>
              </a:rPr>
              <a:t>Scan to register!</a:t>
            </a:r>
            <a:endParaRPr b="1" sz="1800">
              <a:solidFill>
                <a:srgbClr val="6C307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Qr code&#10;&#10;Description automatically generated" id="296" name="Google Shape;296;g28c7ff295e4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72460" y="2415118"/>
            <a:ext cx="3262558" cy="32625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qr code on a white background&#10;&#10;Description automatically generated" id="301" name="Google Shape;30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37017" y="3092533"/>
            <a:ext cx="3717966" cy="3717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8fb7258e08_0_8"/>
          <p:cNvSpPr txBox="1"/>
          <p:nvPr>
            <p:ph type="title"/>
          </p:nvPr>
        </p:nvSpPr>
        <p:spPr>
          <a:xfrm>
            <a:off x="448178" y="251489"/>
            <a:ext cx="10694700" cy="54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Why do </a:t>
            </a:r>
            <a:r>
              <a:rPr b="1" lang="en-US"/>
              <a:t>cells</a:t>
            </a:r>
            <a:r>
              <a:rPr b="1" lang="en-US"/>
              <a:t> divide?</a:t>
            </a:r>
            <a:endParaRPr b="1"/>
          </a:p>
        </p:txBody>
      </p:sp>
      <p:sp>
        <p:nvSpPr>
          <p:cNvPr id="116" name="Google Shape;116;g28fb7258e08_0_8"/>
          <p:cNvSpPr txBox="1"/>
          <p:nvPr>
            <p:ph idx="12" type="sldNum"/>
          </p:nvPr>
        </p:nvSpPr>
        <p:spPr>
          <a:xfrm>
            <a:off x="11694754" y="6299373"/>
            <a:ext cx="437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17" name="Google Shape;117;g28fb7258e08_0_8"/>
          <p:cNvGrpSpPr/>
          <p:nvPr/>
        </p:nvGrpSpPr>
        <p:grpSpPr>
          <a:xfrm>
            <a:off x="284505" y="795954"/>
            <a:ext cx="7313977" cy="2062667"/>
            <a:chOff x="448175" y="975088"/>
            <a:chExt cx="7855200" cy="2475300"/>
          </a:xfrm>
        </p:grpSpPr>
        <p:sp>
          <p:nvSpPr>
            <p:cNvPr id="118" name="Google Shape;118;g28fb7258e08_0_8"/>
            <p:cNvSpPr txBox="1"/>
            <p:nvPr/>
          </p:nvSpPr>
          <p:spPr>
            <a:xfrm>
              <a:off x="448175" y="975088"/>
              <a:ext cx="7855200" cy="247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200">
                  <a:latin typeface="Calibri"/>
                  <a:ea typeface="Calibri"/>
                  <a:cs typeface="Calibri"/>
                  <a:sym typeface="Calibri"/>
                </a:rPr>
                <a:t>Cellular repair</a:t>
              </a:r>
              <a:r>
                <a:rPr b="1" lang="en-US" sz="3000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b="1" sz="3000"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000"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000"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000"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9" name="Google Shape;119;g28fb7258e08_0_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066400" y="1316950"/>
              <a:ext cx="2857500" cy="16002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0" name="Google Shape;120;g28fb7258e08_0_8"/>
          <p:cNvGrpSpPr/>
          <p:nvPr/>
        </p:nvGrpSpPr>
        <p:grpSpPr>
          <a:xfrm>
            <a:off x="284538" y="2858542"/>
            <a:ext cx="7505644" cy="1780531"/>
            <a:chOff x="284525" y="3216689"/>
            <a:chExt cx="7855200" cy="2219006"/>
          </a:xfrm>
        </p:grpSpPr>
        <p:sp>
          <p:nvSpPr>
            <p:cNvPr id="121" name="Google Shape;121;g28fb7258e08_0_8"/>
            <p:cNvSpPr txBox="1"/>
            <p:nvPr/>
          </p:nvSpPr>
          <p:spPr>
            <a:xfrm>
              <a:off x="284525" y="3864875"/>
              <a:ext cx="7855200" cy="84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200">
                  <a:latin typeface="Calibri"/>
                  <a:ea typeface="Calibri"/>
                  <a:cs typeface="Calibri"/>
                  <a:sym typeface="Calibri"/>
                </a:rPr>
                <a:t>Differentiation</a:t>
              </a:r>
              <a:endParaRPr b="1" sz="3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2" name="Google Shape;122;g28fb7258e08_0_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041800" y="3216689"/>
              <a:ext cx="3142825" cy="221900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3" name="Google Shape;123;g28fb7258e08_0_8"/>
          <p:cNvGrpSpPr/>
          <p:nvPr/>
        </p:nvGrpSpPr>
        <p:grpSpPr>
          <a:xfrm>
            <a:off x="684600" y="5077500"/>
            <a:ext cx="7855200" cy="1780499"/>
            <a:chOff x="684600" y="5077500"/>
            <a:chExt cx="7855200" cy="1780499"/>
          </a:xfrm>
        </p:grpSpPr>
        <p:sp>
          <p:nvSpPr>
            <p:cNvPr id="124" name="Google Shape;124;g28fb7258e08_0_8"/>
            <p:cNvSpPr txBox="1"/>
            <p:nvPr/>
          </p:nvSpPr>
          <p:spPr>
            <a:xfrm>
              <a:off x="684600" y="5828700"/>
              <a:ext cx="7855200" cy="67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200">
                  <a:latin typeface="Calibri"/>
                  <a:ea typeface="Calibri"/>
                  <a:cs typeface="Calibri"/>
                  <a:sym typeface="Calibri"/>
                </a:rPr>
                <a:t>Growth</a:t>
              </a:r>
              <a:endParaRPr b="1" sz="3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5" name="Google Shape;125;g28fb7258e08_0_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832625" y="5077500"/>
              <a:ext cx="2671411" cy="178049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8fb7258e08_0_23"/>
          <p:cNvSpPr txBox="1"/>
          <p:nvPr>
            <p:ph type="title"/>
          </p:nvPr>
        </p:nvSpPr>
        <p:spPr>
          <a:xfrm>
            <a:off x="1137728" y="2406239"/>
            <a:ext cx="10694700" cy="54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/>
              <a:t>Mitosis is NOT cell division. </a:t>
            </a:r>
            <a:endParaRPr b="1" sz="4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/>
              <a:t>It is nuclear division</a:t>
            </a:r>
            <a:endParaRPr b="1" sz="4800"/>
          </a:p>
        </p:txBody>
      </p:sp>
      <p:sp>
        <p:nvSpPr>
          <p:cNvPr id="132" name="Google Shape;132;g28fb7258e08_0_23"/>
          <p:cNvSpPr txBox="1"/>
          <p:nvPr>
            <p:ph idx="12" type="sldNum"/>
          </p:nvPr>
        </p:nvSpPr>
        <p:spPr>
          <a:xfrm>
            <a:off x="11694754" y="6299373"/>
            <a:ext cx="437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3" name="Google Shape;133;g28fb7258e08_0_23"/>
          <p:cNvSpPr/>
          <p:nvPr/>
        </p:nvSpPr>
        <p:spPr>
          <a:xfrm>
            <a:off x="407250" y="278771"/>
            <a:ext cx="11240132" cy="116978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0000"/>
                </a:solidFill>
                <a:latin typeface="Arial"/>
              </a:rPr>
              <a:t>Misconception Alert!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8fb7258e08_0_31"/>
          <p:cNvSpPr txBox="1"/>
          <p:nvPr>
            <p:ph type="title"/>
          </p:nvPr>
        </p:nvSpPr>
        <p:spPr>
          <a:xfrm>
            <a:off x="448178" y="251489"/>
            <a:ext cx="10694700" cy="54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Let’s Model Mitosis</a:t>
            </a:r>
            <a:endParaRPr b="1"/>
          </a:p>
        </p:txBody>
      </p:sp>
      <p:sp>
        <p:nvSpPr>
          <p:cNvPr id="140" name="Google Shape;140;g28fb7258e08_0_31"/>
          <p:cNvSpPr txBox="1"/>
          <p:nvPr>
            <p:ph idx="12" type="sldNum"/>
          </p:nvPr>
        </p:nvSpPr>
        <p:spPr>
          <a:xfrm>
            <a:off x="11694754" y="6299373"/>
            <a:ext cx="437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1" name="Google Shape;141;g28fb7258e08_0_31"/>
          <p:cNvSpPr txBox="1"/>
          <p:nvPr/>
        </p:nvSpPr>
        <p:spPr>
          <a:xfrm>
            <a:off x="606000" y="1814175"/>
            <a:ext cx="5161800" cy="26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Prophase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Chromosomes condense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The nuclear membrane breaks down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The mitotic spindle forms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g28fb7258e08_0_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2775" y="1144675"/>
            <a:ext cx="5072476" cy="43492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8fb7258e08_0_38"/>
          <p:cNvSpPr txBox="1"/>
          <p:nvPr>
            <p:ph type="title"/>
          </p:nvPr>
        </p:nvSpPr>
        <p:spPr>
          <a:xfrm>
            <a:off x="448178" y="251489"/>
            <a:ext cx="10694700" cy="54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Let’s Model Mitosis</a:t>
            </a:r>
            <a:endParaRPr b="1"/>
          </a:p>
        </p:txBody>
      </p:sp>
      <p:sp>
        <p:nvSpPr>
          <p:cNvPr id="149" name="Google Shape;149;g28fb7258e08_0_38"/>
          <p:cNvSpPr txBox="1"/>
          <p:nvPr>
            <p:ph idx="12" type="sldNum"/>
          </p:nvPr>
        </p:nvSpPr>
        <p:spPr>
          <a:xfrm>
            <a:off x="11694754" y="6299373"/>
            <a:ext cx="437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0" name="Google Shape;150;g28fb7258e08_0_38"/>
          <p:cNvSpPr txBox="1"/>
          <p:nvPr/>
        </p:nvSpPr>
        <p:spPr>
          <a:xfrm>
            <a:off x="643675" y="1274100"/>
            <a:ext cx="78552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Metaphase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Chromosomes attach to the spindle fibers down the middle of the cell.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1" name="Google Shape;151;g28fb7258e08_0_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3800" y="3101375"/>
            <a:ext cx="7707812" cy="361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8fb7258e08_0_45"/>
          <p:cNvSpPr txBox="1"/>
          <p:nvPr>
            <p:ph type="title"/>
          </p:nvPr>
        </p:nvSpPr>
        <p:spPr>
          <a:xfrm>
            <a:off x="448178" y="251489"/>
            <a:ext cx="10694700" cy="54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Let’s Model Mitosis</a:t>
            </a:r>
            <a:endParaRPr b="1"/>
          </a:p>
        </p:txBody>
      </p:sp>
      <p:sp>
        <p:nvSpPr>
          <p:cNvPr id="158" name="Google Shape;158;g28fb7258e08_0_45"/>
          <p:cNvSpPr txBox="1"/>
          <p:nvPr>
            <p:ph idx="12" type="sldNum"/>
          </p:nvPr>
        </p:nvSpPr>
        <p:spPr>
          <a:xfrm>
            <a:off x="11694754" y="6299373"/>
            <a:ext cx="437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9" name="Google Shape;159;g28fb7258e08_0_45"/>
          <p:cNvSpPr txBox="1"/>
          <p:nvPr/>
        </p:nvSpPr>
        <p:spPr>
          <a:xfrm>
            <a:off x="643675" y="1274100"/>
            <a:ext cx="78552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Anaphase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Sister chromatids break apart and migrate towards opposite poles of the cell.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0" name="Google Shape;160;g28fb7258e08_0_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89625" y="2936400"/>
            <a:ext cx="4349501" cy="36167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8fb7258e08_0_58"/>
          <p:cNvSpPr txBox="1"/>
          <p:nvPr>
            <p:ph type="title"/>
          </p:nvPr>
        </p:nvSpPr>
        <p:spPr>
          <a:xfrm>
            <a:off x="448178" y="251489"/>
            <a:ext cx="10694700" cy="54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Let’s Model Mitosis</a:t>
            </a:r>
            <a:endParaRPr b="1"/>
          </a:p>
        </p:txBody>
      </p:sp>
      <p:sp>
        <p:nvSpPr>
          <p:cNvPr id="167" name="Google Shape;167;g28fb7258e08_0_58"/>
          <p:cNvSpPr txBox="1"/>
          <p:nvPr>
            <p:ph idx="12" type="sldNum"/>
          </p:nvPr>
        </p:nvSpPr>
        <p:spPr>
          <a:xfrm>
            <a:off x="11694754" y="6299373"/>
            <a:ext cx="437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8" name="Google Shape;168;g28fb7258e08_0_58"/>
          <p:cNvSpPr txBox="1"/>
          <p:nvPr/>
        </p:nvSpPr>
        <p:spPr>
          <a:xfrm>
            <a:off x="261850" y="1274100"/>
            <a:ext cx="10760100" cy="26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Telophase and cytokinesis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Nuclear membranes form around chromosomes at each pole.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Chromosomes relax.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Cell division occurs between the two new nuclei.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9" name="Google Shape;169;g28fb7258e08_0_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13275" y="3860475"/>
            <a:ext cx="5619932" cy="2631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8fb7258e08_0_52"/>
          <p:cNvSpPr txBox="1"/>
          <p:nvPr>
            <p:ph type="title"/>
          </p:nvPr>
        </p:nvSpPr>
        <p:spPr>
          <a:xfrm>
            <a:off x="448178" y="251489"/>
            <a:ext cx="10694700" cy="54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If we have mitosis, then, why do we have meiosis?</a:t>
            </a:r>
            <a:endParaRPr b="1"/>
          </a:p>
        </p:txBody>
      </p:sp>
      <p:sp>
        <p:nvSpPr>
          <p:cNvPr id="176" name="Google Shape;176;g28fb7258e08_0_52"/>
          <p:cNvSpPr txBox="1"/>
          <p:nvPr>
            <p:ph idx="12" type="sldNum"/>
          </p:nvPr>
        </p:nvSpPr>
        <p:spPr>
          <a:xfrm>
            <a:off x="11694754" y="6299373"/>
            <a:ext cx="437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77" name="Google Shape;177;g28fb7258e08_0_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46773" y="1246675"/>
            <a:ext cx="6736927" cy="5052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2023-09-08T18:48:59Z</dcterms:created>
  <dc:creator>Kris Herman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  <property fmtid="{D5CDD505-2E9C-101B-9397-08002B2CF9AE}" pid="3" name="MediaServiceImageTags">
    <vt:lpwstr/>
  </property>
</Properties>
</file>